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7" r:id="rId5"/>
    <p:sldId id="261" r:id="rId6"/>
    <p:sldId id="259" r:id="rId7"/>
    <p:sldId id="262" r:id="rId8"/>
    <p:sldId id="266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KoPub돋움체 Bold" panose="02020603020101020101" pitchFamily="18" charset="-127"/>
      <p:regular r:id="rId17"/>
    </p:embeddedFont>
    <p:embeddedFont>
      <p:font typeface="KoPub돋움체 Medium" panose="02020603020101020101" pitchFamily="18" charset="-127"/>
      <p:regular r:id="rId18"/>
    </p:embeddedFont>
    <p:embeddedFont>
      <p:font typeface="Segoe UI Black" panose="020B0A02040204020203" pitchFamily="34" charset="0"/>
      <p:bold r:id="rId19"/>
      <p:boldItalic r:id="rId20"/>
    </p:embeddedFont>
    <p:embeddedFont>
      <p:font typeface="Tw Cen MT Condensed Extra Bold" panose="020B0803020202020204" pitchFamily="34" charset="0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C9A2A5-CEF1-3E5D-77A8-EC19C35063FD}" name="김다은" initials="김" userId="김다은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C8F"/>
    <a:srgbClr val="F9F9F9"/>
    <a:srgbClr val="212121"/>
    <a:srgbClr val="D3D3D3"/>
    <a:srgbClr val="CAB482"/>
    <a:srgbClr val="F1F1F1"/>
    <a:srgbClr val="D3BE23"/>
    <a:srgbClr val="B6891A"/>
    <a:srgbClr val="FDB190"/>
    <a:srgbClr val="834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9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1108" y="4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microsoft.com/office/2018/10/relationships/authors" Target="author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6008F-3578-41F2-AD24-F271F2C24C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0539544-B6C4-44AE-9912-586BE01CCA2A}">
      <dgm:prSet phldrT="[텍스트]" custT="1"/>
      <dgm:spPr>
        <a:solidFill>
          <a:schemeClr val="bg1">
            <a:lumMod val="65000"/>
          </a:schemeClr>
        </a:solidFill>
      </dgm:spPr>
      <dgm:t>
        <a:bodyPr/>
        <a:lstStyle/>
        <a:p>
          <a:pPr latinLnBrk="1"/>
          <a:r>
            <a:rPr lang="ko-KR" altLang="en-US" sz="190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  <a:t>전통시장의 위기 인식</a:t>
          </a:r>
        </a:p>
      </dgm:t>
    </dgm:pt>
    <dgm:pt modelId="{5C0AC939-A1C7-42C9-94D5-73F2A90E9CA5}" type="parTrans" cxnId="{1FACEAF0-AAE2-4D07-B8BE-5758C5832C3A}">
      <dgm:prSet/>
      <dgm:spPr/>
      <dgm:t>
        <a:bodyPr/>
        <a:lstStyle/>
        <a:p>
          <a:pPr latinLnBrk="1"/>
          <a:endParaRPr lang="ko-KR" altLang="en-US"/>
        </a:p>
      </dgm:t>
    </dgm:pt>
    <dgm:pt modelId="{0DC35BE0-661C-4CBA-90FB-A808F8511741}" type="sibTrans" cxnId="{1FACEAF0-AAE2-4D07-B8BE-5758C5832C3A}">
      <dgm:prSet/>
      <dgm:spPr/>
      <dgm:t>
        <a:bodyPr/>
        <a:lstStyle/>
        <a:p>
          <a:pPr latinLnBrk="1"/>
          <a:endParaRPr lang="ko-KR" altLang="en-US"/>
        </a:p>
      </dgm:t>
    </dgm:pt>
    <dgm:pt modelId="{7AD8C931-AA34-4FE6-9E41-492D46BF74FD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  <a:t>여러 매체를 통해 전통시장이 어려움을 겪고 있는 현상을 확인</a:t>
          </a:r>
        </a:p>
      </dgm:t>
    </dgm:pt>
    <dgm:pt modelId="{A6651AB0-06D9-4A33-AB4C-D68B4774F709}" type="parTrans" cxnId="{04732EEB-C552-4498-BF23-F74480137654}">
      <dgm:prSet/>
      <dgm:spPr/>
      <dgm:t>
        <a:bodyPr/>
        <a:lstStyle/>
        <a:p>
          <a:pPr latinLnBrk="1"/>
          <a:endParaRPr lang="ko-KR" altLang="en-US"/>
        </a:p>
      </dgm:t>
    </dgm:pt>
    <dgm:pt modelId="{B2D5F173-FCC3-4305-AD0C-1ED064A09D1A}" type="sibTrans" cxnId="{04732EEB-C552-4498-BF23-F74480137654}">
      <dgm:prSet/>
      <dgm:spPr/>
      <dgm:t>
        <a:bodyPr/>
        <a:lstStyle/>
        <a:p>
          <a:pPr latinLnBrk="1"/>
          <a:endParaRPr lang="ko-KR" altLang="en-US"/>
        </a:p>
      </dgm:t>
    </dgm:pt>
    <dgm:pt modelId="{A4844D9B-3795-4E00-BB10-E298B670A319}">
      <dgm:prSet phldrT="[텍스트]" custT="1"/>
      <dgm:spPr>
        <a:solidFill>
          <a:schemeClr val="bg1">
            <a:lumMod val="65000"/>
          </a:schemeClr>
        </a:solidFill>
      </dgm:spPr>
      <dgm:t>
        <a:bodyPr/>
        <a:lstStyle/>
        <a:p>
          <a:pPr latinLnBrk="1"/>
          <a:r>
            <a:rPr lang="ko-KR" altLang="en-US" sz="190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  <a:t>전통시장별 매출 차이 확인</a:t>
          </a:r>
        </a:p>
      </dgm:t>
    </dgm:pt>
    <dgm:pt modelId="{3DB4CEBC-708C-43F6-A130-1EA1EC50643A}" type="parTrans" cxnId="{CC9DD0E3-4C6C-4DC8-B496-D405060DA23C}">
      <dgm:prSet/>
      <dgm:spPr/>
      <dgm:t>
        <a:bodyPr/>
        <a:lstStyle/>
        <a:p>
          <a:pPr latinLnBrk="1"/>
          <a:endParaRPr lang="ko-KR" altLang="en-US"/>
        </a:p>
      </dgm:t>
    </dgm:pt>
    <dgm:pt modelId="{464C8EB6-CB47-420E-A569-5E4FFA37629B}" type="sibTrans" cxnId="{CC9DD0E3-4C6C-4DC8-B496-D405060DA23C}">
      <dgm:prSet/>
      <dgm:spPr/>
      <dgm:t>
        <a:bodyPr/>
        <a:lstStyle/>
        <a:p>
          <a:pPr latinLnBrk="1"/>
          <a:endParaRPr lang="ko-KR" altLang="en-US"/>
        </a:p>
      </dgm:t>
    </dgm:pt>
    <dgm:pt modelId="{32C6CC08-F721-42D3-86AD-96B423DD44EB}">
      <dgm:prSet phldrT="[텍스트]" custT="1"/>
      <dgm:spPr>
        <a:solidFill>
          <a:schemeClr val="bg1">
            <a:lumMod val="65000"/>
          </a:schemeClr>
        </a:solidFill>
      </dgm:spPr>
      <dgm:t>
        <a:bodyPr/>
        <a:lstStyle/>
        <a:p>
          <a:pPr latinLnBrk="1"/>
          <a:r>
            <a:rPr lang="ko-KR" altLang="en-US" sz="190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  <a:t>전통시장 매출에 영향을 미치는 요인 분석</a:t>
          </a:r>
        </a:p>
      </dgm:t>
    </dgm:pt>
    <dgm:pt modelId="{FBE9EF30-8FC5-4234-AC70-64D280DD893B}" type="parTrans" cxnId="{057E2660-3135-4565-BACA-B5F956B5D695}">
      <dgm:prSet/>
      <dgm:spPr/>
      <dgm:t>
        <a:bodyPr/>
        <a:lstStyle/>
        <a:p>
          <a:pPr latinLnBrk="1"/>
          <a:endParaRPr lang="ko-KR" altLang="en-US"/>
        </a:p>
      </dgm:t>
    </dgm:pt>
    <dgm:pt modelId="{2FA248D0-F5D6-45C7-8142-9B838FC010F8}" type="sibTrans" cxnId="{057E2660-3135-4565-BACA-B5F956B5D695}">
      <dgm:prSet/>
      <dgm:spPr/>
      <dgm:t>
        <a:bodyPr/>
        <a:lstStyle/>
        <a:p>
          <a:pPr latinLnBrk="1"/>
          <a:endParaRPr lang="ko-KR" altLang="en-US"/>
        </a:p>
      </dgm:t>
    </dgm:pt>
    <dgm:pt modelId="{C65E337D-659A-47C8-BA36-FECEA5B6DBF3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  <a:t>평균 </a:t>
          </a:r>
          <a:r>
            <a:rPr lang="en-US" altLang="ko-KR" sz="180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  <a:t>35,498,580,000</a:t>
          </a:r>
          <a:r>
            <a:rPr lang="ko-KR" altLang="en-US" sz="180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  <a:t>원 표준편차</a:t>
          </a:r>
          <a:r>
            <a:rPr lang="en-US" altLang="ko-KR" sz="180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  <a:t> </a:t>
          </a:r>
          <a:r>
            <a:rPr lang="en-US" sz="1800" b="0" i="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  <a:t>69,346,820,000</a:t>
          </a:r>
          <a:r>
            <a:rPr lang="ko-KR" altLang="en-US" sz="1800" b="0" i="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  <a:t>원</a:t>
          </a:r>
          <a:br>
            <a:rPr lang="en-US" altLang="ko-KR" sz="1800" b="0" i="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</a:br>
          <a:r>
            <a:rPr lang="ko-KR" altLang="en-US" sz="1800" b="0" i="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  <a:t>중앙값 </a:t>
          </a:r>
          <a:r>
            <a:rPr lang="en-US" sz="1800" b="0" i="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  <a:t>17,863,930,000</a:t>
          </a:r>
          <a:r>
            <a:rPr lang="ko-KR" altLang="en-US" sz="1800" b="0" i="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  <a:t>원</a:t>
          </a:r>
          <a:endParaRPr lang="ko-KR" altLang="en-US" sz="1800" dirty="0">
            <a:latin typeface="KoPub돋움체 Medium" panose="02020603020101020101" pitchFamily="18" charset="-127"/>
            <a:ea typeface="KoPub돋움체 Medium" panose="02020603020101020101" pitchFamily="18" charset="-127"/>
          </a:endParaRPr>
        </a:p>
      </dgm:t>
    </dgm:pt>
    <dgm:pt modelId="{41B7FDD1-626F-43D2-BF4E-7F05CA723EC1}" type="parTrans" cxnId="{7166ADBB-1DE4-415E-A1E2-2C033E4CA095}">
      <dgm:prSet/>
      <dgm:spPr/>
      <dgm:t>
        <a:bodyPr/>
        <a:lstStyle/>
        <a:p>
          <a:pPr latinLnBrk="1"/>
          <a:endParaRPr lang="ko-KR" altLang="en-US"/>
        </a:p>
      </dgm:t>
    </dgm:pt>
    <dgm:pt modelId="{676B4CD6-C898-46A7-A7EF-CE687D280F27}" type="sibTrans" cxnId="{7166ADBB-1DE4-415E-A1E2-2C033E4CA095}">
      <dgm:prSet/>
      <dgm:spPr/>
      <dgm:t>
        <a:bodyPr/>
        <a:lstStyle/>
        <a:p>
          <a:pPr latinLnBrk="1"/>
          <a:endParaRPr lang="ko-KR" altLang="en-US"/>
        </a:p>
      </dgm:t>
    </dgm:pt>
    <dgm:pt modelId="{6D2101F0-3FD7-4DF9-B65B-3305402CA94D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  <a:t>시장의 매출 극대화 요인을 찾기 위해 인구가 비슷한 </a:t>
          </a:r>
          <a:r>
            <a:rPr lang="en-US" altLang="ko-KR" sz="180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  <a:t>4</a:t>
          </a:r>
          <a:r>
            <a:rPr lang="ko-KR" altLang="en-US" sz="180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  <a:t>개 시장 선정</a:t>
          </a:r>
        </a:p>
      </dgm:t>
    </dgm:pt>
    <dgm:pt modelId="{A28C3FD1-CBB0-4ABE-BF39-6C26BC1AF0BF}" type="parTrans" cxnId="{1CA9A614-CAB0-4D18-801D-A2F1F0739427}">
      <dgm:prSet/>
      <dgm:spPr/>
      <dgm:t>
        <a:bodyPr/>
        <a:lstStyle/>
        <a:p>
          <a:pPr latinLnBrk="1"/>
          <a:endParaRPr lang="ko-KR" altLang="en-US"/>
        </a:p>
      </dgm:t>
    </dgm:pt>
    <dgm:pt modelId="{F60421B7-32F2-41BF-BBC5-757A860951A8}" type="sibTrans" cxnId="{1CA9A614-CAB0-4D18-801D-A2F1F0739427}">
      <dgm:prSet/>
      <dgm:spPr/>
      <dgm:t>
        <a:bodyPr/>
        <a:lstStyle/>
        <a:p>
          <a:pPr latinLnBrk="1"/>
          <a:endParaRPr lang="ko-KR" altLang="en-US"/>
        </a:p>
      </dgm:t>
    </dgm:pt>
    <dgm:pt modelId="{07C448EA-E2C1-4735-A8D6-69D0D87BA0AB}">
      <dgm:prSet phldrT="[텍스트]" custT="1"/>
      <dgm:spPr/>
      <dgm:t>
        <a:bodyPr/>
        <a:lstStyle/>
        <a:p>
          <a:pPr latinLnBrk="1"/>
          <a:endParaRPr lang="ko-KR" altLang="en-US" sz="1800" dirty="0">
            <a:latin typeface="KoPub돋움체 Medium" panose="02020603020101020101" pitchFamily="18" charset="-127"/>
            <a:ea typeface="KoPub돋움체 Medium" panose="02020603020101020101" pitchFamily="18" charset="-127"/>
          </a:endParaRPr>
        </a:p>
      </dgm:t>
    </dgm:pt>
    <dgm:pt modelId="{51429DBF-C3E9-4DA0-9F28-61EF8E7DAD60}" type="parTrans" cxnId="{9AFBD19B-04CF-4B7A-B6EE-C6BF4B907253}">
      <dgm:prSet/>
      <dgm:spPr/>
      <dgm:t>
        <a:bodyPr/>
        <a:lstStyle/>
        <a:p>
          <a:pPr latinLnBrk="1"/>
          <a:endParaRPr lang="ko-KR" altLang="en-US"/>
        </a:p>
      </dgm:t>
    </dgm:pt>
    <dgm:pt modelId="{6EC195A1-4DCF-41FF-84CD-D114AB12B70C}" type="sibTrans" cxnId="{9AFBD19B-04CF-4B7A-B6EE-C6BF4B907253}">
      <dgm:prSet/>
      <dgm:spPr/>
      <dgm:t>
        <a:bodyPr/>
        <a:lstStyle/>
        <a:p>
          <a:pPr latinLnBrk="1"/>
          <a:endParaRPr lang="ko-KR" altLang="en-US"/>
        </a:p>
      </dgm:t>
    </dgm:pt>
    <dgm:pt modelId="{CAB3F0DA-7E09-4015-AB43-0A6D56B717A7}" type="pres">
      <dgm:prSet presAssocID="{F3A6008F-3578-41F2-AD24-F271F2C24C87}" presName="linear" presStyleCnt="0">
        <dgm:presLayoutVars>
          <dgm:animLvl val="lvl"/>
          <dgm:resizeHandles val="exact"/>
        </dgm:presLayoutVars>
      </dgm:prSet>
      <dgm:spPr/>
    </dgm:pt>
    <dgm:pt modelId="{74BC8512-6F4E-411F-8AEB-228155CF6EF1}" type="pres">
      <dgm:prSet presAssocID="{80539544-B6C4-44AE-9912-586BE01CCA2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B3F438A-E5AD-411D-B9F5-F9A45E3C1C2E}" type="pres">
      <dgm:prSet presAssocID="{80539544-B6C4-44AE-9912-586BE01CCA2A}" presName="childText" presStyleLbl="revTx" presStyleIdx="0" presStyleCnt="3" custLinFactNeighborY="6975">
        <dgm:presLayoutVars>
          <dgm:bulletEnabled val="1"/>
        </dgm:presLayoutVars>
      </dgm:prSet>
      <dgm:spPr/>
    </dgm:pt>
    <dgm:pt modelId="{AD130629-2B95-4B0E-A4B3-2AB3A3ED3C9C}" type="pres">
      <dgm:prSet presAssocID="{A4844D9B-3795-4E00-BB10-E298B670A319}" presName="parentText" presStyleLbl="node1" presStyleIdx="1" presStyleCnt="3" custLinFactNeighborY="4875">
        <dgm:presLayoutVars>
          <dgm:chMax val="0"/>
          <dgm:bulletEnabled val="1"/>
        </dgm:presLayoutVars>
      </dgm:prSet>
      <dgm:spPr/>
    </dgm:pt>
    <dgm:pt modelId="{B34CC60F-A40B-4D18-85B3-DFBBC1FEABED}" type="pres">
      <dgm:prSet presAssocID="{A4844D9B-3795-4E00-BB10-E298B670A319}" presName="childText" presStyleLbl="revTx" presStyleIdx="1" presStyleCnt="3" custLinFactNeighborY="20696">
        <dgm:presLayoutVars>
          <dgm:bulletEnabled val="1"/>
        </dgm:presLayoutVars>
      </dgm:prSet>
      <dgm:spPr/>
    </dgm:pt>
    <dgm:pt modelId="{3BB20E20-3AEB-4E97-AC2F-85EBE7F77F32}" type="pres">
      <dgm:prSet presAssocID="{32C6CC08-F721-42D3-86AD-96B423DD44E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463B296-D463-41AA-BA06-9450BF6D2820}" type="pres">
      <dgm:prSet presAssocID="{32C6CC08-F721-42D3-86AD-96B423DD44EB}" presName="childText" presStyleLbl="revTx" presStyleIdx="2" presStyleCnt="3" custLinFactNeighborY="6684">
        <dgm:presLayoutVars>
          <dgm:bulletEnabled val="1"/>
        </dgm:presLayoutVars>
      </dgm:prSet>
      <dgm:spPr/>
    </dgm:pt>
  </dgm:ptLst>
  <dgm:cxnLst>
    <dgm:cxn modelId="{E6022903-ACF9-4C8A-B093-C365807045BF}" type="presOf" srcId="{A4844D9B-3795-4E00-BB10-E298B670A319}" destId="{AD130629-2B95-4B0E-A4B3-2AB3A3ED3C9C}" srcOrd="0" destOrd="0" presId="urn:microsoft.com/office/officeart/2005/8/layout/vList2"/>
    <dgm:cxn modelId="{1CA9A614-CAB0-4D18-801D-A2F1F0739427}" srcId="{32C6CC08-F721-42D3-86AD-96B423DD44EB}" destId="{6D2101F0-3FD7-4DF9-B65B-3305402CA94D}" srcOrd="0" destOrd="0" parTransId="{A28C3FD1-CBB0-4ABE-BF39-6C26BC1AF0BF}" sibTransId="{F60421B7-32F2-41BF-BBC5-757A860951A8}"/>
    <dgm:cxn modelId="{6CA32F22-FD43-419B-B0A9-ADC0B05C21BA}" type="presOf" srcId="{F3A6008F-3578-41F2-AD24-F271F2C24C87}" destId="{CAB3F0DA-7E09-4015-AB43-0A6D56B717A7}" srcOrd="0" destOrd="0" presId="urn:microsoft.com/office/officeart/2005/8/layout/vList2"/>
    <dgm:cxn modelId="{057E2660-3135-4565-BACA-B5F956B5D695}" srcId="{F3A6008F-3578-41F2-AD24-F271F2C24C87}" destId="{32C6CC08-F721-42D3-86AD-96B423DD44EB}" srcOrd="2" destOrd="0" parTransId="{FBE9EF30-8FC5-4234-AC70-64D280DD893B}" sibTransId="{2FA248D0-F5D6-45C7-8142-9B838FC010F8}"/>
    <dgm:cxn modelId="{853F937F-0878-4647-ACB3-6972D90FBDB6}" type="presOf" srcId="{32C6CC08-F721-42D3-86AD-96B423DD44EB}" destId="{3BB20E20-3AEB-4E97-AC2F-85EBE7F77F32}" srcOrd="0" destOrd="0" presId="urn:microsoft.com/office/officeart/2005/8/layout/vList2"/>
    <dgm:cxn modelId="{F0436589-77F4-4479-A91A-19935FABBC85}" type="presOf" srcId="{80539544-B6C4-44AE-9912-586BE01CCA2A}" destId="{74BC8512-6F4E-411F-8AEB-228155CF6EF1}" srcOrd="0" destOrd="0" presId="urn:microsoft.com/office/officeart/2005/8/layout/vList2"/>
    <dgm:cxn modelId="{9AFBD19B-04CF-4B7A-B6EE-C6BF4B907253}" srcId="{A4844D9B-3795-4E00-BB10-E298B670A319}" destId="{07C448EA-E2C1-4735-A8D6-69D0D87BA0AB}" srcOrd="1" destOrd="0" parTransId="{51429DBF-C3E9-4DA0-9F28-61EF8E7DAD60}" sibTransId="{6EC195A1-4DCF-41FF-84CD-D114AB12B70C}"/>
    <dgm:cxn modelId="{07BB529E-5139-4F65-809F-82C365B7F692}" type="presOf" srcId="{7AD8C931-AA34-4FE6-9E41-492D46BF74FD}" destId="{AB3F438A-E5AD-411D-B9F5-F9A45E3C1C2E}" srcOrd="0" destOrd="0" presId="urn:microsoft.com/office/officeart/2005/8/layout/vList2"/>
    <dgm:cxn modelId="{CC9AE7AC-5A05-4BE5-B31A-234CA936673F}" type="presOf" srcId="{C65E337D-659A-47C8-BA36-FECEA5B6DBF3}" destId="{B34CC60F-A40B-4D18-85B3-DFBBC1FEABED}" srcOrd="0" destOrd="0" presId="urn:microsoft.com/office/officeart/2005/8/layout/vList2"/>
    <dgm:cxn modelId="{7166ADBB-1DE4-415E-A1E2-2C033E4CA095}" srcId="{A4844D9B-3795-4E00-BB10-E298B670A319}" destId="{C65E337D-659A-47C8-BA36-FECEA5B6DBF3}" srcOrd="0" destOrd="0" parTransId="{41B7FDD1-626F-43D2-BF4E-7F05CA723EC1}" sibTransId="{676B4CD6-C898-46A7-A7EF-CE687D280F27}"/>
    <dgm:cxn modelId="{03B147BD-D398-4945-86CF-31382D05C43F}" type="presOf" srcId="{07C448EA-E2C1-4735-A8D6-69D0D87BA0AB}" destId="{B34CC60F-A40B-4D18-85B3-DFBBC1FEABED}" srcOrd="0" destOrd="1" presId="urn:microsoft.com/office/officeart/2005/8/layout/vList2"/>
    <dgm:cxn modelId="{CC9DD0E3-4C6C-4DC8-B496-D405060DA23C}" srcId="{F3A6008F-3578-41F2-AD24-F271F2C24C87}" destId="{A4844D9B-3795-4E00-BB10-E298B670A319}" srcOrd="1" destOrd="0" parTransId="{3DB4CEBC-708C-43F6-A130-1EA1EC50643A}" sibTransId="{464C8EB6-CB47-420E-A569-5E4FFA37629B}"/>
    <dgm:cxn modelId="{BE9450E6-364D-476B-90D9-4EFC76F8D47E}" type="presOf" srcId="{6D2101F0-3FD7-4DF9-B65B-3305402CA94D}" destId="{F463B296-D463-41AA-BA06-9450BF6D2820}" srcOrd="0" destOrd="0" presId="urn:microsoft.com/office/officeart/2005/8/layout/vList2"/>
    <dgm:cxn modelId="{04732EEB-C552-4498-BF23-F74480137654}" srcId="{80539544-B6C4-44AE-9912-586BE01CCA2A}" destId="{7AD8C931-AA34-4FE6-9E41-492D46BF74FD}" srcOrd="0" destOrd="0" parTransId="{A6651AB0-06D9-4A33-AB4C-D68B4774F709}" sibTransId="{B2D5F173-FCC3-4305-AD0C-1ED064A09D1A}"/>
    <dgm:cxn modelId="{1FACEAF0-AAE2-4D07-B8BE-5758C5832C3A}" srcId="{F3A6008F-3578-41F2-AD24-F271F2C24C87}" destId="{80539544-B6C4-44AE-9912-586BE01CCA2A}" srcOrd="0" destOrd="0" parTransId="{5C0AC939-A1C7-42C9-94D5-73F2A90E9CA5}" sibTransId="{0DC35BE0-661C-4CBA-90FB-A808F8511741}"/>
    <dgm:cxn modelId="{1DC3CC1F-7149-4B1E-99AE-E44488E2D2A7}" type="presParOf" srcId="{CAB3F0DA-7E09-4015-AB43-0A6D56B717A7}" destId="{74BC8512-6F4E-411F-8AEB-228155CF6EF1}" srcOrd="0" destOrd="0" presId="urn:microsoft.com/office/officeart/2005/8/layout/vList2"/>
    <dgm:cxn modelId="{DAD113F9-7361-43F8-A92A-510BFB0C97C4}" type="presParOf" srcId="{CAB3F0DA-7E09-4015-AB43-0A6D56B717A7}" destId="{AB3F438A-E5AD-411D-B9F5-F9A45E3C1C2E}" srcOrd="1" destOrd="0" presId="urn:microsoft.com/office/officeart/2005/8/layout/vList2"/>
    <dgm:cxn modelId="{548E9AB0-BCFA-4C8A-919A-503D5206DDCC}" type="presParOf" srcId="{CAB3F0DA-7E09-4015-AB43-0A6D56B717A7}" destId="{AD130629-2B95-4B0E-A4B3-2AB3A3ED3C9C}" srcOrd="2" destOrd="0" presId="urn:microsoft.com/office/officeart/2005/8/layout/vList2"/>
    <dgm:cxn modelId="{F709A272-19B9-45C8-A419-B3022F099E1B}" type="presParOf" srcId="{CAB3F0DA-7E09-4015-AB43-0A6D56B717A7}" destId="{B34CC60F-A40B-4D18-85B3-DFBBC1FEABED}" srcOrd="3" destOrd="0" presId="urn:microsoft.com/office/officeart/2005/8/layout/vList2"/>
    <dgm:cxn modelId="{81A06933-53DB-4BC9-8B58-D6584866D058}" type="presParOf" srcId="{CAB3F0DA-7E09-4015-AB43-0A6D56B717A7}" destId="{3BB20E20-3AEB-4E97-AC2F-85EBE7F77F32}" srcOrd="4" destOrd="0" presId="urn:microsoft.com/office/officeart/2005/8/layout/vList2"/>
    <dgm:cxn modelId="{372753D6-A367-4AA8-838C-91284F394E67}" type="presParOf" srcId="{CAB3F0DA-7E09-4015-AB43-0A6D56B717A7}" destId="{F463B296-D463-41AA-BA06-9450BF6D282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C8512-6F4E-411F-8AEB-228155CF6EF1}">
      <dsp:nvSpPr>
        <dsp:cNvPr id="0" name=""/>
        <dsp:cNvSpPr/>
      </dsp:nvSpPr>
      <dsp:spPr>
        <a:xfrm>
          <a:off x="0" y="36244"/>
          <a:ext cx="6524414" cy="730080"/>
        </a:xfrm>
        <a:prstGeom prst="round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  <a:t>전통시장의 위기 인식</a:t>
          </a:r>
        </a:p>
      </dsp:txBody>
      <dsp:txXfrm>
        <a:off x="35640" y="71884"/>
        <a:ext cx="6453134" cy="658800"/>
      </dsp:txXfrm>
    </dsp:sp>
    <dsp:sp modelId="{AB3F438A-E5AD-411D-B9F5-F9A45E3C1C2E}">
      <dsp:nvSpPr>
        <dsp:cNvPr id="0" name=""/>
        <dsp:cNvSpPr/>
      </dsp:nvSpPr>
      <dsp:spPr>
        <a:xfrm>
          <a:off x="0" y="817247"/>
          <a:ext cx="6524414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150" tIns="22860" rIns="128016" bIns="2286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kern="120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  <a:t>여러 매체를 통해 전통시장이 어려움을 겪고 있는 현상을 확인</a:t>
          </a:r>
        </a:p>
      </dsp:txBody>
      <dsp:txXfrm>
        <a:off x="0" y="817247"/>
        <a:ext cx="6524414" cy="645840"/>
      </dsp:txXfrm>
    </dsp:sp>
    <dsp:sp modelId="{AD130629-2B95-4B0E-A4B3-2AB3A3ED3C9C}">
      <dsp:nvSpPr>
        <dsp:cNvPr id="0" name=""/>
        <dsp:cNvSpPr/>
      </dsp:nvSpPr>
      <dsp:spPr>
        <a:xfrm>
          <a:off x="0" y="1461358"/>
          <a:ext cx="6524414" cy="730080"/>
        </a:xfrm>
        <a:prstGeom prst="round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  <a:t>전통시장별 매출 차이 확인</a:t>
          </a:r>
        </a:p>
      </dsp:txBody>
      <dsp:txXfrm>
        <a:off x="35640" y="1496998"/>
        <a:ext cx="6453134" cy="658800"/>
      </dsp:txXfrm>
    </dsp:sp>
    <dsp:sp modelId="{B34CC60F-A40B-4D18-85B3-DFBBC1FEABED}">
      <dsp:nvSpPr>
        <dsp:cNvPr id="0" name=""/>
        <dsp:cNvSpPr/>
      </dsp:nvSpPr>
      <dsp:spPr>
        <a:xfrm>
          <a:off x="0" y="2293341"/>
          <a:ext cx="6524414" cy="100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150" tIns="22860" rIns="128016" bIns="2286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kern="120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  <a:t>평균 </a:t>
          </a:r>
          <a:r>
            <a:rPr lang="en-US" altLang="ko-KR" sz="1800" kern="120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  <a:t>35,498,580,000</a:t>
          </a:r>
          <a:r>
            <a:rPr lang="ko-KR" altLang="en-US" sz="1800" kern="120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  <a:t>원 표준편차</a:t>
          </a:r>
          <a:r>
            <a:rPr lang="en-US" altLang="ko-KR" sz="1800" kern="120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  <a:t> </a:t>
          </a:r>
          <a:r>
            <a:rPr lang="en-US" sz="1800" b="0" i="0" kern="120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  <a:t>69,346,820,000</a:t>
          </a:r>
          <a:r>
            <a:rPr lang="ko-KR" altLang="en-US" sz="1800" b="0" i="0" kern="120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  <a:t>원</a:t>
          </a:r>
          <a:br>
            <a:rPr lang="en-US" altLang="ko-KR" sz="1800" b="0" i="0" kern="120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</a:br>
          <a:r>
            <a:rPr lang="ko-KR" altLang="en-US" sz="1800" b="0" i="0" kern="120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  <a:t>중앙값 </a:t>
          </a:r>
          <a:r>
            <a:rPr lang="en-US" sz="1800" b="0" i="0" kern="120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  <a:t>17,863,930,000</a:t>
          </a:r>
          <a:r>
            <a:rPr lang="ko-KR" altLang="en-US" sz="1800" b="0" i="0" kern="120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  <a:t>원</a:t>
          </a:r>
          <a:endParaRPr lang="ko-KR" altLang="en-US" sz="1800" kern="1200" dirty="0">
            <a:latin typeface="KoPub돋움체 Medium" panose="02020603020101020101" pitchFamily="18" charset="-127"/>
            <a:ea typeface="KoPub돋움체 Medium" panose="02020603020101020101" pitchFamily="18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ko-KR" altLang="en-US" sz="1800" kern="1200" dirty="0">
            <a:latin typeface="KoPub돋움체 Medium" panose="02020603020101020101" pitchFamily="18" charset="-127"/>
            <a:ea typeface="KoPub돋움체 Medium" panose="02020603020101020101" pitchFamily="18" charset="-127"/>
          </a:endParaRPr>
        </a:p>
      </dsp:txBody>
      <dsp:txXfrm>
        <a:off x="0" y="2293341"/>
        <a:ext cx="6524414" cy="1009125"/>
      </dsp:txXfrm>
    </dsp:sp>
    <dsp:sp modelId="{3BB20E20-3AEB-4E97-AC2F-85EBE7F77F32}">
      <dsp:nvSpPr>
        <dsp:cNvPr id="0" name=""/>
        <dsp:cNvSpPr/>
      </dsp:nvSpPr>
      <dsp:spPr>
        <a:xfrm>
          <a:off x="0" y="3151369"/>
          <a:ext cx="6524414" cy="730080"/>
        </a:xfrm>
        <a:prstGeom prst="round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  <a:t>전통시장 매출에 영향을 미치는 요인 분석</a:t>
          </a:r>
        </a:p>
      </dsp:txBody>
      <dsp:txXfrm>
        <a:off x="35640" y="3187009"/>
        <a:ext cx="6453134" cy="658800"/>
      </dsp:txXfrm>
    </dsp:sp>
    <dsp:sp modelId="{F463B296-D463-41AA-BA06-9450BF6D2820}">
      <dsp:nvSpPr>
        <dsp:cNvPr id="0" name=""/>
        <dsp:cNvSpPr/>
      </dsp:nvSpPr>
      <dsp:spPr>
        <a:xfrm>
          <a:off x="0" y="3917693"/>
          <a:ext cx="6524414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150" tIns="22860" rIns="128016" bIns="2286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kern="120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  <a:t>시장의 매출 극대화 요인을 찾기 위해 인구가 비슷한 </a:t>
          </a:r>
          <a:r>
            <a:rPr lang="en-US" altLang="ko-KR" sz="1800" kern="120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  <a:t>4</a:t>
          </a:r>
          <a:r>
            <a:rPr lang="ko-KR" altLang="en-US" sz="1800" kern="1200" dirty="0">
              <a:latin typeface="KoPub돋움체 Medium" panose="02020603020101020101" pitchFamily="18" charset="-127"/>
              <a:ea typeface="KoPub돋움체 Medium" panose="02020603020101020101" pitchFamily="18" charset="-127"/>
            </a:rPr>
            <a:t>개 시장 선정</a:t>
          </a:r>
        </a:p>
      </dsp:txBody>
      <dsp:txXfrm>
        <a:off x="0" y="3917693"/>
        <a:ext cx="6524414" cy="645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9E7E2-F3A0-4229-884F-28EF43FC2791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0F191-77A1-4F4D-A5A3-E81A595E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0F191-77A1-4F4D-A5A3-E81A595EDB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00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0F191-77A1-4F4D-A5A3-E81A595EDB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00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0F191-77A1-4F4D-A5A3-E81A595EDB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98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0F191-77A1-4F4D-A5A3-E81A595EDB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24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0F191-77A1-4F4D-A5A3-E81A595EDB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8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E84DC-8649-4C53-AD94-EA695D0FF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B0F95E-7A70-483B-8AF8-ECBE04439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DF24D0-80A6-4F93-B853-8B93681C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983E-906E-47BD-A8C7-A651542DD63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38821-1A76-4840-A1CA-0CF83396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AC8BB-2284-4352-85AF-87373175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763B-16B8-408F-899E-77C0BC42D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1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A254B-2448-4C28-A08B-AEF0EEBF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60488B-3D18-41ED-AB17-EE8A7DC71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8C91D-7032-4556-B659-1431DF5F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983E-906E-47BD-A8C7-A651542DD63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8D05E-063D-4711-879D-450F9419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8F380-B6A1-4D1C-BA9E-2223903B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763B-16B8-408F-899E-77C0BC42D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0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2573AB-17FA-41B3-9170-0DDB2947E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792A6D-505E-412C-904F-3BED86017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74EB17-584C-4A24-AEAF-5B0B02FC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983E-906E-47BD-A8C7-A651542DD63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9D477F-A8F1-4C83-86F6-8CF756B0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F548D-2025-4A6E-B374-F789C1CF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763B-16B8-408F-899E-77C0BC42D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1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91FD7-06BF-4BB0-8493-A2742C7B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23291-3343-4AD5-B8BB-7DEDD4EEA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0CED8-5EE8-43B4-8A6D-C1FE2BAC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983E-906E-47BD-A8C7-A651542DD63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30786-F783-4933-9F1A-F4E2679A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F08FA-31B6-4D60-8CF5-5E662346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763B-16B8-408F-899E-77C0BC42D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6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8A5D6-C24A-4365-A641-7C2DDF28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68138E-5F1E-4C08-9974-B48DABCFC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F662DC-EEAF-40E8-8494-C42091F9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983E-906E-47BD-A8C7-A651542DD63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70918-72EA-422A-82F4-5942219C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8CD348-5943-4718-9D1D-555FD7F0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763B-16B8-408F-899E-77C0BC42D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2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9FBA1-F7B6-4BF6-8EBC-89C2CDF2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BD894-058A-4BC5-9BD8-B27212BC3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949E6B-BB56-4A43-A8D3-68439DB62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3BC373-6F95-4EDC-A260-42886C2F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983E-906E-47BD-A8C7-A651542DD63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C080-F88C-4D25-AE5A-9B7D2E67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2C15B5-5FBE-478B-BBA7-35973F2D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763B-16B8-408F-899E-77C0BC42D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1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9045-F4F5-444B-9062-7F58E8508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55A2F9-4E8E-4708-BA83-C509329ED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D6808B-7726-4805-84D6-E32E1B100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1C480D-ADA4-467F-825B-5E6151EB9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F5ECC8-77A9-45A2-AEDB-A87BD1C7E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B20424-F466-42A7-B203-57DC5C0B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983E-906E-47BD-A8C7-A651542DD63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E11550-53A1-4D77-BD7F-70B5DEFE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6808A4-CC51-44C8-AFBB-89268CBE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763B-16B8-408F-899E-77C0BC42D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9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A93CD-5C14-4EA9-B601-A7F027F0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3F1F7D-D780-4AFD-9F2F-455820F9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983E-906E-47BD-A8C7-A651542DD63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CB7EDE-EF86-4291-8B71-9423B786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7C5753-9C6D-453F-A651-B1AD9CE5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763B-16B8-408F-899E-77C0BC42D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5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CD9E1-AF6D-4701-A9BA-451D76A7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983E-906E-47BD-A8C7-A651542DD63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BAE483-90CD-449E-8BD8-13868178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22A30F-B896-4F32-9935-CA00FA38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763B-16B8-408F-899E-77C0BC42D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91447-36D0-4167-935C-22E01D74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D4B35-332C-4285-8FB5-110E7DC24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34F82F-19B7-46C1-8726-025215092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4176D1-33CC-42AA-BCDB-00928B27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983E-906E-47BD-A8C7-A651542DD63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A27593-0550-45F3-A2B3-89848458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EC410D-7B17-4A84-A88F-B3B82803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763B-16B8-408F-899E-77C0BC42D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4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93BDC-ED5A-4E7A-99B0-39B0DAC6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2E6FB6-E592-4918-AA08-559243853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28259D-D6CD-47DA-BF7C-B020D798D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8CB78B-DCC3-47E3-9ABC-4FCE17FC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983E-906E-47BD-A8C7-A651542DD63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F5ED97-5994-4F29-BEE4-57972F89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2849E8-4337-446E-B47F-77D6B759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763B-16B8-408F-899E-77C0BC42D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9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68E8B4-5A91-4D59-9F44-8E823580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F9F839-CD47-462D-B34A-6785CA128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FCA1DF-3F86-4032-8BB1-782EB6BD6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7983E-906E-47BD-A8C7-A651542DD63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3A7EB-79F9-44B4-A17A-CBCBF8A60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26707-D8A5-45F0-AC76-70F24019A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7763B-16B8-408F-899E-77C0BC42D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3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microsoft.com/office/2007/relationships/hdphoto" Target="../media/hdphoto5.wdp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9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10" Type="http://schemas.openxmlformats.org/officeDocument/2006/relationships/hyperlink" Target="https://www.sbiz.or.kr/sup/custcenter/report/1219058_1716.jsp" TargetMode="External"/><Relationship Id="rId4" Type="http://schemas.openxmlformats.org/officeDocument/2006/relationships/image" Target="../media/image22.jpe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TextBox 1183">
            <a:extLst>
              <a:ext uri="{FF2B5EF4-FFF2-40B4-BE49-F238E27FC236}">
                <a16:creationId xmlns:a16="http://schemas.microsoft.com/office/drawing/2014/main" id="{556FE5FB-0179-49E2-B44C-A843AFA5CDB4}"/>
              </a:ext>
            </a:extLst>
          </p:cNvPr>
          <p:cNvSpPr txBox="1"/>
          <p:nvPr/>
        </p:nvSpPr>
        <p:spPr>
          <a:xfrm>
            <a:off x="3487002" y="2074925"/>
            <a:ext cx="5233249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ko-KR" sz="12500" spc="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3D3D3">
                    <a:alpha val="20000"/>
                  </a:srgb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STATISTICS</a:t>
            </a:r>
          </a:p>
        </p:txBody>
      </p:sp>
      <p:cxnSp>
        <p:nvCxnSpPr>
          <p:cNvPr id="1192" name="직선 연결선 1191">
            <a:extLst>
              <a:ext uri="{FF2B5EF4-FFF2-40B4-BE49-F238E27FC236}">
                <a16:creationId xmlns:a16="http://schemas.microsoft.com/office/drawing/2014/main" id="{222F8EE8-A2F7-4DE6-8489-74CD79B96941}"/>
              </a:ext>
            </a:extLst>
          </p:cNvPr>
          <p:cNvCxnSpPr>
            <a:cxnSpLocks/>
          </p:cNvCxnSpPr>
          <p:nvPr/>
        </p:nvCxnSpPr>
        <p:spPr>
          <a:xfrm>
            <a:off x="5340777" y="1381672"/>
            <a:ext cx="1510447" cy="0"/>
          </a:xfrm>
          <a:prstGeom prst="line">
            <a:avLst/>
          </a:prstGeom>
          <a:ln w="31750" cap="rnd">
            <a:solidFill>
              <a:srgbClr val="21212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5673A2D6-358B-423E-ACEB-A532DEDD88AF}"/>
              </a:ext>
            </a:extLst>
          </p:cNvPr>
          <p:cNvCxnSpPr>
            <a:cxnSpLocks/>
          </p:cNvCxnSpPr>
          <p:nvPr/>
        </p:nvCxnSpPr>
        <p:spPr>
          <a:xfrm>
            <a:off x="5340777" y="5467450"/>
            <a:ext cx="1510447" cy="0"/>
          </a:xfrm>
          <a:prstGeom prst="line">
            <a:avLst/>
          </a:prstGeom>
          <a:ln w="31750" cap="rnd">
            <a:solidFill>
              <a:srgbClr val="21212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12326EF0-6ACF-45A4-9D9C-ABAF0C22D93F}"/>
              </a:ext>
            </a:extLst>
          </p:cNvPr>
          <p:cNvSpPr txBox="1"/>
          <p:nvPr/>
        </p:nvSpPr>
        <p:spPr>
          <a:xfrm>
            <a:off x="5138047" y="2600370"/>
            <a:ext cx="1915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빅데이터연계경진대회</a:t>
            </a:r>
            <a:endParaRPr lang="en-US" sz="14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12121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271A7B5-1063-40BB-A86E-437A6E567138}"/>
              </a:ext>
            </a:extLst>
          </p:cNvPr>
          <p:cNvSpPr txBox="1"/>
          <p:nvPr/>
        </p:nvSpPr>
        <p:spPr>
          <a:xfrm>
            <a:off x="2798466" y="2920718"/>
            <a:ext cx="65950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 분석을 통한 </a:t>
            </a:r>
          </a:p>
          <a:p>
            <a:pPr algn="ctr"/>
            <a:r>
              <a:rPr lang="ko-KR" altLang="en-US" sz="4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서울시 내</a:t>
            </a:r>
            <a:r>
              <a:rPr lang="ko-KR" altLang="en-US" sz="4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AB482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전통시장 </a:t>
            </a:r>
            <a:r>
              <a:rPr lang="ko-KR" altLang="en-US" sz="4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파헤치기</a:t>
            </a:r>
            <a:endParaRPr lang="en-US" sz="4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031A8D41-EE54-42A1-8CAC-8BF289BD215C}"/>
              </a:ext>
            </a:extLst>
          </p:cNvPr>
          <p:cNvSpPr txBox="1"/>
          <p:nvPr/>
        </p:nvSpPr>
        <p:spPr>
          <a:xfrm>
            <a:off x="110801" y="6368141"/>
            <a:ext cx="2512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>
                    <a:alpha val="50000"/>
                  </a:srgb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통계학과 </a:t>
            </a:r>
            <a:r>
              <a:rPr lang="ko-KR" altLang="en-US" sz="1100" spc="-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>
                    <a:alpha val="50000"/>
                  </a:srgb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곽연주</a:t>
            </a:r>
            <a:r>
              <a:rPr lang="ko-KR" altLang="en-US" sz="11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>
                    <a:alpha val="50000"/>
                  </a:srgb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 김다은 박상우 </a:t>
            </a:r>
            <a:r>
              <a:rPr lang="ko-KR" altLang="en-US" sz="1100" spc="-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>
                    <a:alpha val="50000"/>
                  </a:srgb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손준우</a:t>
            </a:r>
            <a:endParaRPr lang="en-US" sz="11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12121">
                  <a:alpha val="50000"/>
                </a:srgbClr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20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C10AA5A-BA2D-4EF8-9273-6F40B3043AD0}"/>
              </a:ext>
            </a:extLst>
          </p:cNvPr>
          <p:cNvSpPr txBox="1"/>
          <p:nvPr/>
        </p:nvSpPr>
        <p:spPr>
          <a:xfrm>
            <a:off x="5164912" y="1073319"/>
            <a:ext cx="1862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>
                    <a:alpha val="70000"/>
                  </a:srgbClr>
                </a:solidFill>
                <a:latin typeface="+mj-ea"/>
                <a:ea typeface="+mj-ea"/>
              </a:rPr>
              <a:t>CONTENTS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C22AD7B-F339-416A-BEFA-72B568DE6D42}"/>
              </a:ext>
            </a:extLst>
          </p:cNvPr>
          <p:cNvSpPr/>
          <p:nvPr/>
        </p:nvSpPr>
        <p:spPr>
          <a:xfrm>
            <a:off x="717551" y="5095040"/>
            <a:ext cx="2134561" cy="1107996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8732467-9A2B-460B-896C-1152E67B2291}"/>
              </a:ext>
            </a:extLst>
          </p:cNvPr>
          <p:cNvSpPr/>
          <p:nvPr/>
        </p:nvSpPr>
        <p:spPr>
          <a:xfrm>
            <a:off x="2873592" y="4571999"/>
            <a:ext cx="2134561" cy="1631037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35D7A4-E695-42B4-9E05-DC3708596050}"/>
              </a:ext>
            </a:extLst>
          </p:cNvPr>
          <p:cNvSpPr/>
          <p:nvPr/>
        </p:nvSpPr>
        <p:spPr>
          <a:xfrm>
            <a:off x="5029633" y="4008477"/>
            <a:ext cx="2134561" cy="219455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AD21F2-ED33-4A00-964B-9F06434D77CE}"/>
              </a:ext>
            </a:extLst>
          </p:cNvPr>
          <p:cNvSpPr/>
          <p:nvPr/>
        </p:nvSpPr>
        <p:spPr>
          <a:xfrm>
            <a:off x="7185674" y="3285459"/>
            <a:ext cx="2134561" cy="2917577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CC0777A-0F10-41AE-A52B-82D291136297}"/>
              </a:ext>
            </a:extLst>
          </p:cNvPr>
          <p:cNvSpPr/>
          <p:nvPr/>
        </p:nvSpPr>
        <p:spPr>
          <a:xfrm>
            <a:off x="9341716" y="2510527"/>
            <a:ext cx="2134561" cy="369250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6DA54E-D1EF-40AF-8039-6D9118322ABA}"/>
              </a:ext>
            </a:extLst>
          </p:cNvPr>
          <p:cNvSpPr txBox="1"/>
          <p:nvPr/>
        </p:nvSpPr>
        <p:spPr>
          <a:xfrm>
            <a:off x="624283" y="4994796"/>
            <a:ext cx="5998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Tw Cen MT Condensed Extra Bold" panose="020B0803020202020204" pitchFamily="34" charset="0"/>
                <a:ea typeface="Noto Sans KR Black" panose="020B0A00000000000000" pitchFamily="34" charset="-127"/>
              </a:rPr>
              <a:t>1</a:t>
            </a:r>
            <a:endParaRPr lang="en-US" sz="6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Tw Cen MT Condensed Extra Bold" panose="020B0803020202020204" pitchFamily="34" charset="0"/>
              <a:ea typeface="Noto Sans KR Black" panose="020B0A00000000000000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F65474-B07D-40F1-B144-0FAED5BD6863}"/>
              </a:ext>
            </a:extLst>
          </p:cNvPr>
          <p:cNvSpPr txBox="1"/>
          <p:nvPr/>
        </p:nvSpPr>
        <p:spPr>
          <a:xfrm>
            <a:off x="2871764" y="4994796"/>
            <a:ext cx="5998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Tw Cen MT Condensed Extra Bold" panose="020B0803020202020204" pitchFamily="34" charset="0"/>
                <a:ea typeface="Noto Sans KR Black" panose="020B0A00000000000000" pitchFamily="34" charset="-127"/>
              </a:rPr>
              <a:t>2</a:t>
            </a:r>
            <a:endParaRPr lang="en-US" sz="6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Tw Cen MT Condensed Extra Bold" panose="020B0803020202020204" pitchFamily="34" charset="0"/>
              <a:ea typeface="Noto Sans KR Black" panose="020B0A00000000000000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7BFAE1-A511-4901-A653-1B52938C58A6}"/>
              </a:ext>
            </a:extLst>
          </p:cNvPr>
          <p:cNvSpPr txBox="1"/>
          <p:nvPr/>
        </p:nvSpPr>
        <p:spPr>
          <a:xfrm>
            <a:off x="5002405" y="4994796"/>
            <a:ext cx="5998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Tw Cen MT Condensed Extra Bold" panose="020B0803020202020204" pitchFamily="34" charset="0"/>
                <a:ea typeface="Noto Sans KR Black" panose="020B0A00000000000000" pitchFamily="34" charset="-127"/>
              </a:rPr>
              <a:t>3</a:t>
            </a:r>
            <a:endParaRPr lang="en-US" sz="6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Tw Cen MT Condensed Extra Bold" panose="020B0803020202020204" pitchFamily="34" charset="0"/>
              <a:ea typeface="Noto Sans KR Black" panose="020B0A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6201A2-7711-4AE2-84C6-2921FAF99DAA}"/>
              </a:ext>
            </a:extLst>
          </p:cNvPr>
          <p:cNvSpPr txBox="1"/>
          <p:nvPr/>
        </p:nvSpPr>
        <p:spPr>
          <a:xfrm>
            <a:off x="7171146" y="4994796"/>
            <a:ext cx="5998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Tw Cen MT Condensed Extra Bold" panose="020B0803020202020204" pitchFamily="34" charset="0"/>
                <a:ea typeface="Noto Sans KR Black" panose="020B0A00000000000000" pitchFamily="34" charset="-127"/>
              </a:rPr>
              <a:t>4</a:t>
            </a:r>
            <a:endParaRPr lang="en-US" sz="6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Tw Cen MT Condensed Extra Bold" panose="020B0803020202020204" pitchFamily="34" charset="0"/>
              <a:ea typeface="Noto Sans KR Black" panose="020B0A00000000000000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7F53D1-567D-4429-B4C0-8D185A2F3D71}"/>
              </a:ext>
            </a:extLst>
          </p:cNvPr>
          <p:cNvSpPr txBox="1"/>
          <p:nvPr/>
        </p:nvSpPr>
        <p:spPr>
          <a:xfrm>
            <a:off x="9314487" y="4994796"/>
            <a:ext cx="5998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Tw Cen MT Condensed Extra Bold" panose="020B0803020202020204" pitchFamily="34" charset="0"/>
                <a:ea typeface="Noto Sans KR Black" panose="020B0A00000000000000" pitchFamily="34" charset="-127"/>
              </a:rPr>
              <a:t>5</a:t>
            </a:r>
            <a:endParaRPr lang="en-US" sz="6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Tw Cen MT Condensed Extra Bold" panose="020B0803020202020204" pitchFamily="34" charset="0"/>
              <a:ea typeface="Noto Sans KR Black" panose="020B0A00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B9D5C3-CF60-4093-B33C-33EEBAEB0F90}"/>
              </a:ext>
            </a:extLst>
          </p:cNvPr>
          <p:cNvSpPr txBox="1"/>
          <p:nvPr/>
        </p:nvSpPr>
        <p:spPr>
          <a:xfrm>
            <a:off x="1055923" y="5603192"/>
            <a:ext cx="1019831" cy="347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분석 배경</a:t>
            </a:r>
            <a:endParaRPr lang="en-US" sz="16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2631BF-8295-4A6C-8825-CB7250CA0BB9}"/>
              </a:ext>
            </a:extLst>
          </p:cNvPr>
          <p:cNvSpPr txBox="1"/>
          <p:nvPr/>
        </p:nvSpPr>
        <p:spPr>
          <a:xfrm>
            <a:off x="3382406" y="5573568"/>
            <a:ext cx="1218603" cy="618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분석 방법론</a:t>
            </a:r>
            <a:endParaRPr lang="en-US" altLang="ko-KR" sz="16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ko-KR" altLang="en-US" sz="16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프로세스</a:t>
            </a:r>
            <a:endParaRPr lang="en-US" sz="16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7762B0-352C-4C48-A709-E4C3221C0296}"/>
              </a:ext>
            </a:extLst>
          </p:cNvPr>
          <p:cNvSpPr txBox="1"/>
          <p:nvPr/>
        </p:nvSpPr>
        <p:spPr>
          <a:xfrm>
            <a:off x="5433844" y="5588548"/>
            <a:ext cx="1696298" cy="618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워드 클라우드 및 </a:t>
            </a:r>
          </a:p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빈도 파이 차트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7DECE1-F7A9-4BF0-8918-2DF56E6A1986}"/>
              </a:ext>
            </a:extLst>
          </p:cNvPr>
          <p:cNvSpPr txBox="1"/>
          <p:nvPr/>
        </p:nvSpPr>
        <p:spPr>
          <a:xfrm>
            <a:off x="7621639" y="5603528"/>
            <a:ext cx="1656223" cy="347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지리 정보 시각화</a:t>
            </a:r>
            <a:endParaRPr lang="en-US" sz="16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A43CA1-F3DB-4DAD-BD6A-590EB1D6A3DF}"/>
              </a:ext>
            </a:extLst>
          </p:cNvPr>
          <p:cNvSpPr txBox="1"/>
          <p:nvPr/>
        </p:nvSpPr>
        <p:spPr>
          <a:xfrm>
            <a:off x="9779747" y="5585055"/>
            <a:ext cx="582211" cy="347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결론</a:t>
            </a:r>
            <a:endParaRPr lang="en-US" sz="16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9DA91A1-22BA-4992-91B4-5A3CF01A183C}"/>
              </a:ext>
            </a:extLst>
          </p:cNvPr>
          <p:cNvCxnSpPr>
            <a:cxnSpLocks/>
          </p:cNvCxnSpPr>
          <p:nvPr/>
        </p:nvCxnSpPr>
        <p:spPr>
          <a:xfrm>
            <a:off x="5265253" y="1606758"/>
            <a:ext cx="1661492" cy="0"/>
          </a:xfrm>
          <a:prstGeom prst="line">
            <a:avLst/>
          </a:prstGeom>
          <a:ln w="31750" cap="rnd">
            <a:solidFill>
              <a:srgbClr val="21212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46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53609" y="249958"/>
            <a:ext cx="1778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배경</a:t>
            </a:r>
          </a:p>
        </p:txBody>
      </p:sp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4280307216"/>
              </p:ext>
            </p:extLst>
          </p:nvPr>
        </p:nvGraphicFramePr>
        <p:xfrm>
          <a:off x="322952" y="1442267"/>
          <a:ext cx="6524415" cy="4563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F3876C1-D258-4DA3-8473-A7CE29D80DD9}"/>
              </a:ext>
            </a:extLst>
          </p:cNvPr>
          <p:cNvSpPr txBox="1"/>
          <p:nvPr/>
        </p:nvSpPr>
        <p:spPr>
          <a:xfrm>
            <a:off x="204096" y="299671"/>
            <a:ext cx="760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01.</a:t>
            </a:r>
            <a:endParaRPr 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1212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4A34053-B96A-4A8B-8A7A-6E05708B79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874" y="3376468"/>
            <a:ext cx="4893917" cy="333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 rot="186622">
            <a:off x="7698636" y="237971"/>
            <a:ext cx="3487785" cy="2375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89B79E3-9746-4419-82A0-C8FC54EADD4A}"/>
              </a:ext>
            </a:extLst>
          </p:cNvPr>
          <p:cNvGrpSpPr/>
          <p:nvPr/>
        </p:nvGrpSpPr>
        <p:grpSpPr>
          <a:xfrm rot="186622">
            <a:off x="7836056" y="374128"/>
            <a:ext cx="3550082" cy="2754484"/>
            <a:chOff x="7581196" y="394793"/>
            <a:chExt cx="3492000" cy="29259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3140846-2D54-49CB-AE87-F982E12A4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82390" y="394793"/>
              <a:ext cx="3490437" cy="199134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2D2A1BF-9628-4A62-AB65-6CBFAA17EA1E}"/>
                </a:ext>
              </a:extLst>
            </p:cNvPr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81196" y="2368381"/>
              <a:ext cx="3492000" cy="952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46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72DF8FB1-1D84-4664-8A42-109057CC3887}"/>
              </a:ext>
            </a:extLst>
          </p:cNvPr>
          <p:cNvSpPr/>
          <p:nvPr/>
        </p:nvSpPr>
        <p:spPr>
          <a:xfrm>
            <a:off x="7506763" y="952231"/>
            <a:ext cx="2241840" cy="4012162"/>
          </a:xfrm>
          <a:prstGeom prst="rect">
            <a:avLst/>
          </a:prstGeom>
          <a:noFill/>
          <a:ln w="28575" cap="rnd">
            <a:solidFill>
              <a:schemeClr val="bg1">
                <a:lumMod val="65000"/>
              </a:schemeClr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99731D3-DBB4-4E2C-951A-2E66264004A1}"/>
              </a:ext>
            </a:extLst>
          </p:cNvPr>
          <p:cNvSpPr/>
          <p:nvPr/>
        </p:nvSpPr>
        <p:spPr>
          <a:xfrm>
            <a:off x="9745418" y="953710"/>
            <a:ext cx="2241840" cy="4012162"/>
          </a:xfrm>
          <a:prstGeom prst="rect">
            <a:avLst/>
          </a:prstGeom>
          <a:noFill/>
          <a:ln w="28575" cap="rnd">
            <a:solidFill>
              <a:schemeClr val="bg1">
                <a:lumMod val="65000"/>
              </a:schemeClr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A705ED-0C97-447B-A7FB-6AB0C257FE99}"/>
              </a:ext>
            </a:extLst>
          </p:cNvPr>
          <p:cNvSpPr txBox="1"/>
          <p:nvPr/>
        </p:nvSpPr>
        <p:spPr>
          <a:xfrm>
            <a:off x="282451" y="217201"/>
            <a:ext cx="806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02.</a:t>
            </a:r>
            <a:endParaRPr 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1212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3CAD4F-EC08-4421-9074-B63EC5600DC4}"/>
              </a:ext>
            </a:extLst>
          </p:cNvPr>
          <p:cNvSpPr txBox="1"/>
          <p:nvPr/>
        </p:nvSpPr>
        <p:spPr>
          <a:xfrm>
            <a:off x="1010325" y="297125"/>
            <a:ext cx="3991798" cy="499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방법론 </a:t>
            </a:r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프로세스</a:t>
            </a:r>
            <a:endParaRPr 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1212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CED6EC-CFAB-4755-BD73-71C8D17F2A16}"/>
              </a:ext>
            </a:extLst>
          </p:cNvPr>
          <p:cNvSpPr txBox="1"/>
          <p:nvPr/>
        </p:nvSpPr>
        <p:spPr>
          <a:xfrm>
            <a:off x="2910244" y="3006982"/>
            <a:ext cx="1885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서울시 </a:t>
            </a:r>
            <a:r>
              <a:rPr lang="ko-KR" altLang="en-US" sz="11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동별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인구수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9" name="순서도: 수행의 시작/종료 68">
            <a:extLst>
              <a:ext uri="{FF2B5EF4-FFF2-40B4-BE49-F238E27FC236}">
                <a16:creationId xmlns:a16="http://schemas.microsoft.com/office/drawing/2014/main" id="{0BB26C7C-E063-41AF-86E8-48C409533802}"/>
              </a:ext>
            </a:extLst>
          </p:cNvPr>
          <p:cNvSpPr/>
          <p:nvPr/>
        </p:nvSpPr>
        <p:spPr>
          <a:xfrm>
            <a:off x="309869" y="1255678"/>
            <a:ext cx="2041420" cy="433633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전통시장 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1C1D78-8839-40B3-8466-1126782599DB}"/>
              </a:ext>
            </a:extLst>
          </p:cNvPr>
          <p:cNvSpPr txBox="1"/>
          <p:nvPr/>
        </p:nvSpPr>
        <p:spPr>
          <a:xfrm>
            <a:off x="228589" y="1799474"/>
            <a:ext cx="23764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서울시 </a:t>
            </a:r>
            <a:r>
              <a:rPr lang="ko-KR" altLang="en-US" sz="11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서울시우리마을가게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상권서비스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(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상권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추정매출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서울특별시 전통시장 인허가 정보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862DFB-70E5-4777-8B08-1D49456F79B2}"/>
              </a:ext>
            </a:extLst>
          </p:cNvPr>
          <p:cNvSpPr txBox="1"/>
          <p:nvPr/>
        </p:nvSpPr>
        <p:spPr>
          <a:xfrm>
            <a:off x="2839140" y="4079207"/>
            <a:ext cx="2041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매출액 상위 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 시장 추출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각 시장이 위치한 행정동 인구수 파악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인구수가 비슷한 시장 탐색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9" name="순서도: 수행의 시작/종료 78">
            <a:extLst>
              <a:ext uri="{FF2B5EF4-FFF2-40B4-BE49-F238E27FC236}">
                <a16:creationId xmlns:a16="http://schemas.microsoft.com/office/drawing/2014/main" id="{C1643BC9-EF6A-4BAB-AAF4-5BF52F386462}"/>
              </a:ext>
            </a:extLst>
          </p:cNvPr>
          <p:cNvSpPr/>
          <p:nvPr/>
        </p:nvSpPr>
        <p:spPr>
          <a:xfrm>
            <a:off x="5199021" y="2550449"/>
            <a:ext cx="2164265" cy="614201"/>
          </a:xfrm>
          <a:prstGeom prst="flowChartTerminator">
            <a:avLst/>
          </a:prstGeom>
          <a:solidFill>
            <a:srgbClr val="CFBC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 타겟 시장 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군데 선정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4E940-860B-4905-BACB-AB8E921AAEB7}"/>
              </a:ext>
            </a:extLst>
          </p:cNvPr>
          <p:cNvSpPr txBox="1"/>
          <p:nvPr/>
        </p:nvSpPr>
        <p:spPr>
          <a:xfrm>
            <a:off x="9778270" y="1502652"/>
            <a:ext cx="22935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서울시 마포구 </a:t>
            </a:r>
            <a:r>
              <a:rPr lang="ko-KR" altLang="en-US" sz="10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마포농수산물시장</a:t>
            </a:r>
            <a:r>
              <a:rPr lang="ko-KR" altLang="en-US" sz="1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주차장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서울시 노원구 공릉동 도깨비시장 주차장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서울시 성북구 길음시장 주차장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서울시 은평구 연서시장 주차장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서울시 주요 공원현황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서울특별시 버스정류소 위치정보</a:t>
            </a:r>
            <a:endParaRPr lang="en-US" altLang="ko-KR" sz="1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서울특별시 버스노선 기본정보 항목정보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서울특별시 지하철 위치정보</a:t>
            </a:r>
          </a:p>
        </p:txBody>
      </p:sp>
      <p:sp>
        <p:nvSpPr>
          <p:cNvPr id="81" name="순서도: 수행의 시작/종료 80">
            <a:extLst>
              <a:ext uri="{FF2B5EF4-FFF2-40B4-BE49-F238E27FC236}">
                <a16:creationId xmlns:a16="http://schemas.microsoft.com/office/drawing/2014/main" id="{342E826F-6795-4175-9F00-5288BB37FFFA}"/>
              </a:ext>
            </a:extLst>
          </p:cNvPr>
          <p:cNvSpPr/>
          <p:nvPr/>
        </p:nvSpPr>
        <p:spPr>
          <a:xfrm>
            <a:off x="9852787" y="1028412"/>
            <a:ext cx="2041420" cy="433633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지리 데이터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97BEEA-BA56-4077-A100-0674A7B43F21}"/>
              </a:ext>
            </a:extLst>
          </p:cNvPr>
          <p:cNvSpPr txBox="1"/>
          <p:nvPr/>
        </p:nvSpPr>
        <p:spPr>
          <a:xfrm>
            <a:off x="7630994" y="1494733"/>
            <a:ext cx="2116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파이썬 라이브러리 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selenium</a:t>
            </a:r>
          </a:p>
          <a:p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네이버 블로그에 </a:t>
            </a:r>
            <a:r>
              <a:rPr lang="ko-KR" altLang="en-US" sz="11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시장명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검색 시 나오는 글 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1~50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페이지 </a:t>
            </a:r>
            <a:r>
              <a:rPr lang="ko-KR" altLang="en-US" sz="11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크롤링</a:t>
            </a:r>
            <a:endParaRPr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82A919-04ED-40FF-BC13-833224B1E392}"/>
              </a:ext>
            </a:extLst>
          </p:cNvPr>
          <p:cNvSpPr txBox="1"/>
          <p:nvPr/>
        </p:nvSpPr>
        <p:spPr>
          <a:xfrm>
            <a:off x="7621848" y="3778213"/>
            <a:ext cx="2112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파이썬 라이브러리 </a:t>
            </a:r>
            <a:r>
              <a:rPr lang="en-US" altLang="ko-KR" sz="11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Konlpy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wordcloud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명사 추출 후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상위 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30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 </a:t>
            </a:r>
            <a:r>
              <a:rPr lang="ko-KR" altLang="en-US" sz="11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워드클라우드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및 단어 </a:t>
            </a:r>
            <a:r>
              <a:rPr lang="ko-KR" altLang="en-US" sz="11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범주별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빈도 파이차트 시각화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4C3127-D988-45E7-A2C5-80F5494485BB}"/>
              </a:ext>
            </a:extLst>
          </p:cNvPr>
          <p:cNvSpPr txBox="1"/>
          <p:nvPr/>
        </p:nvSpPr>
        <p:spPr>
          <a:xfrm>
            <a:off x="9870942" y="3788920"/>
            <a:ext cx="1992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파이썬 라이브러리 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folium 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시장 근방 주요 편의 시설과 대중교통 지리 정보 시각화</a:t>
            </a:r>
          </a:p>
        </p:txBody>
      </p:sp>
      <p:sp>
        <p:nvSpPr>
          <p:cNvPr id="84" name="순서도: 수행의 시작/종료 83">
            <a:extLst>
              <a:ext uri="{FF2B5EF4-FFF2-40B4-BE49-F238E27FC236}">
                <a16:creationId xmlns:a16="http://schemas.microsoft.com/office/drawing/2014/main" id="{903D3F92-C4F6-4FF9-A074-06CA02D3ADA7}"/>
              </a:ext>
            </a:extLst>
          </p:cNvPr>
          <p:cNvSpPr/>
          <p:nvPr/>
        </p:nvSpPr>
        <p:spPr>
          <a:xfrm>
            <a:off x="3223849" y="5634775"/>
            <a:ext cx="5744301" cy="614201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매출에 영향을 주는 요인</a:t>
            </a:r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46DF9E6B-A006-443E-8A0F-4C9E85DFB07C}"/>
              </a:ext>
            </a:extLst>
          </p:cNvPr>
          <p:cNvSpPr/>
          <p:nvPr/>
        </p:nvSpPr>
        <p:spPr>
          <a:xfrm>
            <a:off x="5867042" y="5131842"/>
            <a:ext cx="457913" cy="414779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F4F85B-77B0-44E9-B9ED-75B633EFD1F3}"/>
              </a:ext>
            </a:extLst>
          </p:cNvPr>
          <p:cNvSpPr txBox="1"/>
          <p:nvPr/>
        </p:nvSpPr>
        <p:spPr>
          <a:xfrm>
            <a:off x="319182" y="3072766"/>
            <a:ext cx="21095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전통시장 인허가 데이터와 추정매출 데이터에 중복되는 시장 추출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주요 업종 선정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2019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</a:t>
            </a:r>
            <a:r>
              <a:rPr lang="ko-KR" altLang="en-US" sz="11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시장별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주요 업종 추정매출액 도출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0281910A-F05A-46B4-955C-6CCE29AD8224}"/>
              </a:ext>
            </a:extLst>
          </p:cNvPr>
          <p:cNvSpPr/>
          <p:nvPr/>
        </p:nvSpPr>
        <p:spPr>
          <a:xfrm>
            <a:off x="279528" y="2521151"/>
            <a:ext cx="2109585" cy="433633"/>
          </a:xfrm>
          <a:prstGeom prst="flowChartTerminator">
            <a:avLst/>
          </a:prstGeom>
          <a:solidFill>
            <a:srgbClr val="CFBC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4" name="순서도: 수행의 시작/종료 33">
            <a:extLst>
              <a:ext uri="{FF2B5EF4-FFF2-40B4-BE49-F238E27FC236}">
                <a16:creationId xmlns:a16="http://schemas.microsoft.com/office/drawing/2014/main" id="{9EB9840A-3BAB-452C-9082-60247649AFB7}"/>
              </a:ext>
            </a:extLst>
          </p:cNvPr>
          <p:cNvSpPr/>
          <p:nvPr/>
        </p:nvSpPr>
        <p:spPr>
          <a:xfrm>
            <a:off x="7620324" y="1025835"/>
            <a:ext cx="2041420" cy="433633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웹 데이터</a:t>
            </a: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885A24EE-CACB-4D09-B18C-EBA3414208A9}"/>
              </a:ext>
            </a:extLst>
          </p:cNvPr>
          <p:cNvSpPr/>
          <p:nvPr/>
        </p:nvSpPr>
        <p:spPr>
          <a:xfrm>
            <a:off x="2782189" y="2535000"/>
            <a:ext cx="2109585" cy="433633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인구 데이터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F271A56-F95D-47FB-BBD3-B5F73AF1B148}"/>
              </a:ext>
            </a:extLst>
          </p:cNvPr>
          <p:cNvSpPr/>
          <p:nvPr/>
        </p:nvSpPr>
        <p:spPr>
          <a:xfrm>
            <a:off x="2702287" y="2442843"/>
            <a:ext cx="2241840" cy="2521550"/>
          </a:xfrm>
          <a:prstGeom prst="rect">
            <a:avLst/>
          </a:prstGeom>
          <a:noFill/>
          <a:ln w="28575" cap="rnd">
            <a:solidFill>
              <a:schemeClr val="bg1">
                <a:lumMod val="65000"/>
              </a:schemeClr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48187DD-68B6-4148-89F5-D685EB8527A4}"/>
              </a:ext>
            </a:extLst>
          </p:cNvPr>
          <p:cNvSpPr/>
          <p:nvPr/>
        </p:nvSpPr>
        <p:spPr>
          <a:xfrm>
            <a:off x="200260" y="1165936"/>
            <a:ext cx="2241840" cy="3026666"/>
          </a:xfrm>
          <a:prstGeom prst="rect">
            <a:avLst/>
          </a:prstGeom>
          <a:noFill/>
          <a:ln w="28575" cap="rnd">
            <a:solidFill>
              <a:schemeClr val="bg1">
                <a:lumMod val="65000"/>
              </a:schemeClr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F7AFE6EA-26B6-48B3-B828-F8FCFAE85F6A}"/>
              </a:ext>
            </a:extLst>
          </p:cNvPr>
          <p:cNvSpPr/>
          <p:nvPr/>
        </p:nvSpPr>
        <p:spPr>
          <a:xfrm>
            <a:off x="2765911" y="3592921"/>
            <a:ext cx="2109585" cy="433633"/>
          </a:xfrm>
          <a:prstGeom prst="flowChartTerminator">
            <a:avLst/>
          </a:prstGeom>
          <a:solidFill>
            <a:srgbClr val="CFBC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시장 군집화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7012AD2-A209-42BA-BFD1-FFC6B1B4E922}"/>
              </a:ext>
            </a:extLst>
          </p:cNvPr>
          <p:cNvCxnSpPr>
            <a:cxnSpLocks/>
            <a:stCxn id="32" idx="3"/>
            <a:endCxn id="40" idx="1"/>
          </p:cNvCxnSpPr>
          <p:nvPr/>
        </p:nvCxnSpPr>
        <p:spPr>
          <a:xfrm>
            <a:off x="2389113" y="2737968"/>
            <a:ext cx="376798" cy="1071770"/>
          </a:xfrm>
          <a:prstGeom prst="bentConnector3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37E6C22-0C7B-450C-8A93-0882DF02B66F}"/>
              </a:ext>
            </a:extLst>
          </p:cNvPr>
          <p:cNvCxnSpPr>
            <a:cxnSpLocks/>
            <a:stCxn id="40" idx="3"/>
            <a:endCxn id="79" idx="1"/>
          </p:cNvCxnSpPr>
          <p:nvPr/>
        </p:nvCxnSpPr>
        <p:spPr>
          <a:xfrm flipV="1">
            <a:off x="4875496" y="2857550"/>
            <a:ext cx="323525" cy="952188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수행의 시작/종료 49">
            <a:extLst>
              <a:ext uri="{FF2B5EF4-FFF2-40B4-BE49-F238E27FC236}">
                <a16:creationId xmlns:a16="http://schemas.microsoft.com/office/drawing/2014/main" id="{318165E1-05C3-4795-8801-795EE24EB7FB}"/>
              </a:ext>
            </a:extLst>
          </p:cNvPr>
          <p:cNvSpPr/>
          <p:nvPr/>
        </p:nvSpPr>
        <p:spPr>
          <a:xfrm>
            <a:off x="8736091" y="3256965"/>
            <a:ext cx="2041420" cy="433633"/>
          </a:xfrm>
          <a:prstGeom prst="flowChartTerminator">
            <a:avLst/>
          </a:prstGeom>
          <a:solidFill>
            <a:srgbClr val="CFBC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시각화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5BC9EDB-66D5-4D9F-963D-72C4BACCDEA1}"/>
              </a:ext>
            </a:extLst>
          </p:cNvPr>
          <p:cNvCxnSpPr>
            <a:cxnSpLocks/>
            <a:stCxn id="79" idx="3"/>
            <a:endCxn id="50" idx="1"/>
          </p:cNvCxnSpPr>
          <p:nvPr/>
        </p:nvCxnSpPr>
        <p:spPr>
          <a:xfrm>
            <a:off x="7363286" y="2857550"/>
            <a:ext cx="1372805" cy="61623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1169CBF-C49B-49B9-9487-ED92E94ADBED}"/>
              </a:ext>
            </a:extLst>
          </p:cNvPr>
          <p:cNvSpPr txBox="1"/>
          <p:nvPr/>
        </p:nvSpPr>
        <p:spPr>
          <a:xfrm>
            <a:off x="5471167" y="3242640"/>
            <a:ext cx="1551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1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마포농수산물시장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연서시장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공릉동 도깨비시장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길음시장</a:t>
            </a:r>
          </a:p>
        </p:txBody>
      </p:sp>
    </p:spTree>
    <p:extLst>
      <p:ext uri="{BB962C8B-B14F-4D97-AF65-F5344CB8AC3E}">
        <p14:creationId xmlns:p14="http://schemas.microsoft.com/office/powerpoint/2010/main" val="419741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373CAD4F-EC08-4421-9074-B63EC5600DC4}"/>
              </a:ext>
            </a:extLst>
          </p:cNvPr>
          <p:cNvSpPr txBox="1"/>
          <p:nvPr/>
        </p:nvSpPr>
        <p:spPr>
          <a:xfrm>
            <a:off x="178791" y="1009265"/>
            <a:ext cx="2096142" cy="2210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워드 클라우드 및 </a:t>
            </a:r>
            <a:endParaRPr lang="en-US" altLang="ko-KR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1212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80000"/>
              </a:lnSpc>
            </a:pPr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빈도 파이 차트 </a:t>
            </a:r>
            <a:endParaRPr lang="en-US" altLang="ko-KR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1212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소비자 동향 파악 </a:t>
            </a:r>
          </a:p>
          <a:p>
            <a:pPr>
              <a:lnSpc>
                <a:spcPct val="80000"/>
              </a:lnSpc>
            </a:pPr>
            <a:endParaRPr 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1212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618205-1E6E-43A1-AF37-7B6E174FC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04" y="63167"/>
            <a:ext cx="2418138" cy="24181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D86B4A-4210-4BA7-AF9A-D1DD20136514}"/>
              </a:ext>
            </a:extLst>
          </p:cNvPr>
          <p:cNvSpPr txBox="1"/>
          <p:nvPr/>
        </p:nvSpPr>
        <p:spPr>
          <a:xfrm>
            <a:off x="3089011" y="2425591"/>
            <a:ext cx="153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마포 </a:t>
            </a:r>
            <a:r>
              <a:rPr lang="en-US" altLang="ko-KR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매출</a:t>
            </a:r>
            <a:r>
              <a:rPr lang="en-US" altLang="ko-KR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위</a:t>
            </a:r>
            <a:r>
              <a:rPr lang="en-US" altLang="ko-KR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CF1F84-6423-4C73-8DFC-8512AEE6C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081" y="94438"/>
            <a:ext cx="2418138" cy="241813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C5D3813-3CC9-419E-9441-B5DB8C7302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346" y="69427"/>
            <a:ext cx="2418138" cy="241813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437096AE-D8DC-4487-A257-31815EAF10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120" y="91221"/>
            <a:ext cx="2418138" cy="2418138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4DA219DE-667F-4279-AD62-DE42F50AF0E3}"/>
              </a:ext>
            </a:extLst>
          </p:cNvPr>
          <p:cNvPicPr>
            <a:picLocks/>
          </p:cNvPicPr>
          <p:nvPr/>
        </p:nvPicPr>
        <p:blipFill rotWithShape="1">
          <a:blip r:embed="rId7"/>
          <a:srcRect l="6109" t="10214" r="34776"/>
          <a:stretch/>
        </p:blipFill>
        <p:spPr>
          <a:xfrm>
            <a:off x="4772077" y="2810858"/>
            <a:ext cx="2230248" cy="2666658"/>
          </a:xfrm>
          <a:prstGeom prst="rect">
            <a:avLst/>
          </a:prstGeom>
        </p:spPr>
      </p:pic>
      <p:pic>
        <p:nvPicPr>
          <p:cNvPr id="86" name="내용 개체 틀 8">
            <a:extLst>
              <a:ext uri="{FF2B5EF4-FFF2-40B4-BE49-F238E27FC236}">
                <a16:creationId xmlns:a16="http://schemas.microsoft.com/office/drawing/2014/main" id="{177C19ED-68AF-40C9-922D-6D6CAB00A8F5}"/>
              </a:ext>
            </a:extLst>
          </p:cNvPr>
          <p:cNvPicPr>
            <a:picLocks/>
          </p:cNvPicPr>
          <p:nvPr/>
        </p:nvPicPr>
        <p:blipFill rotWithShape="1">
          <a:blip r:embed="rId8"/>
          <a:srcRect l="6963" t="11476" r="30523"/>
          <a:stretch/>
        </p:blipFill>
        <p:spPr>
          <a:xfrm>
            <a:off x="2418179" y="2814893"/>
            <a:ext cx="2358488" cy="2629170"/>
          </a:xfrm>
          <a:prstGeom prst="rect">
            <a:avLst/>
          </a:prstGeom>
        </p:spPr>
      </p:pic>
      <p:pic>
        <p:nvPicPr>
          <p:cNvPr id="87" name="내용 개체 틀 4">
            <a:extLst>
              <a:ext uri="{FF2B5EF4-FFF2-40B4-BE49-F238E27FC236}">
                <a16:creationId xmlns:a16="http://schemas.microsoft.com/office/drawing/2014/main" id="{4EE35038-EE3D-4FE8-B4A6-F7ADFCBF0E3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9955" r="30328"/>
          <a:stretch/>
        </p:blipFill>
        <p:spPr>
          <a:xfrm>
            <a:off x="9402523" y="2814893"/>
            <a:ext cx="2628664" cy="2672978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11384B6E-0842-4A72-A925-86EDD04D77F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9832" r="36357"/>
          <a:stretch/>
        </p:blipFill>
        <p:spPr>
          <a:xfrm>
            <a:off x="7000479" y="2807216"/>
            <a:ext cx="2401209" cy="267662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31EAD89-3D81-4B30-80C6-60F0C31FE90A}"/>
              </a:ext>
            </a:extLst>
          </p:cNvPr>
          <p:cNvSpPr txBox="1"/>
          <p:nvPr/>
        </p:nvSpPr>
        <p:spPr>
          <a:xfrm>
            <a:off x="964246" y="5614088"/>
            <a:ext cx="8191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마포농수산물시장</a:t>
            </a:r>
            <a:r>
              <a:rPr lang="ko-KR" altLang="en-US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(1</a:t>
            </a:r>
            <a:r>
              <a:rPr lang="ko-KR" altLang="en-US" sz="12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위</a:t>
            </a:r>
            <a:r>
              <a:rPr lang="en-US" altLang="ko-KR" sz="12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2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                                </a:t>
            </a:r>
            <a:r>
              <a:rPr lang="ko-KR" altLang="en-US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연서시장 </a:t>
            </a:r>
            <a:r>
              <a:rPr lang="en-US" altLang="ko-KR" sz="12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(2</a:t>
            </a:r>
            <a:r>
              <a:rPr lang="ko-KR" altLang="en-US" sz="12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위</a:t>
            </a:r>
            <a:r>
              <a:rPr lang="en-US" altLang="ko-KR" sz="12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수산물 </a:t>
            </a: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관련어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전체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36.4%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차지               * 분식 </a:t>
            </a: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관련어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전체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41.1%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차지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 이용 부문이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57.9%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시장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 중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F96D7F5-0CE4-498F-93A0-82FFF9956190}"/>
              </a:ext>
            </a:extLst>
          </p:cNvPr>
          <p:cNvSpPr txBox="1"/>
          <p:nvPr/>
        </p:nvSpPr>
        <p:spPr>
          <a:xfrm>
            <a:off x="8700061" y="5854904"/>
            <a:ext cx="299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AB48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-&gt;  </a:t>
            </a:r>
            <a:r>
              <a:rPr lang="ko-KR" altLang="en-US" dirty="0">
                <a:solidFill>
                  <a:srgbClr val="CAB48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</a:t>
            </a:r>
            <a:r>
              <a:rPr lang="ko-KR" altLang="en-US" dirty="0">
                <a:solidFill>
                  <a:srgbClr val="CFBC8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r>
              <a:rPr lang="ko-KR" altLang="en-US" dirty="0">
                <a:solidFill>
                  <a:srgbClr val="CAB48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</a:t>
            </a:r>
            <a:r>
              <a:rPr lang="ko-KR" altLang="en-US" dirty="0">
                <a:solidFill>
                  <a:srgbClr val="CAB482"/>
                </a:solidFill>
                <a:highlight>
                  <a:srgbClr val="FFFF00"/>
                </a:highligh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특색</a:t>
            </a:r>
            <a:r>
              <a:rPr lang="ko-KR" altLang="en-US" dirty="0">
                <a:solidFill>
                  <a:srgbClr val="CAB48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 매출의 관건</a:t>
            </a:r>
            <a:endParaRPr lang="en-US" altLang="ko-KR" dirty="0">
              <a:solidFill>
                <a:srgbClr val="CAB482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40DA7-DDA3-46E8-BC5B-76D090D8861B}"/>
              </a:ext>
            </a:extLst>
          </p:cNvPr>
          <p:cNvSpPr txBox="1"/>
          <p:nvPr/>
        </p:nvSpPr>
        <p:spPr>
          <a:xfrm>
            <a:off x="99074" y="424490"/>
            <a:ext cx="806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03.</a:t>
            </a:r>
            <a:endParaRPr 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1212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7C26E9-5D8C-46DA-9058-D5B91FB55EA7}"/>
              </a:ext>
            </a:extLst>
          </p:cNvPr>
          <p:cNvSpPr txBox="1"/>
          <p:nvPr/>
        </p:nvSpPr>
        <p:spPr>
          <a:xfrm>
            <a:off x="5434820" y="2425591"/>
            <a:ext cx="21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연서 </a:t>
            </a:r>
            <a:r>
              <a:rPr lang="en-US" altLang="ko-KR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매출</a:t>
            </a:r>
            <a:r>
              <a:rPr lang="en-US" altLang="ko-KR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위</a:t>
            </a:r>
            <a:r>
              <a:rPr lang="en-US" altLang="ko-KR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D9AE4F-1F51-47EB-AA81-F1CEC8A81455}"/>
              </a:ext>
            </a:extLst>
          </p:cNvPr>
          <p:cNvSpPr txBox="1"/>
          <p:nvPr/>
        </p:nvSpPr>
        <p:spPr>
          <a:xfrm>
            <a:off x="7761341" y="2419976"/>
            <a:ext cx="1279097" cy="37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공릉 </a:t>
            </a:r>
            <a:r>
              <a:rPr lang="en-US" altLang="ko-KR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매출</a:t>
            </a:r>
            <a:r>
              <a:rPr lang="en-US" altLang="ko-KR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위</a:t>
            </a:r>
            <a:r>
              <a:rPr lang="en-US" altLang="ko-KR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994E77-AD59-41D8-AA44-5DBFA38991B7}"/>
              </a:ext>
            </a:extLst>
          </p:cNvPr>
          <p:cNvSpPr txBox="1"/>
          <p:nvPr/>
        </p:nvSpPr>
        <p:spPr>
          <a:xfrm>
            <a:off x="10239130" y="2419976"/>
            <a:ext cx="145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길음 </a:t>
            </a:r>
            <a:r>
              <a:rPr lang="en-US" altLang="ko-KR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매출</a:t>
            </a:r>
            <a:r>
              <a:rPr lang="en-US" altLang="ko-KR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위</a:t>
            </a:r>
            <a:r>
              <a:rPr lang="en-US" altLang="ko-KR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29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6F379A16-0D1E-4B30-9FC0-3B5A5C44DF7D}"/>
              </a:ext>
            </a:extLst>
          </p:cNvPr>
          <p:cNvSpPr txBox="1"/>
          <p:nvPr/>
        </p:nvSpPr>
        <p:spPr>
          <a:xfrm>
            <a:off x="327831" y="52973"/>
            <a:ext cx="76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03.</a:t>
            </a:r>
            <a:endParaRPr 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1212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67ADCE-C5F5-4AD0-B436-C9CB0150799E}"/>
              </a:ext>
            </a:extLst>
          </p:cNvPr>
          <p:cNvSpPr txBox="1"/>
          <p:nvPr/>
        </p:nvSpPr>
        <p:spPr>
          <a:xfrm>
            <a:off x="338373" y="501295"/>
            <a:ext cx="511390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지리 정보 시각화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시장 주변의 편의시설과 대중교통 접근성 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1212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80000"/>
              </a:lnSpc>
            </a:pPr>
            <a:endParaRPr 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1212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7E10A8-6CB7-48A1-B7FA-1992989224E8}"/>
              </a:ext>
            </a:extLst>
          </p:cNvPr>
          <p:cNvSpPr txBox="1"/>
          <p:nvPr/>
        </p:nvSpPr>
        <p:spPr>
          <a:xfrm>
            <a:off x="170235" y="3600817"/>
            <a:ext cx="4203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</a:t>
            </a: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마포농수산물시장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마포구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매출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en-US" altLang="ko-KR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</a:t>
            </a:r>
            <a:endParaRPr lang="ko-KR" altLang="en-US" sz="2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FE07DE-8C18-4E89-B2E1-F39E1A581C7C}"/>
              </a:ext>
            </a:extLst>
          </p:cNvPr>
          <p:cNvSpPr txBox="1"/>
          <p:nvPr/>
        </p:nvSpPr>
        <p:spPr>
          <a:xfrm>
            <a:off x="9417404" y="3626440"/>
            <a:ext cx="335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연서시장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은평구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매출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en-US" altLang="ko-KR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</a:t>
            </a:r>
            <a:endParaRPr lang="ko-KR" altLang="en-US" sz="2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725552-B93D-475E-9A05-E4ABB3FF94CC}"/>
              </a:ext>
            </a:extLst>
          </p:cNvPr>
          <p:cNvSpPr txBox="1"/>
          <p:nvPr/>
        </p:nvSpPr>
        <p:spPr>
          <a:xfrm>
            <a:off x="9463531" y="6425093"/>
            <a:ext cx="335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길음시장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성북구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매출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en-US" altLang="ko-KR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</a:t>
            </a:r>
            <a:endParaRPr lang="ko-KR" altLang="en-US" sz="2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68063C-806C-4165-A754-FBCC0A03A94B}"/>
              </a:ext>
            </a:extLst>
          </p:cNvPr>
          <p:cNvSpPr txBox="1"/>
          <p:nvPr/>
        </p:nvSpPr>
        <p:spPr>
          <a:xfrm>
            <a:off x="131211" y="6425093"/>
            <a:ext cx="335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공릉동 도깨비시장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노원구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매출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en-US" altLang="ko-KR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</a:t>
            </a:r>
            <a:endParaRPr lang="ko-KR" altLang="en-US" sz="2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01B473E-631A-46DD-AA3A-B908D3E4CF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43102" t="67484" r="39749" b="1233"/>
          <a:stretch/>
        </p:blipFill>
        <p:spPr>
          <a:xfrm>
            <a:off x="7328897" y="-319204"/>
            <a:ext cx="1046559" cy="119437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84D3092-6838-4890-A04E-FDAD0FE7AA2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50000" t="36706" r="36377" b="31509"/>
          <a:stretch/>
        </p:blipFill>
        <p:spPr>
          <a:xfrm>
            <a:off x="7491682" y="583626"/>
            <a:ext cx="542467" cy="6479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3073234-39D5-49E6-9552-0A739B955B2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6591" y1="31365" x2="46364" y2="34317"/>
                        <a14:backgroundMark x1="42727" y1="79705" x2="42727" y2="79705"/>
                        <a14:backgroundMark x1="42727" y1="79336" x2="24318" y2="69373"/>
                        <a14:backgroundMark x1="24318" y1="69373" x2="24091" y2="69373"/>
                      </a14:backgroundRemoval>
                    </a14:imgEffect>
                  </a14:imgLayer>
                </a14:imgProps>
              </a:ext>
            </a:extLst>
          </a:blip>
          <a:srcRect l="38049" t="25119" r="47094" b="47352"/>
          <a:stretch/>
        </p:blipFill>
        <p:spPr>
          <a:xfrm>
            <a:off x="6495667" y="25149"/>
            <a:ext cx="622741" cy="71069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5366F21-5D38-41EE-B6B4-0196CE7EA0F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backgroundMark x1="34848" y1="26207" x2="44444" y2="68276"/>
                        <a14:backgroundMark x1="44444" y1="68276" x2="51010" y2="81379"/>
                      </a14:backgroundRemoval>
                    </a14:imgEffect>
                  </a14:imgLayer>
                </a14:imgProps>
              </a:ext>
            </a:extLst>
          </a:blip>
          <a:srcRect l="32901" t="16909" r="38339" b="36181"/>
          <a:stretch/>
        </p:blipFill>
        <p:spPr>
          <a:xfrm>
            <a:off x="8738873" y="646460"/>
            <a:ext cx="542467" cy="64798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52FF535-1D8B-4189-A75B-83BE84A2CBC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backgroundMark x1="47297" y1="72072" x2="47297" y2="72072"/>
                        <a14:backgroundMark x1="44595" y1="68468" x2="44595" y2="68468"/>
                      </a14:backgroundRemoval>
                    </a14:imgEffect>
                  </a14:imgLayer>
                </a14:imgProps>
              </a:ext>
            </a:extLst>
          </a:blip>
          <a:srcRect t="19613" r="22225" b="23032"/>
          <a:stretch/>
        </p:blipFill>
        <p:spPr>
          <a:xfrm>
            <a:off x="8734298" y="39977"/>
            <a:ext cx="548273" cy="60648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C891F4B-C57F-48AC-8147-23B88101C470}"/>
              </a:ext>
            </a:extLst>
          </p:cNvPr>
          <p:cNvSpPr txBox="1"/>
          <p:nvPr/>
        </p:nvSpPr>
        <p:spPr>
          <a:xfrm>
            <a:off x="8044782" y="182261"/>
            <a:ext cx="82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버스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D26D1C-4E74-4BEB-B59D-53BCA0CF5A9B}"/>
              </a:ext>
            </a:extLst>
          </p:cNvPr>
          <p:cNvSpPr txBox="1"/>
          <p:nvPr/>
        </p:nvSpPr>
        <p:spPr>
          <a:xfrm>
            <a:off x="8044781" y="675664"/>
            <a:ext cx="88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주차장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8F7E7-5E2F-4F5F-9584-95D48CCFC8ED}"/>
              </a:ext>
            </a:extLst>
          </p:cNvPr>
          <p:cNvSpPr txBox="1"/>
          <p:nvPr/>
        </p:nvSpPr>
        <p:spPr>
          <a:xfrm>
            <a:off x="7000860" y="158552"/>
            <a:ext cx="88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36F78A-AD42-44FB-ADE8-4138F35D74FA}"/>
              </a:ext>
            </a:extLst>
          </p:cNvPr>
          <p:cNvSpPr txBox="1"/>
          <p:nvPr/>
        </p:nvSpPr>
        <p:spPr>
          <a:xfrm>
            <a:off x="9271400" y="182261"/>
            <a:ext cx="123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공원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11D5D5-8F6C-43E5-800F-655F22CF1456}"/>
              </a:ext>
            </a:extLst>
          </p:cNvPr>
          <p:cNvSpPr txBox="1"/>
          <p:nvPr/>
        </p:nvSpPr>
        <p:spPr>
          <a:xfrm>
            <a:off x="9281138" y="686503"/>
            <a:ext cx="123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지하철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F76028-E63B-4848-B737-4687AFECAC81}"/>
              </a:ext>
            </a:extLst>
          </p:cNvPr>
          <p:cNvSpPr txBox="1"/>
          <p:nvPr/>
        </p:nvSpPr>
        <p:spPr>
          <a:xfrm>
            <a:off x="10247958" y="592297"/>
            <a:ext cx="1851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빨간색 원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반경 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300M</a:t>
            </a:r>
          </a:p>
          <a:p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파란색 원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반경 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500M</a:t>
            </a:r>
            <a:endParaRPr lang="ko-KR" altLang="en-US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B9E2AB-5C65-4955-BF0E-66E322E243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08568" y="1255922"/>
            <a:ext cx="2757149" cy="24628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971FD57-144B-4ECA-ABF7-70F5CB7FEAF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08568" y="4054652"/>
            <a:ext cx="2757149" cy="2448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38C032F-780C-474D-A514-46CB6E7D733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3132" y="4027554"/>
            <a:ext cx="2772000" cy="247878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50E81FF-1E50-41D5-8059-B08830D07A5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7983" y="1255922"/>
            <a:ext cx="2757149" cy="2448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DBBA0D1-B282-4B3A-9C7C-DFBB852513DE}"/>
              </a:ext>
            </a:extLst>
          </p:cNvPr>
          <p:cNvSpPr txBox="1"/>
          <p:nvPr/>
        </p:nvSpPr>
        <p:spPr>
          <a:xfrm>
            <a:off x="3132745" y="4638912"/>
            <a:ext cx="5926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편의시설은 양의 상관계수로 편의시설과 매출은 비례관계</a:t>
            </a:r>
          </a:p>
          <a:p>
            <a:pPr algn="ctr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반면 대중교통은 음의 상관관계로 대중교통과 매출은 반비례 관계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BDB13-B0AD-4A5F-B5E5-1BBE58A77BF7}"/>
              </a:ext>
            </a:extLst>
          </p:cNvPr>
          <p:cNvSpPr txBox="1"/>
          <p:nvPr/>
        </p:nvSpPr>
        <p:spPr>
          <a:xfrm>
            <a:off x="4015364" y="4444960"/>
            <a:ext cx="227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AB482"/>
                </a:solidFill>
              </a:rPr>
              <a:t>양의 상관관계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F21978-3AD6-4E04-8857-56B8227887DE}"/>
              </a:ext>
            </a:extLst>
          </p:cNvPr>
          <p:cNvSpPr txBox="1"/>
          <p:nvPr/>
        </p:nvSpPr>
        <p:spPr>
          <a:xfrm>
            <a:off x="6773616" y="4447618"/>
            <a:ext cx="227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AB482"/>
                </a:solidFill>
              </a:rPr>
              <a:t>음의 상관관계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72E7D9-083D-4AC0-9B1C-C8C39E88DDAE}"/>
              </a:ext>
            </a:extLst>
          </p:cNvPr>
          <p:cNvSpPr txBox="1"/>
          <p:nvPr/>
        </p:nvSpPr>
        <p:spPr>
          <a:xfrm>
            <a:off x="6474270" y="1430714"/>
            <a:ext cx="2057829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매출</a:t>
            </a:r>
            <a:r>
              <a:rPr lang="en-US" altLang="ko-KR" sz="20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&amp;</a:t>
            </a:r>
            <a:r>
              <a:rPr lang="ko-KR" altLang="en-US" sz="20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대중교통</a:t>
            </a:r>
            <a:endParaRPr lang="en-US" altLang="ko-KR" sz="20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20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매출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13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매출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25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매출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27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매출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26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2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상관계수</a:t>
            </a:r>
            <a:endParaRPr lang="en-US" altLang="ko-KR" sz="2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-0.98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7CA27A-B9EF-4BB7-AF54-A3D9C0E8452B}"/>
              </a:ext>
            </a:extLst>
          </p:cNvPr>
          <p:cNvSpPr txBox="1"/>
          <p:nvPr/>
        </p:nvSpPr>
        <p:spPr>
          <a:xfrm>
            <a:off x="3798395" y="1434258"/>
            <a:ext cx="2057829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매출</a:t>
            </a:r>
            <a:r>
              <a:rPr lang="en-US" altLang="ko-KR" sz="20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&amp;</a:t>
            </a:r>
            <a:r>
              <a:rPr lang="ko-KR" altLang="en-US" sz="20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편의시설</a:t>
            </a:r>
            <a:endParaRPr lang="en-US" altLang="ko-KR" sz="20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20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매출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9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매출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4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매출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2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매출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3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2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상관계수</a:t>
            </a:r>
            <a:endParaRPr lang="en-US" altLang="ko-KR" sz="2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0.97</a:t>
            </a:r>
          </a:p>
        </p:txBody>
      </p:sp>
    </p:spTree>
    <p:extLst>
      <p:ext uri="{BB962C8B-B14F-4D97-AF65-F5344CB8AC3E}">
        <p14:creationId xmlns:p14="http://schemas.microsoft.com/office/powerpoint/2010/main" val="142175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82E07-DDE0-41B3-9376-05224F46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3298" y="5593175"/>
            <a:ext cx="1293294" cy="55458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 도구 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2D90561-2F38-4C8B-9FCD-0DFB8F48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188" y="871371"/>
            <a:ext cx="7525699" cy="3838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결과 및 제언</a:t>
            </a:r>
            <a:endParaRPr lang="en-US" altLang="ko-KR" sz="1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먹거리 단어 간의 유사성이 높을수록 매출이 증대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=&gt;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시장의 특색 형성이 중요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편의시설이 시장의 매출과 큰 양의 상관관계를 가짐 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대중교통은 음의 상관관계를 가지므로 시장의 매출을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증대시키는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요소가 될 수 없음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즉</a:t>
            </a: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시장의 </a:t>
            </a:r>
            <a:r>
              <a:rPr lang="ko-KR" altLang="en-US" sz="1800" u="sng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편의시설 확충</a:t>
            </a:r>
            <a:r>
              <a:rPr lang="ko-KR" altLang="en-US" sz="1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+ </a:t>
            </a:r>
            <a:r>
              <a:rPr lang="ko-KR" altLang="en-US" sz="1800" u="sng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특색</a:t>
            </a: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=&gt; </a:t>
            </a: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매출의 증대</a:t>
            </a:r>
            <a:endParaRPr lang="en-US" altLang="ko-KR" sz="1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한계점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시장 근방 인구를 정확히 구하지 못함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자연어 처리시 비표준어 단어 추출에 어려움을 겪음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0BE648-4F05-4250-BC58-40836D6D1F8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413" y="1247096"/>
            <a:ext cx="126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1E8A3DA-CBF6-4715-B6AF-26BAD61D6A77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67" y="1250845"/>
            <a:ext cx="126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75EF613-4E44-470A-958D-EBF60CE9EA12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6171"/>
          <a:stretch/>
        </p:blipFill>
        <p:spPr bwMode="auto">
          <a:xfrm>
            <a:off x="9971267" y="2805019"/>
            <a:ext cx="126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827B1F2-7A80-4830-9157-843797D3E5A8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733" y="2762117"/>
            <a:ext cx="126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7ACDE9-2AA6-499C-A1A8-85D79726711F}"/>
              </a:ext>
            </a:extLst>
          </p:cNvPr>
          <p:cNvPicPr>
            <a:picLocks/>
          </p:cNvPicPr>
          <p:nvPr/>
        </p:nvPicPr>
        <p:blipFill rotWithShape="1">
          <a:blip r:embed="rId7"/>
          <a:srcRect l="1" r="-379" b="13565"/>
          <a:stretch/>
        </p:blipFill>
        <p:spPr>
          <a:xfrm>
            <a:off x="8478260" y="4412305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678AB6-0D86-4F21-A938-0181AD581411}"/>
              </a:ext>
            </a:extLst>
          </p:cNvPr>
          <p:cNvSpPr txBox="1"/>
          <p:nvPr/>
        </p:nvSpPr>
        <p:spPr>
          <a:xfrm>
            <a:off x="905410" y="127611"/>
            <a:ext cx="423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28FE6B-988A-4EB4-A8FD-202C61D8FEA6}"/>
              </a:ext>
            </a:extLst>
          </p:cNvPr>
          <p:cNvSpPr txBox="1"/>
          <p:nvPr/>
        </p:nvSpPr>
        <p:spPr>
          <a:xfrm>
            <a:off x="169518" y="117452"/>
            <a:ext cx="806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05.</a:t>
            </a:r>
            <a:endParaRPr 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1212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D084808-9A28-4D03-A549-2DFCCFE8FE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622" y="4975510"/>
            <a:ext cx="1995366" cy="54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F3D654-6F33-4DA8-B12A-50ADD6537292}"/>
              </a:ext>
            </a:extLst>
          </p:cNvPr>
          <p:cNvPicPr>
            <a:picLocks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88" t="83904"/>
          <a:stretch/>
        </p:blipFill>
        <p:spPr>
          <a:xfrm>
            <a:off x="9642622" y="4359193"/>
            <a:ext cx="2016000" cy="54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19549B9-811F-4C88-8F3C-AACC3A5553A4}"/>
              </a:ext>
            </a:extLst>
          </p:cNvPr>
          <p:cNvSpPr txBox="1"/>
          <p:nvPr/>
        </p:nvSpPr>
        <p:spPr>
          <a:xfrm>
            <a:off x="396762" y="4831760"/>
            <a:ext cx="79216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참고문헌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                                                                </a:t>
            </a:r>
            <a:endParaRPr lang="en-US" altLang="ko-KR" sz="1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고덕균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(2019).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전통시장 매출액 결정요인에 관한 연구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부동산경영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20: 269-283.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박상훈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이희정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(2018).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소셜 빅데이터를 이용한 전통시장 활성화 요인 도출 연구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서울도시연구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19(3): 1-18.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소상공인시장진흥공단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(2019). 2019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전통시장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상점가 및 점포경영 실태조사 결과보고서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309002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호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).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  <a:hlinkClick r:id="rId10"/>
              </a:rPr>
              <a:t>https://www.sbiz.or.kr/sup/custcenter/report/1219058_1716.jsp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3761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66483E86-71FA-41EE-8E6C-23D3BD37F3D8}"/>
              </a:ext>
            </a:extLst>
          </p:cNvPr>
          <p:cNvSpPr txBox="1"/>
          <p:nvPr/>
        </p:nvSpPr>
        <p:spPr>
          <a:xfrm>
            <a:off x="3355214" y="3042146"/>
            <a:ext cx="5554598" cy="1050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ko-KR" sz="8000" spc="-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3D3D3">
                    <a:alpha val="20000"/>
                  </a:srgb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THANK YOU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BBDE82C-DFB8-44F9-9B6C-79BD3B669CAA}"/>
              </a:ext>
            </a:extLst>
          </p:cNvPr>
          <p:cNvCxnSpPr>
            <a:cxnSpLocks/>
          </p:cNvCxnSpPr>
          <p:nvPr/>
        </p:nvCxnSpPr>
        <p:spPr>
          <a:xfrm>
            <a:off x="5775711" y="2464023"/>
            <a:ext cx="640577" cy="0"/>
          </a:xfrm>
          <a:prstGeom prst="line">
            <a:avLst/>
          </a:prstGeom>
          <a:ln w="31750" cap="rnd">
            <a:solidFill>
              <a:srgbClr val="21212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9E2E899-59C2-41D0-9C35-62DC0DCF1F72}"/>
              </a:ext>
            </a:extLst>
          </p:cNvPr>
          <p:cNvCxnSpPr>
            <a:cxnSpLocks/>
          </p:cNvCxnSpPr>
          <p:nvPr/>
        </p:nvCxnSpPr>
        <p:spPr>
          <a:xfrm>
            <a:off x="5775711" y="4310454"/>
            <a:ext cx="640577" cy="0"/>
          </a:xfrm>
          <a:prstGeom prst="line">
            <a:avLst/>
          </a:prstGeom>
          <a:ln w="31750" cap="rnd">
            <a:solidFill>
              <a:srgbClr val="21212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F1B4FA3-4436-4B90-A187-C4AD6C49BF52}"/>
              </a:ext>
            </a:extLst>
          </p:cNvPr>
          <p:cNvSpPr txBox="1"/>
          <p:nvPr/>
        </p:nvSpPr>
        <p:spPr>
          <a:xfrm>
            <a:off x="5276890" y="3200927"/>
            <a:ext cx="1691489" cy="425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감사합니다 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212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:)</a:t>
            </a:r>
            <a:endParaRPr 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1212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532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Noto Sans KR Bold"/>
        <a:cs typeface=""/>
      </a:majorFont>
      <a:minorFont>
        <a:latin typeface="Calibri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607</Words>
  <Application>Microsoft Office PowerPoint</Application>
  <PresentationFormat>와이드스크린</PresentationFormat>
  <Paragraphs>143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Tw Cen MT Condensed Extra Bold</vt:lpstr>
      <vt:lpstr>맑은 고딕</vt:lpstr>
      <vt:lpstr>Arial</vt:lpstr>
      <vt:lpstr>Noto Sans KR Bold</vt:lpstr>
      <vt:lpstr>KoPub돋움체 Bold</vt:lpstr>
      <vt:lpstr>Calibri</vt:lpstr>
      <vt:lpstr>Segoe UI Black</vt:lpstr>
      <vt:lpstr>Calibri Light</vt:lpstr>
      <vt:lpstr>Noto Sans KR Black</vt:lpstr>
      <vt:lpstr>KoPub돋움체 Medium</vt:lpstr>
      <vt:lpstr>Noto Sans KR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분석 도구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김다은</cp:lastModifiedBy>
  <cp:revision>33</cp:revision>
  <dcterms:created xsi:type="dcterms:W3CDTF">2020-04-26T02:13:29Z</dcterms:created>
  <dcterms:modified xsi:type="dcterms:W3CDTF">2021-12-24T03:13:43Z</dcterms:modified>
</cp:coreProperties>
</file>