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4500" y="-4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47251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29074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1743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84553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24089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8508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E2B66-B343-4A6F-9896-6FFEB2086BBB}"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42670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E2B66-B343-4A6F-9896-6FFEB2086BBB}"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468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E2B66-B343-4A6F-9896-6FFEB2086BBB}"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9141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1824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98089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2BE2B66-B343-4A6F-9896-6FFEB2086BBB}" type="datetimeFigureOut">
              <a:rPr lang="en-US" smtClean="0"/>
              <a:t>6/30/2021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D16E912-7505-4009-B74C-C00019DF9FD7}" type="slidenum">
              <a:rPr lang="en-US" smtClean="0"/>
              <a:t>‹#›</a:t>
            </a:fld>
            <a:endParaRPr lang="en-US"/>
          </a:p>
        </p:txBody>
      </p:sp>
    </p:spTree>
    <p:extLst>
      <p:ext uri="{BB962C8B-B14F-4D97-AF65-F5344CB8AC3E}">
        <p14:creationId xmlns:p14="http://schemas.microsoft.com/office/powerpoint/2010/main" val="552641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6F676-5F1C-4AD2-B64A-F2CE822929FF}"/>
              </a:ext>
            </a:extLst>
          </p:cNvPr>
          <p:cNvSpPr>
            <a:spLocks noGrp="1"/>
          </p:cNvSpPr>
          <p:nvPr>
            <p:ph type="title"/>
          </p:nvPr>
        </p:nvSpPr>
        <p:spPr>
          <a:xfrm>
            <a:off x="3352800" y="313367"/>
            <a:ext cx="37185600" cy="2917915"/>
          </a:xfrm>
        </p:spPr>
        <p:txBody>
          <a:bodyPr>
            <a:normAutofit/>
          </a:bodyPr>
          <a:lstStyle/>
          <a:p>
            <a:pPr algn="ctr"/>
            <a:r>
              <a:rPr lang="en-US" sz="6700" b="1" dirty="0">
                <a:latin typeface="+mn-lt"/>
              </a:rPr>
              <a:t>Using Feedback and Vaccination Data to More Accurately Model and Predict the SARS-CoV-2 Pandemic</a:t>
            </a:r>
            <a:br>
              <a:rPr lang="en-US" sz="5040" b="1" dirty="0">
                <a:latin typeface="+mn-lt"/>
              </a:rPr>
            </a:br>
            <a:r>
              <a:rPr lang="en-US" sz="5600" dirty="0">
                <a:latin typeface="+mn-lt"/>
              </a:rPr>
              <a:t>Daniel March, </a:t>
            </a:r>
            <a:r>
              <a:rPr lang="en-US" sz="5600" dirty="0" err="1">
                <a:latin typeface="+mn-lt"/>
              </a:rPr>
              <a:t>Jeston</a:t>
            </a:r>
            <a:r>
              <a:rPr lang="en-US" sz="5600" dirty="0">
                <a:latin typeface="+mn-lt"/>
              </a:rPr>
              <a:t> Bond, Gentian </a:t>
            </a:r>
            <a:r>
              <a:rPr lang="en-US" sz="5600" dirty="0" err="1">
                <a:latin typeface="+mn-lt"/>
              </a:rPr>
              <a:t>Buzi</a:t>
            </a:r>
            <a:br>
              <a:rPr lang="en-US" sz="5600" dirty="0">
                <a:latin typeface="+mn-lt"/>
              </a:rPr>
            </a:br>
            <a:r>
              <a:rPr lang="en-US" sz="5600" dirty="0">
                <a:latin typeface="+mn-lt"/>
              </a:rPr>
              <a:t>Department of Math and Computer Science, Biola University</a:t>
            </a:r>
            <a:endParaRPr lang="en-US" sz="5600" b="1" dirty="0">
              <a:latin typeface="+mn-lt"/>
            </a:endParaRPr>
          </a:p>
        </p:txBody>
      </p:sp>
      <p:cxnSp>
        <p:nvCxnSpPr>
          <p:cNvPr id="6" name="Straight Connector 5">
            <a:extLst>
              <a:ext uri="{FF2B5EF4-FFF2-40B4-BE49-F238E27FC236}">
                <a16:creationId xmlns:a16="http://schemas.microsoft.com/office/drawing/2014/main" id="{8C37A30F-9FBF-4DC3-A028-12A1EB0B98D0}"/>
              </a:ext>
            </a:extLst>
          </p:cNvPr>
          <p:cNvCxnSpPr>
            <a:cxnSpLocks/>
          </p:cNvCxnSpPr>
          <p:nvPr/>
        </p:nvCxnSpPr>
        <p:spPr>
          <a:xfrm>
            <a:off x="664401" y="3561540"/>
            <a:ext cx="4249191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B29585-F72D-4B79-B802-A55A889C2673}"/>
              </a:ext>
            </a:extLst>
          </p:cNvPr>
          <p:cNvCxnSpPr>
            <a:cxnSpLocks/>
          </p:cNvCxnSpPr>
          <p:nvPr/>
        </p:nvCxnSpPr>
        <p:spPr>
          <a:xfrm>
            <a:off x="12865280" y="3561540"/>
            <a:ext cx="0" cy="293568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E20C6F-7F52-4997-BBB3-2630DDB7B1B1}"/>
              </a:ext>
            </a:extLst>
          </p:cNvPr>
          <p:cNvCxnSpPr>
            <a:cxnSpLocks/>
          </p:cNvCxnSpPr>
          <p:nvPr/>
        </p:nvCxnSpPr>
        <p:spPr>
          <a:xfrm>
            <a:off x="12865290" y="21359210"/>
            <a:ext cx="30291044"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E10448-15AC-4718-B9F6-8A38269DD72E}"/>
              </a:ext>
            </a:extLst>
          </p:cNvPr>
          <p:cNvSpPr txBox="1"/>
          <p:nvPr/>
        </p:nvSpPr>
        <p:spPr>
          <a:xfrm>
            <a:off x="266694" y="3734945"/>
            <a:ext cx="12434366" cy="6940361"/>
          </a:xfrm>
          <a:prstGeom prst="rect">
            <a:avLst/>
          </a:prstGeom>
          <a:noFill/>
        </p:spPr>
        <p:txBody>
          <a:bodyPr wrap="square" rtlCol="0">
            <a:spAutoFit/>
          </a:bodyPr>
          <a:lstStyle/>
          <a:p>
            <a:pPr algn="ctr"/>
            <a:r>
              <a:rPr lang="en-US" sz="4500" b="1" dirty="0"/>
              <a:t>Abstract</a:t>
            </a:r>
          </a:p>
          <a:p>
            <a:r>
              <a:rPr lang="en-US" sz="4000" dirty="0"/>
              <a:t>We compare the predictive power of several different disease models and their ability to model the transmission, recovery and death rates. The simplest disease model tracks the susceptible, infected, recovered, and dead populations over time (SIRD). We additionally use a model incorporating asymptomatic individuals (SAIRD) and add a degree of feedback to these models to better track the transmission rate. The inclusion of feedback enables the model to predict minor outbreak spikes, which is a major advantage over the basic SIRD model.</a:t>
            </a:r>
          </a:p>
        </p:txBody>
      </p:sp>
      <p:sp>
        <p:nvSpPr>
          <p:cNvPr id="17" name="TextBox 16">
            <a:extLst>
              <a:ext uri="{FF2B5EF4-FFF2-40B4-BE49-F238E27FC236}">
                <a16:creationId xmlns:a16="http://schemas.microsoft.com/office/drawing/2014/main" id="{0FB3DC8B-EF1B-4840-BF31-6133A18D9BDA}"/>
              </a:ext>
            </a:extLst>
          </p:cNvPr>
          <p:cNvSpPr txBox="1"/>
          <p:nvPr/>
        </p:nvSpPr>
        <p:spPr>
          <a:xfrm>
            <a:off x="465543" y="15357618"/>
            <a:ext cx="11885949" cy="8787021"/>
          </a:xfrm>
          <a:prstGeom prst="rect">
            <a:avLst/>
          </a:prstGeom>
          <a:noFill/>
        </p:spPr>
        <p:txBody>
          <a:bodyPr wrap="square" rtlCol="0">
            <a:spAutoFit/>
          </a:bodyPr>
          <a:lstStyle/>
          <a:p>
            <a:pPr algn="ctr"/>
            <a:r>
              <a:rPr lang="en-US" sz="4500" b="1" dirty="0"/>
              <a:t>Methods/Approach</a:t>
            </a:r>
          </a:p>
          <a:p>
            <a:r>
              <a:rPr lang="en-US" sz="4000" dirty="0"/>
              <a:t>Due to the nature of the data, not all infections, recoveries, and deaths are recorded. Therefore, a scaling factor to I, R, D must be used to properly model these populations. This value, q, is solved by gridding values and minimizing an objective function.</a:t>
            </a:r>
          </a:p>
          <a:p>
            <a:endParaRPr lang="en-US" sz="4000" dirty="0"/>
          </a:p>
          <a:p>
            <a:r>
              <a:rPr lang="en-US" sz="4000" dirty="0"/>
              <a:t>Some additional populations must be approximated since these values aren’t always reported. The recovered and asymptomatic populations can be approximated using the below equations. Note that S,A,I,R,D are time series.</a:t>
            </a:r>
          </a:p>
          <a:p>
            <a:endParaRPr lang="en-US" sz="4000" dirty="0"/>
          </a:p>
          <a:p>
            <a:endParaRPr lang="en-US" sz="4000" dirty="0"/>
          </a:p>
        </p:txBody>
      </p:sp>
      <p:cxnSp>
        <p:nvCxnSpPr>
          <p:cNvPr id="19" name="Straight Connector 18">
            <a:extLst>
              <a:ext uri="{FF2B5EF4-FFF2-40B4-BE49-F238E27FC236}">
                <a16:creationId xmlns:a16="http://schemas.microsoft.com/office/drawing/2014/main" id="{4D089E57-9D23-4977-9C95-D350C001E47C}"/>
              </a:ext>
            </a:extLst>
          </p:cNvPr>
          <p:cNvCxnSpPr>
            <a:cxnSpLocks/>
          </p:cNvCxnSpPr>
          <p:nvPr/>
        </p:nvCxnSpPr>
        <p:spPr>
          <a:xfrm flipV="1">
            <a:off x="24972050" y="3561540"/>
            <a:ext cx="0" cy="17797684"/>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03D1496-D908-435A-971C-8E8620D72651}"/>
              </a:ext>
            </a:extLst>
          </p:cNvPr>
          <p:cNvSpPr txBox="1"/>
          <p:nvPr/>
        </p:nvSpPr>
        <p:spPr>
          <a:xfrm>
            <a:off x="266694" y="10675306"/>
            <a:ext cx="12283652" cy="4478149"/>
          </a:xfrm>
          <a:prstGeom prst="rect">
            <a:avLst/>
          </a:prstGeom>
          <a:noFill/>
        </p:spPr>
        <p:txBody>
          <a:bodyPr wrap="square" rtlCol="0">
            <a:spAutoFit/>
          </a:bodyPr>
          <a:lstStyle/>
          <a:p>
            <a:pPr algn="ctr"/>
            <a:r>
              <a:rPr lang="en-US" sz="4500" b="1" dirty="0"/>
              <a:t>Data</a:t>
            </a:r>
          </a:p>
          <a:p>
            <a:r>
              <a:rPr lang="en-US" sz="4000" dirty="0"/>
              <a:t>The data for this project was extracted from publicly available databases. For US data, numbers for daily total infections, deaths, and vaccinations was acquired from the CDC. For Italian data, numbers for current infections, recoveries, and death were acquired from the Italian Department of Civil Protection.</a:t>
            </a:r>
          </a:p>
        </p:txBody>
      </p:sp>
      <p:sp>
        <p:nvSpPr>
          <p:cNvPr id="21" name="TextBox 20">
            <a:extLst>
              <a:ext uri="{FF2B5EF4-FFF2-40B4-BE49-F238E27FC236}">
                <a16:creationId xmlns:a16="http://schemas.microsoft.com/office/drawing/2014/main" id="{7E8940F3-379D-4676-BC95-A03696534E14}"/>
              </a:ext>
            </a:extLst>
          </p:cNvPr>
          <p:cNvSpPr txBox="1"/>
          <p:nvPr/>
        </p:nvSpPr>
        <p:spPr>
          <a:xfrm>
            <a:off x="25066160" y="3753950"/>
            <a:ext cx="18558346" cy="10018127"/>
          </a:xfrm>
          <a:prstGeom prst="rect">
            <a:avLst/>
          </a:prstGeom>
          <a:noFill/>
        </p:spPr>
        <p:txBody>
          <a:bodyPr wrap="square" rtlCol="0">
            <a:spAutoFit/>
          </a:bodyPr>
          <a:lstStyle/>
          <a:p>
            <a:pPr algn="ctr"/>
            <a:r>
              <a:rPr lang="en-US" sz="4500" b="1" dirty="0"/>
              <a:t>Results</a:t>
            </a:r>
          </a:p>
          <a:p>
            <a:r>
              <a:rPr lang="en-US" sz="4000" dirty="0"/>
              <a:t>Modeling Transmission Rate in Italy and California:</a:t>
            </a:r>
          </a:p>
          <a:p>
            <a:endParaRPr lang="en-US" sz="4000" dirty="0"/>
          </a:p>
          <a:p>
            <a:endParaRPr lang="en-US" sz="4000" dirty="0"/>
          </a:p>
          <a:p>
            <a:endParaRPr lang="en-US" sz="4000" dirty="0"/>
          </a:p>
          <a:p>
            <a:r>
              <a:rPr lang="en-US" sz="4000" dirty="0"/>
              <a:t>Predicting first wave decline:</a:t>
            </a:r>
          </a:p>
          <a:p>
            <a:endParaRPr lang="en-US" sz="4000" dirty="0"/>
          </a:p>
          <a:p>
            <a:endParaRPr lang="en-US" sz="4000" dirty="0"/>
          </a:p>
          <a:p>
            <a:r>
              <a:rPr lang="en-US" sz="4000" dirty="0"/>
              <a:t>Predicting first wave:</a:t>
            </a:r>
          </a:p>
          <a:p>
            <a:endParaRPr lang="en-US" sz="4000" dirty="0"/>
          </a:p>
          <a:p>
            <a:endParaRPr lang="en-US" sz="4000" dirty="0"/>
          </a:p>
          <a:p>
            <a:r>
              <a:rPr lang="en-US" sz="4000" dirty="0"/>
              <a:t>Predicting late-stage wave:</a:t>
            </a:r>
          </a:p>
          <a:p>
            <a:endParaRPr lang="en-US" sz="4000" dirty="0"/>
          </a:p>
          <a:p>
            <a:endParaRPr lang="en-US" sz="4000" dirty="0"/>
          </a:p>
          <a:p>
            <a:endParaRPr lang="en-US" sz="4000" dirty="0"/>
          </a:p>
          <a:p>
            <a:endParaRPr lang="en-US" sz="4000" dirty="0"/>
          </a:p>
        </p:txBody>
      </p:sp>
      <p:sp>
        <p:nvSpPr>
          <p:cNvPr id="22" name="TextBox 21">
            <a:extLst>
              <a:ext uri="{FF2B5EF4-FFF2-40B4-BE49-F238E27FC236}">
                <a16:creationId xmlns:a16="http://schemas.microsoft.com/office/drawing/2014/main" id="{0622412A-4CD6-49A1-9737-CC7A86B2AAB3}"/>
              </a:ext>
            </a:extLst>
          </p:cNvPr>
          <p:cNvSpPr txBox="1"/>
          <p:nvPr/>
        </p:nvSpPr>
        <p:spPr>
          <a:xfrm>
            <a:off x="13029502" y="21729460"/>
            <a:ext cx="20840624" cy="784830"/>
          </a:xfrm>
          <a:prstGeom prst="rect">
            <a:avLst/>
          </a:prstGeom>
          <a:noFill/>
        </p:spPr>
        <p:txBody>
          <a:bodyPr wrap="square" rtlCol="0">
            <a:spAutoFit/>
          </a:bodyPr>
          <a:lstStyle/>
          <a:p>
            <a:pPr algn="ctr"/>
            <a:r>
              <a:rPr lang="en-US" sz="4500" b="1" dirty="0"/>
              <a:t>Conclusion</a:t>
            </a:r>
          </a:p>
        </p:txBody>
      </p:sp>
      <p:sp>
        <p:nvSpPr>
          <p:cNvPr id="23" name="TextBox 22">
            <a:extLst>
              <a:ext uri="{FF2B5EF4-FFF2-40B4-BE49-F238E27FC236}">
                <a16:creationId xmlns:a16="http://schemas.microsoft.com/office/drawing/2014/main" id="{02440932-1408-481A-9398-52FA29D7A549}"/>
              </a:ext>
            </a:extLst>
          </p:cNvPr>
          <p:cNvSpPr txBox="1"/>
          <p:nvPr/>
        </p:nvSpPr>
        <p:spPr>
          <a:xfrm>
            <a:off x="35243827" y="21729469"/>
            <a:ext cx="7912490" cy="784830"/>
          </a:xfrm>
          <a:prstGeom prst="rect">
            <a:avLst/>
          </a:prstGeom>
          <a:noFill/>
        </p:spPr>
        <p:txBody>
          <a:bodyPr wrap="square" rtlCol="0">
            <a:spAutoFit/>
          </a:bodyPr>
          <a:lstStyle/>
          <a:p>
            <a:pPr algn="ctr"/>
            <a:r>
              <a:rPr lang="en-US" sz="4500" b="1" dirty="0"/>
              <a:t>References</a:t>
            </a:r>
          </a:p>
        </p:txBody>
      </p:sp>
      <p:sp>
        <p:nvSpPr>
          <p:cNvPr id="18" name="TextBox 17">
            <a:extLst>
              <a:ext uri="{FF2B5EF4-FFF2-40B4-BE49-F238E27FC236}">
                <a16:creationId xmlns:a16="http://schemas.microsoft.com/office/drawing/2014/main" id="{FE17A449-293F-4E77-9C85-626392C3C7BF}"/>
              </a:ext>
            </a:extLst>
          </p:cNvPr>
          <p:cNvSpPr txBox="1"/>
          <p:nvPr/>
        </p:nvSpPr>
        <p:spPr>
          <a:xfrm>
            <a:off x="12922373" y="3559125"/>
            <a:ext cx="12049676" cy="16173658"/>
          </a:xfrm>
          <a:prstGeom prst="rect">
            <a:avLst/>
          </a:prstGeom>
          <a:noFill/>
        </p:spPr>
        <p:txBody>
          <a:bodyPr wrap="square">
            <a:spAutoFit/>
          </a:bodyPr>
          <a:lstStyle/>
          <a:p>
            <a:pPr algn="ctr"/>
            <a:r>
              <a:rPr lang="en-US" sz="4500" b="1" dirty="0"/>
              <a:t>Models</a:t>
            </a:r>
          </a:p>
          <a:p>
            <a:r>
              <a:rPr lang="en-US" sz="4000" b="1" dirty="0"/>
              <a:t>SIRD:</a:t>
            </a:r>
          </a:p>
          <a:p>
            <a:r>
              <a:rPr lang="en-US" sz="4000" dirty="0"/>
              <a:t>The SIRD model </a:t>
            </a:r>
          </a:p>
          <a:p>
            <a:r>
              <a:rPr lang="en-US" sz="4000" dirty="0"/>
              <a:t>--</a:t>
            </a:r>
          </a:p>
          <a:p>
            <a:r>
              <a:rPr lang="en-US" sz="4000" dirty="0"/>
              <a:t> </a:t>
            </a:r>
          </a:p>
          <a:p>
            <a:endParaRPr lang="en-US" sz="4000" dirty="0"/>
          </a:p>
          <a:p>
            <a:endParaRPr lang="en-US" sz="4000" dirty="0"/>
          </a:p>
          <a:p>
            <a:r>
              <a:rPr lang="en-US" sz="4000" b="1" dirty="0"/>
              <a:t>SAIRD:</a:t>
            </a:r>
          </a:p>
          <a:p>
            <a:endParaRPr lang="en-US" sz="4000" dirty="0"/>
          </a:p>
          <a:p>
            <a:endParaRPr lang="en-US" sz="4000" dirty="0"/>
          </a:p>
          <a:p>
            <a:endParaRPr lang="en-US" sz="4000" dirty="0"/>
          </a:p>
          <a:p>
            <a:r>
              <a:rPr lang="en-US" sz="4000" b="1" dirty="0"/>
              <a:t>SIRD+V:</a:t>
            </a:r>
          </a:p>
          <a:p>
            <a:endParaRPr lang="en-US" sz="4000" dirty="0"/>
          </a:p>
          <a:p>
            <a:endParaRPr lang="en-US" sz="4000" dirty="0"/>
          </a:p>
          <a:p>
            <a:endParaRPr lang="en-US" sz="4000" dirty="0"/>
          </a:p>
          <a:p>
            <a:r>
              <a:rPr lang="en-US" sz="4000" b="1" dirty="0"/>
              <a:t>Feedback SIRD:</a:t>
            </a:r>
          </a:p>
          <a:p>
            <a:r>
              <a:rPr lang="en-US" sz="4000" dirty="0"/>
              <a:t>This model is identical to the SIRD model except for the transmission rate parameter, </a:t>
            </a:r>
            <a:r>
              <a:rPr lang="el-GR" sz="4000" i="1" dirty="0">
                <a:latin typeface="Cambria Math" panose="02040503050406030204" pitchFamily="18" charset="0"/>
                <a:ea typeface="Cambria Math" panose="02040503050406030204" pitchFamily="18" charset="0"/>
              </a:rPr>
              <a:t>β</a:t>
            </a:r>
            <a:r>
              <a:rPr lang="en-US" sz="4000" dirty="0"/>
              <a:t>. Beta is replaced with a time varying function depending on the current infections with a shift, </a:t>
            </a:r>
            <a:r>
              <a:rPr lang="en-US" sz="4000" i="1" dirty="0"/>
              <a:t>s </a:t>
            </a:r>
            <a:r>
              <a:rPr lang="en-US" sz="4000" dirty="0"/>
              <a:t>(typically s=14). The nature of </a:t>
            </a:r>
            <a:r>
              <a:rPr lang="el-GR" sz="4000" i="1" dirty="0">
                <a:latin typeface="Cambria Math" panose="02040503050406030204" pitchFamily="18" charset="0"/>
                <a:ea typeface="Cambria Math" panose="02040503050406030204" pitchFamily="18" charset="0"/>
              </a:rPr>
              <a:t>β</a:t>
            </a:r>
            <a:r>
              <a:rPr lang="en-US" sz="4000" i="1" dirty="0">
                <a:latin typeface="Cambria Math" panose="02040503050406030204" pitchFamily="18" charset="0"/>
                <a:ea typeface="Cambria Math" panose="02040503050406030204" pitchFamily="18" charset="0"/>
              </a:rPr>
              <a:t> </a:t>
            </a:r>
            <a:r>
              <a:rPr lang="en-US" sz="4000" dirty="0">
                <a:latin typeface="Cambria Math" panose="02040503050406030204" pitchFamily="18" charset="0"/>
                <a:ea typeface="Cambria Math" panose="02040503050406030204" pitchFamily="18" charset="0"/>
              </a:rPr>
              <a:t>is that in times high infections, the transmission rate will decrease after some delay and then rise back again when infections have decreased.</a:t>
            </a:r>
          </a:p>
          <a:p>
            <a:endParaRPr lang="en-US" sz="4000" dirty="0">
              <a:latin typeface="Cambria Math" panose="02040503050406030204" pitchFamily="18" charset="0"/>
              <a:ea typeface="Cambria Math" panose="02040503050406030204" pitchFamily="18" charset="0"/>
            </a:endParaRPr>
          </a:p>
          <a:p>
            <a:endParaRPr lang="en-US" sz="4000" dirty="0"/>
          </a:p>
          <a:p>
            <a:r>
              <a:rPr lang="en-US" sz="4000" b="1" dirty="0"/>
              <a:t>Feedback SAIRD:</a:t>
            </a:r>
          </a:p>
        </p:txBody>
      </p:sp>
      <p:pic>
        <p:nvPicPr>
          <p:cNvPr id="2" name="Picture 1">
            <a:extLst>
              <a:ext uri="{FF2B5EF4-FFF2-40B4-BE49-F238E27FC236}">
                <a16:creationId xmlns:a16="http://schemas.microsoft.com/office/drawing/2014/main" id="{AFF8133E-C271-4181-8CB7-95E5A68DBDCE}"/>
              </a:ext>
            </a:extLst>
          </p:cNvPr>
          <p:cNvPicPr>
            <a:picLocks/>
          </p:cNvPicPr>
          <p:nvPr/>
        </p:nvPicPr>
        <p:blipFill>
          <a:blip r:embed="rId2"/>
          <a:stretch>
            <a:fillRect/>
          </a:stretch>
        </p:blipFill>
        <p:spPr>
          <a:xfrm>
            <a:off x="22895654" y="6159728"/>
            <a:ext cx="1158899" cy="1650237"/>
          </a:xfrm>
          <a:prstGeom prst="rect">
            <a:avLst/>
          </a:prstGeom>
        </p:spPr>
      </p:pic>
      <p:pic>
        <p:nvPicPr>
          <p:cNvPr id="7" name="Picture 6">
            <a:extLst>
              <a:ext uri="{FF2B5EF4-FFF2-40B4-BE49-F238E27FC236}">
                <a16:creationId xmlns:a16="http://schemas.microsoft.com/office/drawing/2014/main" id="{AE5DD4C9-4FB9-44C1-855A-951BB15BEC42}"/>
              </a:ext>
            </a:extLst>
          </p:cNvPr>
          <p:cNvPicPr>
            <a:picLocks/>
          </p:cNvPicPr>
          <p:nvPr/>
        </p:nvPicPr>
        <p:blipFill>
          <a:blip r:embed="rId3"/>
          <a:stretch>
            <a:fillRect/>
          </a:stretch>
        </p:blipFill>
        <p:spPr>
          <a:xfrm>
            <a:off x="19162437" y="18444184"/>
            <a:ext cx="3543375" cy="646055"/>
          </a:xfrm>
          <a:prstGeom prst="rect">
            <a:avLst/>
          </a:prstGeom>
        </p:spPr>
      </p:pic>
      <p:pic>
        <p:nvPicPr>
          <p:cNvPr id="10" name="Picture 9">
            <a:extLst>
              <a:ext uri="{FF2B5EF4-FFF2-40B4-BE49-F238E27FC236}">
                <a16:creationId xmlns:a16="http://schemas.microsoft.com/office/drawing/2014/main" id="{24142CC9-C397-4D3E-AB7F-8FBB3FF7433E}"/>
              </a:ext>
            </a:extLst>
          </p:cNvPr>
          <p:cNvPicPr>
            <a:picLocks/>
          </p:cNvPicPr>
          <p:nvPr/>
        </p:nvPicPr>
        <p:blipFill>
          <a:blip r:embed="rId4"/>
          <a:stretch>
            <a:fillRect/>
          </a:stretch>
        </p:blipFill>
        <p:spPr>
          <a:xfrm>
            <a:off x="23017501" y="10903397"/>
            <a:ext cx="1144281" cy="2276125"/>
          </a:xfrm>
          <a:prstGeom prst="rect">
            <a:avLst/>
          </a:prstGeom>
        </p:spPr>
      </p:pic>
      <p:pic>
        <p:nvPicPr>
          <p:cNvPr id="5" name="Picture 4">
            <a:extLst>
              <a:ext uri="{FF2B5EF4-FFF2-40B4-BE49-F238E27FC236}">
                <a16:creationId xmlns:a16="http://schemas.microsoft.com/office/drawing/2014/main" id="{05F0B7D5-928B-4CB6-85C3-AF8C5B4714FF}"/>
              </a:ext>
            </a:extLst>
          </p:cNvPr>
          <p:cNvPicPr>
            <a:picLocks/>
          </p:cNvPicPr>
          <p:nvPr/>
        </p:nvPicPr>
        <p:blipFill>
          <a:blip r:embed="rId5"/>
          <a:stretch>
            <a:fillRect/>
          </a:stretch>
        </p:blipFill>
        <p:spPr>
          <a:xfrm>
            <a:off x="4103533" y="23107947"/>
            <a:ext cx="4609971" cy="1036692"/>
          </a:xfrm>
          <a:prstGeom prst="rect">
            <a:avLst/>
          </a:prstGeom>
        </p:spPr>
      </p:pic>
      <p:pic>
        <p:nvPicPr>
          <p:cNvPr id="3" name="Picture 2">
            <a:extLst>
              <a:ext uri="{FF2B5EF4-FFF2-40B4-BE49-F238E27FC236}">
                <a16:creationId xmlns:a16="http://schemas.microsoft.com/office/drawing/2014/main" id="{D6EF0D96-BCE3-459C-A9BF-FB09CCCEC7E8}"/>
              </a:ext>
            </a:extLst>
          </p:cNvPr>
          <p:cNvPicPr>
            <a:picLocks/>
          </p:cNvPicPr>
          <p:nvPr/>
        </p:nvPicPr>
        <p:blipFill>
          <a:blip r:embed="rId6"/>
          <a:stretch>
            <a:fillRect/>
          </a:stretch>
        </p:blipFill>
        <p:spPr>
          <a:xfrm>
            <a:off x="22248688" y="3760318"/>
            <a:ext cx="2530791" cy="1913525"/>
          </a:xfrm>
          <a:prstGeom prst="rect">
            <a:avLst/>
          </a:prstGeom>
        </p:spPr>
      </p:pic>
      <p:pic>
        <p:nvPicPr>
          <p:cNvPr id="11" name="Picture 10">
            <a:extLst>
              <a:ext uri="{FF2B5EF4-FFF2-40B4-BE49-F238E27FC236}">
                <a16:creationId xmlns:a16="http://schemas.microsoft.com/office/drawing/2014/main" id="{DA7A0A3D-B8C7-4EDA-AB28-B4EED4937876}"/>
              </a:ext>
            </a:extLst>
          </p:cNvPr>
          <p:cNvPicPr>
            <a:picLocks/>
          </p:cNvPicPr>
          <p:nvPr/>
        </p:nvPicPr>
        <p:blipFill>
          <a:blip r:embed="rId7"/>
          <a:stretch>
            <a:fillRect/>
          </a:stretch>
        </p:blipFill>
        <p:spPr>
          <a:xfrm>
            <a:off x="22933836" y="8272030"/>
            <a:ext cx="1120717" cy="1988722"/>
          </a:xfrm>
          <a:prstGeom prst="rect">
            <a:avLst/>
          </a:prstGeom>
        </p:spPr>
      </p:pic>
      <p:cxnSp>
        <p:nvCxnSpPr>
          <p:cNvPr id="24" name="Straight Connector 23">
            <a:extLst>
              <a:ext uri="{FF2B5EF4-FFF2-40B4-BE49-F238E27FC236}">
                <a16:creationId xmlns:a16="http://schemas.microsoft.com/office/drawing/2014/main" id="{645B5B54-4AB1-4666-A048-0FB2F6011275}"/>
              </a:ext>
            </a:extLst>
          </p:cNvPr>
          <p:cNvCxnSpPr>
            <a:cxnSpLocks/>
          </p:cNvCxnSpPr>
          <p:nvPr/>
        </p:nvCxnSpPr>
        <p:spPr>
          <a:xfrm flipV="1">
            <a:off x="33921034" y="21359210"/>
            <a:ext cx="0" cy="115591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602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CAA11B-705A-456F-8C1D-6066FBA459F4}">
  <we:reference id="wa200002290" version="1.0.0.3" store="en-US" storeType="OMEX"/>
  <we:alternateReferences>
    <we:reference id="wa200002290" version="1.0.0.3" store="WA200002290" storeType="OMEX"/>
  </we:alternateReferences>
  <we:properties>
    <we:property name="mathList" value="[{&quot;id&quot;:&quot;3&quot;,&quot;code&quot;:&quot;\\begin{align*}\n{R\\left(t\\right)}&amp;={I\\left(t-14\\right)-D\\left(t\\right)}\\\\\n{A\\left(t\\right)}&amp;={I\\left(t+s\\right)}\t\n\\end{align*}&quot;,&quot;font&quot;:{&quot;size&quot;:12,&quot;family&quot;:&quot;Arial&quot;,&quot;color&quot;:&quot;black&quot;},&quot;type&quot;:&quot;align*&quot;},{&quot;id&quot;:&quot;4&quot;,&quot;code&quot;:&quot;$\\beta=b_{0}+\\frac{b_{1}}{1+\\left(b_{2}\\cdot I\\left(t-s\\right)\\right)^{b_{3}}}$&quot;,&quot;font&quot;:{&quot;size&quot;:12,&quot;family&quot;:&quot;Arial&quot;,&quot;color&quot;:&quot;black&quot;},&quot;type&quot;:&quot;$&quot;},{&quot;id&quot;:&quot;5&quot;,&quot;code&quot;:&quot;\\begin{gather*}\n{S+A{\\dmathop{\\longrightarrow}_{}^{\\beta}}A}\\\\\n{A{\\dmathop{\\longrightarrow}_{}^{\\kappa}}I}\\\\\n{I{\\dmathop{\\longrightarrow}_{}^{\\gamma}}R}\\\\\n{I{\\dmathop{\\longrightarrow}_{}^{\\nu}}R}\t\n\\end{gather*}&quot;,&quot;font&quot;:{&quot;size&quot;:12,&quot;family&quot;:&quot;Arial&quot;,&quot;color&quot;:&quot;black&quot;},&quot;type&quot;:&quot;gather*&quot;},{&quot;id&quot;:&quot;6&quot;,&quot;code&quot;:&quot;\\begin{gather*}\n{S+I{\\dmathop{\\longrightarrow}_{}^{\\beta}}I}\\\\\n{I{\\dmathop{\\longrightarrow}_{}^{\\gamma}}R}\\\\\n{I{\\dmathop{\\longrightarrow}_{}^{\\nu}}D}\\\\\n{S\\longrightarrow V}\\\\\n{R\\longrightarrow V}\t\n\\end{gather*}&quot;,&quot;font&quot;:{&quot;size&quot;:12,&quot;family&quot;:&quot;Arial&quot;,&quot;color&quot;:&quot;black&quot;},&quot;type&quot;:&quot;gather*&quot;},{&quot;id&quot;:&quot;7&quot;,&quot;code&quot;:&quot;\\begin{gather*}\n{S+A{\\dmathop{\\longrightarrow}_{}^{\\beta}}A}\\\\\n{A{\\dmathop{\\longrightarrow}_{}^{\\kappa}}I}\\\\\n{I{\\dmathop{\\longrightarrow R}_{}^{\\gamma}}}\\\\\n{I{\\dmathop{\\longrightarrow D}_{}^{\\nu}}}\t\n\\end{gather*}&quot;,&quot;font&quot;:{&quot;size&quot;:12,&quot;family&quot;:&quot;Arial&quot;,&quot;color&quot;:&quot;black&quot;},&quot;type&quot;:&quot;gather*&quot;}]"/>
    <we:property name="nextMathId" value="&quot;8&quot;"/>
    <we:property name="sidebarState" value="&quot;[false,true,false,tru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628</TotalTime>
  <Words>397</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Using Feedback and Vaccination Data to More Accurately Model and Predict the SARS-CoV-2 Pandemic Daniel March, Jeston Bond, Gentian Buzi Department of Math and Computer Science, Biola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how Non-Pharmaceutical Interventions Affect Transmission Rate in the SARS-CoV-2 Pandemic TBD,TBD,TBD,TBD, Gentian Buzi Department of Math and Computer Science, Biola University</dc:title>
  <dc:creator>Jesse Bond</dc:creator>
  <cp:lastModifiedBy>Henry Winkler</cp:lastModifiedBy>
  <cp:revision>29</cp:revision>
  <dcterms:created xsi:type="dcterms:W3CDTF">2021-06-26T17:23:30Z</dcterms:created>
  <dcterms:modified xsi:type="dcterms:W3CDTF">2021-06-30T15:58:01Z</dcterms:modified>
</cp:coreProperties>
</file>