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591300" cy="9855200"/>
  <p:defaultTextStyle>
    <a:defPPr>
      <a:defRPr lang="en-US"/>
    </a:defPPr>
    <a:lvl1pPr algn="l" defTabSz="4646819" rtl="0" fontAlgn="base">
      <a:spcBef>
        <a:spcPct val="0"/>
      </a:spcBef>
      <a:spcAft>
        <a:spcPct val="0"/>
      </a:spcAft>
      <a:defRPr sz="9100" kern="1200">
        <a:solidFill>
          <a:schemeClr val="tx1"/>
        </a:solidFill>
        <a:latin typeface="Arial" charset="0"/>
        <a:ea typeface="+mn-ea"/>
        <a:cs typeface="Arial" charset="0"/>
      </a:defRPr>
    </a:lvl1pPr>
    <a:lvl2pPr marL="2321823" indent="-1831430" algn="l" defTabSz="4646819" rtl="0" fontAlgn="base">
      <a:spcBef>
        <a:spcPct val="0"/>
      </a:spcBef>
      <a:spcAft>
        <a:spcPct val="0"/>
      </a:spcAft>
      <a:defRPr sz="9100" kern="1200">
        <a:solidFill>
          <a:schemeClr val="tx1"/>
        </a:solidFill>
        <a:latin typeface="Arial" charset="0"/>
        <a:ea typeface="+mn-ea"/>
        <a:cs typeface="Arial" charset="0"/>
      </a:defRPr>
    </a:lvl2pPr>
    <a:lvl3pPr marL="4646819" indent="-3666033" algn="l" defTabSz="4646819" rtl="0" fontAlgn="base">
      <a:spcBef>
        <a:spcPct val="0"/>
      </a:spcBef>
      <a:spcAft>
        <a:spcPct val="0"/>
      </a:spcAft>
      <a:defRPr sz="9100" kern="1200">
        <a:solidFill>
          <a:schemeClr val="tx1"/>
        </a:solidFill>
        <a:latin typeface="Arial" charset="0"/>
        <a:ea typeface="+mn-ea"/>
        <a:cs typeface="Arial" charset="0"/>
      </a:defRPr>
    </a:lvl3pPr>
    <a:lvl4pPr marL="6970230" indent="-5500646" algn="l" defTabSz="4646819" rtl="0" fontAlgn="base">
      <a:spcBef>
        <a:spcPct val="0"/>
      </a:spcBef>
      <a:spcAft>
        <a:spcPct val="0"/>
      </a:spcAft>
      <a:defRPr sz="9100" kern="1200">
        <a:solidFill>
          <a:schemeClr val="tx1"/>
        </a:solidFill>
        <a:latin typeface="Arial" charset="0"/>
        <a:ea typeface="+mn-ea"/>
        <a:cs typeface="Arial" charset="0"/>
      </a:defRPr>
    </a:lvl4pPr>
    <a:lvl5pPr marL="9295226" indent="-7335244" algn="l" defTabSz="4646819" rtl="0" fontAlgn="base">
      <a:spcBef>
        <a:spcPct val="0"/>
      </a:spcBef>
      <a:spcAft>
        <a:spcPct val="0"/>
      </a:spcAft>
      <a:defRPr sz="9100" kern="1200">
        <a:solidFill>
          <a:schemeClr val="tx1"/>
        </a:solidFill>
        <a:latin typeface="Arial" charset="0"/>
        <a:ea typeface="+mn-ea"/>
        <a:cs typeface="Arial" charset="0"/>
      </a:defRPr>
    </a:lvl5pPr>
    <a:lvl6pPr marL="2285320" algn="l" defTabSz="914131" rtl="0" eaLnBrk="1" latinLnBrk="0" hangingPunct="1">
      <a:defRPr sz="9100" kern="1200">
        <a:solidFill>
          <a:schemeClr val="tx1"/>
        </a:solidFill>
        <a:latin typeface="Arial" charset="0"/>
        <a:ea typeface="+mn-ea"/>
        <a:cs typeface="Arial" charset="0"/>
      </a:defRPr>
    </a:lvl6pPr>
    <a:lvl7pPr marL="2742388" algn="l" defTabSz="914131" rtl="0" eaLnBrk="1" latinLnBrk="0" hangingPunct="1">
      <a:defRPr sz="9100" kern="1200">
        <a:solidFill>
          <a:schemeClr val="tx1"/>
        </a:solidFill>
        <a:latin typeface="Arial" charset="0"/>
        <a:ea typeface="+mn-ea"/>
        <a:cs typeface="Arial" charset="0"/>
      </a:defRPr>
    </a:lvl7pPr>
    <a:lvl8pPr marL="3199451" algn="l" defTabSz="914131" rtl="0" eaLnBrk="1" latinLnBrk="0" hangingPunct="1">
      <a:defRPr sz="9100" kern="1200">
        <a:solidFill>
          <a:schemeClr val="tx1"/>
        </a:solidFill>
        <a:latin typeface="Arial" charset="0"/>
        <a:ea typeface="+mn-ea"/>
        <a:cs typeface="Arial" charset="0"/>
      </a:defRPr>
    </a:lvl8pPr>
    <a:lvl9pPr marL="3656518" algn="l" defTabSz="914131" rtl="0" eaLnBrk="1" latinLnBrk="0" hangingPunct="1">
      <a:defRPr sz="9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8" autoAdjust="0"/>
    <p:restoredTop sz="94660"/>
  </p:normalViewPr>
  <p:slideViewPr>
    <p:cSldViewPr>
      <p:cViewPr>
        <p:scale>
          <a:sx n="30" d="100"/>
          <a:sy n="30" d="100"/>
        </p:scale>
        <p:origin x="-48" y="19"/>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56230" cy="492760"/>
          </a:xfrm>
          <a:prstGeom prst="rect">
            <a:avLst/>
          </a:prstGeom>
        </p:spPr>
        <p:txBody>
          <a:bodyPr vert="horz" lIns="91440" tIns="45720" rIns="91440" bIns="45720" rtlCol="0"/>
          <a:lstStyle>
            <a:lvl1pPr algn="l" defTabSz="4648483">
              <a:defRPr sz="1200"/>
            </a:lvl1pPr>
          </a:lstStyle>
          <a:p>
            <a:pPr>
              <a:defRPr/>
            </a:pPr>
            <a:endParaRPr lang="en-US"/>
          </a:p>
        </p:txBody>
      </p:sp>
      <p:sp>
        <p:nvSpPr>
          <p:cNvPr id="3" name="Date Placeholder 2"/>
          <p:cNvSpPr>
            <a:spLocks noGrp="1"/>
          </p:cNvSpPr>
          <p:nvPr>
            <p:ph type="dt" idx="1"/>
          </p:nvPr>
        </p:nvSpPr>
        <p:spPr>
          <a:xfrm>
            <a:off x="3733545" y="0"/>
            <a:ext cx="2856230" cy="492760"/>
          </a:xfrm>
          <a:prstGeom prst="rect">
            <a:avLst/>
          </a:prstGeom>
        </p:spPr>
        <p:txBody>
          <a:bodyPr vert="horz" lIns="91440" tIns="45720" rIns="91440" bIns="45720" rtlCol="0"/>
          <a:lstStyle>
            <a:lvl1pPr algn="r" defTabSz="4648483">
              <a:defRPr sz="1200"/>
            </a:lvl1pPr>
          </a:lstStyle>
          <a:p>
            <a:pPr>
              <a:defRPr/>
            </a:pPr>
            <a:fld id="{79B55723-BBD6-4A41-9E64-43AEE222F414}" type="datetimeFigureOut">
              <a:rPr lang="en-US"/>
              <a:pPr>
                <a:defRPr/>
              </a:pPr>
              <a:t>7/6/2021</a:t>
            </a:fld>
            <a:endParaRPr lang="en-US"/>
          </a:p>
        </p:txBody>
      </p:sp>
      <p:sp>
        <p:nvSpPr>
          <p:cNvPr id="4" name="Slide Image Placeholder 3"/>
          <p:cNvSpPr>
            <a:spLocks noGrp="1" noRot="1" noChangeAspect="1"/>
          </p:cNvSpPr>
          <p:nvPr>
            <p:ph type="sldImg" idx="2"/>
          </p:nvPr>
        </p:nvSpPr>
        <p:spPr>
          <a:xfrm>
            <a:off x="831850" y="739775"/>
            <a:ext cx="4927600" cy="36957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59130" y="4681220"/>
            <a:ext cx="5273040" cy="443484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60730"/>
            <a:ext cx="2856230" cy="492760"/>
          </a:xfrm>
          <a:prstGeom prst="rect">
            <a:avLst/>
          </a:prstGeom>
        </p:spPr>
        <p:txBody>
          <a:bodyPr vert="horz" lIns="91440" tIns="45720" rIns="91440" bIns="45720" rtlCol="0" anchor="b"/>
          <a:lstStyle>
            <a:lvl1pPr algn="l" defTabSz="4648483">
              <a:defRPr sz="1200"/>
            </a:lvl1pPr>
          </a:lstStyle>
          <a:p>
            <a:pPr>
              <a:defRPr/>
            </a:pPr>
            <a:endParaRPr lang="en-US"/>
          </a:p>
        </p:txBody>
      </p:sp>
      <p:sp>
        <p:nvSpPr>
          <p:cNvPr id="7" name="Slide Number Placeholder 6"/>
          <p:cNvSpPr>
            <a:spLocks noGrp="1"/>
          </p:cNvSpPr>
          <p:nvPr>
            <p:ph type="sldNum" sz="quarter" idx="5"/>
          </p:nvPr>
        </p:nvSpPr>
        <p:spPr>
          <a:xfrm>
            <a:off x="3733545" y="9360730"/>
            <a:ext cx="2856230" cy="492760"/>
          </a:xfrm>
          <a:prstGeom prst="rect">
            <a:avLst/>
          </a:prstGeom>
        </p:spPr>
        <p:txBody>
          <a:bodyPr vert="horz" lIns="91440" tIns="45720" rIns="91440" bIns="45720" rtlCol="0" anchor="b"/>
          <a:lstStyle>
            <a:lvl1pPr algn="r" defTabSz="4648483">
              <a:defRPr sz="1200"/>
            </a:lvl1pPr>
          </a:lstStyle>
          <a:p>
            <a:pPr>
              <a:defRPr/>
            </a:pPr>
            <a:fld id="{AC939A6F-5B0F-4A83-B3E6-866F8AD97B1C}" type="slidenum">
              <a:rPr lang="en-US"/>
              <a:pPr>
                <a:defRPr/>
              </a:pPr>
              <a:t>‹#›</a:t>
            </a:fld>
            <a:endParaRPr lang="en-US"/>
          </a:p>
        </p:txBody>
      </p:sp>
    </p:spTree>
    <p:extLst>
      <p:ext uri="{BB962C8B-B14F-4D97-AF65-F5344CB8AC3E}">
        <p14:creationId xmlns:p14="http://schemas.microsoft.com/office/powerpoint/2010/main" val="328400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88804" algn="l" rtl="0" eaLnBrk="0" fontAlgn="base" hangingPunct="0">
      <a:spcBef>
        <a:spcPct val="30000"/>
      </a:spcBef>
      <a:spcAft>
        <a:spcPct val="0"/>
      </a:spcAft>
      <a:defRPr sz="1400" kern="1200">
        <a:solidFill>
          <a:schemeClr val="tx1"/>
        </a:solidFill>
        <a:latin typeface="+mn-lt"/>
        <a:ea typeface="+mn-ea"/>
        <a:cs typeface="+mn-cs"/>
      </a:defRPr>
    </a:lvl2pPr>
    <a:lvl3pPr marL="979197" algn="l" rtl="0" eaLnBrk="0" fontAlgn="base" hangingPunct="0">
      <a:spcBef>
        <a:spcPct val="30000"/>
      </a:spcBef>
      <a:spcAft>
        <a:spcPct val="0"/>
      </a:spcAft>
      <a:defRPr sz="1400" kern="1200">
        <a:solidFill>
          <a:schemeClr val="tx1"/>
        </a:solidFill>
        <a:latin typeface="+mn-lt"/>
        <a:ea typeface="+mn-ea"/>
        <a:cs typeface="+mn-cs"/>
      </a:defRPr>
    </a:lvl3pPr>
    <a:lvl4pPr marL="1469589" algn="l" rtl="0" eaLnBrk="0" fontAlgn="base" hangingPunct="0">
      <a:spcBef>
        <a:spcPct val="30000"/>
      </a:spcBef>
      <a:spcAft>
        <a:spcPct val="0"/>
      </a:spcAft>
      <a:defRPr sz="1400" kern="1200">
        <a:solidFill>
          <a:schemeClr val="tx1"/>
        </a:solidFill>
        <a:latin typeface="+mn-lt"/>
        <a:ea typeface="+mn-ea"/>
        <a:cs typeface="+mn-cs"/>
      </a:defRPr>
    </a:lvl4pPr>
    <a:lvl5pPr marL="1959982" algn="l" rtl="0" eaLnBrk="0" fontAlgn="base" hangingPunct="0">
      <a:spcBef>
        <a:spcPct val="30000"/>
      </a:spcBef>
      <a:spcAft>
        <a:spcPct val="0"/>
      </a:spcAft>
      <a:defRPr sz="1400" kern="1200">
        <a:solidFill>
          <a:schemeClr val="tx1"/>
        </a:solidFill>
        <a:latin typeface="+mn-lt"/>
        <a:ea typeface="+mn-ea"/>
        <a:cs typeface="+mn-cs"/>
      </a:defRPr>
    </a:lvl5pPr>
    <a:lvl6pPr marL="2450324" algn="l" defTabSz="980128" rtl="0" eaLnBrk="1" latinLnBrk="0" hangingPunct="1">
      <a:defRPr sz="1400" kern="1200">
        <a:solidFill>
          <a:schemeClr val="tx1"/>
        </a:solidFill>
        <a:latin typeface="+mn-lt"/>
        <a:ea typeface="+mn-ea"/>
        <a:cs typeface="+mn-cs"/>
      </a:defRPr>
    </a:lvl6pPr>
    <a:lvl7pPr marL="2940388" algn="l" defTabSz="980128" rtl="0" eaLnBrk="1" latinLnBrk="0" hangingPunct="1">
      <a:defRPr sz="1400" kern="1200">
        <a:solidFill>
          <a:schemeClr val="tx1"/>
        </a:solidFill>
        <a:latin typeface="+mn-lt"/>
        <a:ea typeface="+mn-ea"/>
        <a:cs typeface="+mn-cs"/>
      </a:defRPr>
    </a:lvl7pPr>
    <a:lvl8pPr marL="3430452" algn="l" defTabSz="980128" rtl="0" eaLnBrk="1" latinLnBrk="0" hangingPunct="1">
      <a:defRPr sz="1400" kern="1200">
        <a:solidFill>
          <a:schemeClr val="tx1"/>
        </a:solidFill>
        <a:latin typeface="+mn-lt"/>
        <a:ea typeface="+mn-ea"/>
        <a:cs typeface="+mn-cs"/>
      </a:defRPr>
    </a:lvl8pPr>
    <a:lvl9pPr marL="3920516" algn="l" defTabSz="98012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31850" y="739775"/>
            <a:ext cx="4927600" cy="36957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648200"/>
            <a:fld id="{387E421C-E7E3-43F7-BFD7-90ED97C8AA07}" type="slidenum">
              <a:rPr lang="en-US" smtClean="0"/>
              <a:pPr defTabSz="464820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7"/>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1" cy="8412480"/>
          </a:xfrm>
        </p:spPr>
        <p:txBody>
          <a:bodyPr/>
          <a:lstStyle>
            <a:lvl1pPr marL="0" indent="0" algn="ctr">
              <a:buNone/>
              <a:defRPr>
                <a:solidFill>
                  <a:schemeClr val="tx1">
                    <a:tint val="75000"/>
                  </a:schemeClr>
                </a:solidFill>
              </a:defRPr>
            </a:lvl1pPr>
            <a:lvl2pPr marL="1787793" indent="0" algn="ctr">
              <a:buNone/>
              <a:defRPr>
                <a:solidFill>
                  <a:schemeClr val="tx1">
                    <a:tint val="75000"/>
                  </a:schemeClr>
                </a:solidFill>
              </a:defRPr>
            </a:lvl2pPr>
            <a:lvl3pPr marL="3575587" indent="0" algn="ctr">
              <a:buNone/>
              <a:defRPr>
                <a:solidFill>
                  <a:schemeClr val="tx1">
                    <a:tint val="75000"/>
                  </a:schemeClr>
                </a:solidFill>
              </a:defRPr>
            </a:lvl3pPr>
            <a:lvl4pPr marL="5363377" indent="0" algn="ctr">
              <a:buNone/>
              <a:defRPr>
                <a:solidFill>
                  <a:schemeClr val="tx1">
                    <a:tint val="75000"/>
                  </a:schemeClr>
                </a:solidFill>
              </a:defRPr>
            </a:lvl4pPr>
            <a:lvl5pPr marL="7151173" indent="0" algn="ctr">
              <a:buNone/>
              <a:defRPr>
                <a:solidFill>
                  <a:schemeClr val="tx1">
                    <a:tint val="75000"/>
                  </a:schemeClr>
                </a:solidFill>
              </a:defRPr>
            </a:lvl5pPr>
            <a:lvl6pPr marL="8938967" indent="0" algn="ctr">
              <a:buNone/>
              <a:defRPr>
                <a:solidFill>
                  <a:schemeClr val="tx1">
                    <a:tint val="75000"/>
                  </a:schemeClr>
                </a:solidFill>
              </a:defRPr>
            </a:lvl6pPr>
            <a:lvl7pPr marL="10726760" indent="0" algn="ctr">
              <a:buNone/>
              <a:defRPr>
                <a:solidFill>
                  <a:schemeClr val="tx1">
                    <a:tint val="75000"/>
                  </a:schemeClr>
                </a:solidFill>
              </a:defRPr>
            </a:lvl7pPr>
            <a:lvl8pPr marL="12514550" indent="0" algn="ctr">
              <a:buNone/>
              <a:defRPr>
                <a:solidFill>
                  <a:schemeClr val="tx1">
                    <a:tint val="75000"/>
                  </a:schemeClr>
                </a:solidFill>
              </a:defRPr>
            </a:lvl8pPr>
            <a:lvl9pPr marL="143023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98FD9C6-EB60-4CDE-B772-7FB2B12A7987}"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23187C-C5DA-4585-A415-9298A25548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DB0A4F-AE23-4C7B-A393-1E63FB903F5E}"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399F65-41FA-48C2-B55F-729F2237A9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297177-CC3A-47A4-BB82-84DA8F8F682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DFF324-3B44-4DE2-84BA-EE4E6AEC4B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A0ED5-FF77-4C74-97D4-977ED4E8ECA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392ABD-40AA-40D9-8830-6B112D48E5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2"/>
            <a:ext cx="37307520" cy="6537960"/>
          </a:xfrm>
        </p:spPr>
        <p:txBody>
          <a:bodyPr anchor="t"/>
          <a:lstStyle>
            <a:lvl1pPr algn="l">
              <a:defRPr sz="15769" b="1" cap="all"/>
            </a:lvl1pPr>
          </a:lstStyle>
          <a:p>
            <a:r>
              <a:rPr lang="en-US"/>
              <a:t>Click to edit Master title style</a:t>
            </a:r>
          </a:p>
        </p:txBody>
      </p:sp>
      <p:sp>
        <p:nvSpPr>
          <p:cNvPr id="3" name="Text Placeholder 2"/>
          <p:cNvSpPr>
            <a:spLocks noGrp="1"/>
          </p:cNvSpPr>
          <p:nvPr>
            <p:ph type="body" idx="1"/>
          </p:nvPr>
        </p:nvSpPr>
        <p:spPr>
          <a:xfrm>
            <a:off x="3467102" y="13952230"/>
            <a:ext cx="37307520" cy="7200897"/>
          </a:xfrm>
        </p:spPr>
        <p:txBody>
          <a:bodyPr anchor="b"/>
          <a:lstStyle>
            <a:lvl1pPr marL="0" indent="0">
              <a:buNone/>
              <a:defRPr sz="7692">
                <a:solidFill>
                  <a:schemeClr val="tx1">
                    <a:tint val="75000"/>
                  </a:schemeClr>
                </a:solidFill>
              </a:defRPr>
            </a:lvl1pPr>
            <a:lvl2pPr marL="1787793" indent="0">
              <a:buNone/>
              <a:defRPr sz="7000">
                <a:solidFill>
                  <a:schemeClr val="tx1">
                    <a:tint val="75000"/>
                  </a:schemeClr>
                </a:solidFill>
              </a:defRPr>
            </a:lvl2pPr>
            <a:lvl3pPr marL="3575587" indent="0">
              <a:buNone/>
              <a:defRPr sz="6307">
                <a:solidFill>
                  <a:schemeClr val="tx1">
                    <a:tint val="75000"/>
                  </a:schemeClr>
                </a:solidFill>
              </a:defRPr>
            </a:lvl3pPr>
            <a:lvl4pPr marL="5363377" indent="0">
              <a:buNone/>
              <a:defRPr sz="5615">
                <a:solidFill>
                  <a:schemeClr val="tx1">
                    <a:tint val="75000"/>
                  </a:schemeClr>
                </a:solidFill>
              </a:defRPr>
            </a:lvl4pPr>
            <a:lvl5pPr marL="7151173" indent="0">
              <a:buNone/>
              <a:defRPr sz="5615">
                <a:solidFill>
                  <a:schemeClr val="tx1">
                    <a:tint val="75000"/>
                  </a:schemeClr>
                </a:solidFill>
              </a:defRPr>
            </a:lvl5pPr>
            <a:lvl6pPr marL="8938967" indent="0">
              <a:buNone/>
              <a:defRPr sz="5615">
                <a:solidFill>
                  <a:schemeClr val="tx1">
                    <a:tint val="75000"/>
                  </a:schemeClr>
                </a:solidFill>
              </a:defRPr>
            </a:lvl6pPr>
            <a:lvl7pPr marL="10726760" indent="0">
              <a:buNone/>
              <a:defRPr sz="5615">
                <a:solidFill>
                  <a:schemeClr val="tx1">
                    <a:tint val="75000"/>
                  </a:schemeClr>
                </a:solidFill>
              </a:defRPr>
            </a:lvl7pPr>
            <a:lvl8pPr marL="12514550" indent="0">
              <a:buNone/>
              <a:defRPr sz="5615">
                <a:solidFill>
                  <a:schemeClr val="tx1">
                    <a:tint val="75000"/>
                  </a:schemeClr>
                </a:solidFill>
              </a:defRPr>
            </a:lvl8pPr>
            <a:lvl9pPr marL="14302343" indent="0">
              <a:buNone/>
              <a:defRPr sz="56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129ECF-1C4D-49BE-B453-DEF7E6602AC8}"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78127-9E79-4C9F-BC64-E97894A31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1"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2F7845-06C5-4207-BBC2-B37949C4CBE8}"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0BB4CB-BE1B-4691-8A53-183C9D723E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7368543"/>
            <a:ext cx="19392903"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a:t>Click to edit Master text styles</a:t>
            </a:r>
          </a:p>
        </p:txBody>
      </p:sp>
      <p:sp>
        <p:nvSpPr>
          <p:cNvPr id="4" name="Content Placeholder 3"/>
          <p:cNvSpPr>
            <a:spLocks noGrp="1"/>
          </p:cNvSpPr>
          <p:nvPr>
            <p:ph sz="half" idx="2"/>
          </p:nvPr>
        </p:nvSpPr>
        <p:spPr>
          <a:xfrm>
            <a:off x="2194565" y="10439400"/>
            <a:ext cx="19392903"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a:t>Click to edit Master text styles</a:t>
            </a:r>
          </a:p>
        </p:txBody>
      </p:sp>
      <p:sp>
        <p:nvSpPr>
          <p:cNvPr id="6" name="Content Placeholder 5"/>
          <p:cNvSpPr>
            <a:spLocks noGrp="1"/>
          </p:cNvSpPr>
          <p:nvPr>
            <p:ph sz="quarter" idx="4"/>
          </p:nvPr>
        </p:nvSpPr>
        <p:spPr>
          <a:xfrm>
            <a:off x="22296127" y="10439400"/>
            <a:ext cx="19400520"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D3AECB2-26F7-4FE9-B130-C3FBC3311B09}" type="datetimeFigureOut">
              <a:rPr lang="en-US"/>
              <a:pPr>
                <a:defRPr/>
              </a:pPr>
              <a:t>7/6/2021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DAFFB4-9174-4970-9541-E66687123A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918D9F-6025-4E00-888A-EC81F0A9C5B3}" type="datetimeFigureOut">
              <a:rPr lang="en-US"/>
              <a:pPr>
                <a:defRPr/>
              </a:pPr>
              <a:t>7/6/2021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15A75A-7EBF-4C96-9202-2AF2B0FF5E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A5EFE-41CE-4C44-BE26-B34E740D1EFD}" type="datetimeFigureOut">
              <a:rPr lang="en-US"/>
              <a:pPr>
                <a:defRPr/>
              </a:pPr>
              <a:t>7/6/2021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AC505F-658A-413B-B299-2B08AB8C6C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7" y="1310640"/>
            <a:ext cx="14439902" cy="5577840"/>
          </a:xfrm>
        </p:spPr>
        <p:txBody>
          <a:bodyPr anchor="b"/>
          <a:lstStyle>
            <a:lvl1pPr algn="l">
              <a:defRPr sz="7692" b="1"/>
            </a:lvl1pPr>
          </a:lstStyle>
          <a:p>
            <a:r>
              <a:rPr lang="en-US"/>
              <a:t>Click to edit Master title style</a:t>
            </a:r>
          </a:p>
        </p:txBody>
      </p:sp>
      <p:sp>
        <p:nvSpPr>
          <p:cNvPr id="3" name="Content Placeholder 2"/>
          <p:cNvSpPr>
            <a:spLocks noGrp="1"/>
          </p:cNvSpPr>
          <p:nvPr>
            <p:ph idx="1"/>
          </p:nvPr>
        </p:nvSpPr>
        <p:spPr>
          <a:xfrm>
            <a:off x="17160246" y="1310652"/>
            <a:ext cx="24536399" cy="28094943"/>
          </a:xfrm>
        </p:spPr>
        <p:txBody>
          <a:bodyPr/>
          <a:lstStyle>
            <a:lvl1pPr>
              <a:defRPr sz="12615"/>
            </a:lvl1pPr>
            <a:lvl2pPr>
              <a:defRPr sz="10923"/>
            </a:lvl2pPr>
            <a:lvl3pPr>
              <a:defRPr sz="9153"/>
            </a:lvl3pPr>
            <a:lvl4pPr>
              <a:defRPr sz="7692"/>
            </a:lvl4pPr>
            <a:lvl5pPr>
              <a:defRPr sz="7692"/>
            </a:lvl5pPr>
            <a:lvl6pPr>
              <a:defRPr sz="7692"/>
            </a:lvl6pPr>
            <a:lvl7pPr>
              <a:defRPr sz="7692"/>
            </a:lvl7pPr>
            <a:lvl8pPr>
              <a:defRPr sz="7692"/>
            </a:lvl8pPr>
            <a:lvl9pPr>
              <a:defRPr sz="76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7" y="6888492"/>
            <a:ext cx="14439902" cy="22517103"/>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7B16A8-BF81-425C-A665-71FD35BC4BAE}"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CB0A4-E7FB-404A-9163-23E40893C4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7692"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2615"/>
            </a:lvl1pPr>
            <a:lvl2pPr marL="1787793" indent="0">
              <a:buNone/>
              <a:defRPr sz="10923"/>
            </a:lvl2pPr>
            <a:lvl3pPr marL="3575587" indent="0">
              <a:buNone/>
              <a:defRPr sz="9153"/>
            </a:lvl3pPr>
            <a:lvl4pPr marL="5363377" indent="0">
              <a:buNone/>
              <a:defRPr sz="7692"/>
            </a:lvl4pPr>
            <a:lvl5pPr marL="7151173" indent="0">
              <a:buNone/>
              <a:defRPr sz="7692"/>
            </a:lvl5pPr>
            <a:lvl6pPr marL="8938967" indent="0">
              <a:buNone/>
              <a:defRPr sz="7692"/>
            </a:lvl6pPr>
            <a:lvl7pPr marL="10726760" indent="0">
              <a:buNone/>
              <a:defRPr sz="7692"/>
            </a:lvl7pPr>
            <a:lvl8pPr marL="12514550" indent="0">
              <a:buNone/>
              <a:defRPr sz="7692"/>
            </a:lvl8pPr>
            <a:lvl9pPr marL="14302343" indent="0">
              <a:buNone/>
              <a:defRPr sz="7692"/>
            </a:lvl9pPr>
          </a:lstStyle>
          <a:p>
            <a:pPr lvl="0"/>
            <a:endParaRPr lang="en-US" noProof="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F22AD1-6D08-4264-9387-2BD818A113D0}"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FE1F87-A92C-4E20-9898-65E866F42F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194121" y="1317567"/>
            <a:ext cx="39502977" cy="5486400"/>
          </a:xfrm>
          <a:prstGeom prst="rect">
            <a:avLst/>
          </a:prstGeom>
          <a:noFill/>
          <a:ln w="9525">
            <a:noFill/>
            <a:miter lim="800000"/>
            <a:headEnd/>
            <a:tailEnd/>
          </a:ln>
        </p:spPr>
        <p:txBody>
          <a:bodyPr vert="horz" wrap="square" lIns="464848" tIns="232422" rIns="464848" bIns="232422"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2194121" y="7680962"/>
            <a:ext cx="39502977" cy="21725314"/>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122"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defRPr sz="4923">
                <a:solidFill>
                  <a:srgbClr val="898989"/>
                </a:solidFill>
                <a:latin typeface="Calibri" pitchFamily="34" charset="0"/>
              </a:defRPr>
            </a:lvl1pPr>
          </a:lstStyle>
          <a:p>
            <a:pPr>
              <a:defRPr/>
            </a:pPr>
            <a:fld id="{AEA29FC2-5FF1-4BC9-9773-CDC045464E63}" type="datetimeFigureOut">
              <a:rPr lang="en-US"/>
              <a:pPr>
                <a:defRPr/>
              </a:pPr>
              <a:t>7/6/2021</a:t>
            </a:fld>
            <a:endParaRPr lang="en-US"/>
          </a:p>
        </p:txBody>
      </p:sp>
      <p:sp>
        <p:nvSpPr>
          <p:cNvPr id="5" name="Footer Placeholder 4"/>
          <p:cNvSpPr>
            <a:spLocks noGrp="1"/>
          </p:cNvSpPr>
          <p:nvPr>
            <p:ph type="ftr" sz="quarter" idx="3"/>
          </p:nvPr>
        </p:nvSpPr>
        <p:spPr>
          <a:xfrm>
            <a:off x="14995720" y="30509789"/>
            <a:ext cx="13899778" cy="1753987"/>
          </a:xfrm>
          <a:prstGeom prst="rect">
            <a:avLst/>
          </a:prstGeom>
        </p:spPr>
        <p:txBody>
          <a:bodyPr vert="horz" wrap="square" lIns="464848" tIns="232422" rIns="464848" bIns="232422" numCol="1" anchor="ctr" anchorCtr="0" compatLnSpc="1">
            <a:prstTxWarp prst="textNoShape">
              <a:avLst/>
            </a:prstTxWarp>
          </a:bodyPr>
          <a:lstStyle>
            <a:lvl1pPr algn="ctr">
              <a:defRPr sz="4923">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31454921"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lgn="r">
              <a:defRPr sz="4923">
                <a:solidFill>
                  <a:srgbClr val="898989"/>
                </a:solidFill>
                <a:latin typeface="Calibri" pitchFamily="34" charset="0"/>
              </a:defRPr>
            </a:lvl1pPr>
          </a:lstStyle>
          <a:p>
            <a:pPr>
              <a:defRPr/>
            </a:pPr>
            <a:fld id="{4B5443E7-A35C-4426-AB2B-646679E8F4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4333" rtl="0" eaLnBrk="0" fontAlgn="base" hangingPunct="0">
        <a:spcBef>
          <a:spcPct val="0"/>
        </a:spcBef>
        <a:spcAft>
          <a:spcPct val="0"/>
        </a:spcAft>
        <a:defRPr sz="17230" kern="1200">
          <a:solidFill>
            <a:schemeClr val="tx1"/>
          </a:solidFill>
          <a:latin typeface="+mj-lt"/>
          <a:ea typeface="+mj-ea"/>
          <a:cs typeface="+mj-cs"/>
        </a:defRPr>
      </a:lvl1pPr>
      <a:lvl2pPr algn="ctr" defTabSz="3574333" rtl="0" eaLnBrk="0" fontAlgn="base" hangingPunct="0">
        <a:spcBef>
          <a:spcPct val="0"/>
        </a:spcBef>
        <a:spcAft>
          <a:spcPct val="0"/>
        </a:spcAft>
        <a:defRPr sz="17230">
          <a:solidFill>
            <a:schemeClr val="tx1"/>
          </a:solidFill>
          <a:latin typeface="Calibri" pitchFamily="34" charset="0"/>
        </a:defRPr>
      </a:lvl2pPr>
      <a:lvl3pPr algn="ctr" defTabSz="3574333" rtl="0" eaLnBrk="0" fontAlgn="base" hangingPunct="0">
        <a:spcBef>
          <a:spcPct val="0"/>
        </a:spcBef>
        <a:spcAft>
          <a:spcPct val="0"/>
        </a:spcAft>
        <a:defRPr sz="17230">
          <a:solidFill>
            <a:schemeClr val="tx1"/>
          </a:solidFill>
          <a:latin typeface="Calibri" pitchFamily="34" charset="0"/>
        </a:defRPr>
      </a:lvl3pPr>
      <a:lvl4pPr algn="ctr" defTabSz="3574333" rtl="0" eaLnBrk="0" fontAlgn="base" hangingPunct="0">
        <a:spcBef>
          <a:spcPct val="0"/>
        </a:spcBef>
        <a:spcAft>
          <a:spcPct val="0"/>
        </a:spcAft>
        <a:defRPr sz="17230">
          <a:solidFill>
            <a:schemeClr val="tx1"/>
          </a:solidFill>
          <a:latin typeface="Calibri" pitchFamily="34" charset="0"/>
        </a:defRPr>
      </a:lvl4pPr>
      <a:lvl5pPr algn="ctr" defTabSz="3574333" rtl="0" eaLnBrk="0" fontAlgn="base" hangingPunct="0">
        <a:spcBef>
          <a:spcPct val="0"/>
        </a:spcBef>
        <a:spcAft>
          <a:spcPct val="0"/>
        </a:spcAft>
        <a:defRPr sz="17230">
          <a:solidFill>
            <a:schemeClr val="tx1"/>
          </a:solidFill>
          <a:latin typeface="Calibri" pitchFamily="34" charset="0"/>
        </a:defRPr>
      </a:lvl5pPr>
      <a:lvl6pPr marL="376957" algn="ctr" defTabSz="3574551" rtl="0" fontAlgn="base">
        <a:spcBef>
          <a:spcPct val="0"/>
        </a:spcBef>
        <a:spcAft>
          <a:spcPct val="0"/>
        </a:spcAft>
        <a:defRPr sz="17230">
          <a:solidFill>
            <a:schemeClr val="tx1"/>
          </a:solidFill>
          <a:latin typeface="Calibri" pitchFamily="34" charset="0"/>
        </a:defRPr>
      </a:lvl6pPr>
      <a:lvl7pPr marL="753914" algn="ctr" defTabSz="3574551" rtl="0" fontAlgn="base">
        <a:spcBef>
          <a:spcPct val="0"/>
        </a:spcBef>
        <a:spcAft>
          <a:spcPct val="0"/>
        </a:spcAft>
        <a:defRPr sz="17230">
          <a:solidFill>
            <a:schemeClr val="tx1"/>
          </a:solidFill>
          <a:latin typeface="Calibri" pitchFamily="34" charset="0"/>
        </a:defRPr>
      </a:lvl7pPr>
      <a:lvl8pPr marL="1130872" algn="ctr" defTabSz="3574551" rtl="0" fontAlgn="base">
        <a:spcBef>
          <a:spcPct val="0"/>
        </a:spcBef>
        <a:spcAft>
          <a:spcPct val="0"/>
        </a:spcAft>
        <a:defRPr sz="17230">
          <a:solidFill>
            <a:schemeClr val="tx1"/>
          </a:solidFill>
          <a:latin typeface="Calibri" pitchFamily="34" charset="0"/>
        </a:defRPr>
      </a:lvl8pPr>
      <a:lvl9pPr marL="1507829" algn="ctr" defTabSz="3574551" rtl="0" fontAlgn="base">
        <a:spcBef>
          <a:spcPct val="0"/>
        </a:spcBef>
        <a:spcAft>
          <a:spcPct val="0"/>
        </a:spcAft>
        <a:defRPr sz="17230">
          <a:solidFill>
            <a:schemeClr val="tx1"/>
          </a:solidFill>
          <a:latin typeface="Calibri" pitchFamily="34" charset="0"/>
        </a:defRPr>
      </a:lvl9pPr>
    </p:titleStyle>
    <p:bodyStyle>
      <a:lvl1pPr marL="1339154" indent="-1339154" algn="l" defTabSz="3574333" rtl="0" eaLnBrk="0" fontAlgn="base" hangingPunct="0">
        <a:spcBef>
          <a:spcPct val="20000"/>
        </a:spcBef>
        <a:spcAft>
          <a:spcPct val="0"/>
        </a:spcAft>
        <a:buFont typeface="Arial" charset="0"/>
        <a:buChar char="•"/>
        <a:defRPr sz="12615"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10923"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9pPr>
    </p:bodyStyle>
    <p:otherStyle>
      <a:defPPr>
        <a:defRPr lang="en-US"/>
      </a:defPPr>
      <a:lvl1pPr marL="0" algn="l" defTabSz="3575587" rtl="0" eaLnBrk="1" latinLnBrk="0" hangingPunct="1">
        <a:defRPr sz="7000" kern="1200">
          <a:solidFill>
            <a:schemeClr val="tx1"/>
          </a:solidFill>
          <a:latin typeface="+mn-lt"/>
          <a:ea typeface="+mn-ea"/>
          <a:cs typeface="+mn-cs"/>
        </a:defRPr>
      </a:lvl1pPr>
      <a:lvl2pPr marL="1787793" algn="l" defTabSz="3575587" rtl="0" eaLnBrk="1" latinLnBrk="0" hangingPunct="1">
        <a:defRPr sz="7000" kern="1200">
          <a:solidFill>
            <a:schemeClr val="tx1"/>
          </a:solidFill>
          <a:latin typeface="+mn-lt"/>
          <a:ea typeface="+mn-ea"/>
          <a:cs typeface="+mn-cs"/>
        </a:defRPr>
      </a:lvl2pPr>
      <a:lvl3pPr marL="3575587" algn="l" defTabSz="3575587" rtl="0" eaLnBrk="1" latinLnBrk="0" hangingPunct="1">
        <a:defRPr sz="7000" kern="1200">
          <a:solidFill>
            <a:schemeClr val="tx1"/>
          </a:solidFill>
          <a:latin typeface="+mn-lt"/>
          <a:ea typeface="+mn-ea"/>
          <a:cs typeface="+mn-cs"/>
        </a:defRPr>
      </a:lvl3pPr>
      <a:lvl4pPr marL="5363377" algn="l" defTabSz="3575587" rtl="0" eaLnBrk="1" latinLnBrk="0" hangingPunct="1">
        <a:defRPr sz="7000" kern="1200">
          <a:solidFill>
            <a:schemeClr val="tx1"/>
          </a:solidFill>
          <a:latin typeface="+mn-lt"/>
          <a:ea typeface="+mn-ea"/>
          <a:cs typeface="+mn-cs"/>
        </a:defRPr>
      </a:lvl4pPr>
      <a:lvl5pPr marL="7151173" algn="l" defTabSz="3575587" rtl="0" eaLnBrk="1" latinLnBrk="0" hangingPunct="1">
        <a:defRPr sz="7000" kern="1200">
          <a:solidFill>
            <a:schemeClr val="tx1"/>
          </a:solidFill>
          <a:latin typeface="+mn-lt"/>
          <a:ea typeface="+mn-ea"/>
          <a:cs typeface="+mn-cs"/>
        </a:defRPr>
      </a:lvl5pPr>
      <a:lvl6pPr marL="8938967" algn="l" defTabSz="3575587" rtl="0" eaLnBrk="1" latinLnBrk="0" hangingPunct="1">
        <a:defRPr sz="7000" kern="1200">
          <a:solidFill>
            <a:schemeClr val="tx1"/>
          </a:solidFill>
          <a:latin typeface="+mn-lt"/>
          <a:ea typeface="+mn-ea"/>
          <a:cs typeface="+mn-cs"/>
        </a:defRPr>
      </a:lvl6pPr>
      <a:lvl7pPr marL="10726760" algn="l" defTabSz="3575587" rtl="0" eaLnBrk="1" latinLnBrk="0" hangingPunct="1">
        <a:defRPr sz="7000" kern="1200">
          <a:solidFill>
            <a:schemeClr val="tx1"/>
          </a:solidFill>
          <a:latin typeface="+mn-lt"/>
          <a:ea typeface="+mn-ea"/>
          <a:cs typeface="+mn-cs"/>
        </a:defRPr>
      </a:lvl7pPr>
      <a:lvl8pPr marL="12514550" algn="l" defTabSz="3575587" rtl="0" eaLnBrk="1" latinLnBrk="0" hangingPunct="1">
        <a:defRPr sz="7000" kern="1200">
          <a:solidFill>
            <a:schemeClr val="tx1"/>
          </a:solidFill>
          <a:latin typeface="+mn-lt"/>
          <a:ea typeface="+mn-ea"/>
          <a:cs typeface="+mn-cs"/>
        </a:defRPr>
      </a:lvl8pPr>
      <a:lvl9pPr marL="14302343" algn="l" defTabSz="3575587"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Chart, line chart&#10;&#10;Description automatically generated">
            <a:extLst>
              <a:ext uri="{FF2B5EF4-FFF2-40B4-BE49-F238E27FC236}">
                <a16:creationId xmlns:a16="http://schemas.microsoft.com/office/drawing/2014/main" id="{352E4D97-7B2D-40C9-9552-5CB34B5372D2}"/>
              </a:ext>
            </a:extLst>
          </p:cNvPr>
          <p:cNvPicPr>
            <a:picLocks noChangeAspect="1"/>
          </p:cNvPicPr>
          <p:nvPr/>
        </p:nvPicPr>
        <p:blipFill rotWithShape="1">
          <a:blip r:embed="rId3">
            <a:extLst>
              <a:ext uri="{28A0092B-C50C-407E-A947-70E740481C1C}">
                <a14:useLocalDpi xmlns:a14="http://schemas.microsoft.com/office/drawing/2010/main" val="0"/>
              </a:ext>
            </a:extLst>
          </a:blip>
          <a:srcRect r="8824"/>
          <a:stretch/>
        </p:blipFill>
        <p:spPr>
          <a:xfrm>
            <a:off x="13289226" y="23418367"/>
            <a:ext cx="8326084" cy="4524315"/>
          </a:xfrm>
          <a:prstGeom prst="rect">
            <a:avLst/>
          </a:prstGeom>
        </p:spPr>
      </p:pic>
      <p:pic>
        <p:nvPicPr>
          <p:cNvPr id="25" name="Picture 24" descr="Chart, histogram&#10;&#10;Description automatically generated">
            <a:extLst>
              <a:ext uri="{FF2B5EF4-FFF2-40B4-BE49-F238E27FC236}">
                <a16:creationId xmlns:a16="http://schemas.microsoft.com/office/drawing/2014/main" id="{8DAE1EF0-CC5A-40D8-AD49-0E4E489D66BC}"/>
              </a:ext>
            </a:extLst>
          </p:cNvPr>
          <p:cNvPicPr>
            <a:picLocks noChangeAspect="1"/>
          </p:cNvPicPr>
          <p:nvPr/>
        </p:nvPicPr>
        <p:blipFill rotWithShape="1">
          <a:blip r:embed="rId4">
            <a:extLst>
              <a:ext uri="{28A0092B-C50C-407E-A947-70E740481C1C}">
                <a14:useLocalDpi xmlns:a14="http://schemas.microsoft.com/office/drawing/2010/main" val="0"/>
              </a:ext>
            </a:extLst>
          </a:blip>
          <a:srcRect l="4620"/>
          <a:stretch/>
        </p:blipFill>
        <p:spPr>
          <a:xfrm>
            <a:off x="21557741" y="23391682"/>
            <a:ext cx="9069867" cy="4711252"/>
          </a:xfrm>
          <a:prstGeom prst="rect">
            <a:avLst/>
          </a:prstGeom>
        </p:spPr>
      </p:pic>
      <p:pic>
        <p:nvPicPr>
          <p:cNvPr id="29" name="Picture 28" descr="Chart&#10;&#10;Description automatically generated with low confidence">
            <a:extLst>
              <a:ext uri="{FF2B5EF4-FFF2-40B4-BE49-F238E27FC236}">
                <a16:creationId xmlns:a16="http://schemas.microsoft.com/office/drawing/2014/main" id="{6C0A1507-2C9F-479E-8DCF-BF61E14E0E08}"/>
              </a:ext>
            </a:extLst>
          </p:cNvPr>
          <p:cNvPicPr>
            <a:picLocks noChangeAspect="1"/>
          </p:cNvPicPr>
          <p:nvPr/>
        </p:nvPicPr>
        <p:blipFill rotWithShape="1">
          <a:blip r:embed="rId5">
            <a:extLst>
              <a:ext uri="{28A0092B-C50C-407E-A947-70E740481C1C}">
                <a14:useLocalDpi xmlns:a14="http://schemas.microsoft.com/office/drawing/2010/main" val="0"/>
              </a:ext>
            </a:extLst>
          </a:blip>
          <a:srcRect r="7587"/>
          <a:stretch/>
        </p:blipFill>
        <p:spPr>
          <a:xfrm>
            <a:off x="36072880" y="15820409"/>
            <a:ext cx="7500630" cy="4130050"/>
          </a:xfrm>
          <a:prstGeom prst="rect">
            <a:avLst/>
          </a:prstGeom>
        </p:spPr>
      </p:pic>
      <p:pic>
        <p:nvPicPr>
          <p:cNvPr id="21" name="Picture 20" descr="Chart, line chart&#10;&#10;Description automatically generated">
            <a:extLst>
              <a:ext uri="{FF2B5EF4-FFF2-40B4-BE49-F238E27FC236}">
                <a16:creationId xmlns:a16="http://schemas.microsoft.com/office/drawing/2014/main" id="{4E0AF005-610F-4823-A87B-FC76F0859D76}"/>
              </a:ext>
            </a:extLst>
          </p:cNvPr>
          <p:cNvPicPr>
            <a:picLocks noChangeAspect="1"/>
          </p:cNvPicPr>
          <p:nvPr/>
        </p:nvPicPr>
        <p:blipFill rotWithShape="1">
          <a:blip r:embed="rId6">
            <a:extLst>
              <a:ext uri="{28A0092B-C50C-407E-A947-70E740481C1C}">
                <a14:useLocalDpi xmlns:a14="http://schemas.microsoft.com/office/drawing/2010/main" val="0"/>
              </a:ext>
            </a:extLst>
          </a:blip>
          <a:srcRect r="8824"/>
          <a:stretch/>
        </p:blipFill>
        <p:spPr>
          <a:xfrm>
            <a:off x="13286980" y="28092636"/>
            <a:ext cx="8326084" cy="4524315"/>
          </a:xfrm>
          <a:prstGeom prst="rect">
            <a:avLst/>
          </a:prstGeom>
        </p:spPr>
      </p:pic>
      <p:pic>
        <p:nvPicPr>
          <p:cNvPr id="31" name="Picture 30" descr="Chart&#10;&#10;Description automatically generated">
            <a:extLst>
              <a:ext uri="{FF2B5EF4-FFF2-40B4-BE49-F238E27FC236}">
                <a16:creationId xmlns:a16="http://schemas.microsoft.com/office/drawing/2014/main" id="{C9A7FCAD-C518-48A7-85B0-CA984FCB7645}"/>
              </a:ext>
            </a:extLst>
          </p:cNvPr>
          <p:cNvPicPr>
            <a:picLocks noChangeAspect="1"/>
          </p:cNvPicPr>
          <p:nvPr/>
        </p:nvPicPr>
        <p:blipFill rotWithShape="1">
          <a:blip r:embed="rId7">
            <a:extLst>
              <a:ext uri="{28A0092B-C50C-407E-A947-70E740481C1C}">
                <a14:useLocalDpi xmlns:a14="http://schemas.microsoft.com/office/drawing/2010/main" val="0"/>
              </a:ext>
            </a:extLst>
          </a:blip>
          <a:srcRect r="10054"/>
          <a:stretch/>
        </p:blipFill>
        <p:spPr>
          <a:xfrm>
            <a:off x="29583401" y="15954869"/>
            <a:ext cx="6979832" cy="3844643"/>
          </a:xfrm>
          <a:prstGeom prst="rect">
            <a:avLst/>
          </a:prstGeom>
        </p:spPr>
      </p:pic>
      <p:sp>
        <p:nvSpPr>
          <p:cNvPr id="1038" name="Title 3"/>
          <p:cNvSpPr>
            <a:spLocks noGrp="1"/>
          </p:cNvSpPr>
          <p:nvPr>
            <p:ph type="title"/>
          </p:nvPr>
        </p:nvSpPr>
        <p:spPr>
          <a:xfrm>
            <a:off x="6927136" y="359730"/>
            <a:ext cx="30379360" cy="3396243"/>
          </a:xfrm>
        </p:spPr>
        <p:txBody>
          <a:bodyPr/>
          <a:lstStyle/>
          <a:p>
            <a:r>
              <a:rPr lang="en-US" sz="6000" b="1" dirty="0"/>
              <a:t>Tracking COVID-19 by Incorporating Feedback into the SIRD Model</a:t>
            </a:r>
            <a:br>
              <a:rPr lang="en-US" sz="4800" dirty="0"/>
            </a:br>
            <a:r>
              <a:rPr lang="en-US" sz="4400" dirty="0"/>
              <a:t>Daniel March</a:t>
            </a:r>
            <a:r>
              <a:rPr lang="en-US" sz="4400" baseline="30000" dirty="0"/>
              <a:t>1</a:t>
            </a:r>
            <a:r>
              <a:rPr lang="en-US" sz="4400" dirty="0"/>
              <a:t>, </a:t>
            </a:r>
            <a:r>
              <a:rPr lang="en-US" sz="4400" dirty="0" err="1"/>
              <a:t>Jeston</a:t>
            </a:r>
            <a:r>
              <a:rPr lang="en-US" sz="4400" dirty="0"/>
              <a:t> Bond</a:t>
            </a:r>
            <a:r>
              <a:rPr lang="en-US" sz="4400" baseline="30000" dirty="0"/>
              <a:t>1</a:t>
            </a:r>
            <a:r>
              <a:rPr lang="en-US" sz="4400" dirty="0"/>
              <a:t>, and </a:t>
            </a:r>
            <a:r>
              <a:rPr lang="en-US" sz="4400" dirty="0" err="1"/>
              <a:t>Genti</a:t>
            </a:r>
            <a:r>
              <a:rPr lang="en-US" sz="4400" dirty="0"/>
              <a:t> Buzi</a:t>
            </a:r>
            <a:r>
              <a:rPr lang="en-US" sz="4400" baseline="30000" dirty="0"/>
              <a:t>1</a:t>
            </a:r>
            <a:br>
              <a:rPr lang="en-US" sz="4400" dirty="0"/>
            </a:br>
            <a:r>
              <a:rPr lang="en-US" sz="4400" baseline="30000" dirty="0"/>
              <a:t>1</a:t>
            </a:r>
            <a:r>
              <a:rPr lang="en-US" sz="4400" dirty="0"/>
              <a:t>Department of Mathematics and Computer Science, Biola University</a:t>
            </a:r>
            <a:br>
              <a:rPr lang="en-US" sz="4400" dirty="0"/>
            </a:br>
            <a:r>
              <a:rPr lang="en-US" sz="4400" baseline="30000" dirty="0"/>
              <a:t>2</a:t>
            </a:r>
            <a:r>
              <a:rPr lang="en-US" sz="4400" dirty="0"/>
              <a:t>Department of Kinesiology and Public Health, Biola University</a:t>
            </a:r>
          </a:p>
        </p:txBody>
      </p:sp>
      <p:sp>
        <p:nvSpPr>
          <p:cNvPr id="1030" name="Content Placeholder 5"/>
          <p:cNvSpPr>
            <a:spLocks noGrp="1"/>
          </p:cNvSpPr>
          <p:nvPr>
            <p:ph sz="half" idx="2"/>
          </p:nvPr>
        </p:nvSpPr>
        <p:spPr>
          <a:xfrm>
            <a:off x="122963" y="5389201"/>
            <a:ext cx="14597742" cy="6482323"/>
          </a:xfrm>
        </p:spPr>
        <p:txBody>
          <a:bodyPr/>
          <a:lstStyle/>
          <a:p>
            <a:pPr marL="0" indent="0" defTabSz="3574551" eaLnBrk="1" hangingPunct="1">
              <a:spcBef>
                <a:spcPts val="0"/>
              </a:spcBef>
              <a:spcAft>
                <a:spcPts val="0"/>
              </a:spcAft>
              <a:buNone/>
              <a:defRPr/>
            </a:pPr>
            <a:r>
              <a:rPr lang="en-US" sz="3200" dirty="0">
                <a:cs typeface="Arial" pitchFamily="34" charset="0"/>
              </a:rPr>
              <a:t>The COVID-19 global pandemic has highlighted the importance of identifying effective ways to control the spread of an infectious disease in a population. A solid understanding of the dynamics and the underlying mechanisms that govern this spread is an important step toward such a goal. Susceptible-Infected-Recovered (SIR) type models have played an important role in providing such insight. However, these models have limited explanatory and predictive power due to policy and behavior changes over time, usually in response to the intensity of the spread of the infection.  Here we present a modified version of the standard SIR models by introducing feedback in the disease transmission rate.  We apply this model to the publicly available COVID-19 US and international infection data.   We show that this model is more robust to parameter variations due to public health interventions and has much better explanatory and predictive power.</a:t>
            </a:r>
          </a:p>
          <a:p>
            <a:pPr marL="0" indent="0" defTabSz="3574551" eaLnBrk="1" hangingPunct="1">
              <a:spcBef>
                <a:spcPts val="0"/>
              </a:spcBef>
              <a:spcAft>
                <a:spcPts val="0"/>
              </a:spcAft>
              <a:buNone/>
              <a:defRPr/>
            </a:pPr>
            <a:endParaRPr lang="en-US" sz="3200" dirty="0">
              <a:cs typeface="Arial" pitchFamily="34" charset="0"/>
            </a:endParaRPr>
          </a:p>
          <a:p>
            <a:pPr marL="0" indent="0" defTabSz="3574551" eaLnBrk="1" hangingPunct="1">
              <a:spcBef>
                <a:spcPts val="0"/>
              </a:spcBef>
              <a:spcAft>
                <a:spcPts val="0"/>
              </a:spcAft>
              <a:buNone/>
              <a:defRPr/>
            </a:pPr>
            <a:endParaRPr lang="en-US" sz="3200" dirty="0">
              <a:cs typeface="Arial" pitchFamily="34" charset="0"/>
            </a:endParaRPr>
          </a:p>
        </p:txBody>
      </p:sp>
      <p:cxnSp>
        <p:nvCxnSpPr>
          <p:cNvPr id="64" name="Straight Connector 63"/>
          <p:cNvCxnSpPr/>
          <p:nvPr/>
        </p:nvCxnSpPr>
        <p:spPr>
          <a:xfrm>
            <a:off x="0" y="4113539"/>
            <a:ext cx="43891200" cy="1261"/>
          </a:xfrm>
          <a:prstGeom prst="line">
            <a:avLst/>
          </a:prstGeom>
        </p:spPr>
        <p:style>
          <a:lnRef idx="1">
            <a:schemeClr val="dk1"/>
          </a:lnRef>
          <a:fillRef idx="0">
            <a:schemeClr val="dk1"/>
          </a:fillRef>
          <a:effectRef idx="0">
            <a:schemeClr val="dk1"/>
          </a:effectRef>
          <a:fontRef idx="minor">
            <a:schemeClr val="tx1"/>
          </a:fontRef>
        </p:style>
      </p:cxnSp>
      <p:sp>
        <p:nvSpPr>
          <p:cNvPr id="465" name="Rounded Rectangle 464"/>
          <p:cNvSpPr/>
          <p:nvPr/>
        </p:nvSpPr>
        <p:spPr>
          <a:xfrm>
            <a:off x="497043" y="4520070"/>
            <a:ext cx="13627351" cy="813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Abstract</a:t>
            </a:r>
          </a:p>
        </p:txBody>
      </p:sp>
      <p:sp>
        <p:nvSpPr>
          <p:cNvPr id="488" name="Line 1102"/>
          <p:cNvSpPr>
            <a:spLocks noChangeShapeType="1"/>
          </p:cNvSpPr>
          <p:nvPr/>
        </p:nvSpPr>
        <p:spPr bwMode="auto">
          <a:xfrm flipH="1">
            <a:off x="10667107" y="355353"/>
            <a:ext cx="4885" cy="4885"/>
          </a:xfrm>
          <a:prstGeom prst="line">
            <a:avLst/>
          </a:prstGeom>
          <a:noFill/>
          <a:ln w="6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70338" tIns="35169" rIns="70338" bIns="35169" numCol="1" anchor="t" anchorCtr="0" compatLnSpc="1">
            <a:prstTxWarp prst="textNoShape">
              <a:avLst/>
            </a:prstTxWarp>
          </a:bodyPr>
          <a:lstStyle/>
          <a:p>
            <a:endParaRPr lang="en-US" sz="7000"/>
          </a:p>
        </p:txBody>
      </p:sp>
      <p:pic>
        <p:nvPicPr>
          <p:cNvPr id="3402" name="Picture 2378" descr="https://assets.biola.edu/4396738754672012438/attachment/5fa43cc797f6410001fb2a8f/preferred-logo-vertical.jpg"/>
          <p:cNvPicPr>
            <a:picLocks noChangeAspect="1" noChangeArrowheads="1"/>
          </p:cNvPicPr>
          <p:nvPr/>
        </p:nvPicPr>
        <p:blipFill rotWithShape="1">
          <a:blip r:embed="rId8">
            <a:extLst>
              <a:ext uri="{28A0092B-C50C-407E-A947-70E740481C1C}">
                <a14:useLocalDpi xmlns:a14="http://schemas.microsoft.com/office/drawing/2010/main" val="0"/>
              </a:ext>
            </a:extLst>
          </a:blip>
          <a:srcRect l="22061" r="22786" b="4504"/>
          <a:stretch/>
        </p:blipFill>
        <p:spPr bwMode="auto">
          <a:xfrm>
            <a:off x="228600" y="246436"/>
            <a:ext cx="4191000" cy="31063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09800" y="249181"/>
            <a:ext cx="3244045" cy="3332219"/>
          </a:xfrm>
          <a:prstGeom prst="rect">
            <a:avLst/>
          </a:prstGeom>
        </p:spPr>
      </p:pic>
      <p:sp>
        <p:nvSpPr>
          <p:cNvPr id="16" name="Rounded Rectangle 15"/>
          <p:cNvSpPr/>
          <p:nvPr/>
        </p:nvSpPr>
        <p:spPr>
          <a:xfrm>
            <a:off x="399945" y="11931046"/>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Methods and Data</a:t>
            </a:r>
          </a:p>
        </p:txBody>
      </p:sp>
      <p:sp>
        <p:nvSpPr>
          <p:cNvPr id="17" name="Text Placeholder 4"/>
          <p:cNvSpPr txBox="1">
            <a:spLocks/>
          </p:cNvSpPr>
          <p:nvPr/>
        </p:nvSpPr>
        <p:spPr bwMode="auto">
          <a:xfrm>
            <a:off x="119650" y="20678528"/>
            <a:ext cx="3775485"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SIRD Model</a:t>
            </a:r>
          </a:p>
        </p:txBody>
      </p:sp>
      <p:sp>
        <p:nvSpPr>
          <p:cNvPr id="58" name="Content Placeholder 5"/>
          <p:cNvSpPr>
            <a:spLocks noGrp="1"/>
          </p:cNvSpPr>
          <p:nvPr>
            <p:ph sz="half" idx="2"/>
          </p:nvPr>
        </p:nvSpPr>
        <p:spPr>
          <a:xfrm>
            <a:off x="40197" y="28481033"/>
            <a:ext cx="9279945" cy="3279492"/>
          </a:xfrm>
        </p:spPr>
        <p:txBody>
          <a:bodyPr/>
          <a:lstStyle/>
          <a:p>
            <a:pPr marL="0" indent="0" defTabSz="3574551" eaLnBrk="1" hangingPunct="1">
              <a:spcBef>
                <a:spcPts val="0"/>
              </a:spcBef>
              <a:spcAft>
                <a:spcPts val="0"/>
              </a:spcAft>
              <a:buNone/>
              <a:defRPr/>
            </a:pPr>
            <a:r>
              <a:rPr lang="en-US" sz="3200" dirty="0">
                <a:cs typeface="Arial" pitchFamily="34" charset="0"/>
              </a:rPr>
              <a:t>The transmission rate is replaced by a time varying beta based on the number of current infections after some delay </a:t>
            </a:r>
            <a:r>
              <a:rPr lang="en-US" sz="3200" i="1" dirty="0">
                <a:cs typeface="Arial" pitchFamily="34" charset="0"/>
              </a:rPr>
              <a:t>s </a:t>
            </a:r>
            <a:r>
              <a:rPr lang="en-US" sz="3200" dirty="0">
                <a:cs typeface="Arial" pitchFamily="34" charset="0"/>
              </a:rPr>
              <a:t>(normally s=14). The nonlinear variables are solved by gridding and are positive.</a:t>
            </a:r>
          </a:p>
        </p:txBody>
      </p:sp>
      <p:sp>
        <p:nvSpPr>
          <p:cNvPr id="11" name="Rectangle 10"/>
          <p:cNvSpPr/>
          <p:nvPr/>
        </p:nvSpPr>
        <p:spPr>
          <a:xfrm>
            <a:off x="1157428" y="24811424"/>
            <a:ext cx="9138109" cy="1077218"/>
          </a:xfrm>
          <a:prstGeom prst="rect">
            <a:avLst/>
          </a:prstGeom>
        </p:spPr>
        <p:txBody>
          <a:bodyPr wrap="square">
            <a:spAutoFit/>
          </a:bodyPr>
          <a:lstStyle/>
          <a:p>
            <a:pPr lvl="0" defTabSz="3574551">
              <a:spcBef>
                <a:spcPts val="0"/>
              </a:spcBef>
              <a:spcAft>
                <a:spcPts val="0"/>
              </a:spcAft>
              <a:defRPr/>
            </a:pP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 the transmission rate </a:t>
            </a:r>
          </a:p>
          <a:p>
            <a:pPr lvl="0" defTabSz="3574551">
              <a:spcBef>
                <a:spcPts val="0"/>
              </a:spcBef>
              <a:spcAft>
                <a:spcPts val="0"/>
              </a:spcAft>
              <a:defRPr/>
            </a:pPr>
            <a:r>
              <a:rPr lang="en-US" sz="3200" dirty="0">
                <a:solidFill>
                  <a:prstClr val="black"/>
                </a:solidFill>
                <a:latin typeface="Calibri"/>
                <a:cs typeface="Arial" pitchFamily="34" charset="0"/>
              </a:rPr>
              <a:t>        (the rate at which infected infect susceptible)</a:t>
            </a:r>
          </a:p>
        </p:txBody>
      </p:sp>
      <p:sp>
        <p:nvSpPr>
          <p:cNvPr id="67" name="Text Placeholder 4"/>
          <p:cNvSpPr txBox="1">
            <a:spLocks/>
          </p:cNvSpPr>
          <p:nvPr/>
        </p:nvSpPr>
        <p:spPr bwMode="auto">
          <a:xfrm>
            <a:off x="122963" y="12927543"/>
            <a:ext cx="840284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Data</a:t>
            </a:r>
          </a:p>
        </p:txBody>
      </p:sp>
      <p:sp>
        <p:nvSpPr>
          <p:cNvPr id="74" name="Rounded Rectangle 73"/>
          <p:cNvSpPr/>
          <p:nvPr/>
        </p:nvSpPr>
        <p:spPr>
          <a:xfrm>
            <a:off x="14971468" y="4520070"/>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Results</a:t>
            </a:r>
          </a:p>
        </p:txBody>
      </p:sp>
      <p:sp>
        <p:nvSpPr>
          <p:cNvPr id="75" name="Rounded Rectangle 74"/>
          <p:cNvSpPr/>
          <p:nvPr/>
        </p:nvSpPr>
        <p:spPr>
          <a:xfrm>
            <a:off x="29858106" y="20349616"/>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Conclusions</a:t>
            </a:r>
          </a:p>
        </p:txBody>
      </p:sp>
      <p:sp>
        <p:nvSpPr>
          <p:cNvPr id="87" name="Rounded Rectangle 86"/>
          <p:cNvSpPr/>
          <p:nvPr/>
        </p:nvSpPr>
        <p:spPr>
          <a:xfrm>
            <a:off x="29858104" y="28126667"/>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References</a:t>
            </a:r>
          </a:p>
        </p:txBody>
      </p:sp>
      <p:sp>
        <p:nvSpPr>
          <p:cNvPr id="105" name="Text Placeholder 4"/>
          <p:cNvSpPr txBox="1">
            <a:spLocks/>
          </p:cNvSpPr>
          <p:nvPr/>
        </p:nvSpPr>
        <p:spPr bwMode="auto">
          <a:xfrm>
            <a:off x="14376118" y="5707194"/>
            <a:ext cx="107276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Tracking the Transmission Rate</a:t>
            </a:r>
          </a:p>
        </p:txBody>
      </p:sp>
      <p:sp>
        <p:nvSpPr>
          <p:cNvPr id="106" name="Rectangle 105"/>
          <p:cNvSpPr/>
          <p:nvPr/>
        </p:nvSpPr>
        <p:spPr>
          <a:xfrm>
            <a:off x="480114" y="13662507"/>
            <a:ext cx="13627350" cy="6001643"/>
          </a:xfrm>
          <a:prstGeom prst="rect">
            <a:avLst/>
          </a:prstGeom>
        </p:spPr>
        <p:txBody>
          <a:bodyPr wrap="square">
            <a:spAutoFit/>
          </a:bodyPr>
          <a:lstStyle/>
          <a:p>
            <a:pPr lvl="0" defTabSz="3574551">
              <a:spcBef>
                <a:spcPts val="0"/>
              </a:spcBef>
              <a:spcAft>
                <a:spcPts val="0"/>
              </a:spcAft>
              <a:defRPr/>
            </a:pPr>
            <a:r>
              <a:rPr lang="en-US" sz="3200" dirty="0">
                <a:solidFill>
                  <a:prstClr val="black"/>
                </a:solidFill>
                <a:latin typeface="Calibri"/>
                <a:cs typeface="Arial" pitchFamily="34" charset="0"/>
              </a:rPr>
              <a:t>The data for this project was extracted from publicly available databases. For US data, numbers for daily total infections, deaths, and vaccinations was acquired from the CDC [1]. For Italian data, numbers for current infections, recoveries, and death were acquired from the Italian Department of Civil Protection [2].</a:t>
            </a:r>
          </a:p>
          <a:p>
            <a:pPr lvl="0" defTabSz="3574551">
              <a:spcBef>
                <a:spcPts val="0"/>
              </a:spcBef>
              <a:spcAft>
                <a:spcPts val="0"/>
              </a:spcAft>
              <a:defRPr/>
            </a:pPr>
            <a:endParaRPr lang="en-US" sz="3200" dirty="0">
              <a:solidFill>
                <a:prstClr val="black"/>
              </a:solidFill>
              <a:latin typeface="Calibri"/>
              <a:cs typeface="Arial" pitchFamily="34" charset="0"/>
            </a:endParaRPr>
          </a:p>
          <a:p>
            <a:pPr lvl="0" defTabSz="3574551">
              <a:spcBef>
                <a:spcPts val="0"/>
              </a:spcBef>
              <a:spcAft>
                <a:spcPts val="0"/>
              </a:spcAft>
              <a:defRPr/>
            </a:pPr>
            <a:r>
              <a:rPr lang="en-US" sz="3200" dirty="0">
                <a:solidFill>
                  <a:prstClr val="black"/>
                </a:solidFill>
                <a:latin typeface="Calibri"/>
                <a:cs typeface="Arial" pitchFamily="34" charset="0"/>
              </a:rPr>
              <a:t>Additionally for some data sets the recovered population is not reported or unreliable. To approximate the recovered population, we assume infected individuals recover after 14 days.</a:t>
            </a:r>
          </a:p>
          <a:p>
            <a:pPr lvl="0" defTabSz="3574551">
              <a:spcBef>
                <a:spcPts val="0"/>
              </a:spcBef>
              <a:spcAft>
                <a:spcPts val="0"/>
              </a:spcAft>
              <a:defRPr/>
            </a:pPr>
            <a:endParaRPr lang="en-US" sz="3200" dirty="0">
              <a:solidFill>
                <a:prstClr val="black"/>
              </a:solidFill>
              <a:latin typeface="Calibri"/>
              <a:cs typeface="Arial" pitchFamily="34" charset="0"/>
            </a:endParaRPr>
          </a:p>
          <a:p>
            <a:pPr lvl="0" defTabSz="3574551">
              <a:spcBef>
                <a:spcPts val="0"/>
              </a:spcBef>
              <a:spcAft>
                <a:spcPts val="0"/>
              </a:spcAft>
              <a:defRPr/>
            </a:pPr>
            <a:r>
              <a:rPr lang="en-US" sz="3200" dirty="0">
                <a:solidFill>
                  <a:prstClr val="black"/>
                </a:solidFill>
                <a:latin typeface="Calibri"/>
                <a:cs typeface="Arial" pitchFamily="34" charset="0"/>
              </a:rPr>
              <a:t>Lastly, the susceptible population must be approximated. This is done by scaling the infected, recovered, and dead populations. This scaling factor, </a:t>
            </a:r>
            <a:r>
              <a:rPr lang="en-US" sz="3200" i="1" dirty="0">
                <a:solidFill>
                  <a:prstClr val="black"/>
                </a:solidFill>
                <a:latin typeface="Calibri"/>
                <a:cs typeface="Arial" pitchFamily="34" charset="0"/>
              </a:rPr>
              <a:t>q</a:t>
            </a:r>
            <a:r>
              <a:rPr lang="en-US" sz="3200" dirty="0">
                <a:solidFill>
                  <a:prstClr val="black"/>
                </a:solidFill>
                <a:latin typeface="Calibri"/>
                <a:cs typeface="Arial" pitchFamily="34" charset="0"/>
              </a:rPr>
              <a:t>, is solved using gridding and minimizing an objective function.</a:t>
            </a:r>
          </a:p>
        </p:txBody>
      </p:sp>
      <p:sp>
        <p:nvSpPr>
          <p:cNvPr id="114" name="Rectangle 113"/>
          <p:cNvSpPr/>
          <p:nvPr/>
        </p:nvSpPr>
        <p:spPr>
          <a:xfrm>
            <a:off x="29858105" y="21582757"/>
            <a:ext cx="13627351" cy="4524315"/>
          </a:xfrm>
          <a:prstGeom prst="rect">
            <a:avLst/>
          </a:prstGeom>
        </p:spPr>
        <p:txBody>
          <a:bodyPr wrap="square">
            <a:spAutoFit/>
          </a:bodyPr>
          <a:lstStyle/>
          <a:p>
            <a:pPr defTabSz="3574551">
              <a:spcBef>
                <a:spcPts val="0"/>
              </a:spcBef>
              <a:spcAft>
                <a:spcPts val="0"/>
              </a:spcAft>
              <a:defRPr/>
            </a:pPr>
            <a:r>
              <a:rPr lang="en-US" sz="3200" dirty="0">
                <a:solidFill>
                  <a:prstClr val="black"/>
                </a:solidFill>
                <a:latin typeface="Calibri"/>
                <a:cs typeface="Arial" pitchFamily="34" charset="0"/>
              </a:rPr>
              <a:t>We have demonstrated that the SIRD feedback model has significant advantages of the SIRD model.</a:t>
            </a:r>
          </a:p>
          <a:p>
            <a:pPr defTabSz="3574551">
              <a:spcBef>
                <a:spcPts val="0"/>
              </a:spcBef>
              <a:spcAft>
                <a:spcPts val="0"/>
              </a:spcAft>
              <a:defRPr/>
            </a:pPr>
            <a:endParaRPr lang="en-US" sz="3200" dirty="0">
              <a:solidFill>
                <a:prstClr val="black"/>
              </a:solidFill>
              <a:latin typeface="Calibri"/>
              <a:cs typeface="Arial" pitchFamily="34" charset="0"/>
            </a:endParaRPr>
          </a:p>
          <a:p>
            <a:pPr marL="4572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The feedback model is capable of predicting waves of infection, while the SIRD only predicts either a disease decay or an unconstrained outbreak spike.</a:t>
            </a:r>
          </a:p>
          <a:p>
            <a:pPr marL="4572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The feedback model has a time varying beta which can track how the public and government react to the disease.</a:t>
            </a:r>
          </a:p>
          <a:p>
            <a:pPr marL="4572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At worst, if the feedback model optimizes poorly, it has the same predictive power as the standard SIRD model.</a:t>
            </a:r>
            <a:endParaRPr lang="en-US" sz="3600" dirty="0">
              <a:solidFill>
                <a:prstClr val="black"/>
              </a:solidFill>
              <a:latin typeface="Calibri"/>
              <a:cs typeface="Arial" pitchFamily="34" charset="0"/>
            </a:endParaRPr>
          </a:p>
        </p:txBody>
      </p:sp>
      <p:sp>
        <p:nvSpPr>
          <p:cNvPr id="117" name="Rectangle 116"/>
          <p:cNvSpPr/>
          <p:nvPr/>
        </p:nvSpPr>
        <p:spPr>
          <a:xfrm>
            <a:off x="29822009" y="29345270"/>
            <a:ext cx="13791045" cy="3539430"/>
          </a:xfrm>
          <a:prstGeom prst="rect">
            <a:avLst/>
          </a:prstGeom>
        </p:spPr>
        <p:txBody>
          <a:bodyPr wrap="square">
            <a:spAutoFit/>
          </a:bodyPr>
          <a:lstStyle/>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https://data.cdc.gov/Case-Surveillance/United-States-COVID-19-Cases-and-Deaths-by-State-o/9mfq-cb36</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https://github.com/pcm-dpc/COVID-19</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Giuseppe C. Calafiore, Carlo Novara, </a:t>
            </a:r>
            <a:r>
              <a:rPr lang="en-US" sz="3200" dirty="0" err="1">
                <a:solidFill>
                  <a:prstClr val="black"/>
                </a:solidFill>
                <a:latin typeface="Calibri"/>
                <a:cs typeface="Arial" pitchFamily="34" charset="0"/>
              </a:rPr>
              <a:t>Corrado</a:t>
            </a:r>
            <a:r>
              <a:rPr lang="en-US" sz="3200" dirty="0">
                <a:solidFill>
                  <a:prstClr val="black"/>
                </a:solidFill>
                <a:latin typeface="Calibri"/>
                <a:cs typeface="Arial" pitchFamily="34" charset="0"/>
              </a:rPr>
              <a:t> </a:t>
            </a:r>
            <a:r>
              <a:rPr lang="en-US" sz="3200" dirty="0" err="1">
                <a:solidFill>
                  <a:prstClr val="black"/>
                </a:solidFill>
                <a:latin typeface="Calibri"/>
                <a:cs typeface="Arial" pitchFamily="34" charset="0"/>
              </a:rPr>
              <a:t>Possieri</a:t>
            </a:r>
            <a:r>
              <a:rPr lang="en-US" sz="3200" dirty="0">
                <a:solidFill>
                  <a:prstClr val="black"/>
                </a:solidFill>
                <a:latin typeface="Calibri"/>
                <a:cs typeface="Arial" pitchFamily="34" charset="0"/>
              </a:rPr>
              <a:t>, </a:t>
            </a:r>
            <a:r>
              <a:rPr lang="en-US" sz="3200" i="1" dirty="0">
                <a:solidFill>
                  <a:prstClr val="black"/>
                </a:solidFill>
                <a:latin typeface="Calibri"/>
                <a:cs typeface="Arial" pitchFamily="34" charset="0"/>
              </a:rPr>
              <a:t>A time-varying SIRD model for the COVID-19 contagion in Italy</a:t>
            </a:r>
            <a:r>
              <a:rPr lang="en-US" sz="3200" dirty="0">
                <a:solidFill>
                  <a:prstClr val="black"/>
                </a:solidFill>
                <a:latin typeface="Calibri"/>
                <a:cs typeface="Arial" pitchFamily="34" charset="0"/>
              </a:rPr>
              <a:t>, Annual Reviews in Control, Volume 50, 361-372 (2020)</a:t>
            </a:r>
          </a:p>
          <a:p>
            <a:pPr marL="514350" lvl="0" indent="-514350" defTabSz="3574551">
              <a:spcBef>
                <a:spcPts val="0"/>
              </a:spcBef>
              <a:spcAft>
                <a:spcPts val="0"/>
              </a:spcAft>
              <a:buAutoNum type="arabicPeriod"/>
              <a:defRPr/>
            </a:pPr>
            <a:endParaRPr lang="en-US" sz="3200" dirty="0">
              <a:solidFill>
                <a:prstClr val="black"/>
              </a:solidFill>
              <a:latin typeface="Calibri"/>
              <a:cs typeface="Arial" pitchFamily="34" charset="0"/>
            </a:endParaRPr>
          </a:p>
        </p:txBody>
      </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0B034D84-8EE9-4D89-87C9-3D7FF9422140}"/>
                  </a:ext>
                </a:extLst>
              </p:cNvPr>
              <p:cNvSpPr txBox="1"/>
              <p:nvPr/>
            </p:nvSpPr>
            <p:spPr>
              <a:xfrm>
                <a:off x="884940" y="19828630"/>
                <a:ext cx="9398874"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𝑃𝑜𝑝𝑢𝑙𝑎𝑡𝑖𝑜𝑛</m:t>
                      </m:r>
                      <m:r>
                        <a:rPr lang="en-US" sz="3600" b="0" i="1" smtClean="0">
                          <a:latin typeface="Cambria Math" panose="02040503050406030204" pitchFamily="18" charset="0"/>
                        </a:rPr>
                        <m:t> −(</m:t>
                      </m:r>
                      <m:r>
                        <a:rPr lang="en-US" sz="3600" b="0" i="1" smtClean="0">
                          <a:latin typeface="Cambria Math" panose="02040503050406030204" pitchFamily="18" charset="0"/>
                        </a:rPr>
                        <m:t>𝐼</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𝑅</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p:sp>
            <p:nvSpPr>
              <p:cNvPr id="94" name="TextBox 93">
                <a:extLst>
                  <a:ext uri="{FF2B5EF4-FFF2-40B4-BE49-F238E27FC236}">
                    <a16:creationId xmlns:a16="http://schemas.microsoft.com/office/drawing/2014/main" id="{0B034D84-8EE9-4D89-87C9-3D7FF9422140}"/>
                  </a:ext>
                </a:extLst>
              </p:cNvPr>
              <p:cNvSpPr txBox="1">
                <a:spLocks noRot="1" noChangeAspect="1" noMove="1" noResize="1" noEditPoints="1" noAdjustHandles="1" noChangeArrowheads="1" noChangeShapeType="1" noTextEdit="1"/>
              </p:cNvSpPr>
              <p:nvPr/>
            </p:nvSpPr>
            <p:spPr>
              <a:xfrm>
                <a:off x="884940" y="19828630"/>
                <a:ext cx="9398874" cy="553998"/>
              </a:xfrm>
              <a:prstGeom prst="rect">
                <a:avLst/>
              </a:prstGeom>
              <a:blipFill>
                <a:blip r:embed="rId10"/>
                <a:stretch>
                  <a:fillRect/>
                </a:stretch>
              </a:blipFill>
            </p:spPr>
            <p:txBody>
              <a:bodyPr/>
              <a:lstStyle/>
              <a:p>
                <a:r>
                  <a:rPr lang="en-US">
                    <a:noFill/>
                  </a:rPr>
                  <a:t> </a:t>
                </a:r>
              </a:p>
            </p:txBody>
          </p:sp>
        </mc:Fallback>
      </mc:AlternateContent>
      <p:sp>
        <p:nvSpPr>
          <p:cNvPr id="95" name="Text Placeholder 4">
            <a:extLst>
              <a:ext uri="{FF2B5EF4-FFF2-40B4-BE49-F238E27FC236}">
                <a16:creationId xmlns:a16="http://schemas.microsoft.com/office/drawing/2014/main" id="{F36C856E-7A19-423C-992E-6DDD74B45FAB}"/>
              </a:ext>
            </a:extLst>
          </p:cNvPr>
          <p:cNvSpPr txBox="1">
            <a:spLocks/>
          </p:cNvSpPr>
          <p:nvPr/>
        </p:nvSpPr>
        <p:spPr bwMode="auto">
          <a:xfrm>
            <a:off x="219452" y="27817458"/>
            <a:ext cx="511051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Feedback Model</a:t>
            </a:r>
          </a:p>
        </p:txBody>
      </p:sp>
      <p:grpSp>
        <p:nvGrpSpPr>
          <p:cNvPr id="33" name="Group 32">
            <a:extLst>
              <a:ext uri="{FF2B5EF4-FFF2-40B4-BE49-F238E27FC236}">
                <a16:creationId xmlns:a16="http://schemas.microsoft.com/office/drawing/2014/main" id="{DECF6520-AFFF-4D47-9C5A-AED2B79F0A56}"/>
              </a:ext>
            </a:extLst>
          </p:cNvPr>
          <p:cNvGrpSpPr/>
          <p:nvPr/>
        </p:nvGrpSpPr>
        <p:grpSpPr>
          <a:xfrm>
            <a:off x="10034336" y="21907862"/>
            <a:ext cx="4831982" cy="4040006"/>
            <a:chOff x="10022392" y="22459903"/>
            <a:chExt cx="4831982" cy="4040006"/>
          </a:xfrm>
        </p:grpSpPr>
        <mc:AlternateContent xmlns:mc="http://schemas.openxmlformats.org/markup-compatibility/2006">
          <mc:Choice xmlns:a14="http://schemas.microsoft.com/office/drawing/2010/main" Requires="a14">
            <p:sp>
              <p:nvSpPr>
                <p:cNvPr id="7" name="TextBox 6"/>
                <p:cNvSpPr txBox="1"/>
                <p:nvPr/>
              </p:nvSpPr>
              <p:spPr>
                <a:xfrm>
                  <a:off x="10022392" y="25637572"/>
                  <a:ext cx="4800599" cy="8623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𝐷</m:t>
                                  </m:r>
                                </m:e>
                              </m:acc>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p:sp>
              <p:nvSpPr>
                <p:cNvPr id="7" name="TextBox 6"/>
                <p:cNvSpPr txBox="1">
                  <a:spLocks noRot="1" noChangeAspect="1" noMove="1" noResize="1" noEditPoints="1" noAdjustHandles="1" noChangeArrowheads="1" noChangeShapeType="1" noTextEdit="1"/>
                </p:cNvSpPr>
                <p:nvPr/>
              </p:nvSpPr>
              <p:spPr>
                <a:xfrm>
                  <a:off x="10022392" y="25637572"/>
                  <a:ext cx="4800599" cy="8623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10053775" y="22459903"/>
                  <a:ext cx="4800599" cy="15989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𝑆</m:t>
                                  </m:r>
                                </m:e>
                              </m:acc>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e>
                          </m:mr>
                        </m:m>
                      </m:oMath>
                    </m:oMathPara>
                  </a14:m>
                  <a:endParaRPr lang="en-US" sz="3600" dirty="0"/>
                </a:p>
              </p:txBody>
            </p:sp>
          </mc:Choice>
          <mc:Fallback>
            <p:sp>
              <p:nvSpPr>
                <p:cNvPr id="55" name="TextBox 54"/>
                <p:cNvSpPr txBox="1">
                  <a:spLocks noRot="1" noChangeAspect="1" noMove="1" noResize="1" noEditPoints="1" noAdjustHandles="1" noChangeArrowheads="1" noChangeShapeType="1" noTextEdit="1"/>
                </p:cNvSpPr>
                <p:nvPr/>
              </p:nvSpPr>
              <p:spPr>
                <a:xfrm>
                  <a:off x="10053775" y="22459903"/>
                  <a:ext cx="4800599" cy="1598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0022392" y="24891548"/>
                  <a:ext cx="4800599" cy="85169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𝑅</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e>
                          </m:mr>
                        </m:m>
                      </m:oMath>
                    </m:oMathPara>
                  </a14:m>
                  <a:endParaRPr lang="en-US" sz="3600" dirty="0"/>
                </a:p>
              </p:txBody>
            </p:sp>
          </mc:Choice>
          <mc:Fallback>
            <p:sp>
              <p:nvSpPr>
                <p:cNvPr id="56" name="TextBox 55"/>
                <p:cNvSpPr txBox="1">
                  <a:spLocks noRot="1" noChangeAspect="1" noMove="1" noResize="1" noEditPoints="1" noAdjustHandles="1" noChangeArrowheads="1" noChangeShapeType="1" noTextEdit="1"/>
                </p:cNvSpPr>
                <p:nvPr/>
              </p:nvSpPr>
              <p:spPr>
                <a:xfrm>
                  <a:off x="10022392" y="24891548"/>
                  <a:ext cx="4800599" cy="85169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72476DE-7616-4A33-875F-23C792FAC061}"/>
                    </a:ext>
                  </a:extLst>
                </p:cNvPr>
                <p:cNvSpPr txBox="1"/>
                <p:nvPr/>
              </p:nvSpPr>
              <p:spPr>
                <a:xfrm>
                  <a:off x="10049668" y="23670682"/>
                  <a:ext cx="4572000" cy="10500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𝐼</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r>
                                <a:rPr lang="en-US" sz="3600" i="1">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r>
                                <a:rPr lang="en-US" sz="3600" i="1">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p:sp>
              <p:nvSpPr>
                <p:cNvPr id="96" name="TextBox 95">
                  <a:extLst>
                    <a:ext uri="{FF2B5EF4-FFF2-40B4-BE49-F238E27FC236}">
                      <a16:creationId xmlns:a16="http://schemas.microsoft.com/office/drawing/2014/main" id="{C72476DE-7616-4A33-875F-23C792FAC061}"/>
                    </a:ext>
                  </a:extLst>
                </p:cNvPr>
                <p:cNvSpPr txBox="1">
                  <a:spLocks noRot="1" noChangeAspect="1" noMove="1" noResize="1" noEditPoints="1" noAdjustHandles="1" noChangeArrowheads="1" noChangeShapeType="1" noTextEdit="1"/>
                </p:cNvSpPr>
                <p:nvPr/>
              </p:nvSpPr>
              <p:spPr>
                <a:xfrm>
                  <a:off x="10049668" y="23670682"/>
                  <a:ext cx="4572000" cy="1050031"/>
                </a:xfrm>
                <a:prstGeom prst="rect">
                  <a:avLst/>
                </a:prstGeom>
                <a:blipFill>
                  <a:blip r:embed="rId14"/>
                  <a:stretch>
                    <a:fillRect/>
                  </a:stretch>
                </a:blipFill>
              </p:spPr>
              <p:txBody>
                <a:bodyPr/>
                <a:lstStyle/>
                <a:p>
                  <a:r>
                    <a:rPr lang="en-US">
                      <a:noFill/>
                    </a:rPr>
                    <a:t> </a:t>
                  </a:r>
                </a:p>
              </p:txBody>
            </p:sp>
          </mc:Fallback>
        </mc:AlternateContent>
      </p:grpSp>
      <p:grpSp>
        <p:nvGrpSpPr>
          <p:cNvPr id="98" name="Group 97">
            <a:extLst>
              <a:ext uri="{FF2B5EF4-FFF2-40B4-BE49-F238E27FC236}">
                <a16:creationId xmlns:a16="http://schemas.microsoft.com/office/drawing/2014/main" id="{012A6333-2D09-4E69-ABDE-49275F2C3F76}"/>
              </a:ext>
            </a:extLst>
          </p:cNvPr>
          <p:cNvGrpSpPr/>
          <p:nvPr/>
        </p:nvGrpSpPr>
        <p:grpSpPr>
          <a:xfrm>
            <a:off x="8970048" y="28953543"/>
            <a:ext cx="4423641" cy="1968056"/>
            <a:chOff x="1399592" y="2248917"/>
            <a:chExt cx="2889380" cy="1285471"/>
          </a:xfrm>
        </p:grpSpPr>
        <p:grpSp>
          <p:nvGrpSpPr>
            <p:cNvPr id="99" name="Group 98">
              <a:extLst>
                <a:ext uri="{FF2B5EF4-FFF2-40B4-BE49-F238E27FC236}">
                  <a16:creationId xmlns:a16="http://schemas.microsoft.com/office/drawing/2014/main" id="{F6C4F0C0-4FC2-4660-AAAA-CA1D8F6ACB33}"/>
                </a:ext>
              </a:extLst>
            </p:cNvPr>
            <p:cNvGrpSpPr/>
            <p:nvPr/>
          </p:nvGrpSpPr>
          <p:grpSpPr>
            <a:xfrm>
              <a:off x="2074613" y="3010796"/>
              <a:ext cx="774228" cy="353428"/>
              <a:chOff x="2074613" y="3010796"/>
              <a:chExt cx="774228" cy="353428"/>
            </a:xfrm>
          </p:grpSpPr>
          <p:cxnSp>
            <p:nvCxnSpPr>
              <p:cNvPr id="121" name="Straight Connector 120">
                <a:extLst>
                  <a:ext uri="{FF2B5EF4-FFF2-40B4-BE49-F238E27FC236}">
                    <a16:creationId xmlns:a16="http://schemas.microsoft.com/office/drawing/2014/main" id="{E25BFDEE-9B80-4ADA-8B07-43C61926ED6E}"/>
                  </a:ext>
                </a:extLst>
              </p:cNvPr>
              <p:cNvCxnSpPr/>
              <p:nvPr/>
            </p:nvCxnSpPr>
            <p:spPr>
              <a:xfrm>
                <a:off x="2074613" y="3010796"/>
                <a:ext cx="20096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Freeform 42">
                <a:extLst>
                  <a:ext uri="{FF2B5EF4-FFF2-40B4-BE49-F238E27FC236}">
                    <a16:creationId xmlns:a16="http://schemas.microsoft.com/office/drawing/2014/main" id="{4E3E81F6-9F75-479A-8FDA-E5458E0F7A4B}"/>
                  </a:ext>
                </a:extLst>
              </p:cNvPr>
              <p:cNvSpPr/>
              <p:nvPr/>
            </p:nvSpPr>
            <p:spPr>
              <a:xfrm>
                <a:off x="2168396" y="3034602"/>
                <a:ext cx="680445" cy="329622"/>
              </a:xfrm>
              <a:custGeom>
                <a:avLst/>
                <a:gdLst>
                  <a:gd name="connsiteX0" fmla="*/ 0 w 788795"/>
                  <a:gd name="connsiteY0" fmla="*/ 0 h 367543"/>
                  <a:gd name="connsiteX1" fmla="*/ 50241 w 788795"/>
                  <a:gd name="connsiteY1" fmla="*/ 211016 h 367543"/>
                  <a:gd name="connsiteX2" fmla="*/ 276329 w 788795"/>
                  <a:gd name="connsiteY2" fmla="*/ 356717 h 367543"/>
                  <a:gd name="connsiteX3" fmla="*/ 567731 w 788795"/>
                  <a:gd name="connsiteY3" fmla="*/ 336620 h 367543"/>
                  <a:gd name="connsiteX4" fmla="*/ 748602 w 788795"/>
                  <a:gd name="connsiteY4" fmla="*/ 175846 h 367543"/>
                  <a:gd name="connsiteX5" fmla="*/ 788795 w 788795"/>
                  <a:gd name="connsiteY5" fmla="*/ 35169 h 3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5" h="367543">
                    <a:moveTo>
                      <a:pt x="0" y="0"/>
                    </a:moveTo>
                    <a:cubicBezTo>
                      <a:pt x="2093" y="75781"/>
                      <a:pt x="4186" y="151563"/>
                      <a:pt x="50241" y="211016"/>
                    </a:cubicBezTo>
                    <a:cubicBezTo>
                      <a:pt x="96296" y="270469"/>
                      <a:pt x="190081" y="335783"/>
                      <a:pt x="276329" y="356717"/>
                    </a:cubicBezTo>
                    <a:cubicBezTo>
                      <a:pt x="362577" y="377651"/>
                      <a:pt x="489019" y="366765"/>
                      <a:pt x="567731" y="336620"/>
                    </a:cubicBezTo>
                    <a:cubicBezTo>
                      <a:pt x="646443" y="306475"/>
                      <a:pt x="711758" y="226088"/>
                      <a:pt x="748602" y="175846"/>
                    </a:cubicBezTo>
                    <a:cubicBezTo>
                      <a:pt x="785446" y="125604"/>
                      <a:pt x="787120" y="80386"/>
                      <a:pt x="788795" y="35169"/>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00" name="Group 99">
              <a:extLst>
                <a:ext uri="{FF2B5EF4-FFF2-40B4-BE49-F238E27FC236}">
                  <a16:creationId xmlns:a16="http://schemas.microsoft.com/office/drawing/2014/main" id="{394B782C-90A9-497A-B0CF-F57E98A4FAFA}"/>
                </a:ext>
              </a:extLst>
            </p:cNvPr>
            <p:cNvGrpSpPr/>
            <p:nvPr/>
          </p:nvGrpSpPr>
          <p:grpSpPr>
            <a:xfrm>
              <a:off x="1399592" y="2248917"/>
              <a:ext cx="2889380" cy="1285471"/>
              <a:chOff x="1399592" y="830425"/>
              <a:chExt cx="2889380" cy="1285471"/>
            </a:xfrm>
          </p:grpSpPr>
          <p:grpSp>
            <p:nvGrpSpPr>
              <p:cNvPr id="101" name="Group 100">
                <a:extLst>
                  <a:ext uri="{FF2B5EF4-FFF2-40B4-BE49-F238E27FC236}">
                    <a16:creationId xmlns:a16="http://schemas.microsoft.com/office/drawing/2014/main" id="{390EB888-6423-4C17-AEE6-2F15E5744BB1}"/>
                  </a:ext>
                </a:extLst>
              </p:cNvPr>
              <p:cNvGrpSpPr/>
              <p:nvPr/>
            </p:nvGrpSpPr>
            <p:grpSpPr>
              <a:xfrm>
                <a:off x="1399592" y="830425"/>
                <a:ext cx="2889380" cy="1285471"/>
                <a:chOff x="1399592" y="830425"/>
                <a:chExt cx="2889380" cy="1285471"/>
              </a:xfrm>
            </p:grpSpPr>
            <p:sp>
              <p:nvSpPr>
                <p:cNvPr id="110" name="Oval 109">
                  <a:extLst>
                    <a:ext uri="{FF2B5EF4-FFF2-40B4-BE49-F238E27FC236}">
                      <a16:creationId xmlns:a16="http://schemas.microsoft.com/office/drawing/2014/main" id="{DA102586-CAE4-4CBD-AA89-42F76C445E07}"/>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S</a:t>
                  </a:r>
                </a:p>
              </p:txBody>
            </p:sp>
            <p:sp>
              <p:nvSpPr>
                <p:cNvPr id="111" name="Oval 110">
                  <a:extLst>
                    <a:ext uri="{FF2B5EF4-FFF2-40B4-BE49-F238E27FC236}">
                      <a16:creationId xmlns:a16="http://schemas.microsoft.com/office/drawing/2014/main" id="{DD5C26BF-9CB0-4B4B-8708-7A16A3764769}"/>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I</a:t>
                  </a:r>
                </a:p>
              </p:txBody>
            </p:sp>
            <p:sp>
              <p:nvSpPr>
                <p:cNvPr id="112" name="Oval 111">
                  <a:extLst>
                    <a:ext uri="{FF2B5EF4-FFF2-40B4-BE49-F238E27FC236}">
                      <a16:creationId xmlns:a16="http://schemas.microsoft.com/office/drawing/2014/main" id="{47303FED-204D-4B98-9D25-7F9A7B91345D}"/>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R</a:t>
                  </a:r>
                </a:p>
              </p:txBody>
            </p:sp>
            <p:sp>
              <p:nvSpPr>
                <p:cNvPr id="113" name="Oval 112">
                  <a:extLst>
                    <a:ext uri="{FF2B5EF4-FFF2-40B4-BE49-F238E27FC236}">
                      <a16:creationId xmlns:a16="http://schemas.microsoft.com/office/drawing/2014/main" id="{91B453A0-84C8-4F95-B35D-D0A5395A0BE2}"/>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D</a:t>
                  </a:r>
                </a:p>
              </p:txBody>
            </p:sp>
            <p:cxnSp>
              <p:nvCxnSpPr>
                <p:cNvPr id="115" name="Straight Arrow Connector 114">
                  <a:extLst>
                    <a:ext uri="{FF2B5EF4-FFF2-40B4-BE49-F238E27FC236}">
                      <a16:creationId xmlns:a16="http://schemas.microsoft.com/office/drawing/2014/main" id="{B48E2629-FC4A-4B35-9446-1A5E6582DE62}"/>
                    </a:ext>
                  </a:extLst>
                </p:cNvPr>
                <p:cNvCxnSpPr>
                  <a:stCxn id="111"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8238F7-D895-45C2-890A-7F3FC90985AF}"/>
                    </a:ext>
                  </a:extLst>
                </p:cNvPr>
                <p:cNvCxnSpPr>
                  <a:stCxn id="111"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440F2E8-B363-4E1D-AC35-2410B7699017}"/>
                    </a:ext>
                  </a:extLst>
                </p:cNvPr>
                <p:cNvCxnSpPr>
                  <a:stCxn id="110" idx="6"/>
                  <a:endCxn id="111"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Freeform 36">
                  <a:extLst>
                    <a:ext uri="{FF2B5EF4-FFF2-40B4-BE49-F238E27FC236}">
                      <a16:creationId xmlns:a16="http://schemas.microsoft.com/office/drawing/2014/main" id="{034060C9-BEBF-4EA4-921E-04B5ECD32742}"/>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02" name="TextBox 26">
                <a:extLst>
                  <a:ext uri="{FF2B5EF4-FFF2-40B4-BE49-F238E27FC236}">
                    <a16:creationId xmlns:a16="http://schemas.microsoft.com/office/drawing/2014/main" id="{0F42580B-CFC5-4C61-AA83-DC88F941085E}"/>
                  </a:ext>
                </a:extLst>
              </p:cNvPr>
              <p:cNvSpPr txBox="1"/>
              <p:nvPr/>
            </p:nvSpPr>
            <p:spPr>
              <a:xfrm>
                <a:off x="2074799" y="1071973"/>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b</a:t>
                </a:r>
              </a:p>
            </p:txBody>
          </p:sp>
          <p:sp>
            <p:nvSpPr>
              <p:cNvPr id="107" name="TextBox 27">
                <a:extLst>
                  <a:ext uri="{FF2B5EF4-FFF2-40B4-BE49-F238E27FC236}">
                    <a16:creationId xmlns:a16="http://schemas.microsoft.com/office/drawing/2014/main" id="{739C721B-6A08-4BBC-A32B-A4BE5A5E6E4A}"/>
                  </a:ext>
                </a:extLst>
              </p:cNvPr>
              <p:cNvSpPr txBox="1"/>
              <p:nvPr/>
            </p:nvSpPr>
            <p:spPr>
              <a:xfrm>
                <a:off x="3175945" y="875408"/>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g</a:t>
                </a:r>
              </a:p>
            </p:txBody>
          </p:sp>
          <p:sp>
            <p:nvSpPr>
              <p:cNvPr id="109" name="TextBox 28">
                <a:extLst>
                  <a:ext uri="{FF2B5EF4-FFF2-40B4-BE49-F238E27FC236}">
                    <a16:creationId xmlns:a16="http://schemas.microsoft.com/office/drawing/2014/main" id="{E50F150F-6909-4F92-B54E-CA83F8FA7266}"/>
                  </a:ext>
                </a:extLst>
              </p:cNvPr>
              <p:cNvSpPr txBox="1"/>
              <p:nvPr/>
            </p:nvSpPr>
            <p:spPr>
              <a:xfrm>
                <a:off x="3113913" y="1545622"/>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n</a:t>
                </a:r>
              </a:p>
            </p:txBody>
          </p:sp>
        </p:grpSp>
      </p:grpSp>
      <p:grpSp>
        <p:nvGrpSpPr>
          <p:cNvPr id="123" name="Group 122">
            <a:extLst>
              <a:ext uri="{FF2B5EF4-FFF2-40B4-BE49-F238E27FC236}">
                <a16:creationId xmlns:a16="http://schemas.microsoft.com/office/drawing/2014/main" id="{A1CA1E8B-C7C3-4C8B-9CCE-3803AE0E6F4A}"/>
              </a:ext>
            </a:extLst>
          </p:cNvPr>
          <p:cNvGrpSpPr/>
          <p:nvPr/>
        </p:nvGrpSpPr>
        <p:grpSpPr>
          <a:xfrm>
            <a:off x="9794996" y="20384247"/>
            <a:ext cx="4214715" cy="1875106"/>
            <a:chOff x="1399592" y="830425"/>
            <a:chExt cx="2889380" cy="1285471"/>
          </a:xfrm>
        </p:grpSpPr>
        <p:grpSp>
          <p:nvGrpSpPr>
            <p:cNvPr id="127" name="Group 126">
              <a:extLst>
                <a:ext uri="{FF2B5EF4-FFF2-40B4-BE49-F238E27FC236}">
                  <a16:creationId xmlns:a16="http://schemas.microsoft.com/office/drawing/2014/main" id="{70EE8FC8-249F-480D-96AA-25F37CDF7437}"/>
                </a:ext>
              </a:extLst>
            </p:cNvPr>
            <p:cNvGrpSpPr/>
            <p:nvPr/>
          </p:nvGrpSpPr>
          <p:grpSpPr>
            <a:xfrm>
              <a:off x="1399592" y="830425"/>
              <a:ext cx="2889380" cy="1285471"/>
              <a:chOff x="1399592" y="830425"/>
              <a:chExt cx="2889380" cy="1285471"/>
            </a:xfrm>
          </p:grpSpPr>
          <p:sp>
            <p:nvSpPr>
              <p:cNvPr id="132" name="Oval 131">
                <a:extLst>
                  <a:ext uri="{FF2B5EF4-FFF2-40B4-BE49-F238E27FC236}">
                    <a16:creationId xmlns:a16="http://schemas.microsoft.com/office/drawing/2014/main" id="{20B8281D-E27B-4B8D-B135-84CB54D05B24}"/>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S</a:t>
                </a:r>
              </a:p>
            </p:txBody>
          </p:sp>
          <p:sp>
            <p:nvSpPr>
              <p:cNvPr id="133" name="Oval 132">
                <a:extLst>
                  <a:ext uri="{FF2B5EF4-FFF2-40B4-BE49-F238E27FC236}">
                    <a16:creationId xmlns:a16="http://schemas.microsoft.com/office/drawing/2014/main" id="{D0642F28-8E96-46A6-B998-80BAD64D30B0}"/>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I</a:t>
                </a:r>
              </a:p>
            </p:txBody>
          </p:sp>
          <p:sp>
            <p:nvSpPr>
              <p:cNvPr id="136" name="Oval 135">
                <a:extLst>
                  <a:ext uri="{FF2B5EF4-FFF2-40B4-BE49-F238E27FC236}">
                    <a16:creationId xmlns:a16="http://schemas.microsoft.com/office/drawing/2014/main" id="{108E3E3B-6AFF-42AD-A081-684BED6C408F}"/>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R</a:t>
                </a:r>
              </a:p>
            </p:txBody>
          </p:sp>
          <p:sp>
            <p:nvSpPr>
              <p:cNvPr id="137" name="Oval 136">
                <a:extLst>
                  <a:ext uri="{FF2B5EF4-FFF2-40B4-BE49-F238E27FC236}">
                    <a16:creationId xmlns:a16="http://schemas.microsoft.com/office/drawing/2014/main" id="{9952439C-48E0-49F3-B4F4-569445B33CE3}"/>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D</a:t>
                </a:r>
              </a:p>
            </p:txBody>
          </p:sp>
          <p:cxnSp>
            <p:nvCxnSpPr>
              <p:cNvPr id="138" name="Straight Arrow Connector 137">
                <a:extLst>
                  <a:ext uri="{FF2B5EF4-FFF2-40B4-BE49-F238E27FC236}">
                    <a16:creationId xmlns:a16="http://schemas.microsoft.com/office/drawing/2014/main" id="{A5D3E3D5-DC35-4AA7-8A75-90D6EA864A20}"/>
                  </a:ext>
                </a:extLst>
              </p:cNvPr>
              <p:cNvCxnSpPr>
                <a:stCxn id="133"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B81FC2-E74E-49E0-B4E9-864673396266}"/>
                  </a:ext>
                </a:extLst>
              </p:cNvPr>
              <p:cNvCxnSpPr>
                <a:stCxn id="133"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ECC374A7-D65D-4981-884E-38429CEE418B}"/>
                  </a:ext>
                </a:extLst>
              </p:cNvPr>
              <p:cNvCxnSpPr>
                <a:stCxn id="132" idx="6"/>
                <a:endCxn id="133"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Freeform 16">
                <a:extLst>
                  <a:ext uri="{FF2B5EF4-FFF2-40B4-BE49-F238E27FC236}">
                    <a16:creationId xmlns:a16="http://schemas.microsoft.com/office/drawing/2014/main" id="{BC5786E0-DC73-4A95-AF09-8FB670504830}"/>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28" name="TextBox 19">
              <a:extLst>
                <a:ext uri="{FF2B5EF4-FFF2-40B4-BE49-F238E27FC236}">
                  <a16:creationId xmlns:a16="http://schemas.microsoft.com/office/drawing/2014/main" id="{7B7A63A0-A49F-48E8-B444-36011E3719C7}"/>
                </a:ext>
              </a:extLst>
            </p:cNvPr>
            <p:cNvSpPr txBox="1"/>
            <p:nvPr/>
          </p:nvSpPr>
          <p:spPr>
            <a:xfrm>
              <a:off x="2074799" y="1071973"/>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b</a:t>
              </a:r>
            </a:p>
          </p:txBody>
        </p:sp>
        <p:sp>
          <p:nvSpPr>
            <p:cNvPr id="129" name="TextBox 21">
              <a:extLst>
                <a:ext uri="{FF2B5EF4-FFF2-40B4-BE49-F238E27FC236}">
                  <a16:creationId xmlns:a16="http://schemas.microsoft.com/office/drawing/2014/main" id="{5E6FFC7D-8162-4E4D-B1E0-E59FAF3C9135}"/>
                </a:ext>
              </a:extLst>
            </p:cNvPr>
            <p:cNvSpPr txBox="1"/>
            <p:nvPr/>
          </p:nvSpPr>
          <p:spPr>
            <a:xfrm>
              <a:off x="3175945" y="875408"/>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g</a:t>
              </a:r>
            </a:p>
          </p:txBody>
        </p:sp>
        <p:sp>
          <p:nvSpPr>
            <p:cNvPr id="130" name="TextBox 22">
              <a:extLst>
                <a:ext uri="{FF2B5EF4-FFF2-40B4-BE49-F238E27FC236}">
                  <a16:creationId xmlns:a16="http://schemas.microsoft.com/office/drawing/2014/main" id="{3CFD5140-E291-40E9-8C59-863E45B1FC7C}"/>
                </a:ext>
              </a:extLst>
            </p:cNvPr>
            <p:cNvSpPr txBox="1"/>
            <p:nvPr/>
          </p:nvSpPr>
          <p:spPr>
            <a:xfrm>
              <a:off x="3113913" y="1545622"/>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n</a:t>
              </a:r>
            </a:p>
          </p:txBody>
        </p:sp>
      </p:gr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E675CF22-A8CB-4641-B190-C3563D011D8A}"/>
                  </a:ext>
                </a:extLst>
              </p:cNvPr>
              <p:cNvSpPr txBox="1"/>
              <p:nvPr/>
            </p:nvSpPr>
            <p:spPr>
              <a:xfrm>
                <a:off x="1508325" y="30831140"/>
                <a:ext cx="6687926" cy="116262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solidFill>
                                <a:schemeClr val="tx2">
                                  <a:lumMod val="50000"/>
                                </a:schemeClr>
                              </a:solidFill>
                              <a:latin typeface="Cambria Math" panose="02040503050406030204" pitchFamily="18" charset="0"/>
                            </a:rPr>
                          </m:ctrlPr>
                        </m:mPr>
                        <m:mr>
                          <m:e>
                            <m:r>
                              <m:rPr>
                                <m:brk m:alnAt="7"/>
                              </m:rPr>
                              <a:rPr lang="en-US" sz="3600" b="0" i="1" smtClean="0">
                                <a:solidFill>
                                  <a:schemeClr val="tx2">
                                    <a:lumMod val="50000"/>
                                  </a:schemeClr>
                                </a:solidFill>
                                <a:latin typeface="Cambria Math" panose="02040503050406030204" pitchFamily="18" charset="0"/>
                              </a:rPr>
                              <m:t>𝛽</m:t>
                            </m:r>
                            <m:d>
                              <m:dPr>
                                <m:ctrlPr>
                                  <a:rPr lang="en-US" sz="3600" b="0" i="1" smtClean="0">
                                    <a:solidFill>
                                      <a:schemeClr val="tx2">
                                        <a:lumMod val="50000"/>
                                      </a:schemeClr>
                                    </a:solidFill>
                                    <a:latin typeface="Cambria Math" panose="02040503050406030204" pitchFamily="18" charset="0"/>
                                  </a:rPr>
                                </m:ctrlPr>
                              </m:dPr>
                              <m:e>
                                <m:r>
                                  <m:rPr>
                                    <m:brk m:alnAt="7"/>
                                  </m:rPr>
                                  <a:rPr lang="en-US" sz="3600" b="0" i="1" smtClean="0">
                                    <a:solidFill>
                                      <a:schemeClr val="tx2">
                                        <a:lumMod val="50000"/>
                                      </a:schemeClr>
                                    </a:solidFill>
                                    <a:latin typeface="Cambria Math" panose="02040503050406030204" pitchFamily="18" charset="0"/>
                                  </a:rPr>
                                  <m:t>𝑡</m:t>
                                </m:r>
                              </m:e>
                            </m:d>
                            <m:r>
                              <m:rPr>
                                <m:brk m:alnAt="7"/>
                              </m:rPr>
                              <a:rPr lang="en-US" sz="3600" b="0" i="1" smtClean="0">
                                <a:solidFill>
                                  <a:schemeClr val="tx2">
                                    <a:lumMod val="50000"/>
                                  </a:schemeClr>
                                </a:solidFill>
                                <a:latin typeface="Cambria Math" panose="02040503050406030204" pitchFamily="18" charset="0"/>
                              </a:rPr>
                              <m:t>=</m:t>
                            </m:r>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0</m:t>
                                </m:r>
                              </m:sub>
                            </m:sSub>
                            <m:r>
                              <a:rPr lang="en-US" sz="3600" b="0" i="1" smtClean="0">
                                <a:solidFill>
                                  <a:schemeClr val="tx2">
                                    <a:lumMod val="50000"/>
                                  </a:schemeClr>
                                </a:solidFill>
                                <a:latin typeface="Cambria Math" panose="02040503050406030204" pitchFamily="18" charset="0"/>
                              </a:rPr>
                              <m:t>+</m:t>
                            </m:r>
                            <m:f>
                              <m:fPr>
                                <m:ctrlPr>
                                  <a:rPr lang="en-US" sz="3600" b="0" i="1" smtClean="0">
                                    <a:solidFill>
                                      <a:schemeClr val="tx2">
                                        <a:lumMod val="50000"/>
                                      </a:schemeClr>
                                    </a:solidFill>
                                    <a:latin typeface="Cambria Math" panose="02040503050406030204" pitchFamily="18" charset="0"/>
                                  </a:rPr>
                                </m:ctrlPr>
                              </m:fPr>
                              <m:num>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1</m:t>
                                    </m:r>
                                  </m:sub>
                                </m:sSub>
                              </m:num>
                              <m:den>
                                <m:r>
                                  <a:rPr lang="en-US" sz="3600" b="0" i="1" smtClean="0">
                                    <a:solidFill>
                                      <a:schemeClr val="tx2">
                                        <a:lumMod val="50000"/>
                                      </a:schemeClr>
                                    </a:solidFill>
                                    <a:latin typeface="Cambria Math" panose="02040503050406030204" pitchFamily="18" charset="0"/>
                                  </a:rPr>
                                  <m:t>1+</m:t>
                                </m:r>
                                <m:sSup>
                                  <m:sSupPr>
                                    <m:ctrlPr>
                                      <a:rPr lang="en-US" sz="3600" b="0" i="1" smtClean="0">
                                        <a:solidFill>
                                          <a:schemeClr val="tx2">
                                            <a:lumMod val="50000"/>
                                          </a:schemeClr>
                                        </a:solidFill>
                                        <a:latin typeface="Cambria Math" panose="02040503050406030204" pitchFamily="18" charset="0"/>
                                      </a:rPr>
                                    </m:ctrlPr>
                                  </m:sSupPr>
                                  <m:e>
                                    <m:d>
                                      <m:dPr>
                                        <m:ctrlPr>
                                          <a:rPr lang="en-US" sz="3600" b="0" i="1" smtClean="0">
                                            <a:solidFill>
                                              <a:schemeClr val="tx2">
                                                <a:lumMod val="50000"/>
                                              </a:schemeClr>
                                            </a:solidFill>
                                            <a:latin typeface="Cambria Math" panose="02040503050406030204" pitchFamily="18" charset="0"/>
                                          </a:rPr>
                                        </m:ctrlPr>
                                      </m:dPr>
                                      <m:e>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2</m:t>
                                            </m:r>
                                          </m:sub>
                                        </m:sSub>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𝐼</m:t>
                                        </m:r>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𝑡</m:t>
                                        </m:r>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𝑑</m:t>
                                        </m:r>
                                        <m:r>
                                          <a:rPr lang="en-US" sz="3600" b="0" i="1" smtClean="0">
                                            <a:solidFill>
                                              <a:schemeClr val="tx2">
                                                <a:lumMod val="50000"/>
                                              </a:schemeClr>
                                            </a:solidFill>
                                            <a:latin typeface="Cambria Math" panose="02040503050406030204" pitchFamily="18" charset="0"/>
                                          </a:rPr>
                                          <m:t>)</m:t>
                                        </m:r>
                                      </m:e>
                                    </m:d>
                                  </m:e>
                                  <m:sup>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3</m:t>
                                        </m:r>
                                      </m:sub>
                                    </m:sSub>
                                  </m:sup>
                                </m:sSup>
                              </m:den>
                            </m:f>
                          </m:e>
                        </m:mr>
                      </m:m>
                    </m:oMath>
                  </m:oMathPara>
                </a14:m>
                <a:endParaRPr lang="en-US" sz="3600" dirty="0">
                  <a:solidFill>
                    <a:schemeClr val="tx2">
                      <a:lumMod val="50000"/>
                    </a:schemeClr>
                  </a:solidFill>
                </a:endParaRPr>
              </a:p>
            </p:txBody>
          </p:sp>
        </mc:Choice>
        <mc:Fallback>
          <p:sp>
            <p:nvSpPr>
              <p:cNvPr id="144" name="TextBox 143">
                <a:extLst>
                  <a:ext uri="{FF2B5EF4-FFF2-40B4-BE49-F238E27FC236}">
                    <a16:creationId xmlns:a16="http://schemas.microsoft.com/office/drawing/2014/main" id="{E675CF22-A8CB-4641-B190-C3563D011D8A}"/>
                  </a:ext>
                </a:extLst>
              </p:cNvPr>
              <p:cNvSpPr txBox="1">
                <a:spLocks noRot="1" noChangeAspect="1" noMove="1" noResize="1" noEditPoints="1" noAdjustHandles="1" noChangeArrowheads="1" noChangeShapeType="1" noTextEdit="1"/>
              </p:cNvSpPr>
              <p:nvPr/>
            </p:nvSpPr>
            <p:spPr>
              <a:xfrm>
                <a:off x="1508325" y="30831140"/>
                <a:ext cx="6687926" cy="1162626"/>
              </a:xfrm>
              <a:prstGeom prst="rect">
                <a:avLst/>
              </a:prstGeom>
              <a:blipFill>
                <a:blip r:embed="rId15"/>
                <a:stretch>
                  <a:fillRect/>
                </a:stretch>
              </a:blipFill>
            </p:spPr>
            <p:txBody>
              <a:bodyPr/>
              <a:lstStyle/>
              <a:p>
                <a:r>
                  <a:rPr lang="en-US">
                    <a:noFill/>
                  </a:rPr>
                  <a:t> </a:t>
                </a:r>
              </a:p>
            </p:txBody>
          </p:sp>
        </mc:Fallback>
      </mc:AlternateContent>
      <p:sp>
        <p:nvSpPr>
          <p:cNvPr id="146" name="Content Placeholder 5">
            <a:extLst>
              <a:ext uri="{FF2B5EF4-FFF2-40B4-BE49-F238E27FC236}">
                <a16:creationId xmlns:a16="http://schemas.microsoft.com/office/drawing/2014/main" id="{FD1AB4EE-B5A7-473F-93F0-602C65B0A282}"/>
              </a:ext>
            </a:extLst>
          </p:cNvPr>
          <p:cNvSpPr txBox="1">
            <a:spLocks/>
          </p:cNvSpPr>
          <p:nvPr/>
        </p:nvSpPr>
        <p:spPr bwMode="auto">
          <a:xfrm>
            <a:off x="781874" y="21580227"/>
            <a:ext cx="9267794" cy="3279492"/>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lvl1pPr marL="1339154" indent="-1339154"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7000"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9pPr>
          </a:lstStyle>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S(t)</a:t>
            </a:r>
            <a:r>
              <a:rPr lang="en-US" sz="3200" b="1"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is susceptible</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I(t)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is infected</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R(t)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has recovered</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D(t)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has died</a:t>
            </a:r>
          </a:p>
          <a:p>
            <a:pPr marL="0" indent="0" defTabSz="3574551" eaLnBrk="1" hangingPunct="1">
              <a:spcBef>
                <a:spcPts val="0"/>
              </a:spcBef>
              <a:spcAft>
                <a:spcPts val="0"/>
              </a:spcAft>
              <a:buFont typeface="Arial" charset="0"/>
              <a:buNone/>
              <a:defRPr/>
            </a:pPr>
            <a:r>
              <a:rPr lang="en-US" sz="3200" b="1" i="1" dirty="0">
                <a:latin typeface="Symbol" panose="05050102010706020507" pitchFamily="18" charset="2"/>
                <a:cs typeface="Arial" pitchFamily="34" charset="0"/>
              </a:rPr>
              <a:t>g      </a:t>
            </a:r>
            <a:r>
              <a:rPr lang="en-US" sz="3200" dirty="0">
                <a:cs typeface="Arial" pitchFamily="34" charset="0"/>
              </a:rPr>
              <a:t>– the rate at which infected recover</a:t>
            </a:r>
          </a:p>
          <a:p>
            <a:pPr marL="0" indent="0" defTabSz="3574551" eaLnBrk="1" hangingPunct="1">
              <a:spcBef>
                <a:spcPts val="0"/>
              </a:spcBef>
              <a:spcAft>
                <a:spcPts val="0"/>
              </a:spcAft>
              <a:buFont typeface="Arial" charset="0"/>
              <a:buNone/>
              <a:defRPr/>
            </a:pPr>
            <a:r>
              <a:rPr lang="en-US" sz="3200" b="1" i="1" dirty="0">
                <a:latin typeface="Symbol" panose="05050102010706020507" pitchFamily="18" charset="2"/>
                <a:cs typeface="Arial" pitchFamily="34" charset="0"/>
              </a:rPr>
              <a:t>n     </a:t>
            </a:r>
            <a:r>
              <a:rPr lang="en-US" sz="3200" dirty="0">
                <a:cs typeface="Arial" pitchFamily="34" charset="0"/>
              </a:rPr>
              <a:t>– the rate at which infected die </a:t>
            </a:r>
          </a:p>
          <a:p>
            <a:pPr marL="0" indent="0" defTabSz="3574551" eaLnBrk="1" hangingPunct="1">
              <a:spcBef>
                <a:spcPts val="0"/>
              </a:spcBef>
              <a:spcAft>
                <a:spcPts val="0"/>
              </a:spcAft>
              <a:buFont typeface="Arial" charset="0"/>
              <a:buNone/>
              <a:defRPr/>
            </a:pPr>
            <a:endParaRPr lang="en-US" sz="3200" dirty="0">
              <a:cs typeface="Arial" pitchFamily="34" charset="0"/>
            </a:endParaRPr>
          </a:p>
        </p:txBody>
      </p:sp>
      <p:sp>
        <p:nvSpPr>
          <p:cNvPr id="147" name="Text Placeholder 4">
            <a:extLst>
              <a:ext uri="{FF2B5EF4-FFF2-40B4-BE49-F238E27FC236}">
                <a16:creationId xmlns:a16="http://schemas.microsoft.com/office/drawing/2014/main" id="{31EE6A07-EDFC-4D3C-96BD-82DC6A5AA580}"/>
              </a:ext>
            </a:extLst>
          </p:cNvPr>
          <p:cNvSpPr txBox="1">
            <a:spLocks/>
          </p:cNvSpPr>
          <p:nvPr/>
        </p:nvSpPr>
        <p:spPr bwMode="auto">
          <a:xfrm>
            <a:off x="14408913" y="14780951"/>
            <a:ext cx="107276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Model Predictions</a:t>
            </a:r>
          </a:p>
        </p:txBody>
      </p:sp>
      <p:sp>
        <p:nvSpPr>
          <p:cNvPr id="149" name="Text Placeholder 4">
            <a:extLst>
              <a:ext uri="{FF2B5EF4-FFF2-40B4-BE49-F238E27FC236}">
                <a16:creationId xmlns:a16="http://schemas.microsoft.com/office/drawing/2014/main" id="{131D5FA0-7A37-4436-99EF-F614E8731208}"/>
              </a:ext>
            </a:extLst>
          </p:cNvPr>
          <p:cNvSpPr txBox="1">
            <a:spLocks/>
          </p:cNvSpPr>
          <p:nvPr/>
        </p:nvSpPr>
        <p:spPr bwMode="auto">
          <a:xfrm>
            <a:off x="29605180" y="4600641"/>
            <a:ext cx="107276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Incorporating Vaccines</a:t>
            </a:r>
          </a:p>
        </p:txBody>
      </p:sp>
      <p:pic>
        <p:nvPicPr>
          <p:cNvPr id="10" name="Picture 9">
            <a:extLst>
              <a:ext uri="{FF2B5EF4-FFF2-40B4-BE49-F238E27FC236}">
                <a16:creationId xmlns:a16="http://schemas.microsoft.com/office/drawing/2014/main" id="{9127A694-B4D6-4A27-8351-74623D55A6CA}"/>
              </a:ext>
            </a:extLst>
          </p:cNvPr>
          <p:cNvPicPr>
            <a:picLocks noChangeAspect="1"/>
          </p:cNvPicPr>
          <p:nvPr/>
        </p:nvPicPr>
        <p:blipFill rotWithShape="1">
          <a:blip r:embed="rId16">
            <a:extLst>
              <a:ext uri="{28A0092B-C50C-407E-A947-70E740481C1C}">
                <a14:useLocalDpi xmlns:a14="http://schemas.microsoft.com/office/drawing/2010/main" val="0"/>
              </a:ext>
            </a:extLst>
          </a:blip>
          <a:srcRect r="8390"/>
          <a:stretch/>
        </p:blipFill>
        <p:spPr>
          <a:xfrm>
            <a:off x="14376119" y="10549354"/>
            <a:ext cx="7569482" cy="4093692"/>
          </a:xfrm>
          <a:prstGeom prst="rect">
            <a:avLst/>
          </a:prstGeom>
        </p:spPr>
      </p:pic>
      <p:pic>
        <p:nvPicPr>
          <p:cNvPr id="15" name="Picture 14">
            <a:extLst>
              <a:ext uri="{FF2B5EF4-FFF2-40B4-BE49-F238E27FC236}">
                <a16:creationId xmlns:a16="http://schemas.microsoft.com/office/drawing/2014/main" id="{4E189F7D-48C2-463A-B3E9-0187924A60E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677003" y="6554882"/>
            <a:ext cx="8262695" cy="4093692"/>
          </a:xfrm>
          <a:prstGeom prst="rect">
            <a:avLst/>
          </a:prstGeom>
        </p:spPr>
      </p:pic>
      <p:pic>
        <p:nvPicPr>
          <p:cNvPr id="19" name="Picture 18">
            <a:extLst>
              <a:ext uri="{FF2B5EF4-FFF2-40B4-BE49-F238E27FC236}">
                <a16:creationId xmlns:a16="http://schemas.microsoft.com/office/drawing/2014/main" id="{70D8006B-4560-4ADE-A1E8-971CCFFA5E0F}"/>
              </a:ext>
            </a:extLst>
          </p:cNvPr>
          <p:cNvPicPr>
            <a:picLocks noChangeAspect="1"/>
          </p:cNvPicPr>
          <p:nvPr/>
        </p:nvPicPr>
        <p:blipFill rotWithShape="1">
          <a:blip r:embed="rId18">
            <a:extLst>
              <a:ext uri="{28A0092B-C50C-407E-A947-70E740481C1C}">
                <a14:useLocalDpi xmlns:a14="http://schemas.microsoft.com/office/drawing/2010/main" val="0"/>
              </a:ext>
            </a:extLst>
          </a:blip>
          <a:srcRect r="8390"/>
          <a:stretch/>
        </p:blipFill>
        <p:spPr>
          <a:xfrm>
            <a:off x="14376119" y="6488990"/>
            <a:ext cx="7569482" cy="4093692"/>
          </a:xfrm>
          <a:prstGeom prst="rect">
            <a:avLst/>
          </a:prstGeom>
        </p:spPr>
      </p:pic>
      <p:grpSp>
        <p:nvGrpSpPr>
          <p:cNvPr id="175" name="Group 174">
            <a:extLst>
              <a:ext uri="{FF2B5EF4-FFF2-40B4-BE49-F238E27FC236}">
                <a16:creationId xmlns:a16="http://schemas.microsoft.com/office/drawing/2014/main" id="{67082DAC-D268-4D76-9C40-49FDAFC881E0}"/>
              </a:ext>
            </a:extLst>
          </p:cNvPr>
          <p:cNvGrpSpPr/>
          <p:nvPr/>
        </p:nvGrpSpPr>
        <p:grpSpPr>
          <a:xfrm>
            <a:off x="31960595" y="5372733"/>
            <a:ext cx="8224570" cy="3533125"/>
            <a:chOff x="3217196" y="1828800"/>
            <a:chExt cx="5532361" cy="2275367"/>
          </a:xfrm>
        </p:grpSpPr>
        <p:sp>
          <p:nvSpPr>
            <p:cNvPr id="176" name="Rounded Rectangle 5">
              <a:extLst>
                <a:ext uri="{FF2B5EF4-FFF2-40B4-BE49-F238E27FC236}">
                  <a16:creationId xmlns:a16="http://schemas.microsoft.com/office/drawing/2014/main" id="{CD904160-A1A4-42C9-83F6-1F57B371C8E3}"/>
                </a:ext>
              </a:extLst>
            </p:cNvPr>
            <p:cNvSpPr/>
            <p:nvPr/>
          </p:nvSpPr>
          <p:spPr>
            <a:xfrm>
              <a:off x="4499260" y="1828800"/>
              <a:ext cx="2874036" cy="227536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ight Arrow 7">
              <a:extLst>
                <a:ext uri="{FF2B5EF4-FFF2-40B4-BE49-F238E27FC236}">
                  <a16:creationId xmlns:a16="http://schemas.microsoft.com/office/drawing/2014/main" id="{BCAE91B1-30BE-4107-8E41-5A4B583807CD}"/>
                </a:ext>
              </a:extLst>
            </p:cNvPr>
            <p:cNvSpPr/>
            <p:nvPr/>
          </p:nvSpPr>
          <p:spPr>
            <a:xfrm>
              <a:off x="3997846"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2B9B8C5-CE3A-40BF-B83A-6BFE2D417148}"/>
                </a:ext>
              </a:extLst>
            </p:cNvPr>
            <p:cNvSpPr/>
            <p:nvPr/>
          </p:nvSpPr>
          <p:spPr>
            <a:xfrm>
              <a:off x="3217196" y="2730489"/>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a:t>
              </a:r>
            </a:p>
          </p:txBody>
        </p:sp>
        <p:sp>
          <p:nvSpPr>
            <p:cNvPr id="180" name="Oval 179">
              <a:extLst>
                <a:ext uri="{FF2B5EF4-FFF2-40B4-BE49-F238E27FC236}">
                  <a16:creationId xmlns:a16="http://schemas.microsoft.com/office/drawing/2014/main" id="{34B35EC1-433E-4800-AE72-2580C418CCCE}"/>
                </a:ext>
              </a:extLst>
            </p:cNvPr>
            <p:cNvSpPr/>
            <p:nvPr/>
          </p:nvSpPr>
          <p:spPr>
            <a:xfrm>
              <a:off x="8236373" y="2713760"/>
              <a:ext cx="513184" cy="481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I</a:t>
              </a:r>
            </a:p>
          </p:txBody>
        </p:sp>
        <p:grpSp>
          <p:nvGrpSpPr>
            <p:cNvPr id="181" name="Group 180">
              <a:extLst>
                <a:ext uri="{FF2B5EF4-FFF2-40B4-BE49-F238E27FC236}">
                  <a16:creationId xmlns:a16="http://schemas.microsoft.com/office/drawing/2014/main" id="{6A101AC9-2A10-47C1-8C25-8B97F96746B5}"/>
                </a:ext>
              </a:extLst>
            </p:cNvPr>
            <p:cNvGrpSpPr/>
            <p:nvPr/>
          </p:nvGrpSpPr>
          <p:grpSpPr>
            <a:xfrm>
              <a:off x="4693982" y="1958109"/>
              <a:ext cx="3191987" cy="2001492"/>
              <a:chOff x="1005256" y="15678897"/>
              <a:chExt cx="4838050" cy="3508907"/>
            </a:xfrm>
          </p:grpSpPr>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64F74ACB-E5FE-4EC4-81A1-6EF924792416}"/>
                      </a:ext>
                    </a:extLst>
                  </p:cNvPr>
                  <p:cNvSpPr txBox="1"/>
                  <p:nvPr/>
                </p:nvSpPr>
                <p:spPr>
                  <a:xfrm>
                    <a:off x="1005256" y="18701314"/>
                    <a:ext cx="4800600" cy="48649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𝜈</m:t>
                                </m:r>
                                <m:r>
                                  <a:rPr lang="en-US" sz="2800" i="1">
                                    <a:latin typeface="Cambria Math" panose="02040503050406030204" pitchFamily="18" charset="0"/>
                                  </a:rPr>
                                  <m:t>𝐼</m:t>
                                </m:r>
                              </m:e>
                            </m:mr>
                          </m:m>
                        </m:oMath>
                      </m:oMathPara>
                    </a14:m>
                    <a:endParaRPr lang="en-US" sz="2800" dirty="0"/>
                  </a:p>
                </p:txBody>
              </p:sp>
            </mc:Choice>
            <mc:Fallback>
              <p:sp>
                <p:nvSpPr>
                  <p:cNvPr id="184" name="TextBox 183">
                    <a:extLst>
                      <a:ext uri="{FF2B5EF4-FFF2-40B4-BE49-F238E27FC236}">
                        <a16:creationId xmlns:a16="http://schemas.microsoft.com/office/drawing/2014/main" id="{64F74ACB-E5FE-4EC4-81A1-6EF924792416}"/>
                      </a:ext>
                    </a:extLst>
                  </p:cNvPr>
                  <p:cNvSpPr txBox="1">
                    <a:spLocks noRot="1" noChangeAspect="1" noMove="1" noResize="1" noEditPoints="1" noAdjustHandles="1" noChangeArrowheads="1" noChangeShapeType="1" noTextEdit="1"/>
                  </p:cNvSpPr>
                  <p:nvPr/>
                </p:nvSpPr>
                <p:spPr>
                  <a:xfrm>
                    <a:off x="1005256" y="18701314"/>
                    <a:ext cx="4800600" cy="48649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88A7A01-EEA8-40FE-A0E7-59FD28DD25EB}"/>
                      </a:ext>
                    </a:extLst>
                  </p:cNvPr>
                  <p:cNvSpPr txBox="1"/>
                  <p:nvPr/>
                </p:nvSpPr>
                <p:spPr>
                  <a:xfrm>
                    <a:off x="1021372" y="16794548"/>
                    <a:ext cx="4571999"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m:rPr>
                                    <m:brk m:alnAt="7"/>
                                  </m:rPr>
                                  <a:rPr lang="en-US" sz="2800" b="0" i="1" smtClean="0">
                                    <a:latin typeface="Cambria Math" panose="02040503050406030204" pitchFamily="18" charset="0"/>
                                  </a:rPr>
                                  <m:t>=</m:t>
                                </m:r>
                                <m:r>
                                  <a:rPr lang="en-US" sz="2800" i="1">
                                    <a:latin typeface="Cambria Math" panose="02040503050406030204" pitchFamily="18" charset="0"/>
                                  </a:rPr>
                                  <m:t>𝛽</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𝐼</m:t>
                                    </m:r>
                                  </m:e>
                                </m:d>
                                <m:f>
                                  <m:fPr>
                                    <m:ctrlPr>
                                      <a:rPr lang="en-US" sz="2800" i="1">
                                        <a:latin typeface="Cambria Math" panose="02040503050406030204" pitchFamily="18" charset="0"/>
                                      </a:rPr>
                                    </m:ctrlPr>
                                  </m:fPr>
                                  <m:num>
                                    <m:r>
                                      <a:rPr lang="en-US" sz="2800" i="1">
                                        <a:latin typeface="Cambria Math" panose="02040503050406030204" pitchFamily="18" charset="0"/>
                                      </a:rPr>
                                      <m:t>𝑆𝐼</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𝐼</m:t>
                                    </m:r>
                                  </m:den>
                                </m:f>
                                <m:r>
                                  <a:rPr lang="en-US" sz="2800" i="1">
                                    <a:latin typeface="Cambria Math" panose="02040503050406030204" pitchFamily="18" charset="0"/>
                                  </a:rPr>
                                  <m:t>−</m:t>
                                </m:r>
                                <m:r>
                                  <a:rPr lang="en-US" sz="2800" i="1">
                                    <a:latin typeface="Cambria Math" panose="02040503050406030204" pitchFamily="18" charset="0"/>
                                  </a:rPr>
                                  <m:t>𝛾</m:t>
                                </m:r>
                                <m:r>
                                  <a:rPr lang="en-US" sz="2800" i="1">
                                    <a:latin typeface="Cambria Math" panose="02040503050406030204" pitchFamily="18" charset="0"/>
                                  </a:rPr>
                                  <m:t>𝐼</m:t>
                                </m:r>
                                <m:r>
                                  <a:rPr lang="en-US" sz="2800" i="1">
                                    <a:latin typeface="Cambria Math" panose="02040503050406030204" pitchFamily="18" charset="0"/>
                                  </a:rPr>
                                  <m:t>−</m:t>
                                </m:r>
                                <m:r>
                                  <a:rPr lang="en-US" sz="2800" b="0" i="1" smtClean="0">
                                    <a:latin typeface="Cambria Math" panose="02040503050406030204" pitchFamily="18" charset="0"/>
                                  </a:rPr>
                                  <m:t>𝜈</m:t>
                                </m:r>
                                <m:r>
                                  <a:rPr lang="en-US" sz="2800" i="1">
                                    <a:latin typeface="Cambria Math" panose="02040503050406030204" pitchFamily="18" charset="0"/>
                                  </a:rPr>
                                  <m:t>𝐼</m:t>
                                </m:r>
                              </m:e>
                            </m:mr>
                          </m:m>
                        </m:oMath>
                      </m:oMathPara>
                    </a14:m>
                    <a:endParaRPr lang="en-US" sz="2800" dirty="0"/>
                  </a:p>
                </p:txBody>
              </p:sp>
            </mc:Choice>
            <mc:Fallback>
              <p:sp>
                <p:nvSpPr>
                  <p:cNvPr id="185" name="TextBox 184">
                    <a:extLst>
                      <a:ext uri="{FF2B5EF4-FFF2-40B4-BE49-F238E27FC236}">
                        <a16:creationId xmlns:a16="http://schemas.microsoft.com/office/drawing/2014/main" id="{A88A7A01-EEA8-40FE-A0E7-59FD28DD25EB}"/>
                      </a:ext>
                    </a:extLst>
                  </p:cNvPr>
                  <p:cNvSpPr txBox="1">
                    <a:spLocks noRot="1" noChangeAspect="1" noMove="1" noResize="1" noEditPoints="1" noAdjustHandles="1" noChangeArrowheads="1" noChangeShapeType="1" noTextEdit="1"/>
                  </p:cNvSpPr>
                  <p:nvPr/>
                </p:nvSpPr>
                <p:spPr>
                  <a:xfrm>
                    <a:off x="1021372" y="16794548"/>
                    <a:ext cx="4571999" cy="92201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C3A44E2C-6F65-49A8-91C2-7947D4A500F3}"/>
                      </a:ext>
                    </a:extLst>
                  </p:cNvPr>
                  <p:cNvSpPr txBox="1"/>
                  <p:nvPr/>
                </p:nvSpPr>
                <p:spPr>
                  <a:xfrm>
                    <a:off x="1042705" y="15678897"/>
                    <a:ext cx="4800601"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𝑆</m:t>
                                    </m:r>
                                  </m:e>
                                </m:acc>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𝛽</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𝐼</m:t>
                                    </m:r>
                                  </m:e>
                                </m:d>
                                <m:f>
                                  <m:fPr>
                                    <m:ctrlPr>
                                      <a:rPr lang="en-US" sz="2800" i="1">
                                        <a:latin typeface="Cambria Math" panose="02040503050406030204" pitchFamily="18" charset="0"/>
                                      </a:rPr>
                                    </m:ctrlPr>
                                  </m:fPr>
                                  <m:num>
                                    <m:r>
                                      <a:rPr lang="en-US" sz="2800" i="1">
                                        <a:latin typeface="Cambria Math" panose="02040503050406030204" pitchFamily="18" charset="0"/>
                                      </a:rPr>
                                      <m:t>𝑆𝐼</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𝐼</m:t>
                                    </m:r>
                                  </m:den>
                                </m:f>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solidFill>
                                      <a:srgbClr val="C00000"/>
                                    </a:solidFill>
                                    <a:latin typeface="Cambria Math" panose="02040503050406030204" pitchFamily="18" charset="0"/>
                                  </a:rPr>
                                  <m:t>𝑉</m:t>
                                </m:r>
                              </m:e>
                            </m:mr>
                          </m:m>
                        </m:oMath>
                      </m:oMathPara>
                    </a14:m>
                    <a:endParaRPr lang="en-US" sz="2800" dirty="0"/>
                  </a:p>
                </p:txBody>
              </p:sp>
            </mc:Choice>
            <mc:Fallback>
              <p:sp>
                <p:nvSpPr>
                  <p:cNvPr id="186" name="TextBox 185">
                    <a:extLst>
                      <a:ext uri="{FF2B5EF4-FFF2-40B4-BE49-F238E27FC236}">
                        <a16:creationId xmlns:a16="http://schemas.microsoft.com/office/drawing/2014/main" id="{C3A44E2C-6F65-49A8-91C2-7947D4A500F3}"/>
                      </a:ext>
                    </a:extLst>
                  </p:cNvPr>
                  <p:cNvSpPr txBox="1">
                    <a:spLocks noRot="1" noChangeAspect="1" noMove="1" noResize="1" noEditPoints="1" noAdjustHandles="1" noChangeArrowheads="1" noChangeShapeType="1" noTextEdit="1"/>
                  </p:cNvSpPr>
                  <p:nvPr/>
                </p:nvSpPr>
                <p:spPr>
                  <a:xfrm>
                    <a:off x="1042705" y="15678897"/>
                    <a:ext cx="4800601" cy="922015"/>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25E3899D-5F9E-4668-90AC-A98A7F6C49A4}"/>
                      </a:ext>
                    </a:extLst>
                  </p:cNvPr>
                  <p:cNvSpPr txBox="1"/>
                  <p:nvPr/>
                </p:nvSpPr>
                <p:spPr>
                  <a:xfrm>
                    <a:off x="1012466" y="17927276"/>
                    <a:ext cx="4800600" cy="49105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𝑅</m:t>
                                    </m:r>
                                  </m:e>
                                </m:acc>
                                <m:r>
                                  <m:rPr>
                                    <m:brk m:alnAt="7"/>
                                  </m:rPr>
                                  <a:rPr lang="en-US" sz="2800" b="0" i="1" smtClean="0">
                                    <a:latin typeface="Cambria Math" panose="02040503050406030204" pitchFamily="18" charset="0"/>
                                  </a:rPr>
                                  <m:t>=</m:t>
                                </m:r>
                                <m:r>
                                  <a:rPr lang="en-US" sz="2800" i="1">
                                    <a:latin typeface="Cambria Math" panose="02040503050406030204" pitchFamily="18" charset="0"/>
                                  </a:rPr>
                                  <m:t>𝛾</m:t>
                                </m:r>
                                <m:r>
                                  <a:rPr lang="en-US" sz="2800" i="1">
                                    <a:latin typeface="Cambria Math" panose="02040503050406030204" pitchFamily="18" charset="0"/>
                                  </a:rPr>
                                  <m:t>𝐼</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𝛼</m:t>
                                    </m:r>
                                  </m:e>
                                </m:d>
                                <m:r>
                                  <a:rPr lang="en-US" sz="2800" b="0" i="1" smtClean="0">
                                    <a:solidFill>
                                      <a:srgbClr val="C00000"/>
                                    </a:solidFill>
                                    <a:latin typeface="Cambria Math" panose="02040503050406030204" pitchFamily="18" charset="0"/>
                                  </a:rPr>
                                  <m:t>𝑉</m:t>
                                </m:r>
                              </m:e>
                            </m:mr>
                          </m:m>
                        </m:oMath>
                      </m:oMathPara>
                    </a14:m>
                    <a:endParaRPr lang="en-US" sz="2800" dirty="0"/>
                  </a:p>
                </p:txBody>
              </p:sp>
            </mc:Choice>
            <mc:Fallback>
              <p:sp>
                <p:nvSpPr>
                  <p:cNvPr id="187" name="TextBox 186">
                    <a:extLst>
                      <a:ext uri="{FF2B5EF4-FFF2-40B4-BE49-F238E27FC236}">
                        <a16:creationId xmlns:a16="http://schemas.microsoft.com/office/drawing/2014/main" id="{25E3899D-5F9E-4668-90AC-A98A7F6C49A4}"/>
                      </a:ext>
                    </a:extLst>
                  </p:cNvPr>
                  <p:cNvSpPr txBox="1">
                    <a:spLocks noRot="1" noChangeAspect="1" noMove="1" noResize="1" noEditPoints="1" noAdjustHandles="1" noChangeArrowheads="1" noChangeShapeType="1" noTextEdit="1"/>
                  </p:cNvSpPr>
                  <p:nvPr/>
                </p:nvSpPr>
                <p:spPr>
                  <a:xfrm>
                    <a:off x="1012466" y="17927276"/>
                    <a:ext cx="4800600" cy="491051"/>
                  </a:xfrm>
                  <a:prstGeom prst="rect">
                    <a:avLst/>
                  </a:prstGeom>
                  <a:blipFill>
                    <a:blip r:embed="rId22"/>
                    <a:stretch>
                      <a:fillRect/>
                    </a:stretch>
                  </a:blipFill>
                </p:spPr>
                <p:txBody>
                  <a:bodyPr/>
                  <a:lstStyle/>
                  <a:p>
                    <a:r>
                      <a:rPr lang="en-US">
                        <a:noFill/>
                      </a:rPr>
                      <a:t> </a:t>
                    </a:r>
                  </a:p>
                </p:txBody>
              </p:sp>
            </mc:Fallback>
          </mc:AlternateContent>
        </p:grpSp>
        <p:sp>
          <p:nvSpPr>
            <p:cNvPr id="182" name="Right Arrow 91">
              <a:extLst>
                <a:ext uri="{FF2B5EF4-FFF2-40B4-BE49-F238E27FC236}">
                  <a16:creationId xmlns:a16="http://schemas.microsoft.com/office/drawing/2014/main" id="{E3FD093D-CA80-4FEC-831C-EB3FA2D08234}"/>
                </a:ext>
              </a:extLst>
            </p:cNvPr>
            <p:cNvSpPr/>
            <p:nvPr/>
          </p:nvSpPr>
          <p:spPr>
            <a:xfrm>
              <a:off x="7618055"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Rectangle 187">
            <a:extLst>
              <a:ext uri="{FF2B5EF4-FFF2-40B4-BE49-F238E27FC236}">
                <a16:creationId xmlns:a16="http://schemas.microsoft.com/office/drawing/2014/main" id="{E5D6D713-E6E3-45F1-9C73-5FD9A4B8B6DA}"/>
              </a:ext>
            </a:extLst>
          </p:cNvPr>
          <p:cNvSpPr/>
          <p:nvPr/>
        </p:nvSpPr>
        <p:spPr>
          <a:xfrm>
            <a:off x="14585239" y="15683888"/>
            <a:ext cx="13945004" cy="6494085"/>
          </a:xfrm>
          <a:prstGeom prst="rect">
            <a:avLst/>
          </a:prstGeom>
        </p:spPr>
        <p:txBody>
          <a:bodyPr wrap="square">
            <a:spAutoFit/>
          </a:bodyPr>
          <a:lstStyle/>
          <a:p>
            <a:pPr lvl="0" defTabSz="3574551">
              <a:spcBef>
                <a:spcPts val="0"/>
              </a:spcBef>
              <a:spcAft>
                <a:spcPts val="0"/>
              </a:spcAft>
              <a:defRPr/>
            </a:pPr>
            <a:r>
              <a:rPr lang="en-US" sz="3200" dirty="0">
                <a:solidFill>
                  <a:prstClr val="black"/>
                </a:solidFill>
                <a:latin typeface="Calibri"/>
                <a:cs typeface="Arial" pitchFamily="34" charset="0"/>
              </a:rPr>
              <a:t>Due to the transmission rate being constant in the SIRD model, any prediction can only show an unconstrained outbreak or decay of the disease. In predicting an unconstrained outbreak, the number of infections rises exponentially until there are no remaining susceptibles to infect.</a:t>
            </a:r>
          </a:p>
          <a:p>
            <a:pPr lvl="0" defTabSz="3574551">
              <a:spcBef>
                <a:spcPts val="0"/>
              </a:spcBef>
              <a:spcAft>
                <a:spcPts val="0"/>
              </a:spcAft>
              <a:defRPr/>
            </a:pPr>
            <a:endParaRPr lang="en-US" sz="3200" dirty="0">
              <a:solidFill>
                <a:prstClr val="black"/>
              </a:solidFill>
              <a:latin typeface="Calibri"/>
              <a:cs typeface="Arial" pitchFamily="34" charset="0"/>
            </a:endParaRPr>
          </a:p>
          <a:p>
            <a:pPr lvl="0" defTabSz="3574551">
              <a:spcBef>
                <a:spcPts val="0"/>
              </a:spcBef>
              <a:spcAft>
                <a:spcPts val="0"/>
              </a:spcAft>
              <a:defRPr/>
            </a:pPr>
            <a:r>
              <a:rPr lang="en-US" sz="3200" dirty="0">
                <a:solidFill>
                  <a:prstClr val="black"/>
                </a:solidFill>
                <a:latin typeface="Calibri"/>
                <a:cs typeface="Arial" pitchFamily="34" charset="0"/>
              </a:rPr>
              <a:t>Unlike the SIRD model, the feedback model is capable of predicting times of increasing and decreasing infections due to the allowance of the transmission rate changing over time. By assuming the local population has some delay in how it can react to new case data, either by naturally distancing or formal health guidelines being put into place, we find that the transmission rate can be modeled with a greater accuracy than the standard SIRD model. This allows for the feedback model to be accurate for a longer duration, while the standard SIRD model deviates rapidly after some period.</a:t>
            </a:r>
          </a:p>
        </p:txBody>
      </p:sp>
      <p:sp>
        <p:nvSpPr>
          <p:cNvPr id="190" name="Rectangle 189">
            <a:extLst>
              <a:ext uri="{FF2B5EF4-FFF2-40B4-BE49-F238E27FC236}">
                <a16:creationId xmlns:a16="http://schemas.microsoft.com/office/drawing/2014/main" id="{6B27A264-8723-40A5-800F-3B246D7DA6F8}"/>
              </a:ext>
            </a:extLst>
          </p:cNvPr>
          <p:cNvSpPr/>
          <p:nvPr/>
        </p:nvSpPr>
        <p:spPr>
          <a:xfrm>
            <a:off x="29822009" y="9200682"/>
            <a:ext cx="13302760" cy="6494085"/>
          </a:xfrm>
          <a:prstGeom prst="rect">
            <a:avLst/>
          </a:prstGeom>
        </p:spPr>
        <p:txBody>
          <a:bodyPr wrap="square">
            <a:spAutoFit/>
          </a:bodyPr>
          <a:lstStyle/>
          <a:p>
            <a:pPr defTabSz="3574551">
              <a:spcBef>
                <a:spcPts val="0"/>
              </a:spcBef>
              <a:spcAft>
                <a:spcPts val="0"/>
              </a:spcAft>
              <a:defRPr/>
            </a:pPr>
            <a:r>
              <a:rPr lang="en-US" sz="3200" dirty="0">
                <a:solidFill>
                  <a:prstClr val="black"/>
                </a:solidFill>
                <a:latin typeface="Calibri"/>
                <a:cs typeface="Arial" pitchFamily="34" charset="0"/>
              </a:rPr>
              <a:t>Both the SIRD and SIRD feedback model can be adapted to incorporate vaccinations. To do this we assume both recovered and susceptible populations get vaccinated at the same rate.</a:t>
            </a:r>
          </a:p>
          <a:p>
            <a:pPr lvl="0" defTabSz="3574551">
              <a:spcBef>
                <a:spcPts val="0"/>
              </a:spcBef>
              <a:spcAft>
                <a:spcPts val="0"/>
              </a:spcAft>
              <a:defRPr/>
            </a:pPr>
            <a:endParaRPr lang="en-US" sz="3200" dirty="0">
              <a:solidFill>
                <a:prstClr val="black"/>
              </a:solidFill>
              <a:latin typeface="Calibri"/>
              <a:cs typeface="Arial" pitchFamily="34" charset="0"/>
            </a:endParaRPr>
          </a:p>
          <a:p>
            <a:pPr lvl="0" defTabSz="3574551">
              <a:spcBef>
                <a:spcPts val="0"/>
              </a:spcBef>
              <a:spcAft>
                <a:spcPts val="0"/>
              </a:spcAft>
              <a:defRPr/>
            </a:pPr>
            <a:r>
              <a:rPr lang="en-US" sz="3200" dirty="0">
                <a:solidFill>
                  <a:prstClr val="black"/>
                </a:solidFill>
                <a:latin typeface="Calibri"/>
                <a:cs typeface="Arial" pitchFamily="34" charset="0"/>
              </a:rPr>
              <a:t>Due to the low number of vaccinations when current infections were high, little difference is found in comparing the accuracy of the vaccinated with the standard models of SIRD and SIRD feedback. Only during times of high infections will the number of vaccinations significantly impact the number of newly infected individuals.</a:t>
            </a:r>
          </a:p>
          <a:p>
            <a:pPr lvl="0" defTabSz="3574551">
              <a:spcBef>
                <a:spcPts val="0"/>
              </a:spcBef>
              <a:spcAft>
                <a:spcPts val="0"/>
              </a:spcAft>
              <a:defRPr/>
            </a:pPr>
            <a:endParaRPr lang="en-US" sz="3200" dirty="0">
              <a:solidFill>
                <a:prstClr val="black"/>
              </a:solidFill>
              <a:latin typeface="Calibri"/>
              <a:cs typeface="Arial" pitchFamily="34" charset="0"/>
            </a:endParaRPr>
          </a:p>
          <a:p>
            <a:pPr lvl="0" defTabSz="3574551">
              <a:spcBef>
                <a:spcPts val="0"/>
              </a:spcBef>
              <a:spcAft>
                <a:spcPts val="0"/>
              </a:spcAft>
              <a:defRPr/>
            </a:pPr>
            <a:r>
              <a:rPr lang="en-US" sz="3200" dirty="0">
                <a:solidFill>
                  <a:prstClr val="black"/>
                </a:solidFill>
                <a:latin typeface="Calibri"/>
                <a:cs typeface="Arial" pitchFamily="34" charset="0"/>
              </a:rPr>
              <a:t>While high vaccinations may make a minor difference in times when the disease is decaying, high vaccinations are capable of curbing another wave of the infection, preventing further deaths.</a:t>
            </a:r>
          </a:p>
        </p:txBody>
      </p:sp>
      <p:sp>
        <p:nvSpPr>
          <p:cNvPr id="192" name="Content Placeholder 5">
            <a:extLst>
              <a:ext uri="{FF2B5EF4-FFF2-40B4-BE49-F238E27FC236}">
                <a16:creationId xmlns:a16="http://schemas.microsoft.com/office/drawing/2014/main" id="{1FBF8E79-18EB-4F08-9A4C-DD615BCA0B6E}"/>
              </a:ext>
            </a:extLst>
          </p:cNvPr>
          <p:cNvSpPr txBox="1">
            <a:spLocks/>
          </p:cNvSpPr>
          <p:nvPr/>
        </p:nvSpPr>
        <p:spPr bwMode="auto">
          <a:xfrm>
            <a:off x="155734" y="25783368"/>
            <a:ext cx="10348462" cy="1738190"/>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lvl1pPr marL="1339154" indent="-1339154"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7000"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9pPr>
          </a:lstStyle>
          <a:p>
            <a:pPr marL="0" indent="0" defTabSz="3574551" eaLnBrk="1" hangingPunct="1">
              <a:spcBef>
                <a:spcPts val="0"/>
              </a:spcBef>
              <a:spcAft>
                <a:spcPts val="0"/>
              </a:spcAft>
              <a:buFont typeface="Arial" charset="0"/>
              <a:buNone/>
              <a:defRPr/>
            </a:pPr>
            <a:r>
              <a:rPr lang="en-US" sz="3200" dirty="0">
                <a:cs typeface="Arial" pitchFamily="34" charset="0"/>
              </a:rPr>
              <a:t>This model has been applied successfully on the Italian dataset [3]. Our formulation of the model and results are consistent with their findings.</a:t>
            </a:r>
          </a:p>
        </p:txBody>
      </p:sp>
      <p:pic>
        <p:nvPicPr>
          <p:cNvPr id="35" name="Picture 34" descr="Chart, line chart&#10;&#10;Description automatically generated">
            <a:extLst>
              <a:ext uri="{FF2B5EF4-FFF2-40B4-BE49-F238E27FC236}">
                <a16:creationId xmlns:a16="http://schemas.microsoft.com/office/drawing/2014/main" id="{71E5CCA2-88A1-413A-812A-3D05FC7F90AD}"/>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12717" r="10674" b="11531"/>
          <a:stretch/>
        </p:blipFill>
        <p:spPr>
          <a:xfrm>
            <a:off x="39207826" y="6133460"/>
            <a:ext cx="3574424" cy="20450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7" name="Picture 36" descr="Chart, line chart&#10;&#10;Description automatically generated">
            <a:extLst>
              <a:ext uri="{FF2B5EF4-FFF2-40B4-BE49-F238E27FC236}">
                <a16:creationId xmlns:a16="http://schemas.microsoft.com/office/drawing/2014/main" id="{FC353CF9-19D4-4579-BCCF-C008AFA62E91}"/>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14004" r="12656" b="12012"/>
          <a:stretch/>
        </p:blipFill>
        <p:spPr>
          <a:xfrm>
            <a:off x="29496655" y="6122335"/>
            <a:ext cx="3421851" cy="20339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2" name="Picture 51" descr="Chart, histogram&#10;&#10;Description automatically generated">
            <a:extLst>
              <a:ext uri="{FF2B5EF4-FFF2-40B4-BE49-F238E27FC236}">
                <a16:creationId xmlns:a16="http://schemas.microsoft.com/office/drawing/2014/main" id="{C96ECB85-8AE6-42D1-8E33-EADA1DA607D9}"/>
              </a:ext>
            </a:extLst>
          </p:cNvPr>
          <p:cNvPicPr>
            <a:picLocks noChangeAspect="1"/>
          </p:cNvPicPr>
          <p:nvPr/>
        </p:nvPicPr>
        <p:blipFill rotWithShape="1">
          <a:blip r:embed="rId25">
            <a:extLst>
              <a:ext uri="{28A0092B-C50C-407E-A947-70E740481C1C}">
                <a14:useLocalDpi xmlns:a14="http://schemas.microsoft.com/office/drawing/2010/main" val="0"/>
              </a:ext>
            </a:extLst>
          </a:blip>
          <a:srcRect l="4925" r="8559"/>
          <a:stretch/>
        </p:blipFill>
        <p:spPr>
          <a:xfrm>
            <a:off x="22049822" y="10547508"/>
            <a:ext cx="7148485" cy="4093692"/>
          </a:xfrm>
          <a:prstGeom prst="rect">
            <a:avLst/>
          </a:prstGeom>
        </p:spPr>
      </p:pic>
      <p:pic>
        <p:nvPicPr>
          <p:cNvPr id="63" name="Picture 62" descr="Chart, histogram&#10;&#10;Description automatically generated">
            <a:extLst>
              <a:ext uri="{FF2B5EF4-FFF2-40B4-BE49-F238E27FC236}">
                <a16:creationId xmlns:a16="http://schemas.microsoft.com/office/drawing/2014/main" id="{B345EF60-C432-4438-87CE-2E7190CC0187}"/>
              </a:ext>
            </a:extLst>
          </p:cNvPr>
          <p:cNvPicPr>
            <a:picLocks noChangeAspect="1"/>
          </p:cNvPicPr>
          <p:nvPr/>
        </p:nvPicPr>
        <p:blipFill rotWithShape="1">
          <a:blip r:embed="rId26">
            <a:extLst>
              <a:ext uri="{28A0092B-C50C-407E-A947-70E740481C1C}">
                <a14:useLocalDpi xmlns:a14="http://schemas.microsoft.com/office/drawing/2010/main" val="0"/>
              </a:ext>
            </a:extLst>
          </a:blip>
          <a:srcRect l="4077" r="9359"/>
          <a:stretch/>
        </p:blipFill>
        <p:spPr>
          <a:xfrm>
            <a:off x="21537232" y="28098370"/>
            <a:ext cx="8173664" cy="46780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2616</TotalTime>
  <Words>931</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Symbol</vt:lpstr>
      <vt:lpstr>Office Theme</vt:lpstr>
      <vt:lpstr>Tracking COVID-19 by Incorporating Feedback into the SIRD Model Daniel March1, Jeston Bond1, and Genti Buzi1 1Department of Mathematics and Computer Science, Biola University 2Department of Kinesiology and Public Health, Biola University</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Glycolytic Oscillations and Limits on Performance Robustness  Fiona Chandra, John Doyle California Institute of Technology</dc:title>
  <dc:creator>Fiona Chandra</dc:creator>
  <cp:lastModifiedBy>Henry Winkler</cp:lastModifiedBy>
  <cp:revision>601</cp:revision>
  <cp:lastPrinted>2013-08-26T15:32:24Z</cp:lastPrinted>
  <dcterms:created xsi:type="dcterms:W3CDTF">2010-09-11T23:32:24Z</dcterms:created>
  <dcterms:modified xsi:type="dcterms:W3CDTF">2021-07-06T22:23:38Z</dcterms:modified>
</cp:coreProperties>
</file>