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591300" cy="9855200"/>
  <p:defaultTextStyle>
    <a:defPPr>
      <a:defRPr lang="en-US"/>
    </a:defPPr>
    <a:lvl1pPr algn="l" defTabSz="4646819" rtl="0" fontAlgn="base">
      <a:spcBef>
        <a:spcPct val="0"/>
      </a:spcBef>
      <a:spcAft>
        <a:spcPct val="0"/>
      </a:spcAft>
      <a:defRPr sz="9100" kern="1200">
        <a:solidFill>
          <a:schemeClr val="tx1"/>
        </a:solidFill>
        <a:latin typeface="Arial" charset="0"/>
        <a:ea typeface="+mn-ea"/>
        <a:cs typeface="Arial" charset="0"/>
      </a:defRPr>
    </a:lvl1pPr>
    <a:lvl2pPr marL="2321823" indent="-1831430" algn="l" defTabSz="4646819" rtl="0" fontAlgn="base">
      <a:spcBef>
        <a:spcPct val="0"/>
      </a:spcBef>
      <a:spcAft>
        <a:spcPct val="0"/>
      </a:spcAft>
      <a:defRPr sz="9100" kern="1200">
        <a:solidFill>
          <a:schemeClr val="tx1"/>
        </a:solidFill>
        <a:latin typeface="Arial" charset="0"/>
        <a:ea typeface="+mn-ea"/>
        <a:cs typeface="Arial" charset="0"/>
      </a:defRPr>
    </a:lvl2pPr>
    <a:lvl3pPr marL="4646819" indent="-3666033" algn="l" defTabSz="4646819" rtl="0" fontAlgn="base">
      <a:spcBef>
        <a:spcPct val="0"/>
      </a:spcBef>
      <a:spcAft>
        <a:spcPct val="0"/>
      </a:spcAft>
      <a:defRPr sz="9100" kern="1200">
        <a:solidFill>
          <a:schemeClr val="tx1"/>
        </a:solidFill>
        <a:latin typeface="Arial" charset="0"/>
        <a:ea typeface="+mn-ea"/>
        <a:cs typeface="Arial" charset="0"/>
      </a:defRPr>
    </a:lvl3pPr>
    <a:lvl4pPr marL="6970230" indent="-5500646" algn="l" defTabSz="4646819" rtl="0" fontAlgn="base">
      <a:spcBef>
        <a:spcPct val="0"/>
      </a:spcBef>
      <a:spcAft>
        <a:spcPct val="0"/>
      </a:spcAft>
      <a:defRPr sz="9100" kern="1200">
        <a:solidFill>
          <a:schemeClr val="tx1"/>
        </a:solidFill>
        <a:latin typeface="Arial" charset="0"/>
        <a:ea typeface="+mn-ea"/>
        <a:cs typeface="Arial" charset="0"/>
      </a:defRPr>
    </a:lvl4pPr>
    <a:lvl5pPr marL="9295226" indent="-7335244" algn="l" defTabSz="4646819" rtl="0" fontAlgn="base">
      <a:spcBef>
        <a:spcPct val="0"/>
      </a:spcBef>
      <a:spcAft>
        <a:spcPct val="0"/>
      </a:spcAft>
      <a:defRPr sz="9100" kern="1200">
        <a:solidFill>
          <a:schemeClr val="tx1"/>
        </a:solidFill>
        <a:latin typeface="Arial" charset="0"/>
        <a:ea typeface="+mn-ea"/>
        <a:cs typeface="Arial" charset="0"/>
      </a:defRPr>
    </a:lvl5pPr>
    <a:lvl6pPr marL="2285320" algn="l" defTabSz="914131" rtl="0" eaLnBrk="1" latinLnBrk="0" hangingPunct="1">
      <a:defRPr sz="9100" kern="1200">
        <a:solidFill>
          <a:schemeClr val="tx1"/>
        </a:solidFill>
        <a:latin typeface="Arial" charset="0"/>
        <a:ea typeface="+mn-ea"/>
        <a:cs typeface="Arial" charset="0"/>
      </a:defRPr>
    </a:lvl6pPr>
    <a:lvl7pPr marL="2742388" algn="l" defTabSz="914131" rtl="0" eaLnBrk="1" latinLnBrk="0" hangingPunct="1">
      <a:defRPr sz="9100" kern="1200">
        <a:solidFill>
          <a:schemeClr val="tx1"/>
        </a:solidFill>
        <a:latin typeface="Arial" charset="0"/>
        <a:ea typeface="+mn-ea"/>
        <a:cs typeface="Arial" charset="0"/>
      </a:defRPr>
    </a:lvl7pPr>
    <a:lvl8pPr marL="3199451" algn="l" defTabSz="914131" rtl="0" eaLnBrk="1" latinLnBrk="0" hangingPunct="1">
      <a:defRPr sz="9100" kern="1200">
        <a:solidFill>
          <a:schemeClr val="tx1"/>
        </a:solidFill>
        <a:latin typeface="Arial" charset="0"/>
        <a:ea typeface="+mn-ea"/>
        <a:cs typeface="Arial" charset="0"/>
      </a:defRPr>
    </a:lvl8pPr>
    <a:lvl9pPr marL="3656518" algn="l" defTabSz="914131" rtl="0" eaLnBrk="1" latinLnBrk="0" hangingPunct="1">
      <a:defRPr sz="91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43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68" autoAdjust="0"/>
    <p:restoredTop sz="94660"/>
  </p:normalViewPr>
  <p:slideViewPr>
    <p:cSldViewPr>
      <p:cViewPr>
        <p:scale>
          <a:sx n="30" d="100"/>
          <a:sy n="30" d="100"/>
        </p:scale>
        <p:origin x="312" y="-91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56230" cy="492760"/>
          </a:xfrm>
          <a:prstGeom prst="rect">
            <a:avLst/>
          </a:prstGeom>
        </p:spPr>
        <p:txBody>
          <a:bodyPr vert="horz" lIns="91440" tIns="45720" rIns="91440" bIns="45720" rtlCol="0"/>
          <a:lstStyle>
            <a:lvl1pPr algn="l" defTabSz="4648483">
              <a:defRPr sz="1200"/>
            </a:lvl1pPr>
          </a:lstStyle>
          <a:p>
            <a:pPr>
              <a:defRPr/>
            </a:pPr>
            <a:endParaRPr lang="en-US"/>
          </a:p>
        </p:txBody>
      </p:sp>
      <p:sp>
        <p:nvSpPr>
          <p:cNvPr id="3" name="Date Placeholder 2"/>
          <p:cNvSpPr>
            <a:spLocks noGrp="1"/>
          </p:cNvSpPr>
          <p:nvPr>
            <p:ph type="dt" idx="1"/>
          </p:nvPr>
        </p:nvSpPr>
        <p:spPr>
          <a:xfrm>
            <a:off x="3733545" y="0"/>
            <a:ext cx="2856230" cy="492760"/>
          </a:xfrm>
          <a:prstGeom prst="rect">
            <a:avLst/>
          </a:prstGeom>
        </p:spPr>
        <p:txBody>
          <a:bodyPr vert="horz" lIns="91440" tIns="45720" rIns="91440" bIns="45720" rtlCol="0"/>
          <a:lstStyle>
            <a:lvl1pPr algn="r" defTabSz="4648483">
              <a:defRPr sz="1200"/>
            </a:lvl1pPr>
          </a:lstStyle>
          <a:p>
            <a:pPr>
              <a:defRPr/>
            </a:pPr>
            <a:fld id="{79B55723-BBD6-4A41-9E64-43AEE222F414}" type="datetimeFigureOut">
              <a:rPr lang="en-US"/>
              <a:pPr>
                <a:defRPr/>
              </a:pPr>
              <a:t>7/4/2021</a:t>
            </a:fld>
            <a:endParaRPr lang="en-US"/>
          </a:p>
        </p:txBody>
      </p:sp>
      <p:sp>
        <p:nvSpPr>
          <p:cNvPr id="4" name="Slide Image Placeholder 3"/>
          <p:cNvSpPr>
            <a:spLocks noGrp="1" noRot="1" noChangeAspect="1"/>
          </p:cNvSpPr>
          <p:nvPr>
            <p:ph type="sldImg" idx="2"/>
          </p:nvPr>
        </p:nvSpPr>
        <p:spPr>
          <a:xfrm>
            <a:off x="831850" y="739775"/>
            <a:ext cx="4927600" cy="36957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59130" y="4681220"/>
            <a:ext cx="5273040" cy="443484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360730"/>
            <a:ext cx="2856230" cy="492760"/>
          </a:xfrm>
          <a:prstGeom prst="rect">
            <a:avLst/>
          </a:prstGeom>
        </p:spPr>
        <p:txBody>
          <a:bodyPr vert="horz" lIns="91440" tIns="45720" rIns="91440" bIns="45720" rtlCol="0" anchor="b"/>
          <a:lstStyle>
            <a:lvl1pPr algn="l" defTabSz="4648483">
              <a:defRPr sz="1200"/>
            </a:lvl1pPr>
          </a:lstStyle>
          <a:p>
            <a:pPr>
              <a:defRPr/>
            </a:pPr>
            <a:endParaRPr lang="en-US"/>
          </a:p>
        </p:txBody>
      </p:sp>
      <p:sp>
        <p:nvSpPr>
          <p:cNvPr id="7" name="Slide Number Placeholder 6"/>
          <p:cNvSpPr>
            <a:spLocks noGrp="1"/>
          </p:cNvSpPr>
          <p:nvPr>
            <p:ph type="sldNum" sz="quarter" idx="5"/>
          </p:nvPr>
        </p:nvSpPr>
        <p:spPr>
          <a:xfrm>
            <a:off x="3733545" y="9360730"/>
            <a:ext cx="2856230" cy="492760"/>
          </a:xfrm>
          <a:prstGeom prst="rect">
            <a:avLst/>
          </a:prstGeom>
        </p:spPr>
        <p:txBody>
          <a:bodyPr vert="horz" lIns="91440" tIns="45720" rIns="91440" bIns="45720" rtlCol="0" anchor="b"/>
          <a:lstStyle>
            <a:lvl1pPr algn="r" defTabSz="4648483">
              <a:defRPr sz="1200"/>
            </a:lvl1pPr>
          </a:lstStyle>
          <a:p>
            <a:pPr>
              <a:defRPr/>
            </a:pPr>
            <a:fld id="{AC939A6F-5B0F-4A83-B3E6-866F8AD97B1C}" type="slidenum">
              <a:rPr lang="en-US"/>
              <a:pPr>
                <a:defRPr/>
              </a:pPr>
              <a:t>‹#›</a:t>
            </a:fld>
            <a:endParaRPr lang="en-US"/>
          </a:p>
        </p:txBody>
      </p:sp>
    </p:spTree>
    <p:extLst>
      <p:ext uri="{BB962C8B-B14F-4D97-AF65-F5344CB8AC3E}">
        <p14:creationId xmlns:p14="http://schemas.microsoft.com/office/powerpoint/2010/main" val="32840053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mn-lt"/>
        <a:ea typeface="+mn-ea"/>
        <a:cs typeface="+mn-cs"/>
      </a:defRPr>
    </a:lvl1pPr>
    <a:lvl2pPr marL="488804" algn="l" rtl="0" eaLnBrk="0" fontAlgn="base" hangingPunct="0">
      <a:spcBef>
        <a:spcPct val="30000"/>
      </a:spcBef>
      <a:spcAft>
        <a:spcPct val="0"/>
      </a:spcAft>
      <a:defRPr sz="1400" kern="1200">
        <a:solidFill>
          <a:schemeClr val="tx1"/>
        </a:solidFill>
        <a:latin typeface="+mn-lt"/>
        <a:ea typeface="+mn-ea"/>
        <a:cs typeface="+mn-cs"/>
      </a:defRPr>
    </a:lvl2pPr>
    <a:lvl3pPr marL="979197" algn="l" rtl="0" eaLnBrk="0" fontAlgn="base" hangingPunct="0">
      <a:spcBef>
        <a:spcPct val="30000"/>
      </a:spcBef>
      <a:spcAft>
        <a:spcPct val="0"/>
      </a:spcAft>
      <a:defRPr sz="1400" kern="1200">
        <a:solidFill>
          <a:schemeClr val="tx1"/>
        </a:solidFill>
        <a:latin typeface="+mn-lt"/>
        <a:ea typeface="+mn-ea"/>
        <a:cs typeface="+mn-cs"/>
      </a:defRPr>
    </a:lvl3pPr>
    <a:lvl4pPr marL="1469589" algn="l" rtl="0" eaLnBrk="0" fontAlgn="base" hangingPunct="0">
      <a:spcBef>
        <a:spcPct val="30000"/>
      </a:spcBef>
      <a:spcAft>
        <a:spcPct val="0"/>
      </a:spcAft>
      <a:defRPr sz="1400" kern="1200">
        <a:solidFill>
          <a:schemeClr val="tx1"/>
        </a:solidFill>
        <a:latin typeface="+mn-lt"/>
        <a:ea typeface="+mn-ea"/>
        <a:cs typeface="+mn-cs"/>
      </a:defRPr>
    </a:lvl4pPr>
    <a:lvl5pPr marL="1959982" algn="l" rtl="0" eaLnBrk="0" fontAlgn="base" hangingPunct="0">
      <a:spcBef>
        <a:spcPct val="30000"/>
      </a:spcBef>
      <a:spcAft>
        <a:spcPct val="0"/>
      </a:spcAft>
      <a:defRPr sz="1400" kern="1200">
        <a:solidFill>
          <a:schemeClr val="tx1"/>
        </a:solidFill>
        <a:latin typeface="+mn-lt"/>
        <a:ea typeface="+mn-ea"/>
        <a:cs typeface="+mn-cs"/>
      </a:defRPr>
    </a:lvl5pPr>
    <a:lvl6pPr marL="2450324" algn="l" defTabSz="980128" rtl="0" eaLnBrk="1" latinLnBrk="0" hangingPunct="1">
      <a:defRPr sz="1400" kern="1200">
        <a:solidFill>
          <a:schemeClr val="tx1"/>
        </a:solidFill>
        <a:latin typeface="+mn-lt"/>
        <a:ea typeface="+mn-ea"/>
        <a:cs typeface="+mn-cs"/>
      </a:defRPr>
    </a:lvl6pPr>
    <a:lvl7pPr marL="2940388" algn="l" defTabSz="980128" rtl="0" eaLnBrk="1" latinLnBrk="0" hangingPunct="1">
      <a:defRPr sz="1400" kern="1200">
        <a:solidFill>
          <a:schemeClr val="tx1"/>
        </a:solidFill>
        <a:latin typeface="+mn-lt"/>
        <a:ea typeface="+mn-ea"/>
        <a:cs typeface="+mn-cs"/>
      </a:defRPr>
    </a:lvl7pPr>
    <a:lvl8pPr marL="3430452" algn="l" defTabSz="980128" rtl="0" eaLnBrk="1" latinLnBrk="0" hangingPunct="1">
      <a:defRPr sz="1400" kern="1200">
        <a:solidFill>
          <a:schemeClr val="tx1"/>
        </a:solidFill>
        <a:latin typeface="+mn-lt"/>
        <a:ea typeface="+mn-ea"/>
        <a:cs typeface="+mn-cs"/>
      </a:defRPr>
    </a:lvl8pPr>
    <a:lvl9pPr marL="3920516" algn="l" defTabSz="980128"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831850" y="739775"/>
            <a:ext cx="4927600" cy="36957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648200"/>
            <a:fld id="{387E421C-E7E3-43F7-BFD7-90ED97C8AA07}" type="slidenum">
              <a:rPr lang="en-US" smtClean="0"/>
              <a:pPr defTabSz="4648200"/>
              <a:t>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1" y="10226047"/>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1" cy="8412480"/>
          </a:xfrm>
        </p:spPr>
        <p:txBody>
          <a:bodyPr/>
          <a:lstStyle>
            <a:lvl1pPr marL="0" indent="0" algn="ctr">
              <a:buNone/>
              <a:defRPr>
                <a:solidFill>
                  <a:schemeClr val="tx1">
                    <a:tint val="75000"/>
                  </a:schemeClr>
                </a:solidFill>
              </a:defRPr>
            </a:lvl1pPr>
            <a:lvl2pPr marL="1787793" indent="0" algn="ctr">
              <a:buNone/>
              <a:defRPr>
                <a:solidFill>
                  <a:schemeClr val="tx1">
                    <a:tint val="75000"/>
                  </a:schemeClr>
                </a:solidFill>
              </a:defRPr>
            </a:lvl2pPr>
            <a:lvl3pPr marL="3575587" indent="0" algn="ctr">
              <a:buNone/>
              <a:defRPr>
                <a:solidFill>
                  <a:schemeClr val="tx1">
                    <a:tint val="75000"/>
                  </a:schemeClr>
                </a:solidFill>
              </a:defRPr>
            </a:lvl3pPr>
            <a:lvl4pPr marL="5363377" indent="0" algn="ctr">
              <a:buNone/>
              <a:defRPr>
                <a:solidFill>
                  <a:schemeClr val="tx1">
                    <a:tint val="75000"/>
                  </a:schemeClr>
                </a:solidFill>
              </a:defRPr>
            </a:lvl4pPr>
            <a:lvl5pPr marL="7151173" indent="0" algn="ctr">
              <a:buNone/>
              <a:defRPr>
                <a:solidFill>
                  <a:schemeClr val="tx1">
                    <a:tint val="75000"/>
                  </a:schemeClr>
                </a:solidFill>
              </a:defRPr>
            </a:lvl5pPr>
            <a:lvl6pPr marL="8938967" indent="0" algn="ctr">
              <a:buNone/>
              <a:defRPr>
                <a:solidFill>
                  <a:schemeClr val="tx1">
                    <a:tint val="75000"/>
                  </a:schemeClr>
                </a:solidFill>
              </a:defRPr>
            </a:lvl6pPr>
            <a:lvl7pPr marL="10726760" indent="0" algn="ctr">
              <a:buNone/>
              <a:defRPr>
                <a:solidFill>
                  <a:schemeClr val="tx1">
                    <a:tint val="75000"/>
                  </a:schemeClr>
                </a:solidFill>
              </a:defRPr>
            </a:lvl7pPr>
            <a:lvl8pPr marL="12514550" indent="0" algn="ctr">
              <a:buNone/>
              <a:defRPr>
                <a:solidFill>
                  <a:schemeClr val="tx1">
                    <a:tint val="75000"/>
                  </a:schemeClr>
                </a:solidFill>
              </a:defRPr>
            </a:lvl8pPr>
            <a:lvl9pPr marL="1430234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98FD9C6-EB60-4CDE-B772-7FB2B12A7987}" type="datetimeFigureOut">
              <a:rPr lang="en-US"/>
              <a:pPr>
                <a:defRPr/>
              </a:pPr>
              <a:t>7/4/2021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E23187C-C5DA-4585-A415-9298A255486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DDB0A4F-AE23-4C7B-A393-1E63FB903F5E}" type="datetimeFigureOut">
              <a:rPr lang="en-US"/>
              <a:pPr>
                <a:defRPr/>
              </a:pPr>
              <a:t>7/4/2021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D399F65-41FA-48C2-B55F-729F2237A96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9297177-CC3A-47A4-BB82-84DA8F8F6829}" type="datetimeFigureOut">
              <a:rPr lang="en-US"/>
              <a:pPr>
                <a:defRPr/>
              </a:pPr>
              <a:t>7/4/2021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DFF324-3B44-4DE2-84BA-EE4E6AEC4B6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9CA0ED5-FF77-4C74-97D4-977ED4E8ECA9}" type="datetimeFigureOut">
              <a:rPr lang="en-US"/>
              <a:pPr>
                <a:defRPr/>
              </a:pPr>
              <a:t>7/4/2021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E392ABD-40AA-40D9-8830-6B112D48E50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32"/>
            <a:ext cx="37307520" cy="6537960"/>
          </a:xfrm>
        </p:spPr>
        <p:txBody>
          <a:bodyPr anchor="t"/>
          <a:lstStyle>
            <a:lvl1pPr algn="l">
              <a:defRPr sz="15769"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30"/>
            <a:ext cx="37307520" cy="7200897"/>
          </a:xfrm>
        </p:spPr>
        <p:txBody>
          <a:bodyPr anchor="b"/>
          <a:lstStyle>
            <a:lvl1pPr marL="0" indent="0">
              <a:buNone/>
              <a:defRPr sz="7692">
                <a:solidFill>
                  <a:schemeClr val="tx1">
                    <a:tint val="75000"/>
                  </a:schemeClr>
                </a:solidFill>
              </a:defRPr>
            </a:lvl1pPr>
            <a:lvl2pPr marL="1787793" indent="0">
              <a:buNone/>
              <a:defRPr sz="7000">
                <a:solidFill>
                  <a:schemeClr val="tx1">
                    <a:tint val="75000"/>
                  </a:schemeClr>
                </a:solidFill>
              </a:defRPr>
            </a:lvl2pPr>
            <a:lvl3pPr marL="3575587" indent="0">
              <a:buNone/>
              <a:defRPr sz="6307">
                <a:solidFill>
                  <a:schemeClr val="tx1">
                    <a:tint val="75000"/>
                  </a:schemeClr>
                </a:solidFill>
              </a:defRPr>
            </a:lvl3pPr>
            <a:lvl4pPr marL="5363377" indent="0">
              <a:buNone/>
              <a:defRPr sz="5615">
                <a:solidFill>
                  <a:schemeClr val="tx1">
                    <a:tint val="75000"/>
                  </a:schemeClr>
                </a:solidFill>
              </a:defRPr>
            </a:lvl4pPr>
            <a:lvl5pPr marL="7151173" indent="0">
              <a:buNone/>
              <a:defRPr sz="5615">
                <a:solidFill>
                  <a:schemeClr val="tx1">
                    <a:tint val="75000"/>
                  </a:schemeClr>
                </a:solidFill>
              </a:defRPr>
            </a:lvl5pPr>
            <a:lvl6pPr marL="8938967" indent="0">
              <a:buNone/>
              <a:defRPr sz="5615">
                <a:solidFill>
                  <a:schemeClr val="tx1">
                    <a:tint val="75000"/>
                  </a:schemeClr>
                </a:solidFill>
              </a:defRPr>
            </a:lvl6pPr>
            <a:lvl7pPr marL="10726760" indent="0">
              <a:buNone/>
              <a:defRPr sz="5615">
                <a:solidFill>
                  <a:schemeClr val="tx1">
                    <a:tint val="75000"/>
                  </a:schemeClr>
                </a:solidFill>
              </a:defRPr>
            </a:lvl7pPr>
            <a:lvl8pPr marL="12514550" indent="0">
              <a:buNone/>
              <a:defRPr sz="5615">
                <a:solidFill>
                  <a:schemeClr val="tx1">
                    <a:tint val="75000"/>
                  </a:schemeClr>
                </a:solidFill>
              </a:defRPr>
            </a:lvl8pPr>
            <a:lvl9pPr marL="14302343" indent="0">
              <a:buNone/>
              <a:defRPr sz="561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E129ECF-1C4D-49BE-B453-DEF7E6602AC8}" type="datetimeFigureOut">
              <a:rPr lang="en-US"/>
              <a:pPr>
                <a:defRPr/>
              </a:pPr>
              <a:t>7/4/2021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678127-9E79-4C9F-BC64-E97894A31E5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1" y="7680973"/>
            <a:ext cx="19385279" cy="21724622"/>
          </a:xfrm>
        </p:spPr>
        <p:txBody>
          <a:bodyPr/>
          <a:lstStyle>
            <a:lvl1pPr>
              <a:defRPr sz="10923"/>
            </a:lvl1pPr>
            <a:lvl2pPr>
              <a:defRPr sz="9153"/>
            </a:lvl2pPr>
            <a:lvl3pPr>
              <a:defRPr sz="7692"/>
            </a:lvl3pPr>
            <a:lvl4pPr>
              <a:defRPr sz="7000"/>
            </a:lvl4pPr>
            <a:lvl5pPr>
              <a:defRPr sz="7000"/>
            </a:lvl5pPr>
            <a:lvl6pPr>
              <a:defRPr sz="7000"/>
            </a:lvl6pPr>
            <a:lvl7pPr>
              <a:defRPr sz="7000"/>
            </a:lvl7pPr>
            <a:lvl8pPr>
              <a:defRPr sz="7000"/>
            </a:lvl8pPr>
            <a:lvl9pPr>
              <a:defRPr sz="7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73"/>
            <a:ext cx="19385279" cy="21724622"/>
          </a:xfrm>
        </p:spPr>
        <p:txBody>
          <a:bodyPr/>
          <a:lstStyle>
            <a:lvl1pPr>
              <a:defRPr sz="10923"/>
            </a:lvl1pPr>
            <a:lvl2pPr>
              <a:defRPr sz="9153"/>
            </a:lvl2pPr>
            <a:lvl3pPr>
              <a:defRPr sz="7692"/>
            </a:lvl3pPr>
            <a:lvl4pPr>
              <a:defRPr sz="7000"/>
            </a:lvl4pPr>
            <a:lvl5pPr>
              <a:defRPr sz="7000"/>
            </a:lvl5pPr>
            <a:lvl6pPr>
              <a:defRPr sz="7000"/>
            </a:lvl6pPr>
            <a:lvl7pPr>
              <a:defRPr sz="7000"/>
            </a:lvl7pPr>
            <a:lvl8pPr>
              <a:defRPr sz="7000"/>
            </a:lvl8pPr>
            <a:lvl9pPr>
              <a:defRPr sz="7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A2F7845-06C5-4207-BBC2-B37949C4CBE8}" type="datetimeFigureOut">
              <a:rPr lang="en-US"/>
              <a:pPr>
                <a:defRPr/>
              </a:pPr>
              <a:t>7/4/2021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40BB4CB-BE1B-4691-8A53-183C9D723E9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5" y="7368543"/>
            <a:ext cx="19392903" cy="3070858"/>
          </a:xfrm>
        </p:spPr>
        <p:txBody>
          <a:bodyPr anchor="b"/>
          <a:lstStyle>
            <a:lvl1pPr marL="0" indent="0">
              <a:buNone/>
              <a:defRPr sz="9153" b="1"/>
            </a:lvl1pPr>
            <a:lvl2pPr marL="1787793" indent="0">
              <a:buNone/>
              <a:defRPr sz="7692" b="1"/>
            </a:lvl2pPr>
            <a:lvl3pPr marL="3575587" indent="0">
              <a:buNone/>
              <a:defRPr sz="7000" b="1"/>
            </a:lvl3pPr>
            <a:lvl4pPr marL="5363377" indent="0">
              <a:buNone/>
              <a:defRPr sz="6307" b="1"/>
            </a:lvl4pPr>
            <a:lvl5pPr marL="7151173" indent="0">
              <a:buNone/>
              <a:defRPr sz="6307" b="1"/>
            </a:lvl5pPr>
            <a:lvl6pPr marL="8938967" indent="0">
              <a:buNone/>
              <a:defRPr sz="6307" b="1"/>
            </a:lvl6pPr>
            <a:lvl7pPr marL="10726760" indent="0">
              <a:buNone/>
              <a:defRPr sz="6307" b="1"/>
            </a:lvl7pPr>
            <a:lvl8pPr marL="12514550" indent="0">
              <a:buNone/>
              <a:defRPr sz="6307" b="1"/>
            </a:lvl8pPr>
            <a:lvl9pPr marL="14302343" indent="0">
              <a:buNone/>
              <a:defRPr sz="6307" b="1"/>
            </a:lvl9pPr>
          </a:lstStyle>
          <a:p>
            <a:pPr lvl="0"/>
            <a:r>
              <a:rPr lang="en-US" smtClean="0"/>
              <a:t>Click to edit Master text styles</a:t>
            </a:r>
          </a:p>
        </p:txBody>
      </p:sp>
      <p:sp>
        <p:nvSpPr>
          <p:cNvPr id="4" name="Content Placeholder 3"/>
          <p:cNvSpPr>
            <a:spLocks noGrp="1"/>
          </p:cNvSpPr>
          <p:nvPr>
            <p:ph sz="half" idx="2"/>
          </p:nvPr>
        </p:nvSpPr>
        <p:spPr>
          <a:xfrm>
            <a:off x="2194565" y="10439400"/>
            <a:ext cx="19392903" cy="18966182"/>
          </a:xfrm>
        </p:spPr>
        <p:txBody>
          <a:bodyPr/>
          <a:lstStyle>
            <a:lvl1pPr>
              <a:defRPr sz="9153"/>
            </a:lvl1pPr>
            <a:lvl2pPr>
              <a:defRPr sz="7692"/>
            </a:lvl2pPr>
            <a:lvl3pPr>
              <a:defRPr sz="7000"/>
            </a:lvl3pPr>
            <a:lvl4pPr>
              <a:defRPr sz="6307"/>
            </a:lvl4pPr>
            <a:lvl5pPr>
              <a:defRPr sz="6307"/>
            </a:lvl5pPr>
            <a:lvl6pPr>
              <a:defRPr sz="6307"/>
            </a:lvl6pPr>
            <a:lvl7pPr>
              <a:defRPr sz="6307"/>
            </a:lvl7pPr>
            <a:lvl8pPr>
              <a:defRPr sz="6307"/>
            </a:lvl8pPr>
            <a:lvl9pPr>
              <a:defRPr sz="630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7" y="7368543"/>
            <a:ext cx="19400520" cy="3070858"/>
          </a:xfrm>
        </p:spPr>
        <p:txBody>
          <a:bodyPr anchor="b"/>
          <a:lstStyle>
            <a:lvl1pPr marL="0" indent="0">
              <a:buNone/>
              <a:defRPr sz="9153" b="1"/>
            </a:lvl1pPr>
            <a:lvl2pPr marL="1787793" indent="0">
              <a:buNone/>
              <a:defRPr sz="7692" b="1"/>
            </a:lvl2pPr>
            <a:lvl3pPr marL="3575587" indent="0">
              <a:buNone/>
              <a:defRPr sz="7000" b="1"/>
            </a:lvl3pPr>
            <a:lvl4pPr marL="5363377" indent="0">
              <a:buNone/>
              <a:defRPr sz="6307" b="1"/>
            </a:lvl4pPr>
            <a:lvl5pPr marL="7151173" indent="0">
              <a:buNone/>
              <a:defRPr sz="6307" b="1"/>
            </a:lvl5pPr>
            <a:lvl6pPr marL="8938967" indent="0">
              <a:buNone/>
              <a:defRPr sz="6307" b="1"/>
            </a:lvl6pPr>
            <a:lvl7pPr marL="10726760" indent="0">
              <a:buNone/>
              <a:defRPr sz="6307" b="1"/>
            </a:lvl7pPr>
            <a:lvl8pPr marL="12514550" indent="0">
              <a:buNone/>
              <a:defRPr sz="6307" b="1"/>
            </a:lvl8pPr>
            <a:lvl9pPr marL="14302343" indent="0">
              <a:buNone/>
              <a:defRPr sz="6307" b="1"/>
            </a:lvl9pPr>
          </a:lstStyle>
          <a:p>
            <a:pPr lvl="0"/>
            <a:r>
              <a:rPr lang="en-US" smtClean="0"/>
              <a:t>Click to edit Master text styles</a:t>
            </a:r>
          </a:p>
        </p:txBody>
      </p:sp>
      <p:sp>
        <p:nvSpPr>
          <p:cNvPr id="6" name="Content Placeholder 5"/>
          <p:cNvSpPr>
            <a:spLocks noGrp="1"/>
          </p:cNvSpPr>
          <p:nvPr>
            <p:ph sz="quarter" idx="4"/>
          </p:nvPr>
        </p:nvSpPr>
        <p:spPr>
          <a:xfrm>
            <a:off x="22296127" y="10439400"/>
            <a:ext cx="19400520" cy="18966182"/>
          </a:xfrm>
        </p:spPr>
        <p:txBody>
          <a:bodyPr/>
          <a:lstStyle>
            <a:lvl1pPr>
              <a:defRPr sz="9153"/>
            </a:lvl1pPr>
            <a:lvl2pPr>
              <a:defRPr sz="7692"/>
            </a:lvl2pPr>
            <a:lvl3pPr>
              <a:defRPr sz="7000"/>
            </a:lvl3pPr>
            <a:lvl4pPr>
              <a:defRPr sz="6307"/>
            </a:lvl4pPr>
            <a:lvl5pPr>
              <a:defRPr sz="6307"/>
            </a:lvl5pPr>
            <a:lvl6pPr>
              <a:defRPr sz="6307"/>
            </a:lvl6pPr>
            <a:lvl7pPr>
              <a:defRPr sz="6307"/>
            </a:lvl7pPr>
            <a:lvl8pPr>
              <a:defRPr sz="6307"/>
            </a:lvl8pPr>
            <a:lvl9pPr>
              <a:defRPr sz="630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D3AECB2-26F7-4FE9-B130-C3FBC3311B09}" type="datetimeFigureOut">
              <a:rPr lang="en-US"/>
              <a:pPr>
                <a:defRPr/>
              </a:pPr>
              <a:t>7/4/2021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0DAFFB4-9174-4970-9541-E66687123A8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C918D9F-6025-4E00-888A-EC81F0A9C5B3}" type="datetimeFigureOut">
              <a:rPr lang="en-US"/>
              <a:pPr>
                <a:defRPr/>
              </a:pPr>
              <a:t>7/4/2021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A15A75A-7EBF-4C96-9202-2AF2B0FF5E6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A5A5EFE-41CE-4C44-BE26-B34E740D1EFD}" type="datetimeFigureOut">
              <a:rPr lang="en-US"/>
              <a:pPr>
                <a:defRPr/>
              </a:pPr>
              <a:t>7/4/2021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FAC505F-658A-413B-B299-2B08AB8C6C7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77" y="1310640"/>
            <a:ext cx="14439902" cy="5577840"/>
          </a:xfrm>
        </p:spPr>
        <p:txBody>
          <a:bodyPr anchor="b"/>
          <a:lstStyle>
            <a:lvl1pPr algn="l">
              <a:defRPr sz="7692" b="1"/>
            </a:lvl1pPr>
          </a:lstStyle>
          <a:p>
            <a:r>
              <a:rPr lang="en-US" smtClean="0"/>
              <a:t>Click to edit Master title style</a:t>
            </a:r>
            <a:endParaRPr lang="en-US"/>
          </a:p>
        </p:txBody>
      </p:sp>
      <p:sp>
        <p:nvSpPr>
          <p:cNvPr id="3" name="Content Placeholder 2"/>
          <p:cNvSpPr>
            <a:spLocks noGrp="1"/>
          </p:cNvSpPr>
          <p:nvPr>
            <p:ph idx="1"/>
          </p:nvPr>
        </p:nvSpPr>
        <p:spPr>
          <a:xfrm>
            <a:off x="17160246" y="1310652"/>
            <a:ext cx="24536399" cy="28094943"/>
          </a:xfrm>
        </p:spPr>
        <p:txBody>
          <a:bodyPr/>
          <a:lstStyle>
            <a:lvl1pPr>
              <a:defRPr sz="12615"/>
            </a:lvl1pPr>
            <a:lvl2pPr>
              <a:defRPr sz="10923"/>
            </a:lvl2pPr>
            <a:lvl3pPr>
              <a:defRPr sz="9153"/>
            </a:lvl3pPr>
            <a:lvl4pPr>
              <a:defRPr sz="7692"/>
            </a:lvl4pPr>
            <a:lvl5pPr>
              <a:defRPr sz="7692"/>
            </a:lvl5pPr>
            <a:lvl6pPr>
              <a:defRPr sz="7692"/>
            </a:lvl6pPr>
            <a:lvl7pPr>
              <a:defRPr sz="7692"/>
            </a:lvl7pPr>
            <a:lvl8pPr>
              <a:defRPr sz="7692"/>
            </a:lvl8pPr>
            <a:lvl9pPr>
              <a:defRPr sz="769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77" y="6888492"/>
            <a:ext cx="14439902" cy="22517103"/>
          </a:xfrm>
        </p:spPr>
        <p:txBody>
          <a:bodyPr/>
          <a:lstStyle>
            <a:lvl1pPr marL="0" indent="0">
              <a:buNone/>
              <a:defRPr sz="5615"/>
            </a:lvl1pPr>
            <a:lvl2pPr marL="1787793" indent="0">
              <a:buNone/>
              <a:defRPr sz="4923"/>
            </a:lvl2pPr>
            <a:lvl3pPr marL="3575587" indent="0">
              <a:buNone/>
              <a:defRPr sz="3846"/>
            </a:lvl3pPr>
            <a:lvl4pPr marL="5363377" indent="0">
              <a:buNone/>
              <a:defRPr sz="3538"/>
            </a:lvl4pPr>
            <a:lvl5pPr marL="7151173" indent="0">
              <a:buNone/>
              <a:defRPr sz="3538"/>
            </a:lvl5pPr>
            <a:lvl6pPr marL="8938967" indent="0">
              <a:buNone/>
              <a:defRPr sz="3538"/>
            </a:lvl6pPr>
            <a:lvl7pPr marL="10726760" indent="0">
              <a:buNone/>
              <a:defRPr sz="3538"/>
            </a:lvl7pPr>
            <a:lvl8pPr marL="12514550" indent="0">
              <a:buNone/>
              <a:defRPr sz="3538"/>
            </a:lvl8pPr>
            <a:lvl9pPr marL="14302343" indent="0">
              <a:buNone/>
              <a:defRPr sz="3538"/>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47B16A8-BF81-425C-A665-71FD35BC4BAE}" type="datetimeFigureOut">
              <a:rPr lang="en-US"/>
              <a:pPr>
                <a:defRPr/>
              </a:pPr>
              <a:t>7/4/2021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2CB0A4-E7FB-404A-9163-23E40893C45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7692"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rtlCol="0">
            <a:normAutofit/>
          </a:bodyPr>
          <a:lstStyle>
            <a:lvl1pPr marL="0" indent="0">
              <a:buNone/>
              <a:defRPr sz="12615"/>
            </a:lvl1pPr>
            <a:lvl2pPr marL="1787793" indent="0">
              <a:buNone/>
              <a:defRPr sz="10923"/>
            </a:lvl2pPr>
            <a:lvl3pPr marL="3575587" indent="0">
              <a:buNone/>
              <a:defRPr sz="9153"/>
            </a:lvl3pPr>
            <a:lvl4pPr marL="5363377" indent="0">
              <a:buNone/>
              <a:defRPr sz="7692"/>
            </a:lvl4pPr>
            <a:lvl5pPr marL="7151173" indent="0">
              <a:buNone/>
              <a:defRPr sz="7692"/>
            </a:lvl5pPr>
            <a:lvl6pPr marL="8938967" indent="0">
              <a:buNone/>
              <a:defRPr sz="7692"/>
            </a:lvl6pPr>
            <a:lvl7pPr marL="10726760" indent="0">
              <a:buNone/>
              <a:defRPr sz="7692"/>
            </a:lvl7pPr>
            <a:lvl8pPr marL="12514550" indent="0">
              <a:buNone/>
              <a:defRPr sz="7692"/>
            </a:lvl8pPr>
            <a:lvl9pPr marL="14302343" indent="0">
              <a:buNone/>
              <a:defRPr sz="7692"/>
            </a:lvl9pPr>
          </a:lstStyle>
          <a:p>
            <a:pPr lvl="0"/>
            <a:endParaRPr lang="en-US" noProof="0" smtClean="0"/>
          </a:p>
        </p:txBody>
      </p:sp>
      <p:sp>
        <p:nvSpPr>
          <p:cNvPr id="4" name="Text Placeholder 3"/>
          <p:cNvSpPr>
            <a:spLocks noGrp="1"/>
          </p:cNvSpPr>
          <p:nvPr>
            <p:ph type="body" sz="half" idx="2"/>
          </p:nvPr>
        </p:nvSpPr>
        <p:spPr>
          <a:xfrm>
            <a:off x="8602983" y="25763223"/>
            <a:ext cx="26334720" cy="3863337"/>
          </a:xfrm>
        </p:spPr>
        <p:txBody>
          <a:bodyPr/>
          <a:lstStyle>
            <a:lvl1pPr marL="0" indent="0">
              <a:buNone/>
              <a:defRPr sz="5615"/>
            </a:lvl1pPr>
            <a:lvl2pPr marL="1787793" indent="0">
              <a:buNone/>
              <a:defRPr sz="4923"/>
            </a:lvl2pPr>
            <a:lvl3pPr marL="3575587" indent="0">
              <a:buNone/>
              <a:defRPr sz="3846"/>
            </a:lvl3pPr>
            <a:lvl4pPr marL="5363377" indent="0">
              <a:buNone/>
              <a:defRPr sz="3538"/>
            </a:lvl4pPr>
            <a:lvl5pPr marL="7151173" indent="0">
              <a:buNone/>
              <a:defRPr sz="3538"/>
            </a:lvl5pPr>
            <a:lvl6pPr marL="8938967" indent="0">
              <a:buNone/>
              <a:defRPr sz="3538"/>
            </a:lvl6pPr>
            <a:lvl7pPr marL="10726760" indent="0">
              <a:buNone/>
              <a:defRPr sz="3538"/>
            </a:lvl7pPr>
            <a:lvl8pPr marL="12514550" indent="0">
              <a:buNone/>
              <a:defRPr sz="3538"/>
            </a:lvl8pPr>
            <a:lvl9pPr marL="14302343" indent="0">
              <a:buNone/>
              <a:defRPr sz="3538"/>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7F22AD1-6D08-4264-9387-2BD818A113D0}" type="datetimeFigureOut">
              <a:rPr lang="en-US"/>
              <a:pPr>
                <a:defRPr/>
              </a:pPr>
              <a:t>7/4/2021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6FE1F87-A92C-4E20-9898-65E866F42F6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2194121" y="1317567"/>
            <a:ext cx="39502977" cy="5486400"/>
          </a:xfrm>
          <a:prstGeom prst="rect">
            <a:avLst/>
          </a:prstGeom>
          <a:noFill/>
          <a:ln w="9525">
            <a:noFill/>
            <a:miter lim="800000"/>
            <a:headEnd/>
            <a:tailEnd/>
          </a:ln>
        </p:spPr>
        <p:txBody>
          <a:bodyPr vert="horz" wrap="square" lIns="464848" tIns="232422" rIns="464848" bIns="232422"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2194121" y="7680962"/>
            <a:ext cx="39502977" cy="21725314"/>
          </a:xfrm>
          <a:prstGeom prst="rect">
            <a:avLst/>
          </a:prstGeom>
          <a:noFill/>
          <a:ln w="9525">
            <a:noFill/>
            <a:miter lim="800000"/>
            <a:headEnd/>
            <a:tailEnd/>
          </a:ln>
        </p:spPr>
        <p:txBody>
          <a:bodyPr vert="horz" wrap="square" lIns="464848" tIns="232422" rIns="464848" bIns="23242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2194122" y="30509789"/>
            <a:ext cx="10242177" cy="1753987"/>
          </a:xfrm>
          <a:prstGeom prst="rect">
            <a:avLst/>
          </a:prstGeom>
        </p:spPr>
        <p:txBody>
          <a:bodyPr vert="horz" wrap="square" lIns="464848" tIns="232422" rIns="464848" bIns="232422" numCol="1" anchor="ctr" anchorCtr="0" compatLnSpc="1">
            <a:prstTxWarp prst="textNoShape">
              <a:avLst/>
            </a:prstTxWarp>
          </a:bodyPr>
          <a:lstStyle>
            <a:lvl1pPr>
              <a:defRPr sz="4923">
                <a:solidFill>
                  <a:srgbClr val="898989"/>
                </a:solidFill>
                <a:latin typeface="Calibri" pitchFamily="34" charset="0"/>
              </a:defRPr>
            </a:lvl1pPr>
          </a:lstStyle>
          <a:p>
            <a:pPr>
              <a:defRPr/>
            </a:pPr>
            <a:fld id="{AEA29FC2-5FF1-4BC9-9773-CDC045464E63}" type="datetimeFigureOut">
              <a:rPr lang="en-US"/>
              <a:pPr>
                <a:defRPr/>
              </a:pPr>
              <a:t>7/4/2021</a:t>
            </a:fld>
            <a:endParaRPr lang="en-US"/>
          </a:p>
        </p:txBody>
      </p:sp>
      <p:sp>
        <p:nvSpPr>
          <p:cNvPr id="5" name="Footer Placeholder 4"/>
          <p:cNvSpPr>
            <a:spLocks noGrp="1"/>
          </p:cNvSpPr>
          <p:nvPr>
            <p:ph type="ftr" sz="quarter" idx="3"/>
          </p:nvPr>
        </p:nvSpPr>
        <p:spPr>
          <a:xfrm>
            <a:off x="14995720" y="30509789"/>
            <a:ext cx="13899778" cy="1753987"/>
          </a:xfrm>
          <a:prstGeom prst="rect">
            <a:avLst/>
          </a:prstGeom>
        </p:spPr>
        <p:txBody>
          <a:bodyPr vert="horz" wrap="square" lIns="464848" tIns="232422" rIns="464848" bIns="232422" numCol="1" anchor="ctr" anchorCtr="0" compatLnSpc="1">
            <a:prstTxWarp prst="textNoShape">
              <a:avLst/>
            </a:prstTxWarp>
          </a:bodyPr>
          <a:lstStyle>
            <a:lvl1pPr algn="ctr">
              <a:defRPr sz="4923">
                <a:solidFill>
                  <a:srgbClr val="898989"/>
                </a:solidFill>
                <a:latin typeface="Calibri" pitchFamily="34" charset="0"/>
              </a:defRPr>
            </a:lvl1pPr>
          </a:lstStyle>
          <a:p>
            <a:pPr>
              <a:defRPr/>
            </a:pPr>
            <a:endParaRPr lang="en-US"/>
          </a:p>
        </p:txBody>
      </p:sp>
      <p:sp>
        <p:nvSpPr>
          <p:cNvPr id="6" name="Slide Number Placeholder 5"/>
          <p:cNvSpPr>
            <a:spLocks noGrp="1"/>
          </p:cNvSpPr>
          <p:nvPr>
            <p:ph type="sldNum" sz="quarter" idx="4"/>
          </p:nvPr>
        </p:nvSpPr>
        <p:spPr>
          <a:xfrm>
            <a:off x="31454921" y="30509789"/>
            <a:ext cx="10242177" cy="1753987"/>
          </a:xfrm>
          <a:prstGeom prst="rect">
            <a:avLst/>
          </a:prstGeom>
        </p:spPr>
        <p:txBody>
          <a:bodyPr vert="horz" wrap="square" lIns="464848" tIns="232422" rIns="464848" bIns="232422" numCol="1" anchor="ctr" anchorCtr="0" compatLnSpc="1">
            <a:prstTxWarp prst="textNoShape">
              <a:avLst/>
            </a:prstTxWarp>
          </a:bodyPr>
          <a:lstStyle>
            <a:lvl1pPr algn="r">
              <a:defRPr sz="4923">
                <a:solidFill>
                  <a:srgbClr val="898989"/>
                </a:solidFill>
                <a:latin typeface="Calibri" pitchFamily="34" charset="0"/>
              </a:defRPr>
            </a:lvl1pPr>
          </a:lstStyle>
          <a:p>
            <a:pPr>
              <a:defRPr/>
            </a:pPr>
            <a:fld id="{4B5443E7-A35C-4426-AB2B-646679E8F41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74333" rtl="0" eaLnBrk="0" fontAlgn="base" hangingPunct="0">
        <a:spcBef>
          <a:spcPct val="0"/>
        </a:spcBef>
        <a:spcAft>
          <a:spcPct val="0"/>
        </a:spcAft>
        <a:defRPr sz="17230" kern="1200">
          <a:solidFill>
            <a:schemeClr val="tx1"/>
          </a:solidFill>
          <a:latin typeface="+mj-lt"/>
          <a:ea typeface="+mj-ea"/>
          <a:cs typeface="+mj-cs"/>
        </a:defRPr>
      </a:lvl1pPr>
      <a:lvl2pPr algn="ctr" defTabSz="3574333" rtl="0" eaLnBrk="0" fontAlgn="base" hangingPunct="0">
        <a:spcBef>
          <a:spcPct val="0"/>
        </a:spcBef>
        <a:spcAft>
          <a:spcPct val="0"/>
        </a:spcAft>
        <a:defRPr sz="17230">
          <a:solidFill>
            <a:schemeClr val="tx1"/>
          </a:solidFill>
          <a:latin typeface="Calibri" pitchFamily="34" charset="0"/>
        </a:defRPr>
      </a:lvl2pPr>
      <a:lvl3pPr algn="ctr" defTabSz="3574333" rtl="0" eaLnBrk="0" fontAlgn="base" hangingPunct="0">
        <a:spcBef>
          <a:spcPct val="0"/>
        </a:spcBef>
        <a:spcAft>
          <a:spcPct val="0"/>
        </a:spcAft>
        <a:defRPr sz="17230">
          <a:solidFill>
            <a:schemeClr val="tx1"/>
          </a:solidFill>
          <a:latin typeface="Calibri" pitchFamily="34" charset="0"/>
        </a:defRPr>
      </a:lvl3pPr>
      <a:lvl4pPr algn="ctr" defTabSz="3574333" rtl="0" eaLnBrk="0" fontAlgn="base" hangingPunct="0">
        <a:spcBef>
          <a:spcPct val="0"/>
        </a:spcBef>
        <a:spcAft>
          <a:spcPct val="0"/>
        </a:spcAft>
        <a:defRPr sz="17230">
          <a:solidFill>
            <a:schemeClr val="tx1"/>
          </a:solidFill>
          <a:latin typeface="Calibri" pitchFamily="34" charset="0"/>
        </a:defRPr>
      </a:lvl4pPr>
      <a:lvl5pPr algn="ctr" defTabSz="3574333" rtl="0" eaLnBrk="0" fontAlgn="base" hangingPunct="0">
        <a:spcBef>
          <a:spcPct val="0"/>
        </a:spcBef>
        <a:spcAft>
          <a:spcPct val="0"/>
        </a:spcAft>
        <a:defRPr sz="17230">
          <a:solidFill>
            <a:schemeClr val="tx1"/>
          </a:solidFill>
          <a:latin typeface="Calibri" pitchFamily="34" charset="0"/>
        </a:defRPr>
      </a:lvl5pPr>
      <a:lvl6pPr marL="376957" algn="ctr" defTabSz="3574551" rtl="0" fontAlgn="base">
        <a:spcBef>
          <a:spcPct val="0"/>
        </a:spcBef>
        <a:spcAft>
          <a:spcPct val="0"/>
        </a:spcAft>
        <a:defRPr sz="17230">
          <a:solidFill>
            <a:schemeClr val="tx1"/>
          </a:solidFill>
          <a:latin typeface="Calibri" pitchFamily="34" charset="0"/>
        </a:defRPr>
      </a:lvl6pPr>
      <a:lvl7pPr marL="753914" algn="ctr" defTabSz="3574551" rtl="0" fontAlgn="base">
        <a:spcBef>
          <a:spcPct val="0"/>
        </a:spcBef>
        <a:spcAft>
          <a:spcPct val="0"/>
        </a:spcAft>
        <a:defRPr sz="17230">
          <a:solidFill>
            <a:schemeClr val="tx1"/>
          </a:solidFill>
          <a:latin typeface="Calibri" pitchFamily="34" charset="0"/>
        </a:defRPr>
      </a:lvl7pPr>
      <a:lvl8pPr marL="1130872" algn="ctr" defTabSz="3574551" rtl="0" fontAlgn="base">
        <a:spcBef>
          <a:spcPct val="0"/>
        </a:spcBef>
        <a:spcAft>
          <a:spcPct val="0"/>
        </a:spcAft>
        <a:defRPr sz="17230">
          <a:solidFill>
            <a:schemeClr val="tx1"/>
          </a:solidFill>
          <a:latin typeface="Calibri" pitchFamily="34" charset="0"/>
        </a:defRPr>
      </a:lvl8pPr>
      <a:lvl9pPr marL="1507829" algn="ctr" defTabSz="3574551" rtl="0" fontAlgn="base">
        <a:spcBef>
          <a:spcPct val="0"/>
        </a:spcBef>
        <a:spcAft>
          <a:spcPct val="0"/>
        </a:spcAft>
        <a:defRPr sz="17230">
          <a:solidFill>
            <a:schemeClr val="tx1"/>
          </a:solidFill>
          <a:latin typeface="Calibri" pitchFamily="34" charset="0"/>
        </a:defRPr>
      </a:lvl9pPr>
    </p:titleStyle>
    <p:bodyStyle>
      <a:lvl1pPr marL="1339154" indent="-1339154" algn="l" defTabSz="3574333" rtl="0" eaLnBrk="0" fontAlgn="base" hangingPunct="0">
        <a:spcBef>
          <a:spcPct val="20000"/>
        </a:spcBef>
        <a:spcAft>
          <a:spcPct val="0"/>
        </a:spcAft>
        <a:buFont typeface="Arial" charset="0"/>
        <a:buChar char="•"/>
        <a:defRPr sz="12615" kern="1200">
          <a:solidFill>
            <a:schemeClr val="tx1"/>
          </a:solidFill>
          <a:latin typeface="+mn-lt"/>
          <a:ea typeface="+mn-ea"/>
          <a:cs typeface="+mn-cs"/>
        </a:defRPr>
      </a:lvl1pPr>
      <a:lvl2pPr marL="2904150" indent="-1115760" algn="l" defTabSz="3574333" rtl="0" eaLnBrk="0" fontAlgn="base" hangingPunct="0">
        <a:spcBef>
          <a:spcPct val="20000"/>
        </a:spcBef>
        <a:spcAft>
          <a:spcPct val="0"/>
        </a:spcAft>
        <a:buFont typeface="Arial" charset="0"/>
        <a:buChar char="–"/>
        <a:defRPr sz="10923" kern="1200">
          <a:solidFill>
            <a:schemeClr val="tx1"/>
          </a:solidFill>
          <a:latin typeface="+mn-lt"/>
          <a:ea typeface="+mn-ea"/>
          <a:cs typeface="+mn-cs"/>
        </a:defRPr>
      </a:lvl2pPr>
      <a:lvl3pPr marL="4467921" indent="-892366" algn="l" defTabSz="3574333" rtl="0" eaLnBrk="0" fontAlgn="base" hangingPunct="0">
        <a:spcBef>
          <a:spcPct val="20000"/>
        </a:spcBef>
        <a:spcAft>
          <a:spcPct val="0"/>
        </a:spcAft>
        <a:buFont typeface="Arial" charset="0"/>
        <a:buChar char="•"/>
        <a:defRPr sz="9153" kern="1200">
          <a:solidFill>
            <a:schemeClr val="tx1"/>
          </a:solidFill>
          <a:latin typeface="+mn-lt"/>
          <a:ea typeface="+mn-ea"/>
          <a:cs typeface="+mn-cs"/>
        </a:defRPr>
      </a:lvl3pPr>
      <a:lvl4pPr marL="6256307" indent="-892366" algn="l" defTabSz="3574333" rtl="0" eaLnBrk="0" fontAlgn="base" hangingPunct="0">
        <a:spcBef>
          <a:spcPct val="20000"/>
        </a:spcBef>
        <a:spcAft>
          <a:spcPct val="0"/>
        </a:spcAft>
        <a:buFont typeface="Arial" charset="0"/>
        <a:buChar char="–"/>
        <a:defRPr sz="7692" kern="1200">
          <a:solidFill>
            <a:schemeClr val="tx1"/>
          </a:solidFill>
          <a:latin typeface="+mn-lt"/>
          <a:ea typeface="+mn-ea"/>
          <a:cs typeface="+mn-cs"/>
        </a:defRPr>
      </a:lvl4pPr>
      <a:lvl5pPr marL="8043476" indent="-892366" algn="l" defTabSz="3574333" rtl="0" eaLnBrk="0" fontAlgn="base" hangingPunct="0">
        <a:spcBef>
          <a:spcPct val="20000"/>
        </a:spcBef>
        <a:spcAft>
          <a:spcPct val="0"/>
        </a:spcAft>
        <a:buFont typeface="Arial" charset="0"/>
        <a:buChar char="»"/>
        <a:defRPr sz="7692" kern="1200">
          <a:solidFill>
            <a:schemeClr val="tx1"/>
          </a:solidFill>
          <a:latin typeface="+mn-lt"/>
          <a:ea typeface="+mn-ea"/>
          <a:cs typeface="+mn-cs"/>
        </a:defRPr>
      </a:lvl5pPr>
      <a:lvl6pPr marL="9832860" indent="-893897" algn="l" defTabSz="3575587" rtl="0" eaLnBrk="1" latinLnBrk="0" hangingPunct="1">
        <a:spcBef>
          <a:spcPct val="20000"/>
        </a:spcBef>
        <a:buFont typeface="Arial" pitchFamily="34" charset="0"/>
        <a:buChar char="•"/>
        <a:defRPr sz="7692" kern="1200">
          <a:solidFill>
            <a:schemeClr val="tx1"/>
          </a:solidFill>
          <a:latin typeface="+mn-lt"/>
          <a:ea typeface="+mn-ea"/>
          <a:cs typeface="+mn-cs"/>
        </a:defRPr>
      </a:lvl6pPr>
      <a:lvl7pPr marL="11620654" indent="-893897" algn="l" defTabSz="3575587" rtl="0" eaLnBrk="1" latinLnBrk="0" hangingPunct="1">
        <a:spcBef>
          <a:spcPct val="20000"/>
        </a:spcBef>
        <a:buFont typeface="Arial" pitchFamily="34" charset="0"/>
        <a:buChar char="•"/>
        <a:defRPr sz="7692" kern="1200">
          <a:solidFill>
            <a:schemeClr val="tx1"/>
          </a:solidFill>
          <a:latin typeface="+mn-lt"/>
          <a:ea typeface="+mn-ea"/>
          <a:cs typeface="+mn-cs"/>
        </a:defRPr>
      </a:lvl7pPr>
      <a:lvl8pPr marL="13408451" indent="-893897" algn="l" defTabSz="3575587" rtl="0" eaLnBrk="1" latinLnBrk="0" hangingPunct="1">
        <a:spcBef>
          <a:spcPct val="20000"/>
        </a:spcBef>
        <a:buFont typeface="Arial" pitchFamily="34" charset="0"/>
        <a:buChar char="•"/>
        <a:defRPr sz="7692" kern="1200">
          <a:solidFill>
            <a:schemeClr val="tx1"/>
          </a:solidFill>
          <a:latin typeface="+mn-lt"/>
          <a:ea typeface="+mn-ea"/>
          <a:cs typeface="+mn-cs"/>
        </a:defRPr>
      </a:lvl8pPr>
      <a:lvl9pPr marL="15196244" indent="-893897" algn="l" defTabSz="3575587" rtl="0" eaLnBrk="1" latinLnBrk="0" hangingPunct="1">
        <a:spcBef>
          <a:spcPct val="20000"/>
        </a:spcBef>
        <a:buFont typeface="Arial" pitchFamily="34" charset="0"/>
        <a:buChar char="•"/>
        <a:defRPr sz="7692" kern="1200">
          <a:solidFill>
            <a:schemeClr val="tx1"/>
          </a:solidFill>
          <a:latin typeface="+mn-lt"/>
          <a:ea typeface="+mn-ea"/>
          <a:cs typeface="+mn-cs"/>
        </a:defRPr>
      </a:lvl9pPr>
    </p:bodyStyle>
    <p:otherStyle>
      <a:defPPr>
        <a:defRPr lang="en-US"/>
      </a:defPPr>
      <a:lvl1pPr marL="0" algn="l" defTabSz="3575587" rtl="0" eaLnBrk="1" latinLnBrk="0" hangingPunct="1">
        <a:defRPr sz="7000" kern="1200">
          <a:solidFill>
            <a:schemeClr val="tx1"/>
          </a:solidFill>
          <a:latin typeface="+mn-lt"/>
          <a:ea typeface="+mn-ea"/>
          <a:cs typeface="+mn-cs"/>
        </a:defRPr>
      </a:lvl1pPr>
      <a:lvl2pPr marL="1787793" algn="l" defTabSz="3575587" rtl="0" eaLnBrk="1" latinLnBrk="0" hangingPunct="1">
        <a:defRPr sz="7000" kern="1200">
          <a:solidFill>
            <a:schemeClr val="tx1"/>
          </a:solidFill>
          <a:latin typeface="+mn-lt"/>
          <a:ea typeface="+mn-ea"/>
          <a:cs typeface="+mn-cs"/>
        </a:defRPr>
      </a:lvl2pPr>
      <a:lvl3pPr marL="3575587" algn="l" defTabSz="3575587" rtl="0" eaLnBrk="1" latinLnBrk="0" hangingPunct="1">
        <a:defRPr sz="7000" kern="1200">
          <a:solidFill>
            <a:schemeClr val="tx1"/>
          </a:solidFill>
          <a:latin typeface="+mn-lt"/>
          <a:ea typeface="+mn-ea"/>
          <a:cs typeface="+mn-cs"/>
        </a:defRPr>
      </a:lvl3pPr>
      <a:lvl4pPr marL="5363377" algn="l" defTabSz="3575587" rtl="0" eaLnBrk="1" latinLnBrk="0" hangingPunct="1">
        <a:defRPr sz="7000" kern="1200">
          <a:solidFill>
            <a:schemeClr val="tx1"/>
          </a:solidFill>
          <a:latin typeface="+mn-lt"/>
          <a:ea typeface="+mn-ea"/>
          <a:cs typeface="+mn-cs"/>
        </a:defRPr>
      </a:lvl4pPr>
      <a:lvl5pPr marL="7151173" algn="l" defTabSz="3575587" rtl="0" eaLnBrk="1" latinLnBrk="0" hangingPunct="1">
        <a:defRPr sz="7000" kern="1200">
          <a:solidFill>
            <a:schemeClr val="tx1"/>
          </a:solidFill>
          <a:latin typeface="+mn-lt"/>
          <a:ea typeface="+mn-ea"/>
          <a:cs typeface="+mn-cs"/>
        </a:defRPr>
      </a:lvl5pPr>
      <a:lvl6pPr marL="8938967" algn="l" defTabSz="3575587" rtl="0" eaLnBrk="1" latinLnBrk="0" hangingPunct="1">
        <a:defRPr sz="7000" kern="1200">
          <a:solidFill>
            <a:schemeClr val="tx1"/>
          </a:solidFill>
          <a:latin typeface="+mn-lt"/>
          <a:ea typeface="+mn-ea"/>
          <a:cs typeface="+mn-cs"/>
        </a:defRPr>
      </a:lvl6pPr>
      <a:lvl7pPr marL="10726760" algn="l" defTabSz="3575587" rtl="0" eaLnBrk="1" latinLnBrk="0" hangingPunct="1">
        <a:defRPr sz="7000" kern="1200">
          <a:solidFill>
            <a:schemeClr val="tx1"/>
          </a:solidFill>
          <a:latin typeface="+mn-lt"/>
          <a:ea typeface="+mn-ea"/>
          <a:cs typeface="+mn-cs"/>
        </a:defRPr>
      </a:lvl7pPr>
      <a:lvl8pPr marL="12514550" algn="l" defTabSz="3575587" rtl="0" eaLnBrk="1" latinLnBrk="0" hangingPunct="1">
        <a:defRPr sz="7000" kern="1200">
          <a:solidFill>
            <a:schemeClr val="tx1"/>
          </a:solidFill>
          <a:latin typeface="+mn-lt"/>
          <a:ea typeface="+mn-ea"/>
          <a:cs typeface="+mn-cs"/>
        </a:defRPr>
      </a:lvl8pPr>
      <a:lvl9pPr marL="14302343" algn="l" defTabSz="3575587" rtl="0" eaLnBrk="1" latinLnBrk="0" hangingPunct="1">
        <a:defRPr sz="7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09" name="Group 3408"/>
          <p:cNvGrpSpPr/>
          <p:nvPr/>
        </p:nvGrpSpPr>
        <p:grpSpPr>
          <a:xfrm>
            <a:off x="14812405" y="11815703"/>
            <a:ext cx="13858892" cy="6314420"/>
            <a:chOff x="14812405" y="10896600"/>
            <a:chExt cx="13858892" cy="6314420"/>
          </a:xfrm>
        </p:grpSpPr>
        <p:pic>
          <p:nvPicPr>
            <p:cNvPr id="3392" name="Picture 3391"/>
            <p:cNvPicPr>
              <a:picLocks noChangeAspect="1"/>
            </p:cNvPicPr>
            <p:nvPr/>
          </p:nvPicPr>
          <p:blipFill>
            <a:blip r:embed="rId3"/>
            <a:stretch>
              <a:fillRect/>
            </a:stretch>
          </p:blipFill>
          <p:spPr>
            <a:xfrm>
              <a:off x="14812405" y="10896600"/>
              <a:ext cx="13858892" cy="6159507"/>
            </a:xfrm>
            <a:prstGeom prst="rect">
              <a:avLst/>
            </a:prstGeom>
          </p:spPr>
        </p:pic>
        <p:grpSp>
          <p:nvGrpSpPr>
            <p:cNvPr id="57" name="Group 56"/>
            <p:cNvGrpSpPr/>
            <p:nvPr/>
          </p:nvGrpSpPr>
          <p:grpSpPr>
            <a:xfrm>
              <a:off x="14859000" y="10896600"/>
              <a:ext cx="11782271" cy="6314420"/>
              <a:chOff x="14859000" y="10896600"/>
              <a:chExt cx="11782271" cy="6314420"/>
            </a:xfrm>
          </p:grpSpPr>
          <p:sp>
            <p:nvSpPr>
              <p:cNvPr id="91" name="Rectangle 90"/>
              <p:cNvSpPr/>
              <p:nvPr/>
            </p:nvSpPr>
            <p:spPr>
              <a:xfrm>
                <a:off x="17241920" y="10896600"/>
                <a:ext cx="9399351" cy="584775"/>
              </a:xfrm>
              <a:prstGeom prst="rect">
                <a:avLst/>
              </a:prstGeom>
              <a:solidFill>
                <a:schemeClr val="bg1"/>
              </a:solidFill>
            </p:spPr>
            <p:txBody>
              <a:bodyPr wrap="square">
                <a:spAutoFit/>
              </a:bodyPr>
              <a:lstStyle/>
              <a:p>
                <a:pPr lvl="0" algn="ctr" defTabSz="3574551">
                  <a:spcBef>
                    <a:spcPts val="0"/>
                  </a:spcBef>
                  <a:spcAft>
                    <a:spcPts val="0"/>
                  </a:spcAft>
                  <a:defRPr/>
                </a:pPr>
                <a:r>
                  <a:rPr lang="en-US" sz="3200" b="1" dirty="0" smtClean="0">
                    <a:solidFill>
                      <a:schemeClr val="tx2"/>
                    </a:solidFill>
                    <a:latin typeface="Calibri"/>
                    <a:cs typeface="Arial" pitchFamily="34" charset="0"/>
                  </a:rPr>
                  <a:t>Timeline of Transmission Rate Levels</a:t>
                </a:r>
                <a:endParaRPr lang="en-US" sz="3200" b="1" dirty="0">
                  <a:solidFill>
                    <a:schemeClr val="tx2"/>
                  </a:solidFill>
                  <a:latin typeface="Calibri"/>
                  <a:cs typeface="Arial" pitchFamily="34" charset="0"/>
                </a:endParaRPr>
              </a:p>
            </p:txBody>
          </p:sp>
          <p:sp>
            <p:nvSpPr>
              <p:cNvPr id="172" name="Rectangle 171"/>
              <p:cNvSpPr/>
              <p:nvPr/>
            </p:nvSpPr>
            <p:spPr>
              <a:xfrm>
                <a:off x="19698037" y="16687800"/>
                <a:ext cx="4170028" cy="523220"/>
              </a:xfrm>
              <a:prstGeom prst="rect">
                <a:avLst/>
              </a:prstGeom>
              <a:noFill/>
            </p:spPr>
            <p:txBody>
              <a:bodyPr wrap="square">
                <a:spAutoFit/>
              </a:bodyPr>
              <a:lstStyle/>
              <a:p>
                <a:pPr lvl="0" algn="ctr" defTabSz="3574551">
                  <a:spcBef>
                    <a:spcPts val="0"/>
                  </a:spcBef>
                  <a:spcAft>
                    <a:spcPts val="0"/>
                  </a:spcAft>
                  <a:defRPr/>
                </a:pPr>
                <a:r>
                  <a:rPr lang="en-US" sz="2800" b="1" dirty="0" smtClean="0">
                    <a:solidFill>
                      <a:schemeClr val="tx2"/>
                    </a:solidFill>
                    <a:latin typeface="Calibri"/>
                    <a:cs typeface="Arial" pitchFamily="34" charset="0"/>
                  </a:rPr>
                  <a:t>Days since March 5</a:t>
                </a:r>
                <a:endParaRPr lang="en-US" sz="2800" b="1" dirty="0">
                  <a:solidFill>
                    <a:schemeClr val="tx2"/>
                  </a:solidFill>
                  <a:latin typeface="Calibri"/>
                  <a:cs typeface="Arial" pitchFamily="34" charset="0"/>
                </a:endParaRPr>
              </a:p>
            </p:txBody>
          </p:sp>
          <p:sp>
            <p:nvSpPr>
              <p:cNvPr id="173" name="Rectangle 172"/>
              <p:cNvSpPr/>
              <p:nvPr/>
            </p:nvSpPr>
            <p:spPr>
              <a:xfrm>
                <a:off x="14859000" y="13639800"/>
                <a:ext cx="1363896" cy="584775"/>
              </a:xfrm>
              <a:prstGeom prst="rect">
                <a:avLst/>
              </a:prstGeom>
              <a:noFill/>
            </p:spPr>
            <p:txBody>
              <a:bodyPr wrap="square">
                <a:spAutoFit/>
              </a:bodyPr>
              <a:lstStyle/>
              <a:p>
                <a:pPr lvl="0" algn="ctr" defTabSz="3574551">
                  <a:spcBef>
                    <a:spcPts val="0"/>
                  </a:spcBef>
                  <a:spcAft>
                    <a:spcPts val="0"/>
                  </a:spcAft>
                  <a:defRPr/>
                </a:pPr>
                <a:r>
                  <a:rPr lang="en-US" sz="3200" b="1" i="1" dirty="0" smtClean="0">
                    <a:solidFill>
                      <a:schemeClr val="tx2"/>
                    </a:solidFill>
                    <a:latin typeface="Symbol" panose="05050102010706020507" pitchFamily="18" charset="2"/>
                    <a:cs typeface="Arial" pitchFamily="34" charset="0"/>
                  </a:rPr>
                  <a:t>b</a:t>
                </a:r>
                <a:endParaRPr lang="en-US" sz="2800" b="1" i="1" dirty="0">
                  <a:solidFill>
                    <a:schemeClr val="tx2"/>
                  </a:solidFill>
                  <a:latin typeface="Symbol" panose="05050102010706020507" pitchFamily="18" charset="2"/>
                  <a:cs typeface="Arial" pitchFamily="34" charset="0"/>
                </a:endParaRPr>
              </a:p>
            </p:txBody>
          </p:sp>
        </p:grpSp>
      </p:grpSp>
      <p:sp>
        <p:nvSpPr>
          <p:cNvPr id="1038" name="Title 3"/>
          <p:cNvSpPr>
            <a:spLocks noGrp="1"/>
          </p:cNvSpPr>
          <p:nvPr>
            <p:ph type="title"/>
          </p:nvPr>
        </p:nvSpPr>
        <p:spPr>
          <a:xfrm>
            <a:off x="6927136" y="359730"/>
            <a:ext cx="30379360" cy="3396243"/>
          </a:xfrm>
        </p:spPr>
        <p:txBody>
          <a:bodyPr/>
          <a:lstStyle/>
          <a:p>
            <a:r>
              <a:rPr lang="en-US" sz="6000" b="1" dirty="0" smtClean="0"/>
              <a:t>Non-Pharmaceutical </a:t>
            </a:r>
            <a:r>
              <a:rPr lang="en-US" sz="6000" b="1" dirty="0"/>
              <a:t>Interventions </a:t>
            </a:r>
            <a:r>
              <a:rPr lang="en-US" sz="6000" b="1" dirty="0" smtClean="0"/>
              <a:t>Help </a:t>
            </a:r>
            <a:r>
              <a:rPr lang="en-US" sz="6000" b="1" dirty="0"/>
              <a:t>Effectively </a:t>
            </a:r>
            <a:r>
              <a:rPr lang="en-US" sz="6000" b="1" dirty="0" smtClean="0"/>
              <a:t>Control </a:t>
            </a:r>
            <a:r>
              <a:rPr lang="en-US" sz="6000" b="1" dirty="0"/>
              <a:t>COVID-19 Transmission Rates</a:t>
            </a:r>
            <a:r>
              <a:rPr lang="en-US" sz="4800" dirty="0"/>
              <a:t/>
            </a:r>
            <a:br>
              <a:rPr lang="en-US" sz="4800" dirty="0"/>
            </a:br>
            <a:r>
              <a:rPr lang="en-US" sz="4400" dirty="0" err="1" smtClean="0"/>
              <a:t>Jeston</a:t>
            </a:r>
            <a:r>
              <a:rPr lang="en-US" sz="4400" dirty="0" smtClean="0"/>
              <a:t> Bond</a:t>
            </a:r>
            <a:r>
              <a:rPr lang="en-US" sz="4400" baseline="30000" dirty="0" smtClean="0"/>
              <a:t>1</a:t>
            </a:r>
            <a:r>
              <a:rPr lang="en-US" sz="4400" dirty="0" smtClean="0"/>
              <a:t>, Holiday Pettijohn</a:t>
            </a:r>
            <a:r>
              <a:rPr lang="en-US" sz="4400" baseline="30000" dirty="0"/>
              <a:t>1</a:t>
            </a:r>
            <a:r>
              <a:rPr lang="en-US" sz="4400" dirty="0" smtClean="0"/>
              <a:t>, Rachael Combes</a:t>
            </a:r>
            <a:r>
              <a:rPr lang="en-US" sz="4400" baseline="30000" dirty="0"/>
              <a:t>1</a:t>
            </a:r>
            <a:r>
              <a:rPr lang="en-US" sz="4400" dirty="0" smtClean="0"/>
              <a:t>, Daniel March</a:t>
            </a:r>
            <a:r>
              <a:rPr lang="en-US" sz="4400" baseline="30000" dirty="0"/>
              <a:t>1</a:t>
            </a:r>
            <a:r>
              <a:rPr lang="en-US" sz="4400" dirty="0" smtClean="0"/>
              <a:t>, Don Galbadage</a:t>
            </a:r>
            <a:r>
              <a:rPr lang="en-US" sz="4400" baseline="30000" dirty="0" smtClean="0"/>
              <a:t>2</a:t>
            </a:r>
            <a:r>
              <a:rPr lang="en-US" sz="4400" dirty="0" smtClean="0"/>
              <a:t>  </a:t>
            </a:r>
            <a:r>
              <a:rPr lang="en-US" sz="4400" dirty="0" smtClean="0"/>
              <a:t>and </a:t>
            </a:r>
            <a:r>
              <a:rPr lang="en-US" sz="4400" dirty="0" err="1" smtClean="0"/>
              <a:t>Genti</a:t>
            </a:r>
            <a:r>
              <a:rPr lang="en-US" sz="4400" dirty="0" smtClean="0"/>
              <a:t> </a:t>
            </a:r>
            <a:r>
              <a:rPr lang="en-US" sz="4400" dirty="0" smtClean="0"/>
              <a:t>Buzi</a:t>
            </a:r>
            <a:r>
              <a:rPr lang="en-US" sz="4400" baseline="30000" dirty="0"/>
              <a:t>1</a:t>
            </a:r>
            <a:r>
              <a:rPr lang="en-US" sz="4400" dirty="0"/>
              <a:t/>
            </a:r>
            <a:br>
              <a:rPr lang="en-US" sz="4400" dirty="0"/>
            </a:br>
            <a:r>
              <a:rPr lang="en-US" sz="4400" baseline="30000" dirty="0" smtClean="0"/>
              <a:t>1</a:t>
            </a:r>
            <a:r>
              <a:rPr lang="en-US" sz="4400" dirty="0" smtClean="0"/>
              <a:t>Department of Mathematics </a:t>
            </a:r>
            <a:r>
              <a:rPr lang="en-US" sz="4400" dirty="0" smtClean="0"/>
              <a:t>and Computer </a:t>
            </a:r>
            <a:r>
              <a:rPr lang="en-US" sz="4400" dirty="0" smtClean="0"/>
              <a:t>Science, </a:t>
            </a:r>
            <a:r>
              <a:rPr lang="en-US" sz="4400" dirty="0" err="1" smtClean="0"/>
              <a:t>Biola</a:t>
            </a:r>
            <a:r>
              <a:rPr lang="en-US" sz="4400" dirty="0" smtClean="0"/>
              <a:t> </a:t>
            </a:r>
            <a:r>
              <a:rPr lang="en-US" sz="4400" dirty="0" smtClean="0"/>
              <a:t>University</a:t>
            </a:r>
            <a:br>
              <a:rPr lang="en-US" sz="4400" dirty="0" smtClean="0"/>
            </a:br>
            <a:r>
              <a:rPr lang="en-US" sz="4400" baseline="30000" dirty="0" smtClean="0"/>
              <a:t>2</a:t>
            </a:r>
            <a:r>
              <a:rPr lang="en-US" sz="4400" dirty="0" smtClean="0"/>
              <a:t>Department of Kinesiology and Public Health, </a:t>
            </a:r>
            <a:r>
              <a:rPr lang="en-US" sz="4400" dirty="0" err="1"/>
              <a:t>Biola</a:t>
            </a:r>
            <a:r>
              <a:rPr lang="en-US" sz="4400" dirty="0"/>
              <a:t> University</a:t>
            </a:r>
            <a:endParaRPr lang="en-US" sz="4400" dirty="0"/>
          </a:p>
        </p:txBody>
      </p:sp>
      <p:sp>
        <p:nvSpPr>
          <p:cNvPr id="1030" name="Content Placeholder 5"/>
          <p:cNvSpPr>
            <a:spLocks noGrp="1"/>
          </p:cNvSpPr>
          <p:nvPr>
            <p:ph sz="half" idx="2"/>
          </p:nvPr>
        </p:nvSpPr>
        <p:spPr>
          <a:xfrm>
            <a:off x="122963" y="5389201"/>
            <a:ext cx="14597742" cy="7640999"/>
          </a:xfrm>
        </p:spPr>
        <p:txBody>
          <a:bodyPr/>
          <a:lstStyle/>
          <a:p>
            <a:pPr marL="0" indent="0" defTabSz="3574551" eaLnBrk="1" hangingPunct="1">
              <a:spcBef>
                <a:spcPts val="0"/>
              </a:spcBef>
              <a:spcAft>
                <a:spcPts val="0"/>
              </a:spcAft>
              <a:buNone/>
              <a:defRPr/>
            </a:pPr>
            <a:r>
              <a:rPr lang="en-US" sz="3200" dirty="0">
                <a:cs typeface="Arial" pitchFamily="34" charset="0"/>
              </a:rPr>
              <a:t>In response to the COVID-19 pandemic, the U.S. implemented several broad-scale public health interventions, including non-pharmaceutical interventions (NPIs) such as staying-at-home orders, mass gathering restrictions, mask mandates, business closures, and school closures. The timing and intensity of the implementation of such NPIs varied at state and county levels and generally in response to infection rates. It is unclear whether such interventions were effective or even what the best way to measure their effectiveness is.  In this study we examine the effectiveness of several NPIs in controlling COVID-19 transmission rates.  Using a </a:t>
            </a:r>
            <a:r>
              <a:rPr lang="en-US" sz="3200" dirty="0" smtClean="0">
                <a:cs typeface="Arial" pitchFamily="34" charset="0"/>
              </a:rPr>
              <a:t>SIRD </a:t>
            </a:r>
            <a:r>
              <a:rPr lang="en-US" sz="3200" dirty="0">
                <a:cs typeface="Arial" pitchFamily="34" charset="0"/>
              </a:rPr>
              <a:t>model and publicly available data to determine these rates at state and county level, we show that several NPIs were very effective in reducing the rates to a baseline level (irrespective of the starting rate levels). This points to both the limitations and the effectiveness of these NPIs in mitigating the cost of the pandemic by controlling disease transmission rates. If used appropriately, such NPIs could be both cost-effective and help flatten the curve and prevent overwhelming the health care system.</a:t>
            </a:r>
            <a:endParaRPr lang="en-US" sz="3200" dirty="0">
              <a:cs typeface="Arial" pitchFamily="34" charset="0"/>
            </a:endParaRPr>
          </a:p>
        </p:txBody>
      </p:sp>
      <p:cxnSp>
        <p:nvCxnSpPr>
          <p:cNvPr id="64" name="Straight Connector 63"/>
          <p:cNvCxnSpPr/>
          <p:nvPr/>
        </p:nvCxnSpPr>
        <p:spPr>
          <a:xfrm>
            <a:off x="0" y="4113539"/>
            <a:ext cx="43891200" cy="1261"/>
          </a:xfrm>
          <a:prstGeom prst="line">
            <a:avLst/>
          </a:prstGeom>
        </p:spPr>
        <p:style>
          <a:lnRef idx="1">
            <a:schemeClr val="dk1"/>
          </a:lnRef>
          <a:fillRef idx="0">
            <a:schemeClr val="dk1"/>
          </a:fillRef>
          <a:effectRef idx="0">
            <a:schemeClr val="dk1"/>
          </a:effectRef>
          <a:fontRef idx="minor">
            <a:schemeClr val="tx1"/>
          </a:fontRef>
        </p:style>
      </p:cxnSp>
      <p:sp>
        <p:nvSpPr>
          <p:cNvPr id="465" name="Rounded Rectangle 464"/>
          <p:cNvSpPr/>
          <p:nvPr/>
        </p:nvSpPr>
        <p:spPr>
          <a:xfrm>
            <a:off x="497043" y="4520070"/>
            <a:ext cx="13627351" cy="8139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Abstract</a:t>
            </a:r>
          </a:p>
        </p:txBody>
      </p:sp>
      <p:sp>
        <p:nvSpPr>
          <p:cNvPr id="488" name="Line 1102"/>
          <p:cNvSpPr>
            <a:spLocks noChangeShapeType="1"/>
          </p:cNvSpPr>
          <p:nvPr/>
        </p:nvSpPr>
        <p:spPr bwMode="auto">
          <a:xfrm flipH="1">
            <a:off x="10667107" y="355353"/>
            <a:ext cx="4885" cy="4885"/>
          </a:xfrm>
          <a:prstGeom prst="line">
            <a:avLst/>
          </a:prstGeom>
          <a:noFill/>
          <a:ln w="6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70338" tIns="35169" rIns="70338" bIns="35169" numCol="1" anchor="t" anchorCtr="0" compatLnSpc="1">
            <a:prstTxWarp prst="textNoShape">
              <a:avLst/>
            </a:prstTxWarp>
          </a:bodyPr>
          <a:lstStyle/>
          <a:p>
            <a:endParaRPr lang="en-US" sz="7000"/>
          </a:p>
        </p:txBody>
      </p:sp>
      <p:pic>
        <p:nvPicPr>
          <p:cNvPr id="3402" name="Picture 2378" descr="https://assets.biola.edu/4396738754672012438/attachment/5fa43cc797f6410001fb2a8f/preferred-logo-vertical.jpg"/>
          <p:cNvPicPr>
            <a:picLocks noChangeAspect="1" noChangeArrowheads="1"/>
          </p:cNvPicPr>
          <p:nvPr/>
        </p:nvPicPr>
        <p:blipFill rotWithShape="1">
          <a:blip r:embed="rId4">
            <a:extLst>
              <a:ext uri="{28A0092B-C50C-407E-A947-70E740481C1C}">
                <a14:useLocalDpi xmlns:a14="http://schemas.microsoft.com/office/drawing/2010/main" val="0"/>
              </a:ext>
            </a:extLst>
          </a:blip>
          <a:srcRect l="22061" r="22786" b="4504"/>
          <a:stretch/>
        </p:blipFill>
        <p:spPr bwMode="auto">
          <a:xfrm>
            <a:off x="228600" y="246436"/>
            <a:ext cx="4191000" cy="310636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309800" y="249181"/>
            <a:ext cx="3244045" cy="3332219"/>
          </a:xfrm>
          <a:prstGeom prst="rect">
            <a:avLst/>
          </a:prstGeom>
        </p:spPr>
      </p:pic>
      <p:sp>
        <p:nvSpPr>
          <p:cNvPr id="16" name="Rounded Rectangle 15"/>
          <p:cNvSpPr/>
          <p:nvPr/>
        </p:nvSpPr>
        <p:spPr>
          <a:xfrm>
            <a:off x="497042" y="13186816"/>
            <a:ext cx="13627351" cy="833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Methods</a:t>
            </a:r>
            <a:r>
              <a:rPr lang="en-US" sz="5400" dirty="0" smtClean="0"/>
              <a:t> and Data</a:t>
            </a:r>
            <a:endParaRPr lang="en-US" sz="5400" dirty="0"/>
          </a:p>
        </p:txBody>
      </p:sp>
      <p:sp>
        <p:nvSpPr>
          <p:cNvPr id="17" name="Text Placeholder 4"/>
          <p:cNvSpPr txBox="1">
            <a:spLocks/>
          </p:cNvSpPr>
          <p:nvPr/>
        </p:nvSpPr>
        <p:spPr bwMode="auto">
          <a:xfrm>
            <a:off x="436357" y="14315508"/>
            <a:ext cx="3775485" cy="772092"/>
          </a:xfrm>
          <a:prstGeom prst="rect">
            <a:avLst/>
          </a:prstGeom>
          <a:noFill/>
          <a:ln w="9525">
            <a:noFill/>
            <a:miter lim="800000"/>
            <a:headEnd/>
            <a:tailEnd/>
          </a:ln>
        </p:spPr>
        <p:txBody>
          <a:bodyPr lIns="357573" tIns="178785" rIns="357573" bIns="178785" anchor="b"/>
          <a:lstStyle/>
          <a:p>
            <a:pPr>
              <a:spcBef>
                <a:spcPct val="20000"/>
              </a:spcBef>
              <a:buFont typeface="Arial" charset="0"/>
              <a:buNone/>
            </a:pPr>
            <a:r>
              <a:rPr lang="en-US" sz="4000" b="1" dirty="0" smtClean="0">
                <a:solidFill>
                  <a:schemeClr val="tx2"/>
                </a:solidFill>
                <a:latin typeface="Calibri" pitchFamily="34" charset="0"/>
              </a:rPr>
              <a:t>SIRD Model</a:t>
            </a:r>
            <a:endParaRPr lang="en-US" sz="4000" b="1" dirty="0">
              <a:solidFill>
                <a:schemeClr val="tx2"/>
              </a:solidFill>
              <a:latin typeface="Calibri" pitchFamily="34" charset="0"/>
            </a:endParaRPr>
          </a:p>
        </p:txBody>
      </p:sp>
      <p:grpSp>
        <p:nvGrpSpPr>
          <p:cNvPr id="39" name="Group 38"/>
          <p:cNvGrpSpPr>
            <a:grpSpLocks noChangeAspect="1"/>
          </p:cNvGrpSpPr>
          <p:nvPr/>
        </p:nvGrpSpPr>
        <p:grpSpPr>
          <a:xfrm>
            <a:off x="9404345" y="14554200"/>
            <a:ext cx="3494038" cy="1554480"/>
            <a:chOff x="1399592" y="830425"/>
            <a:chExt cx="2889380" cy="1285471"/>
          </a:xfrm>
        </p:grpSpPr>
        <p:grpSp>
          <p:nvGrpSpPr>
            <p:cNvPr id="40" name="Group 39"/>
            <p:cNvGrpSpPr/>
            <p:nvPr/>
          </p:nvGrpSpPr>
          <p:grpSpPr>
            <a:xfrm>
              <a:off x="1399592" y="830425"/>
              <a:ext cx="2889380" cy="1285471"/>
              <a:chOff x="1399592" y="830425"/>
              <a:chExt cx="2889380" cy="1285471"/>
            </a:xfrm>
          </p:grpSpPr>
          <p:sp>
            <p:nvSpPr>
              <p:cNvPr id="44" name="Oval 43"/>
              <p:cNvSpPr/>
              <p:nvPr/>
            </p:nvSpPr>
            <p:spPr>
              <a:xfrm>
                <a:off x="1399592" y="1250302"/>
                <a:ext cx="513184" cy="44786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S</a:t>
                </a:r>
                <a:endParaRPr lang="en-US" sz="3600" dirty="0">
                  <a:solidFill>
                    <a:schemeClr val="tx1"/>
                  </a:solidFill>
                </a:endParaRPr>
              </a:p>
            </p:txBody>
          </p:sp>
          <p:sp>
            <p:nvSpPr>
              <p:cNvPr id="45" name="Oval 44"/>
              <p:cNvSpPr/>
              <p:nvPr/>
            </p:nvSpPr>
            <p:spPr>
              <a:xfrm>
                <a:off x="2587690" y="1250302"/>
                <a:ext cx="513184" cy="44786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I</a:t>
                </a:r>
                <a:endParaRPr lang="en-US" sz="3600" dirty="0">
                  <a:solidFill>
                    <a:schemeClr val="tx1"/>
                  </a:solidFill>
                </a:endParaRPr>
              </a:p>
            </p:txBody>
          </p:sp>
          <p:sp>
            <p:nvSpPr>
              <p:cNvPr id="46" name="Oval 45"/>
              <p:cNvSpPr/>
              <p:nvPr/>
            </p:nvSpPr>
            <p:spPr>
              <a:xfrm>
                <a:off x="3775788" y="830425"/>
                <a:ext cx="513184" cy="44786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R</a:t>
                </a:r>
                <a:endParaRPr lang="en-US" sz="3600" dirty="0">
                  <a:solidFill>
                    <a:schemeClr val="tx1"/>
                  </a:solidFill>
                </a:endParaRPr>
              </a:p>
            </p:txBody>
          </p:sp>
          <p:sp>
            <p:nvSpPr>
              <p:cNvPr id="47" name="Oval 46"/>
              <p:cNvSpPr/>
              <p:nvPr/>
            </p:nvSpPr>
            <p:spPr>
              <a:xfrm>
                <a:off x="3775788" y="1668027"/>
                <a:ext cx="513184" cy="447869"/>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D</a:t>
                </a:r>
                <a:endParaRPr lang="en-US" sz="3600" dirty="0">
                  <a:solidFill>
                    <a:schemeClr val="tx1"/>
                  </a:solidFill>
                </a:endParaRPr>
              </a:p>
            </p:txBody>
          </p:sp>
          <p:cxnSp>
            <p:nvCxnSpPr>
              <p:cNvPr id="48" name="Straight Arrow Connector 47"/>
              <p:cNvCxnSpPr>
                <a:stCxn id="45" idx="6"/>
              </p:cNvCxnSpPr>
              <p:nvPr/>
            </p:nvCxnSpPr>
            <p:spPr>
              <a:xfrm flipV="1">
                <a:off x="3100874" y="1147665"/>
                <a:ext cx="674914" cy="3265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5" idx="6"/>
              </p:cNvCxnSpPr>
              <p:nvPr/>
            </p:nvCxnSpPr>
            <p:spPr>
              <a:xfrm>
                <a:off x="3100874" y="1474237"/>
                <a:ext cx="637113" cy="32657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4" idx="6"/>
                <a:endCxn id="45" idx="2"/>
              </p:cNvCxnSpPr>
              <p:nvPr/>
            </p:nvCxnSpPr>
            <p:spPr>
              <a:xfrm>
                <a:off x="1912776" y="1474237"/>
                <a:ext cx="67491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Freeform 50"/>
              <p:cNvSpPr/>
              <p:nvPr/>
            </p:nvSpPr>
            <p:spPr>
              <a:xfrm>
                <a:off x="1859722" y="845262"/>
                <a:ext cx="989119" cy="626821"/>
              </a:xfrm>
              <a:custGeom>
                <a:avLst/>
                <a:gdLst>
                  <a:gd name="connsiteX0" fmla="*/ 371012 w 989119"/>
                  <a:gd name="connsiteY0" fmla="*/ 626821 h 626821"/>
                  <a:gd name="connsiteX1" fmla="*/ 175069 w 989119"/>
                  <a:gd name="connsiteY1" fmla="*/ 591652 h 626821"/>
                  <a:gd name="connsiteX2" fmla="*/ 39416 w 989119"/>
                  <a:gd name="connsiteY2" fmla="*/ 435902 h 626821"/>
                  <a:gd name="connsiteX3" fmla="*/ 4247 w 989119"/>
                  <a:gd name="connsiteY3" fmla="*/ 244984 h 626821"/>
                  <a:gd name="connsiteX4" fmla="*/ 119803 w 989119"/>
                  <a:gd name="connsiteY4" fmla="*/ 94258 h 626821"/>
                  <a:gd name="connsiteX5" fmla="*/ 350915 w 989119"/>
                  <a:gd name="connsiteY5" fmla="*/ 13872 h 626821"/>
                  <a:gd name="connsiteX6" fmla="*/ 687535 w 989119"/>
                  <a:gd name="connsiteY6" fmla="*/ 8847 h 626821"/>
                  <a:gd name="connsiteX7" fmla="*/ 893526 w 989119"/>
                  <a:gd name="connsiteY7" fmla="*/ 104307 h 626821"/>
                  <a:gd name="connsiteX8" fmla="*/ 973913 w 989119"/>
                  <a:gd name="connsiteY8" fmla="*/ 265080 h 626821"/>
                  <a:gd name="connsiteX9" fmla="*/ 988986 w 989119"/>
                  <a:gd name="connsiteY9" fmla="*/ 410781 h 626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9119" h="626821">
                    <a:moveTo>
                      <a:pt x="371012" y="626821"/>
                    </a:moveTo>
                    <a:cubicBezTo>
                      <a:pt x="300673" y="625146"/>
                      <a:pt x="230335" y="623472"/>
                      <a:pt x="175069" y="591652"/>
                    </a:cubicBezTo>
                    <a:cubicBezTo>
                      <a:pt x="119803" y="559832"/>
                      <a:pt x="67886" y="493680"/>
                      <a:pt x="39416" y="435902"/>
                    </a:cubicBezTo>
                    <a:cubicBezTo>
                      <a:pt x="10946" y="378124"/>
                      <a:pt x="-9151" y="301925"/>
                      <a:pt x="4247" y="244984"/>
                    </a:cubicBezTo>
                    <a:cubicBezTo>
                      <a:pt x="17645" y="188043"/>
                      <a:pt x="62025" y="132777"/>
                      <a:pt x="119803" y="94258"/>
                    </a:cubicBezTo>
                    <a:cubicBezTo>
                      <a:pt x="177581" y="55739"/>
                      <a:pt x="256293" y="28107"/>
                      <a:pt x="350915" y="13872"/>
                    </a:cubicBezTo>
                    <a:cubicBezTo>
                      <a:pt x="445537" y="-363"/>
                      <a:pt x="597100" y="-6225"/>
                      <a:pt x="687535" y="8847"/>
                    </a:cubicBezTo>
                    <a:cubicBezTo>
                      <a:pt x="777970" y="23919"/>
                      <a:pt x="845796" y="61601"/>
                      <a:pt x="893526" y="104307"/>
                    </a:cubicBezTo>
                    <a:cubicBezTo>
                      <a:pt x="941256" y="147013"/>
                      <a:pt x="958003" y="214001"/>
                      <a:pt x="973913" y="265080"/>
                    </a:cubicBezTo>
                    <a:cubicBezTo>
                      <a:pt x="989823" y="316159"/>
                      <a:pt x="989404" y="363470"/>
                      <a:pt x="988986" y="410781"/>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p:cNvSpPr txBox="1"/>
            <p:nvPr/>
          </p:nvSpPr>
          <p:spPr>
            <a:xfrm>
              <a:off x="2074799" y="1508283"/>
              <a:ext cx="200967" cy="400110"/>
            </a:xfrm>
            <a:prstGeom prst="rect">
              <a:avLst/>
            </a:prstGeom>
            <a:noFill/>
          </p:spPr>
          <p:txBody>
            <a:bodyPr wrap="square" rtlCol="0">
              <a:spAutoFit/>
            </a:bodyPr>
            <a:lstStyle/>
            <a:p>
              <a:r>
                <a:rPr lang="en-US" sz="2000" b="1" i="1" dirty="0" smtClean="0">
                  <a:latin typeface="Symbol" panose="05050102010706020507" pitchFamily="18" charset="2"/>
                </a:rPr>
                <a:t>b</a:t>
              </a:r>
              <a:endParaRPr lang="en-US" sz="2000" b="1" i="1" dirty="0">
                <a:latin typeface="Symbol" panose="05050102010706020507" pitchFamily="18" charset="2"/>
              </a:endParaRPr>
            </a:p>
          </p:txBody>
        </p:sp>
        <p:sp>
          <p:nvSpPr>
            <p:cNvPr id="42" name="TextBox 41"/>
            <p:cNvSpPr txBox="1"/>
            <p:nvPr/>
          </p:nvSpPr>
          <p:spPr>
            <a:xfrm>
              <a:off x="3175945" y="875408"/>
              <a:ext cx="200967" cy="400110"/>
            </a:xfrm>
            <a:prstGeom prst="rect">
              <a:avLst/>
            </a:prstGeom>
            <a:noFill/>
          </p:spPr>
          <p:txBody>
            <a:bodyPr wrap="square" rtlCol="0">
              <a:spAutoFit/>
            </a:bodyPr>
            <a:lstStyle/>
            <a:p>
              <a:r>
                <a:rPr lang="en-US" sz="2000" b="1" i="1" dirty="0" smtClean="0">
                  <a:latin typeface="Symbol" panose="05050102010706020507" pitchFamily="18" charset="2"/>
                </a:rPr>
                <a:t>g</a:t>
              </a:r>
              <a:endParaRPr lang="en-US" sz="2000" b="1" i="1" dirty="0">
                <a:latin typeface="Symbol" panose="05050102010706020507" pitchFamily="18" charset="2"/>
              </a:endParaRPr>
            </a:p>
          </p:txBody>
        </p:sp>
        <p:sp>
          <p:nvSpPr>
            <p:cNvPr id="43" name="TextBox 42"/>
            <p:cNvSpPr txBox="1"/>
            <p:nvPr/>
          </p:nvSpPr>
          <p:spPr>
            <a:xfrm>
              <a:off x="3151940" y="1571296"/>
              <a:ext cx="200967" cy="400110"/>
            </a:xfrm>
            <a:prstGeom prst="rect">
              <a:avLst/>
            </a:prstGeom>
            <a:noFill/>
          </p:spPr>
          <p:txBody>
            <a:bodyPr wrap="square" rtlCol="0">
              <a:spAutoFit/>
            </a:bodyPr>
            <a:lstStyle/>
            <a:p>
              <a:r>
                <a:rPr lang="en-US" sz="2000" b="1" i="1" dirty="0" smtClean="0">
                  <a:latin typeface="Symbol" panose="05050102010706020507" pitchFamily="18" charset="2"/>
                </a:rPr>
                <a:t>h</a:t>
              </a:r>
              <a:endParaRPr lang="en-US" sz="2000" b="1" i="1" dirty="0">
                <a:latin typeface="Symbol" panose="05050102010706020507" pitchFamily="18" charset="2"/>
              </a:endParaRPr>
            </a:p>
          </p:txBody>
        </p:sp>
      </p:grpSp>
      <p:grpSp>
        <p:nvGrpSpPr>
          <p:cNvPr id="9" name="Group 8"/>
          <p:cNvGrpSpPr/>
          <p:nvPr/>
        </p:nvGrpSpPr>
        <p:grpSpPr>
          <a:xfrm>
            <a:off x="9714634" y="16343025"/>
            <a:ext cx="4807812" cy="3470540"/>
            <a:chOff x="1021370" y="15853007"/>
            <a:chExt cx="4807812" cy="3470540"/>
          </a:xfrm>
        </p:grpSpPr>
        <mc:AlternateContent xmlns:mc="http://schemas.openxmlformats.org/markup-compatibility/2006">
          <mc:Choice xmlns:a14="http://schemas.microsoft.com/office/drawing/2010/main" Requires="a14">
            <p:sp>
              <p:nvSpPr>
                <p:cNvPr id="7" name="TextBox 6"/>
                <p:cNvSpPr txBox="1"/>
                <p:nvPr/>
              </p:nvSpPr>
              <p:spPr>
                <a:xfrm>
                  <a:off x="1021371" y="18757238"/>
                  <a:ext cx="4800599" cy="56630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3600" b="0" i="1" smtClean="0">
                                <a:latin typeface="Cambria Math" panose="02040503050406030204" pitchFamily="18" charset="0"/>
                              </a:rPr>
                            </m:ctrlPr>
                          </m:mPr>
                          <m:m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𝐷</m:t>
                                  </m:r>
                                </m:e>
                              </m:acc>
                              <m:r>
                                <m:rPr>
                                  <m:brk m:alnAt="7"/>
                                </m:rPr>
                                <a:rPr lang="en-US" sz="3600" b="0" i="1" smtClean="0">
                                  <a:latin typeface="Cambria Math" panose="02040503050406030204" pitchFamily="18" charset="0"/>
                                </a:rPr>
                                <m:t>=</m:t>
                              </m:r>
                              <m:r>
                                <a:rPr lang="en-US" sz="3600" b="0" i="1" smtClean="0">
                                  <a:latin typeface="Cambria Math" panose="02040503050406030204" pitchFamily="18" charset="0"/>
                                </a:rPr>
                                <m:t>𝜈</m:t>
                              </m:r>
                              <m:r>
                                <a:rPr lang="en-US" sz="3600" i="1">
                                  <a:latin typeface="Cambria Math" panose="02040503050406030204" pitchFamily="18" charset="0"/>
                                </a:rPr>
                                <m:t>𝐼</m:t>
                              </m:r>
                            </m:e>
                          </m:mr>
                        </m:m>
                      </m:oMath>
                    </m:oMathPara>
                  </a14:m>
                  <a:endParaRPr lang="en-US" sz="3600" dirty="0"/>
                </a:p>
              </p:txBody>
            </p:sp>
          </mc:Choice>
          <mc:Fallback>
            <p:sp>
              <p:nvSpPr>
                <p:cNvPr id="7" name="TextBox 6"/>
                <p:cNvSpPr txBox="1">
                  <a:spLocks noRot="1" noChangeAspect="1" noMove="1" noResize="1" noEditPoints="1" noAdjustHandles="1" noChangeArrowheads="1" noChangeShapeType="1" noTextEdit="1"/>
                </p:cNvSpPr>
                <p:nvPr/>
              </p:nvSpPr>
              <p:spPr>
                <a:xfrm>
                  <a:off x="1021371" y="18757238"/>
                  <a:ext cx="4800599" cy="56630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TextBox 53"/>
                <p:cNvSpPr txBox="1"/>
                <p:nvPr/>
              </p:nvSpPr>
              <p:spPr>
                <a:xfrm>
                  <a:off x="1021371" y="16906394"/>
                  <a:ext cx="4572000" cy="105003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3600" b="0" i="1" smtClean="0">
                                <a:latin typeface="Cambria Math" panose="02040503050406030204" pitchFamily="18" charset="0"/>
                              </a:rPr>
                            </m:ctrlPr>
                          </m:mPr>
                          <m:m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𝐼</m:t>
                                  </m:r>
                                </m:e>
                              </m:acc>
                              <m:r>
                                <m:rPr>
                                  <m:brk m:alnAt="7"/>
                                </m:rPr>
                                <a:rPr lang="en-US" sz="3600" b="0" i="1" smtClean="0">
                                  <a:latin typeface="Cambria Math" panose="02040503050406030204" pitchFamily="18" charset="0"/>
                                </a:rPr>
                                <m:t>=</m:t>
                              </m:r>
                              <m:r>
                                <a:rPr lang="en-US" sz="3600" i="1">
                                  <a:latin typeface="Cambria Math" panose="02040503050406030204" pitchFamily="18" charset="0"/>
                                </a:rPr>
                                <m:t>𝛽</m:t>
                              </m:r>
                              <m:f>
                                <m:fPr>
                                  <m:ctrlPr>
                                    <a:rPr lang="en-US" sz="3600" i="1">
                                      <a:latin typeface="Cambria Math" panose="02040503050406030204" pitchFamily="18" charset="0"/>
                                    </a:rPr>
                                  </m:ctrlPr>
                                </m:fPr>
                                <m:num>
                                  <m:r>
                                    <a:rPr lang="en-US" sz="3600" i="1">
                                      <a:latin typeface="Cambria Math" panose="02040503050406030204" pitchFamily="18" charset="0"/>
                                    </a:rPr>
                                    <m:t>𝑆𝐼</m:t>
                                  </m:r>
                                </m:num>
                                <m:den>
                                  <m:r>
                                    <a:rPr lang="en-US" sz="3600" i="1">
                                      <a:latin typeface="Cambria Math" panose="02040503050406030204" pitchFamily="18" charset="0"/>
                                    </a:rPr>
                                    <m:t>𝑆</m:t>
                                  </m:r>
                                  <m:r>
                                    <a:rPr lang="en-US" sz="3600" i="1">
                                      <a:latin typeface="Cambria Math" panose="02040503050406030204" pitchFamily="18" charset="0"/>
                                    </a:rPr>
                                    <m:t>+</m:t>
                                  </m:r>
                                  <m:r>
                                    <a:rPr lang="en-US" sz="3600" i="1">
                                      <a:latin typeface="Cambria Math" panose="02040503050406030204" pitchFamily="18" charset="0"/>
                                    </a:rPr>
                                    <m:t>𝐼</m:t>
                                  </m:r>
                                </m:den>
                              </m:f>
                              <m:r>
                                <a:rPr lang="en-US" sz="3600" i="1">
                                  <a:latin typeface="Cambria Math" panose="02040503050406030204" pitchFamily="18" charset="0"/>
                                </a:rPr>
                                <m:t>−</m:t>
                              </m:r>
                              <m:r>
                                <a:rPr lang="en-US" sz="3600" i="1">
                                  <a:latin typeface="Cambria Math" panose="02040503050406030204" pitchFamily="18" charset="0"/>
                                </a:rPr>
                                <m:t>𝛾</m:t>
                              </m:r>
                              <m:r>
                                <a:rPr lang="en-US" sz="3600" i="1">
                                  <a:latin typeface="Cambria Math" panose="02040503050406030204" pitchFamily="18" charset="0"/>
                                </a:rPr>
                                <m:t>𝐼</m:t>
                              </m:r>
                              <m:r>
                                <a:rPr lang="en-US" sz="3600" i="1">
                                  <a:latin typeface="Cambria Math" panose="02040503050406030204" pitchFamily="18" charset="0"/>
                                </a:rPr>
                                <m:t>−</m:t>
                              </m:r>
                              <m:r>
                                <a:rPr lang="en-US" sz="3600" b="0" i="1" smtClean="0">
                                  <a:latin typeface="Cambria Math" panose="02040503050406030204" pitchFamily="18" charset="0"/>
                                </a:rPr>
                                <m:t>𝜈</m:t>
                              </m:r>
                              <m:r>
                                <a:rPr lang="en-US" sz="3600" i="1">
                                  <a:latin typeface="Cambria Math" panose="02040503050406030204" pitchFamily="18" charset="0"/>
                                </a:rPr>
                                <m:t>𝐼</m:t>
                              </m:r>
                            </m:e>
                          </m:mr>
                        </m:m>
                      </m:oMath>
                    </m:oMathPara>
                  </a14:m>
                  <a:endParaRPr lang="en-US" sz="3600" dirty="0"/>
                </a:p>
              </p:txBody>
            </p:sp>
          </mc:Choice>
          <mc:Fallback>
            <p:sp>
              <p:nvSpPr>
                <p:cNvPr id="54" name="TextBox 53"/>
                <p:cNvSpPr txBox="1">
                  <a:spLocks noRot="1" noChangeAspect="1" noMove="1" noResize="1" noEditPoints="1" noAdjustHandles="1" noChangeArrowheads="1" noChangeShapeType="1" noTextEdit="1"/>
                </p:cNvSpPr>
                <p:nvPr/>
              </p:nvSpPr>
              <p:spPr>
                <a:xfrm>
                  <a:off x="1021371" y="16906394"/>
                  <a:ext cx="4572000" cy="105003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p:cNvSpPr txBox="1"/>
                <p:nvPr/>
              </p:nvSpPr>
              <p:spPr>
                <a:xfrm>
                  <a:off x="1021370" y="15853007"/>
                  <a:ext cx="4800599" cy="105003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3600" b="0" i="1" smtClean="0">
                                <a:latin typeface="Cambria Math" panose="02040503050406030204" pitchFamily="18" charset="0"/>
                              </a:rPr>
                            </m:ctrlPr>
                          </m:mPr>
                          <m:m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𝑆</m:t>
                                  </m:r>
                                </m:e>
                              </m:acc>
                              <m:r>
                                <m:rPr>
                                  <m:brk m:alnAt="7"/>
                                </m:rPr>
                                <a:rPr lang="en-US" sz="3600" b="0" i="1" smtClean="0">
                                  <a:latin typeface="Cambria Math" panose="02040503050406030204" pitchFamily="18" charset="0"/>
                                </a:rPr>
                                <m:t>=−</m:t>
                              </m:r>
                              <m:r>
                                <a:rPr lang="en-US" sz="3600" i="1">
                                  <a:latin typeface="Cambria Math" panose="02040503050406030204" pitchFamily="18" charset="0"/>
                                </a:rPr>
                                <m:t>𝛽</m:t>
                              </m:r>
                              <m:f>
                                <m:fPr>
                                  <m:ctrlPr>
                                    <a:rPr lang="en-US" sz="3600" i="1">
                                      <a:latin typeface="Cambria Math" panose="02040503050406030204" pitchFamily="18" charset="0"/>
                                    </a:rPr>
                                  </m:ctrlPr>
                                </m:fPr>
                                <m:num>
                                  <m:r>
                                    <a:rPr lang="en-US" sz="3600" i="1">
                                      <a:latin typeface="Cambria Math" panose="02040503050406030204" pitchFamily="18" charset="0"/>
                                    </a:rPr>
                                    <m:t>𝑆𝐼</m:t>
                                  </m:r>
                                </m:num>
                                <m:den>
                                  <m:r>
                                    <a:rPr lang="en-US" sz="3600" i="1">
                                      <a:latin typeface="Cambria Math" panose="02040503050406030204" pitchFamily="18" charset="0"/>
                                    </a:rPr>
                                    <m:t>𝑆</m:t>
                                  </m:r>
                                  <m:r>
                                    <a:rPr lang="en-US" sz="3600" i="1">
                                      <a:latin typeface="Cambria Math" panose="02040503050406030204" pitchFamily="18" charset="0"/>
                                    </a:rPr>
                                    <m:t>+</m:t>
                                  </m:r>
                                  <m:r>
                                    <a:rPr lang="en-US" sz="3600" i="1">
                                      <a:latin typeface="Cambria Math" panose="02040503050406030204" pitchFamily="18" charset="0"/>
                                    </a:rPr>
                                    <m:t>𝐼</m:t>
                                  </m:r>
                                </m:den>
                              </m:f>
                            </m:e>
                          </m:mr>
                        </m:m>
                      </m:oMath>
                    </m:oMathPara>
                  </a14:m>
                  <a:endParaRPr lang="en-US" sz="3600" dirty="0"/>
                </a:p>
              </p:txBody>
            </p:sp>
          </mc:Choice>
          <mc:Fallback>
            <p:sp>
              <p:nvSpPr>
                <p:cNvPr id="55" name="TextBox 54"/>
                <p:cNvSpPr txBox="1">
                  <a:spLocks noRot="1" noChangeAspect="1" noMove="1" noResize="1" noEditPoints="1" noAdjustHandles="1" noChangeArrowheads="1" noChangeShapeType="1" noTextEdit="1"/>
                </p:cNvSpPr>
                <p:nvPr/>
              </p:nvSpPr>
              <p:spPr>
                <a:xfrm>
                  <a:off x="1021370" y="15853007"/>
                  <a:ext cx="4800599" cy="105003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p:cNvSpPr txBox="1"/>
                <p:nvPr/>
              </p:nvSpPr>
              <p:spPr>
                <a:xfrm>
                  <a:off x="1028583" y="17983200"/>
                  <a:ext cx="4800599" cy="55932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3600" b="0" i="1" smtClean="0">
                                <a:latin typeface="Cambria Math" panose="02040503050406030204" pitchFamily="18" charset="0"/>
                              </a:rPr>
                            </m:ctrlPr>
                          </m:mPr>
                          <m:mr>
                            <m:e>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𝑅</m:t>
                                  </m:r>
                                </m:e>
                              </m:acc>
                              <m:r>
                                <m:rPr>
                                  <m:brk m:alnAt="7"/>
                                </m:rPr>
                                <a:rPr lang="en-US" sz="3600" b="0" i="1" smtClean="0">
                                  <a:latin typeface="Cambria Math" panose="02040503050406030204" pitchFamily="18" charset="0"/>
                                </a:rPr>
                                <m:t>=</m:t>
                              </m:r>
                              <m:r>
                                <a:rPr lang="en-US" sz="3600" i="1">
                                  <a:latin typeface="Cambria Math" panose="02040503050406030204" pitchFamily="18" charset="0"/>
                                </a:rPr>
                                <m:t>𝛾</m:t>
                              </m:r>
                              <m:r>
                                <a:rPr lang="en-US" sz="3600" i="1">
                                  <a:latin typeface="Cambria Math" panose="02040503050406030204" pitchFamily="18" charset="0"/>
                                </a:rPr>
                                <m:t>𝐼</m:t>
                              </m:r>
                            </m:e>
                          </m:mr>
                        </m:m>
                      </m:oMath>
                    </m:oMathPara>
                  </a14:m>
                  <a:endParaRPr lang="en-US" sz="3600" dirty="0"/>
                </a:p>
              </p:txBody>
            </p:sp>
          </mc:Choice>
          <mc:Fallback>
            <p:sp>
              <p:nvSpPr>
                <p:cNvPr id="56" name="TextBox 55"/>
                <p:cNvSpPr txBox="1">
                  <a:spLocks noRot="1" noChangeAspect="1" noMove="1" noResize="1" noEditPoints="1" noAdjustHandles="1" noChangeArrowheads="1" noChangeShapeType="1" noTextEdit="1"/>
                </p:cNvSpPr>
                <p:nvPr/>
              </p:nvSpPr>
              <p:spPr>
                <a:xfrm>
                  <a:off x="1028583" y="17983200"/>
                  <a:ext cx="4800599" cy="559320"/>
                </a:xfrm>
                <a:prstGeom prst="rect">
                  <a:avLst/>
                </a:prstGeom>
                <a:blipFill>
                  <a:blip r:embed="rId9"/>
                  <a:stretch>
                    <a:fillRect/>
                  </a:stretch>
                </a:blipFill>
              </p:spPr>
              <p:txBody>
                <a:bodyPr/>
                <a:lstStyle/>
                <a:p>
                  <a:r>
                    <a:rPr lang="en-US">
                      <a:noFill/>
                    </a:rPr>
                    <a:t> </a:t>
                  </a:r>
                </a:p>
              </p:txBody>
            </p:sp>
          </mc:Fallback>
        </mc:AlternateContent>
      </p:grpSp>
      <p:sp>
        <p:nvSpPr>
          <p:cNvPr id="58" name="Content Placeholder 5"/>
          <p:cNvSpPr>
            <a:spLocks noGrp="1"/>
          </p:cNvSpPr>
          <p:nvPr>
            <p:ph sz="half" idx="2"/>
          </p:nvPr>
        </p:nvSpPr>
        <p:spPr>
          <a:xfrm>
            <a:off x="497043" y="14977164"/>
            <a:ext cx="9267794" cy="3279492"/>
          </a:xfrm>
        </p:spPr>
        <p:txBody>
          <a:bodyPr/>
          <a:lstStyle/>
          <a:p>
            <a:pPr marL="0" indent="0" defTabSz="3574551" eaLnBrk="1" hangingPunct="1">
              <a:spcBef>
                <a:spcPts val="0"/>
              </a:spcBef>
              <a:spcAft>
                <a:spcPts val="0"/>
              </a:spcAft>
              <a:buNone/>
              <a:defRPr/>
            </a:pPr>
            <a:r>
              <a:rPr lang="en-US" sz="3200" b="1" dirty="0" smtClean="0">
                <a:latin typeface="Cambria Math" panose="02040503050406030204" pitchFamily="18" charset="0"/>
                <a:ea typeface="Cambria Math" panose="02040503050406030204" pitchFamily="18" charset="0"/>
                <a:cs typeface="Arial" pitchFamily="34" charset="0"/>
              </a:rPr>
              <a:t>S(t)</a:t>
            </a:r>
            <a:r>
              <a:rPr lang="en-US" sz="3200" b="1" i="1" dirty="0" smtClean="0">
                <a:latin typeface="Cambria Math" panose="02040503050406030204" pitchFamily="18" charset="0"/>
                <a:ea typeface="Cambria Math" panose="02040503050406030204" pitchFamily="18" charset="0"/>
                <a:cs typeface="Arial" pitchFamily="34" charset="0"/>
              </a:rPr>
              <a:t> </a:t>
            </a:r>
            <a:r>
              <a:rPr lang="en-US" sz="3200" dirty="0" smtClean="0">
                <a:cs typeface="Arial" pitchFamily="34" charset="0"/>
              </a:rPr>
              <a:t>– population proportion  </a:t>
            </a:r>
            <a:r>
              <a:rPr lang="en-US" sz="3200" dirty="0" smtClean="0">
                <a:cs typeface="Arial" pitchFamily="34" charset="0"/>
              </a:rPr>
              <a:t>that is susceptible</a:t>
            </a:r>
          </a:p>
          <a:p>
            <a:pPr marL="0" indent="0" defTabSz="3574551" eaLnBrk="1" hangingPunct="1">
              <a:spcBef>
                <a:spcPts val="0"/>
              </a:spcBef>
              <a:spcAft>
                <a:spcPts val="0"/>
              </a:spcAft>
              <a:buNone/>
              <a:defRPr/>
            </a:pPr>
            <a:r>
              <a:rPr lang="en-US" sz="3200" b="1" dirty="0" smtClean="0">
                <a:latin typeface="Cambria Math" panose="02040503050406030204" pitchFamily="18" charset="0"/>
                <a:ea typeface="Cambria Math" panose="02040503050406030204" pitchFamily="18" charset="0"/>
                <a:cs typeface="Arial" pitchFamily="34" charset="0"/>
              </a:rPr>
              <a:t>I(t)</a:t>
            </a:r>
            <a:r>
              <a:rPr lang="en-US" sz="3200" i="1" dirty="0" smtClean="0">
                <a:latin typeface="Cambria Math" panose="02040503050406030204" pitchFamily="18" charset="0"/>
                <a:ea typeface="Cambria Math" panose="02040503050406030204" pitchFamily="18" charset="0"/>
                <a:cs typeface="Arial" pitchFamily="34" charset="0"/>
              </a:rPr>
              <a:t>  </a:t>
            </a:r>
            <a:r>
              <a:rPr lang="en-US" sz="3200" dirty="0" smtClean="0">
                <a:cs typeface="Arial" pitchFamily="34" charset="0"/>
              </a:rPr>
              <a:t>– population proportion that is infected</a:t>
            </a:r>
          </a:p>
          <a:p>
            <a:pPr marL="0" indent="0" defTabSz="3574551" eaLnBrk="1" hangingPunct="1">
              <a:spcBef>
                <a:spcPts val="0"/>
              </a:spcBef>
              <a:spcAft>
                <a:spcPts val="0"/>
              </a:spcAft>
              <a:buNone/>
              <a:defRPr/>
            </a:pPr>
            <a:r>
              <a:rPr lang="en-US" sz="3200" b="1" dirty="0" smtClean="0">
                <a:latin typeface="Cambria Math" panose="02040503050406030204" pitchFamily="18" charset="0"/>
                <a:ea typeface="Cambria Math" panose="02040503050406030204" pitchFamily="18" charset="0"/>
                <a:cs typeface="Arial" pitchFamily="34" charset="0"/>
              </a:rPr>
              <a:t>R(t)</a:t>
            </a:r>
            <a:r>
              <a:rPr lang="en-US" sz="3200" i="1" dirty="0" smtClean="0">
                <a:latin typeface="Cambria Math" panose="02040503050406030204" pitchFamily="18" charset="0"/>
                <a:ea typeface="Cambria Math" panose="02040503050406030204" pitchFamily="18" charset="0"/>
                <a:cs typeface="Arial" pitchFamily="34" charset="0"/>
              </a:rPr>
              <a:t> </a:t>
            </a:r>
            <a:r>
              <a:rPr lang="en-US" sz="3200" dirty="0" smtClean="0">
                <a:cs typeface="Arial" pitchFamily="34" charset="0"/>
              </a:rPr>
              <a:t>– population proportion that has recovered</a:t>
            </a:r>
          </a:p>
          <a:p>
            <a:pPr marL="0" indent="0" defTabSz="3574551" eaLnBrk="1" hangingPunct="1">
              <a:spcBef>
                <a:spcPts val="0"/>
              </a:spcBef>
              <a:spcAft>
                <a:spcPts val="0"/>
              </a:spcAft>
              <a:buNone/>
              <a:defRPr/>
            </a:pPr>
            <a:r>
              <a:rPr lang="en-US" sz="3200" b="1" dirty="0" smtClean="0">
                <a:latin typeface="Cambria Math" panose="02040503050406030204" pitchFamily="18" charset="0"/>
                <a:ea typeface="Cambria Math" panose="02040503050406030204" pitchFamily="18" charset="0"/>
                <a:cs typeface="Arial" pitchFamily="34" charset="0"/>
              </a:rPr>
              <a:t>D(t)</a:t>
            </a:r>
            <a:r>
              <a:rPr lang="en-US" sz="3200" i="1" dirty="0" smtClean="0">
                <a:latin typeface="Cambria Math" panose="02040503050406030204" pitchFamily="18" charset="0"/>
                <a:ea typeface="Cambria Math" panose="02040503050406030204" pitchFamily="18" charset="0"/>
                <a:cs typeface="Arial" pitchFamily="34" charset="0"/>
              </a:rPr>
              <a:t> </a:t>
            </a:r>
            <a:r>
              <a:rPr lang="en-US" sz="3200" dirty="0" smtClean="0">
                <a:cs typeface="Arial" pitchFamily="34" charset="0"/>
              </a:rPr>
              <a:t>– population proportion  that has died</a:t>
            </a:r>
          </a:p>
          <a:p>
            <a:pPr marL="0" indent="0" defTabSz="3574551" eaLnBrk="1" hangingPunct="1">
              <a:spcBef>
                <a:spcPts val="0"/>
              </a:spcBef>
              <a:spcAft>
                <a:spcPts val="0"/>
              </a:spcAft>
              <a:buNone/>
              <a:defRPr/>
            </a:pPr>
            <a:r>
              <a:rPr lang="en-US" sz="3200" b="1" i="1" dirty="0" smtClean="0">
                <a:latin typeface="Symbol" panose="05050102010706020507" pitchFamily="18" charset="2"/>
                <a:cs typeface="Arial" pitchFamily="34" charset="0"/>
              </a:rPr>
              <a:t>g      </a:t>
            </a:r>
            <a:r>
              <a:rPr lang="en-US" sz="3200" dirty="0" smtClean="0">
                <a:cs typeface="Arial" pitchFamily="34" charset="0"/>
              </a:rPr>
              <a:t>– the rate at which infected recover</a:t>
            </a:r>
          </a:p>
          <a:p>
            <a:pPr marL="0" indent="0" defTabSz="3574551" eaLnBrk="1" hangingPunct="1">
              <a:spcBef>
                <a:spcPts val="0"/>
              </a:spcBef>
              <a:spcAft>
                <a:spcPts val="0"/>
              </a:spcAft>
              <a:buNone/>
              <a:defRPr/>
            </a:pPr>
            <a:r>
              <a:rPr lang="en-US" sz="3200" b="1" i="1" dirty="0">
                <a:latin typeface="Symbol" panose="05050102010706020507" pitchFamily="18" charset="2"/>
                <a:cs typeface="Arial" pitchFamily="34" charset="0"/>
              </a:rPr>
              <a:t>n</a:t>
            </a:r>
            <a:r>
              <a:rPr lang="en-US" sz="3200" b="1" i="1" dirty="0" smtClean="0">
                <a:latin typeface="Symbol" panose="05050102010706020507" pitchFamily="18" charset="2"/>
                <a:cs typeface="Arial" pitchFamily="34" charset="0"/>
              </a:rPr>
              <a:t>     </a:t>
            </a:r>
            <a:r>
              <a:rPr lang="en-US" sz="3200" dirty="0" smtClean="0">
                <a:cs typeface="Arial" pitchFamily="34" charset="0"/>
              </a:rPr>
              <a:t>– the rate at which infected die</a:t>
            </a:r>
            <a:r>
              <a:rPr lang="en-US" sz="3200" dirty="0" smtClean="0">
                <a:cs typeface="Arial" pitchFamily="34" charset="0"/>
              </a:rPr>
              <a:t> </a:t>
            </a:r>
            <a:endParaRPr lang="en-US" sz="3200" dirty="0">
              <a:cs typeface="Arial" pitchFamily="34" charset="0"/>
            </a:endParaRPr>
          </a:p>
        </p:txBody>
      </p:sp>
      <p:sp>
        <p:nvSpPr>
          <p:cNvPr id="59" name="Text Placeholder 4"/>
          <p:cNvSpPr txBox="1">
            <a:spLocks/>
          </p:cNvSpPr>
          <p:nvPr/>
        </p:nvSpPr>
        <p:spPr bwMode="auto">
          <a:xfrm>
            <a:off x="424639" y="25374600"/>
            <a:ext cx="8402843" cy="772092"/>
          </a:xfrm>
          <a:prstGeom prst="rect">
            <a:avLst/>
          </a:prstGeom>
          <a:noFill/>
          <a:ln w="9525">
            <a:noFill/>
            <a:miter lim="800000"/>
            <a:headEnd/>
            <a:tailEnd/>
          </a:ln>
        </p:spPr>
        <p:txBody>
          <a:bodyPr lIns="357573" tIns="178785" rIns="357573" bIns="178785" anchor="b"/>
          <a:lstStyle/>
          <a:p>
            <a:pPr>
              <a:spcBef>
                <a:spcPct val="20000"/>
              </a:spcBef>
              <a:buFont typeface="Arial" charset="0"/>
              <a:buNone/>
            </a:pPr>
            <a:r>
              <a:rPr lang="en-US" sz="4000" b="1" dirty="0" smtClean="0">
                <a:solidFill>
                  <a:schemeClr val="tx2"/>
                </a:solidFill>
                <a:latin typeface="Calibri" pitchFamily="34" charset="0"/>
              </a:rPr>
              <a:t>Calculating transmission rate </a:t>
            </a:r>
            <a:r>
              <a:rPr lang="en-US" sz="4000" b="1" i="1" dirty="0" smtClean="0">
                <a:solidFill>
                  <a:schemeClr val="tx2"/>
                </a:solidFill>
                <a:latin typeface="Symbol" panose="05050102010706020507" pitchFamily="18" charset="2"/>
              </a:rPr>
              <a:t>b</a:t>
            </a:r>
            <a:r>
              <a:rPr lang="en-US" sz="4000" b="1" dirty="0" smtClean="0">
                <a:solidFill>
                  <a:schemeClr val="tx2"/>
                </a:solidFill>
                <a:latin typeface="Calibri" pitchFamily="34" charset="0"/>
              </a:rPr>
              <a:t> </a:t>
            </a:r>
            <a:endParaRPr lang="en-US" sz="4000" b="1" dirty="0">
              <a:solidFill>
                <a:schemeClr val="tx2"/>
              </a:solidFill>
              <a:latin typeface="Calibri" pitchFamily="34" charset="0"/>
            </a:endParaRPr>
          </a:p>
        </p:txBody>
      </p:sp>
      <mc:AlternateContent xmlns:mc="http://schemas.openxmlformats.org/markup-compatibility/2006">
        <mc:Choice xmlns:a14="http://schemas.microsoft.com/office/drawing/2010/main" Requires="a14">
          <p:sp>
            <p:nvSpPr>
              <p:cNvPr id="60" name="TextBox 59"/>
              <p:cNvSpPr txBox="1"/>
              <p:nvPr/>
            </p:nvSpPr>
            <p:spPr>
              <a:xfrm>
                <a:off x="4426622" y="26180224"/>
                <a:ext cx="5759522" cy="140981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m>
                        <m:mPr>
                          <m:mcs>
                            <m:mc>
                              <m:mcPr>
                                <m:count m:val="1"/>
                                <m:mcJc m:val="center"/>
                              </m:mcPr>
                            </m:mc>
                          </m:mcs>
                          <m:ctrlPr>
                            <a:rPr lang="en-US" sz="4400" i="1" smtClean="0">
                              <a:solidFill>
                                <a:schemeClr val="tx2"/>
                              </a:solidFill>
                              <a:latin typeface="Cambria Math" panose="02040503050406030204" pitchFamily="18" charset="0"/>
                            </a:rPr>
                          </m:ctrlPr>
                        </m:mPr>
                        <m:mr>
                          <m:e>
                            <m:r>
                              <a:rPr lang="en-US" sz="4400" b="0" i="1">
                                <a:solidFill>
                                  <a:schemeClr val="tx2"/>
                                </a:solidFill>
                                <a:latin typeface="Cambria Math" panose="02040503050406030204" pitchFamily="18" charset="0"/>
                              </a:rPr>
                              <m:t>𝛽</m:t>
                            </m:r>
                            <m:r>
                              <a:rPr lang="en-US" sz="4400" b="0" i="1" smtClean="0">
                                <a:solidFill>
                                  <a:schemeClr val="tx2"/>
                                </a:solidFill>
                                <a:latin typeface="Cambria Math" panose="02040503050406030204" pitchFamily="18" charset="0"/>
                              </a:rPr>
                              <m:t>(</m:t>
                            </m:r>
                            <m:r>
                              <a:rPr lang="en-US" sz="4400" b="0" i="1" smtClean="0">
                                <a:solidFill>
                                  <a:schemeClr val="tx2"/>
                                </a:solidFill>
                                <a:latin typeface="Cambria Math" panose="02040503050406030204" pitchFamily="18" charset="0"/>
                              </a:rPr>
                              <m:t>𝑡</m:t>
                            </m:r>
                            <m:r>
                              <a:rPr lang="en-US" sz="4400" b="0" i="1" smtClean="0">
                                <a:solidFill>
                                  <a:schemeClr val="tx2"/>
                                </a:solidFill>
                                <a:latin typeface="Cambria Math" panose="02040503050406030204" pitchFamily="18" charset="0"/>
                              </a:rPr>
                              <m:t>)=</m:t>
                            </m:r>
                            <m:f>
                              <m:fPr>
                                <m:ctrlPr>
                                  <a:rPr lang="en-US" sz="4400" i="1">
                                    <a:solidFill>
                                      <a:schemeClr val="tx2"/>
                                    </a:solidFill>
                                    <a:latin typeface="Cambria Math" panose="02040503050406030204" pitchFamily="18" charset="0"/>
                                  </a:rPr>
                                </m:ctrlPr>
                              </m:fPr>
                              <m:num>
                                <m:r>
                                  <a:rPr lang="en-US" sz="4400" b="0" i="1">
                                    <a:solidFill>
                                      <a:schemeClr val="tx2"/>
                                    </a:solidFill>
                                    <a:latin typeface="Cambria Math" panose="02040503050406030204" pitchFamily="18" charset="0"/>
                                  </a:rPr>
                                  <m:t>𝑆</m:t>
                                </m:r>
                                <m:d>
                                  <m:dPr>
                                    <m:ctrlPr>
                                      <a:rPr lang="en-US" sz="4400" b="0" i="1" smtClean="0">
                                        <a:solidFill>
                                          <a:schemeClr val="tx2"/>
                                        </a:solidFill>
                                        <a:latin typeface="Cambria Math" panose="02040503050406030204" pitchFamily="18" charset="0"/>
                                      </a:rPr>
                                    </m:ctrlPr>
                                  </m:dPr>
                                  <m:e>
                                    <m:r>
                                      <a:rPr lang="en-US" sz="4400" b="0" i="1" smtClean="0">
                                        <a:solidFill>
                                          <a:schemeClr val="tx2"/>
                                        </a:solidFill>
                                        <a:latin typeface="Cambria Math" panose="02040503050406030204" pitchFamily="18" charset="0"/>
                                      </a:rPr>
                                      <m:t>𝑡</m:t>
                                    </m:r>
                                  </m:e>
                                </m:d>
                                <m:r>
                                  <a:rPr lang="en-US" sz="4400" b="0" i="1" smtClean="0">
                                    <a:solidFill>
                                      <a:schemeClr val="tx2"/>
                                    </a:solidFill>
                                    <a:latin typeface="Cambria Math" panose="02040503050406030204" pitchFamily="18" charset="0"/>
                                  </a:rPr>
                                  <m:t>+</m:t>
                                </m:r>
                                <m:r>
                                  <a:rPr lang="en-US" sz="4400" b="0" i="1">
                                    <a:solidFill>
                                      <a:schemeClr val="tx2"/>
                                    </a:solidFill>
                                    <a:latin typeface="Cambria Math" panose="02040503050406030204" pitchFamily="18" charset="0"/>
                                  </a:rPr>
                                  <m:t>𝐼</m:t>
                                </m:r>
                                <m:d>
                                  <m:dPr>
                                    <m:ctrlPr>
                                      <a:rPr lang="en-US" sz="4400" b="0" i="1" smtClean="0">
                                        <a:solidFill>
                                          <a:schemeClr val="tx2"/>
                                        </a:solidFill>
                                        <a:latin typeface="Cambria Math" panose="02040503050406030204" pitchFamily="18" charset="0"/>
                                      </a:rPr>
                                    </m:ctrlPr>
                                  </m:dPr>
                                  <m:e>
                                    <m:r>
                                      <a:rPr lang="en-US" sz="4400" b="0" i="1" smtClean="0">
                                        <a:solidFill>
                                          <a:schemeClr val="tx2"/>
                                        </a:solidFill>
                                        <a:latin typeface="Cambria Math" panose="02040503050406030204" pitchFamily="18" charset="0"/>
                                      </a:rPr>
                                      <m:t>𝑡</m:t>
                                    </m:r>
                                  </m:e>
                                </m:d>
                              </m:num>
                              <m:den>
                                <m:r>
                                  <a:rPr lang="en-US" sz="4400" b="0" i="1">
                                    <a:solidFill>
                                      <a:schemeClr val="tx2"/>
                                    </a:solidFill>
                                    <a:latin typeface="Cambria Math" panose="02040503050406030204" pitchFamily="18" charset="0"/>
                                  </a:rPr>
                                  <m:t>𝑆</m:t>
                                </m:r>
                                <m:d>
                                  <m:dPr>
                                    <m:ctrlPr>
                                      <a:rPr lang="en-US" sz="4400" b="0" i="1" smtClean="0">
                                        <a:solidFill>
                                          <a:schemeClr val="tx2"/>
                                        </a:solidFill>
                                        <a:latin typeface="Cambria Math" panose="02040503050406030204" pitchFamily="18" charset="0"/>
                                      </a:rPr>
                                    </m:ctrlPr>
                                  </m:dPr>
                                  <m:e>
                                    <m:r>
                                      <a:rPr lang="en-US" sz="4400" b="0" i="1" smtClean="0">
                                        <a:solidFill>
                                          <a:schemeClr val="tx2"/>
                                        </a:solidFill>
                                        <a:latin typeface="Cambria Math" panose="02040503050406030204" pitchFamily="18" charset="0"/>
                                      </a:rPr>
                                      <m:t>𝑡</m:t>
                                    </m:r>
                                  </m:e>
                                </m:d>
                                <m:r>
                                  <a:rPr lang="en-US" sz="4400" b="0" i="1" smtClean="0">
                                    <a:solidFill>
                                      <a:schemeClr val="tx2"/>
                                    </a:solidFill>
                                    <a:latin typeface="Cambria Math" panose="02040503050406030204" pitchFamily="18" charset="0"/>
                                  </a:rPr>
                                  <m:t>𝐼</m:t>
                                </m:r>
                                <m:d>
                                  <m:dPr>
                                    <m:ctrlPr>
                                      <a:rPr lang="en-US" sz="4400" b="0" i="1" smtClean="0">
                                        <a:solidFill>
                                          <a:schemeClr val="tx2"/>
                                        </a:solidFill>
                                        <a:latin typeface="Cambria Math" panose="02040503050406030204" pitchFamily="18" charset="0"/>
                                      </a:rPr>
                                    </m:ctrlPr>
                                  </m:dPr>
                                  <m:e>
                                    <m:r>
                                      <a:rPr lang="en-US" sz="4400" b="0" i="1" smtClean="0">
                                        <a:solidFill>
                                          <a:schemeClr val="tx2"/>
                                        </a:solidFill>
                                        <a:latin typeface="Cambria Math" panose="02040503050406030204" pitchFamily="18" charset="0"/>
                                      </a:rPr>
                                      <m:t>𝑡</m:t>
                                    </m:r>
                                  </m:e>
                                </m:d>
                              </m:den>
                            </m:f>
                            <m:r>
                              <a:rPr lang="en-US" sz="4400" b="0" i="1" smtClean="0">
                                <a:solidFill>
                                  <a:schemeClr val="tx2"/>
                                </a:solidFill>
                                <a:latin typeface="Cambria Math" panose="02040503050406030204" pitchFamily="18" charset="0"/>
                              </a:rPr>
                              <m:t> </m:t>
                            </m:r>
                            <m:acc>
                              <m:accPr>
                                <m:chr m:val="̇"/>
                                <m:ctrlPr>
                                  <a:rPr lang="en-US" sz="4400" i="1" smtClean="0">
                                    <a:solidFill>
                                      <a:schemeClr val="tx2"/>
                                    </a:solidFill>
                                    <a:latin typeface="Cambria Math" panose="02040503050406030204" pitchFamily="18" charset="0"/>
                                  </a:rPr>
                                </m:ctrlPr>
                              </m:accPr>
                              <m:e>
                                <m:r>
                                  <a:rPr lang="en-US" sz="4400" b="0" i="1" smtClean="0">
                                    <a:solidFill>
                                      <a:schemeClr val="tx2"/>
                                    </a:solidFill>
                                    <a:latin typeface="Cambria Math" panose="02040503050406030204" pitchFamily="18" charset="0"/>
                                  </a:rPr>
                                  <m:t>𝐶</m:t>
                                </m:r>
                              </m:e>
                            </m:acc>
                            <m:r>
                              <a:rPr lang="en-US" sz="4400" b="0" i="1" smtClean="0">
                                <a:solidFill>
                                  <a:schemeClr val="tx2"/>
                                </a:solidFill>
                                <a:latin typeface="Cambria Math" panose="02040503050406030204" pitchFamily="18" charset="0"/>
                              </a:rPr>
                              <m:t>(</m:t>
                            </m:r>
                            <m:r>
                              <a:rPr lang="en-US" sz="4400" b="0" i="1" smtClean="0">
                                <a:solidFill>
                                  <a:schemeClr val="tx2"/>
                                </a:solidFill>
                                <a:latin typeface="Cambria Math" panose="02040503050406030204" pitchFamily="18" charset="0"/>
                              </a:rPr>
                              <m:t>𝑡</m:t>
                            </m:r>
                            <m:r>
                              <a:rPr lang="en-US" sz="4400" b="0" i="1" smtClean="0">
                                <a:solidFill>
                                  <a:schemeClr val="tx2"/>
                                </a:solidFill>
                                <a:latin typeface="Cambria Math" panose="02040503050406030204" pitchFamily="18" charset="0"/>
                              </a:rPr>
                              <m:t>)</m:t>
                            </m:r>
                          </m:e>
                        </m:mr>
                      </m:m>
                    </m:oMath>
                  </m:oMathPara>
                </a14:m>
                <a:endParaRPr lang="en-US" sz="4400" dirty="0">
                  <a:solidFill>
                    <a:schemeClr val="tx2"/>
                  </a:solidFill>
                </a:endParaRPr>
              </a:p>
            </p:txBody>
          </p:sp>
        </mc:Choice>
        <mc:Fallback>
          <p:sp>
            <p:nvSpPr>
              <p:cNvPr id="60" name="TextBox 59"/>
              <p:cNvSpPr txBox="1">
                <a:spLocks noRot="1" noChangeAspect="1" noMove="1" noResize="1" noEditPoints="1" noAdjustHandles="1" noChangeArrowheads="1" noChangeShapeType="1" noTextEdit="1"/>
              </p:cNvSpPr>
              <p:nvPr/>
            </p:nvSpPr>
            <p:spPr>
              <a:xfrm>
                <a:off x="4426622" y="26180224"/>
                <a:ext cx="5759522" cy="1409810"/>
              </a:xfrm>
              <a:prstGeom prst="rect">
                <a:avLst/>
              </a:prstGeom>
              <a:blipFill>
                <a:blip r:embed="rId10"/>
                <a:stretch>
                  <a:fillRect/>
                </a:stretch>
              </a:blipFill>
            </p:spPr>
            <p:txBody>
              <a:bodyPr/>
              <a:lstStyle/>
              <a:p>
                <a:r>
                  <a:rPr lang="en-US">
                    <a:noFill/>
                  </a:rPr>
                  <a:t> </a:t>
                </a:r>
              </a:p>
            </p:txBody>
          </p:sp>
        </mc:Fallback>
      </mc:AlternateContent>
      <p:sp>
        <p:nvSpPr>
          <p:cNvPr id="11" name="Rectangle 10"/>
          <p:cNvSpPr/>
          <p:nvPr/>
        </p:nvSpPr>
        <p:spPr>
          <a:xfrm>
            <a:off x="822657" y="18339809"/>
            <a:ext cx="9138109" cy="1077218"/>
          </a:xfrm>
          <a:prstGeom prst="rect">
            <a:avLst/>
          </a:prstGeom>
        </p:spPr>
        <p:txBody>
          <a:bodyPr wrap="square">
            <a:spAutoFit/>
          </a:bodyPr>
          <a:lstStyle/>
          <a:p>
            <a:pPr lvl="0" defTabSz="3574551">
              <a:spcBef>
                <a:spcPts val="0"/>
              </a:spcBef>
              <a:spcAft>
                <a:spcPts val="0"/>
              </a:spcAft>
              <a:defRPr/>
            </a:pPr>
            <a:r>
              <a:rPr lang="en-US" sz="3200" b="1" i="1" dirty="0">
                <a:solidFill>
                  <a:prstClr val="black"/>
                </a:solidFill>
                <a:latin typeface="Symbol" panose="05050102010706020507" pitchFamily="18" charset="2"/>
                <a:cs typeface="Arial" pitchFamily="34" charset="0"/>
              </a:rPr>
              <a:t>b</a:t>
            </a:r>
            <a:r>
              <a:rPr lang="en-US" sz="3200" dirty="0">
                <a:solidFill>
                  <a:prstClr val="black"/>
                </a:solidFill>
                <a:latin typeface="Calibri"/>
                <a:cs typeface="Arial" pitchFamily="34" charset="0"/>
              </a:rPr>
              <a:t> </a:t>
            </a:r>
            <a:r>
              <a:rPr lang="en-US" sz="3200" b="1" dirty="0" smtClean="0">
                <a:solidFill>
                  <a:prstClr val="black"/>
                </a:solidFill>
                <a:latin typeface="Calibri"/>
                <a:cs typeface="Arial" pitchFamily="34" charset="0"/>
              </a:rPr>
              <a:t>(t)</a:t>
            </a:r>
            <a:r>
              <a:rPr lang="en-US" sz="3200" dirty="0" smtClean="0">
                <a:solidFill>
                  <a:prstClr val="black"/>
                </a:solidFill>
                <a:latin typeface="Calibri"/>
                <a:cs typeface="Arial" pitchFamily="34" charset="0"/>
              </a:rPr>
              <a:t>     </a:t>
            </a:r>
            <a:r>
              <a:rPr lang="en-US" sz="3200" dirty="0">
                <a:solidFill>
                  <a:prstClr val="black"/>
                </a:solidFill>
                <a:latin typeface="Calibri"/>
                <a:cs typeface="Arial" pitchFamily="34" charset="0"/>
              </a:rPr>
              <a:t>– the transmission rate </a:t>
            </a:r>
          </a:p>
          <a:p>
            <a:pPr lvl="0" defTabSz="3574551">
              <a:spcBef>
                <a:spcPts val="0"/>
              </a:spcBef>
              <a:spcAft>
                <a:spcPts val="0"/>
              </a:spcAft>
              <a:defRPr/>
            </a:pPr>
            <a:r>
              <a:rPr lang="en-US" sz="3200" dirty="0">
                <a:solidFill>
                  <a:prstClr val="black"/>
                </a:solidFill>
                <a:latin typeface="Calibri"/>
                <a:cs typeface="Arial" pitchFamily="34" charset="0"/>
              </a:rPr>
              <a:t> </a:t>
            </a:r>
            <a:r>
              <a:rPr lang="en-US" sz="3200" dirty="0" smtClean="0">
                <a:solidFill>
                  <a:prstClr val="black"/>
                </a:solidFill>
                <a:latin typeface="Calibri"/>
                <a:cs typeface="Arial" pitchFamily="34" charset="0"/>
              </a:rPr>
              <a:t>       (</a:t>
            </a:r>
            <a:r>
              <a:rPr lang="en-US" sz="3200" dirty="0">
                <a:solidFill>
                  <a:prstClr val="black"/>
                </a:solidFill>
                <a:latin typeface="Calibri"/>
                <a:cs typeface="Arial" pitchFamily="34" charset="0"/>
              </a:rPr>
              <a:t>the rate at which infected infect </a:t>
            </a:r>
            <a:r>
              <a:rPr lang="en-US" sz="3200" dirty="0" err="1">
                <a:solidFill>
                  <a:prstClr val="black"/>
                </a:solidFill>
                <a:latin typeface="Calibri"/>
                <a:cs typeface="Arial" pitchFamily="34" charset="0"/>
              </a:rPr>
              <a:t>susceptibles</a:t>
            </a:r>
            <a:r>
              <a:rPr lang="en-US" sz="3200" dirty="0" smtClean="0">
                <a:solidFill>
                  <a:prstClr val="black"/>
                </a:solidFill>
                <a:latin typeface="Calibri"/>
                <a:cs typeface="Arial" pitchFamily="34" charset="0"/>
              </a:rPr>
              <a:t>)</a:t>
            </a:r>
          </a:p>
        </p:txBody>
      </p:sp>
      <p:sp>
        <p:nvSpPr>
          <p:cNvPr id="13" name="Rectangle 12"/>
          <p:cNvSpPr/>
          <p:nvPr/>
        </p:nvSpPr>
        <p:spPr>
          <a:xfrm>
            <a:off x="793922" y="19628256"/>
            <a:ext cx="7664278" cy="584775"/>
          </a:xfrm>
          <a:prstGeom prst="rect">
            <a:avLst/>
          </a:prstGeom>
        </p:spPr>
        <p:txBody>
          <a:bodyPr wrap="none">
            <a:spAutoFit/>
          </a:bodyPr>
          <a:lstStyle/>
          <a:p>
            <a:r>
              <a:rPr lang="en-US" sz="3200" dirty="0">
                <a:solidFill>
                  <a:schemeClr val="tx2"/>
                </a:solidFill>
                <a:latin typeface="Calibri"/>
                <a:cs typeface="Arial" pitchFamily="34" charset="0"/>
              </a:rPr>
              <a:t> NPIs directly target </a:t>
            </a:r>
            <a:r>
              <a:rPr lang="en-US" sz="3200" b="1" i="1" dirty="0">
                <a:solidFill>
                  <a:schemeClr val="tx2"/>
                </a:solidFill>
                <a:latin typeface="Symbol" panose="05050102010706020507" pitchFamily="18" charset="2"/>
                <a:cs typeface="Arial" pitchFamily="34" charset="0"/>
              </a:rPr>
              <a:t>b</a:t>
            </a:r>
            <a:r>
              <a:rPr lang="en-US" sz="3200" dirty="0">
                <a:solidFill>
                  <a:schemeClr val="tx2"/>
                </a:solidFill>
                <a:latin typeface="Calibri"/>
                <a:cs typeface="Arial" pitchFamily="34" charset="0"/>
              </a:rPr>
              <a:t>, making it time varying</a:t>
            </a:r>
            <a:endParaRPr lang="en-US" dirty="0">
              <a:solidFill>
                <a:schemeClr val="tx2"/>
              </a:solidFill>
            </a:endParaRPr>
          </a:p>
        </p:txBody>
      </p:sp>
      <mc:AlternateContent xmlns:mc="http://schemas.openxmlformats.org/markup-compatibility/2006">
        <mc:Choice xmlns:a14="http://schemas.microsoft.com/office/drawing/2010/main" Requires="a14">
          <p:sp>
            <p:nvSpPr>
              <p:cNvPr id="65" name="TextBox 64"/>
              <p:cNvSpPr txBox="1"/>
              <p:nvPr/>
            </p:nvSpPr>
            <p:spPr>
              <a:xfrm>
                <a:off x="715756" y="28020670"/>
                <a:ext cx="5803577" cy="55399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3600" b="0" i="1" smtClean="0">
                          <a:latin typeface="Cambria Math" panose="02040503050406030204" pitchFamily="18" charset="0"/>
                        </a:rPr>
                        <m:t>𝐶</m:t>
                      </m:r>
                      <m:r>
                        <a:rPr lang="en-US" sz="3600" b="0" i="1" smtClean="0">
                          <a:latin typeface="Cambria Math" panose="02040503050406030204" pitchFamily="18" charset="0"/>
                        </a:rPr>
                        <m:t>(</m:t>
                      </m:r>
                      <m:r>
                        <a:rPr lang="en-US" sz="3600" b="0" i="1" smtClean="0">
                          <a:latin typeface="Cambria Math" panose="02040503050406030204" pitchFamily="18" charset="0"/>
                        </a:rPr>
                        <m:t>𝑡</m:t>
                      </m:r>
                      <m:r>
                        <a:rPr lang="en-US" sz="3600" b="0" i="1" smtClean="0">
                          <a:latin typeface="Cambria Math" panose="02040503050406030204" pitchFamily="18" charset="0"/>
                        </a:rPr>
                        <m:t>)≜</m:t>
                      </m:r>
                      <m:r>
                        <a:rPr lang="en-US" sz="3600" b="0" i="1" smtClean="0">
                          <a:latin typeface="Cambria Math" panose="02040503050406030204" pitchFamily="18" charset="0"/>
                        </a:rPr>
                        <m:t>𝐼</m:t>
                      </m:r>
                      <m:r>
                        <a:rPr lang="en-US" sz="3600" b="0" i="1" smtClean="0">
                          <a:latin typeface="Cambria Math" panose="02040503050406030204" pitchFamily="18" charset="0"/>
                        </a:rPr>
                        <m:t>(</m:t>
                      </m:r>
                      <m:r>
                        <a:rPr lang="en-US" sz="3600" b="0" i="1" smtClean="0">
                          <a:latin typeface="Cambria Math" panose="02040503050406030204" pitchFamily="18" charset="0"/>
                        </a:rPr>
                        <m:t>𝑡</m:t>
                      </m:r>
                      <m:r>
                        <a:rPr lang="en-US" sz="3600" b="0" i="1" smtClean="0">
                          <a:latin typeface="Cambria Math" panose="02040503050406030204" pitchFamily="18" charset="0"/>
                        </a:rPr>
                        <m:t>)+</m:t>
                      </m:r>
                      <m:r>
                        <a:rPr lang="en-US" sz="3600" b="0" i="1" smtClean="0">
                          <a:latin typeface="Cambria Math" panose="02040503050406030204" pitchFamily="18" charset="0"/>
                        </a:rPr>
                        <m:t>𝑅</m:t>
                      </m:r>
                      <m:r>
                        <a:rPr lang="en-US" sz="3600" b="0" i="1" smtClean="0">
                          <a:latin typeface="Cambria Math" panose="02040503050406030204" pitchFamily="18" charset="0"/>
                        </a:rPr>
                        <m:t>(</m:t>
                      </m:r>
                      <m:r>
                        <a:rPr lang="en-US" sz="3600" b="0" i="1" smtClean="0">
                          <a:latin typeface="Cambria Math" panose="02040503050406030204" pitchFamily="18" charset="0"/>
                        </a:rPr>
                        <m:t>𝑡</m:t>
                      </m:r>
                      <m:r>
                        <a:rPr lang="en-US" sz="3600" b="0" i="1" smtClean="0">
                          <a:latin typeface="Cambria Math" panose="02040503050406030204" pitchFamily="18" charset="0"/>
                        </a:rPr>
                        <m:t>)+</m:t>
                      </m:r>
                      <m:r>
                        <a:rPr lang="en-US" sz="3600" b="0" i="1" smtClean="0">
                          <a:latin typeface="Cambria Math" panose="02040503050406030204" pitchFamily="18" charset="0"/>
                        </a:rPr>
                        <m:t>𝐷</m:t>
                      </m:r>
                      <m:r>
                        <a:rPr lang="en-US" sz="3600" b="0" i="1" smtClean="0">
                          <a:latin typeface="Cambria Math" panose="02040503050406030204" pitchFamily="18" charset="0"/>
                        </a:rPr>
                        <m:t>(</m:t>
                      </m:r>
                      <m:r>
                        <a:rPr lang="en-US" sz="3600" b="0" i="1" smtClean="0">
                          <a:latin typeface="Cambria Math" panose="02040503050406030204" pitchFamily="18" charset="0"/>
                        </a:rPr>
                        <m:t>𝑇</m:t>
                      </m:r>
                      <m:r>
                        <a:rPr lang="en-US" sz="3600" b="0" i="1" smtClean="0">
                          <a:latin typeface="Cambria Math" panose="02040503050406030204" pitchFamily="18" charset="0"/>
                        </a:rPr>
                        <m:t>)</m:t>
                      </m:r>
                    </m:oMath>
                  </m:oMathPara>
                </a14:m>
                <a:endParaRPr lang="en-US" sz="3600" dirty="0"/>
              </a:p>
            </p:txBody>
          </p:sp>
        </mc:Choice>
        <mc:Fallback>
          <p:sp>
            <p:nvSpPr>
              <p:cNvPr id="65" name="TextBox 64"/>
              <p:cNvSpPr txBox="1">
                <a:spLocks noRot="1" noChangeAspect="1" noMove="1" noResize="1" noEditPoints="1" noAdjustHandles="1" noChangeArrowheads="1" noChangeShapeType="1" noTextEdit="1"/>
              </p:cNvSpPr>
              <p:nvPr/>
            </p:nvSpPr>
            <p:spPr>
              <a:xfrm>
                <a:off x="715756" y="28020670"/>
                <a:ext cx="5803577" cy="553998"/>
              </a:xfrm>
              <a:prstGeom prst="rect">
                <a:avLst/>
              </a:prstGeom>
              <a:blipFill>
                <a:blip r:embed="rId11"/>
                <a:stretch>
                  <a:fillRect/>
                </a:stretch>
              </a:blipFill>
            </p:spPr>
            <p:txBody>
              <a:bodyPr/>
              <a:lstStyle/>
              <a:p>
                <a:r>
                  <a:rPr lang="en-US">
                    <a:noFill/>
                  </a:rPr>
                  <a:t> </a:t>
                </a:r>
              </a:p>
            </p:txBody>
          </p:sp>
        </mc:Fallback>
      </mc:AlternateContent>
      <p:sp>
        <p:nvSpPr>
          <p:cNvPr id="66" name="Rectangle 65"/>
          <p:cNvSpPr/>
          <p:nvPr/>
        </p:nvSpPr>
        <p:spPr>
          <a:xfrm>
            <a:off x="6317310" y="27987138"/>
            <a:ext cx="7807084" cy="584775"/>
          </a:xfrm>
          <a:prstGeom prst="rect">
            <a:avLst/>
          </a:prstGeom>
        </p:spPr>
        <p:txBody>
          <a:bodyPr wrap="square">
            <a:spAutoFit/>
          </a:bodyPr>
          <a:lstStyle/>
          <a:p>
            <a:pPr lvl="0" defTabSz="3574551">
              <a:spcBef>
                <a:spcPts val="0"/>
              </a:spcBef>
              <a:spcAft>
                <a:spcPts val="0"/>
              </a:spcAft>
              <a:defRPr/>
            </a:pPr>
            <a:r>
              <a:rPr lang="en-US" sz="3200" b="1" i="1" dirty="0">
                <a:solidFill>
                  <a:prstClr val="black"/>
                </a:solidFill>
                <a:latin typeface="Symbol" panose="05050102010706020507" pitchFamily="18" charset="2"/>
                <a:cs typeface="Arial" pitchFamily="34" charset="0"/>
              </a:rPr>
              <a:t> </a:t>
            </a:r>
            <a:r>
              <a:rPr lang="en-US" sz="3200" dirty="0" smtClean="0">
                <a:solidFill>
                  <a:prstClr val="black"/>
                </a:solidFill>
                <a:latin typeface="Calibri"/>
                <a:cs typeface="Arial" pitchFamily="34" charset="0"/>
              </a:rPr>
              <a:t>is the cumulative infections at time t</a:t>
            </a:r>
          </a:p>
        </p:txBody>
      </p:sp>
      <p:sp>
        <p:nvSpPr>
          <p:cNvPr id="67" name="Text Placeholder 4"/>
          <p:cNvSpPr txBox="1">
            <a:spLocks/>
          </p:cNvSpPr>
          <p:nvPr/>
        </p:nvSpPr>
        <p:spPr bwMode="auto">
          <a:xfrm>
            <a:off x="436357" y="20564391"/>
            <a:ext cx="8402843" cy="772092"/>
          </a:xfrm>
          <a:prstGeom prst="rect">
            <a:avLst/>
          </a:prstGeom>
          <a:noFill/>
          <a:ln w="9525">
            <a:noFill/>
            <a:miter lim="800000"/>
            <a:headEnd/>
            <a:tailEnd/>
          </a:ln>
        </p:spPr>
        <p:txBody>
          <a:bodyPr lIns="357573" tIns="178785" rIns="357573" bIns="178785" anchor="b"/>
          <a:lstStyle/>
          <a:p>
            <a:pPr>
              <a:spcBef>
                <a:spcPct val="20000"/>
              </a:spcBef>
              <a:buFont typeface="Arial" charset="0"/>
              <a:buNone/>
            </a:pPr>
            <a:r>
              <a:rPr lang="en-US" sz="4000" b="1" dirty="0" smtClean="0">
                <a:solidFill>
                  <a:schemeClr val="tx2"/>
                </a:solidFill>
                <a:latin typeface="Calibri" pitchFamily="34" charset="0"/>
              </a:rPr>
              <a:t>Data</a:t>
            </a:r>
            <a:endParaRPr lang="en-US" sz="4000" b="1" dirty="0">
              <a:solidFill>
                <a:schemeClr val="tx2"/>
              </a:solidFill>
              <a:latin typeface="Calibri" pitchFamily="34" charset="0"/>
            </a:endParaRPr>
          </a:p>
        </p:txBody>
      </p:sp>
      <mc:AlternateContent xmlns:mc="http://schemas.openxmlformats.org/markup-compatibility/2006">
        <mc:Choice xmlns:a14="http://schemas.microsoft.com/office/drawing/2010/main" Requires="a14">
          <p:sp>
            <p:nvSpPr>
              <p:cNvPr id="68" name="TextBox 67"/>
              <p:cNvSpPr txBox="1"/>
              <p:nvPr/>
            </p:nvSpPr>
            <p:spPr>
              <a:xfrm>
                <a:off x="715756" y="30117408"/>
                <a:ext cx="980648" cy="58952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𝐶</m:t>
                          </m:r>
                        </m:e>
                      </m:acc>
                      <m:r>
                        <a:rPr lang="en-US" sz="3600" b="0" i="1" smtClean="0">
                          <a:latin typeface="Cambria Math" panose="02040503050406030204" pitchFamily="18" charset="0"/>
                        </a:rPr>
                        <m:t>(</m:t>
                      </m:r>
                      <m:r>
                        <a:rPr lang="en-US" sz="3600" b="0" i="1" smtClean="0">
                          <a:latin typeface="Cambria Math" panose="02040503050406030204" pitchFamily="18" charset="0"/>
                        </a:rPr>
                        <m:t>𝑡</m:t>
                      </m:r>
                      <m:r>
                        <a:rPr lang="en-US" sz="3600" b="0" i="1" smtClean="0">
                          <a:latin typeface="Cambria Math" panose="02040503050406030204" pitchFamily="18" charset="0"/>
                        </a:rPr>
                        <m:t>)</m:t>
                      </m:r>
                    </m:oMath>
                  </m:oMathPara>
                </a14:m>
                <a:endParaRPr lang="en-US" sz="3600" dirty="0"/>
              </a:p>
            </p:txBody>
          </p:sp>
        </mc:Choice>
        <mc:Fallback>
          <p:sp>
            <p:nvSpPr>
              <p:cNvPr id="68" name="TextBox 67"/>
              <p:cNvSpPr txBox="1">
                <a:spLocks noRot="1" noChangeAspect="1" noMove="1" noResize="1" noEditPoints="1" noAdjustHandles="1" noChangeArrowheads="1" noChangeShapeType="1" noTextEdit="1"/>
              </p:cNvSpPr>
              <p:nvPr/>
            </p:nvSpPr>
            <p:spPr>
              <a:xfrm>
                <a:off x="715756" y="30117408"/>
                <a:ext cx="980648" cy="58952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9" name="Rectangle 68"/>
              <p:cNvSpPr/>
              <p:nvPr/>
            </p:nvSpPr>
            <p:spPr>
              <a:xfrm>
                <a:off x="1842457" y="30084181"/>
                <a:ext cx="12527588" cy="1318181"/>
              </a:xfrm>
              <a:prstGeom prst="rect">
                <a:avLst/>
              </a:prstGeom>
            </p:spPr>
            <p:txBody>
              <a:bodyPr wrap="square">
                <a:spAutoFit/>
              </a:bodyPr>
              <a:lstStyle/>
              <a:p>
                <a:pPr lvl="0" defTabSz="3574551">
                  <a:spcBef>
                    <a:spcPts val="0"/>
                  </a:spcBef>
                  <a:spcAft>
                    <a:spcPts val="0"/>
                  </a:spcAft>
                  <a:defRPr/>
                </a:pPr>
                <a:r>
                  <a:rPr lang="en-US" sz="3200" dirty="0" smtClean="0">
                    <a:solidFill>
                      <a:prstClr val="black"/>
                    </a:solidFill>
                    <a:latin typeface="Calibri"/>
                    <a:cs typeface="Arial" pitchFamily="34" charset="0"/>
                  </a:rPr>
                  <a:t>the slope of </a:t>
                </a:r>
                <a:r>
                  <a:rPr lang="en-US" sz="3200" i="1" dirty="0" smtClean="0">
                    <a:solidFill>
                      <a:prstClr val="black"/>
                    </a:solidFill>
                    <a:latin typeface="Cambria Math" panose="02040503050406030204" pitchFamily="18" charset="0"/>
                    <a:ea typeface="Cambria Math" panose="02040503050406030204" pitchFamily="18" charset="0"/>
                    <a:cs typeface="Arial" pitchFamily="34" charset="0"/>
                  </a:rPr>
                  <a:t>C</a:t>
                </a:r>
                <a:r>
                  <a:rPr lang="en-US" sz="3200" dirty="0" smtClean="0">
                    <a:solidFill>
                      <a:prstClr val="black"/>
                    </a:solidFill>
                    <a:latin typeface="Calibri"/>
                    <a:cs typeface="Arial" pitchFamily="34" charset="0"/>
                  </a:rPr>
                  <a:t>  at time t,  </a:t>
                </a:r>
                <a:r>
                  <a:rPr lang="en-US" sz="3200" dirty="0">
                    <a:solidFill>
                      <a:prstClr val="black"/>
                    </a:solidFill>
                    <a:latin typeface="Calibri"/>
                    <a:cs typeface="Arial" pitchFamily="34" charset="0"/>
                  </a:rPr>
                  <a:t>l</a:t>
                </a:r>
                <a:r>
                  <a:rPr lang="en-US" sz="3200" dirty="0" smtClean="0">
                    <a:solidFill>
                      <a:prstClr val="black"/>
                    </a:solidFill>
                    <a:latin typeface="Calibri"/>
                    <a:cs typeface="Arial" pitchFamily="34" charset="0"/>
                  </a:rPr>
                  <a:t>ocally approximated by fitting a line to the data </a:t>
                </a:r>
                <a:r>
                  <a:rPr lang="en-US" sz="3200" dirty="0">
                    <a:solidFill>
                      <a:prstClr val="black"/>
                    </a:solidFill>
                    <a:latin typeface="Calibri"/>
                    <a:cs typeface="Arial" pitchFamily="34" charset="0"/>
                  </a:rPr>
                  <a:t>C(</a:t>
                </a:r>
                <a:r>
                  <a:rPr lang="en-US" sz="3200" dirty="0">
                    <a:solidFill>
                      <a:prstClr val="black"/>
                    </a:solidFill>
                    <a:latin typeface="Symbol" panose="05050102010706020507" pitchFamily="18" charset="2"/>
                    <a:cs typeface="Arial" pitchFamily="34" charset="0"/>
                  </a:rPr>
                  <a:t>t</a:t>
                </a:r>
                <a:r>
                  <a:rPr lang="en-US" sz="3200" dirty="0">
                    <a:solidFill>
                      <a:prstClr val="black"/>
                    </a:solidFill>
                    <a:latin typeface="Calibri"/>
                    <a:cs typeface="Arial" pitchFamily="34" charset="0"/>
                  </a:rPr>
                  <a:t>)</a:t>
                </a:r>
                <a:r>
                  <a:rPr lang="en-US" sz="3200" dirty="0" smtClean="0">
                    <a:solidFill>
                      <a:prstClr val="black"/>
                    </a:solidFill>
                    <a:latin typeface="Calibri"/>
                    <a:cs typeface="Arial" pitchFamily="34" charset="0"/>
                  </a:rPr>
                  <a:t> within </a:t>
                </a:r>
                <a:r>
                  <a:rPr lang="en-US" sz="3200" dirty="0">
                    <a:solidFill>
                      <a:prstClr val="black"/>
                    </a:solidFill>
                    <a:latin typeface="Calibri"/>
                    <a:cs typeface="Arial" pitchFamily="34" charset="0"/>
                  </a:rPr>
                  <a:t>a time </a:t>
                </a:r>
                <a:r>
                  <a:rPr lang="en-US" sz="3200" dirty="0" smtClean="0">
                    <a:solidFill>
                      <a:prstClr val="black"/>
                    </a:solidFill>
                    <a:latin typeface="Calibri"/>
                    <a:cs typeface="Arial" pitchFamily="34" charset="0"/>
                  </a:rPr>
                  <a:t>window </a:t>
                </a:r>
                <a14:m>
                  <m:oMath xmlns:m="http://schemas.openxmlformats.org/officeDocument/2006/math">
                    <m:r>
                      <m:rPr>
                        <m:sty m:val="p"/>
                      </m:rPr>
                      <a:rPr lang="en-US" sz="3200">
                        <a:solidFill>
                          <a:prstClr val="black"/>
                        </a:solidFill>
                        <a:latin typeface="Cambria Math" panose="02040503050406030204" pitchFamily="18" charset="0"/>
                        <a:cs typeface="Arial" pitchFamily="34" charset="0"/>
                      </a:rPr>
                      <m:t>Δ</m:t>
                    </m:r>
                    <m:r>
                      <a:rPr lang="en-US" sz="3200" i="1">
                        <a:solidFill>
                          <a:prstClr val="black"/>
                        </a:solidFill>
                        <a:latin typeface="Cambria Math" panose="02040503050406030204" pitchFamily="18" charset="0"/>
                        <a:cs typeface="Arial" pitchFamily="34" charset="0"/>
                      </a:rPr>
                      <m:t>=1</m:t>
                    </m:r>
                    <m:r>
                      <a:rPr lang="en-US" sz="3200" b="0" i="1" smtClean="0">
                        <a:solidFill>
                          <a:prstClr val="black"/>
                        </a:solidFill>
                        <a:latin typeface="Cambria Math" panose="02040503050406030204" pitchFamily="18" charset="0"/>
                        <a:cs typeface="Arial" pitchFamily="34" charset="0"/>
                      </a:rPr>
                      <m:t>3</m:t>
                    </m:r>
                  </m:oMath>
                </a14:m>
                <a:r>
                  <a:rPr lang="en-US" sz="3200" dirty="0" smtClean="0">
                    <a:solidFill>
                      <a:prstClr val="black"/>
                    </a:solidFill>
                    <a:latin typeface="Calibri"/>
                    <a:cs typeface="Arial" pitchFamily="34" charset="0"/>
                  </a:rPr>
                  <a:t>,  </a:t>
                </a:r>
                <a14:m>
                  <m:oMath xmlns:m="http://schemas.openxmlformats.org/officeDocument/2006/math">
                    <m:r>
                      <a:rPr lang="en-US" sz="3200" b="0" i="1" smtClean="0">
                        <a:solidFill>
                          <a:prstClr val="black"/>
                        </a:solidFill>
                        <a:latin typeface="Cambria Math" panose="02040503050406030204" pitchFamily="18" charset="0"/>
                        <a:cs typeface="Arial" pitchFamily="34" charset="0"/>
                      </a:rPr>
                      <m:t>𝜏</m:t>
                    </m:r>
                    <m:r>
                      <a:rPr lang="en-US" sz="3200" b="0" i="1" smtClean="0">
                        <a:solidFill>
                          <a:prstClr val="black"/>
                        </a:solidFill>
                        <a:latin typeface="Cambria Math" panose="02040503050406030204" pitchFamily="18" charset="0"/>
                        <a:cs typeface="Arial" pitchFamily="34" charset="0"/>
                      </a:rPr>
                      <m:t>∈</m:t>
                    </m:r>
                    <m:d>
                      <m:dPr>
                        <m:begChr m:val="["/>
                        <m:endChr m:val="]"/>
                        <m:ctrlPr>
                          <a:rPr lang="en-US" sz="3200" b="0" i="1" smtClean="0">
                            <a:solidFill>
                              <a:prstClr val="black"/>
                            </a:solidFill>
                            <a:latin typeface="Cambria Math" panose="02040503050406030204" pitchFamily="18" charset="0"/>
                            <a:cs typeface="Arial" pitchFamily="34" charset="0"/>
                          </a:rPr>
                        </m:ctrlPr>
                      </m:dPr>
                      <m:e>
                        <m:r>
                          <a:rPr lang="en-US" sz="3200" b="0" i="1" smtClean="0">
                            <a:solidFill>
                              <a:prstClr val="black"/>
                            </a:solidFill>
                            <a:latin typeface="Cambria Math" panose="02040503050406030204" pitchFamily="18" charset="0"/>
                            <a:cs typeface="Arial" pitchFamily="34" charset="0"/>
                          </a:rPr>
                          <m:t>𝑡</m:t>
                        </m:r>
                        <m:r>
                          <a:rPr lang="en-US" sz="3200" b="0" i="1" smtClean="0">
                            <a:solidFill>
                              <a:prstClr val="black"/>
                            </a:solidFill>
                            <a:latin typeface="Cambria Math" panose="02040503050406030204" pitchFamily="18" charset="0"/>
                            <a:cs typeface="Arial" pitchFamily="34" charset="0"/>
                          </a:rPr>
                          <m:t>−</m:t>
                        </m:r>
                        <m:f>
                          <m:fPr>
                            <m:ctrlPr>
                              <a:rPr lang="en-US" sz="3200" b="0" i="1" smtClean="0">
                                <a:solidFill>
                                  <a:prstClr val="black"/>
                                </a:solidFill>
                                <a:latin typeface="Cambria Math" panose="02040503050406030204" pitchFamily="18" charset="0"/>
                                <a:cs typeface="Arial" pitchFamily="34" charset="0"/>
                              </a:rPr>
                            </m:ctrlPr>
                          </m:fPr>
                          <m:num>
                            <m:r>
                              <m:rPr>
                                <m:sty m:val="p"/>
                              </m:rPr>
                              <a:rPr lang="en-US" sz="3200" b="0" i="0" smtClean="0">
                                <a:solidFill>
                                  <a:prstClr val="black"/>
                                </a:solidFill>
                                <a:latin typeface="Cambria Math" panose="02040503050406030204" pitchFamily="18" charset="0"/>
                                <a:cs typeface="Arial" pitchFamily="34" charset="0"/>
                              </a:rPr>
                              <m:t>Δ</m:t>
                            </m:r>
                          </m:num>
                          <m:den>
                            <m:r>
                              <a:rPr lang="en-US" sz="3200" b="0" i="1" smtClean="0">
                                <a:solidFill>
                                  <a:prstClr val="black"/>
                                </a:solidFill>
                                <a:latin typeface="Cambria Math" panose="02040503050406030204" pitchFamily="18" charset="0"/>
                                <a:cs typeface="Arial" pitchFamily="34" charset="0"/>
                              </a:rPr>
                              <m:t>2</m:t>
                            </m:r>
                          </m:den>
                        </m:f>
                        <m:r>
                          <a:rPr lang="en-US" sz="3200" b="0" i="1" smtClean="0">
                            <a:solidFill>
                              <a:prstClr val="black"/>
                            </a:solidFill>
                            <a:latin typeface="Cambria Math" panose="02040503050406030204" pitchFamily="18" charset="0"/>
                            <a:cs typeface="Arial" pitchFamily="34" charset="0"/>
                          </a:rPr>
                          <m:t>,</m:t>
                        </m:r>
                        <m:r>
                          <a:rPr lang="en-US" sz="3200" b="0" i="1" smtClean="0">
                            <a:solidFill>
                              <a:prstClr val="black"/>
                            </a:solidFill>
                            <a:latin typeface="Cambria Math" panose="02040503050406030204" pitchFamily="18" charset="0"/>
                            <a:cs typeface="Arial" pitchFamily="34" charset="0"/>
                          </a:rPr>
                          <m:t>𝑡</m:t>
                        </m:r>
                        <m:r>
                          <a:rPr lang="en-US" sz="3200" b="0" i="1" smtClean="0">
                            <a:solidFill>
                              <a:prstClr val="black"/>
                            </a:solidFill>
                            <a:latin typeface="Cambria Math" panose="02040503050406030204" pitchFamily="18" charset="0"/>
                            <a:cs typeface="Arial" pitchFamily="34" charset="0"/>
                          </a:rPr>
                          <m:t>+</m:t>
                        </m:r>
                        <m:f>
                          <m:fPr>
                            <m:ctrlPr>
                              <a:rPr lang="en-US" sz="3200" b="0" i="1" smtClean="0">
                                <a:solidFill>
                                  <a:prstClr val="black"/>
                                </a:solidFill>
                                <a:latin typeface="Cambria Math" panose="02040503050406030204" pitchFamily="18" charset="0"/>
                                <a:cs typeface="Arial" pitchFamily="34" charset="0"/>
                              </a:rPr>
                            </m:ctrlPr>
                          </m:fPr>
                          <m:num>
                            <m:r>
                              <m:rPr>
                                <m:sty m:val="p"/>
                              </m:rPr>
                              <a:rPr lang="en-US" sz="3200" b="0" i="0" smtClean="0">
                                <a:solidFill>
                                  <a:prstClr val="black"/>
                                </a:solidFill>
                                <a:latin typeface="Cambria Math" panose="02040503050406030204" pitchFamily="18" charset="0"/>
                                <a:cs typeface="Arial" pitchFamily="34" charset="0"/>
                              </a:rPr>
                              <m:t>Δ</m:t>
                            </m:r>
                          </m:num>
                          <m:den>
                            <m:r>
                              <a:rPr lang="en-US" sz="3200" b="0" i="1" smtClean="0">
                                <a:solidFill>
                                  <a:prstClr val="black"/>
                                </a:solidFill>
                                <a:latin typeface="Cambria Math" panose="02040503050406030204" pitchFamily="18" charset="0"/>
                                <a:cs typeface="Arial" pitchFamily="34" charset="0"/>
                              </a:rPr>
                              <m:t>2</m:t>
                            </m:r>
                          </m:den>
                        </m:f>
                      </m:e>
                    </m:d>
                  </m:oMath>
                </a14:m>
                <a:r>
                  <a:rPr lang="en-US" sz="3200" dirty="0" smtClean="0">
                    <a:solidFill>
                      <a:prstClr val="black"/>
                    </a:solidFill>
                    <a:latin typeface="Calibri"/>
                    <a:cs typeface="Arial" pitchFamily="34" charset="0"/>
                  </a:rPr>
                  <a:t>.</a:t>
                </a:r>
              </a:p>
            </p:txBody>
          </p:sp>
        </mc:Choice>
        <mc:Fallback>
          <p:sp>
            <p:nvSpPr>
              <p:cNvPr id="69" name="Rectangle 68"/>
              <p:cNvSpPr>
                <a:spLocks noRot="1" noChangeAspect="1" noMove="1" noResize="1" noEditPoints="1" noAdjustHandles="1" noChangeArrowheads="1" noChangeShapeType="1" noTextEdit="1"/>
              </p:cNvSpPr>
              <p:nvPr/>
            </p:nvSpPr>
            <p:spPr>
              <a:xfrm>
                <a:off x="1842457" y="30084181"/>
                <a:ext cx="12527588" cy="1318181"/>
              </a:xfrm>
              <a:prstGeom prst="rect">
                <a:avLst/>
              </a:prstGeom>
              <a:blipFill>
                <a:blip r:embed="rId13"/>
                <a:stretch>
                  <a:fillRect l="-1217" t="-6944" b="-64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715756" y="31631681"/>
                <a:ext cx="980648" cy="57509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3600" b="0" i="1" smtClean="0">
                          <a:latin typeface="Cambria Math" panose="02040503050406030204" pitchFamily="18" charset="0"/>
                        </a:rPr>
                        <m:t>𝑅</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r>
                        <a:rPr lang="en-US" sz="3600" b="0" i="1" smtClean="0">
                          <a:latin typeface="Cambria Math" panose="02040503050406030204" pitchFamily="18" charset="0"/>
                        </a:rPr>
                        <m:t>, </m:t>
                      </m:r>
                      <m:r>
                        <a:rPr lang="en-US" sz="3600" b="0" i="1" smtClean="0">
                          <a:latin typeface="Cambria Math" panose="02040503050406030204" pitchFamily="18" charset="0"/>
                        </a:rPr>
                        <m:t>𝐼</m:t>
                      </m:r>
                      <m:r>
                        <a:rPr lang="en-US" sz="3600" b="0" i="1" smtClean="0">
                          <a:latin typeface="Cambria Math" panose="02040503050406030204" pitchFamily="18" charset="0"/>
                        </a:rPr>
                        <m:t>(</m:t>
                      </m:r>
                      <m:r>
                        <a:rPr lang="en-US" sz="3600" b="0" i="1" smtClean="0">
                          <a:latin typeface="Cambria Math" panose="02040503050406030204" pitchFamily="18" charset="0"/>
                        </a:rPr>
                        <m:t>𝑡</m:t>
                      </m:r>
                      <m:r>
                        <a:rPr lang="en-US" sz="3600" b="0" i="1" smtClean="0">
                          <a:latin typeface="Cambria Math" panose="02040503050406030204" pitchFamily="18" charset="0"/>
                        </a:rPr>
                        <m:t>)</m:t>
                      </m:r>
                    </m:oMath>
                  </m:oMathPara>
                </a14:m>
                <a:endParaRPr lang="en-US" sz="3600" dirty="0"/>
              </a:p>
            </p:txBody>
          </p:sp>
        </mc:Choice>
        <mc:Fallback>
          <p:sp>
            <p:nvSpPr>
              <p:cNvPr id="70" name="TextBox 69"/>
              <p:cNvSpPr txBox="1">
                <a:spLocks noRot="1" noChangeAspect="1" noMove="1" noResize="1" noEditPoints="1" noAdjustHandles="1" noChangeArrowheads="1" noChangeShapeType="1" noTextEdit="1"/>
              </p:cNvSpPr>
              <p:nvPr/>
            </p:nvSpPr>
            <p:spPr>
              <a:xfrm>
                <a:off x="715756" y="31631681"/>
                <a:ext cx="980648" cy="575094"/>
              </a:xfrm>
              <a:prstGeom prst="rect">
                <a:avLst/>
              </a:prstGeom>
              <a:blipFill>
                <a:blip r:embed="rId14"/>
                <a:stretch>
                  <a:fillRect r="-80124"/>
                </a:stretch>
              </a:blipFill>
            </p:spPr>
            <p:txBody>
              <a:bodyPr/>
              <a:lstStyle/>
              <a:p>
                <a:r>
                  <a:rPr lang="en-US">
                    <a:noFill/>
                  </a:rPr>
                  <a:t> </a:t>
                </a:r>
              </a:p>
            </p:txBody>
          </p:sp>
        </mc:Fallback>
      </mc:AlternateContent>
      <p:sp>
        <p:nvSpPr>
          <p:cNvPr id="71" name="Rectangle 70"/>
          <p:cNvSpPr/>
          <p:nvPr/>
        </p:nvSpPr>
        <p:spPr>
          <a:xfrm>
            <a:off x="2553175" y="31657917"/>
            <a:ext cx="11106151" cy="584775"/>
          </a:xfrm>
          <a:prstGeom prst="rect">
            <a:avLst/>
          </a:prstGeom>
        </p:spPr>
        <p:txBody>
          <a:bodyPr wrap="square">
            <a:spAutoFit/>
          </a:bodyPr>
          <a:lstStyle/>
          <a:p>
            <a:pPr lvl="0" defTabSz="3574551">
              <a:spcBef>
                <a:spcPts val="0"/>
              </a:spcBef>
              <a:spcAft>
                <a:spcPts val="0"/>
              </a:spcAft>
              <a:defRPr/>
            </a:pPr>
            <a:r>
              <a:rPr lang="en-US" sz="3200" b="1" i="1" dirty="0">
                <a:solidFill>
                  <a:prstClr val="black"/>
                </a:solidFill>
                <a:latin typeface="Symbol" panose="05050102010706020507" pitchFamily="18" charset="2"/>
                <a:cs typeface="Arial" pitchFamily="34" charset="0"/>
              </a:rPr>
              <a:t> </a:t>
            </a:r>
            <a:r>
              <a:rPr lang="en-US" sz="3200" dirty="0">
                <a:solidFill>
                  <a:prstClr val="black"/>
                </a:solidFill>
                <a:latin typeface="Calibri"/>
                <a:cs typeface="Arial" pitchFamily="34" charset="0"/>
              </a:rPr>
              <a:t>e</a:t>
            </a:r>
            <a:r>
              <a:rPr lang="en-US" sz="3200" dirty="0" smtClean="0">
                <a:solidFill>
                  <a:prstClr val="black"/>
                </a:solidFill>
                <a:latin typeface="Calibri"/>
                <a:cs typeface="Arial" pitchFamily="34" charset="0"/>
              </a:rPr>
              <a:t>stimated using average 14 days recovery rate for the infections</a:t>
            </a:r>
          </a:p>
        </p:txBody>
      </p:sp>
      <mc:AlternateContent xmlns:mc="http://schemas.openxmlformats.org/markup-compatibility/2006">
        <mc:Choice xmlns:a14="http://schemas.microsoft.com/office/drawing/2010/main" Requires="a14">
          <p:sp>
            <p:nvSpPr>
              <p:cNvPr id="72" name="TextBox 71"/>
              <p:cNvSpPr txBox="1"/>
              <p:nvPr/>
            </p:nvSpPr>
            <p:spPr>
              <a:xfrm>
                <a:off x="715756" y="28883200"/>
                <a:ext cx="6751844" cy="55399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3600" b="0" i="1" smtClean="0">
                          <a:latin typeface="Cambria Math" panose="02040503050406030204" pitchFamily="18" charset="0"/>
                        </a:rPr>
                        <m:t>𝑆</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r>
                        <a:rPr lang="en-US" sz="3600" b="0" i="1" smtClean="0">
                          <a:latin typeface="Cambria Math" panose="02040503050406030204" pitchFamily="18" charset="0"/>
                        </a:rPr>
                        <m:t>=</m:t>
                      </m:r>
                      <m:r>
                        <a:rPr lang="en-US" sz="3600" b="0" i="1" smtClean="0">
                          <a:latin typeface="Cambria Math" panose="02040503050406030204" pitchFamily="18" charset="0"/>
                        </a:rPr>
                        <m:t>𝑃𝑜𝑝𝑢𝑙𝑎𝑡𝑖𝑜𝑛</m:t>
                      </m:r>
                      <m:r>
                        <a:rPr lang="en-US" sz="3600" b="0" i="1" smtClean="0">
                          <a:latin typeface="Cambria Math" panose="02040503050406030204" pitchFamily="18" charset="0"/>
                        </a:rPr>
                        <m:t>−</m:t>
                      </m:r>
                      <m:r>
                        <a:rPr lang="en-US" sz="3600" b="0" i="1" smtClean="0">
                          <a:latin typeface="Cambria Math" panose="02040503050406030204" pitchFamily="18" charset="0"/>
                        </a:rPr>
                        <m:t>𝑞𝐶</m:t>
                      </m:r>
                      <m:r>
                        <a:rPr lang="en-US" sz="3600" b="0" i="1" smtClean="0">
                          <a:latin typeface="Cambria Math" panose="02040503050406030204" pitchFamily="18" charset="0"/>
                        </a:rPr>
                        <m:t>(</m:t>
                      </m:r>
                      <m:r>
                        <a:rPr lang="en-US" sz="3600" b="0" i="1" smtClean="0">
                          <a:latin typeface="Cambria Math" panose="02040503050406030204" pitchFamily="18" charset="0"/>
                        </a:rPr>
                        <m:t>𝑡</m:t>
                      </m:r>
                      <m:r>
                        <a:rPr lang="en-US" sz="3600" b="0" i="1" smtClean="0">
                          <a:latin typeface="Cambria Math" panose="02040503050406030204" pitchFamily="18" charset="0"/>
                        </a:rPr>
                        <m:t>)</m:t>
                      </m:r>
                    </m:oMath>
                  </m:oMathPara>
                </a14:m>
                <a:endParaRPr lang="en-US" sz="3600" dirty="0"/>
              </a:p>
            </p:txBody>
          </p:sp>
        </mc:Choice>
        <mc:Fallback>
          <p:sp>
            <p:nvSpPr>
              <p:cNvPr id="72" name="TextBox 71"/>
              <p:cNvSpPr txBox="1">
                <a:spLocks noRot="1" noChangeAspect="1" noMove="1" noResize="1" noEditPoints="1" noAdjustHandles="1" noChangeArrowheads="1" noChangeShapeType="1" noTextEdit="1"/>
              </p:cNvSpPr>
              <p:nvPr/>
            </p:nvSpPr>
            <p:spPr>
              <a:xfrm>
                <a:off x="715756" y="28883200"/>
                <a:ext cx="6751844" cy="553998"/>
              </a:xfrm>
              <a:prstGeom prst="rect">
                <a:avLst/>
              </a:prstGeom>
              <a:blipFill>
                <a:blip r:embed="rId15"/>
                <a:stretch>
                  <a:fillRect/>
                </a:stretch>
              </a:blipFill>
            </p:spPr>
            <p:txBody>
              <a:bodyPr/>
              <a:lstStyle/>
              <a:p>
                <a:r>
                  <a:rPr lang="en-US">
                    <a:noFill/>
                  </a:rPr>
                  <a:t> </a:t>
                </a:r>
              </a:p>
            </p:txBody>
          </p:sp>
        </mc:Fallback>
      </mc:AlternateContent>
      <p:sp>
        <p:nvSpPr>
          <p:cNvPr id="73" name="Rectangle 72"/>
          <p:cNvSpPr/>
          <p:nvPr/>
        </p:nvSpPr>
        <p:spPr>
          <a:xfrm>
            <a:off x="6317310" y="28879474"/>
            <a:ext cx="7969326" cy="1077218"/>
          </a:xfrm>
          <a:prstGeom prst="rect">
            <a:avLst/>
          </a:prstGeom>
        </p:spPr>
        <p:txBody>
          <a:bodyPr wrap="square">
            <a:spAutoFit/>
          </a:bodyPr>
          <a:lstStyle/>
          <a:p>
            <a:pPr lvl="0" defTabSz="3574551">
              <a:spcBef>
                <a:spcPts val="0"/>
              </a:spcBef>
              <a:spcAft>
                <a:spcPts val="0"/>
              </a:spcAft>
              <a:defRPr/>
            </a:pPr>
            <a:r>
              <a:rPr lang="en-US" sz="3200" dirty="0">
                <a:solidFill>
                  <a:prstClr val="black"/>
                </a:solidFill>
                <a:latin typeface="Calibri"/>
                <a:cs typeface="Arial" pitchFamily="34" charset="0"/>
              </a:rPr>
              <a:t> </a:t>
            </a:r>
            <a:r>
              <a:rPr lang="en-US" sz="3200" dirty="0" smtClean="0">
                <a:solidFill>
                  <a:prstClr val="black"/>
                </a:solidFill>
                <a:latin typeface="Calibri"/>
                <a:cs typeface="Arial" pitchFamily="34" charset="0"/>
              </a:rPr>
              <a:t>q is the proportion of infections/deaths captured by the data.</a:t>
            </a:r>
          </a:p>
        </p:txBody>
      </p:sp>
      <p:sp>
        <p:nvSpPr>
          <p:cNvPr id="74" name="Rounded Rectangle 73"/>
          <p:cNvSpPr/>
          <p:nvPr/>
        </p:nvSpPr>
        <p:spPr>
          <a:xfrm>
            <a:off x="14971468" y="4520070"/>
            <a:ext cx="13627351" cy="833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Results</a:t>
            </a:r>
            <a:endParaRPr lang="en-US" sz="5400" dirty="0"/>
          </a:p>
        </p:txBody>
      </p:sp>
      <p:sp>
        <p:nvSpPr>
          <p:cNvPr id="75" name="Rounded Rectangle 74"/>
          <p:cNvSpPr/>
          <p:nvPr/>
        </p:nvSpPr>
        <p:spPr>
          <a:xfrm>
            <a:off x="29858106" y="20349616"/>
            <a:ext cx="13627351" cy="833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Conclusions</a:t>
            </a:r>
            <a:endParaRPr lang="en-US" sz="5400" dirty="0"/>
          </a:p>
        </p:txBody>
      </p:sp>
      <p:sp>
        <p:nvSpPr>
          <p:cNvPr id="87" name="Rounded Rectangle 86"/>
          <p:cNvSpPr/>
          <p:nvPr/>
        </p:nvSpPr>
        <p:spPr>
          <a:xfrm>
            <a:off x="29858104" y="28126667"/>
            <a:ext cx="13627351" cy="833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References</a:t>
            </a:r>
            <a:endParaRPr lang="en-US" sz="5400" dirty="0"/>
          </a:p>
        </p:txBody>
      </p:sp>
      <p:sp>
        <p:nvSpPr>
          <p:cNvPr id="88" name="Rectangle 87"/>
          <p:cNvSpPr/>
          <p:nvPr/>
        </p:nvSpPr>
        <p:spPr>
          <a:xfrm>
            <a:off x="14971468" y="5562600"/>
            <a:ext cx="13627351" cy="2554545"/>
          </a:xfrm>
          <a:prstGeom prst="rect">
            <a:avLst/>
          </a:prstGeom>
        </p:spPr>
        <p:txBody>
          <a:bodyPr wrap="square">
            <a:spAutoFit/>
          </a:bodyPr>
          <a:lstStyle/>
          <a:p>
            <a:pPr lvl="0" defTabSz="3574551">
              <a:spcBef>
                <a:spcPts val="0"/>
              </a:spcBef>
              <a:spcAft>
                <a:spcPts val="0"/>
              </a:spcAft>
              <a:defRPr/>
            </a:pPr>
            <a:r>
              <a:rPr lang="en-US" sz="3200" dirty="0" smtClean="0">
                <a:solidFill>
                  <a:prstClr val="black"/>
                </a:solidFill>
                <a:latin typeface="+mj-lt"/>
                <a:cs typeface="Arial" pitchFamily="34" charset="0"/>
              </a:rPr>
              <a:t>We looked at the effectiveness of  several NPIs in controlling </a:t>
            </a:r>
            <a:r>
              <a:rPr lang="en-US" sz="3200" b="1" i="1" dirty="0" smtClean="0">
                <a:solidFill>
                  <a:prstClr val="black"/>
                </a:solidFill>
                <a:latin typeface="Symbol" panose="05050102010706020507" pitchFamily="18" charset="2"/>
                <a:cs typeface="Arial" pitchFamily="34" charset="0"/>
              </a:rPr>
              <a:t>b</a:t>
            </a:r>
            <a:r>
              <a:rPr lang="en-US" sz="3200" dirty="0">
                <a:solidFill>
                  <a:prstClr val="black"/>
                </a:solidFill>
                <a:latin typeface="+mj-lt"/>
                <a:cs typeface="Arial" pitchFamily="34" charset="0"/>
              </a:rPr>
              <a:t> </a:t>
            </a:r>
            <a:r>
              <a:rPr lang="en-US" sz="3200" dirty="0" smtClean="0">
                <a:solidFill>
                  <a:prstClr val="black"/>
                </a:solidFill>
                <a:latin typeface="+mj-lt"/>
                <a:cs typeface="Arial" pitchFamily="34" charset="0"/>
              </a:rPr>
              <a:t>: </a:t>
            </a:r>
            <a:r>
              <a:rPr lang="en-US" sz="3200" dirty="0">
                <a:solidFill>
                  <a:prstClr val="black"/>
                </a:solidFill>
                <a:latin typeface="Calibri"/>
                <a:cs typeface="Arial" pitchFamily="34" charset="0"/>
              </a:rPr>
              <a:t>staying-at-home </a:t>
            </a:r>
            <a:r>
              <a:rPr lang="en-US" sz="3200" dirty="0" smtClean="0">
                <a:solidFill>
                  <a:prstClr val="black"/>
                </a:solidFill>
                <a:latin typeface="Calibri"/>
                <a:cs typeface="Arial" pitchFamily="34" charset="0"/>
              </a:rPr>
              <a:t>orders, </a:t>
            </a:r>
            <a:r>
              <a:rPr lang="en-US" sz="3200" dirty="0">
                <a:solidFill>
                  <a:prstClr val="black"/>
                </a:solidFill>
                <a:latin typeface="Calibri"/>
                <a:cs typeface="Arial" pitchFamily="34" charset="0"/>
              </a:rPr>
              <a:t>school </a:t>
            </a:r>
            <a:r>
              <a:rPr lang="en-US" sz="3200" dirty="0" smtClean="0">
                <a:solidFill>
                  <a:prstClr val="black"/>
                </a:solidFill>
                <a:latin typeface="Calibri"/>
                <a:cs typeface="Arial" pitchFamily="34" charset="0"/>
              </a:rPr>
              <a:t>closures and mask mandates.  The school closure measure was implemented within a few days of the stay-at-home order, so we considered them together.  We considered data from the 21 highest populated counties in California as well as state data from all US states. </a:t>
            </a:r>
            <a:endParaRPr lang="en-US" sz="3200" dirty="0">
              <a:solidFill>
                <a:prstClr val="black"/>
              </a:solidFill>
              <a:latin typeface="Calibri"/>
              <a:cs typeface="Arial" pitchFamily="34" charset="0"/>
            </a:endParaRPr>
          </a:p>
        </p:txBody>
      </p:sp>
      <p:sp>
        <p:nvSpPr>
          <p:cNvPr id="92" name="Rectangle 91"/>
          <p:cNvSpPr/>
          <p:nvPr/>
        </p:nvSpPr>
        <p:spPr>
          <a:xfrm>
            <a:off x="14971468" y="9372600"/>
            <a:ext cx="13627351" cy="2062103"/>
          </a:xfrm>
          <a:prstGeom prst="rect">
            <a:avLst/>
          </a:prstGeom>
        </p:spPr>
        <p:txBody>
          <a:bodyPr wrap="square">
            <a:spAutoFit/>
          </a:bodyPr>
          <a:lstStyle/>
          <a:p>
            <a:pPr lvl="0" defTabSz="3574551">
              <a:spcBef>
                <a:spcPts val="0"/>
              </a:spcBef>
              <a:spcAft>
                <a:spcPts val="0"/>
              </a:spcAft>
              <a:defRPr/>
            </a:pPr>
            <a:r>
              <a:rPr lang="en-US" sz="3200" dirty="0" smtClean="0">
                <a:solidFill>
                  <a:prstClr val="black"/>
                </a:solidFill>
                <a:latin typeface="Calibri"/>
                <a:cs typeface="Arial" pitchFamily="34" charset="0"/>
              </a:rPr>
              <a:t>Timeline of transmission </a:t>
            </a:r>
            <a:r>
              <a:rPr lang="en-US" sz="3200" dirty="0">
                <a:solidFill>
                  <a:prstClr val="black"/>
                </a:solidFill>
                <a:latin typeface="Calibri"/>
                <a:cs typeface="Arial" pitchFamily="34" charset="0"/>
              </a:rPr>
              <a:t>r</a:t>
            </a:r>
            <a:r>
              <a:rPr lang="en-US" sz="3200" dirty="0" smtClean="0">
                <a:solidFill>
                  <a:prstClr val="black"/>
                </a:solidFill>
                <a:latin typeface="Calibri"/>
                <a:cs typeface="Arial" pitchFamily="34" charset="0"/>
              </a:rPr>
              <a:t>ate levels in the 21 highest populated counties in California  suggests that these NPI were effective in reducing the transmission rate.  The implementation of these measures is followed by a drop in </a:t>
            </a:r>
            <a:r>
              <a:rPr lang="en-US" sz="3200" b="1" i="1" dirty="0">
                <a:solidFill>
                  <a:prstClr val="black"/>
                </a:solidFill>
                <a:latin typeface="Symbol" panose="05050102010706020507" pitchFamily="18" charset="2"/>
                <a:cs typeface="Arial" pitchFamily="34" charset="0"/>
              </a:rPr>
              <a:t>b</a:t>
            </a:r>
            <a:r>
              <a:rPr lang="en-US" sz="3200" dirty="0" smtClean="0">
                <a:solidFill>
                  <a:prstClr val="black"/>
                </a:solidFill>
                <a:latin typeface="Calibri"/>
                <a:cs typeface="Arial" pitchFamily="34" charset="0"/>
              </a:rPr>
              <a:t>, and the lifting of such measures is followed by an increase in </a:t>
            </a:r>
            <a:r>
              <a:rPr lang="en-US" sz="3200" b="1" i="1" dirty="0">
                <a:solidFill>
                  <a:prstClr val="black"/>
                </a:solidFill>
                <a:latin typeface="Symbol" panose="05050102010706020507" pitchFamily="18" charset="2"/>
                <a:cs typeface="Arial" pitchFamily="34" charset="0"/>
              </a:rPr>
              <a:t>b</a:t>
            </a:r>
            <a:r>
              <a:rPr lang="en-US" sz="3200" dirty="0" smtClean="0">
                <a:solidFill>
                  <a:prstClr val="black"/>
                </a:solidFill>
                <a:latin typeface="Calibri"/>
                <a:cs typeface="Arial" pitchFamily="34" charset="0"/>
              </a:rPr>
              <a:t>.  </a:t>
            </a:r>
            <a:endParaRPr lang="en-US" sz="3200" dirty="0">
              <a:solidFill>
                <a:prstClr val="black"/>
              </a:solidFill>
              <a:latin typeface="Calibri"/>
              <a:cs typeface="Arial" pitchFamily="34" charset="0"/>
            </a:endParaRPr>
          </a:p>
        </p:txBody>
      </p:sp>
      <p:sp>
        <p:nvSpPr>
          <p:cNvPr id="103" name="Rectangle 102"/>
          <p:cNvSpPr/>
          <p:nvPr/>
        </p:nvSpPr>
        <p:spPr>
          <a:xfrm>
            <a:off x="14971468" y="23393400"/>
            <a:ext cx="13627351" cy="4524315"/>
          </a:xfrm>
          <a:prstGeom prst="rect">
            <a:avLst/>
          </a:prstGeom>
        </p:spPr>
        <p:txBody>
          <a:bodyPr wrap="square">
            <a:spAutoFit/>
          </a:bodyPr>
          <a:lstStyle/>
          <a:p>
            <a:pPr defTabSz="3574551">
              <a:spcBef>
                <a:spcPts val="0"/>
              </a:spcBef>
              <a:spcAft>
                <a:spcPts val="0"/>
              </a:spcAft>
              <a:defRPr/>
            </a:pPr>
            <a:r>
              <a:rPr lang="en-US" sz="3200" dirty="0" smtClean="0">
                <a:solidFill>
                  <a:prstClr val="black"/>
                </a:solidFill>
                <a:latin typeface="Calibri"/>
                <a:cs typeface="Arial" pitchFamily="34" charset="0"/>
              </a:rPr>
              <a:t>To quantify the effect of the different measures, we calculated </a:t>
            </a:r>
          </a:p>
          <a:p>
            <a:pPr marL="914400" indent="-457200" defTabSz="3574551">
              <a:spcBef>
                <a:spcPts val="0"/>
              </a:spcBef>
              <a:spcAft>
                <a:spcPts val="0"/>
              </a:spcAft>
              <a:buFont typeface="Arial" panose="020B0604020202020204" pitchFamily="34" charset="0"/>
              <a:buChar char="•"/>
              <a:defRPr/>
            </a:pPr>
            <a:r>
              <a:rPr lang="en-US" sz="3200" b="1" i="1" dirty="0" err="1">
                <a:solidFill>
                  <a:prstClr val="black"/>
                </a:solidFill>
                <a:latin typeface="Symbol" panose="05050102010706020507" pitchFamily="18" charset="2"/>
                <a:cs typeface="Arial" pitchFamily="34" charset="0"/>
              </a:rPr>
              <a:t>b</a:t>
            </a:r>
            <a:r>
              <a:rPr lang="en-US" sz="3200" baseline="-25000" dirty="0" err="1">
                <a:solidFill>
                  <a:prstClr val="black"/>
                </a:solidFill>
                <a:latin typeface="Calibri"/>
                <a:cs typeface="Arial" pitchFamily="34" charset="0"/>
              </a:rPr>
              <a:t>before</a:t>
            </a:r>
            <a:r>
              <a:rPr lang="en-US" sz="3200" baseline="-25000" dirty="0">
                <a:solidFill>
                  <a:prstClr val="black"/>
                </a:solidFill>
                <a:latin typeface="Calibri"/>
                <a:cs typeface="Arial" pitchFamily="34" charset="0"/>
              </a:rPr>
              <a:t> </a:t>
            </a:r>
            <a:r>
              <a:rPr lang="en-US" sz="3200" dirty="0">
                <a:solidFill>
                  <a:prstClr val="black"/>
                </a:solidFill>
                <a:latin typeface="Calibri"/>
                <a:cs typeface="Arial" pitchFamily="34" charset="0"/>
              </a:rPr>
              <a:t> </a:t>
            </a:r>
            <a:r>
              <a:rPr lang="en-US" sz="3200" dirty="0" smtClean="0">
                <a:solidFill>
                  <a:prstClr val="black"/>
                </a:solidFill>
                <a:latin typeface="Calibri"/>
                <a:cs typeface="Arial" pitchFamily="34" charset="0"/>
              </a:rPr>
              <a:t>- the average </a:t>
            </a:r>
            <a:r>
              <a:rPr lang="en-US" sz="3200" b="1" i="1" dirty="0" smtClean="0">
                <a:solidFill>
                  <a:prstClr val="black"/>
                </a:solidFill>
                <a:latin typeface="Symbol" panose="05050102010706020507" pitchFamily="18" charset="2"/>
                <a:cs typeface="Arial" pitchFamily="34" charset="0"/>
              </a:rPr>
              <a:t>b</a:t>
            </a:r>
            <a:r>
              <a:rPr lang="en-US" sz="3200" dirty="0" smtClean="0">
                <a:solidFill>
                  <a:prstClr val="black"/>
                </a:solidFill>
                <a:latin typeface="Calibri"/>
                <a:cs typeface="Arial" pitchFamily="34" charset="0"/>
              </a:rPr>
              <a:t> over the 14 days prior to the implementation of the measure </a:t>
            </a:r>
          </a:p>
          <a:p>
            <a:pPr marL="914400" indent="-457200" defTabSz="3574551">
              <a:spcBef>
                <a:spcPts val="0"/>
              </a:spcBef>
              <a:spcAft>
                <a:spcPts val="0"/>
              </a:spcAft>
              <a:buFont typeface="Arial" panose="020B0604020202020204" pitchFamily="34" charset="0"/>
              <a:buChar char="•"/>
              <a:defRPr/>
            </a:pPr>
            <a:r>
              <a:rPr lang="en-US" sz="3200" dirty="0">
                <a:solidFill>
                  <a:prstClr val="black"/>
                </a:solidFill>
                <a:latin typeface="Calibri"/>
                <a:cs typeface="Arial" pitchFamily="34" charset="0"/>
              </a:rPr>
              <a:t>(</a:t>
            </a:r>
            <a:r>
              <a:rPr lang="en-US" sz="3200" b="1" i="1" dirty="0" err="1">
                <a:solidFill>
                  <a:prstClr val="black"/>
                </a:solidFill>
                <a:latin typeface="Symbol" panose="05050102010706020507" pitchFamily="18" charset="2"/>
                <a:cs typeface="Arial" pitchFamily="34" charset="0"/>
              </a:rPr>
              <a:t>b</a:t>
            </a:r>
            <a:r>
              <a:rPr lang="en-US" sz="3200" baseline="-25000" dirty="0" err="1">
                <a:solidFill>
                  <a:prstClr val="black"/>
                </a:solidFill>
                <a:latin typeface="Calibri"/>
                <a:cs typeface="Arial" pitchFamily="34" charset="0"/>
              </a:rPr>
              <a:t>after</a:t>
            </a:r>
            <a:r>
              <a:rPr lang="en-US" sz="3200" dirty="0" smtClean="0">
                <a:solidFill>
                  <a:prstClr val="black"/>
                </a:solidFill>
                <a:latin typeface="Calibri"/>
                <a:cs typeface="Arial" pitchFamily="34" charset="0"/>
              </a:rPr>
              <a:t>) - </a:t>
            </a:r>
            <a:r>
              <a:rPr lang="en-US" sz="3200" dirty="0">
                <a:solidFill>
                  <a:prstClr val="black"/>
                </a:solidFill>
                <a:latin typeface="Calibri"/>
                <a:cs typeface="Arial" pitchFamily="34" charset="0"/>
              </a:rPr>
              <a:t>the average </a:t>
            </a:r>
            <a:r>
              <a:rPr lang="en-US" sz="3200" b="1" i="1" dirty="0">
                <a:solidFill>
                  <a:prstClr val="black"/>
                </a:solidFill>
                <a:latin typeface="Symbol" panose="05050102010706020507" pitchFamily="18" charset="2"/>
                <a:cs typeface="Arial" pitchFamily="34" charset="0"/>
              </a:rPr>
              <a:t>b</a:t>
            </a:r>
            <a:r>
              <a:rPr lang="en-US" sz="3200" dirty="0">
                <a:solidFill>
                  <a:prstClr val="black"/>
                </a:solidFill>
                <a:latin typeface="Calibri"/>
                <a:cs typeface="Arial" pitchFamily="34" charset="0"/>
              </a:rPr>
              <a:t> </a:t>
            </a:r>
            <a:r>
              <a:rPr lang="en-US" sz="3200" dirty="0" smtClean="0">
                <a:solidFill>
                  <a:prstClr val="black"/>
                </a:solidFill>
                <a:latin typeface="Calibri"/>
                <a:cs typeface="Arial" pitchFamily="34" charset="0"/>
              </a:rPr>
              <a:t>over the next 14 days following a delay of 8 days[4] after the measure implementation.  </a:t>
            </a:r>
          </a:p>
          <a:p>
            <a:pPr defTabSz="3574551">
              <a:spcBef>
                <a:spcPts val="0"/>
              </a:spcBef>
              <a:spcAft>
                <a:spcPts val="0"/>
              </a:spcAft>
              <a:defRPr/>
            </a:pPr>
            <a:r>
              <a:rPr lang="en-US" sz="3200" dirty="0" smtClean="0">
                <a:solidFill>
                  <a:prstClr val="black"/>
                </a:solidFill>
                <a:latin typeface="Calibri"/>
                <a:cs typeface="Arial" pitchFamily="34" charset="0"/>
              </a:rPr>
              <a:t>The table shows  the average (across </a:t>
            </a:r>
            <a:r>
              <a:rPr lang="en-US" sz="3200" dirty="0">
                <a:solidFill>
                  <a:prstClr val="black"/>
                </a:solidFill>
                <a:latin typeface="Calibri"/>
                <a:cs typeface="Arial" pitchFamily="34" charset="0"/>
              </a:rPr>
              <a:t>the CA </a:t>
            </a:r>
            <a:r>
              <a:rPr lang="en-US" sz="3200" dirty="0" smtClean="0">
                <a:solidFill>
                  <a:prstClr val="black"/>
                </a:solidFill>
                <a:latin typeface="Calibri"/>
                <a:cs typeface="Arial" pitchFamily="34" charset="0"/>
              </a:rPr>
              <a:t>counties) of </a:t>
            </a:r>
            <a:r>
              <a:rPr lang="en-US" sz="3200" b="1" i="1" dirty="0" err="1" smtClean="0">
                <a:solidFill>
                  <a:prstClr val="black"/>
                </a:solidFill>
                <a:latin typeface="Symbol" panose="05050102010706020507" pitchFamily="18" charset="2"/>
                <a:cs typeface="Arial" pitchFamily="34" charset="0"/>
              </a:rPr>
              <a:t>b</a:t>
            </a:r>
            <a:r>
              <a:rPr lang="en-US" sz="3200" baseline="-25000" dirty="0" err="1" smtClean="0">
                <a:solidFill>
                  <a:prstClr val="black"/>
                </a:solidFill>
                <a:latin typeface="Calibri"/>
                <a:cs typeface="Arial" pitchFamily="34" charset="0"/>
              </a:rPr>
              <a:t>before</a:t>
            </a:r>
            <a:r>
              <a:rPr lang="en-US" sz="3200" dirty="0" smtClean="0">
                <a:solidFill>
                  <a:prstClr val="black"/>
                </a:solidFill>
                <a:latin typeface="Calibri"/>
                <a:cs typeface="Arial" pitchFamily="34" charset="0"/>
              </a:rPr>
              <a:t> and </a:t>
            </a:r>
            <a:r>
              <a:rPr lang="en-US" sz="3200" b="1" i="1" dirty="0" err="1">
                <a:solidFill>
                  <a:prstClr val="black"/>
                </a:solidFill>
                <a:latin typeface="Symbol" panose="05050102010706020507" pitchFamily="18" charset="2"/>
                <a:cs typeface="Arial" pitchFamily="34" charset="0"/>
              </a:rPr>
              <a:t>b</a:t>
            </a:r>
            <a:r>
              <a:rPr lang="en-US" sz="3200" baseline="-25000" dirty="0" err="1">
                <a:solidFill>
                  <a:prstClr val="black"/>
                </a:solidFill>
                <a:latin typeface="Calibri"/>
                <a:cs typeface="Arial" pitchFamily="34" charset="0"/>
              </a:rPr>
              <a:t>after</a:t>
            </a:r>
            <a:r>
              <a:rPr lang="en-US" sz="3200" baseline="-25000" dirty="0">
                <a:solidFill>
                  <a:prstClr val="black"/>
                </a:solidFill>
                <a:latin typeface="Calibri"/>
                <a:cs typeface="Arial" pitchFamily="34" charset="0"/>
              </a:rPr>
              <a:t> </a:t>
            </a:r>
            <a:r>
              <a:rPr lang="en-US" sz="3200" baseline="-25000" dirty="0" smtClean="0">
                <a:solidFill>
                  <a:prstClr val="black"/>
                </a:solidFill>
                <a:latin typeface="Calibri"/>
                <a:cs typeface="Arial" pitchFamily="34" charset="0"/>
              </a:rPr>
              <a:t> </a:t>
            </a:r>
            <a:r>
              <a:rPr lang="en-US" sz="3200" dirty="0" smtClean="0">
                <a:solidFill>
                  <a:prstClr val="black"/>
                </a:solidFill>
                <a:latin typeface="Calibri"/>
                <a:cs typeface="Arial" pitchFamily="34" charset="0"/>
              </a:rPr>
              <a:t>for different NPIs. The data clearly shows that the implementation of both measures contributed to a reduction of </a:t>
            </a:r>
            <a:r>
              <a:rPr lang="en-US" sz="3200" b="1" i="1" dirty="0" smtClean="0">
                <a:solidFill>
                  <a:prstClr val="black"/>
                </a:solidFill>
                <a:latin typeface="Symbol" panose="05050102010706020507" pitchFamily="18" charset="2"/>
                <a:cs typeface="Arial" pitchFamily="34" charset="0"/>
              </a:rPr>
              <a:t>b.</a:t>
            </a:r>
            <a:r>
              <a:rPr lang="en-US" sz="3200" dirty="0" smtClean="0">
                <a:solidFill>
                  <a:prstClr val="black"/>
                </a:solidFill>
                <a:latin typeface="Calibri"/>
                <a:cs typeface="Arial" pitchFamily="34" charset="0"/>
              </a:rPr>
              <a:t> These </a:t>
            </a:r>
            <a:r>
              <a:rPr lang="en-US" sz="3200" dirty="0">
                <a:solidFill>
                  <a:prstClr val="black"/>
                </a:solidFill>
                <a:latin typeface="Calibri"/>
                <a:cs typeface="Arial" pitchFamily="34" charset="0"/>
              </a:rPr>
              <a:t>results are consistent with what we observe with state level data for the US states we considered. </a:t>
            </a:r>
          </a:p>
        </p:txBody>
      </p:sp>
      <p:sp>
        <p:nvSpPr>
          <p:cNvPr id="104" name="Rectangle 103"/>
          <p:cNvSpPr/>
          <p:nvPr/>
        </p:nvSpPr>
        <p:spPr>
          <a:xfrm>
            <a:off x="29858107" y="5475982"/>
            <a:ext cx="13627350" cy="1077218"/>
          </a:xfrm>
          <a:prstGeom prst="rect">
            <a:avLst/>
          </a:prstGeom>
        </p:spPr>
        <p:txBody>
          <a:bodyPr wrap="square">
            <a:spAutoFit/>
          </a:bodyPr>
          <a:lstStyle/>
          <a:p>
            <a:pPr lvl="0" defTabSz="3574551">
              <a:spcBef>
                <a:spcPts val="0"/>
              </a:spcBef>
              <a:spcAft>
                <a:spcPts val="0"/>
              </a:spcAft>
              <a:defRPr/>
            </a:pPr>
            <a:r>
              <a:rPr lang="en-US" sz="3200" dirty="0">
                <a:solidFill>
                  <a:prstClr val="black"/>
                </a:solidFill>
                <a:latin typeface="Calibri"/>
                <a:cs typeface="Arial" pitchFamily="34" charset="0"/>
              </a:rPr>
              <a:t>T</a:t>
            </a:r>
            <a:r>
              <a:rPr lang="en-US" sz="3200" dirty="0" smtClean="0">
                <a:solidFill>
                  <a:prstClr val="black"/>
                </a:solidFill>
                <a:latin typeface="Calibri"/>
                <a:cs typeface="Arial" pitchFamily="34" charset="0"/>
              </a:rPr>
              <a:t>hese NPIs reduce</a:t>
            </a:r>
            <a:r>
              <a:rPr lang="en-US" sz="3200" b="1" i="1" dirty="0" smtClean="0">
                <a:solidFill>
                  <a:prstClr val="black"/>
                </a:solidFill>
                <a:latin typeface="Symbol" panose="05050102010706020507" pitchFamily="18" charset="2"/>
                <a:cs typeface="Arial" pitchFamily="34" charset="0"/>
              </a:rPr>
              <a:t> b  </a:t>
            </a:r>
            <a:r>
              <a:rPr lang="en-US" sz="3200" dirty="0" smtClean="0">
                <a:solidFill>
                  <a:prstClr val="black"/>
                </a:solidFill>
                <a:latin typeface="Calibri"/>
                <a:cs typeface="Arial" pitchFamily="34" charset="0"/>
              </a:rPr>
              <a:t>to a baseline level independent of the its starting values before the measure. </a:t>
            </a:r>
            <a:endParaRPr lang="en-US" sz="3200" dirty="0">
              <a:solidFill>
                <a:prstClr val="black"/>
              </a:solidFill>
              <a:latin typeface="Calibri"/>
              <a:cs typeface="Arial" pitchFamily="34" charset="0"/>
            </a:endParaRPr>
          </a:p>
        </p:txBody>
      </p:sp>
      <p:sp>
        <p:nvSpPr>
          <p:cNvPr id="105" name="Text Placeholder 4"/>
          <p:cNvSpPr txBox="1">
            <a:spLocks/>
          </p:cNvSpPr>
          <p:nvPr/>
        </p:nvSpPr>
        <p:spPr bwMode="auto">
          <a:xfrm>
            <a:off x="14875549" y="8382000"/>
            <a:ext cx="10727651" cy="772092"/>
          </a:xfrm>
          <a:prstGeom prst="rect">
            <a:avLst/>
          </a:prstGeom>
          <a:noFill/>
          <a:ln w="9525">
            <a:noFill/>
            <a:miter lim="800000"/>
            <a:headEnd/>
            <a:tailEnd/>
          </a:ln>
        </p:spPr>
        <p:txBody>
          <a:bodyPr lIns="357573" tIns="178785" rIns="357573" bIns="178785" anchor="b"/>
          <a:lstStyle/>
          <a:p>
            <a:pPr>
              <a:spcBef>
                <a:spcPct val="20000"/>
              </a:spcBef>
              <a:buFont typeface="Arial" charset="0"/>
              <a:buNone/>
            </a:pPr>
            <a:r>
              <a:rPr lang="en-US" sz="4000" b="1" dirty="0" smtClean="0">
                <a:solidFill>
                  <a:schemeClr val="tx2"/>
                </a:solidFill>
                <a:latin typeface="Calibri" pitchFamily="34" charset="0"/>
              </a:rPr>
              <a:t>Effectiveness in Reducing Transmission Rates  </a:t>
            </a:r>
            <a:endParaRPr lang="en-US" sz="4000" b="1" dirty="0">
              <a:solidFill>
                <a:schemeClr val="tx2"/>
              </a:solidFill>
              <a:latin typeface="Calibri" pitchFamily="34" charset="0"/>
            </a:endParaRPr>
          </a:p>
        </p:txBody>
      </p:sp>
      <p:sp>
        <p:nvSpPr>
          <p:cNvPr id="106" name="Rectangle 105"/>
          <p:cNvSpPr/>
          <p:nvPr/>
        </p:nvSpPr>
        <p:spPr>
          <a:xfrm>
            <a:off x="590164" y="21454170"/>
            <a:ext cx="13627350" cy="3539430"/>
          </a:xfrm>
          <a:prstGeom prst="rect">
            <a:avLst/>
          </a:prstGeom>
        </p:spPr>
        <p:txBody>
          <a:bodyPr wrap="square">
            <a:spAutoFit/>
          </a:bodyPr>
          <a:lstStyle/>
          <a:p>
            <a:pPr lvl="0" defTabSz="3574551">
              <a:spcBef>
                <a:spcPts val="0"/>
              </a:spcBef>
              <a:spcAft>
                <a:spcPts val="0"/>
              </a:spcAft>
              <a:defRPr/>
            </a:pPr>
            <a:r>
              <a:rPr lang="en-US" sz="3200" dirty="0">
                <a:solidFill>
                  <a:prstClr val="black"/>
                </a:solidFill>
                <a:latin typeface="Calibri"/>
                <a:cs typeface="Arial" pitchFamily="34" charset="0"/>
              </a:rPr>
              <a:t>The data for this project was extracted from publicly available databases. </a:t>
            </a:r>
            <a:endParaRPr lang="en-US" sz="3200" dirty="0" smtClean="0">
              <a:solidFill>
                <a:prstClr val="black"/>
              </a:solidFill>
              <a:latin typeface="Calibri"/>
              <a:cs typeface="Arial" pitchFamily="34" charset="0"/>
            </a:endParaRPr>
          </a:p>
          <a:p>
            <a:pPr marL="457200" lvl="0" indent="-457200" defTabSz="3574551">
              <a:spcBef>
                <a:spcPts val="0"/>
              </a:spcBef>
              <a:spcAft>
                <a:spcPts val="0"/>
              </a:spcAft>
              <a:buFont typeface="Arial" panose="020B0604020202020204" pitchFamily="34" charset="0"/>
              <a:buChar char="•"/>
              <a:defRPr/>
            </a:pPr>
            <a:r>
              <a:rPr lang="en-US" sz="3200" dirty="0" smtClean="0">
                <a:solidFill>
                  <a:prstClr val="black"/>
                </a:solidFill>
                <a:latin typeface="Calibri"/>
                <a:cs typeface="Arial" pitchFamily="34" charset="0"/>
              </a:rPr>
              <a:t>US </a:t>
            </a:r>
            <a:r>
              <a:rPr lang="en-US" sz="3200" dirty="0">
                <a:solidFill>
                  <a:prstClr val="black"/>
                </a:solidFill>
                <a:latin typeface="Calibri"/>
                <a:cs typeface="Arial" pitchFamily="34" charset="0"/>
              </a:rPr>
              <a:t>State </a:t>
            </a:r>
            <a:r>
              <a:rPr lang="en-US" sz="3200" dirty="0" smtClean="0">
                <a:solidFill>
                  <a:prstClr val="black"/>
                </a:solidFill>
                <a:latin typeface="Calibri"/>
                <a:cs typeface="Arial" pitchFamily="34" charset="0"/>
              </a:rPr>
              <a:t>data was acquired from the CDC and includes the </a:t>
            </a:r>
            <a:r>
              <a:rPr lang="en-US" sz="3200" dirty="0">
                <a:solidFill>
                  <a:prstClr val="black"/>
                </a:solidFill>
                <a:latin typeface="Calibri"/>
                <a:cs typeface="Arial" pitchFamily="34" charset="0"/>
              </a:rPr>
              <a:t>numbers for daily total </a:t>
            </a:r>
            <a:r>
              <a:rPr lang="en-US" sz="3200" dirty="0" smtClean="0">
                <a:solidFill>
                  <a:prstClr val="black"/>
                </a:solidFill>
                <a:latin typeface="Calibri"/>
                <a:cs typeface="Arial" pitchFamily="34" charset="0"/>
              </a:rPr>
              <a:t>infections and deaths [1].</a:t>
            </a:r>
          </a:p>
          <a:p>
            <a:pPr marL="457200" lvl="0" indent="-457200" defTabSz="3574551">
              <a:spcBef>
                <a:spcPts val="0"/>
              </a:spcBef>
              <a:spcAft>
                <a:spcPts val="0"/>
              </a:spcAft>
              <a:buFont typeface="Arial" panose="020B0604020202020204" pitchFamily="34" charset="0"/>
              <a:buChar char="•"/>
              <a:defRPr/>
            </a:pPr>
            <a:r>
              <a:rPr lang="en-US" sz="3200" dirty="0" smtClean="0">
                <a:solidFill>
                  <a:prstClr val="black"/>
                </a:solidFill>
                <a:latin typeface="Calibri"/>
                <a:cs typeface="Arial" pitchFamily="34" charset="0"/>
              </a:rPr>
              <a:t>County </a:t>
            </a:r>
            <a:r>
              <a:rPr lang="en-US" sz="3200" dirty="0">
                <a:solidFill>
                  <a:prstClr val="black"/>
                </a:solidFill>
                <a:latin typeface="Calibri"/>
                <a:cs typeface="Arial" pitchFamily="34" charset="0"/>
              </a:rPr>
              <a:t>data was acquired from John Hopkins </a:t>
            </a:r>
            <a:r>
              <a:rPr lang="en-US" sz="3200" dirty="0" smtClean="0">
                <a:solidFill>
                  <a:prstClr val="black"/>
                </a:solidFill>
                <a:latin typeface="Calibri"/>
                <a:cs typeface="Arial" pitchFamily="34" charset="0"/>
              </a:rPr>
              <a:t>University </a:t>
            </a:r>
            <a:r>
              <a:rPr lang="en-US" sz="3200" dirty="0">
                <a:solidFill>
                  <a:prstClr val="black"/>
                </a:solidFill>
                <a:latin typeface="Calibri"/>
                <a:cs typeface="Arial" pitchFamily="34" charset="0"/>
              </a:rPr>
              <a:t>and includes the numbers for daily total infections and </a:t>
            </a:r>
            <a:r>
              <a:rPr lang="en-US" sz="3200" dirty="0" smtClean="0">
                <a:solidFill>
                  <a:prstClr val="black"/>
                </a:solidFill>
                <a:latin typeface="Calibri"/>
                <a:cs typeface="Arial" pitchFamily="34" charset="0"/>
              </a:rPr>
              <a:t>deaths [2]. </a:t>
            </a:r>
          </a:p>
          <a:p>
            <a:pPr marL="457200" lvl="0" indent="-457200" defTabSz="3574551">
              <a:spcBef>
                <a:spcPts val="0"/>
              </a:spcBef>
              <a:spcAft>
                <a:spcPts val="0"/>
              </a:spcAft>
              <a:buFont typeface="Arial" panose="020B0604020202020204" pitchFamily="34" charset="0"/>
              <a:buChar char="•"/>
              <a:defRPr/>
            </a:pPr>
            <a:r>
              <a:rPr lang="en-US" sz="3200" dirty="0" smtClean="0">
                <a:solidFill>
                  <a:prstClr val="black"/>
                </a:solidFill>
                <a:latin typeface="Calibri"/>
                <a:cs typeface="Arial" pitchFamily="34" charset="0"/>
              </a:rPr>
              <a:t>The </a:t>
            </a:r>
            <a:r>
              <a:rPr lang="en-US" sz="3200" dirty="0">
                <a:solidFill>
                  <a:prstClr val="black"/>
                </a:solidFill>
                <a:latin typeface="Calibri"/>
                <a:cs typeface="Arial" pitchFamily="34" charset="0"/>
              </a:rPr>
              <a:t>county measures came from local </a:t>
            </a:r>
            <a:r>
              <a:rPr lang="en-US" sz="3200" dirty="0" smtClean="0">
                <a:solidFill>
                  <a:prstClr val="black"/>
                </a:solidFill>
                <a:latin typeface="Calibri"/>
                <a:cs typeface="Arial" pitchFamily="34" charset="0"/>
              </a:rPr>
              <a:t>government sites, </a:t>
            </a:r>
            <a:r>
              <a:rPr lang="en-US" sz="3200" dirty="0">
                <a:solidFill>
                  <a:prstClr val="black"/>
                </a:solidFill>
                <a:latin typeface="Calibri"/>
                <a:cs typeface="Arial" pitchFamily="34" charset="0"/>
              </a:rPr>
              <a:t>news sites, and other collaborative </a:t>
            </a:r>
            <a:r>
              <a:rPr lang="en-US" sz="3200" dirty="0" smtClean="0">
                <a:solidFill>
                  <a:prstClr val="black"/>
                </a:solidFill>
                <a:latin typeface="Calibri"/>
                <a:cs typeface="Arial" pitchFamily="34" charset="0"/>
              </a:rPr>
              <a:t>sources [3].</a:t>
            </a:r>
            <a:endParaRPr lang="en-US" sz="3200" dirty="0">
              <a:solidFill>
                <a:prstClr val="black"/>
              </a:solidFill>
              <a:latin typeface="Calibri"/>
              <a:cs typeface="Arial" pitchFamily="34" charset="0"/>
            </a:endParaRPr>
          </a:p>
        </p:txBody>
      </p:sp>
      <p:graphicFrame>
        <p:nvGraphicFramePr>
          <p:cNvPr id="459" name="Table 458"/>
          <p:cNvGraphicFramePr>
            <a:graphicFrameLocks noGrp="1"/>
          </p:cNvGraphicFramePr>
          <p:nvPr>
            <p:extLst>
              <p:ext uri="{D42A27DB-BD31-4B8C-83A1-F6EECF244321}">
                <p14:modId xmlns:p14="http://schemas.microsoft.com/office/powerpoint/2010/main" val="1136683699"/>
              </p:ext>
            </p:extLst>
          </p:nvPr>
        </p:nvGraphicFramePr>
        <p:xfrm>
          <a:off x="18059400" y="18666653"/>
          <a:ext cx="8114832" cy="3969450"/>
        </p:xfrm>
        <a:graphic>
          <a:graphicData uri="http://schemas.openxmlformats.org/drawingml/2006/table">
            <a:tbl>
              <a:tblPr firstRow="1" bandRow="1">
                <a:tableStyleId>{7E9639D4-E3E2-4D34-9284-5A2195B3D0D7}</a:tableStyleId>
              </a:tblPr>
              <a:tblGrid>
                <a:gridCol w="5299965">
                  <a:extLst>
                    <a:ext uri="{9D8B030D-6E8A-4147-A177-3AD203B41FA5}">
                      <a16:colId xmlns:a16="http://schemas.microsoft.com/office/drawing/2014/main" val="1993603544"/>
                    </a:ext>
                  </a:extLst>
                </a:gridCol>
                <a:gridCol w="1360888">
                  <a:extLst>
                    <a:ext uri="{9D8B030D-6E8A-4147-A177-3AD203B41FA5}">
                      <a16:colId xmlns:a16="http://schemas.microsoft.com/office/drawing/2014/main" val="3483008404"/>
                    </a:ext>
                  </a:extLst>
                </a:gridCol>
                <a:gridCol w="1453979">
                  <a:extLst>
                    <a:ext uri="{9D8B030D-6E8A-4147-A177-3AD203B41FA5}">
                      <a16:colId xmlns:a16="http://schemas.microsoft.com/office/drawing/2014/main" val="2916454311"/>
                    </a:ext>
                  </a:extLst>
                </a:gridCol>
              </a:tblGrid>
              <a:tr h="492258">
                <a:tc>
                  <a:txBody>
                    <a:bodyPr/>
                    <a:lstStyle/>
                    <a:p>
                      <a:pPr algn="ctr"/>
                      <a:r>
                        <a:rPr lang="en-US" sz="2800" b="0" dirty="0" smtClean="0">
                          <a:solidFill>
                            <a:schemeClr val="tx1"/>
                          </a:solidFill>
                        </a:rPr>
                        <a:t>NPI</a:t>
                      </a:r>
                      <a:endParaRPr lang="en-US" sz="2800" b="0" dirty="0">
                        <a:solidFill>
                          <a:schemeClr val="tx1"/>
                        </a:solidFill>
                      </a:endParaRPr>
                    </a:p>
                  </a:txBody>
                  <a:tcPr>
                    <a:solidFill>
                      <a:schemeClr val="bg1">
                        <a:lumMod val="85000"/>
                      </a:schemeClr>
                    </a:solidFill>
                  </a:tcPr>
                </a:tc>
                <a:tc>
                  <a:txBody>
                    <a:bodyPr/>
                    <a:lstStyle/>
                    <a:p>
                      <a:pPr marL="0" algn="ctr" defTabSz="3575587" rtl="0" eaLnBrk="1" latinLnBrk="0" hangingPunct="1"/>
                      <a:r>
                        <a:rPr lang="en-US" sz="2800" b="1" i="1" kern="1200" dirty="0" err="1" smtClean="0">
                          <a:solidFill>
                            <a:schemeClr val="tx1"/>
                          </a:solidFill>
                          <a:latin typeface="Symbol" panose="05050102010706020507" pitchFamily="18" charset="2"/>
                          <a:ea typeface="+mn-ea"/>
                          <a:cs typeface="+mn-cs"/>
                        </a:rPr>
                        <a:t>b</a:t>
                      </a:r>
                      <a:r>
                        <a:rPr lang="en-US" sz="2800" b="0" kern="1200" baseline="-25000" dirty="0" err="1" smtClean="0">
                          <a:solidFill>
                            <a:schemeClr val="tx1"/>
                          </a:solidFill>
                          <a:latin typeface="+mn-lt"/>
                          <a:ea typeface="+mn-ea"/>
                          <a:cs typeface="+mn-cs"/>
                        </a:rPr>
                        <a:t>before</a:t>
                      </a:r>
                      <a:endParaRPr lang="en-US" sz="2800" b="0" kern="1200" baseline="-25000" dirty="0">
                        <a:solidFill>
                          <a:schemeClr val="tx1"/>
                        </a:solidFill>
                        <a:latin typeface="+mn-lt"/>
                        <a:ea typeface="+mn-ea"/>
                        <a:cs typeface="+mn-cs"/>
                      </a:endParaRPr>
                    </a:p>
                  </a:txBody>
                  <a:tcPr>
                    <a:solidFill>
                      <a:schemeClr val="bg1">
                        <a:lumMod val="85000"/>
                      </a:schemeClr>
                    </a:solidFill>
                  </a:tcPr>
                </a:tc>
                <a:tc>
                  <a:txBody>
                    <a:bodyPr/>
                    <a:lstStyle/>
                    <a:p>
                      <a:pPr algn="ctr"/>
                      <a:r>
                        <a:rPr lang="en-US" sz="2800" b="1" i="1" kern="1200" dirty="0" err="1" smtClean="0">
                          <a:solidFill>
                            <a:schemeClr val="tx1"/>
                          </a:solidFill>
                          <a:latin typeface="Symbol" panose="05050102010706020507" pitchFamily="18" charset="2"/>
                          <a:ea typeface="+mn-ea"/>
                          <a:cs typeface="+mn-cs"/>
                        </a:rPr>
                        <a:t>b</a:t>
                      </a:r>
                      <a:r>
                        <a:rPr lang="en-US" sz="2800" b="0" kern="1200" baseline="-25000" dirty="0" err="1" smtClean="0">
                          <a:solidFill>
                            <a:schemeClr val="tx1"/>
                          </a:solidFill>
                          <a:latin typeface="+mn-lt"/>
                          <a:ea typeface="+mn-ea"/>
                          <a:cs typeface="+mn-cs"/>
                        </a:rPr>
                        <a:t>after</a:t>
                      </a:r>
                      <a:endParaRPr lang="en-US" sz="2800" b="0" dirty="0">
                        <a:solidFill>
                          <a:schemeClr val="tx1"/>
                        </a:solidFill>
                      </a:endParaRPr>
                    </a:p>
                  </a:txBody>
                  <a:tcPr>
                    <a:solidFill>
                      <a:schemeClr val="bg1">
                        <a:lumMod val="85000"/>
                      </a:schemeClr>
                    </a:solidFill>
                  </a:tcPr>
                </a:tc>
                <a:extLst>
                  <a:ext uri="{0D108BD9-81ED-4DB2-BD59-A6C34878D82A}">
                    <a16:rowId xmlns:a16="http://schemas.microsoft.com/office/drawing/2014/main" val="165704461"/>
                  </a:ext>
                </a:extLst>
              </a:tr>
              <a:tr h="575215">
                <a:tc>
                  <a:txBody>
                    <a:bodyPr/>
                    <a:lstStyle/>
                    <a:p>
                      <a:pPr algn="l"/>
                      <a:r>
                        <a:rPr lang="en-US" sz="2800" dirty="0" smtClean="0">
                          <a:solidFill>
                            <a:schemeClr val="tx1"/>
                          </a:solidFill>
                        </a:rPr>
                        <a:t>County level data</a:t>
                      </a:r>
                      <a:endParaRPr lang="en-US" sz="2800" dirty="0">
                        <a:solidFill>
                          <a:schemeClr val="tx1"/>
                        </a:solidFill>
                      </a:endParaRPr>
                    </a:p>
                  </a:txBody>
                  <a:tcPr/>
                </a:tc>
                <a:tc>
                  <a:txBody>
                    <a:bodyPr/>
                    <a:lstStyle/>
                    <a:p>
                      <a:pPr algn="ctr"/>
                      <a:endParaRPr lang="en-US" sz="2800" dirty="0">
                        <a:solidFill>
                          <a:schemeClr val="tx1"/>
                        </a:solidFill>
                      </a:endParaRPr>
                    </a:p>
                  </a:txBody>
                  <a:tcPr/>
                </a:tc>
                <a:tc>
                  <a:txBody>
                    <a:bodyPr/>
                    <a:lstStyle/>
                    <a:p>
                      <a:pPr algn="ctr"/>
                      <a:endParaRPr lang="en-US" sz="2800" dirty="0">
                        <a:solidFill>
                          <a:schemeClr val="tx1"/>
                        </a:solidFill>
                      </a:endParaRPr>
                    </a:p>
                  </a:txBody>
                  <a:tcPr/>
                </a:tc>
                <a:extLst>
                  <a:ext uri="{0D108BD9-81ED-4DB2-BD59-A6C34878D82A}">
                    <a16:rowId xmlns:a16="http://schemas.microsoft.com/office/drawing/2014/main" val="3085154777"/>
                  </a:ext>
                </a:extLst>
              </a:tr>
              <a:tr h="575215">
                <a:tc>
                  <a:txBody>
                    <a:bodyPr/>
                    <a:lstStyle/>
                    <a:p>
                      <a:pPr algn="l"/>
                      <a:r>
                        <a:rPr lang="en-US" sz="2800" dirty="0" smtClean="0">
                          <a:solidFill>
                            <a:schemeClr val="tx1"/>
                          </a:solidFill>
                        </a:rPr>
                        <a:t>     1</a:t>
                      </a:r>
                      <a:r>
                        <a:rPr lang="en-US" sz="2800" baseline="30000" dirty="0" smtClean="0">
                          <a:solidFill>
                            <a:schemeClr val="tx1"/>
                          </a:solidFill>
                        </a:rPr>
                        <a:t>st</a:t>
                      </a:r>
                      <a:r>
                        <a:rPr lang="en-US" sz="2800" dirty="0" smtClean="0">
                          <a:solidFill>
                            <a:schemeClr val="tx1"/>
                          </a:solidFill>
                        </a:rPr>
                        <a:t> stay-at-home/school</a:t>
                      </a:r>
                      <a:r>
                        <a:rPr lang="en-US" sz="2800" baseline="0" dirty="0" smtClean="0">
                          <a:solidFill>
                            <a:schemeClr val="tx1"/>
                          </a:solidFill>
                        </a:rPr>
                        <a:t> closure</a:t>
                      </a:r>
                      <a:endParaRPr lang="en-US" sz="2800" dirty="0">
                        <a:solidFill>
                          <a:schemeClr val="tx1"/>
                        </a:solidFill>
                      </a:endParaRPr>
                    </a:p>
                  </a:txBody>
                  <a:tcPr/>
                </a:tc>
                <a:tc>
                  <a:txBody>
                    <a:bodyPr/>
                    <a:lstStyle/>
                    <a:p>
                      <a:pPr algn="ctr"/>
                      <a:r>
                        <a:rPr lang="en-US" sz="2800" dirty="0" smtClean="0">
                          <a:solidFill>
                            <a:schemeClr val="tx1"/>
                          </a:solidFill>
                        </a:rPr>
                        <a:t>0.2495</a:t>
                      </a:r>
                      <a:endParaRPr lang="en-US" sz="2800" dirty="0">
                        <a:solidFill>
                          <a:schemeClr val="tx1"/>
                        </a:solidFill>
                      </a:endParaRPr>
                    </a:p>
                  </a:txBody>
                  <a:tcPr/>
                </a:tc>
                <a:tc>
                  <a:txBody>
                    <a:bodyPr/>
                    <a:lstStyle/>
                    <a:p>
                      <a:pPr algn="ctr"/>
                      <a:r>
                        <a:rPr lang="en-US" sz="2800" dirty="0" smtClean="0">
                          <a:solidFill>
                            <a:schemeClr val="tx1"/>
                          </a:solidFill>
                        </a:rPr>
                        <a:t>0.0946</a:t>
                      </a:r>
                      <a:endParaRPr lang="en-US" sz="2800" dirty="0">
                        <a:solidFill>
                          <a:schemeClr val="tx1"/>
                        </a:solidFill>
                      </a:endParaRPr>
                    </a:p>
                  </a:txBody>
                  <a:tcPr/>
                </a:tc>
                <a:extLst>
                  <a:ext uri="{0D108BD9-81ED-4DB2-BD59-A6C34878D82A}">
                    <a16:rowId xmlns:a16="http://schemas.microsoft.com/office/drawing/2014/main" val="2492542209"/>
                  </a:ext>
                </a:extLst>
              </a:tr>
              <a:tr h="575215">
                <a:tc>
                  <a:txBody>
                    <a:bodyPr/>
                    <a:lstStyle/>
                    <a:p>
                      <a:pPr algn="l"/>
                      <a:r>
                        <a:rPr lang="en-US" sz="2800" dirty="0" smtClean="0">
                          <a:solidFill>
                            <a:schemeClr val="tx1"/>
                          </a:solidFill>
                        </a:rPr>
                        <a:t>     Mask </a:t>
                      </a:r>
                      <a:r>
                        <a:rPr lang="en-US" sz="2800" dirty="0" smtClean="0">
                          <a:solidFill>
                            <a:schemeClr val="tx1"/>
                          </a:solidFill>
                        </a:rPr>
                        <a:t>mandate</a:t>
                      </a:r>
                      <a:endParaRPr lang="en-US" sz="2800" dirty="0">
                        <a:solidFill>
                          <a:schemeClr val="tx1"/>
                        </a:solidFill>
                      </a:endParaRPr>
                    </a:p>
                  </a:txBody>
                  <a:tcPr/>
                </a:tc>
                <a:tc>
                  <a:txBody>
                    <a:bodyPr/>
                    <a:lstStyle/>
                    <a:p>
                      <a:pPr algn="ctr"/>
                      <a:r>
                        <a:rPr lang="en-US" sz="2800" dirty="0" smtClean="0">
                          <a:solidFill>
                            <a:schemeClr val="tx1"/>
                          </a:solidFill>
                        </a:rPr>
                        <a:t>0.0927</a:t>
                      </a:r>
                      <a:endParaRPr lang="en-US" sz="2800" dirty="0">
                        <a:solidFill>
                          <a:schemeClr val="tx1"/>
                        </a:solidFill>
                      </a:endParaRPr>
                    </a:p>
                  </a:txBody>
                  <a:tcPr/>
                </a:tc>
                <a:tc>
                  <a:txBody>
                    <a:bodyPr/>
                    <a:lstStyle/>
                    <a:p>
                      <a:pPr algn="ctr"/>
                      <a:r>
                        <a:rPr lang="en-US" sz="2800" dirty="0" smtClean="0">
                          <a:solidFill>
                            <a:schemeClr val="tx1"/>
                          </a:solidFill>
                        </a:rPr>
                        <a:t>0.0908</a:t>
                      </a:r>
                      <a:endParaRPr lang="en-US" sz="2800" dirty="0">
                        <a:solidFill>
                          <a:schemeClr val="tx1"/>
                        </a:solidFill>
                      </a:endParaRPr>
                    </a:p>
                  </a:txBody>
                  <a:tcPr/>
                </a:tc>
                <a:extLst>
                  <a:ext uri="{0D108BD9-81ED-4DB2-BD59-A6C34878D82A}">
                    <a16:rowId xmlns:a16="http://schemas.microsoft.com/office/drawing/2014/main" val="1041295817"/>
                  </a:ext>
                </a:extLst>
              </a:tr>
              <a:tr h="575215">
                <a:tc>
                  <a:txBody>
                    <a:bodyPr/>
                    <a:lstStyle/>
                    <a:p>
                      <a:pPr marL="0" marR="0" lvl="0" indent="0" algn="l" defTabSz="3575587"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     2</a:t>
                      </a:r>
                      <a:r>
                        <a:rPr lang="en-US" sz="2800" baseline="30000" dirty="0" smtClean="0">
                          <a:solidFill>
                            <a:schemeClr val="tx1"/>
                          </a:solidFill>
                        </a:rPr>
                        <a:t>nd</a:t>
                      </a:r>
                      <a:r>
                        <a:rPr lang="en-US" sz="2800" baseline="0" dirty="0" smtClean="0">
                          <a:solidFill>
                            <a:schemeClr val="tx1"/>
                          </a:solidFill>
                        </a:rPr>
                        <a:t> </a:t>
                      </a:r>
                      <a:r>
                        <a:rPr lang="en-US" sz="2800" dirty="0" smtClean="0">
                          <a:solidFill>
                            <a:schemeClr val="tx1"/>
                          </a:solidFill>
                        </a:rPr>
                        <a:t> stay-at-home</a:t>
                      </a:r>
                      <a:r>
                        <a:rPr lang="en-US" sz="2800" baseline="0" dirty="0" smtClean="0">
                          <a:solidFill>
                            <a:schemeClr val="tx1"/>
                          </a:solidFill>
                        </a:rPr>
                        <a:t> order</a:t>
                      </a:r>
                      <a:endParaRPr lang="en-US" sz="2800" dirty="0" smtClean="0">
                        <a:solidFill>
                          <a:schemeClr val="tx1"/>
                        </a:solidFill>
                      </a:endParaRPr>
                    </a:p>
                  </a:txBody>
                  <a:tcPr/>
                </a:tc>
                <a:tc>
                  <a:txBody>
                    <a:bodyPr/>
                    <a:lstStyle/>
                    <a:p>
                      <a:pPr algn="ctr"/>
                      <a:r>
                        <a:rPr lang="en-US" sz="2800" dirty="0" smtClean="0">
                          <a:solidFill>
                            <a:schemeClr val="tx1"/>
                          </a:solidFill>
                        </a:rPr>
                        <a:t>0.1033</a:t>
                      </a:r>
                      <a:endParaRPr lang="en-US" sz="2800" dirty="0">
                        <a:solidFill>
                          <a:schemeClr val="tx1"/>
                        </a:solidFill>
                      </a:endParaRPr>
                    </a:p>
                  </a:txBody>
                  <a:tcPr/>
                </a:tc>
                <a:tc>
                  <a:txBody>
                    <a:bodyPr/>
                    <a:lstStyle/>
                    <a:p>
                      <a:pPr algn="ctr"/>
                      <a:r>
                        <a:rPr lang="en-US" sz="2800" dirty="0" smtClean="0">
                          <a:solidFill>
                            <a:schemeClr val="tx1"/>
                          </a:solidFill>
                        </a:rPr>
                        <a:t>0.0808</a:t>
                      </a:r>
                      <a:endParaRPr lang="en-US" sz="2800" dirty="0">
                        <a:solidFill>
                          <a:schemeClr val="tx1"/>
                        </a:solidFill>
                      </a:endParaRPr>
                    </a:p>
                  </a:txBody>
                  <a:tcPr/>
                </a:tc>
                <a:extLst>
                  <a:ext uri="{0D108BD9-81ED-4DB2-BD59-A6C34878D82A}">
                    <a16:rowId xmlns:a16="http://schemas.microsoft.com/office/drawing/2014/main" val="3763638219"/>
                  </a:ext>
                </a:extLst>
              </a:tr>
              <a:tr h="575215">
                <a:tc>
                  <a:txBody>
                    <a:bodyPr/>
                    <a:lstStyle/>
                    <a:p>
                      <a:pPr marL="0" marR="0" lvl="0" indent="0" algn="l" defTabSz="3575587"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State level</a:t>
                      </a:r>
                      <a:r>
                        <a:rPr lang="en-US" sz="2800" baseline="0" dirty="0" smtClean="0">
                          <a:solidFill>
                            <a:schemeClr val="tx1"/>
                          </a:solidFill>
                        </a:rPr>
                        <a:t> data</a:t>
                      </a:r>
                      <a:endParaRPr lang="en-US" sz="2800" dirty="0" smtClean="0">
                        <a:solidFill>
                          <a:schemeClr val="tx1"/>
                        </a:solidFill>
                      </a:endParaRPr>
                    </a:p>
                  </a:txBody>
                  <a:tcPr/>
                </a:tc>
                <a:tc>
                  <a:txBody>
                    <a:bodyPr/>
                    <a:lstStyle/>
                    <a:p>
                      <a:pPr algn="ctr"/>
                      <a:endParaRPr lang="en-US" sz="2800" dirty="0">
                        <a:solidFill>
                          <a:schemeClr val="tx1"/>
                        </a:solidFill>
                      </a:endParaRPr>
                    </a:p>
                  </a:txBody>
                  <a:tcPr/>
                </a:tc>
                <a:tc>
                  <a:txBody>
                    <a:bodyPr/>
                    <a:lstStyle/>
                    <a:p>
                      <a:pPr algn="ctr"/>
                      <a:endParaRPr lang="en-US" sz="2800" dirty="0">
                        <a:solidFill>
                          <a:schemeClr val="tx1"/>
                        </a:solidFill>
                      </a:endParaRPr>
                    </a:p>
                  </a:txBody>
                  <a:tcPr/>
                </a:tc>
                <a:extLst>
                  <a:ext uri="{0D108BD9-81ED-4DB2-BD59-A6C34878D82A}">
                    <a16:rowId xmlns:a16="http://schemas.microsoft.com/office/drawing/2014/main" val="132706345"/>
                  </a:ext>
                </a:extLst>
              </a:tr>
              <a:tr h="575215">
                <a:tc>
                  <a:txBody>
                    <a:bodyPr/>
                    <a:lstStyle/>
                    <a:p>
                      <a:pPr marL="0" marR="0" lvl="0" indent="0" algn="l" defTabSz="3575587"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     Stay</a:t>
                      </a:r>
                      <a:r>
                        <a:rPr lang="en-US" sz="2800" baseline="0" dirty="0" smtClean="0">
                          <a:solidFill>
                            <a:schemeClr val="tx1"/>
                          </a:solidFill>
                        </a:rPr>
                        <a:t>-at-home order</a:t>
                      </a:r>
                      <a:endParaRPr lang="en-US" sz="2800" dirty="0" smtClean="0">
                        <a:solidFill>
                          <a:schemeClr val="tx1"/>
                        </a:solidFill>
                      </a:endParaRPr>
                    </a:p>
                  </a:txBody>
                  <a:tcPr/>
                </a:tc>
                <a:tc>
                  <a:txBody>
                    <a:bodyPr/>
                    <a:lstStyle/>
                    <a:p>
                      <a:pPr algn="ctr"/>
                      <a:r>
                        <a:rPr lang="en-US" sz="2800" dirty="0" smtClean="0">
                          <a:solidFill>
                            <a:schemeClr val="tx1"/>
                          </a:solidFill>
                        </a:rPr>
                        <a:t>0.1033</a:t>
                      </a:r>
                      <a:endParaRPr lang="en-US" sz="2800" dirty="0">
                        <a:solidFill>
                          <a:schemeClr val="tx1"/>
                        </a:solidFill>
                      </a:endParaRPr>
                    </a:p>
                  </a:txBody>
                  <a:tcPr/>
                </a:tc>
                <a:tc>
                  <a:txBody>
                    <a:bodyPr/>
                    <a:lstStyle/>
                    <a:p>
                      <a:pPr algn="ctr"/>
                      <a:r>
                        <a:rPr lang="en-US" sz="2800" dirty="0" smtClean="0">
                          <a:solidFill>
                            <a:schemeClr val="tx1"/>
                          </a:solidFill>
                        </a:rPr>
                        <a:t>0.0809</a:t>
                      </a:r>
                      <a:endParaRPr lang="en-US" sz="2800" dirty="0">
                        <a:solidFill>
                          <a:schemeClr val="tx1"/>
                        </a:solidFill>
                      </a:endParaRPr>
                    </a:p>
                  </a:txBody>
                  <a:tcPr/>
                </a:tc>
                <a:extLst>
                  <a:ext uri="{0D108BD9-81ED-4DB2-BD59-A6C34878D82A}">
                    <a16:rowId xmlns:a16="http://schemas.microsoft.com/office/drawing/2014/main" val="798954902"/>
                  </a:ext>
                </a:extLst>
              </a:tr>
            </a:tbl>
          </a:graphicData>
        </a:graphic>
      </p:graphicFrame>
      <p:sp>
        <p:nvSpPr>
          <p:cNvPr id="108" name="Text Placeholder 4"/>
          <p:cNvSpPr txBox="1">
            <a:spLocks/>
          </p:cNvSpPr>
          <p:nvPr/>
        </p:nvSpPr>
        <p:spPr bwMode="auto">
          <a:xfrm>
            <a:off x="29582149" y="4661050"/>
            <a:ext cx="11946851" cy="772092"/>
          </a:xfrm>
          <a:prstGeom prst="rect">
            <a:avLst/>
          </a:prstGeom>
          <a:noFill/>
          <a:ln w="9525">
            <a:noFill/>
            <a:miter lim="800000"/>
            <a:headEnd/>
            <a:tailEnd/>
          </a:ln>
        </p:spPr>
        <p:txBody>
          <a:bodyPr lIns="357573" tIns="178785" rIns="357573" bIns="178785" anchor="b"/>
          <a:lstStyle/>
          <a:p>
            <a:pPr>
              <a:spcBef>
                <a:spcPct val="20000"/>
              </a:spcBef>
              <a:buFont typeface="Arial" charset="0"/>
              <a:buNone/>
            </a:pPr>
            <a:r>
              <a:rPr lang="en-US" sz="4000" b="1" dirty="0" smtClean="0">
                <a:solidFill>
                  <a:schemeClr val="tx2"/>
                </a:solidFill>
                <a:latin typeface="Calibri" pitchFamily="34" charset="0"/>
              </a:rPr>
              <a:t>Reducing Transmission Rates to a Baseline Level </a:t>
            </a:r>
            <a:endParaRPr lang="en-US" sz="4000" b="1" dirty="0">
              <a:solidFill>
                <a:schemeClr val="tx2"/>
              </a:solidFill>
              <a:latin typeface="Calibri" pitchFamily="34" charset="0"/>
            </a:endParaRPr>
          </a:p>
        </p:txBody>
      </p:sp>
      <p:sp>
        <p:nvSpPr>
          <p:cNvPr id="114" name="Rectangle 113"/>
          <p:cNvSpPr/>
          <p:nvPr/>
        </p:nvSpPr>
        <p:spPr>
          <a:xfrm>
            <a:off x="29858105" y="21582757"/>
            <a:ext cx="13627351" cy="6001643"/>
          </a:xfrm>
          <a:prstGeom prst="rect">
            <a:avLst/>
          </a:prstGeom>
        </p:spPr>
        <p:txBody>
          <a:bodyPr wrap="square">
            <a:spAutoFit/>
          </a:bodyPr>
          <a:lstStyle/>
          <a:p>
            <a:pPr defTabSz="3574551">
              <a:spcBef>
                <a:spcPts val="0"/>
              </a:spcBef>
              <a:spcAft>
                <a:spcPts val="0"/>
              </a:spcAft>
              <a:defRPr/>
            </a:pPr>
            <a:r>
              <a:rPr lang="en-US" sz="3200" dirty="0" smtClean="0">
                <a:solidFill>
                  <a:prstClr val="black"/>
                </a:solidFill>
                <a:latin typeface="+mj-lt"/>
                <a:cs typeface="Arial" pitchFamily="34" charset="0"/>
              </a:rPr>
              <a:t>We showed </a:t>
            </a:r>
            <a:r>
              <a:rPr lang="en-US" sz="3200" dirty="0">
                <a:solidFill>
                  <a:prstClr val="black"/>
                </a:solidFill>
                <a:latin typeface="+mj-lt"/>
                <a:cs typeface="Arial" pitchFamily="34" charset="0"/>
              </a:rPr>
              <a:t>that NPIs were very effective in reducing the COVID-19 transmission rates </a:t>
            </a:r>
            <a:r>
              <a:rPr lang="en-US" sz="3200" dirty="0" smtClean="0">
                <a:solidFill>
                  <a:prstClr val="black"/>
                </a:solidFill>
                <a:latin typeface="+mj-lt"/>
                <a:cs typeface="Arial" pitchFamily="34" charset="0"/>
              </a:rPr>
              <a:t>(</a:t>
            </a:r>
            <a:r>
              <a:rPr lang="en-US" sz="3200" b="1" i="1" dirty="0">
                <a:solidFill>
                  <a:prstClr val="black"/>
                </a:solidFill>
                <a:latin typeface="Symbol" panose="05050102010706020507" pitchFamily="18" charset="2"/>
                <a:cs typeface="Arial" pitchFamily="34" charset="0"/>
              </a:rPr>
              <a:t>b</a:t>
            </a:r>
            <a:r>
              <a:rPr lang="en-US" sz="3200" dirty="0" smtClean="0">
                <a:solidFill>
                  <a:prstClr val="black"/>
                </a:solidFill>
                <a:latin typeface="+mj-lt"/>
                <a:cs typeface="Arial" pitchFamily="34" charset="0"/>
              </a:rPr>
              <a:t>) to levels that effectively flatten the curve.</a:t>
            </a:r>
            <a:r>
              <a:rPr lang="en-US" sz="3200" dirty="0">
                <a:solidFill>
                  <a:prstClr val="black"/>
                </a:solidFill>
                <a:latin typeface="Calibri"/>
                <a:cs typeface="Arial" pitchFamily="34" charset="0"/>
              </a:rPr>
              <a:t> </a:t>
            </a:r>
            <a:r>
              <a:rPr lang="en-US" sz="3200" dirty="0" smtClean="0">
                <a:solidFill>
                  <a:prstClr val="black"/>
                </a:solidFill>
                <a:latin typeface="+mj-lt"/>
                <a:cs typeface="Arial" pitchFamily="34" charset="0"/>
              </a:rPr>
              <a:t>Theses measures </a:t>
            </a:r>
            <a:r>
              <a:rPr lang="en-US" sz="3200" dirty="0">
                <a:solidFill>
                  <a:prstClr val="black"/>
                </a:solidFill>
                <a:latin typeface="+mj-lt"/>
                <a:cs typeface="Arial" pitchFamily="34" charset="0"/>
              </a:rPr>
              <a:t>were able to bring </a:t>
            </a:r>
            <a:r>
              <a:rPr lang="en-US" sz="3200" b="1" i="1" dirty="0">
                <a:solidFill>
                  <a:prstClr val="black"/>
                </a:solidFill>
                <a:latin typeface="Symbol" panose="05050102010706020507" pitchFamily="18" charset="2"/>
                <a:cs typeface="Arial" pitchFamily="34" charset="0"/>
              </a:rPr>
              <a:t>b</a:t>
            </a:r>
            <a:r>
              <a:rPr lang="en-US" sz="3200" dirty="0" smtClean="0">
                <a:solidFill>
                  <a:prstClr val="black"/>
                </a:solidFill>
                <a:latin typeface="+mj-lt"/>
                <a:cs typeface="Arial" pitchFamily="34" charset="0"/>
              </a:rPr>
              <a:t> </a:t>
            </a:r>
            <a:r>
              <a:rPr lang="en-US" sz="3200" dirty="0">
                <a:solidFill>
                  <a:prstClr val="black"/>
                </a:solidFill>
                <a:latin typeface="+mj-lt"/>
                <a:cs typeface="Arial" pitchFamily="34" charset="0"/>
              </a:rPr>
              <a:t>to a baseline </a:t>
            </a:r>
            <a:r>
              <a:rPr lang="en-US" sz="3200" dirty="0" smtClean="0">
                <a:solidFill>
                  <a:prstClr val="black"/>
                </a:solidFill>
                <a:latin typeface="+mj-lt"/>
                <a:cs typeface="Arial" pitchFamily="34" charset="0"/>
              </a:rPr>
              <a:t>level below the critical threshold for flattening the curve. </a:t>
            </a:r>
          </a:p>
          <a:p>
            <a:pPr defTabSz="3574551">
              <a:spcBef>
                <a:spcPts val="0"/>
              </a:spcBef>
              <a:spcAft>
                <a:spcPts val="0"/>
              </a:spcAft>
              <a:defRPr/>
            </a:pPr>
            <a:r>
              <a:rPr lang="en-US" sz="3200" dirty="0" smtClean="0">
                <a:solidFill>
                  <a:prstClr val="black"/>
                </a:solidFill>
                <a:latin typeface="+mj-lt"/>
                <a:cs typeface="Arial" pitchFamily="34" charset="0"/>
              </a:rPr>
              <a:t>This highlights both the effectiveness and the limitations of such measures: </a:t>
            </a:r>
          </a:p>
          <a:p>
            <a:pPr marL="914400" indent="-457200" defTabSz="3574551">
              <a:spcBef>
                <a:spcPts val="0"/>
              </a:spcBef>
              <a:spcAft>
                <a:spcPts val="0"/>
              </a:spcAft>
              <a:buFont typeface="Arial" panose="020B0604020202020204" pitchFamily="34" charset="0"/>
              <a:buChar char="•"/>
              <a:defRPr/>
            </a:pPr>
            <a:r>
              <a:rPr lang="en-US" sz="3200" dirty="0">
                <a:solidFill>
                  <a:prstClr val="black"/>
                </a:solidFill>
                <a:latin typeface="+mj-lt"/>
                <a:cs typeface="Arial" pitchFamily="34" charset="0"/>
              </a:rPr>
              <a:t>W</a:t>
            </a:r>
            <a:r>
              <a:rPr lang="en-US" sz="3200" dirty="0" smtClean="0">
                <a:solidFill>
                  <a:prstClr val="black"/>
                </a:solidFill>
                <a:latin typeface="+mj-lt"/>
                <a:cs typeface="Arial" pitchFamily="34" charset="0"/>
              </a:rPr>
              <a:t>hen </a:t>
            </a:r>
            <a:r>
              <a:rPr lang="en-US" sz="3200" dirty="0">
                <a:solidFill>
                  <a:prstClr val="black"/>
                </a:solidFill>
                <a:latin typeface="+mj-lt"/>
                <a:cs typeface="Arial" pitchFamily="34" charset="0"/>
              </a:rPr>
              <a:t>correctly </a:t>
            </a:r>
            <a:r>
              <a:rPr lang="en-US" sz="3200" dirty="0" smtClean="0">
                <a:solidFill>
                  <a:prstClr val="black"/>
                </a:solidFill>
                <a:latin typeface="+mj-lt"/>
                <a:cs typeface="Arial" pitchFamily="34" charset="0"/>
              </a:rPr>
              <a:t>utilized (especially at high </a:t>
            </a:r>
            <a:r>
              <a:rPr lang="en-US" sz="3200" b="1" i="1" dirty="0">
                <a:solidFill>
                  <a:prstClr val="black"/>
                </a:solidFill>
                <a:latin typeface="Symbol" panose="05050102010706020507" pitchFamily="18" charset="2"/>
                <a:cs typeface="Arial" pitchFamily="34" charset="0"/>
              </a:rPr>
              <a:t>b</a:t>
            </a:r>
            <a:r>
              <a:rPr lang="en-US" sz="3200" dirty="0" smtClean="0">
                <a:solidFill>
                  <a:prstClr val="black"/>
                </a:solidFill>
                <a:latin typeface="+mj-lt"/>
                <a:cs typeface="Arial" pitchFamily="34" charset="0"/>
              </a:rPr>
              <a:t>), these NPI could </a:t>
            </a:r>
            <a:r>
              <a:rPr lang="en-US" sz="3200" dirty="0">
                <a:solidFill>
                  <a:prstClr val="black"/>
                </a:solidFill>
                <a:latin typeface="+mj-lt"/>
                <a:cs typeface="Arial" pitchFamily="34" charset="0"/>
              </a:rPr>
              <a:t>help mitigate the </a:t>
            </a:r>
            <a:r>
              <a:rPr lang="en-US" sz="3200" dirty="0" smtClean="0">
                <a:solidFill>
                  <a:prstClr val="black"/>
                </a:solidFill>
                <a:latin typeface="+mj-lt"/>
                <a:cs typeface="Arial" pitchFamily="34" charset="0"/>
              </a:rPr>
              <a:t>cost of the disease by controlling </a:t>
            </a:r>
            <a:r>
              <a:rPr lang="en-US" sz="3200" dirty="0">
                <a:solidFill>
                  <a:prstClr val="black"/>
                </a:solidFill>
                <a:latin typeface="+mj-lt"/>
                <a:cs typeface="Arial" pitchFamily="34" charset="0"/>
              </a:rPr>
              <a:t>transmission rates. </a:t>
            </a:r>
            <a:r>
              <a:rPr lang="en-US" sz="3200" dirty="0" smtClean="0">
                <a:solidFill>
                  <a:prstClr val="black"/>
                </a:solidFill>
                <a:latin typeface="+mj-lt"/>
                <a:cs typeface="Arial" pitchFamily="34" charset="0"/>
              </a:rPr>
              <a:t> Specific </a:t>
            </a:r>
            <a:r>
              <a:rPr lang="en-US" sz="3200" dirty="0">
                <a:solidFill>
                  <a:prstClr val="black"/>
                </a:solidFill>
                <a:latin typeface="+mj-lt"/>
                <a:cs typeface="Arial" pitchFamily="34" charset="0"/>
              </a:rPr>
              <a:t>cut-off of </a:t>
            </a:r>
            <a:r>
              <a:rPr lang="en-US" sz="3200" b="1" i="1" dirty="0">
                <a:solidFill>
                  <a:prstClr val="black"/>
                </a:solidFill>
                <a:latin typeface="Symbol" panose="05050102010706020507" pitchFamily="18" charset="2"/>
                <a:cs typeface="Arial" pitchFamily="34" charset="0"/>
              </a:rPr>
              <a:t>b</a:t>
            </a:r>
            <a:r>
              <a:rPr lang="en-US" sz="3200" dirty="0" smtClean="0">
                <a:solidFill>
                  <a:prstClr val="black"/>
                </a:solidFill>
                <a:latin typeface="+mj-lt"/>
                <a:cs typeface="Arial" pitchFamily="34" charset="0"/>
              </a:rPr>
              <a:t> </a:t>
            </a:r>
            <a:r>
              <a:rPr lang="en-US" sz="3200" dirty="0">
                <a:solidFill>
                  <a:prstClr val="black"/>
                </a:solidFill>
                <a:latin typeface="+mj-lt"/>
                <a:cs typeface="Arial" pitchFamily="34" charset="0"/>
              </a:rPr>
              <a:t>could be used to determine when these measures are cost-effective to be established. </a:t>
            </a:r>
            <a:r>
              <a:rPr lang="en-US" sz="3200" dirty="0" smtClean="0">
                <a:solidFill>
                  <a:prstClr val="black"/>
                </a:solidFill>
                <a:latin typeface="+mj-lt"/>
                <a:cs typeface="Arial" pitchFamily="34" charset="0"/>
              </a:rPr>
              <a:t>Thus, these NPIs </a:t>
            </a:r>
            <a:r>
              <a:rPr lang="en-US" sz="3200" dirty="0">
                <a:solidFill>
                  <a:prstClr val="black"/>
                </a:solidFill>
                <a:latin typeface="+mj-lt"/>
                <a:cs typeface="Arial" pitchFamily="34" charset="0"/>
              </a:rPr>
              <a:t>could be both cost-effective and help flatten the curve and prevent overwhelming the health care system</a:t>
            </a:r>
            <a:r>
              <a:rPr lang="en-US" sz="3200" dirty="0" smtClean="0">
                <a:solidFill>
                  <a:prstClr val="black"/>
                </a:solidFill>
                <a:latin typeface="+mj-lt"/>
                <a:cs typeface="Arial" pitchFamily="34" charset="0"/>
              </a:rPr>
              <a:t>.</a:t>
            </a:r>
          </a:p>
          <a:p>
            <a:pPr marL="914400" indent="-457200" defTabSz="3574551">
              <a:spcBef>
                <a:spcPts val="0"/>
              </a:spcBef>
              <a:spcAft>
                <a:spcPts val="0"/>
              </a:spcAft>
              <a:buFont typeface="Arial" panose="020B0604020202020204" pitchFamily="34" charset="0"/>
              <a:buChar char="•"/>
              <a:defRPr/>
            </a:pPr>
            <a:r>
              <a:rPr lang="en-US" sz="3200" dirty="0" smtClean="0">
                <a:solidFill>
                  <a:prstClr val="black"/>
                </a:solidFill>
                <a:latin typeface="+mj-lt"/>
                <a:cs typeface="Arial" pitchFamily="34" charset="0"/>
              </a:rPr>
              <a:t>On the other hand, the existence of a baseline value for </a:t>
            </a:r>
            <a:r>
              <a:rPr lang="en-US" sz="3200" b="1" i="1" dirty="0">
                <a:solidFill>
                  <a:prstClr val="black"/>
                </a:solidFill>
                <a:latin typeface="Symbol" panose="05050102010706020507" pitchFamily="18" charset="2"/>
                <a:cs typeface="Arial" pitchFamily="34" charset="0"/>
              </a:rPr>
              <a:t>b</a:t>
            </a:r>
            <a:r>
              <a:rPr lang="en-US" sz="3200" dirty="0" smtClean="0">
                <a:solidFill>
                  <a:prstClr val="black"/>
                </a:solidFill>
                <a:latin typeface="+mj-lt"/>
                <a:cs typeface="Arial" pitchFamily="34" charset="0"/>
              </a:rPr>
              <a:t> indicates that these measure by themselves can only slow down the disease and have limited benefit when </a:t>
            </a:r>
            <a:r>
              <a:rPr lang="en-US" sz="3200" b="1" i="1" dirty="0" smtClean="0">
                <a:solidFill>
                  <a:prstClr val="black"/>
                </a:solidFill>
                <a:latin typeface="Symbol" panose="05050102010706020507" pitchFamily="18" charset="2"/>
                <a:cs typeface="Arial" pitchFamily="34" charset="0"/>
              </a:rPr>
              <a:t>b</a:t>
            </a:r>
            <a:r>
              <a:rPr lang="en-US" sz="3200" dirty="0" smtClean="0">
                <a:solidFill>
                  <a:prstClr val="black"/>
                </a:solidFill>
                <a:latin typeface="+mj-lt"/>
                <a:cs typeface="Arial" pitchFamily="34" charset="0"/>
              </a:rPr>
              <a:t> is already low.</a:t>
            </a:r>
            <a:endParaRPr lang="en-US" sz="3200" dirty="0">
              <a:solidFill>
                <a:prstClr val="black"/>
              </a:solidFill>
              <a:latin typeface="Calibri"/>
              <a:cs typeface="Arial" pitchFamily="34" charset="0"/>
            </a:endParaRPr>
          </a:p>
        </p:txBody>
      </p:sp>
      <p:sp>
        <p:nvSpPr>
          <p:cNvPr id="117" name="Rectangle 116"/>
          <p:cNvSpPr/>
          <p:nvPr/>
        </p:nvSpPr>
        <p:spPr>
          <a:xfrm>
            <a:off x="29694411" y="29347676"/>
            <a:ext cx="13791045" cy="3046988"/>
          </a:xfrm>
          <a:prstGeom prst="rect">
            <a:avLst/>
          </a:prstGeom>
        </p:spPr>
        <p:txBody>
          <a:bodyPr wrap="square">
            <a:spAutoFit/>
          </a:bodyPr>
          <a:lstStyle/>
          <a:p>
            <a:pPr marL="514350" lvl="0" indent="-514350" defTabSz="3574551">
              <a:spcBef>
                <a:spcPts val="0"/>
              </a:spcBef>
              <a:spcAft>
                <a:spcPts val="0"/>
              </a:spcAft>
              <a:buAutoNum type="arabicPeriod"/>
              <a:defRPr/>
            </a:pPr>
            <a:r>
              <a:rPr lang="en-US" sz="3200" dirty="0" smtClean="0">
                <a:solidFill>
                  <a:prstClr val="black"/>
                </a:solidFill>
                <a:latin typeface="Calibri"/>
                <a:cs typeface="Arial" pitchFamily="34" charset="0"/>
              </a:rPr>
              <a:t>https</a:t>
            </a:r>
            <a:r>
              <a:rPr lang="en-US" sz="3200" dirty="0">
                <a:solidFill>
                  <a:prstClr val="black"/>
                </a:solidFill>
                <a:latin typeface="Calibri"/>
                <a:cs typeface="Arial" pitchFamily="34" charset="0"/>
              </a:rPr>
              <a:t>://</a:t>
            </a:r>
            <a:r>
              <a:rPr lang="en-US" sz="3200" dirty="0" smtClean="0">
                <a:solidFill>
                  <a:prstClr val="black"/>
                </a:solidFill>
                <a:latin typeface="Calibri"/>
                <a:cs typeface="Arial" pitchFamily="34" charset="0"/>
              </a:rPr>
              <a:t>data.cdc.gov/Case-Surveillance/United-States-COVID-19-Cases-and-Deaths-by-State-o/9mfq-cb36</a:t>
            </a:r>
          </a:p>
          <a:p>
            <a:pPr marL="514350" lvl="0" indent="-514350" defTabSz="3574551">
              <a:spcBef>
                <a:spcPts val="0"/>
              </a:spcBef>
              <a:spcAft>
                <a:spcPts val="0"/>
              </a:spcAft>
              <a:buAutoNum type="arabicPeriod"/>
              <a:defRPr/>
            </a:pPr>
            <a:r>
              <a:rPr lang="en-US" sz="3200" dirty="0">
                <a:solidFill>
                  <a:prstClr val="black"/>
                </a:solidFill>
                <a:latin typeface="Calibri"/>
                <a:cs typeface="Arial" pitchFamily="34" charset="0"/>
              </a:rPr>
              <a:t>https://</a:t>
            </a:r>
            <a:r>
              <a:rPr lang="en-US" sz="3200" dirty="0" smtClean="0">
                <a:solidFill>
                  <a:prstClr val="black"/>
                </a:solidFill>
                <a:latin typeface="Calibri"/>
                <a:cs typeface="Arial" pitchFamily="34" charset="0"/>
              </a:rPr>
              <a:t>github.com/govex/COVID-19</a:t>
            </a:r>
          </a:p>
          <a:p>
            <a:pPr marL="514350" lvl="0" indent="-514350" defTabSz="3574551">
              <a:spcBef>
                <a:spcPts val="0"/>
              </a:spcBef>
              <a:spcAft>
                <a:spcPts val="0"/>
              </a:spcAft>
              <a:buAutoNum type="arabicPeriod"/>
              <a:defRPr/>
            </a:pPr>
            <a:r>
              <a:rPr lang="en-US" sz="3200" dirty="0">
                <a:solidFill>
                  <a:prstClr val="black"/>
                </a:solidFill>
                <a:latin typeface="Calibri"/>
                <a:cs typeface="Arial" pitchFamily="34" charset="0"/>
              </a:rPr>
              <a:t>https://</a:t>
            </a:r>
            <a:r>
              <a:rPr lang="en-US" sz="3200" dirty="0" smtClean="0">
                <a:solidFill>
                  <a:prstClr val="black"/>
                </a:solidFill>
                <a:latin typeface="Calibri"/>
                <a:cs typeface="Arial" pitchFamily="34" charset="0"/>
              </a:rPr>
              <a:t>github.com/holiday-pettijohn/COVID-Tracking-Biola-Summer</a:t>
            </a:r>
          </a:p>
          <a:p>
            <a:pPr marL="514350" lvl="0" indent="-514350" defTabSz="3574551">
              <a:spcBef>
                <a:spcPts val="0"/>
              </a:spcBef>
              <a:spcAft>
                <a:spcPts val="0"/>
              </a:spcAft>
              <a:buAutoNum type="arabicPeriod"/>
              <a:defRPr/>
            </a:pPr>
            <a:r>
              <a:rPr lang="en-US" sz="3200" dirty="0" err="1">
                <a:solidFill>
                  <a:prstClr val="black"/>
                </a:solidFill>
                <a:latin typeface="Calibri"/>
                <a:cs typeface="Arial" pitchFamily="34" charset="0"/>
              </a:rPr>
              <a:t>Castex</a:t>
            </a:r>
            <a:r>
              <a:rPr lang="en-US" sz="3200" dirty="0">
                <a:solidFill>
                  <a:prstClr val="black"/>
                </a:solidFill>
                <a:latin typeface="Calibri"/>
                <a:cs typeface="Arial" pitchFamily="34" charset="0"/>
              </a:rPr>
              <a:t>, G., </a:t>
            </a:r>
            <a:r>
              <a:rPr lang="en-US" sz="3200" dirty="0" err="1">
                <a:solidFill>
                  <a:prstClr val="black"/>
                </a:solidFill>
                <a:latin typeface="Calibri"/>
                <a:cs typeface="Arial" pitchFamily="34" charset="0"/>
              </a:rPr>
              <a:t>Dechter</a:t>
            </a:r>
            <a:r>
              <a:rPr lang="en-US" sz="3200" dirty="0">
                <a:solidFill>
                  <a:prstClr val="black"/>
                </a:solidFill>
                <a:latin typeface="Calibri"/>
                <a:cs typeface="Arial" pitchFamily="34" charset="0"/>
              </a:rPr>
              <a:t>, E. &amp; Lorca, M. COVID-19: The impact of social distancing policies, cross-country analysis. </a:t>
            </a:r>
            <a:r>
              <a:rPr lang="en-US" sz="3200" dirty="0" err="1">
                <a:solidFill>
                  <a:prstClr val="black"/>
                </a:solidFill>
                <a:latin typeface="Calibri"/>
                <a:cs typeface="Arial" pitchFamily="34" charset="0"/>
              </a:rPr>
              <a:t>EconDisCliCha</a:t>
            </a:r>
            <a:r>
              <a:rPr lang="en-US" sz="3200" dirty="0">
                <a:solidFill>
                  <a:prstClr val="black"/>
                </a:solidFill>
                <a:latin typeface="Calibri"/>
                <a:cs typeface="Arial" pitchFamily="34" charset="0"/>
              </a:rPr>
              <a:t> 5, 135–159 (2021). </a:t>
            </a:r>
            <a:endParaRPr lang="en-US" sz="3200" dirty="0" smtClean="0">
              <a:solidFill>
                <a:prstClr val="black"/>
              </a:solidFill>
              <a:latin typeface="Calibri"/>
              <a:cs typeface="Arial" pitchFamily="34" charset="0"/>
            </a:endParaRPr>
          </a:p>
        </p:txBody>
      </p:sp>
      <p:pic>
        <p:nvPicPr>
          <p:cNvPr id="469" name="Picture 46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9413200" y="13322573"/>
            <a:ext cx="5025703" cy="3602694"/>
          </a:xfrm>
          <a:prstGeom prst="rect">
            <a:avLst/>
          </a:prstGeom>
        </p:spPr>
      </p:pic>
      <p:grpSp>
        <p:nvGrpSpPr>
          <p:cNvPr id="62" name="Group 61"/>
          <p:cNvGrpSpPr/>
          <p:nvPr/>
        </p:nvGrpSpPr>
        <p:grpSpPr>
          <a:xfrm>
            <a:off x="31014300" y="6742508"/>
            <a:ext cx="11047200" cy="5759780"/>
            <a:chOff x="31114940" y="6806625"/>
            <a:chExt cx="11047200" cy="5759780"/>
          </a:xfrm>
        </p:grpSpPr>
        <p:grpSp>
          <p:nvGrpSpPr>
            <p:cNvPr id="61" name="Group 60"/>
            <p:cNvGrpSpPr/>
            <p:nvPr/>
          </p:nvGrpSpPr>
          <p:grpSpPr>
            <a:xfrm>
              <a:off x="31114940" y="6917336"/>
              <a:ext cx="11047200" cy="5649069"/>
              <a:chOff x="31114940" y="6536336"/>
              <a:chExt cx="11047200" cy="5649069"/>
            </a:xfrm>
          </p:grpSpPr>
          <p:pic>
            <p:nvPicPr>
              <p:cNvPr id="470" name="Picture 46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1114940" y="6536336"/>
                <a:ext cx="11047200" cy="5523599"/>
              </a:xfrm>
              <a:prstGeom prst="rect">
                <a:avLst/>
              </a:prstGeom>
            </p:spPr>
          </p:pic>
          <p:sp>
            <p:nvSpPr>
              <p:cNvPr id="124" name="Rectangle 123"/>
              <p:cNvSpPr/>
              <p:nvPr/>
            </p:nvSpPr>
            <p:spPr>
              <a:xfrm>
                <a:off x="31135454" y="9080542"/>
                <a:ext cx="944746" cy="584775"/>
              </a:xfrm>
              <a:prstGeom prst="rect">
                <a:avLst/>
              </a:prstGeom>
            </p:spPr>
            <p:txBody>
              <a:bodyPr wrap="square">
                <a:spAutoFit/>
              </a:bodyPr>
              <a:lstStyle/>
              <a:p>
                <a:pPr lvl="0" algn="ctr" defTabSz="3575587" fontAlgn="auto">
                  <a:spcBef>
                    <a:spcPts val="0"/>
                  </a:spcBef>
                  <a:spcAft>
                    <a:spcPts val="0"/>
                  </a:spcAft>
                </a:pPr>
                <a:r>
                  <a:rPr lang="en-US" sz="3200" b="1" i="1" dirty="0" err="1">
                    <a:solidFill>
                      <a:srgbClr val="002060"/>
                    </a:solidFill>
                    <a:latin typeface="Symbol" panose="05050102010706020507" pitchFamily="18" charset="2"/>
                    <a:cs typeface="+mn-cs"/>
                  </a:rPr>
                  <a:t>b</a:t>
                </a:r>
                <a:r>
                  <a:rPr lang="en-US" sz="3200" baseline="-25000" dirty="0" err="1">
                    <a:solidFill>
                      <a:srgbClr val="002060"/>
                    </a:solidFill>
                    <a:latin typeface="Calibri"/>
                    <a:cs typeface="+mn-cs"/>
                  </a:rPr>
                  <a:t>after</a:t>
                </a:r>
                <a:endParaRPr lang="en-US" sz="3200" dirty="0">
                  <a:solidFill>
                    <a:srgbClr val="002060"/>
                  </a:solidFill>
                  <a:latin typeface="Calibri"/>
                  <a:cs typeface="+mn-cs"/>
                </a:endParaRPr>
              </a:p>
            </p:txBody>
          </p:sp>
          <p:sp>
            <p:nvSpPr>
              <p:cNvPr id="125" name="Rectangle 124"/>
              <p:cNvSpPr/>
              <p:nvPr/>
            </p:nvSpPr>
            <p:spPr>
              <a:xfrm>
                <a:off x="36198522" y="11600630"/>
                <a:ext cx="1139478" cy="584775"/>
              </a:xfrm>
              <a:prstGeom prst="rect">
                <a:avLst/>
              </a:prstGeom>
            </p:spPr>
            <p:txBody>
              <a:bodyPr wrap="none">
                <a:spAutoFit/>
              </a:bodyPr>
              <a:lstStyle/>
              <a:p>
                <a:pPr lvl="0" algn="ctr" defTabSz="3575587" fontAlgn="auto">
                  <a:spcBef>
                    <a:spcPts val="0"/>
                  </a:spcBef>
                  <a:spcAft>
                    <a:spcPts val="0"/>
                  </a:spcAft>
                </a:pPr>
                <a:r>
                  <a:rPr lang="en-US" sz="3200" b="1" i="1" dirty="0" err="1" smtClean="0">
                    <a:solidFill>
                      <a:srgbClr val="002060"/>
                    </a:solidFill>
                    <a:latin typeface="Symbol" panose="05050102010706020507" pitchFamily="18" charset="2"/>
                    <a:cs typeface="+mn-cs"/>
                  </a:rPr>
                  <a:t>b</a:t>
                </a:r>
                <a:r>
                  <a:rPr lang="en-US" sz="3200" baseline="-25000" dirty="0" err="1" smtClean="0">
                    <a:solidFill>
                      <a:srgbClr val="002060"/>
                    </a:solidFill>
                    <a:latin typeface="Calibri"/>
                    <a:cs typeface="+mn-cs"/>
                  </a:rPr>
                  <a:t>before</a:t>
                </a:r>
                <a:endParaRPr lang="en-US" sz="3200" dirty="0">
                  <a:solidFill>
                    <a:srgbClr val="002060"/>
                  </a:solidFill>
                  <a:latin typeface="Calibri"/>
                  <a:cs typeface="+mn-cs"/>
                </a:endParaRPr>
              </a:p>
            </p:txBody>
          </p:sp>
        </p:grpSp>
        <p:sp>
          <p:nvSpPr>
            <p:cNvPr id="126" name="Rectangle 125"/>
            <p:cNvSpPr/>
            <p:nvPr/>
          </p:nvSpPr>
          <p:spPr>
            <a:xfrm>
              <a:off x="32953668" y="6806625"/>
              <a:ext cx="7494696" cy="584775"/>
            </a:xfrm>
            <a:prstGeom prst="rect">
              <a:avLst/>
            </a:prstGeom>
            <a:noFill/>
          </p:spPr>
          <p:txBody>
            <a:bodyPr wrap="square">
              <a:spAutoFit/>
            </a:bodyPr>
            <a:lstStyle/>
            <a:p>
              <a:pPr lvl="0" algn="ctr" defTabSz="3574551">
                <a:spcBef>
                  <a:spcPts val="0"/>
                </a:spcBef>
                <a:spcAft>
                  <a:spcPts val="0"/>
                </a:spcAft>
                <a:defRPr/>
              </a:pPr>
              <a:r>
                <a:rPr lang="en-US" sz="3200" b="1" dirty="0" smtClean="0">
                  <a:solidFill>
                    <a:schemeClr val="tx2"/>
                  </a:solidFill>
                  <a:latin typeface="Calibri"/>
                  <a:cs typeface="Arial" pitchFamily="34" charset="0"/>
                </a:rPr>
                <a:t>Effect of NPIs on Transmission Rate Levels</a:t>
              </a:r>
              <a:endParaRPr lang="en-US" sz="3200" b="1" dirty="0">
                <a:solidFill>
                  <a:schemeClr val="tx2"/>
                </a:solidFill>
                <a:latin typeface="Calibri"/>
                <a:cs typeface="Arial" pitchFamily="34" charset="0"/>
              </a:endParaRPr>
            </a:p>
          </p:txBody>
        </p:sp>
      </p:grpSp>
      <p:sp>
        <p:nvSpPr>
          <p:cNvPr id="131" name="Rectangle 130"/>
          <p:cNvSpPr/>
          <p:nvPr/>
        </p:nvSpPr>
        <p:spPr>
          <a:xfrm>
            <a:off x="15635350" y="18084137"/>
            <a:ext cx="2195450" cy="954107"/>
          </a:xfrm>
          <a:prstGeom prst="rect">
            <a:avLst/>
          </a:prstGeom>
          <a:noFill/>
        </p:spPr>
        <p:txBody>
          <a:bodyPr wrap="square">
            <a:spAutoFit/>
          </a:bodyPr>
          <a:lstStyle/>
          <a:p>
            <a:pPr lvl="0" algn="ctr" defTabSz="3574551">
              <a:spcBef>
                <a:spcPts val="0"/>
              </a:spcBef>
              <a:spcAft>
                <a:spcPts val="0"/>
              </a:spcAft>
              <a:defRPr/>
            </a:pPr>
            <a:r>
              <a:rPr lang="en-US" sz="2800" b="1" dirty="0" smtClean="0">
                <a:latin typeface="Garamond" panose="02020404030301010803" pitchFamily="18" charset="0"/>
                <a:cs typeface="Arial" pitchFamily="34" charset="0"/>
              </a:rPr>
              <a:t>Stay at home order</a:t>
            </a:r>
            <a:endParaRPr lang="en-US" sz="2800" b="1" dirty="0">
              <a:latin typeface="Garamond" panose="02020404030301010803" pitchFamily="18" charset="0"/>
              <a:cs typeface="Arial" pitchFamily="34" charset="0"/>
            </a:endParaRPr>
          </a:p>
        </p:txBody>
      </p:sp>
      <p:sp>
        <p:nvSpPr>
          <p:cNvPr id="476" name="Rectangle 475"/>
          <p:cNvSpPr/>
          <p:nvPr/>
        </p:nvSpPr>
        <p:spPr>
          <a:xfrm>
            <a:off x="14973188" y="17262128"/>
            <a:ext cx="1508198" cy="954107"/>
          </a:xfrm>
          <a:prstGeom prst="rect">
            <a:avLst/>
          </a:prstGeom>
        </p:spPr>
        <p:txBody>
          <a:bodyPr wrap="square">
            <a:spAutoFit/>
          </a:bodyPr>
          <a:lstStyle/>
          <a:p>
            <a:pPr lvl="0" defTabSz="3574551">
              <a:spcBef>
                <a:spcPts val="0"/>
              </a:spcBef>
              <a:spcAft>
                <a:spcPts val="0"/>
              </a:spcAft>
              <a:defRPr/>
            </a:pPr>
            <a:r>
              <a:rPr lang="en-US" sz="2800" b="1" dirty="0" smtClean="0">
                <a:solidFill>
                  <a:prstClr val="black"/>
                </a:solidFill>
                <a:latin typeface="Garamond" panose="02020404030301010803" pitchFamily="18" charset="0"/>
                <a:cs typeface="Arial" pitchFamily="34" charset="0"/>
              </a:rPr>
              <a:t>School </a:t>
            </a:r>
            <a:r>
              <a:rPr lang="en-US" sz="2800" b="1" dirty="0">
                <a:solidFill>
                  <a:prstClr val="black"/>
                </a:solidFill>
                <a:latin typeface="Garamond" panose="02020404030301010803" pitchFamily="18" charset="0"/>
                <a:cs typeface="Arial" pitchFamily="34" charset="0"/>
              </a:rPr>
              <a:t>closure</a:t>
            </a:r>
            <a:endParaRPr lang="en-US" sz="2800" b="1" dirty="0">
              <a:solidFill>
                <a:prstClr val="black"/>
              </a:solidFill>
              <a:latin typeface="Garamond" panose="02020404030301010803" pitchFamily="18" charset="0"/>
              <a:cs typeface="Arial" pitchFamily="34" charset="0"/>
            </a:endParaRPr>
          </a:p>
        </p:txBody>
      </p:sp>
      <p:sp>
        <p:nvSpPr>
          <p:cNvPr id="134" name="Rectangle 133"/>
          <p:cNvSpPr/>
          <p:nvPr/>
        </p:nvSpPr>
        <p:spPr>
          <a:xfrm>
            <a:off x="26520050" y="17902090"/>
            <a:ext cx="2143445" cy="954107"/>
          </a:xfrm>
          <a:prstGeom prst="rect">
            <a:avLst/>
          </a:prstGeom>
          <a:noFill/>
        </p:spPr>
        <p:txBody>
          <a:bodyPr wrap="square">
            <a:spAutoFit/>
          </a:bodyPr>
          <a:lstStyle/>
          <a:p>
            <a:pPr lvl="0" algn="ctr" defTabSz="3574551">
              <a:spcBef>
                <a:spcPts val="0"/>
              </a:spcBef>
              <a:spcAft>
                <a:spcPts val="0"/>
              </a:spcAft>
              <a:defRPr/>
            </a:pPr>
            <a:r>
              <a:rPr lang="en-US" sz="2800" b="1" dirty="0" smtClean="0">
                <a:latin typeface="Garamond" panose="02020404030301010803" pitchFamily="18" charset="0"/>
                <a:cs typeface="Arial" pitchFamily="34" charset="0"/>
              </a:rPr>
              <a:t>Stay at home order lifted</a:t>
            </a:r>
            <a:endParaRPr lang="en-US" sz="2800" b="1" dirty="0">
              <a:latin typeface="Garamond" panose="02020404030301010803" pitchFamily="18" charset="0"/>
              <a:cs typeface="Arial" pitchFamily="34" charset="0"/>
            </a:endParaRPr>
          </a:p>
        </p:txBody>
      </p:sp>
      <p:sp>
        <p:nvSpPr>
          <p:cNvPr id="135" name="Rectangle 134"/>
          <p:cNvSpPr/>
          <p:nvPr/>
        </p:nvSpPr>
        <p:spPr>
          <a:xfrm>
            <a:off x="15804705" y="19945411"/>
            <a:ext cx="1921495" cy="954107"/>
          </a:xfrm>
          <a:prstGeom prst="rect">
            <a:avLst/>
          </a:prstGeom>
          <a:noFill/>
        </p:spPr>
        <p:txBody>
          <a:bodyPr wrap="square">
            <a:spAutoFit/>
          </a:bodyPr>
          <a:lstStyle/>
          <a:p>
            <a:pPr lvl="0" algn="ctr" defTabSz="3574551">
              <a:spcBef>
                <a:spcPts val="0"/>
              </a:spcBef>
              <a:spcAft>
                <a:spcPts val="0"/>
              </a:spcAft>
              <a:defRPr/>
            </a:pPr>
            <a:r>
              <a:rPr lang="en-US" sz="2800" b="1" dirty="0" smtClean="0">
                <a:latin typeface="Garamond" panose="02020404030301010803" pitchFamily="18" charset="0"/>
                <a:cs typeface="Arial" pitchFamily="34" charset="0"/>
              </a:rPr>
              <a:t>Mask mandate</a:t>
            </a:r>
            <a:endParaRPr lang="en-US" sz="2800" b="1" dirty="0">
              <a:latin typeface="Garamond" panose="02020404030301010803" pitchFamily="18" charset="0"/>
              <a:cs typeface="Arial" pitchFamily="34" charset="0"/>
            </a:endParaRPr>
          </a:p>
        </p:txBody>
      </p:sp>
      <p:cxnSp>
        <p:nvCxnSpPr>
          <p:cNvPr id="478" name="Straight Arrow Connector 477"/>
          <p:cNvCxnSpPr>
            <a:stCxn id="131" idx="0"/>
          </p:cNvCxnSpPr>
          <p:nvPr/>
        </p:nvCxnSpPr>
        <p:spPr>
          <a:xfrm flipV="1">
            <a:off x="16733075" y="15797475"/>
            <a:ext cx="560089" cy="2286662"/>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31" idx="0"/>
          </p:cNvCxnSpPr>
          <p:nvPr/>
        </p:nvCxnSpPr>
        <p:spPr>
          <a:xfrm flipV="1">
            <a:off x="16733075" y="15655929"/>
            <a:ext cx="7301035" cy="2428208"/>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34" idx="0"/>
          </p:cNvCxnSpPr>
          <p:nvPr/>
        </p:nvCxnSpPr>
        <p:spPr>
          <a:xfrm flipH="1" flipV="1">
            <a:off x="25307996" y="16414873"/>
            <a:ext cx="2283777" cy="1487217"/>
          </a:xfrm>
          <a:prstGeom prst="straightConnector1">
            <a:avLst/>
          </a:prstGeom>
          <a:ln w="508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34" idx="0"/>
          </p:cNvCxnSpPr>
          <p:nvPr/>
        </p:nvCxnSpPr>
        <p:spPr>
          <a:xfrm flipH="1" flipV="1">
            <a:off x="21570939" y="16199778"/>
            <a:ext cx="6020834" cy="1702312"/>
          </a:xfrm>
          <a:prstGeom prst="straightConnector1">
            <a:avLst/>
          </a:prstGeom>
          <a:ln w="508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V="1">
            <a:off x="16920106" y="15821672"/>
            <a:ext cx="2700946" cy="4024754"/>
          </a:xfrm>
          <a:prstGeom prst="straightConnector1">
            <a:avLst/>
          </a:prstGeom>
          <a:ln w="508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15972954" y="15821672"/>
            <a:ext cx="1338428" cy="1582948"/>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1" name="Rectangle 510"/>
              <p:cNvSpPr/>
              <p:nvPr/>
            </p:nvSpPr>
            <p:spPr>
              <a:xfrm>
                <a:off x="27540397" y="14025503"/>
                <a:ext cx="577403" cy="58477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3200" b="1" i="1">
                              <a:solidFill>
                                <a:prstClr val="black"/>
                              </a:solidFill>
                              <a:latin typeface="Cambria Math" panose="02040503050406030204" pitchFamily="18" charset="0"/>
                              <a:cs typeface="Arial" pitchFamily="34" charset="0"/>
                            </a:rPr>
                          </m:ctrlPr>
                        </m:sSubPr>
                        <m:e>
                          <m:r>
                            <a:rPr lang="en-US" sz="3200" b="1" i="1">
                              <a:solidFill>
                                <a:prstClr val="black"/>
                              </a:solidFill>
                              <a:latin typeface="Cambria Math" panose="02040503050406030204" pitchFamily="18" charset="0"/>
                              <a:cs typeface="Arial" pitchFamily="34" charset="0"/>
                            </a:rPr>
                            <m:t>𝜷</m:t>
                          </m:r>
                        </m:e>
                        <m:sub>
                          <m:r>
                            <a:rPr lang="en-US" sz="3200" b="1" i="1">
                              <a:solidFill>
                                <a:prstClr val="black"/>
                              </a:solidFill>
                              <a:latin typeface="Cambria Math" panose="02040503050406030204" pitchFamily="18" charset="0"/>
                              <a:cs typeface="Arial" pitchFamily="34" charset="0"/>
                            </a:rPr>
                            <m:t>𝟎</m:t>
                          </m:r>
                        </m:sub>
                      </m:sSub>
                    </m:oMath>
                  </m:oMathPara>
                </a14:m>
                <a:endParaRPr lang="en-US" sz="3200" dirty="0"/>
              </a:p>
            </p:txBody>
          </p:sp>
        </mc:Choice>
        <mc:Fallback>
          <p:sp>
            <p:nvSpPr>
              <p:cNvPr id="511" name="Rectangle 510"/>
              <p:cNvSpPr>
                <a:spLocks noRot="1" noChangeAspect="1" noMove="1" noResize="1" noEditPoints="1" noAdjustHandles="1" noChangeArrowheads="1" noChangeShapeType="1" noTextEdit="1"/>
              </p:cNvSpPr>
              <p:nvPr/>
            </p:nvSpPr>
            <p:spPr>
              <a:xfrm>
                <a:off x="27540397" y="14025503"/>
                <a:ext cx="577403" cy="584775"/>
              </a:xfrm>
              <a:prstGeom prst="rect">
                <a:avLst/>
              </a:prstGeom>
              <a:blipFill>
                <a:blip r:embed="rId18"/>
                <a:stretch>
                  <a:fillRect/>
                </a:stretch>
              </a:blipFill>
            </p:spPr>
            <p:txBody>
              <a:bodyPr/>
              <a:lstStyle/>
              <a:p>
                <a:r>
                  <a:rPr lang="en-US">
                    <a:noFill/>
                  </a:rPr>
                  <a:t> </a:t>
                </a:r>
              </a:p>
            </p:txBody>
          </p:sp>
        </mc:Fallback>
      </mc:AlternateContent>
      <p:cxnSp>
        <p:nvCxnSpPr>
          <p:cNvPr id="177" name="Straight Arrow Connector 176"/>
          <p:cNvCxnSpPr/>
          <p:nvPr/>
        </p:nvCxnSpPr>
        <p:spPr>
          <a:xfrm flipH="1">
            <a:off x="25876901" y="14383262"/>
            <a:ext cx="1751704" cy="489109"/>
          </a:xfrm>
          <a:prstGeom prst="straightConnector1">
            <a:avLst/>
          </a:prstGeom>
          <a:ln w="50800">
            <a:solidFill>
              <a:srgbClr val="007434"/>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20" name="Table 119"/>
          <p:cNvGraphicFramePr>
            <a:graphicFrameLocks noGrp="1"/>
          </p:cNvGraphicFramePr>
          <p:nvPr>
            <p:extLst>
              <p:ext uri="{D42A27DB-BD31-4B8C-83A1-F6EECF244321}">
                <p14:modId xmlns:p14="http://schemas.microsoft.com/office/powerpoint/2010/main" val="910072547"/>
              </p:ext>
            </p:extLst>
          </p:nvPr>
        </p:nvGraphicFramePr>
        <p:xfrm>
          <a:off x="34418039" y="13038958"/>
          <a:ext cx="8864306" cy="4334642"/>
        </p:xfrm>
        <a:graphic>
          <a:graphicData uri="http://schemas.openxmlformats.org/drawingml/2006/table">
            <a:tbl>
              <a:tblPr firstRow="1" bandRow="1">
                <a:tableStyleId>{7E9639D4-E3E2-4D34-9284-5A2195B3D0D7}</a:tableStyleId>
              </a:tblPr>
              <a:tblGrid>
                <a:gridCol w="5213519">
                  <a:extLst>
                    <a:ext uri="{9D8B030D-6E8A-4147-A177-3AD203B41FA5}">
                      <a16:colId xmlns:a16="http://schemas.microsoft.com/office/drawing/2014/main" val="1993603544"/>
                    </a:ext>
                  </a:extLst>
                </a:gridCol>
                <a:gridCol w="1676400">
                  <a:extLst>
                    <a:ext uri="{9D8B030D-6E8A-4147-A177-3AD203B41FA5}">
                      <a16:colId xmlns:a16="http://schemas.microsoft.com/office/drawing/2014/main" val="3483008404"/>
                    </a:ext>
                  </a:extLst>
                </a:gridCol>
                <a:gridCol w="1974387">
                  <a:extLst>
                    <a:ext uri="{9D8B030D-6E8A-4147-A177-3AD203B41FA5}">
                      <a16:colId xmlns:a16="http://schemas.microsoft.com/office/drawing/2014/main" val="2916454311"/>
                    </a:ext>
                  </a:extLst>
                </a:gridCol>
              </a:tblGrid>
              <a:tr h="893311">
                <a:tc>
                  <a:txBody>
                    <a:bodyPr/>
                    <a:lstStyle/>
                    <a:p>
                      <a:pPr algn="ctr"/>
                      <a:r>
                        <a:rPr lang="en-US" sz="2800" b="0" dirty="0" smtClean="0">
                          <a:solidFill>
                            <a:schemeClr val="tx1"/>
                          </a:solidFill>
                        </a:rPr>
                        <a:t>NPI</a:t>
                      </a:r>
                      <a:endParaRPr lang="en-US" sz="2800" b="0" dirty="0">
                        <a:solidFill>
                          <a:schemeClr val="tx1"/>
                        </a:solidFill>
                      </a:endParaRPr>
                    </a:p>
                  </a:txBody>
                  <a:tcPr anchor="ctr">
                    <a:solidFill>
                      <a:schemeClr val="bg1">
                        <a:lumMod val="85000"/>
                      </a:schemeClr>
                    </a:solidFill>
                  </a:tcPr>
                </a:tc>
                <a:tc>
                  <a:txBody>
                    <a:bodyPr/>
                    <a:lstStyle/>
                    <a:p>
                      <a:pPr marL="0" algn="ctr" defTabSz="3575587" rtl="0" eaLnBrk="1" latinLnBrk="0" hangingPunct="1"/>
                      <a:r>
                        <a:rPr lang="en-US" sz="2800" b="0" i="0" kern="1200" baseline="0" dirty="0" smtClean="0">
                          <a:solidFill>
                            <a:schemeClr val="tx1"/>
                          </a:solidFill>
                          <a:latin typeface="+mj-lt"/>
                          <a:ea typeface="+mn-ea"/>
                          <a:cs typeface="+mn-cs"/>
                        </a:rPr>
                        <a:t>Average </a:t>
                      </a:r>
                      <a:r>
                        <a:rPr lang="en-US" sz="2800" b="1" i="1" kern="1200" baseline="0" dirty="0" err="1" smtClean="0">
                          <a:solidFill>
                            <a:schemeClr val="tx1"/>
                          </a:solidFill>
                          <a:latin typeface="Symbol" panose="05050102010706020507" pitchFamily="18" charset="2"/>
                          <a:ea typeface="+mn-ea"/>
                          <a:cs typeface="+mn-cs"/>
                        </a:rPr>
                        <a:t>b</a:t>
                      </a:r>
                      <a:r>
                        <a:rPr lang="en-US" sz="2800" b="0" i="0" kern="1200" baseline="-25000" dirty="0" err="1" smtClean="0">
                          <a:solidFill>
                            <a:schemeClr val="tx1"/>
                          </a:solidFill>
                          <a:latin typeface="+mj-lt"/>
                          <a:ea typeface="+mn-ea"/>
                          <a:cs typeface="+mn-cs"/>
                        </a:rPr>
                        <a:t>after</a:t>
                      </a:r>
                      <a:r>
                        <a:rPr lang="en-US" sz="2800" b="0" i="0" kern="1200" baseline="0" dirty="0" smtClean="0">
                          <a:solidFill>
                            <a:schemeClr val="tx1"/>
                          </a:solidFill>
                          <a:latin typeface="+mj-lt"/>
                          <a:ea typeface="+mn-ea"/>
                          <a:cs typeface="+mn-cs"/>
                        </a:rPr>
                        <a:t> </a:t>
                      </a:r>
                      <a:endParaRPr lang="en-US" sz="2800" b="0" i="0" kern="1200" baseline="-25000" dirty="0">
                        <a:solidFill>
                          <a:schemeClr val="tx1"/>
                        </a:solidFill>
                        <a:latin typeface="+mj-lt"/>
                        <a:ea typeface="+mn-ea"/>
                        <a:cs typeface="+mn-cs"/>
                      </a:endParaRPr>
                    </a:p>
                  </a:txBody>
                  <a:tcPr anchor="ctr">
                    <a:solidFill>
                      <a:schemeClr val="bg1">
                        <a:lumMod val="85000"/>
                      </a:schemeClr>
                    </a:solidFill>
                  </a:tcPr>
                </a:tc>
                <a:tc>
                  <a:txBody>
                    <a:bodyPr/>
                    <a:lstStyle/>
                    <a:p>
                      <a:pPr algn="ctr"/>
                      <a:r>
                        <a:rPr lang="en-US" sz="2800" b="0" dirty="0" smtClean="0">
                          <a:solidFill>
                            <a:schemeClr val="tx1"/>
                          </a:solidFill>
                        </a:rPr>
                        <a:t>Standard Deviation</a:t>
                      </a:r>
                      <a:endParaRPr lang="en-US" sz="2800" b="0" dirty="0">
                        <a:solidFill>
                          <a:schemeClr val="tx1"/>
                        </a:solidFill>
                      </a:endParaRPr>
                    </a:p>
                  </a:txBody>
                  <a:tcPr anchor="ctr">
                    <a:solidFill>
                      <a:schemeClr val="bg1">
                        <a:lumMod val="85000"/>
                      </a:schemeClr>
                    </a:solidFill>
                  </a:tcPr>
                </a:tc>
                <a:extLst>
                  <a:ext uri="{0D108BD9-81ED-4DB2-BD59-A6C34878D82A}">
                    <a16:rowId xmlns:a16="http://schemas.microsoft.com/office/drawing/2014/main" val="165704461"/>
                  </a:ext>
                </a:extLst>
              </a:tr>
              <a:tr h="558205">
                <a:tc>
                  <a:txBody>
                    <a:bodyPr/>
                    <a:lstStyle/>
                    <a:p>
                      <a:pPr algn="l"/>
                      <a:r>
                        <a:rPr lang="en-US" sz="2800" dirty="0" smtClean="0">
                          <a:solidFill>
                            <a:schemeClr val="tx1"/>
                          </a:solidFill>
                        </a:rPr>
                        <a:t>County level data</a:t>
                      </a:r>
                      <a:endParaRPr lang="en-US" sz="2800" dirty="0">
                        <a:solidFill>
                          <a:schemeClr val="tx1"/>
                        </a:solidFill>
                      </a:endParaRPr>
                    </a:p>
                  </a:txBody>
                  <a:tcPr/>
                </a:tc>
                <a:tc>
                  <a:txBody>
                    <a:bodyPr/>
                    <a:lstStyle/>
                    <a:p>
                      <a:pPr algn="ctr"/>
                      <a:endParaRPr lang="en-US" sz="2800" dirty="0">
                        <a:solidFill>
                          <a:schemeClr val="tx1"/>
                        </a:solidFill>
                      </a:endParaRPr>
                    </a:p>
                  </a:txBody>
                  <a:tcPr/>
                </a:tc>
                <a:tc>
                  <a:txBody>
                    <a:bodyPr/>
                    <a:lstStyle/>
                    <a:p>
                      <a:pPr algn="ctr"/>
                      <a:endParaRPr lang="en-US" sz="2800" dirty="0">
                        <a:solidFill>
                          <a:schemeClr val="tx1"/>
                        </a:solidFill>
                      </a:endParaRPr>
                    </a:p>
                  </a:txBody>
                  <a:tcPr/>
                </a:tc>
                <a:extLst>
                  <a:ext uri="{0D108BD9-81ED-4DB2-BD59-A6C34878D82A}">
                    <a16:rowId xmlns:a16="http://schemas.microsoft.com/office/drawing/2014/main" val="3085154777"/>
                  </a:ext>
                </a:extLst>
              </a:tr>
              <a:tr h="593464">
                <a:tc>
                  <a:txBody>
                    <a:bodyPr/>
                    <a:lstStyle/>
                    <a:p>
                      <a:pPr algn="l"/>
                      <a:r>
                        <a:rPr lang="en-US" sz="2800" dirty="0" smtClean="0">
                          <a:solidFill>
                            <a:schemeClr val="tx1"/>
                          </a:solidFill>
                        </a:rPr>
                        <a:t>      1</a:t>
                      </a:r>
                      <a:r>
                        <a:rPr lang="en-US" sz="2800" baseline="30000" dirty="0" smtClean="0">
                          <a:solidFill>
                            <a:schemeClr val="tx1"/>
                          </a:solidFill>
                        </a:rPr>
                        <a:t>st</a:t>
                      </a:r>
                      <a:r>
                        <a:rPr lang="en-US" sz="2800" dirty="0" smtClean="0">
                          <a:solidFill>
                            <a:schemeClr val="tx1"/>
                          </a:solidFill>
                        </a:rPr>
                        <a:t> stay at home/school</a:t>
                      </a:r>
                      <a:r>
                        <a:rPr lang="en-US" sz="2800" baseline="0" dirty="0" smtClean="0">
                          <a:solidFill>
                            <a:schemeClr val="tx1"/>
                          </a:solidFill>
                        </a:rPr>
                        <a:t> closure</a:t>
                      </a:r>
                      <a:endParaRPr lang="en-US" sz="2800" dirty="0">
                        <a:solidFill>
                          <a:schemeClr val="tx1"/>
                        </a:solidFill>
                      </a:endParaRPr>
                    </a:p>
                  </a:txBody>
                  <a:tcPr/>
                </a:tc>
                <a:tc>
                  <a:txBody>
                    <a:bodyPr/>
                    <a:lstStyle/>
                    <a:p>
                      <a:pPr algn="ctr"/>
                      <a:r>
                        <a:rPr lang="en-US" sz="2800" dirty="0" smtClean="0">
                          <a:solidFill>
                            <a:schemeClr val="tx1"/>
                          </a:solidFill>
                        </a:rPr>
                        <a:t>0.0946</a:t>
                      </a:r>
                      <a:endParaRPr lang="en-US" sz="2800" dirty="0">
                        <a:solidFill>
                          <a:schemeClr val="tx1"/>
                        </a:solidFill>
                      </a:endParaRPr>
                    </a:p>
                  </a:txBody>
                  <a:tcPr/>
                </a:tc>
                <a:tc>
                  <a:txBody>
                    <a:bodyPr/>
                    <a:lstStyle/>
                    <a:p>
                      <a:pPr algn="ctr"/>
                      <a:r>
                        <a:rPr lang="en-US" sz="2800" dirty="0" smtClean="0">
                          <a:solidFill>
                            <a:schemeClr val="tx1"/>
                          </a:solidFill>
                        </a:rPr>
                        <a:t>0.01712</a:t>
                      </a:r>
                      <a:endParaRPr lang="en-US" sz="2800" dirty="0">
                        <a:solidFill>
                          <a:schemeClr val="tx1"/>
                        </a:solidFill>
                      </a:endParaRPr>
                    </a:p>
                  </a:txBody>
                  <a:tcPr/>
                </a:tc>
                <a:extLst>
                  <a:ext uri="{0D108BD9-81ED-4DB2-BD59-A6C34878D82A}">
                    <a16:rowId xmlns:a16="http://schemas.microsoft.com/office/drawing/2014/main" val="2492542209"/>
                  </a:ext>
                </a:extLst>
              </a:tr>
              <a:tr h="558205">
                <a:tc>
                  <a:txBody>
                    <a:bodyPr/>
                    <a:lstStyle/>
                    <a:p>
                      <a:pPr algn="l"/>
                      <a:r>
                        <a:rPr lang="en-US" sz="2800" dirty="0" smtClean="0">
                          <a:solidFill>
                            <a:schemeClr val="tx1"/>
                          </a:solidFill>
                        </a:rPr>
                        <a:t>      Mask </a:t>
                      </a:r>
                      <a:r>
                        <a:rPr lang="en-US" sz="2800" dirty="0" smtClean="0">
                          <a:solidFill>
                            <a:schemeClr val="tx1"/>
                          </a:solidFill>
                        </a:rPr>
                        <a:t>mandate</a:t>
                      </a:r>
                      <a:endParaRPr lang="en-US" sz="2800" dirty="0">
                        <a:solidFill>
                          <a:schemeClr val="tx1"/>
                        </a:solidFill>
                      </a:endParaRPr>
                    </a:p>
                  </a:txBody>
                  <a:tcPr/>
                </a:tc>
                <a:tc>
                  <a:txBody>
                    <a:bodyPr/>
                    <a:lstStyle/>
                    <a:p>
                      <a:pPr algn="ctr"/>
                      <a:r>
                        <a:rPr lang="en-US" sz="2800" dirty="0" smtClean="0">
                          <a:solidFill>
                            <a:schemeClr val="tx1"/>
                          </a:solidFill>
                        </a:rPr>
                        <a:t>0.0908</a:t>
                      </a:r>
                      <a:endParaRPr lang="en-US" sz="2800" dirty="0">
                        <a:solidFill>
                          <a:schemeClr val="tx1"/>
                        </a:solidFill>
                      </a:endParaRPr>
                    </a:p>
                  </a:txBody>
                  <a:tcPr/>
                </a:tc>
                <a:tc>
                  <a:txBody>
                    <a:bodyPr/>
                    <a:lstStyle/>
                    <a:p>
                      <a:pPr algn="ctr"/>
                      <a:r>
                        <a:rPr lang="en-US" sz="2800" dirty="0" smtClean="0">
                          <a:solidFill>
                            <a:schemeClr val="tx1"/>
                          </a:solidFill>
                        </a:rPr>
                        <a:t>0.01407</a:t>
                      </a:r>
                      <a:endParaRPr lang="en-US" sz="2800" dirty="0">
                        <a:solidFill>
                          <a:schemeClr val="tx1"/>
                        </a:solidFill>
                      </a:endParaRPr>
                    </a:p>
                  </a:txBody>
                  <a:tcPr/>
                </a:tc>
                <a:extLst>
                  <a:ext uri="{0D108BD9-81ED-4DB2-BD59-A6C34878D82A}">
                    <a16:rowId xmlns:a16="http://schemas.microsoft.com/office/drawing/2014/main" val="1041295817"/>
                  </a:ext>
                </a:extLst>
              </a:tr>
              <a:tr h="558205">
                <a:tc>
                  <a:txBody>
                    <a:bodyPr/>
                    <a:lstStyle/>
                    <a:p>
                      <a:pPr marL="0" marR="0" lvl="0" indent="0" algn="l" defTabSz="3575587"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      2</a:t>
                      </a:r>
                      <a:r>
                        <a:rPr lang="en-US" sz="2800" baseline="30000" dirty="0" smtClean="0">
                          <a:solidFill>
                            <a:schemeClr val="tx1"/>
                          </a:solidFill>
                        </a:rPr>
                        <a:t>nd</a:t>
                      </a:r>
                      <a:r>
                        <a:rPr lang="en-US" sz="2800" baseline="0" dirty="0" smtClean="0">
                          <a:solidFill>
                            <a:schemeClr val="tx1"/>
                          </a:solidFill>
                        </a:rPr>
                        <a:t> </a:t>
                      </a:r>
                      <a:r>
                        <a:rPr lang="en-US" sz="2800" dirty="0" smtClean="0">
                          <a:solidFill>
                            <a:schemeClr val="tx1"/>
                          </a:solidFill>
                        </a:rPr>
                        <a:t> stay at home</a:t>
                      </a:r>
                      <a:r>
                        <a:rPr lang="en-US" sz="2800" baseline="0" dirty="0" smtClean="0">
                          <a:solidFill>
                            <a:schemeClr val="tx1"/>
                          </a:solidFill>
                        </a:rPr>
                        <a:t> order</a:t>
                      </a:r>
                      <a:endParaRPr lang="en-US" sz="2800" dirty="0" smtClean="0">
                        <a:solidFill>
                          <a:schemeClr val="tx1"/>
                        </a:solidFill>
                      </a:endParaRPr>
                    </a:p>
                  </a:txBody>
                  <a:tcPr/>
                </a:tc>
                <a:tc>
                  <a:txBody>
                    <a:bodyPr/>
                    <a:lstStyle/>
                    <a:p>
                      <a:pPr algn="ctr"/>
                      <a:r>
                        <a:rPr lang="en-US" sz="2800" dirty="0" smtClean="0">
                          <a:solidFill>
                            <a:schemeClr val="tx1"/>
                          </a:solidFill>
                        </a:rPr>
                        <a:t>0.0808</a:t>
                      </a:r>
                      <a:endParaRPr lang="en-US" sz="2800" dirty="0">
                        <a:solidFill>
                          <a:schemeClr val="tx1"/>
                        </a:solidFill>
                      </a:endParaRPr>
                    </a:p>
                  </a:txBody>
                  <a:tcPr/>
                </a:tc>
                <a:tc>
                  <a:txBody>
                    <a:bodyPr/>
                    <a:lstStyle/>
                    <a:p>
                      <a:pPr algn="ctr"/>
                      <a:r>
                        <a:rPr lang="en-US" sz="2800" dirty="0" smtClean="0">
                          <a:solidFill>
                            <a:schemeClr val="tx1"/>
                          </a:solidFill>
                        </a:rPr>
                        <a:t>0.00804</a:t>
                      </a:r>
                      <a:endParaRPr lang="en-US" sz="2800" dirty="0">
                        <a:solidFill>
                          <a:schemeClr val="tx1"/>
                        </a:solidFill>
                      </a:endParaRPr>
                    </a:p>
                  </a:txBody>
                  <a:tcPr/>
                </a:tc>
                <a:extLst>
                  <a:ext uri="{0D108BD9-81ED-4DB2-BD59-A6C34878D82A}">
                    <a16:rowId xmlns:a16="http://schemas.microsoft.com/office/drawing/2014/main" val="3763638219"/>
                  </a:ext>
                </a:extLst>
              </a:tr>
              <a:tr h="558205">
                <a:tc>
                  <a:txBody>
                    <a:bodyPr/>
                    <a:lstStyle/>
                    <a:p>
                      <a:pPr marL="0" marR="0" lvl="0" indent="0" algn="l" defTabSz="3575587"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State level data</a:t>
                      </a:r>
                    </a:p>
                  </a:txBody>
                  <a:tcPr/>
                </a:tc>
                <a:tc>
                  <a:txBody>
                    <a:bodyPr/>
                    <a:lstStyle/>
                    <a:p>
                      <a:pPr algn="ctr"/>
                      <a:endParaRPr lang="en-US" sz="2800" dirty="0">
                        <a:solidFill>
                          <a:schemeClr val="tx1"/>
                        </a:solidFill>
                      </a:endParaRPr>
                    </a:p>
                  </a:txBody>
                  <a:tcPr/>
                </a:tc>
                <a:tc>
                  <a:txBody>
                    <a:bodyPr/>
                    <a:lstStyle/>
                    <a:p>
                      <a:pPr algn="ctr"/>
                      <a:endParaRPr lang="en-US" sz="2800" dirty="0">
                        <a:solidFill>
                          <a:schemeClr val="tx1"/>
                        </a:solidFill>
                      </a:endParaRPr>
                    </a:p>
                  </a:txBody>
                  <a:tcPr/>
                </a:tc>
                <a:extLst>
                  <a:ext uri="{0D108BD9-81ED-4DB2-BD59-A6C34878D82A}">
                    <a16:rowId xmlns:a16="http://schemas.microsoft.com/office/drawing/2014/main" val="132706345"/>
                  </a:ext>
                </a:extLst>
              </a:tr>
              <a:tr h="563478">
                <a:tc>
                  <a:txBody>
                    <a:bodyPr/>
                    <a:lstStyle/>
                    <a:p>
                      <a:pPr marL="0" marR="0" lvl="0" indent="0" algn="l" defTabSz="3575587"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      Stay</a:t>
                      </a:r>
                      <a:r>
                        <a:rPr lang="en-US" sz="2800" baseline="0" dirty="0" smtClean="0">
                          <a:solidFill>
                            <a:schemeClr val="tx1"/>
                          </a:solidFill>
                        </a:rPr>
                        <a:t> at home order</a:t>
                      </a:r>
                      <a:endParaRPr lang="en-US" sz="2800" dirty="0" smtClean="0">
                        <a:solidFill>
                          <a:schemeClr val="tx1"/>
                        </a:solidFill>
                      </a:endParaRPr>
                    </a:p>
                  </a:txBody>
                  <a:tcPr/>
                </a:tc>
                <a:tc>
                  <a:txBody>
                    <a:bodyPr/>
                    <a:lstStyle/>
                    <a:p>
                      <a:pPr algn="ctr"/>
                      <a:r>
                        <a:rPr lang="en-US" sz="2800" dirty="0" smtClean="0">
                          <a:solidFill>
                            <a:schemeClr val="tx1"/>
                          </a:solidFill>
                        </a:rPr>
                        <a:t>0.0809</a:t>
                      </a:r>
                      <a:endParaRPr lang="en-US" sz="2800" dirty="0">
                        <a:solidFill>
                          <a:schemeClr val="tx1"/>
                        </a:solidFill>
                      </a:endParaRPr>
                    </a:p>
                  </a:txBody>
                  <a:tcPr/>
                </a:tc>
                <a:tc>
                  <a:txBody>
                    <a:bodyPr/>
                    <a:lstStyle/>
                    <a:p>
                      <a:pPr algn="ctr"/>
                      <a:r>
                        <a:rPr lang="en-US" sz="2800" dirty="0" smtClean="0">
                          <a:solidFill>
                            <a:schemeClr val="tx1"/>
                          </a:solidFill>
                        </a:rPr>
                        <a:t>0.01626</a:t>
                      </a:r>
                      <a:endParaRPr lang="en-US" sz="2800" dirty="0">
                        <a:solidFill>
                          <a:schemeClr val="tx1"/>
                        </a:solidFill>
                      </a:endParaRPr>
                    </a:p>
                  </a:txBody>
                  <a:tcPr/>
                </a:tc>
                <a:extLst>
                  <a:ext uri="{0D108BD9-81ED-4DB2-BD59-A6C34878D82A}">
                    <a16:rowId xmlns:a16="http://schemas.microsoft.com/office/drawing/2014/main" val="798954902"/>
                  </a:ext>
                </a:extLst>
              </a:tr>
            </a:tbl>
          </a:graphicData>
        </a:graphic>
      </p:graphicFrame>
      <p:sp>
        <p:nvSpPr>
          <p:cNvPr id="183" name="Rectangle 182"/>
          <p:cNvSpPr/>
          <p:nvPr/>
        </p:nvSpPr>
        <p:spPr>
          <a:xfrm>
            <a:off x="29937381" y="17871022"/>
            <a:ext cx="13627350" cy="2062103"/>
          </a:xfrm>
          <a:prstGeom prst="rect">
            <a:avLst/>
          </a:prstGeom>
        </p:spPr>
        <p:txBody>
          <a:bodyPr wrap="square">
            <a:spAutoFit/>
          </a:bodyPr>
          <a:lstStyle/>
          <a:p>
            <a:pPr lvl="0" defTabSz="3574551">
              <a:spcBef>
                <a:spcPts val="0"/>
              </a:spcBef>
              <a:spcAft>
                <a:spcPts val="0"/>
              </a:spcAft>
              <a:defRPr/>
            </a:pPr>
            <a:r>
              <a:rPr lang="en-US" sz="3200" dirty="0" smtClean="0">
                <a:solidFill>
                  <a:prstClr val="black"/>
                </a:solidFill>
                <a:latin typeface="Calibri"/>
                <a:cs typeface="Arial" pitchFamily="34" charset="0"/>
              </a:rPr>
              <a:t>For the second stay-at-home order, the mask mandate is still in effect. </a:t>
            </a:r>
            <a:r>
              <a:rPr lang="en-US" sz="3200" dirty="0">
                <a:solidFill>
                  <a:prstClr val="black"/>
                </a:solidFill>
                <a:latin typeface="Calibri"/>
                <a:cs typeface="Arial" pitchFamily="34" charset="0"/>
              </a:rPr>
              <a:t> </a:t>
            </a:r>
            <a:r>
              <a:rPr lang="en-US" sz="3200" dirty="0" smtClean="0">
                <a:solidFill>
                  <a:prstClr val="black"/>
                </a:solidFill>
                <a:latin typeface="Calibri"/>
                <a:cs typeface="Arial" pitchFamily="34" charset="0"/>
              </a:rPr>
              <a:t>More consistent testing/reporting and standardization of measure implementations later on might account for the much smaller variability in </a:t>
            </a:r>
            <a:r>
              <a:rPr lang="en-US" sz="3200" b="1" i="1" dirty="0" err="1" smtClean="0">
                <a:solidFill>
                  <a:prstClr val="black"/>
                </a:solidFill>
                <a:latin typeface="Symbol" panose="05050102010706020507" pitchFamily="18" charset="2"/>
                <a:cs typeface="Arial" pitchFamily="34" charset="0"/>
              </a:rPr>
              <a:t>b</a:t>
            </a:r>
            <a:r>
              <a:rPr lang="en-US" sz="3200" baseline="-25000" dirty="0" err="1" smtClean="0">
                <a:solidFill>
                  <a:prstClr val="black"/>
                </a:solidFill>
                <a:latin typeface="Calibri"/>
                <a:cs typeface="Arial" pitchFamily="34" charset="0"/>
              </a:rPr>
              <a:t>after</a:t>
            </a:r>
            <a:r>
              <a:rPr lang="en-US" sz="3200" dirty="0" smtClean="0">
                <a:solidFill>
                  <a:prstClr val="black"/>
                </a:solidFill>
                <a:latin typeface="Calibri"/>
                <a:cs typeface="Arial" pitchFamily="34" charset="0"/>
              </a:rPr>
              <a:t> across counties for the second stay at home order.</a:t>
            </a:r>
            <a:endParaRPr lang="en-US" sz="3200" dirty="0">
              <a:solidFill>
                <a:prstClr val="black"/>
              </a:solidFill>
              <a:latin typeface="Calibri"/>
              <a:cs typeface="Arial" pitchFamily="34" charset="0"/>
            </a:endParaRPr>
          </a:p>
        </p:txBody>
      </p:sp>
      <mc:AlternateContent xmlns:mc="http://schemas.openxmlformats.org/markup-compatibility/2006">
        <mc:Choice xmlns:a14="http://schemas.microsoft.com/office/drawing/2010/main" Requires="a14">
          <p:sp>
            <p:nvSpPr>
              <p:cNvPr id="3416" name="Rectangle 3415"/>
              <p:cNvSpPr/>
              <p:nvPr/>
            </p:nvSpPr>
            <p:spPr>
              <a:xfrm>
                <a:off x="14971468" y="29032200"/>
                <a:ext cx="13627351" cy="3539430"/>
              </a:xfrm>
              <a:prstGeom prst="rect">
                <a:avLst/>
              </a:prstGeom>
            </p:spPr>
            <p:txBody>
              <a:bodyPr wrap="square">
                <a:spAutoFit/>
              </a:bodyPr>
              <a:lstStyle/>
              <a:p>
                <a:pPr lvl="0" defTabSz="3574551">
                  <a:spcBef>
                    <a:spcPts val="0"/>
                  </a:spcBef>
                  <a:spcAft>
                    <a:spcPts val="0"/>
                  </a:spcAft>
                  <a:defRPr/>
                </a:pPr>
                <a:r>
                  <a:rPr lang="en-US" sz="3200" dirty="0" smtClean="0">
                    <a:solidFill>
                      <a:prstClr val="black"/>
                    </a:solidFill>
                    <a:latin typeface="Calibri"/>
                    <a:cs typeface="Arial" pitchFamily="34" charset="0"/>
                  </a:rPr>
                  <a:t>Define </a:t>
                </a:r>
                <a14:m>
                  <m:oMath xmlns:m="http://schemas.openxmlformats.org/officeDocument/2006/math">
                    <m:sSub>
                      <m:sSubPr>
                        <m:ctrlPr>
                          <a:rPr lang="en-US" sz="3200" b="1" i="1">
                            <a:solidFill>
                              <a:prstClr val="black"/>
                            </a:solidFill>
                            <a:latin typeface="Cambria Math" panose="02040503050406030204" pitchFamily="18" charset="0"/>
                            <a:cs typeface="Arial" pitchFamily="34" charset="0"/>
                          </a:rPr>
                        </m:ctrlPr>
                      </m:sSubPr>
                      <m:e>
                        <m:r>
                          <a:rPr lang="en-US" sz="3200" b="1" i="1">
                            <a:solidFill>
                              <a:prstClr val="black"/>
                            </a:solidFill>
                            <a:latin typeface="Cambria Math" panose="02040503050406030204" pitchFamily="18" charset="0"/>
                            <a:cs typeface="Arial" pitchFamily="34" charset="0"/>
                          </a:rPr>
                          <m:t>𝜷</m:t>
                        </m:r>
                      </m:e>
                      <m:sub>
                        <m:r>
                          <a:rPr lang="en-US" sz="3200" b="1" i="1">
                            <a:solidFill>
                              <a:prstClr val="black"/>
                            </a:solidFill>
                            <a:latin typeface="Cambria Math" panose="02040503050406030204" pitchFamily="18" charset="0"/>
                            <a:cs typeface="Arial" pitchFamily="34" charset="0"/>
                          </a:rPr>
                          <m:t>𝟎</m:t>
                        </m:r>
                      </m:sub>
                    </m:sSub>
                  </m:oMath>
                </a14:m>
                <a:r>
                  <a:rPr lang="en-US" sz="3200" dirty="0" smtClean="0">
                    <a:solidFill>
                      <a:prstClr val="black"/>
                    </a:solidFill>
                    <a:latin typeface="Calibri"/>
                    <a:cs typeface="Arial" pitchFamily="34" charset="0"/>
                  </a:rPr>
                  <a:t> as </a:t>
                </a:r>
                <a:r>
                  <a:rPr lang="en-US" sz="3200" dirty="0">
                    <a:solidFill>
                      <a:prstClr val="black"/>
                    </a:solidFill>
                    <a:latin typeface="Calibri"/>
                    <a:cs typeface="Arial" pitchFamily="34" charset="0"/>
                  </a:rPr>
                  <a:t>the critical threshold </a:t>
                </a:r>
                <a:r>
                  <a:rPr lang="en-US" sz="3200" dirty="0" smtClean="0">
                    <a:solidFill>
                      <a:prstClr val="black"/>
                    </a:solidFill>
                    <a:latin typeface="Calibri"/>
                    <a:cs typeface="Arial" pitchFamily="34" charset="0"/>
                  </a:rPr>
                  <a:t>so that </a:t>
                </a:r>
                <a14:m>
                  <m:oMath xmlns:m="http://schemas.openxmlformats.org/officeDocument/2006/math">
                    <m:r>
                      <a:rPr lang="en-US" sz="3200" b="0" i="1" smtClean="0">
                        <a:solidFill>
                          <a:prstClr val="black"/>
                        </a:solidFill>
                        <a:latin typeface="Cambria Math" panose="02040503050406030204" pitchFamily="18" charset="0"/>
                        <a:cs typeface="Arial" pitchFamily="34" charset="0"/>
                      </a:rPr>
                      <m:t>𝛽</m:t>
                    </m:r>
                    <m:r>
                      <a:rPr lang="en-US" sz="3200" b="0" i="1" smtClean="0">
                        <a:solidFill>
                          <a:prstClr val="black"/>
                        </a:solidFill>
                        <a:latin typeface="Cambria Math" panose="02040503050406030204" pitchFamily="18" charset="0"/>
                        <a:cs typeface="Arial" pitchFamily="34" charset="0"/>
                      </a:rPr>
                      <m:t>≤</m:t>
                    </m:r>
                    <m:sSub>
                      <m:sSubPr>
                        <m:ctrlPr>
                          <a:rPr lang="en-US" sz="3200" b="0" i="1" smtClean="0">
                            <a:solidFill>
                              <a:prstClr val="black"/>
                            </a:solidFill>
                            <a:latin typeface="Cambria Math" panose="02040503050406030204" pitchFamily="18" charset="0"/>
                            <a:cs typeface="Arial" pitchFamily="34" charset="0"/>
                          </a:rPr>
                        </m:ctrlPr>
                      </m:sSubPr>
                      <m:e>
                        <m:r>
                          <a:rPr lang="en-US" sz="3200" b="0" i="1" smtClean="0">
                            <a:solidFill>
                              <a:prstClr val="black"/>
                            </a:solidFill>
                            <a:latin typeface="Cambria Math" panose="02040503050406030204" pitchFamily="18" charset="0"/>
                            <a:cs typeface="Arial" pitchFamily="34" charset="0"/>
                          </a:rPr>
                          <m:t>𝛽</m:t>
                        </m:r>
                      </m:e>
                      <m:sub>
                        <m:r>
                          <a:rPr lang="en-US" sz="3200" b="0" i="1" smtClean="0">
                            <a:solidFill>
                              <a:prstClr val="black"/>
                            </a:solidFill>
                            <a:latin typeface="Cambria Math" panose="02040503050406030204" pitchFamily="18" charset="0"/>
                            <a:cs typeface="Arial" pitchFamily="34" charset="0"/>
                          </a:rPr>
                          <m:t>0</m:t>
                        </m:r>
                      </m:sub>
                    </m:sSub>
                  </m:oMath>
                </a14:m>
                <a:r>
                  <a:rPr lang="en-US" sz="3200" dirty="0" smtClean="0">
                    <a:solidFill>
                      <a:prstClr val="black"/>
                    </a:solidFill>
                    <a:latin typeface="Calibri"/>
                    <a:cs typeface="Arial" pitchFamily="34" charset="0"/>
                  </a:rPr>
                  <a:t> implies that the number </a:t>
                </a:r>
                <a:r>
                  <a:rPr lang="en-US" sz="3200" dirty="0">
                    <a:solidFill>
                      <a:prstClr val="black"/>
                    </a:solidFill>
                    <a:latin typeface="Calibri"/>
                    <a:cs typeface="Arial" pitchFamily="34" charset="0"/>
                  </a:rPr>
                  <a:t>of new cases is smaller than the number of recoveries from the </a:t>
                </a:r>
                <a:r>
                  <a:rPr lang="en-US" sz="3200" dirty="0" smtClean="0">
                    <a:solidFill>
                      <a:prstClr val="black"/>
                    </a:solidFill>
                    <a:latin typeface="Calibri"/>
                    <a:cs typeface="Arial" pitchFamily="34" charset="0"/>
                  </a:rPr>
                  <a:t>disease (</a:t>
                </a:r>
                <a14:m>
                  <m:oMath xmlns:m="http://schemas.openxmlformats.org/officeDocument/2006/math">
                    <m:sSub>
                      <m:sSubPr>
                        <m:ctrlPr>
                          <a:rPr lang="en-US" sz="3200" i="1">
                            <a:solidFill>
                              <a:prstClr val="black"/>
                            </a:solidFill>
                            <a:latin typeface="Cambria Math" panose="02040503050406030204" pitchFamily="18" charset="0"/>
                            <a:cs typeface="Arial" pitchFamily="34" charset="0"/>
                          </a:rPr>
                        </m:ctrlPr>
                      </m:sSubPr>
                      <m:e>
                        <m:r>
                          <a:rPr lang="en-US" sz="3200" i="1">
                            <a:solidFill>
                              <a:prstClr val="black"/>
                            </a:solidFill>
                            <a:latin typeface="Cambria Math" panose="02040503050406030204" pitchFamily="18" charset="0"/>
                            <a:cs typeface="Arial" pitchFamily="34" charset="0"/>
                          </a:rPr>
                          <m:t>𝛽</m:t>
                        </m:r>
                      </m:e>
                      <m:sub>
                        <m:r>
                          <a:rPr lang="en-US" sz="3200" i="1">
                            <a:solidFill>
                              <a:prstClr val="black"/>
                            </a:solidFill>
                            <a:latin typeface="Cambria Math" panose="02040503050406030204" pitchFamily="18" charset="0"/>
                            <a:cs typeface="Arial" pitchFamily="34" charset="0"/>
                          </a:rPr>
                          <m:t>0</m:t>
                        </m:r>
                      </m:sub>
                    </m:sSub>
                    <m:r>
                      <a:rPr lang="en-US" sz="3200" i="1">
                        <a:solidFill>
                          <a:prstClr val="black"/>
                        </a:solidFill>
                        <a:latin typeface="Cambria Math" panose="02040503050406030204" pitchFamily="18" charset="0"/>
                        <a:cs typeface="Arial" pitchFamily="34" charset="0"/>
                      </a:rPr>
                      <m:t>≈</m:t>
                    </m:r>
                    <m:r>
                      <a:rPr lang="en-US" sz="3200" i="1">
                        <a:solidFill>
                          <a:prstClr val="black"/>
                        </a:solidFill>
                        <a:latin typeface="Cambria Math" panose="02040503050406030204" pitchFamily="18" charset="0"/>
                        <a:cs typeface="Arial" pitchFamily="34" charset="0"/>
                      </a:rPr>
                      <m:t>𝛾</m:t>
                    </m:r>
                    <m:r>
                      <a:rPr lang="en-US" sz="3200" i="1">
                        <a:solidFill>
                          <a:prstClr val="black"/>
                        </a:solidFill>
                        <a:latin typeface="Cambria Math" panose="02040503050406030204" pitchFamily="18" charset="0"/>
                        <a:cs typeface="Arial" pitchFamily="34" charset="0"/>
                      </a:rPr>
                      <m:t>+</m:t>
                    </m:r>
                    <m:r>
                      <a:rPr lang="en-US" sz="3200" i="1">
                        <a:solidFill>
                          <a:prstClr val="black"/>
                        </a:solidFill>
                        <a:latin typeface="Cambria Math" panose="02040503050406030204" pitchFamily="18" charset="0"/>
                        <a:cs typeface="Arial" pitchFamily="34" charset="0"/>
                      </a:rPr>
                      <m:t>𝜈</m:t>
                    </m:r>
                  </m:oMath>
                </a14:m>
                <a:r>
                  <a:rPr lang="en-US" sz="3200" dirty="0" smtClean="0">
                    <a:solidFill>
                      <a:prstClr val="black"/>
                    </a:solidFill>
                    <a:latin typeface="Calibri"/>
                    <a:cs typeface="Arial" pitchFamily="34" charset="0"/>
                  </a:rPr>
                  <a:t>).</a:t>
                </a:r>
              </a:p>
              <a:p>
                <a:pPr marL="914400" lvl="0" indent="-457200" defTabSz="3574551">
                  <a:spcBef>
                    <a:spcPts val="0"/>
                  </a:spcBef>
                  <a:spcAft>
                    <a:spcPts val="0"/>
                  </a:spcAft>
                  <a:buFont typeface="Arial" panose="020B0604020202020204" pitchFamily="34" charset="0"/>
                  <a:buChar char="•"/>
                  <a:defRPr/>
                </a:pPr>
                <a:r>
                  <a:rPr lang="en-US" sz="3200" dirty="0" smtClean="0">
                    <a:solidFill>
                      <a:prstClr val="black"/>
                    </a:solidFill>
                    <a:latin typeface="Calibri"/>
                    <a:cs typeface="Arial" pitchFamily="34" charset="0"/>
                  </a:rPr>
                  <a:t>The combination of both measures reduces </a:t>
                </a:r>
                <a:r>
                  <a:rPr lang="en-US" sz="3200" b="1" i="1" dirty="0">
                    <a:solidFill>
                      <a:prstClr val="black"/>
                    </a:solidFill>
                    <a:latin typeface="Symbol" panose="05050102010706020507" pitchFamily="18" charset="2"/>
                    <a:cs typeface="Arial" pitchFamily="34" charset="0"/>
                  </a:rPr>
                  <a:t>b</a:t>
                </a:r>
                <a:r>
                  <a:rPr lang="en-US" sz="3200" dirty="0" smtClean="0">
                    <a:solidFill>
                      <a:prstClr val="black"/>
                    </a:solidFill>
                    <a:latin typeface="Calibri"/>
                    <a:cs typeface="Arial" pitchFamily="34" charset="0"/>
                  </a:rPr>
                  <a:t>  below </a:t>
                </a:r>
                <a:r>
                  <a:rPr lang="en-US" sz="3200" dirty="0">
                    <a:solidFill>
                      <a:prstClr val="black"/>
                    </a:solidFill>
                    <a:latin typeface="Calibri"/>
                    <a:cs typeface="Arial" pitchFamily="34" charset="0"/>
                  </a:rPr>
                  <a:t>the critical threshold </a:t>
                </a:r>
                <a14:m>
                  <m:oMath xmlns:m="http://schemas.openxmlformats.org/officeDocument/2006/math">
                    <m:sSub>
                      <m:sSubPr>
                        <m:ctrlPr>
                          <a:rPr lang="en-US" sz="3200" b="1" i="1">
                            <a:solidFill>
                              <a:prstClr val="black"/>
                            </a:solidFill>
                            <a:latin typeface="Cambria Math" panose="02040503050406030204" pitchFamily="18" charset="0"/>
                            <a:cs typeface="Arial" pitchFamily="34" charset="0"/>
                          </a:rPr>
                        </m:ctrlPr>
                      </m:sSubPr>
                      <m:e>
                        <m:r>
                          <a:rPr lang="en-US" sz="3200" b="1" i="1">
                            <a:solidFill>
                              <a:prstClr val="black"/>
                            </a:solidFill>
                            <a:latin typeface="Cambria Math" panose="02040503050406030204" pitchFamily="18" charset="0"/>
                            <a:cs typeface="Arial" pitchFamily="34" charset="0"/>
                          </a:rPr>
                          <m:t>𝜷</m:t>
                        </m:r>
                      </m:e>
                      <m:sub>
                        <m:r>
                          <a:rPr lang="en-US" sz="3200" b="1" i="1">
                            <a:solidFill>
                              <a:prstClr val="black"/>
                            </a:solidFill>
                            <a:latin typeface="Cambria Math" panose="02040503050406030204" pitchFamily="18" charset="0"/>
                            <a:cs typeface="Arial" pitchFamily="34" charset="0"/>
                          </a:rPr>
                          <m:t>𝟎</m:t>
                        </m:r>
                      </m:sub>
                    </m:sSub>
                  </m:oMath>
                </a14:m>
                <a:r>
                  <a:rPr lang="en-US" sz="3200" b="1" dirty="0">
                    <a:solidFill>
                      <a:prstClr val="black"/>
                    </a:solidFill>
                    <a:latin typeface="Calibri"/>
                    <a:cs typeface="Arial" pitchFamily="34" charset="0"/>
                  </a:rPr>
                  <a:t> </a:t>
                </a:r>
                <a:r>
                  <a:rPr lang="en-US" sz="3200" dirty="0">
                    <a:solidFill>
                      <a:prstClr val="black"/>
                    </a:solidFill>
                    <a:latin typeface="Calibri"/>
                    <a:cs typeface="Arial" pitchFamily="34" charset="0"/>
                  </a:rPr>
                  <a:t>(green dashed line in the </a:t>
                </a:r>
                <a:r>
                  <a:rPr lang="en-US" sz="3200" dirty="0" smtClean="0">
                    <a:solidFill>
                      <a:prstClr val="black"/>
                    </a:solidFill>
                    <a:latin typeface="Calibri"/>
                    <a:cs typeface="Arial" pitchFamily="34" charset="0"/>
                  </a:rPr>
                  <a:t>figure). This effectively flattens </a:t>
                </a:r>
                <a:r>
                  <a:rPr lang="en-US" sz="3200" dirty="0">
                    <a:solidFill>
                      <a:prstClr val="black"/>
                    </a:solidFill>
                    <a:latin typeface="Calibri"/>
                    <a:cs typeface="Arial" pitchFamily="34" charset="0"/>
                  </a:rPr>
                  <a:t>the infection </a:t>
                </a:r>
                <a:r>
                  <a:rPr lang="en-US" sz="3200" dirty="0" smtClean="0">
                    <a:solidFill>
                      <a:prstClr val="black"/>
                    </a:solidFill>
                    <a:latin typeface="Calibri"/>
                    <a:cs typeface="Arial" pitchFamily="34" charset="0"/>
                  </a:rPr>
                  <a:t>curve, since the number of current infections does not increase.</a:t>
                </a:r>
              </a:p>
              <a:p>
                <a:pPr marL="914400" lvl="0" indent="-457200" defTabSz="3574551">
                  <a:spcBef>
                    <a:spcPts val="0"/>
                  </a:spcBef>
                  <a:spcAft>
                    <a:spcPts val="0"/>
                  </a:spcAft>
                  <a:buFont typeface="Arial" panose="020B0604020202020204" pitchFamily="34" charset="0"/>
                  <a:buChar char="•"/>
                  <a:defRPr/>
                </a:pPr>
                <a:r>
                  <a:rPr lang="en-US" sz="3200" dirty="0" smtClean="0">
                    <a:solidFill>
                      <a:prstClr val="black"/>
                    </a:solidFill>
                    <a:latin typeface="Calibri"/>
                    <a:cs typeface="Arial" pitchFamily="34" charset="0"/>
                  </a:rPr>
                  <a:t>The data suggests that the stay-at-home order by itself might not be able to reduce </a:t>
                </a:r>
                <a:r>
                  <a:rPr lang="en-US" sz="3200" b="1" i="1" dirty="0">
                    <a:solidFill>
                      <a:prstClr val="black"/>
                    </a:solidFill>
                    <a:latin typeface="Symbol" panose="05050102010706020507" pitchFamily="18" charset="2"/>
                    <a:cs typeface="Arial" pitchFamily="34" charset="0"/>
                  </a:rPr>
                  <a:t>b</a:t>
                </a:r>
                <a:r>
                  <a:rPr lang="en-US" sz="3200" dirty="0">
                    <a:solidFill>
                      <a:prstClr val="black"/>
                    </a:solidFill>
                    <a:latin typeface="Calibri"/>
                    <a:cs typeface="Arial" pitchFamily="34" charset="0"/>
                  </a:rPr>
                  <a:t>  below </a:t>
                </a:r>
                <a:r>
                  <a:rPr lang="en-US" sz="3200" dirty="0" smtClean="0">
                    <a:solidFill>
                      <a:prstClr val="black"/>
                    </a:solidFill>
                    <a:latin typeface="Calibri"/>
                    <a:cs typeface="Arial" pitchFamily="34" charset="0"/>
                  </a:rPr>
                  <a:t>this threshold.</a:t>
                </a:r>
                <a:endParaRPr lang="en-US" sz="3200" dirty="0">
                  <a:solidFill>
                    <a:prstClr val="black"/>
                  </a:solidFill>
                  <a:latin typeface="Calibri"/>
                  <a:cs typeface="Arial" pitchFamily="34" charset="0"/>
                </a:endParaRPr>
              </a:p>
            </p:txBody>
          </p:sp>
        </mc:Choice>
        <mc:Fallback>
          <p:sp>
            <p:nvSpPr>
              <p:cNvPr id="3416" name="Rectangle 3415"/>
              <p:cNvSpPr>
                <a:spLocks noRot="1" noChangeAspect="1" noMove="1" noResize="1" noEditPoints="1" noAdjustHandles="1" noChangeArrowheads="1" noChangeShapeType="1" noTextEdit="1"/>
              </p:cNvSpPr>
              <p:nvPr/>
            </p:nvSpPr>
            <p:spPr>
              <a:xfrm>
                <a:off x="14971468" y="29032200"/>
                <a:ext cx="13627351" cy="3539430"/>
              </a:xfrm>
              <a:prstGeom prst="rect">
                <a:avLst/>
              </a:prstGeom>
              <a:blipFill>
                <a:blip r:embed="rId19"/>
                <a:stretch>
                  <a:fillRect l="-1163" t="-2069" r="-1745" b="-4828"/>
                </a:stretch>
              </a:blipFill>
            </p:spPr>
            <p:txBody>
              <a:bodyPr/>
              <a:lstStyle/>
              <a:p>
                <a:r>
                  <a:rPr lang="en-US">
                    <a:noFill/>
                  </a:rPr>
                  <a:t> </a:t>
                </a:r>
              </a:p>
            </p:txBody>
          </p:sp>
        </mc:Fallback>
      </mc:AlternateContent>
      <p:sp>
        <p:nvSpPr>
          <p:cNvPr id="213" name="Text Placeholder 4"/>
          <p:cNvSpPr txBox="1">
            <a:spLocks/>
          </p:cNvSpPr>
          <p:nvPr/>
        </p:nvSpPr>
        <p:spPr bwMode="auto">
          <a:xfrm>
            <a:off x="14859000" y="28260108"/>
            <a:ext cx="10727651" cy="772092"/>
          </a:xfrm>
          <a:prstGeom prst="rect">
            <a:avLst/>
          </a:prstGeom>
          <a:noFill/>
          <a:ln w="9525">
            <a:noFill/>
            <a:miter lim="800000"/>
            <a:headEnd/>
            <a:tailEnd/>
          </a:ln>
        </p:spPr>
        <p:txBody>
          <a:bodyPr lIns="357573" tIns="178785" rIns="357573" bIns="178785" anchor="b"/>
          <a:lstStyle/>
          <a:p>
            <a:pPr>
              <a:spcBef>
                <a:spcPct val="20000"/>
              </a:spcBef>
              <a:buFont typeface="Arial" charset="0"/>
              <a:buNone/>
            </a:pPr>
            <a:r>
              <a:rPr lang="en-US" sz="4000" b="1" dirty="0" smtClean="0">
                <a:solidFill>
                  <a:schemeClr val="tx2"/>
                </a:solidFill>
                <a:latin typeface="Calibri" pitchFamily="34" charset="0"/>
              </a:rPr>
              <a:t>Flattening the Infection Curve</a:t>
            </a:r>
            <a:endParaRPr lang="en-US" sz="4000" b="1" dirty="0">
              <a:solidFill>
                <a:schemeClr val="tx2"/>
              </a:solidFill>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2266</TotalTime>
  <Words>1319</Words>
  <Application>Microsoft Office PowerPoint</Application>
  <PresentationFormat>Custom</PresentationFormat>
  <Paragraphs>111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Garamond</vt:lpstr>
      <vt:lpstr>Symbol</vt:lpstr>
      <vt:lpstr>Office Theme</vt:lpstr>
      <vt:lpstr>Non-Pharmaceutical Interventions Help Effectively Control COVID-19 Transmission Rates Jeston Bond1, Holiday Pettijohn1, Rachael Combes1, Daniel March1, Don Galbadage2  and Genti Buzi1 1Department of Mathematics and Computer Science, Biola University 2Department of Kinesiology and Public Health, Biola University</vt:lpstr>
    </vt:vector>
  </TitlesOfParts>
  <Company>Sony Electronics,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Glycolytic Oscillations and Limits on Performance Robustness  Fiona Chandra, John Doyle California Institute of Technology</dc:title>
  <dc:creator>Fiona Chandra</dc:creator>
  <cp:lastModifiedBy>Windows User</cp:lastModifiedBy>
  <cp:revision>569</cp:revision>
  <cp:lastPrinted>2013-08-26T15:32:24Z</cp:lastPrinted>
  <dcterms:created xsi:type="dcterms:W3CDTF">2010-09-11T23:32:24Z</dcterms:created>
  <dcterms:modified xsi:type="dcterms:W3CDTF">2021-07-06T05:16:02Z</dcterms:modified>
</cp:coreProperties>
</file>