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59" r:id="rId12"/>
    <p:sldId id="268" r:id="rId13"/>
    <p:sldId id="26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CD8B8-9E00-455E-80DF-578626A185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6E8DE4-0650-4327-A9D0-50FD61253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0A7430-2D24-4B52-BF65-0111B9631339}"/>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5" name="页脚占位符 4">
            <a:extLst>
              <a:ext uri="{FF2B5EF4-FFF2-40B4-BE49-F238E27FC236}">
                <a16:creationId xmlns:a16="http://schemas.microsoft.com/office/drawing/2014/main" id="{409E5BEB-38C4-422B-8881-AB22861243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B48C3C-4B9A-4A6E-B370-C43FAE656309}"/>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404982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2E4EC-E09B-41C9-A441-64CD229AD8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9D8CB1-D861-440A-9765-7F630E9FC0C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2AA069-CB06-4D13-9DA2-E267CECF68FA}"/>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5" name="页脚占位符 4">
            <a:extLst>
              <a:ext uri="{FF2B5EF4-FFF2-40B4-BE49-F238E27FC236}">
                <a16:creationId xmlns:a16="http://schemas.microsoft.com/office/drawing/2014/main" id="{E105DDAC-1766-4DB3-A1AF-AD6140ACD7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9A07DA-157D-4E88-A2F3-D3A9DF0C9C5C}"/>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402137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CC7EDB-4E65-4C59-800E-2EE6EFA373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D51B1A-2522-4178-A048-0FA328AC189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0DBA79-25B3-4EE1-AA20-9C450C04C2CF}"/>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5" name="页脚占位符 4">
            <a:extLst>
              <a:ext uri="{FF2B5EF4-FFF2-40B4-BE49-F238E27FC236}">
                <a16:creationId xmlns:a16="http://schemas.microsoft.com/office/drawing/2014/main" id="{CDC94B54-436E-4B95-A8A8-B785F749F0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8D2806-A8C3-423C-B316-C291EACD14AD}"/>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264975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2DE1C-BA83-42AC-8218-80EE8FFB7B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26C4E0-9683-4B6A-ACD4-C4E657C1C6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A82F39-3DDE-4842-85B3-E24A98C839B2}"/>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5" name="页脚占位符 4">
            <a:extLst>
              <a:ext uri="{FF2B5EF4-FFF2-40B4-BE49-F238E27FC236}">
                <a16:creationId xmlns:a16="http://schemas.microsoft.com/office/drawing/2014/main" id="{C5D2485D-9EB7-43CC-87CA-4CF87F934D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665654-0D84-47E2-B48D-765F127D54B4}"/>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10422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443CF-F790-4013-8DA9-E7FB4F9B13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DCAB2CF-77BE-4958-B071-789C59DCE6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D332D3C-A322-4C2F-9FE0-2C6944A8E538}"/>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5" name="页脚占位符 4">
            <a:extLst>
              <a:ext uri="{FF2B5EF4-FFF2-40B4-BE49-F238E27FC236}">
                <a16:creationId xmlns:a16="http://schemas.microsoft.com/office/drawing/2014/main" id="{153446CC-C011-4836-91FB-50202EBADC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9DEB9E-C38D-4877-924A-1E2D8026B426}"/>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58890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A9158-30D2-41DC-A913-354E0852B4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F7CA23-F211-4D64-B88C-98E1A651B0C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1C93CA-CB65-49BC-81EF-5333D10F42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0CB0DB-79D5-49AA-B76D-A6AA74F9F722}"/>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6" name="页脚占位符 5">
            <a:extLst>
              <a:ext uri="{FF2B5EF4-FFF2-40B4-BE49-F238E27FC236}">
                <a16:creationId xmlns:a16="http://schemas.microsoft.com/office/drawing/2014/main" id="{B1D23791-1FFC-44A1-9030-B54B8654D9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D8F917-8CC9-4E9A-8F8D-9413AEF4603B}"/>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243599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27FAF-66F6-4687-9CA7-66495F7D53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DAB1B1-1A35-42C9-9479-80428643D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298B1DD-6A76-42DF-82F8-37E7646AEED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2235FF7-150E-45BE-B697-15149D365D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BB0A2C-AAA8-4239-8B9D-D03C0F5F48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82E6CE-428A-4099-9623-5F3714D7A143}"/>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8" name="页脚占位符 7">
            <a:extLst>
              <a:ext uri="{FF2B5EF4-FFF2-40B4-BE49-F238E27FC236}">
                <a16:creationId xmlns:a16="http://schemas.microsoft.com/office/drawing/2014/main" id="{E5212693-0C51-49BB-B644-8563BFE740D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046463B-538D-438E-8796-7876B054B14F}"/>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376181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8979-8676-41CD-958D-C42D0EFEDB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5908257-7D80-4D4B-B668-4493EDFECBC1}"/>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4" name="页脚占位符 3">
            <a:extLst>
              <a:ext uri="{FF2B5EF4-FFF2-40B4-BE49-F238E27FC236}">
                <a16:creationId xmlns:a16="http://schemas.microsoft.com/office/drawing/2014/main" id="{73DF5E90-2CAD-4DA1-AAA6-2617FBBE55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E66091-641F-4E8A-AF74-F319C50B3703}"/>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76186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D9A8C4-9D01-426D-9E13-110D470AD5F7}"/>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3" name="页脚占位符 2">
            <a:extLst>
              <a:ext uri="{FF2B5EF4-FFF2-40B4-BE49-F238E27FC236}">
                <a16:creationId xmlns:a16="http://schemas.microsoft.com/office/drawing/2014/main" id="{24BD1FC1-41C4-4872-86C5-DAEA09A4EC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F078A9-B440-4272-A7FA-AEE578E5F208}"/>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204954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478FB-4CD1-4657-B316-ECF331A3D7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D518765-17DF-46C2-8E2D-962E63BF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6DDD298-1333-4D23-ABF0-AF1F05A48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4987D2-EDC1-46F0-BBFB-BE02D6FED54A}"/>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6" name="页脚占位符 5">
            <a:extLst>
              <a:ext uri="{FF2B5EF4-FFF2-40B4-BE49-F238E27FC236}">
                <a16:creationId xmlns:a16="http://schemas.microsoft.com/office/drawing/2014/main" id="{E4136E82-2C73-45F0-AF6B-8FE15FD309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C1B3C4-5846-454D-82D5-8C70A0456D15}"/>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413641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E8492-3DC7-45BF-80CE-248D70FC0C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AEC599C-2C73-4A5D-9EF0-743318A9E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95AFCE-CB71-4BAD-BC3B-98A107AB5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835746-E613-4439-B061-D64310E802B9}"/>
              </a:ext>
            </a:extLst>
          </p:cNvPr>
          <p:cNvSpPr>
            <a:spLocks noGrp="1"/>
          </p:cNvSpPr>
          <p:nvPr>
            <p:ph type="dt" sz="half" idx="10"/>
          </p:nvPr>
        </p:nvSpPr>
        <p:spPr/>
        <p:txBody>
          <a:bodyPr/>
          <a:lstStyle/>
          <a:p>
            <a:fld id="{58B2A5DC-750D-4674-8711-B22665D2B32E}" type="datetimeFigureOut">
              <a:rPr lang="zh-CN" altLang="en-US" smtClean="0"/>
              <a:t>2021/4/28</a:t>
            </a:fld>
            <a:endParaRPr lang="zh-CN" altLang="en-US"/>
          </a:p>
        </p:txBody>
      </p:sp>
      <p:sp>
        <p:nvSpPr>
          <p:cNvPr id="6" name="页脚占位符 5">
            <a:extLst>
              <a:ext uri="{FF2B5EF4-FFF2-40B4-BE49-F238E27FC236}">
                <a16:creationId xmlns:a16="http://schemas.microsoft.com/office/drawing/2014/main" id="{D0C88378-F039-40A6-83B8-8EA4E59FE7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940980-91E2-4D75-973E-2A265FC3DDF7}"/>
              </a:ext>
            </a:extLst>
          </p:cNvPr>
          <p:cNvSpPr>
            <a:spLocks noGrp="1"/>
          </p:cNvSpPr>
          <p:nvPr>
            <p:ph type="sldNum" sz="quarter" idx="12"/>
          </p:nvPr>
        </p:nvSpPr>
        <p:spPr/>
        <p:txBody>
          <a:body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25867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D2E0E4C-98A8-4CD1-A534-E075FF188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3AAB8D-9FD9-4C50-8C1E-45D47069E0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F8016F-F655-45E3-ACCE-003D6E191F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2A5DC-750D-4674-8711-B22665D2B32E}" type="datetimeFigureOut">
              <a:rPr lang="zh-CN" altLang="en-US" smtClean="0"/>
              <a:t>2021/4/28</a:t>
            </a:fld>
            <a:endParaRPr lang="zh-CN" altLang="en-US"/>
          </a:p>
        </p:txBody>
      </p:sp>
      <p:sp>
        <p:nvSpPr>
          <p:cNvPr id="5" name="页脚占位符 4">
            <a:extLst>
              <a:ext uri="{FF2B5EF4-FFF2-40B4-BE49-F238E27FC236}">
                <a16:creationId xmlns:a16="http://schemas.microsoft.com/office/drawing/2014/main" id="{D654CDA9-572C-40B6-B4D3-B81ACE42D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FB4AA5-2D0C-4CEF-9BBE-399CCE1A23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6FFB8-03BF-4FCB-BCA4-2A9C672B495B}" type="slidenum">
              <a:rPr lang="zh-CN" altLang="en-US" smtClean="0"/>
              <a:t>‹#›</a:t>
            </a:fld>
            <a:endParaRPr lang="zh-CN" altLang="en-US"/>
          </a:p>
        </p:txBody>
      </p:sp>
    </p:spTree>
    <p:extLst>
      <p:ext uri="{BB962C8B-B14F-4D97-AF65-F5344CB8AC3E}">
        <p14:creationId xmlns:p14="http://schemas.microsoft.com/office/powerpoint/2010/main" val="286254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5643B-0A38-4103-A3E8-56E71495BB43}"/>
              </a:ext>
            </a:extLst>
          </p:cNvPr>
          <p:cNvSpPr>
            <a:spLocks noGrp="1"/>
          </p:cNvSpPr>
          <p:nvPr>
            <p:ph type="ctrTitle"/>
          </p:nvPr>
        </p:nvSpPr>
        <p:spPr>
          <a:xfrm>
            <a:off x="1524000" y="1122363"/>
            <a:ext cx="9144000" cy="1269855"/>
          </a:xfrm>
        </p:spPr>
        <p:txBody>
          <a:bodyPr/>
          <a:lstStyle/>
          <a:p>
            <a:r>
              <a:rPr lang="zh-CN" altLang="en-US" dirty="0"/>
              <a:t>傅里叶变换全息存储</a:t>
            </a:r>
          </a:p>
        </p:txBody>
      </p:sp>
      <p:sp>
        <p:nvSpPr>
          <p:cNvPr id="3" name="副标题 2">
            <a:extLst>
              <a:ext uri="{FF2B5EF4-FFF2-40B4-BE49-F238E27FC236}">
                <a16:creationId xmlns:a16="http://schemas.microsoft.com/office/drawing/2014/main" id="{D899FA2C-AFB4-4E29-92CA-2E6E18E8FE77}"/>
              </a:ext>
            </a:extLst>
          </p:cNvPr>
          <p:cNvSpPr>
            <a:spLocks noGrp="1"/>
          </p:cNvSpPr>
          <p:nvPr>
            <p:ph type="subTitle" idx="1"/>
          </p:nvPr>
        </p:nvSpPr>
        <p:spPr/>
        <p:txBody>
          <a:bodyPr/>
          <a:lstStyle/>
          <a:p>
            <a:r>
              <a:rPr lang="en-US" altLang="zh-CN" dirty="0"/>
              <a:t>2019012137</a:t>
            </a:r>
          </a:p>
          <a:p>
            <a:r>
              <a:rPr lang="zh-CN" altLang="en-US" dirty="0"/>
              <a:t>工物</a:t>
            </a:r>
            <a:r>
              <a:rPr lang="en-US" altLang="zh-CN" dirty="0"/>
              <a:t>90</a:t>
            </a:r>
          </a:p>
          <a:p>
            <a:r>
              <a:rPr lang="zh-CN" altLang="en-US" dirty="0"/>
              <a:t>张鸿琳</a:t>
            </a:r>
          </a:p>
        </p:txBody>
      </p:sp>
    </p:spTree>
    <p:extLst>
      <p:ext uri="{BB962C8B-B14F-4D97-AF65-F5344CB8AC3E}">
        <p14:creationId xmlns:p14="http://schemas.microsoft.com/office/powerpoint/2010/main" val="37506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5D5C-1A8F-4686-A1E8-5E4B3C123824}"/>
              </a:ext>
            </a:extLst>
          </p:cNvPr>
          <p:cNvSpPr>
            <a:spLocks noGrp="1"/>
          </p:cNvSpPr>
          <p:nvPr>
            <p:ph type="title"/>
          </p:nvPr>
        </p:nvSpPr>
        <p:spPr>
          <a:xfrm>
            <a:off x="330200" y="-125942"/>
            <a:ext cx="10515600" cy="1325563"/>
          </a:xfrm>
        </p:spPr>
        <p:txBody>
          <a:bodyPr/>
          <a:lstStyle/>
          <a:p>
            <a:r>
              <a:rPr lang="zh-CN" altLang="en-US" dirty="0"/>
              <a:t>实验原理：傅里叶变换全息照相</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C609703-BFB0-4AAA-9D26-48D5CEC80DEE}"/>
                  </a:ext>
                </a:extLst>
              </p:cNvPr>
              <p:cNvSpPr>
                <a:spLocks noGrp="1"/>
              </p:cNvSpPr>
              <p:nvPr>
                <p:ph idx="1"/>
              </p:nvPr>
            </p:nvSpPr>
            <p:spPr>
              <a:xfrm>
                <a:off x="330200" y="1758421"/>
                <a:ext cx="12073467" cy="5591175"/>
              </a:xfrm>
            </p:spPr>
            <p:txBody>
              <a:bodyPr>
                <a:normAutofit/>
              </a:bodyPr>
              <a:lstStyle/>
              <a:p>
                <a:r>
                  <a:rPr lang="zh-CN" altLang="en-US" sz="2700" dirty="0"/>
                  <a:t>波前的再现：</a:t>
                </a:r>
                <a:endParaRPr lang="en-US" altLang="zh-CN" sz="2700" dirty="0"/>
              </a:p>
              <a:p>
                <a:endParaRPr lang="en-US" altLang="zh-CN" sz="2700" dirty="0"/>
              </a:p>
              <a:p>
                <a14:m>
                  <m:oMath xmlns:m="http://schemas.openxmlformats.org/officeDocument/2006/math">
                    <m:r>
                      <a:rPr lang="en-US" altLang="zh-CN" i="1"/>
                      <m:t>𝐴</m:t>
                    </m:r>
                    <m:r>
                      <m:rPr>
                        <m:sty m:val="p"/>
                      </m:rPr>
                      <a:rPr lang="en-US" altLang="zh-CN"/>
                      <m:t>β</m:t>
                    </m:r>
                    <m:r>
                      <a:rPr lang="en-US" altLang="zh-CN" i="1"/>
                      <m:t>𝑡</m:t>
                    </m:r>
                    <m:sSub>
                      <m:sSubPr>
                        <m:ctrlPr>
                          <a:rPr lang="zh-CN" altLang="zh-CN" i="1"/>
                        </m:ctrlPr>
                      </m:sSubPr>
                      <m:e>
                        <m:r>
                          <a:rPr lang="en-US" altLang="zh-CN" i="1"/>
                          <m:t>𝑅</m:t>
                        </m:r>
                      </m:e>
                      <m:sub>
                        <m:r>
                          <a:rPr lang="en-US" altLang="zh-CN" i="1"/>
                          <m:t>0</m:t>
                        </m:r>
                      </m:sub>
                    </m:sSub>
                    <m:nary>
                      <m:naryPr>
                        <m:ctrlPr>
                          <a:rPr lang="zh-CN" altLang="zh-CN" i="1"/>
                        </m:ctrlPr>
                      </m:naryPr>
                      <m:sub>
                        <m:r>
                          <a:rPr lang="en-US" altLang="zh-CN" i="1"/>
                          <m:t>−</m:t>
                        </m:r>
                        <m:r>
                          <a:rPr lang="zh-CN" altLang="zh-CN"/>
                          <m:t>∞</m:t>
                        </m:r>
                      </m:sub>
                      <m:sup>
                        <m:r>
                          <a:rPr lang="en-US" altLang="zh-CN" i="1"/>
                          <m:t>+</m:t>
                        </m:r>
                        <m:r>
                          <a:rPr lang="zh-CN" altLang="zh-CN"/>
                          <m:t>∞</m:t>
                        </m:r>
                      </m:sup>
                      <m:e>
                        <m:nary>
                          <m:naryPr>
                            <m:ctrlPr>
                              <a:rPr lang="zh-CN" altLang="zh-CN" i="1"/>
                            </m:ctrlPr>
                          </m:naryPr>
                          <m:sub>
                            <m:r>
                              <a:rPr lang="en-US" altLang="zh-CN" i="1"/>
                              <m:t>−</m:t>
                            </m:r>
                            <m:r>
                              <a:rPr lang="zh-CN" altLang="zh-CN"/>
                              <m:t>∞</m:t>
                            </m:r>
                          </m:sub>
                          <m:sup>
                            <m:r>
                              <a:rPr lang="en-US" altLang="zh-CN" i="1"/>
                              <m:t>+</m:t>
                            </m:r>
                            <m:r>
                              <a:rPr lang="zh-CN" altLang="zh-CN"/>
                              <m:t>∞</m:t>
                            </m:r>
                          </m:sup>
                          <m:e>
                            <m:r>
                              <a:rPr lang="en-US" altLang="zh-CN" i="1"/>
                              <m:t>[</m:t>
                            </m:r>
                            <m:r>
                              <a:rPr lang="en-US" altLang="zh-CN" i="1"/>
                              <m:t>𝐺</m:t>
                            </m:r>
                            <m:d>
                              <m:dPr>
                                <m:ctrlPr>
                                  <a:rPr lang="zh-CN" altLang="zh-CN" i="1"/>
                                </m:ctrlPr>
                              </m:dPr>
                              <m:e>
                                <m:r>
                                  <m:rPr>
                                    <m:sty m:val="p"/>
                                  </m:rPr>
                                  <a:rPr lang="en-US" altLang="zh-CN"/>
                                  <m:t>ξ</m:t>
                                </m:r>
                                <m:r>
                                  <a:rPr lang="en-US" altLang="zh-CN" i="1"/>
                                  <m:t>,</m:t>
                                </m:r>
                                <m:r>
                                  <m:rPr>
                                    <m:sty m:val="p"/>
                                  </m:rPr>
                                  <a:rPr lang="en-US" altLang="zh-CN"/>
                                  <m:t>η</m:t>
                                </m:r>
                              </m:e>
                            </m:d>
                            <m:r>
                              <a:rPr lang="en-US" altLang="zh-CN" i="1"/>
                              <m:t>𝑒𝑥𝑝</m:t>
                            </m:r>
                            <m:d>
                              <m:dPr>
                                <m:ctrlPr>
                                  <a:rPr lang="zh-CN" altLang="zh-CN" i="1"/>
                                </m:ctrlPr>
                              </m:dPr>
                              <m:e>
                                <m:r>
                                  <a:rPr lang="en-US" altLang="zh-CN" i="1"/>
                                  <m:t>−2</m:t>
                                </m:r>
                                <m:r>
                                  <m:rPr>
                                    <m:sty m:val="p"/>
                                  </m:rPr>
                                  <a:rPr lang="en-US" altLang="zh-CN"/>
                                  <m:t>π</m:t>
                                </m:r>
                                <m:r>
                                  <a:rPr lang="en-US" altLang="zh-CN" i="1"/>
                                  <m:t>𝑖𝑏</m:t>
                                </m:r>
                                <m:r>
                                  <m:rPr>
                                    <m:sty m:val="p"/>
                                  </m:rPr>
                                  <a:rPr lang="en-US" altLang="zh-CN"/>
                                  <m:t>ξ</m:t>
                                </m:r>
                              </m:e>
                            </m:d>
                            <m:r>
                              <a:rPr lang="en-US" altLang="zh-CN" i="1"/>
                              <m:t>+</m:t>
                            </m:r>
                            <m:sSup>
                              <m:sSupPr>
                                <m:ctrlPr>
                                  <a:rPr lang="zh-CN" altLang="zh-CN" i="1"/>
                                </m:ctrlPr>
                              </m:sSupPr>
                              <m:e>
                                <m:r>
                                  <a:rPr lang="en-US" altLang="zh-CN" i="1"/>
                                  <m:t>𝐺</m:t>
                                </m:r>
                              </m:e>
                              <m:sup>
                                <m:r>
                                  <a:rPr lang="en-US" altLang="zh-CN" i="1"/>
                                  <m:t>∗</m:t>
                                </m:r>
                              </m:sup>
                            </m:sSup>
                            <m:d>
                              <m:dPr>
                                <m:ctrlPr>
                                  <a:rPr lang="zh-CN" altLang="zh-CN" i="1"/>
                                </m:ctrlPr>
                              </m:dPr>
                              <m:e>
                                <m:r>
                                  <m:rPr>
                                    <m:sty m:val="p"/>
                                  </m:rPr>
                                  <a:rPr lang="en-US" altLang="zh-CN"/>
                                  <m:t>ξ</m:t>
                                </m:r>
                                <m:r>
                                  <a:rPr lang="en-US" altLang="zh-CN" i="1"/>
                                  <m:t>,</m:t>
                                </m:r>
                                <m:r>
                                  <m:rPr>
                                    <m:sty m:val="p"/>
                                  </m:rPr>
                                  <a:rPr lang="en-US" altLang="zh-CN"/>
                                  <m:t>η</m:t>
                                </m:r>
                              </m:e>
                            </m:d>
                            <m:r>
                              <a:rPr lang="en-US" altLang="zh-CN" i="1"/>
                              <m:t>𝑒𝑥𝑝</m:t>
                            </m:r>
                            <m:d>
                              <m:dPr>
                                <m:ctrlPr>
                                  <a:rPr lang="zh-CN" altLang="zh-CN" i="1"/>
                                </m:ctrlPr>
                              </m:dPr>
                              <m:e>
                                <m:r>
                                  <a:rPr lang="en-US" altLang="zh-CN" i="1"/>
                                  <m:t>2</m:t>
                                </m:r>
                                <m:r>
                                  <m:rPr>
                                    <m:sty m:val="p"/>
                                  </m:rPr>
                                  <a:rPr lang="en-US" altLang="zh-CN"/>
                                  <m:t>π</m:t>
                                </m:r>
                                <m:r>
                                  <a:rPr lang="en-US" altLang="zh-CN" i="1"/>
                                  <m:t>𝑖𝑏</m:t>
                                </m:r>
                                <m:r>
                                  <m:rPr>
                                    <m:sty m:val="p"/>
                                  </m:rPr>
                                  <a:rPr lang="en-US" altLang="zh-CN"/>
                                  <m:t>ξ</m:t>
                                </m:r>
                              </m:e>
                            </m:d>
                            <m:r>
                              <a:rPr lang="en-US" altLang="zh-CN" i="1"/>
                              <m:t>]</m:t>
                            </m:r>
                            <m:r>
                              <a:rPr lang="en-US" altLang="zh-CN" i="1"/>
                              <m:t>𝑒𝑥</m:t>
                            </m:r>
                            <m:func>
                              <m:funcPr>
                                <m:ctrlPr>
                                  <a:rPr lang="zh-CN" altLang="zh-CN" i="1"/>
                                </m:ctrlPr>
                              </m:funcPr>
                              <m:fName>
                                <m:r>
                                  <a:rPr lang="en-US" altLang="zh-CN" i="1"/>
                                  <m:t>𝑝</m:t>
                                </m:r>
                              </m:fName>
                              <m:e>
                                <m:d>
                                  <m:dPr>
                                    <m:begChr m:val="["/>
                                    <m:endChr m:val="]"/>
                                    <m:ctrlPr>
                                      <a:rPr lang="zh-CN" altLang="zh-CN" i="1"/>
                                    </m:ctrlPr>
                                  </m:dPr>
                                  <m:e>
                                    <m:r>
                                      <a:rPr lang="en-US" altLang="zh-CN" i="1"/>
                                      <m:t>−2</m:t>
                                    </m:r>
                                    <m:r>
                                      <m:rPr>
                                        <m:sty m:val="p"/>
                                      </m:rPr>
                                      <a:rPr lang="en-US" altLang="zh-CN"/>
                                      <m:t>π</m:t>
                                    </m:r>
                                    <m:r>
                                      <a:rPr lang="en-US" altLang="zh-CN" i="1"/>
                                      <m:t>𝑖</m:t>
                                    </m:r>
                                    <m:d>
                                      <m:dPr>
                                        <m:ctrlPr>
                                          <a:rPr lang="zh-CN" altLang="zh-CN" i="1"/>
                                        </m:ctrlPr>
                                      </m:dPr>
                                      <m:e>
                                        <m:r>
                                          <m:rPr>
                                            <m:sty m:val="p"/>
                                          </m:rPr>
                                          <a:rPr lang="en-US" altLang="zh-CN"/>
                                          <m:t>ξ</m:t>
                                        </m:r>
                                        <m:r>
                                          <a:rPr lang="en-US" altLang="zh-CN" i="1"/>
                                          <m:t>𝑥</m:t>
                                        </m:r>
                                        <m:r>
                                          <a:rPr lang="en-US" altLang="zh-CN" i="1"/>
                                          <m:t>+</m:t>
                                        </m:r>
                                        <m:r>
                                          <m:rPr>
                                            <m:sty m:val="p"/>
                                          </m:rPr>
                                          <a:rPr lang="en-US" altLang="zh-CN"/>
                                          <m:t>η</m:t>
                                        </m:r>
                                        <m:r>
                                          <a:rPr lang="en-US" altLang="zh-CN" i="1"/>
                                          <m:t>𝑦</m:t>
                                        </m:r>
                                      </m:e>
                                    </m:d>
                                  </m:e>
                                </m:d>
                              </m:e>
                            </m:func>
                            <m:r>
                              <a:rPr lang="en-US" altLang="zh-CN" i="1"/>
                              <m:t>𝑑</m:t>
                            </m:r>
                            <m:r>
                              <m:rPr>
                                <m:sty m:val="p"/>
                              </m:rPr>
                              <a:rPr lang="en-US" altLang="zh-CN"/>
                              <m:t>ξ</m:t>
                            </m:r>
                            <m:r>
                              <a:rPr lang="en-US" altLang="zh-CN" i="1"/>
                              <m:t>𝑑</m:t>
                            </m:r>
                            <m:r>
                              <m:rPr>
                                <m:sty m:val="p"/>
                              </m:rPr>
                              <a:rPr lang="en-US" altLang="zh-CN"/>
                              <m:t>η</m:t>
                            </m:r>
                          </m:e>
                        </m:nary>
                      </m:e>
                    </m:nary>
                  </m:oMath>
                </a14:m>
                <a:endParaRPr lang="en-US" altLang="zh-CN" sz="2700" dirty="0"/>
              </a:p>
              <a:p>
                <a:pPr marL="0" indent="0">
                  <a:buNone/>
                </a:pPr>
                <a:r>
                  <a:rPr lang="en-US" altLang="zh-CN" b="0" dirty="0"/>
                  <a:t> </a:t>
                </a:r>
                <a14:m>
                  <m:oMath xmlns:m="http://schemas.openxmlformats.org/officeDocument/2006/math">
                    <m:r>
                      <a:rPr lang="en-US" altLang="zh-CN" b="0" i="1" smtClean="0">
                        <a:latin typeface="Cambria Math" panose="02040503050406030204" pitchFamily="18" charset="0"/>
                      </a:rPr>
                      <m:t>=</m:t>
                    </m:r>
                    <m:r>
                      <a:rPr lang="en-US" altLang="zh-CN" i="1"/>
                      <m:t>𝐴</m:t>
                    </m:r>
                    <m:r>
                      <m:rPr>
                        <m:sty m:val="p"/>
                      </m:rPr>
                      <a:rPr lang="en-US" altLang="zh-CN"/>
                      <m:t>β</m:t>
                    </m:r>
                    <m:r>
                      <a:rPr lang="en-US" altLang="zh-CN" i="1"/>
                      <m:t>𝑡</m:t>
                    </m:r>
                    <m:sSub>
                      <m:sSubPr>
                        <m:ctrlPr>
                          <a:rPr lang="zh-CN" altLang="zh-CN" i="1"/>
                        </m:ctrlPr>
                      </m:sSubPr>
                      <m:e>
                        <m:r>
                          <a:rPr lang="en-US" altLang="zh-CN" i="1"/>
                          <m:t>𝑅</m:t>
                        </m:r>
                      </m:e>
                      <m:sub>
                        <m:r>
                          <a:rPr lang="en-US" altLang="zh-CN" i="1"/>
                          <m:t>0</m:t>
                        </m:r>
                      </m:sub>
                    </m:sSub>
                    <m:r>
                      <a:rPr lang="en-US" altLang="zh-CN" b="0" i="1" smtClean="0">
                        <a:latin typeface="Cambria Math" panose="02040503050406030204" pitchFamily="18" charset="0"/>
                      </a:rPr>
                      <m:t>[</m:t>
                    </m:r>
                    <m:r>
                      <a:rPr lang="en-US" altLang="zh-CN" i="1"/>
                      <m:t>𝑔</m:t>
                    </m:r>
                    <m:d>
                      <m:dPr>
                        <m:ctrlPr>
                          <a:rPr lang="zh-CN" altLang="zh-CN" i="1"/>
                        </m:ctrlPr>
                      </m:dPr>
                      <m:e>
                        <m:r>
                          <a:rPr lang="en-US" altLang="zh-CN" i="1"/>
                          <m:t>−</m:t>
                        </m:r>
                        <m:d>
                          <m:dPr>
                            <m:ctrlPr>
                              <a:rPr lang="zh-CN" altLang="zh-CN" i="1"/>
                            </m:ctrlPr>
                          </m:dPr>
                          <m:e>
                            <m:r>
                              <a:rPr lang="en-US" altLang="zh-CN" i="1"/>
                              <m:t>𝑥</m:t>
                            </m:r>
                            <m:r>
                              <a:rPr lang="en-US" altLang="zh-CN" i="1"/>
                              <m:t>+</m:t>
                            </m:r>
                            <m:r>
                              <a:rPr lang="en-US" altLang="zh-CN" i="1"/>
                              <m:t>𝑏</m:t>
                            </m:r>
                          </m:e>
                        </m:d>
                        <m:r>
                          <a:rPr lang="en-US" altLang="zh-CN" i="1"/>
                          <m:t>,−</m:t>
                        </m:r>
                        <m:r>
                          <a:rPr lang="en-US" altLang="zh-CN" i="1"/>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𝑔</m:t>
                        </m:r>
                      </m:e>
                      <m:sup>
                        <m:r>
                          <a:rPr lang="en-US" altLang="zh-CN" b="0" i="1" smtClean="0">
                            <a:latin typeface="Cambria Math" panose="02040503050406030204" pitchFamily="18" charset="0"/>
                          </a:rPr>
                          <m:t>∗</m:t>
                        </m:r>
                      </m:sup>
                    </m:sSup>
                    <m:d>
                      <m:dPr>
                        <m:ctrlPr>
                          <a:rPr lang="zh-CN"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b="0" i="1" smtClean="0">
                        <a:latin typeface="Cambria Math" panose="02040503050406030204" pitchFamily="18" charset="0"/>
                      </a:rPr>
                      <m:t>]</m:t>
                    </m:r>
                  </m:oMath>
                </a14:m>
                <a:endParaRPr lang="en-US" altLang="zh-CN" dirty="0"/>
              </a:p>
              <a:p>
                <a:endParaRPr lang="en-US" altLang="zh-CN" dirty="0"/>
              </a:p>
              <a:p>
                <a:r>
                  <a:rPr lang="zh-CN" altLang="en-US" dirty="0"/>
                  <a:t>可见该操作还原了原像</a:t>
                </a:r>
                <a:endParaRPr lang="zh-CN" altLang="zh-CN" dirty="0"/>
              </a:p>
            </p:txBody>
          </p:sp>
        </mc:Choice>
        <mc:Fallback>
          <p:sp>
            <p:nvSpPr>
              <p:cNvPr id="3" name="内容占位符 2">
                <a:extLst>
                  <a:ext uri="{FF2B5EF4-FFF2-40B4-BE49-F238E27FC236}">
                    <a16:creationId xmlns:a16="http://schemas.microsoft.com/office/drawing/2014/main" id="{5C609703-BFB0-4AAA-9D26-48D5CEC80DEE}"/>
                  </a:ext>
                </a:extLst>
              </p:cNvPr>
              <p:cNvSpPr>
                <a:spLocks noGrp="1" noRot="1" noChangeAspect="1" noMove="1" noResize="1" noEditPoints="1" noAdjustHandles="1" noChangeArrowheads="1" noChangeShapeType="1" noTextEdit="1"/>
              </p:cNvSpPr>
              <p:nvPr>
                <p:ph idx="1"/>
              </p:nvPr>
            </p:nvSpPr>
            <p:spPr>
              <a:xfrm>
                <a:off x="330200" y="1758421"/>
                <a:ext cx="12073467" cy="5591175"/>
              </a:xfrm>
              <a:blipFill>
                <a:blip r:embed="rId2"/>
                <a:stretch>
                  <a:fillRect l="-909" t="-16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556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75C7D-1525-4C43-B1BA-CBC706B50DB5}"/>
              </a:ext>
            </a:extLst>
          </p:cNvPr>
          <p:cNvSpPr>
            <a:spLocks noGrp="1"/>
          </p:cNvSpPr>
          <p:nvPr>
            <p:ph type="title"/>
          </p:nvPr>
        </p:nvSpPr>
        <p:spPr/>
        <p:txBody>
          <a:bodyPr/>
          <a:lstStyle/>
          <a:p>
            <a:r>
              <a:rPr lang="zh-CN" altLang="en-US" dirty="0"/>
              <a:t>实验光路：</a:t>
            </a:r>
          </a:p>
        </p:txBody>
      </p:sp>
      <p:pic>
        <p:nvPicPr>
          <p:cNvPr id="5" name="内容占位符 4">
            <a:extLst>
              <a:ext uri="{FF2B5EF4-FFF2-40B4-BE49-F238E27FC236}">
                <a16:creationId xmlns:a16="http://schemas.microsoft.com/office/drawing/2014/main" id="{EDD2AF66-7275-4A18-A2C5-8A4631C838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042" y="1690688"/>
            <a:ext cx="8867916" cy="4351338"/>
          </a:xfrm>
        </p:spPr>
      </p:pic>
    </p:spTree>
    <p:extLst>
      <p:ext uri="{BB962C8B-B14F-4D97-AF65-F5344CB8AC3E}">
        <p14:creationId xmlns:p14="http://schemas.microsoft.com/office/powerpoint/2010/main" val="376813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75C7D-1525-4C43-B1BA-CBC706B50DB5}"/>
              </a:ext>
            </a:extLst>
          </p:cNvPr>
          <p:cNvSpPr>
            <a:spLocks noGrp="1"/>
          </p:cNvSpPr>
          <p:nvPr>
            <p:ph type="title"/>
          </p:nvPr>
        </p:nvSpPr>
        <p:spPr/>
        <p:txBody>
          <a:bodyPr/>
          <a:lstStyle/>
          <a:p>
            <a:r>
              <a:rPr lang="zh-CN" altLang="en-US" dirty="0"/>
              <a:t>实验光路：</a:t>
            </a:r>
          </a:p>
        </p:txBody>
      </p:sp>
      <p:sp>
        <p:nvSpPr>
          <p:cNvPr id="4" name="内容占位符 3">
            <a:extLst>
              <a:ext uri="{FF2B5EF4-FFF2-40B4-BE49-F238E27FC236}">
                <a16:creationId xmlns:a16="http://schemas.microsoft.com/office/drawing/2014/main" id="{E79C9338-8256-4565-8A06-D2129321FA12}"/>
              </a:ext>
            </a:extLst>
          </p:cNvPr>
          <p:cNvSpPr>
            <a:spLocks noGrp="1"/>
          </p:cNvSpPr>
          <p:nvPr>
            <p:ph idx="1"/>
          </p:nvPr>
        </p:nvSpPr>
        <p:spPr/>
        <p:txBody>
          <a:bodyPr/>
          <a:lstStyle/>
          <a:p>
            <a:r>
              <a:rPr lang="zh-CN" altLang="en-US" dirty="0"/>
              <a:t>整个装置置于光学防震平台</a:t>
            </a:r>
            <a:endParaRPr lang="en-US" altLang="zh-CN" dirty="0"/>
          </a:p>
          <a:p>
            <a:r>
              <a:rPr lang="zh-CN" altLang="en-US" dirty="0"/>
              <a:t>激光束经扩束镜和准直镜后成为平行光束，透明资料片置于傅里叶变换透镜前焦面上</a:t>
            </a:r>
            <a:endParaRPr lang="en-US" altLang="zh-CN" dirty="0"/>
          </a:p>
          <a:p>
            <a:r>
              <a:rPr lang="zh-CN" altLang="en-US" dirty="0"/>
              <a:t>（离焦法）将全息底片置于离频谱面距离焦距约</a:t>
            </a:r>
            <a:r>
              <a:rPr lang="en-US" altLang="zh-CN" dirty="0"/>
              <a:t>5%</a:t>
            </a:r>
            <a:r>
              <a:rPr lang="zh-CN" altLang="en-US" dirty="0"/>
              <a:t>的位置上，使光斑大小为</a:t>
            </a:r>
            <a:r>
              <a:rPr lang="en-US" altLang="zh-CN" dirty="0"/>
              <a:t>1-2mm</a:t>
            </a:r>
            <a:r>
              <a:rPr lang="zh-CN" altLang="en-US" dirty="0"/>
              <a:t>左右，参考光斑的大小约为</a:t>
            </a:r>
            <a:r>
              <a:rPr lang="en-US" altLang="zh-CN" dirty="0"/>
              <a:t>2mm</a:t>
            </a:r>
          </a:p>
          <a:p>
            <a:r>
              <a:rPr lang="zh-CN" altLang="en-US" dirty="0"/>
              <a:t>两光斑中心应重合，同时全息底片向参考光方向倾斜</a:t>
            </a:r>
            <a:endParaRPr lang="en-US" altLang="zh-CN" dirty="0"/>
          </a:p>
          <a:p>
            <a:r>
              <a:rPr lang="zh-CN" altLang="en-US" dirty="0"/>
              <a:t>注意控制光强比</a:t>
            </a:r>
          </a:p>
        </p:txBody>
      </p:sp>
    </p:spTree>
    <p:extLst>
      <p:ext uri="{BB962C8B-B14F-4D97-AF65-F5344CB8AC3E}">
        <p14:creationId xmlns:p14="http://schemas.microsoft.com/office/powerpoint/2010/main" val="335545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74923-1F45-4D0D-92AB-1D8BB887E93F}"/>
              </a:ext>
            </a:extLst>
          </p:cNvPr>
          <p:cNvSpPr>
            <a:spLocks noGrp="1"/>
          </p:cNvSpPr>
          <p:nvPr>
            <p:ph type="title"/>
          </p:nvPr>
        </p:nvSpPr>
        <p:spPr/>
        <p:txBody>
          <a:bodyPr/>
          <a:lstStyle/>
          <a:p>
            <a:r>
              <a:rPr lang="zh-CN" altLang="en-US" dirty="0"/>
              <a:t>实验步骤：</a:t>
            </a:r>
          </a:p>
        </p:txBody>
      </p:sp>
      <p:sp>
        <p:nvSpPr>
          <p:cNvPr id="3" name="内容占位符 2">
            <a:extLst>
              <a:ext uri="{FF2B5EF4-FFF2-40B4-BE49-F238E27FC236}">
                <a16:creationId xmlns:a16="http://schemas.microsoft.com/office/drawing/2014/main" id="{254A1D10-A57A-4D03-A60C-E2949A4023C2}"/>
              </a:ext>
            </a:extLst>
          </p:cNvPr>
          <p:cNvSpPr>
            <a:spLocks noGrp="1"/>
          </p:cNvSpPr>
          <p:nvPr>
            <p:ph idx="1"/>
          </p:nvPr>
        </p:nvSpPr>
        <p:spPr/>
        <p:txBody>
          <a:bodyPr/>
          <a:lstStyle/>
          <a:p>
            <a:r>
              <a:rPr lang="zh-CN" altLang="en-US" dirty="0"/>
              <a:t>根据光路图搭建光路并调节等高</a:t>
            </a:r>
            <a:endParaRPr lang="en-US" altLang="zh-CN" dirty="0"/>
          </a:p>
          <a:p>
            <a:r>
              <a:rPr lang="zh-CN" altLang="en-US" dirty="0"/>
              <a:t>透明资料片置于傅里叶变换透镜前焦面上记录，全息底片感光面迎着光束，选择适合光强比后，改变曝光时间在底片不同位置多次记录</a:t>
            </a:r>
            <a:endParaRPr lang="en-US" altLang="zh-CN" dirty="0"/>
          </a:p>
          <a:p>
            <a:r>
              <a:rPr lang="zh-CN" altLang="en-US" dirty="0"/>
              <a:t>将冲洗后的底片置于原味，使用原参考光照明全息底片，观察再现出的像的大小和位置</a:t>
            </a:r>
            <a:endParaRPr lang="en-US" altLang="zh-CN" dirty="0"/>
          </a:p>
          <a:p>
            <a:r>
              <a:rPr lang="zh-CN" altLang="en-US" dirty="0"/>
              <a:t>再现光垂直照射全息底片，观察再现像，区别原始像和共轭像</a:t>
            </a:r>
            <a:endParaRPr lang="en-US" altLang="zh-CN" dirty="0"/>
          </a:p>
          <a:p>
            <a:r>
              <a:rPr lang="zh-CN" altLang="en-US" dirty="0"/>
              <a:t>（选做）研究光强比、离焦量、光程差、曝光时间等条件对全息成像的影响</a:t>
            </a:r>
          </a:p>
        </p:txBody>
      </p:sp>
    </p:spTree>
    <p:extLst>
      <p:ext uri="{BB962C8B-B14F-4D97-AF65-F5344CB8AC3E}">
        <p14:creationId xmlns:p14="http://schemas.microsoft.com/office/powerpoint/2010/main" val="250192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5B782-98E9-4967-83A0-197DCC0D452D}"/>
              </a:ext>
            </a:extLst>
          </p:cNvPr>
          <p:cNvSpPr>
            <a:spLocks noGrp="1"/>
          </p:cNvSpPr>
          <p:nvPr>
            <p:ph type="title"/>
          </p:nvPr>
        </p:nvSpPr>
        <p:spPr/>
        <p:txBody>
          <a:bodyPr/>
          <a:lstStyle/>
          <a:p>
            <a:r>
              <a:rPr lang="zh-CN" altLang="en-US" dirty="0"/>
              <a:t>实验目的：</a:t>
            </a:r>
          </a:p>
        </p:txBody>
      </p:sp>
      <p:sp>
        <p:nvSpPr>
          <p:cNvPr id="3" name="内容占位符 2">
            <a:extLst>
              <a:ext uri="{FF2B5EF4-FFF2-40B4-BE49-F238E27FC236}">
                <a16:creationId xmlns:a16="http://schemas.microsoft.com/office/drawing/2014/main" id="{A6113F1B-E0A9-41C3-83F2-5707CF082647}"/>
              </a:ext>
            </a:extLst>
          </p:cNvPr>
          <p:cNvSpPr>
            <a:spLocks noGrp="1"/>
          </p:cNvSpPr>
          <p:nvPr>
            <p:ph idx="1"/>
          </p:nvPr>
        </p:nvSpPr>
        <p:spPr/>
        <p:txBody>
          <a:bodyPr>
            <a:normAutofit/>
          </a:bodyPr>
          <a:lstStyle/>
          <a:p>
            <a:r>
              <a:rPr lang="zh-CN" altLang="en-US" dirty="0">
                <a:effectLst/>
              </a:rPr>
              <a:t>傅里叶变换全息图是全息图的一种。在光学空间滤波、特征识别、图象处理和资料存储方面有一定的应用。</a:t>
            </a:r>
            <a:endParaRPr lang="en-US" altLang="zh-CN" dirty="0">
              <a:effectLst/>
            </a:endParaRPr>
          </a:p>
          <a:p>
            <a:r>
              <a:rPr lang="zh-CN" altLang="en-US" dirty="0">
                <a:effectLst/>
              </a:rPr>
              <a:t>本实验让学生了解傅里叶变换全息图的形成和再现原理。学习全息照相的实验装置构造和调节，学会记录和再现全息图的方法及操作。</a:t>
            </a:r>
            <a:br>
              <a:rPr lang="zh-CN" altLang="en-US" dirty="0">
                <a:effectLst/>
              </a:rPr>
            </a:br>
            <a:endParaRPr lang="zh-CN" altLang="en-US" dirty="0"/>
          </a:p>
        </p:txBody>
      </p:sp>
    </p:spTree>
    <p:extLst>
      <p:ext uri="{BB962C8B-B14F-4D97-AF65-F5344CB8AC3E}">
        <p14:creationId xmlns:p14="http://schemas.microsoft.com/office/powerpoint/2010/main" val="128177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5D5C-1A8F-4686-A1E8-5E4B3C123824}"/>
              </a:ext>
            </a:extLst>
          </p:cNvPr>
          <p:cNvSpPr>
            <a:spLocks noGrp="1"/>
          </p:cNvSpPr>
          <p:nvPr>
            <p:ph type="title"/>
          </p:nvPr>
        </p:nvSpPr>
        <p:spPr>
          <a:xfrm>
            <a:off x="330200" y="-125942"/>
            <a:ext cx="10515600" cy="1325563"/>
          </a:xfrm>
        </p:spPr>
        <p:txBody>
          <a:bodyPr/>
          <a:lstStyle/>
          <a:p>
            <a:r>
              <a:rPr lang="zh-CN" altLang="en-US" dirty="0"/>
              <a:t>实验原理：傅里叶变换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609703-BFB0-4AAA-9D26-48D5CEC80DEE}"/>
                  </a:ext>
                </a:extLst>
              </p:cNvPr>
              <p:cNvSpPr>
                <a:spLocks noGrp="1"/>
              </p:cNvSpPr>
              <p:nvPr>
                <p:ph idx="1"/>
              </p:nvPr>
            </p:nvSpPr>
            <p:spPr>
              <a:xfrm>
                <a:off x="584200" y="1029757"/>
                <a:ext cx="10515600" cy="5591175"/>
              </a:xfrm>
            </p:spPr>
            <p:txBody>
              <a:bodyPr/>
              <a:lstStyle/>
              <a:p>
                <a:r>
                  <a:rPr lang="zh-CN" altLang="en-US" dirty="0"/>
                  <a:t>一个二维空间分布函数可以看做无穷多不同振幅、方向的平面波的叠加，即空间频率分布函数</a:t>
                </a:r>
                <a:endParaRPr lang="en-US" altLang="zh-CN" dirty="0"/>
              </a:p>
              <a:p>
                <a:r>
                  <a:rPr lang="zh-CN" altLang="en-US" dirty="0"/>
                  <a:t>一个空间二维函数</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zh-CN" altLang="en-US" b="0" dirty="0"/>
                  <a:t>可以展开为</a:t>
                </a:r>
                <a:endParaRPr lang="en-US" altLang="zh-CN" b="0" dirty="0"/>
              </a:p>
              <a:p>
                <a:pPr marL="0" indent="0">
                  <a:buNone/>
                </a:pPr>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𝑔</m:t>
                      </m:r>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nary>
                        <m:naryPr>
                          <m:ctrlPr>
                            <a:rPr lang="zh-CN" altLang="zh-CN" i="1">
                              <a:latin typeface="Cambria Math" panose="02040503050406030204" pitchFamily="18" charset="0"/>
                            </a:rPr>
                          </m:ctrlPr>
                        </m:naryPr>
                        <m:sub>
                          <m:r>
                            <a:rPr lang="en-US" altLang="zh-CN" i="1">
                              <a:latin typeface="Cambria Math" panose="02040503050406030204" pitchFamily="18" charset="0"/>
                            </a:rPr>
                            <m:t>−</m:t>
                          </m:r>
                          <m:r>
                            <a:rPr lang="zh-CN" altLang="zh-CN">
                              <a:latin typeface="Cambria Math" panose="02040503050406030204" pitchFamily="18" charset="0"/>
                            </a:rPr>
                            <m:t>∞</m:t>
                          </m:r>
                        </m:sub>
                        <m:sup>
                          <m:r>
                            <a:rPr lang="en-US" altLang="zh-CN" i="1">
                              <a:latin typeface="Cambria Math" panose="02040503050406030204" pitchFamily="18" charset="0"/>
                            </a:rPr>
                            <m:t>+</m:t>
                          </m:r>
                          <m:r>
                            <a:rPr lang="zh-CN" altLang="zh-CN">
                              <a:latin typeface="Cambria Math" panose="02040503050406030204" pitchFamily="18" charset="0"/>
                            </a:rPr>
                            <m:t>∞</m:t>
                          </m:r>
                        </m:sup>
                        <m:e>
                          <m:nary>
                            <m:naryPr>
                              <m:ctrlPr>
                                <a:rPr lang="zh-CN" altLang="zh-CN" i="1">
                                  <a:latin typeface="Cambria Math" panose="02040503050406030204" pitchFamily="18" charset="0"/>
                                </a:rPr>
                              </m:ctrlPr>
                            </m:naryPr>
                            <m:sub>
                              <m:r>
                                <a:rPr lang="en-US" altLang="zh-CN" i="1">
                                  <a:latin typeface="Cambria Math" panose="02040503050406030204" pitchFamily="18" charset="0"/>
                                </a:rPr>
                                <m:t>−</m:t>
                              </m:r>
                              <m:r>
                                <a:rPr lang="zh-CN" altLang="zh-CN">
                                  <a:latin typeface="Cambria Math" panose="02040503050406030204" pitchFamily="18" charset="0"/>
                                </a:rPr>
                                <m:t>∞</m:t>
                              </m:r>
                            </m:sub>
                            <m:sup>
                              <m:r>
                                <a:rPr lang="en-US" altLang="zh-CN" i="1">
                                  <a:latin typeface="Cambria Math" panose="02040503050406030204" pitchFamily="18" charset="0"/>
                                </a:rPr>
                                <m:t>+</m:t>
                              </m:r>
                              <m:r>
                                <a:rPr lang="zh-CN" altLang="zh-CN">
                                  <a:latin typeface="Cambria Math" panose="02040503050406030204" pitchFamily="18" charset="0"/>
                                </a:rPr>
                                <m:t>∞</m:t>
                              </m:r>
                            </m:sup>
                            <m:e>
                              <m:r>
                                <a:rPr lang="en-US" altLang="zh-CN" i="1">
                                  <a:latin typeface="Cambria Math" panose="02040503050406030204" pitchFamily="18" charset="0"/>
                                </a:rPr>
                                <m:t>𝐺</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ξ</m:t>
                                  </m:r>
                                  <m:r>
                                    <a:rPr lang="en-US" altLang="zh-CN" i="1">
                                      <a:latin typeface="Cambria Math" panose="02040503050406030204" pitchFamily="18" charset="0"/>
                                    </a:rPr>
                                    <m:t>,</m:t>
                                  </m:r>
                                  <m:r>
                                    <m:rPr>
                                      <m:sty m:val="p"/>
                                    </m:rPr>
                                    <a:rPr lang="en-US" altLang="zh-CN">
                                      <a:latin typeface="Cambria Math" panose="02040503050406030204" pitchFamily="18" charset="0"/>
                                    </a:rPr>
                                    <m:t>η</m:t>
                                  </m:r>
                                </m:e>
                              </m:d>
                              <m:func>
                                <m:funcPr>
                                  <m:ctrlPr>
                                    <a:rPr lang="zh-CN" altLang="zh-CN" i="1">
                                      <a:latin typeface="Cambria Math" panose="02040503050406030204" pitchFamily="18" charset="0"/>
                                    </a:rPr>
                                  </m:ctrlPr>
                                </m:funcPr>
                                <m:fName>
                                  <m:r>
                                    <a:rPr lang="en-US" altLang="zh-CN" i="1">
                                      <a:latin typeface="Cambria Math" panose="02040503050406030204" pitchFamily="18" charset="0"/>
                                    </a:rPr>
                                    <m:t>𝑒𝑥𝑝</m:t>
                                  </m:r>
                                </m:fName>
                                <m:e>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2</m:t>
                                      </m:r>
                                      <m:r>
                                        <m:rPr>
                                          <m:sty m:val="p"/>
                                        </m:rPr>
                                        <a:rPr lang="en-US" altLang="zh-CN">
                                          <a:latin typeface="Cambria Math" panose="02040503050406030204" pitchFamily="18" charset="0"/>
                                        </a:rPr>
                                        <m:t>π</m:t>
                                      </m:r>
                                      <m:r>
                                        <a:rPr lang="en-US" altLang="zh-CN" i="1">
                                          <a:latin typeface="Cambria Math" panose="02040503050406030204" pitchFamily="18" charset="0"/>
                                        </a:rPr>
                                        <m:t>𝑖</m:t>
                                      </m:r>
                                      <m:d>
                                        <m:dPr>
                                          <m:ctrlPr>
                                            <a:rPr lang="zh-CN" altLang="zh-CN" i="1">
                                              <a:latin typeface="Cambria Math" panose="02040503050406030204" pitchFamily="18" charset="0"/>
                                            </a:rPr>
                                          </m:ctrlPr>
                                        </m:dPr>
                                        <m:e>
                                          <m:r>
                                            <a:rPr lang="en-US" altLang="zh-CN" i="1">
                                              <a:latin typeface="Cambria Math" panose="02040503050406030204" pitchFamily="18" charset="0"/>
                                            </a:rPr>
                                            <m:t>𝑥</m:t>
                                          </m:r>
                                          <m:r>
                                            <m:rPr>
                                              <m:sty m:val="p"/>
                                            </m:rPr>
                                            <a:rPr lang="en-US" altLang="zh-CN">
                                              <a:latin typeface="Cambria Math" panose="02040503050406030204" pitchFamily="18" charset="0"/>
                                            </a:rPr>
                                            <m:t>ξ</m:t>
                                          </m:r>
                                          <m:r>
                                            <a:rPr lang="en-US" altLang="zh-CN" i="1">
                                              <a:latin typeface="Cambria Math" panose="02040503050406030204" pitchFamily="18" charset="0"/>
                                            </a:rPr>
                                            <m:t>+</m:t>
                                          </m:r>
                                          <m:r>
                                            <a:rPr lang="en-US" altLang="zh-CN" i="1">
                                              <a:latin typeface="Cambria Math" panose="02040503050406030204" pitchFamily="18" charset="0"/>
                                            </a:rPr>
                                            <m:t>𝑦</m:t>
                                          </m:r>
                                          <m:r>
                                            <m:rPr>
                                              <m:sty m:val="p"/>
                                            </m:rPr>
                                            <a:rPr lang="en-US" altLang="zh-CN">
                                              <a:latin typeface="Cambria Math" panose="02040503050406030204" pitchFamily="18" charset="0"/>
                                            </a:rPr>
                                            <m:t>η</m:t>
                                          </m:r>
                                        </m:e>
                                      </m:d>
                                    </m:e>
                                  </m:d>
                                </m:e>
                              </m:func>
                              <m:r>
                                <a:rPr lang="en-US" altLang="zh-CN" i="1">
                                  <a:latin typeface="Cambria Math" panose="02040503050406030204" pitchFamily="18" charset="0"/>
                                </a:rPr>
                                <m:t>𝑑</m:t>
                              </m:r>
                              <m:r>
                                <m:rPr>
                                  <m:sty m:val="p"/>
                                </m:rPr>
                                <a:rPr lang="en-US" altLang="zh-CN">
                                  <a:latin typeface="Cambria Math" panose="02040503050406030204" pitchFamily="18" charset="0"/>
                                </a:rPr>
                                <m:t>ξ</m:t>
                              </m:r>
                            </m:e>
                          </m:nary>
                        </m:e>
                      </m:nary>
                      <m:r>
                        <a:rPr lang="en-US" altLang="zh-CN" i="1">
                          <a:latin typeface="Cambria Math" panose="02040503050406030204" pitchFamily="18" charset="0"/>
                        </a:rPr>
                        <m:t>𝑑</m:t>
                      </m:r>
                      <m:r>
                        <m:rPr>
                          <m:sty m:val="p"/>
                        </m:rPr>
                        <a:rPr lang="en-US" altLang="zh-CN">
                          <a:latin typeface="Cambria Math" panose="02040503050406030204" pitchFamily="18" charset="0"/>
                        </a:rPr>
                        <m:t>η</m:t>
                      </m:r>
                    </m:oMath>
                  </m:oMathPara>
                </a14:m>
                <a:endParaRPr lang="zh-CN" altLang="zh-CN" dirty="0"/>
              </a:p>
              <a:p>
                <a:endParaRPr lang="en-US" altLang="zh-CN" b="0" dirty="0"/>
              </a:p>
              <a:p>
                <a:r>
                  <a:rPr lang="zh-CN" altLang="en-US" dirty="0"/>
                  <a:t>其中</a:t>
                </a:r>
                <a14:m>
                  <m:oMath xmlns:m="http://schemas.openxmlformats.org/officeDocument/2006/math">
                    <m:r>
                      <m:rPr>
                        <m:sty m:val="p"/>
                      </m:rPr>
                      <a:rPr lang="en-US" altLang="zh-CN" b="0" i="1" smtClean="0">
                        <a:latin typeface="Cambria Math" panose="02040503050406030204" pitchFamily="18" charset="0"/>
                      </a:rPr>
                      <m:t>ξ</m:t>
                    </m:r>
                  </m:oMath>
                </a14:m>
                <a:r>
                  <a:rPr lang="zh-CN" altLang="en-US" dirty="0"/>
                  <a:t>与</a:t>
                </a:r>
                <a14:m>
                  <m:oMath xmlns:m="http://schemas.openxmlformats.org/officeDocument/2006/math">
                    <m:r>
                      <m:rPr>
                        <m:sty m:val="p"/>
                      </m:rPr>
                      <a:rPr lang="en-US" altLang="zh-CN" b="0" i="1" dirty="0" smtClean="0">
                        <a:latin typeface="Cambria Math" panose="02040503050406030204" pitchFamily="18" charset="0"/>
                      </a:rPr>
                      <m:t>η</m:t>
                    </m:r>
                  </m:oMath>
                </a14:m>
                <a:r>
                  <a:rPr lang="zh-CN" altLang="en-US" dirty="0"/>
                  <a:t>分别为</a:t>
                </a:r>
                <a:r>
                  <a:rPr lang="en-US" altLang="zh-CN" dirty="0"/>
                  <a:t>x</a:t>
                </a:r>
                <a:r>
                  <a:rPr lang="zh-CN" altLang="en-US" dirty="0"/>
                  <a:t>，</a:t>
                </a:r>
                <a:r>
                  <a:rPr lang="en-US" altLang="zh-CN" dirty="0"/>
                  <a:t>y</a:t>
                </a:r>
                <a:r>
                  <a:rPr lang="zh-CN" altLang="en-US" dirty="0"/>
                  <a:t>方向的空间频率，由此可以得到各个频率波的权重为</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ξ</m:t>
                          </m:r>
                          <m:r>
                            <a:rPr lang="en-US" altLang="zh-CN" i="1">
                              <a:latin typeface="Cambria Math" panose="02040503050406030204" pitchFamily="18" charset="0"/>
                            </a:rPr>
                            <m:t>,</m:t>
                          </m:r>
                          <m:r>
                            <m:rPr>
                              <m:sty m:val="p"/>
                            </m:rPr>
                            <a:rPr lang="en-US" altLang="zh-CN">
                              <a:latin typeface="Cambria Math" panose="02040503050406030204" pitchFamily="18" charset="0"/>
                            </a:rPr>
                            <m:t>η</m:t>
                          </m:r>
                        </m:e>
                      </m:d>
                      <m:r>
                        <a:rPr lang="en-US" altLang="zh-CN" i="1">
                          <a:latin typeface="Cambria Math" panose="02040503050406030204" pitchFamily="18" charset="0"/>
                        </a:rPr>
                        <m:t>=</m:t>
                      </m:r>
                      <m:nary>
                        <m:naryPr>
                          <m:ctrlPr>
                            <a:rPr lang="zh-CN" altLang="zh-CN" i="1">
                              <a:latin typeface="Cambria Math" panose="02040503050406030204" pitchFamily="18" charset="0"/>
                            </a:rPr>
                          </m:ctrlPr>
                        </m:naryPr>
                        <m:sub>
                          <m:r>
                            <a:rPr lang="en-US" altLang="zh-CN" i="1">
                              <a:latin typeface="Cambria Math" panose="02040503050406030204" pitchFamily="18" charset="0"/>
                            </a:rPr>
                            <m:t>−</m:t>
                          </m:r>
                          <m:r>
                            <a:rPr lang="zh-CN" altLang="zh-CN">
                              <a:latin typeface="Cambria Math" panose="02040503050406030204" pitchFamily="18" charset="0"/>
                            </a:rPr>
                            <m:t>∞</m:t>
                          </m:r>
                        </m:sub>
                        <m:sup>
                          <m:r>
                            <a:rPr lang="en-US" altLang="zh-CN" i="1">
                              <a:latin typeface="Cambria Math" panose="02040503050406030204" pitchFamily="18" charset="0"/>
                            </a:rPr>
                            <m:t>+</m:t>
                          </m:r>
                          <m:r>
                            <a:rPr lang="zh-CN" altLang="zh-CN">
                              <a:latin typeface="Cambria Math" panose="02040503050406030204" pitchFamily="18" charset="0"/>
                            </a:rPr>
                            <m:t>∞</m:t>
                          </m:r>
                        </m:sup>
                        <m:e>
                          <m:nary>
                            <m:naryPr>
                              <m:ctrlPr>
                                <a:rPr lang="zh-CN" altLang="zh-CN" i="1">
                                  <a:latin typeface="Cambria Math" panose="02040503050406030204" pitchFamily="18" charset="0"/>
                                </a:rPr>
                              </m:ctrlPr>
                            </m:naryPr>
                            <m:sub>
                              <m:r>
                                <a:rPr lang="en-US" altLang="zh-CN" i="1">
                                  <a:latin typeface="Cambria Math" panose="02040503050406030204" pitchFamily="18" charset="0"/>
                                </a:rPr>
                                <m:t>−</m:t>
                              </m:r>
                              <m:r>
                                <a:rPr lang="zh-CN" altLang="zh-CN">
                                  <a:latin typeface="Cambria Math" panose="02040503050406030204" pitchFamily="18" charset="0"/>
                                </a:rPr>
                                <m:t>∞</m:t>
                              </m:r>
                            </m:sub>
                            <m:sup>
                              <m:r>
                                <a:rPr lang="en-US" altLang="zh-CN" i="1">
                                  <a:latin typeface="Cambria Math" panose="02040503050406030204" pitchFamily="18" charset="0"/>
                                </a:rPr>
                                <m:t>+</m:t>
                              </m:r>
                              <m:r>
                                <a:rPr lang="zh-CN" altLang="zh-CN">
                                  <a:latin typeface="Cambria Math" panose="02040503050406030204" pitchFamily="18" charset="0"/>
                                </a:rPr>
                                <m:t>∞</m:t>
                              </m:r>
                            </m:sup>
                            <m:e>
                              <m:r>
                                <a:rPr lang="en-US" altLang="zh-CN" i="1">
                                  <a:latin typeface="Cambria Math" panose="02040503050406030204" pitchFamily="18" charset="0"/>
                                </a:rPr>
                                <m:t>𝑔</m:t>
                              </m:r>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𝑒𝑥</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𝑝</m:t>
                                  </m:r>
                                </m:fName>
                                <m:e>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−2</m:t>
                                      </m:r>
                                      <m:r>
                                        <m:rPr>
                                          <m:sty m:val="p"/>
                                        </m:rPr>
                                        <a:rPr lang="en-US" altLang="zh-CN">
                                          <a:latin typeface="Cambria Math" panose="02040503050406030204" pitchFamily="18" charset="0"/>
                                        </a:rPr>
                                        <m:t>π</m:t>
                                      </m:r>
                                      <m:r>
                                        <a:rPr lang="en-US" altLang="zh-CN" i="1">
                                          <a:latin typeface="Cambria Math" panose="02040503050406030204" pitchFamily="18" charset="0"/>
                                        </a:rPr>
                                        <m:t>𝑖</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ξ</m:t>
                                          </m:r>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η</m:t>
                                          </m:r>
                                          <m:r>
                                            <a:rPr lang="en-US" altLang="zh-CN" i="1">
                                              <a:latin typeface="Cambria Math" panose="02040503050406030204" pitchFamily="18" charset="0"/>
                                            </a:rPr>
                                            <m:t>𝑦</m:t>
                                          </m:r>
                                        </m:e>
                                      </m:d>
                                    </m:e>
                                  </m:d>
                                </m:e>
                              </m:func>
                              <m:r>
                                <a:rPr lang="en-US" altLang="zh-CN" i="1">
                                  <a:latin typeface="Cambria Math" panose="02040503050406030204" pitchFamily="18" charset="0"/>
                                </a:rPr>
                                <m:t>𝑑𝑥𝑑𝑦</m:t>
                              </m:r>
                            </m:e>
                          </m:nary>
                        </m:e>
                      </m:nary>
                    </m:oMath>
                  </m:oMathPara>
                </a14:m>
                <a:endParaRPr lang="en-US" altLang="zh-CN" dirty="0"/>
              </a:p>
              <a:p>
                <a:endParaRPr lang="en-US" altLang="zh-CN" b="0" dirty="0"/>
              </a:p>
            </p:txBody>
          </p:sp>
        </mc:Choice>
        <mc:Fallback xmlns="">
          <p:sp>
            <p:nvSpPr>
              <p:cNvPr id="3" name="内容占位符 2">
                <a:extLst>
                  <a:ext uri="{FF2B5EF4-FFF2-40B4-BE49-F238E27FC236}">
                    <a16:creationId xmlns:a16="http://schemas.microsoft.com/office/drawing/2014/main" id="{5C609703-BFB0-4AAA-9D26-48D5CEC80DEE}"/>
                  </a:ext>
                </a:extLst>
              </p:cNvPr>
              <p:cNvSpPr>
                <a:spLocks noGrp="1" noRot="1" noChangeAspect="1" noMove="1" noResize="1" noEditPoints="1" noAdjustHandles="1" noChangeArrowheads="1" noChangeShapeType="1" noTextEdit="1"/>
              </p:cNvSpPr>
              <p:nvPr>
                <p:ph idx="1"/>
              </p:nvPr>
            </p:nvSpPr>
            <p:spPr>
              <a:xfrm>
                <a:off x="584200" y="1029757"/>
                <a:ext cx="10515600" cy="5591175"/>
              </a:xfrm>
              <a:blipFill>
                <a:blip r:embed="rId2"/>
                <a:stretch>
                  <a:fillRect l="-1043" t="-20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402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5D5C-1A8F-4686-A1E8-5E4B3C123824}"/>
              </a:ext>
            </a:extLst>
          </p:cNvPr>
          <p:cNvSpPr>
            <a:spLocks noGrp="1"/>
          </p:cNvSpPr>
          <p:nvPr>
            <p:ph type="title"/>
          </p:nvPr>
        </p:nvSpPr>
        <p:spPr>
          <a:xfrm>
            <a:off x="330200" y="-125942"/>
            <a:ext cx="10515600" cy="1325563"/>
          </a:xfrm>
        </p:spPr>
        <p:txBody>
          <a:bodyPr/>
          <a:lstStyle/>
          <a:p>
            <a:r>
              <a:rPr lang="zh-CN" altLang="en-US" dirty="0"/>
              <a:t>实验原理：汇聚透镜的傅里叶变换性质</a:t>
            </a:r>
          </a:p>
        </p:txBody>
      </p:sp>
      <p:sp>
        <p:nvSpPr>
          <p:cNvPr id="3" name="内容占位符 2">
            <a:extLst>
              <a:ext uri="{FF2B5EF4-FFF2-40B4-BE49-F238E27FC236}">
                <a16:creationId xmlns:a16="http://schemas.microsoft.com/office/drawing/2014/main" id="{5C609703-BFB0-4AAA-9D26-48D5CEC80DEE}"/>
              </a:ext>
            </a:extLst>
          </p:cNvPr>
          <p:cNvSpPr>
            <a:spLocks noGrp="1"/>
          </p:cNvSpPr>
          <p:nvPr>
            <p:ph idx="1"/>
          </p:nvPr>
        </p:nvSpPr>
        <p:spPr>
          <a:xfrm>
            <a:off x="584200" y="1029757"/>
            <a:ext cx="10515600" cy="5591175"/>
          </a:xfrm>
        </p:spPr>
        <p:txBody>
          <a:bodyPr/>
          <a:lstStyle/>
          <a:p>
            <a:r>
              <a:rPr lang="zh-CN" altLang="en-US" dirty="0"/>
              <a:t>焦距为</a:t>
            </a:r>
            <a:r>
              <a:rPr lang="en-US" altLang="zh-CN" dirty="0"/>
              <a:t>f</a:t>
            </a:r>
            <a:r>
              <a:rPr lang="zh-CN" altLang="en-US" dirty="0"/>
              <a:t>的会聚透镜是一个傅里叶变换器</a:t>
            </a:r>
            <a:endParaRPr lang="en-US" altLang="zh-CN" dirty="0"/>
          </a:p>
          <a:p>
            <a:r>
              <a:rPr lang="zh-CN" altLang="en-US" dirty="0"/>
              <a:t>将一个透明物体置于透镜前焦面，施加光源照射透明物体，那么在后焦面上的光场复振幅分布即为经过透明物体后的光场复振幅的分布的二维傅里叶变换</a:t>
            </a:r>
            <a:endParaRPr lang="en-US" altLang="zh-CN" dirty="0"/>
          </a:p>
          <a:p>
            <a:endParaRPr lang="en-US" altLang="zh-CN" dirty="0"/>
          </a:p>
          <a:p>
            <a:endParaRPr lang="en-US" altLang="zh-CN" b="0" dirty="0"/>
          </a:p>
        </p:txBody>
      </p:sp>
      <p:pic>
        <p:nvPicPr>
          <p:cNvPr id="5" name="图片 4">
            <a:extLst>
              <a:ext uri="{FF2B5EF4-FFF2-40B4-BE49-F238E27FC236}">
                <a16:creationId xmlns:a16="http://schemas.microsoft.com/office/drawing/2014/main" id="{DCD5B336-3F40-49D7-82B9-CC68D5FBA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824" y="3277411"/>
            <a:ext cx="5458310" cy="2527272"/>
          </a:xfrm>
          <a:prstGeom prst="rect">
            <a:avLst/>
          </a:prstGeom>
        </p:spPr>
      </p:pic>
    </p:spTree>
    <p:extLst>
      <p:ext uri="{BB962C8B-B14F-4D97-AF65-F5344CB8AC3E}">
        <p14:creationId xmlns:p14="http://schemas.microsoft.com/office/powerpoint/2010/main" val="357990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5D5C-1A8F-4686-A1E8-5E4B3C123824}"/>
              </a:ext>
            </a:extLst>
          </p:cNvPr>
          <p:cNvSpPr>
            <a:spLocks noGrp="1"/>
          </p:cNvSpPr>
          <p:nvPr>
            <p:ph type="title"/>
          </p:nvPr>
        </p:nvSpPr>
        <p:spPr>
          <a:xfrm>
            <a:off x="330200" y="-125942"/>
            <a:ext cx="10515600" cy="1325563"/>
          </a:xfrm>
        </p:spPr>
        <p:txBody>
          <a:bodyPr/>
          <a:lstStyle/>
          <a:p>
            <a:r>
              <a:rPr lang="zh-CN" altLang="en-US" dirty="0"/>
              <a:t>实验原理：傅里叶变换的光学模拟</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C609703-BFB0-4AAA-9D26-48D5CEC80DEE}"/>
                  </a:ext>
                </a:extLst>
              </p:cNvPr>
              <p:cNvSpPr>
                <a:spLocks noGrp="1"/>
              </p:cNvSpPr>
              <p:nvPr>
                <p:ph idx="1"/>
              </p:nvPr>
            </p:nvSpPr>
            <p:spPr>
              <a:xfrm>
                <a:off x="584200" y="1029757"/>
                <a:ext cx="10515600" cy="5591175"/>
              </a:xfrm>
            </p:spPr>
            <p:txBody>
              <a:bodyPr/>
              <a:lstStyle/>
              <a:p>
                <a:r>
                  <a:rPr lang="zh-CN" altLang="en-US" dirty="0"/>
                  <a:t>通过如下装置</a:t>
                </a:r>
                <a:r>
                  <a:rPr lang="en-US" altLang="zh-CN" dirty="0"/>
                  <a:t>(4f</a:t>
                </a:r>
                <a:r>
                  <a:rPr lang="zh-CN" altLang="en-US" dirty="0"/>
                  <a:t>系统</a:t>
                </a:r>
                <a:r>
                  <a:rPr lang="en-US" altLang="zh-CN" dirty="0"/>
                  <a:t>)</a:t>
                </a:r>
                <a:r>
                  <a:rPr lang="zh-CN" altLang="en-US" dirty="0"/>
                  <a:t>，相当于通过两次傅里叶变换，使得在右侧所成像和左侧输入像完全一致，只是方向翻转</a:t>
                </a:r>
                <a:endParaRPr lang="en-US" altLang="zh-CN" dirty="0"/>
              </a:p>
              <a:p>
                <a:r>
                  <a:rPr lang="zh-CN" altLang="en-US" dirty="0"/>
                  <a:t>以此为启发，只要记录下</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r>
                      <a:rPr lang="en-US" altLang="zh-CN" b="0" i="1" smtClean="0">
                        <a:latin typeface="Cambria Math" panose="02040503050406030204" pitchFamily="18" charset="0"/>
                      </a:rPr>
                      <m:t>)</m:t>
                    </m:r>
                  </m:oMath>
                </a14:m>
                <a:r>
                  <a:rPr lang="zh-CN" altLang="en-US" dirty="0"/>
                  <a:t>就可以浮现原像</a:t>
                </a:r>
                <a:endParaRPr lang="en-US" altLang="zh-CN" dirty="0"/>
              </a:p>
              <a:p>
                <a:endParaRPr lang="en-US" altLang="zh-CN" b="0" dirty="0"/>
              </a:p>
            </p:txBody>
          </p:sp>
        </mc:Choice>
        <mc:Fallback>
          <p:sp>
            <p:nvSpPr>
              <p:cNvPr id="3" name="内容占位符 2">
                <a:extLst>
                  <a:ext uri="{FF2B5EF4-FFF2-40B4-BE49-F238E27FC236}">
                    <a16:creationId xmlns:a16="http://schemas.microsoft.com/office/drawing/2014/main" id="{5C609703-BFB0-4AAA-9D26-48D5CEC80DEE}"/>
                  </a:ext>
                </a:extLst>
              </p:cNvPr>
              <p:cNvSpPr>
                <a:spLocks noGrp="1" noRot="1" noChangeAspect="1" noMove="1" noResize="1" noEditPoints="1" noAdjustHandles="1" noChangeArrowheads="1" noChangeShapeType="1" noTextEdit="1"/>
              </p:cNvSpPr>
              <p:nvPr>
                <p:ph idx="1"/>
              </p:nvPr>
            </p:nvSpPr>
            <p:spPr>
              <a:xfrm>
                <a:off x="584200" y="1029757"/>
                <a:ext cx="10515600" cy="5591175"/>
              </a:xfrm>
              <a:blipFill>
                <a:blip r:embed="rId2"/>
                <a:stretch>
                  <a:fillRect l="-1043" t="-2072" r="-87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1A0582C-9C12-42BF-82A5-8064DC69D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089" y="2731081"/>
            <a:ext cx="8798756" cy="3097162"/>
          </a:xfrm>
          <a:prstGeom prst="rect">
            <a:avLst/>
          </a:prstGeom>
        </p:spPr>
      </p:pic>
    </p:spTree>
    <p:extLst>
      <p:ext uri="{BB962C8B-B14F-4D97-AF65-F5344CB8AC3E}">
        <p14:creationId xmlns:p14="http://schemas.microsoft.com/office/powerpoint/2010/main" val="158649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5D5C-1A8F-4686-A1E8-5E4B3C123824}"/>
              </a:ext>
            </a:extLst>
          </p:cNvPr>
          <p:cNvSpPr>
            <a:spLocks noGrp="1"/>
          </p:cNvSpPr>
          <p:nvPr>
            <p:ph type="title"/>
          </p:nvPr>
        </p:nvSpPr>
        <p:spPr>
          <a:xfrm>
            <a:off x="330200" y="-125942"/>
            <a:ext cx="10515600" cy="1325563"/>
          </a:xfrm>
        </p:spPr>
        <p:txBody>
          <a:bodyPr/>
          <a:lstStyle/>
          <a:p>
            <a:r>
              <a:rPr lang="zh-CN" altLang="en-US" dirty="0"/>
              <a:t>实验原理：傅里叶变换全息照相</a:t>
            </a:r>
          </a:p>
        </p:txBody>
      </p:sp>
      <p:sp>
        <p:nvSpPr>
          <p:cNvPr id="3" name="内容占位符 2">
            <a:extLst>
              <a:ext uri="{FF2B5EF4-FFF2-40B4-BE49-F238E27FC236}">
                <a16:creationId xmlns:a16="http://schemas.microsoft.com/office/drawing/2014/main" id="{5C609703-BFB0-4AAA-9D26-48D5CEC80DEE}"/>
              </a:ext>
            </a:extLst>
          </p:cNvPr>
          <p:cNvSpPr>
            <a:spLocks noGrp="1"/>
          </p:cNvSpPr>
          <p:nvPr>
            <p:ph idx="1"/>
          </p:nvPr>
        </p:nvSpPr>
        <p:spPr>
          <a:xfrm>
            <a:off x="584200" y="1029757"/>
            <a:ext cx="10515600" cy="5591175"/>
          </a:xfrm>
        </p:spPr>
        <p:txBody>
          <a:bodyPr/>
          <a:lstStyle/>
          <a:p>
            <a:r>
              <a:rPr lang="zh-CN" altLang="en-US" dirty="0"/>
              <a:t>全息照相分成两步：干涉法记录光波信息，成为波前记录；再用衍射法使原光波波前再现，简称波前再现。</a:t>
            </a:r>
            <a:endParaRPr lang="en-US" altLang="zh-CN" dirty="0"/>
          </a:p>
          <a:p>
            <a:r>
              <a:rPr lang="zh-CN" altLang="en-US" dirty="0"/>
              <a:t>使用全息照相法将物的频谱记录下来即为傅里叶变换全息图</a:t>
            </a:r>
            <a:endParaRPr lang="en-US" altLang="zh-CN" dirty="0"/>
          </a:p>
          <a:p>
            <a:endParaRPr lang="en-US" altLang="zh-CN" dirty="0"/>
          </a:p>
          <a:p>
            <a:r>
              <a:rPr lang="zh-CN" altLang="en-US" dirty="0"/>
              <a:t>物体频谱的记录：</a:t>
            </a:r>
            <a:endParaRPr lang="en-US" altLang="zh-CN" dirty="0"/>
          </a:p>
          <a:p>
            <a:endParaRPr lang="en-US" altLang="zh-CN" b="0" dirty="0"/>
          </a:p>
        </p:txBody>
      </p:sp>
      <p:pic>
        <p:nvPicPr>
          <p:cNvPr id="5" name="图片 4">
            <a:extLst>
              <a:ext uri="{FF2B5EF4-FFF2-40B4-BE49-F238E27FC236}">
                <a16:creationId xmlns:a16="http://schemas.microsoft.com/office/drawing/2014/main" id="{CC00100D-29F1-49D4-9C63-313344236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533" y="3251474"/>
            <a:ext cx="5179467" cy="2996164"/>
          </a:xfrm>
          <a:prstGeom prst="rect">
            <a:avLst/>
          </a:prstGeom>
        </p:spPr>
      </p:pic>
    </p:spTree>
    <p:extLst>
      <p:ext uri="{BB962C8B-B14F-4D97-AF65-F5344CB8AC3E}">
        <p14:creationId xmlns:p14="http://schemas.microsoft.com/office/powerpoint/2010/main" val="1379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5D5C-1A8F-4686-A1E8-5E4B3C123824}"/>
              </a:ext>
            </a:extLst>
          </p:cNvPr>
          <p:cNvSpPr>
            <a:spLocks noGrp="1"/>
          </p:cNvSpPr>
          <p:nvPr>
            <p:ph type="title"/>
          </p:nvPr>
        </p:nvSpPr>
        <p:spPr>
          <a:xfrm>
            <a:off x="330200" y="-125942"/>
            <a:ext cx="10515600" cy="1325563"/>
          </a:xfrm>
        </p:spPr>
        <p:txBody>
          <a:bodyPr/>
          <a:lstStyle/>
          <a:p>
            <a:r>
              <a:rPr lang="zh-CN" altLang="en-US" dirty="0"/>
              <a:t>实验原理：傅里叶变换全息照相</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C609703-BFB0-4AAA-9D26-48D5CEC80DEE}"/>
                  </a:ext>
                </a:extLst>
              </p:cNvPr>
              <p:cNvSpPr>
                <a:spLocks noGrp="1"/>
              </p:cNvSpPr>
              <p:nvPr>
                <p:ph idx="1"/>
              </p:nvPr>
            </p:nvSpPr>
            <p:spPr>
              <a:xfrm>
                <a:off x="584200" y="1029757"/>
                <a:ext cx="10515600" cy="5591175"/>
              </a:xfrm>
            </p:spPr>
            <p:txBody>
              <a:bodyPr/>
              <a:lstStyle/>
              <a:p>
                <a:r>
                  <a:rPr lang="zh-CN" altLang="en-US" dirty="0"/>
                  <a:t>物体频谱的记录：</a:t>
                </a:r>
                <a:endParaRPr lang="en-US" altLang="zh-CN" dirty="0"/>
              </a:p>
              <a:p>
                <a:r>
                  <a:rPr lang="zh-CN" altLang="en-US" dirty="0"/>
                  <a:t>设物体的频谱为：</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e>
                    </m:d>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e>
                    </m:d>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r>
                      <a:rPr lang="en-US" altLang="zh-CN" b="0" i="1" smtClean="0">
                        <a:latin typeface="Cambria Math" panose="02040503050406030204" pitchFamily="18" charset="0"/>
                      </a:rPr>
                      <m:t>)]</m:t>
                    </m:r>
                  </m:oMath>
                </a14:m>
                <a:endParaRPr lang="en-US" altLang="zh-CN" b="0" dirty="0"/>
              </a:p>
              <a:p>
                <a:r>
                  <a:rPr lang="zh-CN" altLang="en-US" dirty="0"/>
                  <a:t>在引入参考平行光</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0</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a:rPr lang="en-US" altLang="zh-CN" b="0" i="1" smtClean="0">
                                <a:latin typeface="Cambria Math" panose="02040503050406030204" pitchFamily="18" charset="0"/>
                              </a:rPr>
                              <m:t>𝑖𝑏</m:t>
                            </m:r>
                            <m:r>
                              <a:rPr lang="en-US" altLang="zh-CN" b="0" i="1" smtClean="0">
                                <a:latin typeface="Cambria Math" panose="02040503050406030204" pitchFamily="18" charset="0"/>
                              </a:rPr>
                              <m:t>𝜉</m:t>
                            </m:r>
                          </m:e>
                        </m:d>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0</m:t>
                        </m:r>
                      </m:sub>
                    </m:sSub>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𝑅</m:t>
                        </m:r>
                      </m:sub>
                    </m:sSub>
                    <m:r>
                      <a:rPr lang="en-US" altLang="zh-CN" b="0" i="1" smtClean="0">
                        <a:latin typeface="Cambria Math" panose="02040503050406030204" pitchFamily="18" charset="0"/>
                      </a:rPr>
                      <m:t>)</m:t>
                    </m:r>
                  </m:oMath>
                </a14:m>
                <a:endParaRPr lang="en-US" altLang="zh-CN" dirty="0"/>
              </a:p>
              <a:p>
                <a:r>
                  <a:rPr lang="zh-CN" altLang="en-US" dirty="0"/>
                  <a:t>那么可以得到频谱面上的光强分布为：</a:t>
                </a:r>
                <a:endParaRPr lang="en-US" altLang="zh-CN" dirty="0"/>
              </a:p>
              <a:p>
                <a14:m>
                  <m:oMath xmlns:m="http://schemas.openxmlformats.org/officeDocument/2006/math">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e>
                        </m:d>
                      </m:e>
                    </m:d>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r>
                              <a:rPr lang="en-US" altLang="zh-CN" b="0" i="1" smtClean="0">
                                <a:latin typeface="Cambria Math" panose="02040503050406030204" pitchFamily="18" charset="0"/>
                              </a:rPr>
                              <m:t>,</m:t>
                            </m:r>
                          </m:e>
                        </m:d>
                      </m:e>
                    </m:d>
                  </m:oMath>
                </a14:m>
                <a:endParaRPr lang="en-US" altLang="zh-CN" b="0"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0</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0</m:t>
                        </m:r>
                      </m:sub>
                    </m:sSub>
                    <m:r>
                      <m:rPr>
                        <m:sty m:val="p"/>
                      </m:rPr>
                      <a:rPr lang="en-US" altLang="zh-CN" b="0" i="0" smtClean="0">
                        <a:latin typeface="Cambria Math" panose="02040503050406030204" pitchFamily="18" charset="0"/>
                      </a:rPr>
                      <m:t>cos</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𝑅</m:t>
                        </m:r>
                      </m:sub>
                    </m:sSub>
                    <m:r>
                      <a:rPr lang="en-US" altLang="zh-CN" b="0" i="1" smtClean="0">
                        <a:latin typeface="Cambria Math" panose="02040503050406030204" pitchFamily="18" charset="0"/>
                      </a:rPr>
                      <m:t>)</m:t>
                    </m:r>
                  </m:oMath>
                </a14:m>
                <a:endParaRPr lang="en-US" altLang="zh-CN" dirty="0"/>
              </a:p>
              <a:p>
                <a:r>
                  <a:rPr lang="zh-CN" altLang="en-US" dirty="0"/>
                  <a:t>这样就记录了物体频谱的全部信息，</a:t>
                </a:r>
                <a:endParaRPr lang="en-US" altLang="zh-CN" dirty="0"/>
              </a:p>
              <a:p>
                <a:pPr marL="0" indent="0">
                  <a:buNone/>
                </a:pPr>
                <a:r>
                  <a:rPr lang="zh-CN" altLang="en-US" dirty="0"/>
                  <a:t>包含振幅和相位</a:t>
                </a:r>
                <a:endParaRPr lang="en-US" altLang="zh-CN" dirty="0"/>
              </a:p>
              <a:p>
                <a:endParaRPr lang="en-US" altLang="zh-CN" b="0" dirty="0"/>
              </a:p>
            </p:txBody>
          </p:sp>
        </mc:Choice>
        <mc:Fallback>
          <p:sp>
            <p:nvSpPr>
              <p:cNvPr id="3" name="内容占位符 2">
                <a:extLst>
                  <a:ext uri="{FF2B5EF4-FFF2-40B4-BE49-F238E27FC236}">
                    <a16:creationId xmlns:a16="http://schemas.microsoft.com/office/drawing/2014/main" id="{5C609703-BFB0-4AAA-9D26-48D5CEC80DEE}"/>
                  </a:ext>
                </a:extLst>
              </p:cNvPr>
              <p:cNvSpPr>
                <a:spLocks noGrp="1" noRot="1" noChangeAspect="1" noMove="1" noResize="1" noEditPoints="1" noAdjustHandles="1" noChangeArrowheads="1" noChangeShapeType="1" noTextEdit="1"/>
              </p:cNvSpPr>
              <p:nvPr>
                <p:ph idx="1"/>
              </p:nvPr>
            </p:nvSpPr>
            <p:spPr>
              <a:xfrm>
                <a:off x="584200" y="1029757"/>
                <a:ext cx="10515600" cy="5591175"/>
              </a:xfrm>
              <a:blipFill>
                <a:blip r:embed="rId2"/>
                <a:stretch>
                  <a:fillRect l="-1217" t="-207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F604914-A0E6-474E-878E-4413DE380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352" y="3825344"/>
            <a:ext cx="4367115" cy="2526243"/>
          </a:xfrm>
          <a:prstGeom prst="rect">
            <a:avLst/>
          </a:prstGeom>
        </p:spPr>
      </p:pic>
    </p:spTree>
    <p:extLst>
      <p:ext uri="{BB962C8B-B14F-4D97-AF65-F5344CB8AC3E}">
        <p14:creationId xmlns:p14="http://schemas.microsoft.com/office/powerpoint/2010/main" val="41934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5D5C-1A8F-4686-A1E8-5E4B3C123824}"/>
              </a:ext>
            </a:extLst>
          </p:cNvPr>
          <p:cNvSpPr>
            <a:spLocks noGrp="1"/>
          </p:cNvSpPr>
          <p:nvPr>
            <p:ph type="title"/>
          </p:nvPr>
        </p:nvSpPr>
        <p:spPr>
          <a:xfrm>
            <a:off x="330200" y="-125942"/>
            <a:ext cx="10515600" cy="1325563"/>
          </a:xfrm>
        </p:spPr>
        <p:txBody>
          <a:bodyPr/>
          <a:lstStyle/>
          <a:p>
            <a:r>
              <a:rPr lang="zh-CN" altLang="en-US" dirty="0"/>
              <a:t>实验原理：傅里叶变换全息照相</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C609703-BFB0-4AAA-9D26-48D5CEC80DEE}"/>
                  </a:ext>
                </a:extLst>
              </p:cNvPr>
              <p:cNvSpPr>
                <a:spLocks noGrp="1"/>
              </p:cNvSpPr>
              <p:nvPr>
                <p:ph idx="1"/>
              </p:nvPr>
            </p:nvSpPr>
            <p:spPr>
              <a:xfrm>
                <a:off x="165100" y="1758421"/>
                <a:ext cx="11861800" cy="4134379"/>
              </a:xfrm>
            </p:spPr>
            <p:txBody>
              <a:bodyPr>
                <a:normAutofit/>
              </a:bodyPr>
              <a:lstStyle/>
              <a:p>
                <a:r>
                  <a:rPr lang="zh-CN" altLang="en-US" sz="2700" dirty="0"/>
                  <a:t>全息图</a:t>
                </a:r>
                <a:r>
                  <a:rPr lang="zh-CN" altLang="en-US" sz="2700" dirty="0">
                    <a:sym typeface="Wingdings" panose="05000000000000000000" pitchFamily="2" charset="2"/>
                  </a:rPr>
                  <a:t>：（右图为振幅透射率与曝光量的关系）</a:t>
                </a:r>
                <a:endParaRPr lang="en-US" altLang="zh-CN" sz="2700" dirty="0"/>
              </a:p>
              <a:p>
                <a:r>
                  <a:rPr lang="zh-CN" altLang="en-US" sz="2700" dirty="0"/>
                  <a:t>截取图中的线性部分，保证再现光波的质量</a:t>
                </a:r>
                <a:endParaRPr lang="en-US" altLang="zh-CN" sz="2700" dirty="0"/>
              </a:p>
              <a:p>
                <a:r>
                  <a:rPr lang="zh-CN" altLang="en-US" sz="2700" b="0" dirty="0"/>
                  <a:t>设该段近似为：</a:t>
                </a:r>
                <a14:m>
                  <m:oMath xmlns:m="http://schemas.openxmlformats.org/officeDocument/2006/math">
                    <m:r>
                      <a:rPr lang="en-US" altLang="zh-CN" sz="2700" b="0" i="1" smtClean="0">
                        <a:latin typeface="Cambria Math" panose="02040503050406030204" pitchFamily="18" charset="0"/>
                      </a:rPr>
                      <m:t>𝜏</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𝛼</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𝛽</m:t>
                    </m:r>
                    <m:r>
                      <a:rPr lang="en-US" altLang="zh-CN" sz="2700" b="0" i="1" smtClean="0">
                        <a:latin typeface="Cambria Math" panose="02040503050406030204" pitchFamily="18" charset="0"/>
                      </a:rPr>
                      <m:t>𝐻</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𝛼</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𝛽</m:t>
                    </m:r>
                    <m:r>
                      <a:rPr lang="en-US" altLang="zh-CN" sz="2700" b="0" i="1" smtClean="0">
                        <a:latin typeface="Cambria Math" panose="02040503050406030204" pitchFamily="18" charset="0"/>
                      </a:rPr>
                      <m:t>𝐼𝑡</m:t>
                    </m:r>
                  </m:oMath>
                </a14:m>
                <a:endParaRPr lang="en-US" altLang="zh-CN" sz="2700" b="0" dirty="0"/>
              </a:p>
              <a:p>
                <a:r>
                  <a:rPr lang="zh-CN" altLang="en-US" sz="2700" dirty="0"/>
                  <a:t>代入上面得到的光强，可以得到：</a:t>
                </a:r>
                <a:endParaRPr lang="en-US" altLang="zh-CN" sz="2700" dirty="0"/>
              </a:p>
              <a:p>
                <a14:m>
                  <m:oMath xmlns:m="http://schemas.openxmlformats.org/officeDocument/2006/math">
                    <m:r>
                      <a:rPr lang="en-US" altLang="zh-CN" sz="2700" b="0" i="1" smtClean="0">
                        <a:latin typeface="Cambria Math" panose="02040503050406030204" pitchFamily="18" charset="0"/>
                      </a:rPr>
                      <m:t>𝜏</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𝛼</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𝛽</m:t>
                    </m:r>
                    <m:r>
                      <a:rPr lang="en-US" altLang="zh-CN" sz="2700" b="0" i="1" smtClean="0">
                        <a:latin typeface="Cambria Math" panose="02040503050406030204" pitchFamily="18" charset="0"/>
                      </a:rPr>
                      <m:t>𝑡</m:t>
                    </m:r>
                    <m:r>
                      <a:rPr lang="en-US" altLang="zh-CN" sz="2700" b="0" i="1" smtClean="0">
                        <a:latin typeface="Cambria Math" panose="02040503050406030204" pitchFamily="18" charset="0"/>
                      </a:rPr>
                      <m:t>[</m:t>
                    </m:r>
                    <m:sSubSup>
                      <m:sSubSupPr>
                        <m:ctrlPr>
                          <a:rPr lang="en-US" altLang="zh-CN" sz="2700" b="0" i="1" smtClean="0">
                            <a:latin typeface="Cambria Math" panose="02040503050406030204" pitchFamily="18" charset="0"/>
                          </a:rPr>
                        </m:ctrlPr>
                      </m:sSubSupPr>
                      <m:e>
                        <m:r>
                          <a:rPr lang="en-US" altLang="zh-CN" sz="2700" b="0" i="1" smtClean="0">
                            <a:latin typeface="Cambria Math" panose="02040503050406030204" pitchFamily="18" charset="0"/>
                          </a:rPr>
                          <m:t>𝑅</m:t>
                        </m:r>
                      </m:e>
                      <m:sub>
                        <m:r>
                          <a:rPr lang="en-US" altLang="zh-CN" sz="2700" b="0" i="1" smtClean="0">
                            <a:latin typeface="Cambria Math" panose="02040503050406030204" pitchFamily="18" charset="0"/>
                          </a:rPr>
                          <m:t>0</m:t>
                        </m:r>
                      </m:sub>
                      <m:sup>
                        <m:r>
                          <a:rPr lang="en-US" altLang="zh-CN" sz="2700" b="0" i="1" smtClean="0">
                            <a:latin typeface="Cambria Math" panose="02040503050406030204" pitchFamily="18" charset="0"/>
                          </a:rPr>
                          <m:t>2</m:t>
                        </m:r>
                      </m:sup>
                    </m:sSubSup>
                    <m:r>
                      <a:rPr lang="en-US" altLang="zh-CN" sz="2700" b="0" i="1" smtClean="0">
                        <a:latin typeface="Cambria Math" panose="02040503050406030204" pitchFamily="18" charset="0"/>
                      </a:rPr>
                      <m:t>+</m:t>
                    </m:r>
                    <m:sSup>
                      <m:sSupPr>
                        <m:ctrlPr>
                          <a:rPr lang="en-US" altLang="zh-CN" sz="2700" b="0" i="1" smtClean="0">
                            <a:latin typeface="Cambria Math" panose="02040503050406030204" pitchFamily="18" charset="0"/>
                          </a:rPr>
                        </m:ctrlPr>
                      </m:sSupPr>
                      <m:e>
                        <m:d>
                          <m:dPr>
                            <m:begChr m:val="|"/>
                            <m:endChr m:val="|"/>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𝐺</m:t>
                            </m:r>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𝜉</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𝜂</m:t>
                                </m:r>
                              </m:e>
                            </m:d>
                          </m:e>
                        </m:d>
                      </m:e>
                      <m:sup>
                        <m:r>
                          <a:rPr lang="en-US" altLang="zh-CN" sz="2700" b="0" i="1" smtClean="0">
                            <a:latin typeface="Cambria Math" panose="02040503050406030204" pitchFamily="18" charset="0"/>
                          </a:rPr>
                          <m:t>2</m:t>
                        </m:r>
                      </m:sup>
                    </m:sSup>
                    <m:r>
                      <a:rPr lang="en-US" altLang="zh-CN" sz="2700" b="0" i="1" smtClean="0">
                        <a:latin typeface="Cambria Math" panose="02040503050406030204" pitchFamily="18" charset="0"/>
                      </a:rPr>
                      <m:t>+</m:t>
                    </m:r>
                    <m:sSub>
                      <m:sSubPr>
                        <m:ctrlPr>
                          <a:rPr lang="en-US" altLang="zh-CN" sz="2700" b="0" i="1" smtClean="0">
                            <a:latin typeface="Cambria Math" panose="02040503050406030204" pitchFamily="18" charset="0"/>
                          </a:rPr>
                        </m:ctrlPr>
                      </m:sSubPr>
                      <m:e>
                        <m:r>
                          <a:rPr lang="en-US" altLang="zh-CN" sz="2700" b="0" i="1" smtClean="0">
                            <a:latin typeface="Cambria Math" panose="02040503050406030204" pitchFamily="18" charset="0"/>
                          </a:rPr>
                          <m:t>𝑅</m:t>
                        </m:r>
                      </m:e>
                      <m:sub>
                        <m:r>
                          <a:rPr lang="en-US" altLang="zh-CN" sz="2700" b="0" i="1" smtClean="0">
                            <a:latin typeface="Cambria Math" panose="02040503050406030204" pitchFamily="18" charset="0"/>
                          </a:rPr>
                          <m:t>0</m:t>
                        </m:r>
                      </m:sub>
                    </m:sSub>
                    <m:r>
                      <a:rPr lang="en-US" altLang="zh-CN" sz="2700" b="0" i="1" smtClean="0">
                        <a:latin typeface="Cambria Math" panose="02040503050406030204" pitchFamily="18" charset="0"/>
                      </a:rPr>
                      <m:t>𝐺</m:t>
                    </m:r>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𝜉</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𝜂</m:t>
                        </m:r>
                      </m:e>
                    </m:d>
                    <m:func>
                      <m:funcPr>
                        <m:ctrlPr>
                          <a:rPr lang="en-US" altLang="zh-CN" sz="2700" b="0" i="1" smtClean="0">
                            <a:latin typeface="Cambria Math" panose="02040503050406030204" pitchFamily="18" charset="0"/>
                          </a:rPr>
                        </m:ctrlPr>
                      </m:funcPr>
                      <m:fName>
                        <m:r>
                          <m:rPr>
                            <m:sty m:val="p"/>
                          </m:rPr>
                          <a:rPr lang="en-US" altLang="zh-CN" sz="2700" b="0" i="0" smtClean="0">
                            <a:latin typeface="Cambria Math" panose="02040503050406030204" pitchFamily="18" charset="0"/>
                          </a:rPr>
                          <m:t>exp</m:t>
                        </m:r>
                      </m:fName>
                      <m:e>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−2</m:t>
                            </m:r>
                            <m:r>
                              <a:rPr lang="en-US" altLang="zh-CN" sz="2700" b="0" i="1" smtClean="0">
                                <a:latin typeface="Cambria Math" panose="02040503050406030204" pitchFamily="18" charset="0"/>
                              </a:rPr>
                              <m:t>𝜋</m:t>
                            </m:r>
                            <m:r>
                              <a:rPr lang="en-US" altLang="zh-CN" sz="2700" b="0" i="1" smtClean="0">
                                <a:latin typeface="Cambria Math" panose="02040503050406030204" pitchFamily="18" charset="0"/>
                              </a:rPr>
                              <m:t>𝑖𝑏</m:t>
                            </m:r>
                            <m:r>
                              <a:rPr lang="en-US" altLang="zh-CN" sz="2700" b="0" i="1" smtClean="0">
                                <a:latin typeface="Cambria Math" panose="02040503050406030204" pitchFamily="18" charset="0"/>
                              </a:rPr>
                              <m:t>𝜉</m:t>
                            </m:r>
                          </m:e>
                        </m:d>
                      </m:e>
                    </m:func>
                    <m:r>
                      <a:rPr lang="en-US" altLang="zh-CN" sz="2700" i="1">
                        <a:latin typeface="Cambria Math" panose="02040503050406030204" pitchFamily="18" charset="0"/>
                      </a:rPr>
                      <m:t>+</m:t>
                    </m:r>
                    <m:sSub>
                      <m:sSubPr>
                        <m:ctrlPr>
                          <a:rPr lang="en-US" altLang="zh-CN" sz="2700" b="0" i="1" smtClean="0">
                            <a:latin typeface="Cambria Math" panose="02040503050406030204" pitchFamily="18" charset="0"/>
                          </a:rPr>
                        </m:ctrlPr>
                      </m:sSubPr>
                      <m:e>
                        <m:r>
                          <a:rPr lang="en-US" altLang="zh-CN" sz="2700" b="0" i="1" smtClean="0">
                            <a:latin typeface="Cambria Math" panose="02040503050406030204" pitchFamily="18" charset="0"/>
                          </a:rPr>
                          <m:t>𝑅</m:t>
                        </m:r>
                      </m:e>
                      <m:sub>
                        <m:r>
                          <a:rPr lang="en-US" altLang="zh-CN" sz="2700" b="0" i="1" smtClean="0">
                            <a:latin typeface="Cambria Math" panose="02040503050406030204" pitchFamily="18" charset="0"/>
                          </a:rPr>
                          <m:t>0</m:t>
                        </m:r>
                      </m:sub>
                    </m:sSub>
                    <m:sSup>
                      <m:sSupPr>
                        <m:ctrlPr>
                          <a:rPr lang="en-US" altLang="zh-CN" sz="2700" b="0" i="1" smtClean="0">
                            <a:latin typeface="Cambria Math" panose="02040503050406030204" pitchFamily="18" charset="0"/>
                          </a:rPr>
                        </m:ctrlPr>
                      </m:sSupPr>
                      <m:e>
                        <m:r>
                          <a:rPr lang="en-US" altLang="zh-CN" sz="2700" b="0" i="1" smtClean="0">
                            <a:latin typeface="Cambria Math" panose="02040503050406030204" pitchFamily="18" charset="0"/>
                          </a:rPr>
                          <m:t>𝐺</m:t>
                        </m:r>
                      </m:e>
                      <m:sup>
                        <m:r>
                          <a:rPr lang="en-US" altLang="zh-CN" sz="2700" b="0" i="1" smtClean="0">
                            <a:latin typeface="Cambria Math" panose="02040503050406030204" pitchFamily="18" charset="0"/>
                          </a:rPr>
                          <m:t>∗</m:t>
                        </m:r>
                      </m:sup>
                    </m:sSup>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𝜉</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𝜂</m:t>
                        </m:r>
                      </m:e>
                    </m:d>
                    <m:r>
                      <m:rPr>
                        <m:sty m:val="p"/>
                      </m:rPr>
                      <a:rPr lang="en-US" altLang="zh-CN" sz="2700" b="0" i="0" smtClean="0">
                        <a:latin typeface="Cambria Math" panose="02040503050406030204" pitchFamily="18" charset="0"/>
                      </a:rPr>
                      <m:t>exp</m:t>
                    </m:r>
                    <m:r>
                      <a:rPr lang="en-US" altLang="zh-CN" sz="2700" b="0" i="1" smtClean="0">
                        <a:latin typeface="Cambria Math" panose="02040503050406030204" pitchFamily="18" charset="0"/>
                      </a:rPr>
                      <m:t>⁡(2</m:t>
                    </m:r>
                    <m:r>
                      <a:rPr lang="en-US" altLang="zh-CN" sz="2700" b="0" i="1" smtClean="0">
                        <a:latin typeface="Cambria Math" panose="02040503050406030204" pitchFamily="18" charset="0"/>
                      </a:rPr>
                      <m:t>𝜋</m:t>
                    </m:r>
                    <m:r>
                      <a:rPr lang="en-US" altLang="zh-CN" sz="2700" b="0" i="1" smtClean="0">
                        <a:latin typeface="Cambria Math" panose="02040503050406030204" pitchFamily="18" charset="0"/>
                      </a:rPr>
                      <m:t>𝑖𝑏</m:t>
                    </m:r>
                    <m:r>
                      <a:rPr lang="en-US" altLang="zh-CN" sz="2700" b="0" i="1" smtClean="0">
                        <a:latin typeface="Cambria Math" panose="02040503050406030204" pitchFamily="18" charset="0"/>
                      </a:rPr>
                      <m:t>𝜉</m:t>
                    </m:r>
                    <m:r>
                      <a:rPr lang="en-US" altLang="zh-CN" sz="2700" b="0" i="1" smtClean="0">
                        <a:latin typeface="Cambria Math" panose="02040503050406030204" pitchFamily="18" charset="0"/>
                      </a:rPr>
                      <m:t>)]</m:t>
                    </m:r>
                  </m:oMath>
                </a14:m>
                <a:endParaRPr lang="en-US" altLang="zh-CN" sz="2700" b="0" dirty="0"/>
              </a:p>
              <a:p>
                <a:r>
                  <a:rPr lang="zh-CN" altLang="en-US" sz="2700" b="0" dirty="0"/>
                  <a:t>物体的频谱信息就储存在全息图上了</a:t>
                </a:r>
                <a:endParaRPr lang="en-US" altLang="zh-CN" sz="2700" b="0" dirty="0"/>
              </a:p>
            </p:txBody>
          </p:sp>
        </mc:Choice>
        <mc:Fallback>
          <p:sp>
            <p:nvSpPr>
              <p:cNvPr id="3" name="内容占位符 2">
                <a:extLst>
                  <a:ext uri="{FF2B5EF4-FFF2-40B4-BE49-F238E27FC236}">
                    <a16:creationId xmlns:a16="http://schemas.microsoft.com/office/drawing/2014/main" id="{5C609703-BFB0-4AAA-9D26-48D5CEC80DEE}"/>
                  </a:ext>
                </a:extLst>
              </p:cNvPr>
              <p:cNvSpPr>
                <a:spLocks noGrp="1" noRot="1" noChangeAspect="1" noMove="1" noResize="1" noEditPoints="1" noAdjustHandles="1" noChangeArrowheads="1" noChangeShapeType="1" noTextEdit="1"/>
              </p:cNvSpPr>
              <p:nvPr>
                <p:ph idx="1"/>
              </p:nvPr>
            </p:nvSpPr>
            <p:spPr>
              <a:xfrm>
                <a:off x="165100" y="1758421"/>
                <a:ext cx="11861800" cy="4134379"/>
              </a:xfrm>
              <a:blipFill>
                <a:blip r:embed="rId2"/>
                <a:stretch>
                  <a:fillRect l="-874" t="-220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45EAC74-8C0A-4AF8-88EE-344901EAA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4554" y="237068"/>
            <a:ext cx="3587446" cy="2563514"/>
          </a:xfrm>
          <a:prstGeom prst="rect">
            <a:avLst/>
          </a:prstGeom>
        </p:spPr>
      </p:pic>
    </p:spTree>
    <p:extLst>
      <p:ext uri="{BB962C8B-B14F-4D97-AF65-F5344CB8AC3E}">
        <p14:creationId xmlns:p14="http://schemas.microsoft.com/office/powerpoint/2010/main" val="96231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E5D5C-1A8F-4686-A1E8-5E4B3C123824}"/>
              </a:ext>
            </a:extLst>
          </p:cNvPr>
          <p:cNvSpPr>
            <a:spLocks noGrp="1"/>
          </p:cNvSpPr>
          <p:nvPr>
            <p:ph type="title"/>
          </p:nvPr>
        </p:nvSpPr>
        <p:spPr>
          <a:xfrm>
            <a:off x="330200" y="-125942"/>
            <a:ext cx="10515600" cy="1325563"/>
          </a:xfrm>
        </p:spPr>
        <p:txBody>
          <a:bodyPr/>
          <a:lstStyle/>
          <a:p>
            <a:r>
              <a:rPr lang="zh-CN" altLang="en-US" dirty="0"/>
              <a:t>实验原理：傅里叶变换全息照相</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C609703-BFB0-4AAA-9D26-48D5CEC80DEE}"/>
                  </a:ext>
                </a:extLst>
              </p:cNvPr>
              <p:cNvSpPr>
                <a:spLocks noGrp="1"/>
              </p:cNvSpPr>
              <p:nvPr>
                <p:ph idx="1"/>
              </p:nvPr>
            </p:nvSpPr>
            <p:spPr>
              <a:xfrm>
                <a:off x="330200" y="1758422"/>
                <a:ext cx="11590867" cy="4473046"/>
              </a:xfrm>
            </p:spPr>
            <p:txBody>
              <a:bodyPr>
                <a:normAutofit/>
              </a:bodyPr>
              <a:lstStyle/>
              <a:p>
                <a:r>
                  <a:rPr lang="zh-CN" altLang="en-US" sz="2700" dirty="0"/>
                  <a:t>波前的再现：</a:t>
                </a:r>
                <a:endParaRPr lang="en-US" altLang="zh-CN" sz="2700" dirty="0"/>
              </a:p>
              <a:p>
                <a:r>
                  <a:rPr lang="zh-CN" altLang="en-US" sz="2700" b="0" dirty="0"/>
                  <a:t>使用与实验开始时使用的照射物体的平行光相同波长、振幅为</a:t>
                </a:r>
                <a:r>
                  <a:rPr lang="en-US" altLang="zh-CN" sz="2700" b="0" dirty="0"/>
                  <a:t>A</a:t>
                </a:r>
                <a:r>
                  <a:rPr lang="zh-CN" altLang="en-US" sz="2700" b="0" dirty="0"/>
                  <a:t>的平行光照射全息底板，得到其复振幅分布为：</a:t>
                </a:r>
                <a:endParaRPr lang="en-US" altLang="zh-CN" sz="2700" b="0" dirty="0"/>
              </a:p>
              <a:p>
                <a:pPr marL="0" indent="0">
                  <a:buNone/>
                </a:pPr>
                <a14:m>
                  <m:oMathPara xmlns:m="http://schemas.openxmlformats.org/officeDocument/2006/math">
                    <m:oMathParaPr>
                      <m:jc m:val="centerGroup"/>
                    </m:oMathParaPr>
                    <m:oMath xmlns:m="http://schemas.openxmlformats.org/officeDocument/2006/math">
                      <m:r>
                        <a:rPr lang="en-US" altLang="zh-CN" sz="2700" b="0" i="1" smtClean="0">
                          <a:latin typeface="Cambria Math" panose="02040503050406030204" pitchFamily="18" charset="0"/>
                        </a:rPr>
                        <m:t>𝑢</m:t>
                      </m:r>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𝜉</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𝜂</m:t>
                          </m:r>
                        </m:e>
                      </m:d>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𝐴</m:t>
                      </m:r>
                      <m:r>
                        <a:rPr lang="en-US" altLang="zh-CN" sz="2700" b="0" i="1" smtClean="0">
                          <a:latin typeface="Cambria Math" panose="02040503050406030204" pitchFamily="18" charset="0"/>
                        </a:rPr>
                        <m:t>𝜏</m:t>
                      </m:r>
                      <m:r>
                        <a:rPr lang="en-US" altLang="zh-CN" sz="2700" b="0" i="1" smtClean="0">
                          <a:latin typeface="Cambria Math" panose="02040503050406030204" pitchFamily="18" charset="0"/>
                        </a:rPr>
                        <m:t>=</m:t>
                      </m:r>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𝐴</m:t>
                          </m:r>
                          <m:r>
                            <a:rPr lang="en-US" altLang="zh-CN" sz="2700" b="0" i="1" smtClean="0">
                              <a:latin typeface="Cambria Math" panose="02040503050406030204" pitchFamily="18" charset="0"/>
                            </a:rPr>
                            <m:t>𝛼</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𝐴</m:t>
                          </m:r>
                          <m:r>
                            <a:rPr lang="en-US" altLang="zh-CN" sz="2700" b="0" i="1" smtClean="0">
                              <a:latin typeface="Cambria Math" panose="02040503050406030204" pitchFamily="18" charset="0"/>
                            </a:rPr>
                            <m:t>𝛽</m:t>
                          </m:r>
                          <m:r>
                            <a:rPr lang="en-US" altLang="zh-CN" sz="2700" b="0" i="1" smtClean="0">
                              <a:latin typeface="Cambria Math" panose="02040503050406030204" pitchFamily="18" charset="0"/>
                            </a:rPr>
                            <m:t>𝑡</m:t>
                          </m:r>
                          <m:sSubSup>
                            <m:sSubSupPr>
                              <m:ctrlPr>
                                <a:rPr lang="en-US" altLang="zh-CN" sz="2700" b="0" i="1" smtClean="0">
                                  <a:latin typeface="Cambria Math" panose="02040503050406030204" pitchFamily="18" charset="0"/>
                                </a:rPr>
                              </m:ctrlPr>
                            </m:sSubSupPr>
                            <m:e>
                              <m:r>
                                <a:rPr lang="en-US" altLang="zh-CN" sz="2700" b="0" i="1" smtClean="0">
                                  <a:latin typeface="Cambria Math" panose="02040503050406030204" pitchFamily="18" charset="0"/>
                                </a:rPr>
                                <m:t>𝑅</m:t>
                              </m:r>
                            </m:e>
                            <m:sub>
                              <m:r>
                                <a:rPr lang="en-US" altLang="zh-CN" sz="2700" b="0" i="1" smtClean="0">
                                  <a:latin typeface="Cambria Math" panose="02040503050406030204" pitchFamily="18" charset="0"/>
                                </a:rPr>
                                <m:t>0</m:t>
                              </m:r>
                            </m:sub>
                            <m:sup>
                              <m:r>
                                <a:rPr lang="en-US" altLang="zh-CN" sz="2700" b="0" i="1" smtClean="0">
                                  <a:latin typeface="Cambria Math" panose="02040503050406030204" pitchFamily="18" charset="0"/>
                                </a:rPr>
                                <m:t>2</m:t>
                              </m:r>
                            </m:sup>
                          </m:sSubSup>
                        </m:e>
                      </m:d>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𝐴</m:t>
                      </m:r>
                      <m:r>
                        <a:rPr lang="en-US" altLang="zh-CN" sz="2700" b="0" i="1" smtClean="0">
                          <a:latin typeface="Cambria Math" panose="02040503050406030204" pitchFamily="18" charset="0"/>
                        </a:rPr>
                        <m:t>𝛽</m:t>
                      </m:r>
                      <m:r>
                        <a:rPr lang="en-US" altLang="zh-CN" sz="2700" b="0" i="1" smtClean="0">
                          <a:latin typeface="Cambria Math" panose="02040503050406030204" pitchFamily="18" charset="0"/>
                        </a:rPr>
                        <m:t>𝑡</m:t>
                      </m:r>
                      <m:sSup>
                        <m:sSupPr>
                          <m:ctrlPr>
                            <a:rPr lang="en-US" altLang="zh-CN" sz="2700" b="0" i="1" smtClean="0">
                              <a:latin typeface="Cambria Math" panose="02040503050406030204" pitchFamily="18" charset="0"/>
                            </a:rPr>
                          </m:ctrlPr>
                        </m:sSupPr>
                        <m:e>
                          <m:d>
                            <m:dPr>
                              <m:begChr m:val="|"/>
                              <m:endChr m:val="|"/>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𝐺</m:t>
                              </m:r>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𝜉</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𝜂</m:t>
                                  </m:r>
                                </m:e>
                              </m:d>
                            </m:e>
                          </m:d>
                        </m:e>
                        <m:sup>
                          <m:r>
                            <a:rPr lang="en-US" altLang="zh-CN" sz="2700" b="0" i="1" smtClean="0">
                              <a:latin typeface="Cambria Math" panose="02040503050406030204" pitchFamily="18" charset="0"/>
                            </a:rPr>
                            <m:t>2</m:t>
                          </m:r>
                        </m:sup>
                      </m:sSup>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𝐴</m:t>
                      </m:r>
                      <m:r>
                        <a:rPr lang="en-US" altLang="zh-CN" sz="2700" b="0" i="1" smtClean="0">
                          <a:latin typeface="Cambria Math" panose="02040503050406030204" pitchFamily="18" charset="0"/>
                        </a:rPr>
                        <m:t>𝛽</m:t>
                      </m:r>
                      <m:r>
                        <a:rPr lang="en-US" altLang="zh-CN" sz="2700" b="0" i="1" smtClean="0">
                          <a:latin typeface="Cambria Math" panose="02040503050406030204" pitchFamily="18" charset="0"/>
                        </a:rPr>
                        <m:t>𝑡</m:t>
                      </m:r>
                      <m:sSub>
                        <m:sSubPr>
                          <m:ctrlPr>
                            <a:rPr lang="en-US" altLang="zh-CN" sz="2700" b="0" i="1" smtClean="0">
                              <a:latin typeface="Cambria Math" panose="02040503050406030204" pitchFamily="18" charset="0"/>
                            </a:rPr>
                          </m:ctrlPr>
                        </m:sSubPr>
                        <m:e>
                          <m:r>
                            <a:rPr lang="en-US" altLang="zh-CN" sz="2700" b="0" i="1" smtClean="0">
                              <a:latin typeface="Cambria Math" panose="02040503050406030204" pitchFamily="18" charset="0"/>
                            </a:rPr>
                            <m:t>𝑅</m:t>
                          </m:r>
                        </m:e>
                        <m:sub>
                          <m:r>
                            <a:rPr lang="en-US" altLang="zh-CN" sz="2700" b="0" i="1" smtClean="0">
                              <a:latin typeface="Cambria Math" panose="02040503050406030204" pitchFamily="18" charset="0"/>
                            </a:rPr>
                            <m:t>0</m:t>
                          </m:r>
                        </m:sub>
                      </m:sSub>
                      <m:r>
                        <a:rPr lang="en-US" altLang="zh-CN" sz="2700" b="0" i="1" smtClean="0">
                          <a:latin typeface="Cambria Math" panose="02040503050406030204" pitchFamily="18" charset="0"/>
                        </a:rPr>
                        <m:t>𝐺</m:t>
                      </m:r>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𝜉</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𝜂</m:t>
                          </m:r>
                        </m:e>
                      </m:d>
                      <m:func>
                        <m:funcPr>
                          <m:ctrlPr>
                            <a:rPr lang="en-US" altLang="zh-CN" sz="2700" b="0" i="1" smtClean="0">
                              <a:latin typeface="Cambria Math" panose="02040503050406030204" pitchFamily="18" charset="0"/>
                            </a:rPr>
                          </m:ctrlPr>
                        </m:funcPr>
                        <m:fName>
                          <m:r>
                            <m:rPr>
                              <m:sty m:val="p"/>
                            </m:rPr>
                            <a:rPr lang="en-US" altLang="zh-CN" sz="2700" b="0" i="0" smtClean="0">
                              <a:latin typeface="Cambria Math" panose="02040503050406030204" pitchFamily="18" charset="0"/>
                            </a:rPr>
                            <m:t>exp</m:t>
                          </m:r>
                        </m:fName>
                        <m:e>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−2</m:t>
                              </m:r>
                              <m:r>
                                <a:rPr lang="en-US" altLang="zh-CN" sz="2700" b="0" i="1" smtClean="0">
                                  <a:latin typeface="Cambria Math" panose="02040503050406030204" pitchFamily="18" charset="0"/>
                                </a:rPr>
                                <m:t>𝜋</m:t>
                              </m:r>
                              <m:r>
                                <a:rPr lang="en-US" altLang="zh-CN" sz="2700" b="0" i="1" smtClean="0">
                                  <a:latin typeface="Cambria Math" panose="02040503050406030204" pitchFamily="18" charset="0"/>
                                </a:rPr>
                                <m:t>𝑖𝑏</m:t>
                              </m:r>
                              <m:r>
                                <a:rPr lang="en-US" altLang="zh-CN" sz="2700" b="0" i="1" smtClean="0">
                                  <a:latin typeface="Cambria Math" panose="02040503050406030204" pitchFamily="18" charset="0"/>
                                </a:rPr>
                                <m:t>𝜉</m:t>
                              </m:r>
                            </m:e>
                          </m:d>
                        </m:e>
                      </m:func>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𝐴</m:t>
                      </m:r>
                      <m:r>
                        <a:rPr lang="en-US" altLang="zh-CN" sz="2700" b="0" i="1" smtClean="0">
                          <a:latin typeface="Cambria Math" panose="02040503050406030204" pitchFamily="18" charset="0"/>
                        </a:rPr>
                        <m:t>𝛽</m:t>
                      </m:r>
                      <m:r>
                        <a:rPr lang="en-US" altLang="zh-CN" sz="2700" b="0" i="1" smtClean="0">
                          <a:latin typeface="Cambria Math" panose="02040503050406030204" pitchFamily="18" charset="0"/>
                        </a:rPr>
                        <m:t>𝑡</m:t>
                      </m:r>
                      <m:sSub>
                        <m:sSubPr>
                          <m:ctrlPr>
                            <a:rPr lang="en-US" altLang="zh-CN" sz="2700" b="0" i="1" smtClean="0">
                              <a:latin typeface="Cambria Math" panose="02040503050406030204" pitchFamily="18" charset="0"/>
                            </a:rPr>
                          </m:ctrlPr>
                        </m:sSubPr>
                        <m:e>
                          <m:r>
                            <a:rPr lang="en-US" altLang="zh-CN" sz="2700" b="0" i="1" smtClean="0">
                              <a:latin typeface="Cambria Math" panose="02040503050406030204" pitchFamily="18" charset="0"/>
                            </a:rPr>
                            <m:t>𝑅</m:t>
                          </m:r>
                        </m:e>
                        <m:sub>
                          <m:r>
                            <a:rPr lang="en-US" altLang="zh-CN" sz="2700" b="0" i="1" smtClean="0">
                              <a:latin typeface="Cambria Math" panose="02040503050406030204" pitchFamily="18" charset="0"/>
                            </a:rPr>
                            <m:t>0</m:t>
                          </m:r>
                        </m:sub>
                      </m:sSub>
                      <m:sSup>
                        <m:sSupPr>
                          <m:ctrlPr>
                            <a:rPr lang="en-US" altLang="zh-CN" sz="2700" b="0" i="1" smtClean="0">
                              <a:latin typeface="Cambria Math" panose="02040503050406030204" pitchFamily="18" charset="0"/>
                            </a:rPr>
                          </m:ctrlPr>
                        </m:sSupPr>
                        <m:e>
                          <m:r>
                            <a:rPr lang="en-US" altLang="zh-CN" sz="2700" b="0" i="1" smtClean="0">
                              <a:latin typeface="Cambria Math" panose="02040503050406030204" pitchFamily="18" charset="0"/>
                            </a:rPr>
                            <m:t>𝐺</m:t>
                          </m:r>
                        </m:e>
                        <m:sup>
                          <m:r>
                            <a:rPr lang="en-US" altLang="zh-CN" sz="2700" b="0" i="1" smtClean="0">
                              <a:latin typeface="Cambria Math" panose="02040503050406030204" pitchFamily="18" charset="0"/>
                            </a:rPr>
                            <m:t>∗</m:t>
                          </m:r>
                        </m:sup>
                      </m:sSup>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𝜉</m:t>
                          </m:r>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𝜂</m:t>
                          </m:r>
                        </m:e>
                      </m:d>
                      <m:func>
                        <m:funcPr>
                          <m:ctrlPr>
                            <a:rPr lang="en-US" altLang="zh-CN" sz="2700" b="0" i="1" smtClean="0">
                              <a:latin typeface="Cambria Math" panose="02040503050406030204" pitchFamily="18" charset="0"/>
                            </a:rPr>
                          </m:ctrlPr>
                        </m:funcPr>
                        <m:fName>
                          <m:r>
                            <m:rPr>
                              <m:sty m:val="p"/>
                            </m:rPr>
                            <a:rPr lang="en-US" altLang="zh-CN" sz="2700" b="0" i="0" smtClean="0">
                              <a:latin typeface="Cambria Math" panose="02040503050406030204" pitchFamily="18" charset="0"/>
                            </a:rPr>
                            <m:t>exp</m:t>
                          </m:r>
                        </m:fName>
                        <m:e>
                          <m:d>
                            <m:dPr>
                              <m:ctrlPr>
                                <a:rPr lang="en-US" altLang="zh-CN" sz="2700" b="0" i="1" smtClean="0">
                                  <a:latin typeface="Cambria Math" panose="02040503050406030204" pitchFamily="18" charset="0"/>
                                </a:rPr>
                              </m:ctrlPr>
                            </m:dPr>
                            <m:e>
                              <m:r>
                                <a:rPr lang="en-US" altLang="zh-CN" sz="2700" b="0" i="1" smtClean="0">
                                  <a:latin typeface="Cambria Math" panose="02040503050406030204" pitchFamily="18" charset="0"/>
                                </a:rPr>
                                <m:t>2</m:t>
                              </m:r>
                              <m:r>
                                <a:rPr lang="en-US" altLang="zh-CN" sz="2700" b="0" i="1" smtClean="0">
                                  <a:latin typeface="Cambria Math" panose="02040503050406030204" pitchFamily="18" charset="0"/>
                                </a:rPr>
                                <m:t>𝜋</m:t>
                              </m:r>
                              <m:r>
                                <a:rPr lang="en-US" altLang="zh-CN" sz="2700" b="0" i="1" smtClean="0">
                                  <a:latin typeface="Cambria Math" panose="02040503050406030204" pitchFamily="18" charset="0"/>
                                </a:rPr>
                                <m:t>𝑖𝑏</m:t>
                              </m:r>
                              <m:r>
                                <a:rPr lang="en-US" altLang="zh-CN" sz="2700" b="0" i="1" smtClean="0">
                                  <a:latin typeface="Cambria Math" panose="02040503050406030204" pitchFamily="18" charset="0"/>
                                </a:rPr>
                                <m:t>𝜉</m:t>
                              </m:r>
                            </m:e>
                          </m:d>
                        </m:e>
                      </m:func>
                    </m:oMath>
                  </m:oMathPara>
                </a14:m>
                <a:endParaRPr lang="en-US" altLang="zh-CN" sz="2700" b="0" dirty="0"/>
              </a:p>
              <a:p>
                <a:r>
                  <a:rPr lang="zh-CN" altLang="en-US" sz="2700" dirty="0"/>
                  <a:t>将该底板置于焦距同样为</a:t>
                </a:r>
                <a:r>
                  <a:rPr lang="en-US" altLang="zh-CN" sz="2700" dirty="0"/>
                  <a:t>f</a:t>
                </a:r>
                <a:r>
                  <a:rPr lang="zh-CN" altLang="en-US" sz="2700" dirty="0"/>
                  <a:t>的透镜前焦面上，则其后焦面上成像即为该复振幅的傅里叶变换，对于常数项</a:t>
                </a:r>
                <a14:m>
                  <m:oMath xmlns:m="http://schemas.openxmlformats.org/officeDocument/2006/math">
                    <m:d>
                      <m:dPr>
                        <m:ctrlPr>
                          <a:rPr lang="en-US" altLang="zh-CN" sz="2700" i="1">
                            <a:latin typeface="Cambria Math" panose="02040503050406030204" pitchFamily="18" charset="0"/>
                          </a:rPr>
                        </m:ctrlPr>
                      </m:dPr>
                      <m:e>
                        <m:r>
                          <a:rPr lang="en-US" altLang="zh-CN" sz="2700" i="1">
                            <a:latin typeface="Cambria Math" panose="02040503050406030204" pitchFamily="18" charset="0"/>
                          </a:rPr>
                          <m:t>𝐴</m:t>
                        </m:r>
                        <m:r>
                          <a:rPr lang="en-US" altLang="zh-CN" sz="2700" i="1">
                            <a:latin typeface="Cambria Math" panose="02040503050406030204" pitchFamily="18" charset="0"/>
                          </a:rPr>
                          <m:t>𝛼</m:t>
                        </m:r>
                        <m:r>
                          <a:rPr lang="en-US" altLang="zh-CN" sz="2700" i="1">
                            <a:latin typeface="Cambria Math" panose="02040503050406030204" pitchFamily="18" charset="0"/>
                          </a:rPr>
                          <m:t>+</m:t>
                        </m:r>
                        <m:r>
                          <a:rPr lang="en-US" altLang="zh-CN" sz="2700" i="1">
                            <a:latin typeface="Cambria Math" panose="02040503050406030204" pitchFamily="18" charset="0"/>
                          </a:rPr>
                          <m:t>𝐴</m:t>
                        </m:r>
                        <m:r>
                          <a:rPr lang="en-US" altLang="zh-CN" sz="2700" i="1">
                            <a:latin typeface="Cambria Math" panose="02040503050406030204" pitchFamily="18" charset="0"/>
                          </a:rPr>
                          <m:t>𝛽</m:t>
                        </m:r>
                        <m:r>
                          <a:rPr lang="en-US" altLang="zh-CN" sz="2700" i="1">
                            <a:latin typeface="Cambria Math" panose="02040503050406030204" pitchFamily="18" charset="0"/>
                          </a:rPr>
                          <m:t>𝑡</m:t>
                        </m:r>
                        <m:sSubSup>
                          <m:sSubSupPr>
                            <m:ctrlPr>
                              <a:rPr lang="en-US" altLang="zh-CN" sz="2700" i="1">
                                <a:latin typeface="Cambria Math" panose="02040503050406030204" pitchFamily="18" charset="0"/>
                              </a:rPr>
                            </m:ctrlPr>
                          </m:sSubSupPr>
                          <m:e>
                            <m:r>
                              <a:rPr lang="en-US" altLang="zh-CN" sz="2700" i="1">
                                <a:latin typeface="Cambria Math" panose="02040503050406030204" pitchFamily="18" charset="0"/>
                              </a:rPr>
                              <m:t>𝑅</m:t>
                            </m:r>
                          </m:e>
                          <m:sub>
                            <m:r>
                              <a:rPr lang="en-US" altLang="zh-CN" sz="2700" i="1">
                                <a:latin typeface="Cambria Math" panose="02040503050406030204" pitchFamily="18" charset="0"/>
                              </a:rPr>
                              <m:t>0</m:t>
                            </m:r>
                          </m:sub>
                          <m:sup>
                            <m:r>
                              <a:rPr lang="en-US" altLang="zh-CN" sz="2700" i="1">
                                <a:latin typeface="Cambria Math" panose="02040503050406030204" pitchFamily="18" charset="0"/>
                              </a:rPr>
                              <m:t>2</m:t>
                            </m:r>
                          </m:sup>
                        </m:sSubSup>
                      </m:e>
                    </m:d>
                  </m:oMath>
                </a14:m>
                <a:r>
                  <a:rPr lang="zh-CN" altLang="en-US" sz="2700" dirty="0"/>
                  <a:t>傅里叶变换为</a:t>
                </a:r>
                <a14:m>
                  <m:oMath xmlns:m="http://schemas.openxmlformats.org/officeDocument/2006/math">
                    <m:r>
                      <m:rPr>
                        <m:sty m:val="p"/>
                      </m:rPr>
                      <a:rPr lang="en-US" altLang="zh-CN" sz="2700" b="0" i="1" smtClean="0">
                        <a:latin typeface="Cambria Math" panose="02040503050406030204" pitchFamily="18" charset="0"/>
                      </a:rPr>
                      <m:t>δ</m:t>
                    </m:r>
                  </m:oMath>
                </a14:m>
                <a:r>
                  <a:rPr lang="zh-CN" altLang="en-US" sz="2700" dirty="0"/>
                  <a:t>函数，即焦点处亮点；对于</a:t>
                </a:r>
                <a14:m>
                  <m:oMath xmlns:m="http://schemas.openxmlformats.org/officeDocument/2006/math">
                    <m:r>
                      <a:rPr lang="en-US" altLang="zh-CN" sz="2700" i="1">
                        <a:latin typeface="Cambria Math" panose="02040503050406030204" pitchFamily="18" charset="0"/>
                      </a:rPr>
                      <m:t>𝐴</m:t>
                    </m:r>
                    <m:r>
                      <a:rPr lang="en-US" altLang="zh-CN" sz="2700" i="1">
                        <a:latin typeface="Cambria Math" panose="02040503050406030204" pitchFamily="18" charset="0"/>
                      </a:rPr>
                      <m:t>𝛽</m:t>
                    </m:r>
                    <m:r>
                      <a:rPr lang="en-US" altLang="zh-CN" sz="2700" i="1">
                        <a:latin typeface="Cambria Math" panose="02040503050406030204" pitchFamily="18" charset="0"/>
                      </a:rPr>
                      <m:t>𝑡</m:t>
                    </m:r>
                    <m:sSup>
                      <m:sSupPr>
                        <m:ctrlPr>
                          <a:rPr lang="en-US" altLang="zh-CN" sz="2700" i="1">
                            <a:latin typeface="Cambria Math" panose="02040503050406030204" pitchFamily="18" charset="0"/>
                          </a:rPr>
                        </m:ctrlPr>
                      </m:sSupPr>
                      <m:e>
                        <m:d>
                          <m:dPr>
                            <m:begChr m:val="|"/>
                            <m:endChr m:val="|"/>
                            <m:ctrlPr>
                              <a:rPr lang="en-US" altLang="zh-CN" sz="2700" i="1">
                                <a:latin typeface="Cambria Math" panose="02040503050406030204" pitchFamily="18" charset="0"/>
                              </a:rPr>
                            </m:ctrlPr>
                          </m:dPr>
                          <m:e>
                            <m:r>
                              <a:rPr lang="en-US" altLang="zh-CN" sz="2700" i="1">
                                <a:latin typeface="Cambria Math" panose="02040503050406030204" pitchFamily="18" charset="0"/>
                              </a:rPr>
                              <m:t>𝐺</m:t>
                            </m:r>
                            <m:d>
                              <m:dPr>
                                <m:ctrlPr>
                                  <a:rPr lang="en-US" altLang="zh-CN" sz="2700" i="1">
                                    <a:latin typeface="Cambria Math" panose="02040503050406030204" pitchFamily="18" charset="0"/>
                                  </a:rPr>
                                </m:ctrlPr>
                              </m:dPr>
                              <m:e>
                                <m:r>
                                  <a:rPr lang="en-US" altLang="zh-CN" sz="2700" i="1">
                                    <a:latin typeface="Cambria Math" panose="02040503050406030204" pitchFamily="18" charset="0"/>
                                  </a:rPr>
                                  <m:t>𝜉</m:t>
                                </m:r>
                                <m:r>
                                  <a:rPr lang="en-US" altLang="zh-CN" sz="2700" i="1">
                                    <a:latin typeface="Cambria Math" panose="02040503050406030204" pitchFamily="18" charset="0"/>
                                  </a:rPr>
                                  <m:t>,</m:t>
                                </m:r>
                                <m:r>
                                  <a:rPr lang="en-US" altLang="zh-CN" sz="2700" i="1">
                                    <a:latin typeface="Cambria Math" panose="02040503050406030204" pitchFamily="18" charset="0"/>
                                  </a:rPr>
                                  <m:t>𝜂</m:t>
                                </m:r>
                              </m:e>
                            </m:d>
                          </m:e>
                        </m:d>
                      </m:e>
                      <m:sup>
                        <m:r>
                          <a:rPr lang="en-US" altLang="zh-CN" sz="2700" i="1">
                            <a:latin typeface="Cambria Math" panose="02040503050406030204" pitchFamily="18" charset="0"/>
                          </a:rPr>
                          <m:t>2</m:t>
                        </m:r>
                      </m:sup>
                    </m:sSup>
                  </m:oMath>
                </a14:m>
                <a:r>
                  <a:rPr lang="zh-CN" altLang="en-US" sz="2700" b="0" dirty="0"/>
                  <a:t>变换为物体分布自相关函数，形成焦点附近的晕轮光；第三、四项的傅里叶变换则会还原物体的像</a:t>
                </a:r>
                <a:endParaRPr lang="en-US" altLang="zh-CN" sz="2700" b="0" dirty="0"/>
              </a:p>
            </p:txBody>
          </p:sp>
        </mc:Choice>
        <mc:Fallback>
          <p:sp>
            <p:nvSpPr>
              <p:cNvPr id="3" name="内容占位符 2">
                <a:extLst>
                  <a:ext uri="{FF2B5EF4-FFF2-40B4-BE49-F238E27FC236}">
                    <a16:creationId xmlns:a16="http://schemas.microsoft.com/office/drawing/2014/main" id="{5C609703-BFB0-4AAA-9D26-48D5CEC80DEE}"/>
                  </a:ext>
                </a:extLst>
              </p:cNvPr>
              <p:cNvSpPr>
                <a:spLocks noGrp="1" noRot="1" noChangeAspect="1" noMove="1" noResize="1" noEditPoints="1" noAdjustHandles="1" noChangeArrowheads="1" noChangeShapeType="1" noTextEdit="1"/>
              </p:cNvSpPr>
              <p:nvPr>
                <p:ph idx="1"/>
              </p:nvPr>
            </p:nvSpPr>
            <p:spPr>
              <a:xfrm>
                <a:off x="330200" y="1758422"/>
                <a:ext cx="11590867" cy="4473046"/>
              </a:xfrm>
              <a:blipFill>
                <a:blip r:embed="rId2"/>
                <a:stretch>
                  <a:fillRect l="-894" t="-2044" r="-7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57521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848</Words>
  <Application>Microsoft Office PowerPoint</Application>
  <PresentationFormat>宽屏</PresentationFormat>
  <Paragraphs>68</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Cambria Math</vt:lpstr>
      <vt:lpstr>Office 主题​​</vt:lpstr>
      <vt:lpstr>傅里叶变换全息存储</vt:lpstr>
      <vt:lpstr>实验目的：</vt:lpstr>
      <vt:lpstr>实验原理：傅里叶变换</vt:lpstr>
      <vt:lpstr>实验原理：汇聚透镜的傅里叶变换性质</vt:lpstr>
      <vt:lpstr>实验原理：傅里叶变换的光学模拟</vt:lpstr>
      <vt:lpstr>实验原理：傅里叶变换全息照相</vt:lpstr>
      <vt:lpstr>实验原理：傅里叶变换全息照相</vt:lpstr>
      <vt:lpstr>实验原理：傅里叶变换全息照相</vt:lpstr>
      <vt:lpstr>实验原理：傅里叶变换全息照相</vt:lpstr>
      <vt:lpstr>实验原理：傅里叶变换全息照相</vt:lpstr>
      <vt:lpstr>实验光路：</vt:lpstr>
      <vt:lpstr>实验光路：</vt:lpstr>
      <vt:lpstr>实验步骤：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傅里叶变换全息存储</dc:title>
  <dc:creator>张 鸿琳</dc:creator>
  <cp:lastModifiedBy>张 鸿琳</cp:lastModifiedBy>
  <cp:revision>53</cp:revision>
  <dcterms:created xsi:type="dcterms:W3CDTF">2021-04-27T11:05:41Z</dcterms:created>
  <dcterms:modified xsi:type="dcterms:W3CDTF">2021-04-28T13:46:40Z</dcterms:modified>
</cp:coreProperties>
</file>