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6" r:id="rId7"/>
    <p:sldId id="263" r:id="rId8"/>
    <p:sldId id="267" r:id="rId9"/>
    <p:sldId id="264" r:id="rId10"/>
    <p:sldId id="271" r:id="rId11"/>
    <p:sldId id="268" r:id="rId12"/>
    <p:sldId id="265" r:id="rId13"/>
    <p:sldId id="272" r:id="rId14"/>
    <p:sldId id="262" r:id="rId15"/>
    <p:sldId id="270" r:id="rId16"/>
    <p:sldId id="269" r:id="rId17"/>
    <p:sldId id="260" r:id="rId18"/>
    <p:sldId id="273" r:id="rId19"/>
    <p:sldId id="274" r:id="rId20"/>
    <p:sldId id="275" r:id="rId21"/>
    <p:sldId id="276" r:id="rId22"/>
    <p:sldId id="277" r:id="rId23"/>
    <p:sldId id="27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5" d="100"/>
          <a:sy n="45" d="100"/>
        </p:scale>
        <p:origin x="58"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3E2997-7D7A-4B5E-9C35-39BF026C69D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C358C11-C5E8-4245-BF06-F40E02CDFD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160288D-FD84-4B1C-9BBA-DE75EB27C149}"/>
              </a:ext>
            </a:extLst>
          </p:cNvPr>
          <p:cNvSpPr>
            <a:spLocks noGrp="1"/>
          </p:cNvSpPr>
          <p:nvPr>
            <p:ph type="dt" sz="half" idx="10"/>
          </p:nvPr>
        </p:nvSpPr>
        <p:spPr/>
        <p:txBody>
          <a:bodyPr/>
          <a:lstStyle/>
          <a:p>
            <a:fld id="{89DC1408-983D-4B9B-B688-0710E7274EC5}" type="datetimeFigureOut">
              <a:rPr lang="zh-CN" altLang="en-US" smtClean="0"/>
              <a:t>2021/3/28</a:t>
            </a:fld>
            <a:endParaRPr lang="zh-CN" altLang="en-US"/>
          </a:p>
        </p:txBody>
      </p:sp>
      <p:sp>
        <p:nvSpPr>
          <p:cNvPr id="5" name="页脚占位符 4">
            <a:extLst>
              <a:ext uri="{FF2B5EF4-FFF2-40B4-BE49-F238E27FC236}">
                <a16:creationId xmlns:a16="http://schemas.microsoft.com/office/drawing/2014/main" id="{9B7FAFE3-CB18-4D8D-AA96-1B2FE83D27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7C48E1-105B-48B1-A6D1-1FDEC3D34660}"/>
              </a:ext>
            </a:extLst>
          </p:cNvPr>
          <p:cNvSpPr>
            <a:spLocks noGrp="1"/>
          </p:cNvSpPr>
          <p:nvPr>
            <p:ph type="sldNum" sz="quarter" idx="12"/>
          </p:nvPr>
        </p:nvSpPr>
        <p:spPr/>
        <p:txBody>
          <a:bodyPr/>
          <a:lstStyle/>
          <a:p>
            <a:fld id="{DED02716-5A46-4B4A-B690-9A598D49ADD2}" type="slidenum">
              <a:rPr lang="zh-CN" altLang="en-US" smtClean="0"/>
              <a:t>‹#›</a:t>
            </a:fld>
            <a:endParaRPr lang="zh-CN" altLang="en-US"/>
          </a:p>
        </p:txBody>
      </p:sp>
    </p:spTree>
    <p:extLst>
      <p:ext uri="{BB962C8B-B14F-4D97-AF65-F5344CB8AC3E}">
        <p14:creationId xmlns:p14="http://schemas.microsoft.com/office/powerpoint/2010/main" val="2469678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26C1F5-A1A3-49F2-A166-18D1A6A0387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609A44B-38EC-4E1D-8482-A8565698F45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8D9690E-F107-4FE1-91E9-BEF6BE194579}"/>
              </a:ext>
            </a:extLst>
          </p:cNvPr>
          <p:cNvSpPr>
            <a:spLocks noGrp="1"/>
          </p:cNvSpPr>
          <p:nvPr>
            <p:ph type="dt" sz="half" idx="10"/>
          </p:nvPr>
        </p:nvSpPr>
        <p:spPr/>
        <p:txBody>
          <a:bodyPr/>
          <a:lstStyle/>
          <a:p>
            <a:fld id="{89DC1408-983D-4B9B-B688-0710E7274EC5}" type="datetimeFigureOut">
              <a:rPr lang="zh-CN" altLang="en-US" smtClean="0"/>
              <a:t>2021/3/28</a:t>
            </a:fld>
            <a:endParaRPr lang="zh-CN" altLang="en-US"/>
          </a:p>
        </p:txBody>
      </p:sp>
      <p:sp>
        <p:nvSpPr>
          <p:cNvPr id="5" name="页脚占位符 4">
            <a:extLst>
              <a:ext uri="{FF2B5EF4-FFF2-40B4-BE49-F238E27FC236}">
                <a16:creationId xmlns:a16="http://schemas.microsoft.com/office/drawing/2014/main" id="{9ED332F6-190E-497D-9CC1-81950C019B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CA6757-7FD2-4325-863A-6F69DDBB1288}"/>
              </a:ext>
            </a:extLst>
          </p:cNvPr>
          <p:cNvSpPr>
            <a:spLocks noGrp="1"/>
          </p:cNvSpPr>
          <p:nvPr>
            <p:ph type="sldNum" sz="quarter" idx="12"/>
          </p:nvPr>
        </p:nvSpPr>
        <p:spPr/>
        <p:txBody>
          <a:bodyPr/>
          <a:lstStyle/>
          <a:p>
            <a:fld id="{DED02716-5A46-4B4A-B690-9A598D49ADD2}" type="slidenum">
              <a:rPr lang="zh-CN" altLang="en-US" smtClean="0"/>
              <a:t>‹#›</a:t>
            </a:fld>
            <a:endParaRPr lang="zh-CN" altLang="en-US"/>
          </a:p>
        </p:txBody>
      </p:sp>
    </p:spTree>
    <p:extLst>
      <p:ext uri="{BB962C8B-B14F-4D97-AF65-F5344CB8AC3E}">
        <p14:creationId xmlns:p14="http://schemas.microsoft.com/office/powerpoint/2010/main" val="693156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6ABEB09-8B71-4469-9156-DF7FDD4DB3C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6BAE873-13DB-4ED0-866A-628FB8203D7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B2E2B8-9D19-4B98-BC04-BBB3856988CD}"/>
              </a:ext>
            </a:extLst>
          </p:cNvPr>
          <p:cNvSpPr>
            <a:spLocks noGrp="1"/>
          </p:cNvSpPr>
          <p:nvPr>
            <p:ph type="dt" sz="half" idx="10"/>
          </p:nvPr>
        </p:nvSpPr>
        <p:spPr/>
        <p:txBody>
          <a:bodyPr/>
          <a:lstStyle/>
          <a:p>
            <a:fld id="{89DC1408-983D-4B9B-B688-0710E7274EC5}" type="datetimeFigureOut">
              <a:rPr lang="zh-CN" altLang="en-US" smtClean="0"/>
              <a:t>2021/3/28</a:t>
            </a:fld>
            <a:endParaRPr lang="zh-CN" altLang="en-US"/>
          </a:p>
        </p:txBody>
      </p:sp>
      <p:sp>
        <p:nvSpPr>
          <p:cNvPr id="5" name="页脚占位符 4">
            <a:extLst>
              <a:ext uri="{FF2B5EF4-FFF2-40B4-BE49-F238E27FC236}">
                <a16:creationId xmlns:a16="http://schemas.microsoft.com/office/drawing/2014/main" id="{0D8593B6-8416-4D25-B280-7C89EF83E6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59F1F9-9BCD-4158-B653-647881270B47}"/>
              </a:ext>
            </a:extLst>
          </p:cNvPr>
          <p:cNvSpPr>
            <a:spLocks noGrp="1"/>
          </p:cNvSpPr>
          <p:nvPr>
            <p:ph type="sldNum" sz="quarter" idx="12"/>
          </p:nvPr>
        </p:nvSpPr>
        <p:spPr/>
        <p:txBody>
          <a:bodyPr/>
          <a:lstStyle/>
          <a:p>
            <a:fld id="{DED02716-5A46-4B4A-B690-9A598D49ADD2}" type="slidenum">
              <a:rPr lang="zh-CN" altLang="en-US" smtClean="0"/>
              <a:t>‹#›</a:t>
            </a:fld>
            <a:endParaRPr lang="zh-CN" altLang="en-US"/>
          </a:p>
        </p:txBody>
      </p:sp>
    </p:spTree>
    <p:extLst>
      <p:ext uri="{BB962C8B-B14F-4D97-AF65-F5344CB8AC3E}">
        <p14:creationId xmlns:p14="http://schemas.microsoft.com/office/powerpoint/2010/main" val="4200015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43521A-1905-47EA-8040-DDAE3DC2DAB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363C2CA-A01C-42B7-AA5B-ABD0F7AA5F0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667716-0F16-4353-AE4C-EE80D537281E}"/>
              </a:ext>
            </a:extLst>
          </p:cNvPr>
          <p:cNvSpPr>
            <a:spLocks noGrp="1"/>
          </p:cNvSpPr>
          <p:nvPr>
            <p:ph type="dt" sz="half" idx="10"/>
          </p:nvPr>
        </p:nvSpPr>
        <p:spPr/>
        <p:txBody>
          <a:bodyPr/>
          <a:lstStyle/>
          <a:p>
            <a:fld id="{89DC1408-983D-4B9B-B688-0710E7274EC5}" type="datetimeFigureOut">
              <a:rPr lang="zh-CN" altLang="en-US" smtClean="0"/>
              <a:t>2021/3/28</a:t>
            </a:fld>
            <a:endParaRPr lang="zh-CN" altLang="en-US"/>
          </a:p>
        </p:txBody>
      </p:sp>
      <p:sp>
        <p:nvSpPr>
          <p:cNvPr id="5" name="页脚占位符 4">
            <a:extLst>
              <a:ext uri="{FF2B5EF4-FFF2-40B4-BE49-F238E27FC236}">
                <a16:creationId xmlns:a16="http://schemas.microsoft.com/office/drawing/2014/main" id="{2C0FF4AB-9863-48AA-BDF1-183A8B2A89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540EB8-62D2-45B0-B038-E28BF7501016}"/>
              </a:ext>
            </a:extLst>
          </p:cNvPr>
          <p:cNvSpPr>
            <a:spLocks noGrp="1"/>
          </p:cNvSpPr>
          <p:nvPr>
            <p:ph type="sldNum" sz="quarter" idx="12"/>
          </p:nvPr>
        </p:nvSpPr>
        <p:spPr/>
        <p:txBody>
          <a:bodyPr/>
          <a:lstStyle/>
          <a:p>
            <a:fld id="{DED02716-5A46-4B4A-B690-9A598D49ADD2}" type="slidenum">
              <a:rPr lang="zh-CN" altLang="en-US" smtClean="0"/>
              <a:t>‹#›</a:t>
            </a:fld>
            <a:endParaRPr lang="zh-CN" altLang="en-US"/>
          </a:p>
        </p:txBody>
      </p:sp>
    </p:spTree>
    <p:extLst>
      <p:ext uri="{BB962C8B-B14F-4D97-AF65-F5344CB8AC3E}">
        <p14:creationId xmlns:p14="http://schemas.microsoft.com/office/powerpoint/2010/main" val="2574246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46C7BD-CB2F-4C21-8007-D48BB72DF07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25E6C1C-F801-4328-8CA9-C0A5764074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0B668FB-6DBD-45F1-91A6-722D5C28A328}"/>
              </a:ext>
            </a:extLst>
          </p:cNvPr>
          <p:cNvSpPr>
            <a:spLocks noGrp="1"/>
          </p:cNvSpPr>
          <p:nvPr>
            <p:ph type="dt" sz="half" idx="10"/>
          </p:nvPr>
        </p:nvSpPr>
        <p:spPr/>
        <p:txBody>
          <a:bodyPr/>
          <a:lstStyle/>
          <a:p>
            <a:fld id="{89DC1408-983D-4B9B-B688-0710E7274EC5}" type="datetimeFigureOut">
              <a:rPr lang="zh-CN" altLang="en-US" smtClean="0"/>
              <a:t>2021/3/28</a:t>
            </a:fld>
            <a:endParaRPr lang="zh-CN" altLang="en-US"/>
          </a:p>
        </p:txBody>
      </p:sp>
      <p:sp>
        <p:nvSpPr>
          <p:cNvPr id="5" name="页脚占位符 4">
            <a:extLst>
              <a:ext uri="{FF2B5EF4-FFF2-40B4-BE49-F238E27FC236}">
                <a16:creationId xmlns:a16="http://schemas.microsoft.com/office/drawing/2014/main" id="{BC2AD29F-F1F1-433E-B594-938F4EE723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5B2395-BDEC-47D5-ACB8-B523D8F9C13F}"/>
              </a:ext>
            </a:extLst>
          </p:cNvPr>
          <p:cNvSpPr>
            <a:spLocks noGrp="1"/>
          </p:cNvSpPr>
          <p:nvPr>
            <p:ph type="sldNum" sz="quarter" idx="12"/>
          </p:nvPr>
        </p:nvSpPr>
        <p:spPr/>
        <p:txBody>
          <a:bodyPr/>
          <a:lstStyle/>
          <a:p>
            <a:fld id="{DED02716-5A46-4B4A-B690-9A598D49ADD2}" type="slidenum">
              <a:rPr lang="zh-CN" altLang="en-US" smtClean="0"/>
              <a:t>‹#›</a:t>
            </a:fld>
            <a:endParaRPr lang="zh-CN" altLang="en-US"/>
          </a:p>
        </p:txBody>
      </p:sp>
    </p:spTree>
    <p:extLst>
      <p:ext uri="{BB962C8B-B14F-4D97-AF65-F5344CB8AC3E}">
        <p14:creationId xmlns:p14="http://schemas.microsoft.com/office/powerpoint/2010/main" val="2589533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B98C8C-ED79-4342-999D-853F3B44F99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3589B28-730D-450F-BCB9-683944A10B2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19BB810-0320-4DE5-9E2E-105EB3B3F1E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CC1F4C5-9BF3-4E3F-80EA-B4D0E1DBC01A}"/>
              </a:ext>
            </a:extLst>
          </p:cNvPr>
          <p:cNvSpPr>
            <a:spLocks noGrp="1"/>
          </p:cNvSpPr>
          <p:nvPr>
            <p:ph type="dt" sz="half" idx="10"/>
          </p:nvPr>
        </p:nvSpPr>
        <p:spPr/>
        <p:txBody>
          <a:bodyPr/>
          <a:lstStyle/>
          <a:p>
            <a:fld id="{89DC1408-983D-4B9B-B688-0710E7274EC5}" type="datetimeFigureOut">
              <a:rPr lang="zh-CN" altLang="en-US" smtClean="0"/>
              <a:t>2021/3/28</a:t>
            </a:fld>
            <a:endParaRPr lang="zh-CN" altLang="en-US"/>
          </a:p>
        </p:txBody>
      </p:sp>
      <p:sp>
        <p:nvSpPr>
          <p:cNvPr id="6" name="页脚占位符 5">
            <a:extLst>
              <a:ext uri="{FF2B5EF4-FFF2-40B4-BE49-F238E27FC236}">
                <a16:creationId xmlns:a16="http://schemas.microsoft.com/office/drawing/2014/main" id="{7035DEDB-8D58-4C6A-A353-0367C810AB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536F63E-F7F8-4CB9-BA66-590159E8B958}"/>
              </a:ext>
            </a:extLst>
          </p:cNvPr>
          <p:cNvSpPr>
            <a:spLocks noGrp="1"/>
          </p:cNvSpPr>
          <p:nvPr>
            <p:ph type="sldNum" sz="quarter" idx="12"/>
          </p:nvPr>
        </p:nvSpPr>
        <p:spPr/>
        <p:txBody>
          <a:bodyPr/>
          <a:lstStyle/>
          <a:p>
            <a:fld id="{DED02716-5A46-4B4A-B690-9A598D49ADD2}" type="slidenum">
              <a:rPr lang="zh-CN" altLang="en-US" smtClean="0"/>
              <a:t>‹#›</a:t>
            </a:fld>
            <a:endParaRPr lang="zh-CN" altLang="en-US"/>
          </a:p>
        </p:txBody>
      </p:sp>
    </p:spTree>
    <p:extLst>
      <p:ext uri="{BB962C8B-B14F-4D97-AF65-F5344CB8AC3E}">
        <p14:creationId xmlns:p14="http://schemas.microsoft.com/office/powerpoint/2010/main" val="2750542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A193B3-3D24-41D0-8088-CD241D7D86E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D07085A-D1BC-4B69-9AD6-B35F13B367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6B3698F-16DD-4BB4-AF69-F1BEB6AC9D2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7857AE6-9960-4D4F-9333-A862C7B1F3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25A6879-A16D-42BE-8B39-8144D87738D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CB95602-1168-466A-B100-E27D856DDA7E}"/>
              </a:ext>
            </a:extLst>
          </p:cNvPr>
          <p:cNvSpPr>
            <a:spLocks noGrp="1"/>
          </p:cNvSpPr>
          <p:nvPr>
            <p:ph type="dt" sz="half" idx="10"/>
          </p:nvPr>
        </p:nvSpPr>
        <p:spPr/>
        <p:txBody>
          <a:bodyPr/>
          <a:lstStyle/>
          <a:p>
            <a:fld id="{89DC1408-983D-4B9B-B688-0710E7274EC5}" type="datetimeFigureOut">
              <a:rPr lang="zh-CN" altLang="en-US" smtClean="0"/>
              <a:t>2021/3/28</a:t>
            </a:fld>
            <a:endParaRPr lang="zh-CN" altLang="en-US"/>
          </a:p>
        </p:txBody>
      </p:sp>
      <p:sp>
        <p:nvSpPr>
          <p:cNvPr id="8" name="页脚占位符 7">
            <a:extLst>
              <a:ext uri="{FF2B5EF4-FFF2-40B4-BE49-F238E27FC236}">
                <a16:creationId xmlns:a16="http://schemas.microsoft.com/office/drawing/2014/main" id="{0A49D276-6149-48F4-9DE8-E3CB1FD234D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5ABBA53-935A-4FEA-9144-78D5AFBACBEE}"/>
              </a:ext>
            </a:extLst>
          </p:cNvPr>
          <p:cNvSpPr>
            <a:spLocks noGrp="1"/>
          </p:cNvSpPr>
          <p:nvPr>
            <p:ph type="sldNum" sz="quarter" idx="12"/>
          </p:nvPr>
        </p:nvSpPr>
        <p:spPr/>
        <p:txBody>
          <a:bodyPr/>
          <a:lstStyle/>
          <a:p>
            <a:fld id="{DED02716-5A46-4B4A-B690-9A598D49ADD2}" type="slidenum">
              <a:rPr lang="zh-CN" altLang="en-US" smtClean="0"/>
              <a:t>‹#›</a:t>
            </a:fld>
            <a:endParaRPr lang="zh-CN" altLang="en-US"/>
          </a:p>
        </p:txBody>
      </p:sp>
    </p:spTree>
    <p:extLst>
      <p:ext uri="{BB962C8B-B14F-4D97-AF65-F5344CB8AC3E}">
        <p14:creationId xmlns:p14="http://schemas.microsoft.com/office/powerpoint/2010/main" val="260131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DC12F-D4BF-4E76-9C59-575AB8939B5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1AE0274-8390-4941-89BF-60B306F03502}"/>
              </a:ext>
            </a:extLst>
          </p:cNvPr>
          <p:cNvSpPr>
            <a:spLocks noGrp="1"/>
          </p:cNvSpPr>
          <p:nvPr>
            <p:ph type="dt" sz="half" idx="10"/>
          </p:nvPr>
        </p:nvSpPr>
        <p:spPr/>
        <p:txBody>
          <a:bodyPr/>
          <a:lstStyle/>
          <a:p>
            <a:fld id="{89DC1408-983D-4B9B-B688-0710E7274EC5}" type="datetimeFigureOut">
              <a:rPr lang="zh-CN" altLang="en-US" smtClean="0"/>
              <a:t>2021/3/28</a:t>
            </a:fld>
            <a:endParaRPr lang="zh-CN" altLang="en-US"/>
          </a:p>
        </p:txBody>
      </p:sp>
      <p:sp>
        <p:nvSpPr>
          <p:cNvPr id="4" name="页脚占位符 3">
            <a:extLst>
              <a:ext uri="{FF2B5EF4-FFF2-40B4-BE49-F238E27FC236}">
                <a16:creationId xmlns:a16="http://schemas.microsoft.com/office/drawing/2014/main" id="{57BF5DB3-F736-4E2F-B644-7BB711EDD5C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665411B-11C6-417F-9B1A-A716BF4C5453}"/>
              </a:ext>
            </a:extLst>
          </p:cNvPr>
          <p:cNvSpPr>
            <a:spLocks noGrp="1"/>
          </p:cNvSpPr>
          <p:nvPr>
            <p:ph type="sldNum" sz="quarter" idx="12"/>
          </p:nvPr>
        </p:nvSpPr>
        <p:spPr/>
        <p:txBody>
          <a:bodyPr/>
          <a:lstStyle/>
          <a:p>
            <a:fld id="{DED02716-5A46-4B4A-B690-9A598D49ADD2}" type="slidenum">
              <a:rPr lang="zh-CN" altLang="en-US" smtClean="0"/>
              <a:t>‹#›</a:t>
            </a:fld>
            <a:endParaRPr lang="zh-CN" altLang="en-US"/>
          </a:p>
        </p:txBody>
      </p:sp>
    </p:spTree>
    <p:extLst>
      <p:ext uri="{BB962C8B-B14F-4D97-AF65-F5344CB8AC3E}">
        <p14:creationId xmlns:p14="http://schemas.microsoft.com/office/powerpoint/2010/main" val="1077586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A86988E-14BC-4989-962A-6AD64135F0ED}"/>
              </a:ext>
            </a:extLst>
          </p:cNvPr>
          <p:cNvSpPr>
            <a:spLocks noGrp="1"/>
          </p:cNvSpPr>
          <p:nvPr>
            <p:ph type="dt" sz="half" idx="10"/>
          </p:nvPr>
        </p:nvSpPr>
        <p:spPr/>
        <p:txBody>
          <a:bodyPr/>
          <a:lstStyle/>
          <a:p>
            <a:fld id="{89DC1408-983D-4B9B-B688-0710E7274EC5}" type="datetimeFigureOut">
              <a:rPr lang="zh-CN" altLang="en-US" smtClean="0"/>
              <a:t>2021/3/28</a:t>
            </a:fld>
            <a:endParaRPr lang="zh-CN" altLang="en-US"/>
          </a:p>
        </p:txBody>
      </p:sp>
      <p:sp>
        <p:nvSpPr>
          <p:cNvPr id="3" name="页脚占位符 2">
            <a:extLst>
              <a:ext uri="{FF2B5EF4-FFF2-40B4-BE49-F238E27FC236}">
                <a16:creationId xmlns:a16="http://schemas.microsoft.com/office/drawing/2014/main" id="{8BDEAA24-ECDB-4BC5-9959-B57F7474EC5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DC161B0-4AC1-4C25-83BE-2F800E02B7EB}"/>
              </a:ext>
            </a:extLst>
          </p:cNvPr>
          <p:cNvSpPr>
            <a:spLocks noGrp="1"/>
          </p:cNvSpPr>
          <p:nvPr>
            <p:ph type="sldNum" sz="quarter" idx="12"/>
          </p:nvPr>
        </p:nvSpPr>
        <p:spPr/>
        <p:txBody>
          <a:bodyPr/>
          <a:lstStyle/>
          <a:p>
            <a:fld id="{DED02716-5A46-4B4A-B690-9A598D49ADD2}" type="slidenum">
              <a:rPr lang="zh-CN" altLang="en-US" smtClean="0"/>
              <a:t>‹#›</a:t>
            </a:fld>
            <a:endParaRPr lang="zh-CN" altLang="en-US"/>
          </a:p>
        </p:txBody>
      </p:sp>
    </p:spTree>
    <p:extLst>
      <p:ext uri="{BB962C8B-B14F-4D97-AF65-F5344CB8AC3E}">
        <p14:creationId xmlns:p14="http://schemas.microsoft.com/office/powerpoint/2010/main" val="1199421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7982AA-E0A7-42A5-A734-14D084D3FD6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35682C0-3DFC-4A91-9BEB-503C83B910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7A25751-33AC-446B-BCEE-0A6DF06670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17238B7-3F5B-418C-BE8C-FE30B964774B}"/>
              </a:ext>
            </a:extLst>
          </p:cNvPr>
          <p:cNvSpPr>
            <a:spLocks noGrp="1"/>
          </p:cNvSpPr>
          <p:nvPr>
            <p:ph type="dt" sz="half" idx="10"/>
          </p:nvPr>
        </p:nvSpPr>
        <p:spPr/>
        <p:txBody>
          <a:bodyPr/>
          <a:lstStyle/>
          <a:p>
            <a:fld id="{89DC1408-983D-4B9B-B688-0710E7274EC5}" type="datetimeFigureOut">
              <a:rPr lang="zh-CN" altLang="en-US" smtClean="0"/>
              <a:t>2021/3/28</a:t>
            </a:fld>
            <a:endParaRPr lang="zh-CN" altLang="en-US"/>
          </a:p>
        </p:txBody>
      </p:sp>
      <p:sp>
        <p:nvSpPr>
          <p:cNvPr id="6" name="页脚占位符 5">
            <a:extLst>
              <a:ext uri="{FF2B5EF4-FFF2-40B4-BE49-F238E27FC236}">
                <a16:creationId xmlns:a16="http://schemas.microsoft.com/office/drawing/2014/main" id="{531CA064-359E-4ED6-9502-56D3C9F36F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EAFCFC-3597-4A79-A982-76BE30598CA7}"/>
              </a:ext>
            </a:extLst>
          </p:cNvPr>
          <p:cNvSpPr>
            <a:spLocks noGrp="1"/>
          </p:cNvSpPr>
          <p:nvPr>
            <p:ph type="sldNum" sz="quarter" idx="12"/>
          </p:nvPr>
        </p:nvSpPr>
        <p:spPr/>
        <p:txBody>
          <a:bodyPr/>
          <a:lstStyle/>
          <a:p>
            <a:fld id="{DED02716-5A46-4B4A-B690-9A598D49ADD2}" type="slidenum">
              <a:rPr lang="zh-CN" altLang="en-US" smtClean="0"/>
              <a:t>‹#›</a:t>
            </a:fld>
            <a:endParaRPr lang="zh-CN" altLang="en-US"/>
          </a:p>
        </p:txBody>
      </p:sp>
    </p:spTree>
    <p:extLst>
      <p:ext uri="{BB962C8B-B14F-4D97-AF65-F5344CB8AC3E}">
        <p14:creationId xmlns:p14="http://schemas.microsoft.com/office/powerpoint/2010/main" val="2342613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FF435-763F-45FA-9E7D-26658DCC327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C3CE13D-DE24-49E8-9C9A-95282DA798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48B206B-A490-4CAB-8B58-30FF4EAE2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91CC808-AE65-4A1E-96EC-AD17DC823F1E}"/>
              </a:ext>
            </a:extLst>
          </p:cNvPr>
          <p:cNvSpPr>
            <a:spLocks noGrp="1"/>
          </p:cNvSpPr>
          <p:nvPr>
            <p:ph type="dt" sz="half" idx="10"/>
          </p:nvPr>
        </p:nvSpPr>
        <p:spPr/>
        <p:txBody>
          <a:bodyPr/>
          <a:lstStyle/>
          <a:p>
            <a:fld id="{89DC1408-983D-4B9B-B688-0710E7274EC5}" type="datetimeFigureOut">
              <a:rPr lang="zh-CN" altLang="en-US" smtClean="0"/>
              <a:t>2021/3/28</a:t>
            </a:fld>
            <a:endParaRPr lang="zh-CN" altLang="en-US"/>
          </a:p>
        </p:txBody>
      </p:sp>
      <p:sp>
        <p:nvSpPr>
          <p:cNvPr id="6" name="页脚占位符 5">
            <a:extLst>
              <a:ext uri="{FF2B5EF4-FFF2-40B4-BE49-F238E27FC236}">
                <a16:creationId xmlns:a16="http://schemas.microsoft.com/office/drawing/2014/main" id="{759D5520-7137-4B13-B4AD-09BB4D90014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8ED5E0-B58D-4612-978E-0E711495A923}"/>
              </a:ext>
            </a:extLst>
          </p:cNvPr>
          <p:cNvSpPr>
            <a:spLocks noGrp="1"/>
          </p:cNvSpPr>
          <p:nvPr>
            <p:ph type="sldNum" sz="quarter" idx="12"/>
          </p:nvPr>
        </p:nvSpPr>
        <p:spPr/>
        <p:txBody>
          <a:bodyPr/>
          <a:lstStyle/>
          <a:p>
            <a:fld id="{DED02716-5A46-4B4A-B690-9A598D49ADD2}" type="slidenum">
              <a:rPr lang="zh-CN" altLang="en-US" smtClean="0"/>
              <a:t>‹#›</a:t>
            </a:fld>
            <a:endParaRPr lang="zh-CN" altLang="en-US"/>
          </a:p>
        </p:txBody>
      </p:sp>
    </p:spTree>
    <p:extLst>
      <p:ext uri="{BB962C8B-B14F-4D97-AF65-F5344CB8AC3E}">
        <p14:creationId xmlns:p14="http://schemas.microsoft.com/office/powerpoint/2010/main" val="3556449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59515CB-B854-47E0-84DD-85B5E9868A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DFAFCB8-0A2A-4314-BFCB-2BDCFAC714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D59C723-078A-41D1-B2FD-558C50D361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DC1408-983D-4B9B-B688-0710E7274EC5}" type="datetimeFigureOut">
              <a:rPr lang="zh-CN" altLang="en-US" smtClean="0"/>
              <a:t>2021/3/28</a:t>
            </a:fld>
            <a:endParaRPr lang="zh-CN" altLang="en-US"/>
          </a:p>
        </p:txBody>
      </p:sp>
      <p:sp>
        <p:nvSpPr>
          <p:cNvPr id="5" name="页脚占位符 4">
            <a:extLst>
              <a:ext uri="{FF2B5EF4-FFF2-40B4-BE49-F238E27FC236}">
                <a16:creationId xmlns:a16="http://schemas.microsoft.com/office/drawing/2014/main" id="{01DF681C-0090-40D5-B360-431D91BEE1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FA41E1E-F04D-4F92-AF3A-B1D2A99F44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D02716-5A46-4B4A-B690-9A598D49ADD2}" type="slidenum">
              <a:rPr lang="zh-CN" altLang="en-US" smtClean="0"/>
              <a:t>‹#›</a:t>
            </a:fld>
            <a:endParaRPr lang="zh-CN" altLang="en-US"/>
          </a:p>
        </p:txBody>
      </p:sp>
    </p:spTree>
    <p:extLst>
      <p:ext uri="{BB962C8B-B14F-4D97-AF65-F5344CB8AC3E}">
        <p14:creationId xmlns:p14="http://schemas.microsoft.com/office/powerpoint/2010/main" val="883785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C837B-53CA-4AA4-A8E7-5B206FAC0CEB}"/>
              </a:ext>
            </a:extLst>
          </p:cNvPr>
          <p:cNvSpPr>
            <a:spLocks noGrp="1"/>
          </p:cNvSpPr>
          <p:nvPr>
            <p:ph type="ctrTitle"/>
          </p:nvPr>
        </p:nvSpPr>
        <p:spPr>
          <a:xfrm>
            <a:off x="535708" y="-115310"/>
            <a:ext cx="11397673" cy="2387600"/>
          </a:xfrm>
        </p:spPr>
        <p:txBody>
          <a:bodyPr/>
          <a:lstStyle/>
          <a:p>
            <a:r>
              <a:rPr lang="zh-CN" altLang="en-US" dirty="0"/>
              <a:t>太阳能电池和燃料电池综合实验</a:t>
            </a:r>
          </a:p>
        </p:txBody>
      </p:sp>
      <p:sp>
        <p:nvSpPr>
          <p:cNvPr id="3" name="副标题 2">
            <a:extLst>
              <a:ext uri="{FF2B5EF4-FFF2-40B4-BE49-F238E27FC236}">
                <a16:creationId xmlns:a16="http://schemas.microsoft.com/office/drawing/2014/main" id="{73298F67-AB47-4433-B298-20C5365973F1}"/>
              </a:ext>
            </a:extLst>
          </p:cNvPr>
          <p:cNvSpPr>
            <a:spLocks noGrp="1"/>
          </p:cNvSpPr>
          <p:nvPr>
            <p:ph type="subTitle" idx="1"/>
          </p:nvPr>
        </p:nvSpPr>
        <p:spPr/>
        <p:txBody>
          <a:bodyPr/>
          <a:lstStyle/>
          <a:p>
            <a:r>
              <a:rPr lang="zh-CN" altLang="en-US" dirty="0"/>
              <a:t>工物</a:t>
            </a:r>
            <a:r>
              <a:rPr lang="en-US" altLang="zh-CN" dirty="0"/>
              <a:t>90</a:t>
            </a:r>
          </a:p>
          <a:p>
            <a:r>
              <a:rPr lang="en-US" altLang="zh-CN" dirty="0"/>
              <a:t>2019012137</a:t>
            </a:r>
          </a:p>
          <a:p>
            <a:r>
              <a:rPr lang="zh-CN" altLang="en-US" dirty="0"/>
              <a:t>张鸿琳</a:t>
            </a:r>
          </a:p>
        </p:txBody>
      </p:sp>
    </p:spTree>
    <p:extLst>
      <p:ext uri="{BB962C8B-B14F-4D97-AF65-F5344CB8AC3E}">
        <p14:creationId xmlns:p14="http://schemas.microsoft.com/office/powerpoint/2010/main" val="3751025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F6D4AB-5711-41B6-A53B-EE3FDB08A076}"/>
              </a:ext>
            </a:extLst>
          </p:cNvPr>
          <p:cNvSpPr>
            <a:spLocks noGrp="1"/>
          </p:cNvSpPr>
          <p:nvPr>
            <p:ph type="title"/>
          </p:nvPr>
        </p:nvSpPr>
        <p:spPr/>
        <p:txBody>
          <a:bodyPr/>
          <a:lstStyle/>
          <a:p>
            <a:r>
              <a:rPr lang="zh-CN" altLang="en-US" dirty="0"/>
              <a:t>实验原理：温度对太阳能电池特性影响</a:t>
            </a:r>
          </a:p>
        </p:txBody>
      </p:sp>
      <p:sp>
        <p:nvSpPr>
          <p:cNvPr id="3" name="内容占位符 2">
            <a:extLst>
              <a:ext uri="{FF2B5EF4-FFF2-40B4-BE49-F238E27FC236}">
                <a16:creationId xmlns:a16="http://schemas.microsoft.com/office/drawing/2014/main" id="{1D894779-EDA2-493C-9151-36294D6CB291}"/>
              </a:ext>
            </a:extLst>
          </p:cNvPr>
          <p:cNvSpPr>
            <a:spLocks noGrp="1"/>
          </p:cNvSpPr>
          <p:nvPr>
            <p:ph idx="1"/>
          </p:nvPr>
        </p:nvSpPr>
        <p:spPr/>
        <p:txBody>
          <a:bodyPr/>
          <a:lstStyle/>
          <a:p>
            <a:r>
              <a:rPr lang="zh-CN" altLang="en-US" dirty="0"/>
              <a:t>温度影响载流子的浓度和迁移速率以及禁带宽度</a:t>
            </a:r>
            <a:endParaRPr lang="en-US" altLang="zh-CN" dirty="0"/>
          </a:p>
          <a:p>
            <a:r>
              <a:rPr lang="zh-CN" altLang="en-US" dirty="0"/>
              <a:t>温度升高减小了禁带宽度，使更多光子可以激发电子，光生电流增大，同时温度上升增强了材料对光子的二次吸收</a:t>
            </a:r>
            <a:endParaRPr lang="en-US" altLang="zh-CN" dirty="0"/>
          </a:p>
          <a:p>
            <a:r>
              <a:rPr lang="zh-CN" altLang="en-US" dirty="0"/>
              <a:t>同时根据之前的论述，温度上升，暗电流增大</a:t>
            </a:r>
            <a:endParaRPr lang="en-US" altLang="zh-CN" dirty="0"/>
          </a:p>
          <a:p>
            <a:r>
              <a:rPr lang="zh-CN" altLang="en-US" dirty="0"/>
              <a:t>所以</a:t>
            </a:r>
            <a:r>
              <a:rPr lang="zh-CN" altLang="zh-CN" dirty="0"/>
              <a:t>在入射光强不变的情况下，随着温度</a:t>
            </a:r>
            <a:r>
              <a:rPr lang="en-US" altLang="zh-CN" dirty="0"/>
              <a:t>T</a:t>
            </a:r>
            <a:r>
              <a:rPr lang="zh-CN" altLang="zh-CN" dirty="0"/>
              <a:t>上升，短路电流</a:t>
            </a:r>
            <a:r>
              <a:rPr lang="en-US" altLang="zh-CN" dirty="0" err="1"/>
              <a:t>Isc</a:t>
            </a:r>
            <a:r>
              <a:rPr lang="zh-CN" altLang="zh-CN" dirty="0"/>
              <a:t>略有上升，开路电压</a:t>
            </a:r>
            <a:r>
              <a:rPr lang="en-US" altLang="zh-CN" dirty="0" err="1"/>
              <a:t>Voc</a:t>
            </a:r>
            <a:r>
              <a:rPr lang="zh-CN" altLang="zh-CN" dirty="0"/>
              <a:t>则明显减小，转换效率降低</a:t>
            </a:r>
            <a:endParaRPr lang="en-US" altLang="zh-CN" dirty="0"/>
          </a:p>
          <a:p>
            <a:endParaRPr lang="zh-CN" altLang="en-US" dirty="0"/>
          </a:p>
        </p:txBody>
      </p:sp>
    </p:spTree>
    <p:extLst>
      <p:ext uri="{BB962C8B-B14F-4D97-AF65-F5344CB8AC3E}">
        <p14:creationId xmlns:p14="http://schemas.microsoft.com/office/powerpoint/2010/main" val="3229286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3EDCB4-1691-4748-A09A-8471E19BD848}"/>
              </a:ext>
            </a:extLst>
          </p:cNvPr>
          <p:cNvSpPr>
            <a:spLocks noGrp="1"/>
          </p:cNvSpPr>
          <p:nvPr>
            <p:ph type="title"/>
          </p:nvPr>
        </p:nvSpPr>
        <p:spPr/>
        <p:txBody>
          <a:bodyPr/>
          <a:lstStyle/>
          <a:p>
            <a:r>
              <a:rPr lang="zh-CN" altLang="en-US" dirty="0"/>
              <a:t>实验原理：</a:t>
            </a:r>
            <a:r>
              <a:rPr lang="zh-CN" altLang="zh-CN" dirty="0"/>
              <a:t>太阳能电池光谱响应</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BAC4F97-44FE-4CA7-839E-36752F298AE3}"/>
                  </a:ext>
                </a:extLst>
              </p:cNvPr>
              <p:cNvSpPr>
                <a:spLocks noGrp="1"/>
              </p:cNvSpPr>
              <p:nvPr>
                <p:ph idx="1"/>
              </p:nvPr>
            </p:nvSpPr>
            <p:spPr>
              <a:xfrm>
                <a:off x="838200" y="1825625"/>
                <a:ext cx="10515600" cy="4667250"/>
              </a:xfrm>
            </p:spPr>
            <p:txBody>
              <a:bodyPr>
                <a:normAutofit/>
              </a:bodyPr>
              <a:lstStyle/>
              <a:p>
                <a:r>
                  <a:rPr lang="zh-CN" altLang="zh-CN" dirty="0"/>
                  <a:t>同等强度、不同波长的单色光照到太阳能电池板上，产生电子</a:t>
                </a:r>
                <a:r>
                  <a:rPr lang="en-US" altLang="zh-CN" dirty="0"/>
                  <a:t>-</a:t>
                </a:r>
                <a:r>
                  <a:rPr lang="zh-CN" altLang="zh-CN" dirty="0"/>
                  <a:t>空穴对的效率不同，宏观上表现为太阳能电池的光谱响应不同</a:t>
                </a:r>
                <a:endParaRPr lang="en-US" altLang="zh-CN" dirty="0"/>
              </a:p>
              <a:p>
                <a:r>
                  <a:rPr lang="zh-CN" altLang="zh-CN" dirty="0"/>
                  <a:t>一般来说，太阳能电池的光生电流</a:t>
                </a:r>
                <a:r>
                  <a:rPr lang="en-US" altLang="zh-CN" dirty="0"/>
                  <a:t>IL </a:t>
                </a:r>
                <a:r>
                  <a:rPr lang="zh-CN" altLang="zh-CN" dirty="0"/>
                  <a:t>正比于光源的辐射功率Φ</a:t>
                </a:r>
                <a:r>
                  <a:rPr lang="en-US" altLang="zh-CN" dirty="0"/>
                  <a:t>(λ)</a:t>
                </a:r>
                <a:r>
                  <a:rPr lang="zh-CN" altLang="zh-CN" dirty="0"/>
                  <a:t>。太阳能电池的绝对光谱响应</a:t>
                </a:r>
                <a:r>
                  <a:rPr lang="en-US" altLang="zh-CN" dirty="0"/>
                  <a:t>R(λ)</a:t>
                </a:r>
                <a:r>
                  <a:rPr lang="zh-CN" altLang="zh-CN" dirty="0"/>
                  <a:t>定义为：</a:t>
                </a:r>
                <a:endParaRPr lang="en-US" altLang="zh-CN" dirty="0"/>
              </a:p>
              <a:p>
                <a:pPr marL="0" indent="0" algn="ctr">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zh-CN" altLang="en-US" i="1" dirty="0" smtClean="0">
                              <a:latin typeface="Cambria Math" panose="02040503050406030204" pitchFamily="18" charset="0"/>
                            </a:rPr>
                            <m:t>𝜆</m:t>
                          </m:r>
                        </m:e>
                      </m:d>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𝐼</m:t>
                          </m:r>
                          <m:d>
                            <m:dPr>
                              <m:ctrlPr>
                                <a:rPr lang="en-US" altLang="zh-CN" b="0" i="1" smtClean="0">
                                  <a:latin typeface="Cambria Math" panose="02040503050406030204" pitchFamily="18" charset="0"/>
                                </a:rPr>
                              </m:ctrlPr>
                            </m:dPr>
                            <m:e>
                              <m:r>
                                <a:rPr lang="zh-CN" altLang="en-US" i="1" dirty="0" smtClean="0">
                                  <a:latin typeface="Cambria Math" panose="02040503050406030204" pitchFamily="18" charset="0"/>
                                </a:rPr>
                                <m:t>𝜆</m:t>
                              </m:r>
                            </m:e>
                          </m:d>
                        </m:num>
                        <m:den>
                          <m:r>
                            <a:rPr lang="zh-CN" altLang="en-US" i="1" dirty="0" smtClean="0">
                              <a:latin typeface="Cambria Math" panose="02040503050406030204" pitchFamily="18" charset="0"/>
                            </a:rPr>
                            <m:t>𝜙</m:t>
                          </m:r>
                          <m:d>
                            <m:dPr>
                              <m:ctrlPr>
                                <a:rPr lang="en-US" altLang="zh-CN" b="0" i="1" smtClean="0">
                                  <a:latin typeface="Cambria Math" panose="02040503050406030204" pitchFamily="18" charset="0"/>
                                </a:rPr>
                              </m:ctrlPr>
                            </m:dPr>
                            <m:e>
                              <m:r>
                                <a:rPr lang="zh-CN" altLang="en-US" i="1" dirty="0" smtClean="0">
                                  <a:latin typeface="Cambria Math" panose="02040503050406030204" pitchFamily="18" charset="0"/>
                                </a:rPr>
                                <m:t>𝜆</m:t>
                              </m:r>
                            </m:e>
                          </m:d>
                        </m:den>
                      </m:f>
                    </m:oMath>
                  </m:oMathPara>
                </a14:m>
                <a:endParaRPr lang="en-US" altLang="zh-CN" dirty="0"/>
              </a:p>
              <a:p>
                <a:r>
                  <a:rPr lang="zh-CN" altLang="en-US" dirty="0"/>
                  <a:t>加入已有标定的光探测器，那么利用其参数</a:t>
                </a:r>
                <a14:m>
                  <m:oMath xmlns:m="http://schemas.openxmlformats.org/officeDocument/2006/math">
                    <m:r>
                      <a:rPr lang="zh-CN" altLang="en-US" i="1" dirty="0">
                        <a:latin typeface="Cambria Math" panose="02040503050406030204" pitchFamily="18" charset="0"/>
                      </a:rPr>
                      <m:t>𝜙</m:t>
                    </m:r>
                    <m:d>
                      <m:dPr>
                        <m:ctrlPr>
                          <a:rPr lang="en-US" altLang="zh-CN" b="0" i="1" smtClean="0">
                            <a:latin typeface="Cambria Math" panose="02040503050406030204" pitchFamily="18" charset="0"/>
                          </a:rPr>
                        </m:ctrlPr>
                      </m:dPr>
                      <m:e>
                        <m:r>
                          <a:rPr lang="zh-CN" altLang="en-US" i="1" dirty="0" smtClean="0">
                            <a:latin typeface="Cambria Math" panose="02040503050406030204" pitchFamily="18" charset="0"/>
                          </a:rPr>
                          <m:t>𝜆</m:t>
                        </m:r>
                      </m:e>
                    </m:d>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𝐼</m:t>
                        </m:r>
                        <m:r>
                          <a:rPr lang="zh-CN" altLang="en-US" i="1" dirty="0">
                            <a:latin typeface="Cambria Math" panose="02040503050406030204" pitchFamily="18" charset="0"/>
                          </a:rPr>
                          <m:t>’</m:t>
                        </m:r>
                        <m:d>
                          <m:dPr>
                            <m:ctrlPr>
                              <a:rPr lang="en-US" altLang="zh-CN" b="0" i="1" smtClean="0">
                                <a:latin typeface="Cambria Math" panose="02040503050406030204" pitchFamily="18" charset="0"/>
                              </a:rPr>
                            </m:ctrlPr>
                          </m:dPr>
                          <m:e>
                            <m:r>
                              <a:rPr lang="zh-CN" altLang="en-US" i="1" dirty="0" smtClean="0">
                                <a:latin typeface="Cambria Math" panose="02040503050406030204" pitchFamily="18" charset="0"/>
                              </a:rPr>
                              <m:t>𝜆</m:t>
                            </m:r>
                          </m:e>
                        </m:d>
                      </m:num>
                      <m:den>
                        <m:r>
                          <a:rPr lang="en-US" altLang="zh-CN" b="0" i="1" dirty="0" smtClean="0">
                            <a:latin typeface="Cambria Math" panose="02040503050406030204" pitchFamily="18" charset="0"/>
                          </a:rPr>
                          <m:t>𝑅</m:t>
                        </m:r>
                        <m:r>
                          <a:rPr lang="zh-CN" altLang="en-US" i="1" dirty="0">
                            <a:latin typeface="Cambria Math" panose="02040503050406030204" pitchFamily="18" charset="0"/>
                          </a:rPr>
                          <m:t>’</m:t>
                        </m:r>
                        <m:d>
                          <m:dPr>
                            <m:ctrlPr>
                              <a:rPr lang="en-US" altLang="zh-CN" b="0" i="1" smtClean="0">
                                <a:latin typeface="Cambria Math" panose="02040503050406030204" pitchFamily="18" charset="0"/>
                              </a:rPr>
                            </m:ctrlPr>
                          </m:dPr>
                          <m:e>
                            <m:r>
                              <a:rPr lang="zh-CN" altLang="en-US" i="1" dirty="0" smtClean="0">
                                <a:latin typeface="Cambria Math" panose="02040503050406030204" pitchFamily="18" charset="0"/>
                              </a:rPr>
                              <m:t>𝜆</m:t>
                            </m:r>
                          </m:e>
                        </m:d>
                      </m:den>
                    </m:f>
                  </m:oMath>
                </a14:m>
                <a:r>
                  <a:rPr lang="zh-CN" altLang="en-US" dirty="0"/>
                  <a:t>，可以将太阳能电池的绝对光谱响应表示为：</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zh-CN" altLang="en-US" i="1" dirty="0">
                              <a:latin typeface="Cambria Math" panose="02040503050406030204" pitchFamily="18" charset="0"/>
                            </a:rPr>
                            <m:t>𝜆</m:t>
                          </m:r>
                        </m:e>
                      </m:d>
                      <m:r>
                        <a:rPr lang="en-US" altLang="zh-CN" i="1" dirty="0">
                          <a:latin typeface="Cambria Math" panose="02040503050406030204" pitchFamily="18" charset="0"/>
                        </a:rPr>
                        <m:t>=</m:t>
                      </m:r>
                      <m:f>
                        <m:fPr>
                          <m:ctrlPr>
                            <a:rPr lang="en-US" altLang="zh-CN" i="1" dirty="0">
                              <a:latin typeface="Cambria Math" panose="02040503050406030204" pitchFamily="18" charset="0"/>
                            </a:rPr>
                          </m:ctrlPr>
                        </m:fPr>
                        <m:num>
                          <m:r>
                            <a:rPr lang="en-US" altLang="zh-CN" i="1" dirty="0">
                              <a:latin typeface="Cambria Math" panose="02040503050406030204" pitchFamily="18" charset="0"/>
                            </a:rPr>
                            <m:t>𝐼</m:t>
                          </m:r>
                          <m:d>
                            <m:dPr>
                              <m:ctrlPr>
                                <a:rPr lang="en-US" altLang="zh-CN" i="1">
                                  <a:latin typeface="Cambria Math" panose="02040503050406030204" pitchFamily="18" charset="0"/>
                                </a:rPr>
                              </m:ctrlPr>
                            </m:dPr>
                            <m:e>
                              <m:r>
                                <a:rPr lang="zh-CN" altLang="en-US" i="1" dirty="0">
                                  <a:latin typeface="Cambria Math" panose="02040503050406030204" pitchFamily="18" charset="0"/>
                                </a:rPr>
                                <m:t>𝜆</m:t>
                              </m:r>
                            </m:e>
                          </m:d>
                        </m:num>
                        <m:den>
                          <m:r>
                            <a:rPr lang="en-US" altLang="zh-CN" b="0" i="1" dirty="0" smtClean="0">
                              <a:latin typeface="Cambria Math" panose="02040503050406030204" pitchFamily="18" charset="0"/>
                            </a:rPr>
                            <m:t>𝐼</m:t>
                          </m:r>
                          <m:r>
                            <a:rPr lang="en-US" altLang="zh-CN" b="0" i="1" dirty="0" smtClean="0">
                              <a:latin typeface="Cambria Math" panose="02040503050406030204" pitchFamily="18" charset="0"/>
                            </a:rPr>
                            <m:t>′</m:t>
                          </m:r>
                          <m:d>
                            <m:dPr>
                              <m:ctrlPr>
                                <a:rPr lang="en-US" altLang="zh-CN" i="1">
                                  <a:latin typeface="Cambria Math" panose="02040503050406030204" pitchFamily="18" charset="0"/>
                                </a:rPr>
                              </m:ctrlPr>
                            </m:dPr>
                            <m:e>
                              <m:r>
                                <a:rPr lang="zh-CN" altLang="en-US" i="1" dirty="0">
                                  <a:latin typeface="Cambria Math" panose="02040503050406030204" pitchFamily="18" charset="0"/>
                                </a:rPr>
                                <m:t>𝜆</m:t>
                              </m:r>
                            </m:e>
                          </m:d>
                        </m:den>
                      </m:f>
                      <m:r>
                        <a:rPr lang="en-US" altLang="zh-CN" b="0" i="1" dirty="0" smtClean="0">
                          <a:latin typeface="Cambria Math" panose="02040503050406030204" pitchFamily="18" charset="0"/>
                        </a:rPr>
                        <m:t>𝑅</m:t>
                      </m:r>
                      <m:r>
                        <a:rPr lang="en-US" altLang="zh-CN" b="0" i="1" dirty="0" smtClean="0">
                          <a:latin typeface="Cambria Math" panose="02040503050406030204" pitchFamily="18" charset="0"/>
                        </a:rPr>
                        <m:t>′</m:t>
                      </m:r>
                      <m:d>
                        <m:dPr>
                          <m:ctrlPr>
                            <a:rPr lang="en-US" altLang="zh-CN" i="1">
                              <a:latin typeface="Cambria Math" panose="02040503050406030204" pitchFamily="18" charset="0"/>
                            </a:rPr>
                          </m:ctrlPr>
                        </m:dPr>
                        <m:e>
                          <m:r>
                            <a:rPr lang="zh-CN" altLang="en-US" i="1" dirty="0">
                              <a:latin typeface="Cambria Math" panose="02040503050406030204" pitchFamily="18" charset="0"/>
                            </a:rPr>
                            <m:t>𝜆</m:t>
                          </m:r>
                        </m:e>
                      </m:d>
                    </m:oMath>
                  </m:oMathPara>
                </a14:m>
                <a:endParaRPr lang="zh-CN" altLang="en-US" dirty="0"/>
              </a:p>
            </p:txBody>
          </p:sp>
        </mc:Choice>
        <mc:Fallback xmlns="">
          <p:sp>
            <p:nvSpPr>
              <p:cNvPr id="3" name="内容占位符 2">
                <a:extLst>
                  <a:ext uri="{FF2B5EF4-FFF2-40B4-BE49-F238E27FC236}">
                    <a16:creationId xmlns:a16="http://schemas.microsoft.com/office/drawing/2014/main" id="{1BAC4F97-44FE-4CA7-839E-36752F298AE3}"/>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350" r="-25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93709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599E3C-5C8D-4A72-85B4-6C313DC86A26}"/>
              </a:ext>
            </a:extLst>
          </p:cNvPr>
          <p:cNvSpPr>
            <a:spLocks noGrp="1"/>
          </p:cNvSpPr>
          <p:nvPr>
            <p:ph type="title"/>
          </p:nvPr>
        </p:nvSpPr>
        <p:spPr/>
        <p:txBody>
          <a:bodyPr/>
          <a:lstStyle/>
          <a:p>
            <a:r>
              <a:rPr lang="zh-CN" altLang="en-US" dirty="0"/>
              <a:t>实验原理：燃料电池与水的电解</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4A47974-8D7D-4EB1-8399-ACE9582E7755}"/>
                  </a:ext>
                </a:extLst>
              </p:cNvPr>
              <p:cNvSpPr>
                <a:spLocks noGrp="1"/>
              </p:cNvSpPr>
              <p:nvPr>
                <p:ph idx="1"/>
              </p:nvPr>
            </p:nvSpPr>
            <p:spPr>
              <a:xfrm>
                <a:off x="505690" y="1473201"/>
                <a:ext cx="8610601" cy="5215466"/>
              </a:xfrm>
            </p:spPr>
            <p:txBody>
              <a:bodyPr>
                <a:normAutofit fontScale="92500"/>
              </a:bodyPr>
              <a:lstStyle/>
              <a:p>
                <a:r>
                  <a:rPr lang="zh-CN" altLang="en-US" dirty="0"/>
                  <a:t>如图，燃料电池的阳极处失去电子，氢气变为</a:t>
                </a:r>
                <a:r>
                  <a:rPr lang="en-US" altLang="zh-CN" dirty="0"/>
                  <a:t>H+</a:t>
                </a:r>
                <a:r>
                  <a:rPr lang="zh-CN" altLang="en-US" dirty="0"/>
                  <a:t>，通过质子交换膜进入阴极区域，与阴极处得到电子的氧结合成为水，并释放能量</a:t>
                </a:r>
                <a:endParaRPr lang="en-US" altLang="zh-CN" dirty="0"/>
              </a:p>
              <a:p>
                <a:r>
                  <a:rPr lang="zh-CN" altLang="en-US" dirty="0"/>
                  <a:t>而电解时，电解池中水被电解为氢气和氧气，与燃料电池的过程互为逆过程，定义电解池的效率为：</a:t>
                </a:r>
                <a:endParaRPr lang="en-US" altLang="zh-CN" dirty="0"/>
              </a:p>
              <a:p>
                <a:pPr marL="0" indent="0">
                  <a:buNone/>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𝜂</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1.48</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𝑈</m:t>
                              </m:r>
                            </m:e>
                            <m:sub>
                              <m:r>
                                <a:rPr lang="en-US" altLang="zh-CN" b="0" i="1" smtClean="0">
                                  <a:latin typeface="Cambria Math" panose="02040503050406030204" pitchFamily="18" charset="0"/>
                                </a:rPr>
                                <m:t>𝑖𝑛</m:t>
                              </m:r>
                            </m:sub>
                          </m:sSub>
                        </m:den>
                      </m:f>
                      <m:r>
                        <a:rPr lang="en-US" altLang="zh-CN" i="1">
                          <a:latin typeface="Cambria Math" panose="02040503050406030204" pitchFamily="18" charset="0"/>
                        </a:rPr>
                        <m:t>×</m:t>
                      </m:r>
                      <m:r>
                        <a:rPr lang="en-US" altLang="zh-CN" b="0" i="1" smtClean="0">
                          <a:latin typeface="Cambria Math" panose="02040503050406030204" pitchFamily="18" charset="0"/>
                        </a:rPr>
                        <m:t>100%</m:t>
                      </m:r>
                    </m:oMath>
                  </m:oMathPara>
                </a14:m>
                <a:endParaRPr lang="en-US" altLang="zh-CN" dirty="0"/>
              </a:p>
              <a:p>
                <a:r>
                  <a:rPr lang="zh-CN" altLang="en-US" dirty="0"/>
                  <a:t>根据法拉第电解定律，电解生成物与输入电量成正比：</a:t>
                </a:r>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2</m:t>
                              </m:r>
                            </m:sub>
                          </m:sSub>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𝐼𝑡</m:t>
                          </m:r>
                        </m:num>
                        <m:den>
                          <m:r>
                            <a:rPr lang="en-US" altLang="zh-CN" b="0" i="1" smtClean="0">
                              <a:latin typeface="Cambria Math" panose="02040503050406030204" pitchFamily="18" charset="0"/>
                            </a:rPr>
                            <m:t>2</m:t>
                          </m:r>
                          <m:r>
                            <a:rPr lang="en-US" altLang="zh-CN" b="0" i="1" smtClean="0">
                              <a:latin typeface="Cambria Math" panose="02040503050406030204" pitchFamily="18" charset="0"/>
                            </a:rPr>
                            <m:t>𝐹</m:t>
                          </m:r>
                        </m:den>
                      </m:f>
                      <m:r>
                        <a:rPr lang="en-US" altLang="zh-CN" i="1">
                          <a:latin typeface="Cambria Math" panose="02040503050406030204" pitchFamily="18" charset="0"/>
                        </a:rPr>
                        <m:t>×</m:t>
                      </m:r>
                      <m:r>
                        <a:rPr lang="en-US" altLang="zh-CN" b="0" i="1" smtClean="0">
                          <a:latin typeface="Cambria Math" panose="02040503050406030204" pitchFamily="18" charset="0"/>
                        </a:rPr>
                        <m:t>22.4</m:t>
                      </m:r>
                      <m:r>
                        <a:rPr lang="en-US" altLang="zh-CN" b="0" i="1" smtClean="0">
                          <a:latin typeface="Cambria Math" panose="02040503050406030204" pitchFamily="18" charset="0"/>
                        </a:rPr>
                        <m:t>𝐿</m:t>
                      </m:r>
                    </m:oMath>
                  </m:oMathPara>
                </a14:m>
                <a:endParaRPr lang="en-US" altLang="zh-CN" dirty="0"/>
              </a:p>
              <a:p>
                <a:r>
                  <a:rPr lang="zh-CN" altLang="en-US" dirty="0"/>
                  <a:t>考虑环境因素，可修正为：</a:t>
                </a:r>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2</m:t>
                              </m:r>
                            </m:sub>
                          </m:sSub>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273.16</m:t>
                          </m:r>
                          <m:r>
                            <a:rPr lang="en-US" altLang="zh-CN" i="1">
                              <a:latin typeface="Cambria Math" panose="02040503050406030204" pitchFamily="18" charset="0"/>
                            </a:rPr>
                            <m:t>+</m:t>
                          </m:r>
                          <m:r>
                            <a:rPr lang="en-US" altLang="zh-CN" b="0" i="1" smtClean="0">
                              <a:latin typeface="Cambria Math" panose="02040503050406030204" pitchFamily="18" charset="0"/>
                            </a:rPr>
                            <m:t>𝑇</m:t>
                          </m:r>
                        </m:num>
                        <m:den>
                          <m:r>
                            <a:rPr lang="en-US" altLang="zh-CN" b="0" i="1" smtClean="0">
                              <a:latin typeface="Cambria Math" panose="02040503050406030204" pitchFamily="18" charset="0"/>
                            </a:rPr>
                            <m:t>273.16</m:t>
                          </m:r>
                        </m:den>
                      </m:f>
                      <m:r>
                        <a:rPr lang="en-US" altLang="zh-CN" i="1">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0</m:t>
                              </m:r>
                            </m:sub>
                          </m:sSub>
                        </m:num>
                        <m:den>
                          <m:r>
                            <a:rPr lang="en-US" altLang="zh-CN" b="0" i="1" smtClean="0">
                              <a:latin typeface="Cambria Math" panose="02040503050406030204" pitchFamily="18" charset="0"/>
                            </a:rPr>
                            <m:t>𝑃</m:t>
                          </m:r>
                        </m:den>
                      </m:f>
                      <m:r>
                        <a:rPr lang="en-US" altLang="zh-CN" i="1">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𝐼𝑡</m:t>
                          </m:r>
                        </m:num>
                        <m:den>
                          <m:r>
                            <a:rPr lang="en-US" altLang="zh-CN" b="0" i="1" smtClean="0">
                              <a:latin typeface="Cambria Math" panose="02040503050406030204" pitchFamily="18" charset="0"/>
                            </a:rPr>
                            <m:t>2</m:t>
                          </m:r>
                          <m:r>
                            <a:rPr lang="en-US" altLang="zh-CN" b="0" i="1" smtClean="0">
                              <a:latin typeface="Cambria Math" panose="02040503050406030204" pitchFamily="18" charset="0"/>
                            </a:rPr>
                            <m:t>𝐹</m:t>
                          </m:r>
                        </m:den>
                      </m:f>
                      <m:r>
                        <a:rPr lang="en-US" altLang="zh-CN" i="1">
                          <a:latin typeface="Cambria Math" panose="02040503050406030204" pitchFamily="18" charset="0"/>
                        </a:rPr>
                        <m:t>×</m:t>
                      </m:r>
                      <m:r>
                        <a:rPr lang="en-US" altLang="zh-CN" b="0" i="1" smtClean="0">
                          <a:latin typeface="Cambria Math" panose="02040503050406030204" pitchFamily="18" charset="0"/>
                        </a:rPr>
                        <m:t>22.4</m:t>
                      </m:r>
                      <m:r>
                        <a:rPr lang="en-US" altLang="zh-CN" b="0" i="1" smtClean="0">
                          <a:latin typeface="Cambria Math" panose="02040503050406030204" pitchFamily="18" charset="0"/>
                        </a:rPr>
                        <m:t>𝐿</m:t>
                      </m:r>
                    </m:oMath>
                  </m:oMathPara>
                </a14:m>
                <a:endParaRPr lang="en-US" altLang="zh-CN" dirty="0"/>
              </a:p>
              <a:p>
                <a:pPr marL="0" indent="0">
                  <a:buNone/>
                </a:pP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84A47974-8D7D-4EB1-8399-ACE9582E7755}"/>
                  </a:ext>
                </a:extLst>
              </p:cNvPr>
              <p:cNvSpPr>
                <a:spLocks noGrp="1" noRot="1" noChangeAspect="1" noMove="1" noResize="1" noEditPoints="1" noAdjustHandles="1" noChangeArrowheads="1" noChangeShapeType="1" noTextEdit="1"/>
              </p:cNvSpPr>
              <p:nvPr>
                <p:ph idx="1"/>
              </p:nvPr>
            </p:nvSpPr>
            <p:spPr>
              <a:xfrm>
                <a:off x="505690" y="1473201"/>
                <a:ext cx="8610601" cy="5215466"/>
              </a:xfrm>
              <a:blipFill>
                <a:blip r:embed="rId2"/>
                <a:stretch>
                  <a:fillRect l="-1133" t="-1871"/>
                </a:stretch>
              </a:blipFill>
            </p:spPr>
            <p:txBody>
              <a:bodyPr/>
              <a:lstStyle/>
              <a:p>
                <a:r>
                  <a:rPr lang="zh-CN" altLang="en-US">
                    <a:noFill/>
                  </a:rPr>
                  <a:t> </a:t>
                </a:r>
              </a:p>
            </p:txBody>
          </p:sp>
        </mc:Fallback>
      </mc:AlternateContent>
      <p:graphicFrame>
        <p:nvGraphicFramePr>
          <p:cNvPr id="4" name="对象 3">
            <a:extLst>
              <a:ext uri="{FF2B5EF4-FFF2-40B4-BE49-F238E27FC236}">
                <a16:creationId xmlns:a16="http://schemas.microsoft.com/office/drawing/2014/main" id="{597A5EAE-3371-47B0-A6E8-6E87C465CA87}"/>
              </a:ext>
            </a:extLst>
          </p:cNvPr>
          <p:cNvGraphicFramePr>
            <a:graphicFrameLocks noChangeAspect="1"/>
          </p:cNvGraphicFramePr>
          <p:nvPr>
            <p:extLst>
              <p:ext uri="{D42A27DB-BD31-4B8C-83A1-F6EECF244321}">
                <p14:modId xmlns:p14="http://schemas.microsoft.com/office/powerpoint/2010/main" val="4288795499"/>
              </p:ext>
            </p:extLst>
          </p:nvPr>
        </p:nvGraphicFramePr>
        <p:xfrm>
          <a:off x="8594532" y="0"/>
          <a:ext cx="3975100" cy="3254375"/>
        </p:xfrm>
        <a:graphic>
          <a:graphicData uri="http://schemas.openxmlformats.org/presentationml/2006/ole">
            <mc:AlternateContent xmlns:mc="http://schemas.openxmlformats.org/markup-compatibility/2006">
              <mc:Choice xmlns:v="urn:schemas-microsoft-com:vml" Requires="v">
                <p:oleObj name="Picture" r:id="rId3" imgW="5083200" imgH="4150440" progId="Word.Picture.8">
                  <p:embed/>
                </p:oleObj>
              </mc:Choice>
              <mc:Fallback>
                <p:oleObj name="Picture" r:id="rId3" imgW="5083200" imgH="4150440" progId="Word.Picture.8">
                  <p:embed/>
                  <p:pic>
                    <p:nvPicPr>
                      <p:cNvPr id="0" name="Object 2"/>
                      <p:cNvPicPr>
                        <a:picLocks noChangeAspect="1" noChangeArrowheads="1"/>
                      </p:cNvPicPr>
                      <p:nvPr/>
                    </p:nvPicPr>
                    <p:blipFill>
                      <a:blip r:embed="rId4"/>
                      <a:srcRect/>
                      <a:stretch>
                        <a:fillRect/>
                      </a:stretch>
                    </p:blipFill>
                    <p:spPr bwMode="auto">
                      <a:xfrm>
                        <a:off x="8594532" y="0"/>
                        <a:ext cx="3975100" cy="325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93567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22C956-AE2A-4F10-AA48-01146B748D43}"/>
              </a:ext>
            </a:extLst>
          </p:cNvPr>
          <p:cNvSpPr>
            <a:spLocks noGrp="1"/>
          </p:cNvSpPr>
          <p:nvPr>
            <p:ph type="title"/>
          </p:nvPr>
        </p:nvSpPr>
        <p:spPr>
          <a:xfrm>
            <a:off x="465666" y="365125"/>
            <a:ext cx="10515600" cy="1325563"/>
          </a:xfrm>
        </p:spPr>
        <p:txBody>
          <a:bodyPr/>
          <a:lstStyle/>
          <a:p>
            <a:r>
              <a:rPr lang="zh-CN" altLang="en-US" dirty="0"/>
              <a:t>实验原理：燃料电池的输出特性</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B9F166-2A9D-4FE1-AB6E-346B72740359}"/>
                  </a:ext>
                </a:extLst>
              </p:cNvPr>
              <p:cNvSpPr>
                <a:spLocks noGrp="1"/>
              </p:cNvSpPr>
              <p:nvPr>
                <p:ph idx="1"/>
              </p:nvPr>
            </p:nvSpPr>
            <p:spPr>
              <a:xfrm>
                <a:off x="838200" y="1825625"/>
                <a:ext cx="7938029" cy="4351338"/>
              </a:xfrm>
            </p:spPr>
            <p:txBody>
              <a:bodyPr/>
              <a:lstStyle/>
              <a:p>
                <a:r>
                  <a:rPr lang="zh-CN" altLang="zh-CN" sz="2600" dirty="0"/>
                  <a:t>在一定的温度与气体压力下，改变负载电阻的大小，测量燃料电池的输出电压与输出电流之间的关系</a:t>
                </a:r>
                <a:r>
                  <a:rPr lang="zh-CN" altLang="en-US" sz="2600" dirty="0"/>
                  <a:t>，即为极化特性曲线</a:t>
                </a:r>
                <a:endParaRPr lang="en-US" altLang="zh-CN" sz="2600" dirty="0"/>
              </a:p>
              <a:p>
                <a:r>
                  <a:rPr lang="zh-CN" altLang="en-US" sz="2600" dirty="0"/>
                  <a:t>计算燃料电池的效率的公式如下：</a:t>
                </a:r>
                <a:endParaRPr lang="en-US" altLang="zh-CN" sz="2600" dirty="0"/>
              </a:p>
              <a:p>
                <a:pPr marL="0" indent="0">
                  <a:buNone/>
                </a:pPr>
                <a:br>
                  <a:rPr lang="en-US" altLang="zh-CN" sz="2600" dirty="0"/>
                </a:br>
                <a14:m>
                  <m:oMathPara xmlns:m="http://schemas.openxmlformats.org/officeDocument/2006/math">
                    <m:oMathParaPr>
                      <m:jc m:val="centerGroup"/>
                    </m:oMathParaPr>
                    <m:oMath xmlns:m="http://schemas.openxmlformats.org/officeDocument/2006/math">
                      <m:r>
                        <a:rPr lang="en-US" altLang="zh-CN" sz="2600" i="1" smtClean="0">
                          <a:latin typeface="Cambria Math" panose="02040503050406030204" pitchFamily="18" charset="0"/>
                        </a:rPr>
                        <m:t>𝜂</m:t>
                      </m:r>
                      <m:r>
                        <a:rPr lang="en-US" altLang="zh-CN" sz="2600" b="0" i="1" smtClean="0">
                          <a:latin typeface="Cambria Math" panose="02040503050406030204" pitchFamily="18" charset="0"/>
                        </a:rPr>
                        <m:t>=</m:t>
                      </m:r>
                      <m:f>
                        <m:fPr>
                          <m:ctrlPr>
                            <a:rPr lang="en-US" altLang="zh-CN" sz="2600" b="0" i="1" smtClean="0">
                              <a:latin typeface="Cambria Math" panose="02040503050406030204" pitchFamily="18" charset="0"/>
                            </a:rPr>
                          </m:ctrlPr>
                        </m:fPr>
                        <m:num>
                          <m:sSub>
                            <m:sSubPr>
                              <m:ctrlPr>
                                <a:rPr lang="en-US" altLang="zh-CN" sz="2600" b="0" i="1" smtClean="0">
                                  <a:latin typeface="Cambria Math" panose="02040503050406030204" pitchFamily="18" charset="0"/>
                                </a:rPr>
                              </m:ctrlPr>
                            </m:sSubPr>
                            <m:e>
                              <m:r>
                                <a:rPr lang="en-US" altLang="zh-CN" sz="2600" b="0" i="1" smtClean="0">
                                  <a:latin typeface="Cambria Math" panose="02040503050406030204" pitchFamily="18" charset="0"/>
                                </a:rPr>
                                <m:t>𝐼</m:t>
                              </m:r>
                            </m:e>
                            <m:sub>
                              <m:r>
                                <a:rPr lang="en-US" altLang="zh-CN" sz="2600" b="0" i="1" smtClean="0">
                                  <a:latin typeface="Cambria Math" panose="02040503050406030204" pitchFamily="18" charset="0"/>
                                </a:rPr>
                                <m:t>𝑏𝑎𝑡𝑡𝑒𝑟𝑦</m:t>
                              </m:r>
                            </m:sub>
                          </m:sSub>
                        </m:num>
                        <m:den>
                          <m:sSub>
                            <m:sSubPr>
                              <m:ctrlPr>
                                <a:rPr lang="en-US" altLang="zh-CN" sz="2600" b="0" i="1" smtClean="0">
                                  <a:latin typeface="Cambria Math" panose="02040503050406030204" pitchFamily="18" charset="0"/>
                                </a:rPr>
                              </m:ctrlPr>
                            </m:sSubPr>
                            <m:e>
                              <m:r>
                                <a:rPr lang="en-US" altLang="zh-CN" sz="2600" b="0" i="1" smtClean="0">
                                  <a:latin typeface="Cambria Math" panose="02040503050406030204" pitchFamily="18" charset="0"/>
                                </a:rPr>
                                <m:t>𝐼</m:t>
                              </m:r>
                            </m:e>
                            <m:sub>
                              <m:r>
                                <a:rPr lang="en-US" altLang="zh-CN" sz="2600" b="0" i="1" smtClean="0">
                                  <a:latin typeface="Cambria Math" panose="02040503050406030204" pitchFamily="18" charset="0"/>
                                </a:rPr>
                                <m:t>𝑖𝑛</m:t>
                              </m:r>
                            </m:sub>
                          </m:sSub>
                        </m:den>
                      </m:f>
                      <m:r>
                        <a:rPr lang="en-US" altLang="zh-CN" sz="2600" i="1">
                          <a:latin typeface="Cambria Math" panose="02040503050406030204" pitchFamily="18" charset="0"/>
                        </a:rPr>
                        <m:t>·</m:t>
                      </m:r>
                      <m:f>
                        <m:fPr>
                          <m:ctrlPr>
                            <a:rPr lang="en-US" altLang="zh-CN" sz="2600" b="0" i="1" smtClean="0">
                              <a:latin typeface="Cambria Math" panose="02040503050406030204" pitchFamily="18" charset="0"/>
                            </a:rPr>
                          </m:ctrlPr>
                        </m:fPr>
                        <m:num>
                          <m:sSub>
                            <m:sSubPr>
                              <m:ctrlPr>
                                <a:rPr lang="en-US" altLang="zh-CN" sz="2600" b="0" i="1" smtClean="0">
                                  <a:latin typeface="Cambria Math" panose="02040503050406030204" pitchFamily="18" charset="0"/>
                                </a:rPr>
                              </m:ctrlPr>
                            </m:sSubPr>
                            <m:e>
                              <m:r>
                                <a:rPr lang="en-US" altLang="zh-CN" sz="2600" b="0" i="1" smtClean="0">
                                  <a:latin typeface="Cambria Math" panose="02040503050406030204" pitchFamily="18" charset="0"/>
                                </a:rPr>
                                <m:t>𝑈</m:t>
                              </m:r>
                            </m:e>
                            <m:sub>
                              <m:r>
                                <a:rPr lang="en-US" altLang="zh-CN" sz="2600" b="0" i="1" smtClean="0">
                                  <a:latin typeface="Cambria Math" panose="02040503050406030204" pitchFamily="18" charset="0"/>
                                </a:rPr>
                                <m:t>𝑜𝑢𝑡</m:t>
                              </m:r>
                            </m:sub>
                          </m:sSub>
                        </m:num>
                        <m:den>
                          <m:r>
                            <a:rPr lang="en-US" altLang="zh-CN" sz="2600" b="0" i="1" smtClean="0">
                              <a:latin typeface="Cambria Math" panose="02040503050406030204" pitchFamily="18" charset="0"/>
                            </a:rPr>
                            <m:t>1.48</m:t>
                          </m:r>
                        </m:den>
                      </m:f>
                      <m:r>
                        <a:rPr lang="en-US" altLang="zh-CN" sz="2600" i="1">
                          <a:latin typeface="Cambria Math" panose="02040503050406030204" pitchFamily="18" charset="0"/>
                        </a:rPr>
                        <m:t>×</m:t>
                      </m:r>
                      <m:r>
                        <a:rPr lang="en-US" altLang="zh-CN" sz="2600" b="0" i="1" smtClean="0">
                          <a:latin typeface="Cambria Math" panose="02040503050406030204" pitchFamily="18" charset="0"/>
                        </a:rPr>
                        <m:t>100%</m:t>
                      </m:r>
                    </m:oMath>
                  </m:oMathPara>
                </a14:m>
                <a:endParaRPr lang="en-US" altLang="zh-CN" sz="2600" b="0" dirty="0"/>
              </a:p>
              <a:p>
                <a:endParaRPr lang="zh-CN" altLang="en-US" sz="2600" dirty="0"/>
              </a:p>
            </p:txBody>
          </p:sp>
        </mc:Choice>
        <mc:Fallback xmlns="">
          <p:sp>
            <p:nvSpPr>
              <p:cNvPr id="3" name="内容占位符 2">
                <a:extLst>
                  <a:ext uri="{FF2B5EF4-FFF2-40B4-BE49-F238E27FC236}">
                    <a16:creationId xmlns:a16="http://schemas.microsoft.com/office/drawing/2014/main" id="{FAB9F166-2A9D-4FE1-AB6E-346B72740359}"/>
                  </a:ext>
                </a:extLst>
              </p:cNvPr>
              <p:cNvSpPr>
                <a:spLocks noGrp="1" noRot="1" noChangeAspect="1" noMove="1" noResize="1" noEditPoints="1" noAdjustHandles="1" noChangeArrowheads="1" noChangeShapeType="1" noTextEdit="1"/>
              </p:cNvSpPr>
              <p:nvPr>
                <p:ph idx="1"/>
              </p:nvPr>
            </p:nvSpPr>
            <p:spPr>
              <a:xfrm>
                <a:off x="838200" y="1825625"/>
                <a:ext cx="7938029" cy="4351338"/>
              </a:xfrm>
              <a:blipFill>
                <a:blip r:embed="rId2"/>
                <a:stretch>
                  <a:fillRect l="-1229" t="-2101" r="-2227"/>
                </a:stretch>
              </a:blipFill>
            </p:spPr>
            <p:txBody>
              <a:bodyPr/>
              <a:lstStyle/>
              <a:p>
                <a:r>
                  <a:rPr lang="zh-CN" altLang="en-US">
                    <a:noFill/>
                  </a:rPr>
                  <a:t> </a:t>
                </a:r>
              </a:p>
            </p:txBody>
          </p:sp>
        </mc:Fallback>
      </mc:AlternateContent>
      <p:graphicFrame>
        <p:nvGraphicFramePr>
          <p:cNvPr id="4" name="对象 3">
            <a:extLst>
              <a:ext uri="{FF2B5EF4-FFF2-40B4-BE49-F238E27FC236}">
                <a16:creationId xmlns:a16="http://schemas.microsoft.com/office/drawing/2014/main" id="{7075714A-58E1-4C90-8D72-5E080F3DEB58}"/>
              </a:ext>
            </a:extLst>
          </p:cNvPr>
          <p:cNvGraphicFramePr>
            <a:graphicFrameLocks noChangeAspect="1"/>
          </p:cNvGraphicFramePr>
          <p:nvPr>
            <p:extLst>
              <p:ext uri="{D42A27DB-BD31-4B8C-83A1-F6EECF244321}">
                <p14:modId xmlns:p14="http://schemas.microsoft.com/office/powerpoint/2010/main" val="2955294035"/>
              </p:ext>
            </p:extLst>
          </p:nvPr>
        </p:nvGraphicFramePr>
        <p:xfrm>
          <a:off x="8776229" y="365125"/>
          <a:ext cx="3282996" cy="2220384"/>
        </p:xfrm>
        <a:graphic>
          <a:graphicData uri="http://schemas.openxmlformats.org/presentationml/2006/ole">
            <mc:AlternateContent xmlns:mc="http://schemas.openxmlformats.org/markup-compatibility/2006">
              <mc:Choice xmlns:v="urn:schemas-microsoft-com:vml" Requires="v">
                <p:oleObj name="Picture" r:id="rId3" imgW="2625840" imgH="1777320" progId="Word.Picture.8">
                  <p:embed/>
                </p:oleObj>
              </mc:Choice>
              <mc:Fallback>
                <p:oleObj name="Picture" r:id="rId3" imgW="2625840" imgH="1777320"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6229" y="365125"/>
                        <a:ext cx="3282996" cy="2220384"/>
                      </a:xfrm>
                      <a:prstGeom prst="rect">
                        <a:avLst/>
                      </a:prstGeom>
                      <a:noFill/>
                    </p:spPr>
                  </p:pic>
                </p:oleObj>
              </mc:Fallback>
            </mc:AlternateContent>
          </a:graphicData>
        </a:graphic>
      </p:graphicFrame>
    </p:spTree>
    <p:extLst>
      <p:ext uri="{BB962C8B-B14F-4D97-AF65-F5344CB8AC3E}">
        <p14:creationId xmlns:p14="http://schemas.microsoft.com/office/powerpoint/2010/main" val="1457797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A5EB0B-5A16-466F-A3C0-116BBA84AC00}"/>
              </a:ext>
            </a:extLst>
          </p:cNvPr>
          <p:cNvSpPr>
            <a:spLocks noGrp="1"/>
          </p:cNvSpPr>
          <p:nvPr>
            <p:ph type="title"/>
          </p:nvPr>
        </p:nvSpPr>
        <p:spPr/>
        <p:txBody>
          <a:bodyPr/>
          <a:lstStyle/>
          <a:p>
            <a:r>
              <a:rPr lang="zh-CN" altLang="en-US" dirty="0"/>
              <a:t>实验仪器：</a:t>
            </a:r>
            <a:r>
              <a:rPr lang="zh-CN" altLang="zh-CN" dirty="0"/>
              <a:t>太阳能电池测量实验装置</a:t>
            </a:r>
            <a:endParaRPr lang="zh-CN" altLang="en-US" dirty="0"/>
          </a:p>
        </p:txBody>
      </p:sp>
      <p:pic>
        <p:nvPicPr>
          <p:cNvPr id="4" name="内容占位符 3" descr="SAC-3整机图">
            <a:extLst>
              <a:ext uri="{FF2B5EF4-FFF2-40B4-BE49-F238E27FC236}">
                <a16:creationId xmlns:a16="http://schemas.microsoft.com/office/drawing/2014/main" id="{F78C3B7A-F343-43D1-825C-4E67A122C07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8917" y="2129683"/>
            <a:ext cx="8047619" cy="3142857"/>
          </a:xfrm>
          <a:prstGeom prst="rect">
            <a:avLst/>
          </a:prstGeom>
          <a:noFill/>
          <a:ln>
            <a:noFill/>
          </a:ln>
        </p:spPr>
      </p:pic>
    </p:spTree>
    <p:extLst>
      <p:ext uri="{BB962C8B-B14F-4D97-AF65-F5344CB8AC3E}">
        <p14:creationId xmlns:p14="http://schemas.microsoft.com/office/powerpoint/2010/main" val="969701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A5EB0B-5A16-466F-A3C0-116BBA84AC00}"/>
              </a:ext>
            </a:extLst>
          </p:cNvPr>
          <p:cNvSpPr>
            <a:spLocks noGrp="1"/>
          </p:cNvSpPr>
          <p:nvPr>
            <p:ph type="title"/>
          </p:nvPr>
        </p:nvSpPr>
        <p:spPr/>
        <p:txBody>
          <a:bodyPr/>
          <a:lstStyle/>
          <a:p>
            <a:r>
              <a:rPr lang="zh-CN" altLang="en-US" dirty="0"/>
              <a:t>实验仪器：</a:t>
            </a:r>
            <a:r>
              <a:rPr lang="zh-CN" altLang="zh-CN" dirty="0"/>
              <a:t>太阳能电池测量实验装置</a:t>
            </a:r>
            <a:endParaRPr lang="zh-CN" altLang="en-US" dirty="0"/>
          </a:p>
        </p:txBody>
      </p:sp>
      <p:sp>
        <p:nvSpPr>
          <p:cNvPr id="6" name="Rectangle 2">
            <a:extLst>
              <a:ext uri="{FF2B5EF4-FFF2-40B4-BE49-F238E27FC236}">
                <a16:creationId xmlns:a16="http://schemas.microsoft.com/office/drawing/2014/main" id="{6D0E7866-32BA-48BF-B2F3-00A0EF956DE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0EBE88B5-F81D-4A65-9E42-FB022BE1E283}"/>
              </a:ext>
            </a:extLst>
          </p:cNvPr>
          <p:cNvGraphicFramePr>
            <a:graphicFrameLocks noChangeAspect="1"/>
          </p:cNvGraphicFramePr>
          <p:nvPr>
            <p:extLst>
              <p:ext uri="{D42A27DB-BD31-4B8C-83A1-F6EECF244321}">
                <p14:modId xmlns:p14="http://schemas.microsoft.com/office/powerpoint/2010/main" val="32733079"/>
              </p:ext>
            </p:extLst>
          </p:nvPr>
        </p:nvGraphicFramePr>
        <p:xfrm>
          <a:off x="2586181" y="2055812"/>
          <a:ext cx="6544133" cy="3389745"/>
        </p:xfrm>
        <a:graphic>
          <a:graphicData uri="http://schemas.openxmlformats.org/presentationml/2006/ole">
            <mc:AlternateContent xmlns:mc="http://schemas.openxmlformats.org/markup-compatibility/2006">
              <mc:Choice xmlns:v="urn:schemas-microsoft-com:vml" Requires="v">
                <p:oleObj name="BMP 图像" r:id="rId2" imgW="5504762" imgH="2886478" progId="Paint.Picture">
                  <p:embed/>
                </p:oleObj>
              </mc:Choice>
              <mc:Fallback>
                <p:oleObj name="BMP 图像" r:id="rId2" imgW="5504762" imgH="2886478" progId="Paint.Picture">
                  <p:embed/>
                  <p:pic>
                    <p:nvPicPr>
                      <p:cNvPr id="0" name="Picture 9"/>
                      <p:cNvPicPr>
                        <a:picLocks noChangeAspect="1" noChangeArrowheads="1"/>
                      </p:cNvPicPr>
                      <p:nvPr/>
                    </p:nvPicPr>
                    <p:blipFill>
                      <a:blip r:embed="rId3">
                        <a:extLst>
                          <a:ext uri="{28A0092B-C50C-407E-A947-70E740481C1C}">
                            <a14:useLocalDpi xmlns:a14="http://schemas.microsoft.com/office/drawing/2010/main" val="0"/>
                          </a:ext>
                        </a:extLst>
                      </a:blip>
                      <a:srcRect l="2675" t="4066" r="1299" b="1413"/>
                      <a:stretch>
                        <a:fillRect/>
                      </a:stretch>
                    </p:blipFill>
                    <p:spPr bwMode="auto">
                      <a:xfrm>
                        <a:off x="2586181" y="2055812"/>
                        <a:ext cx="6544133" cy="3389745"/>
                      </a:xfrm>
                      <a:prstGeom prst="rect">
                        <a:avLst/>
                      </a:prstGeom>
                      <a:noFill/>
                    </p:spPr>
                  </p:pic>
                </p:oleObj>
              </mc:Fallback>
            </mc:AlternateContent>
          </a:graphicData>
        </a:graphic>
      </p:graphicFrame>
    </p:spTree>
    <p:extLst>
      <p:ext uri="{BB962C8B-B14F-4D97-AF65-F5344CB8AC3E}">
        <p14:creationId xmlns:p14="http://schemas.microsoft.com/office/powerpoint/2010/main" val="4041987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A5EB0B-5A16-466F-A3C0-116BBA84AC00}"/>
              </a:ext>
            </a:extLst>
          </p:cNvPr>
          <p:cNvSpPr>
            <a:spLocks noGrp="1"/>
          </p:cNvSpPr>
          <p:nvPr>
            <p:ph type="title"/>
          </p:nvPr>
        </p:nvSpPr>
        <p:spPr/>
        <p:txBody>
          <a:bodyPr/>
          <a:lstStyle/>
          <a:p>
            <a:r>
              <a:rPr lang="zh-CN" altLang="en-US" dirty="0"/>
              <a:t>实验仪器：</a:t>
            </a:r>
            <a:r>
              <a:rPr lang="zh-CN" altLang="zh-CN" dirty="0"/>
              <a:t>燃料电池和电解池实验装置</a:t>
            </a:r>
            <a:endParaRPr lang="zh-CN" altLang="en-US" dirty="0"/>
          </a:p>
        </p:txBody>
      </p:sp>
      <p:pic>
        <p:nvPicPr>
          <p:cNvPr id="6" name="内容占位符 5">
            <a:extLst>
              <a:ext uri="{FF2B5EF4-FFF2-40B4-BE49-F238E27FC236}">
                <a16:creationId xmlns:a16="http://schemas.microsoft.com/office/drawing/2014/main" id="{C59A64EF-8146-4ADE-97FE-CA6304E86FF3}"/>
              </a:ext>
            </a:extLst>
          </p:cNvPr>
          <p:cNvPicPr>
            <a:picLocks noGrp="1"/>
          </p:cNvPicPr>
          <p:nvPr>
            <p:ph idx="1"/>
          </p:nvPr>
        </p:nvPicPr>
        <p:blipFill>
          <a:blip r:embed="rId2">
            <a:lum bright="12000" contrast="18000"/>
            <a:extLst>
              <a:ext uri="{28A0092B-C50C-407E-A947-70E740481C1C}">
                <a14:useLocalDpi xmlns:a14="http://schemas.microsoft.com/office/drawing/2010/main" val="0"/>
              </a:ext>
            </a:extLst>
          </a:blip>
          <a:srcRect/>
          <a:stretch>
            <a:fillRect/>
          </a:stretch>
        </p:blipFill>
        <p:spPr bwMode="auto">
          <a:xfrm>
            <a:off x="2825579" y="1880094"/>
            <a:ext cx="6216820" cy="4063506"/>
          </a:xfrm>
          <a:prstGeom prst="rect">
            <a:avLst/>
          </a:prstGeom>
          <a:noFill/>
          <a:ln>
            <a:noFill/>
          </a:ln>
        </p:spPr>
      </p:pic>
    </p:spTree>
    <p:extLst>
      <p:ext uri="{BB962C8B-B14F-4D97-AF65-F5344CB8AC3E}">
        <p14:creationId xmlns:p14="http://schemas.microsoft.com/office/powerpoint/2010/main" val="2981748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558E99-529E-4AB2-96A8-A5CEF5341DE3}"/>
              </a:ext>
            </a:extLst>
          </p:cNvPr>
          <p:cNvSpPr>
            <a:spLocks noGrp="1"/>
          </p:cNvSpPr>
          <p:nvPr>
            <p:ph type="title"/>
          </p:nvPr>
        </p:nvSpPr>
        <p:spPr/>
        <p:txBody>
          <a:bodyPr/>
          <a:lstStyle/>
          <a:p>
            <a:r>
              <a:rPr lang="zh-CN" altLang="en-US" dirty="0"/>
              <a:t>实验步骤：太阳能电池暗特性测量</a:t>
            </a:r>
          </a:p>
        </p:txBody>
      </p:sp>
      <p:sp>
        <p:nvSpPr>
          <p:cNvPr id="3" name="内容占位符 2">
            <a:extLst>
              <a:ext uri="{FF2B5EF4-FFF2-40B4-BE49-F238E27FC236}">
                <a16:creationId xmlns:a16="http://schemas.microsoft.com/office/drawing/2014/main" id="{59E43563-BE1D-4AD9-A863-1417616FE054}"/>
              </a:ext>
            </a:extLst>
          </p:cNvPr>
          <p:cNvSpPr>
            <a:spLocks noGrp="1"/>
          </p:cNvSpPr>
          <p:nvPr>
            <p:ph idx="1"/>
          </p:nvPr>
        </p:nvSpPr>
        <p:spPr/>
        <p:txBody>
          <a:bodyPr/>
          <a:lstStyle/>
          <a:p>
            <a:r>
              <a:rPr lang="zh-CN" altLang="en-US" dirty="0"/>
              <a:t>打开测试主机，加遮光罩，放入单晶硅电池片，调节温度至</a:t>
            </a:r>
            <a:r>
              <a:rPr lang="en-US" altLang="zh-CN" dirty="0"/>
              <a:t>35°C</a:t>
            </a:r>
            <a:r>
              <a:rPr lang="zh-CN" altLang="en-US" dirty="0"/>
              <a:t>，加正向电压</a:t>
            </a:r>
            <a:r>
              <a:rPr lang="en-US" altLang="zh-CN" dirty="0"/>
              <a:t>0~4V</a:t>
            </a:r>
            <a:r>
              <a:rPr lang="zh-CN" altLang="en-US" dirty="0"/>
              <a:t>，测量并记录电池两端电流</a:t>
            </a:r>
            <a:endParaRPr lang="en-US" altLang="zh-CN" dirty="0"/>
          </a:p>
          <a:p>
            <a:r>
              <a:rPr lang="zh-CN" altLang="en-US" dirty="0"/>
              <a:t>加反向电压</a:t>
            </a:r>
            <a:r>
              <a:rPr lang="en-US" altLang="zh-CN" dirty="0"/>
              <a:t>0~4V</a:t>
            </a:r>
            <a:r>
              <a:rPr lang="zh-CN" altLang="en-US" dirty="0"/>
              <a:t>，测量并记录电池两端电流</a:t>
            </a:r>
            <a:endParaRPr lang="en-US" altLang="zh-CN" dirty="0"/>
          </a:p>
          <a:p>
            <a:r>
              <a:rPr lang="zh-CN" altLang="en-US" dirty="0"/>
              <a:t>切换温度至</a:t>
            </a:r>
            <a:r>
              <a:rPr lang="en-US" altLang="zh-CN" dirty="0"/>
              <a:t>15°C</a:t>
            </a:r>
            <a:r>
              <a:rPr lang="zh-CN" altLang="en-US" dirty="0"/>
              <a:t>和</a:t>
            </a:r>
            <a:r>
              <a:rPr lang="en-US" altLang="zh-CN" dirty="0"/>
              <a:t>-5°C</a:t>
            </a:r>
            <a:r>
              <a:rPr lang="zh-CN" altLang="en-US" dirty="0"/>
              <a:t>，重复实验</a:t>
            </a:r>
            <a:endParaRPr lang="en-US" altLang="zh-CN" dirty="0"/>
          </a:p>
        </p:txBody>
      </p:sp>
    </p:spTree>
    <p:extLst>
      <p:ext uri="{BB962C8B-B14F-4D97-AF65-F5344CB8AC3E}">
        <p14:creationId xmlns:p14="http://schemas.microsoft.com/office/powerpoint/2010/main" val="1297480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9BE9B1-3C94-46B4-9E37-21EFD2CB1CEA}"/>
              </a:ext>
            </a:extLst>
          </p:cNvPr>
          <p:cNvSpPr>
            <a:spLocks noGrp="1"/>
          </p:cNvSpPr>
          <p:nvPr>
            <p:ph type="title"/>
          </p:nvPr>
        </p:nvSpPr>
        <p:spPr/>
        <p:txBody>
          <a:bodyPr/>
          <a:lstStyle/>
          <a:p>
            <a:r>
              <a:rPr lang="zh-CN" altLang="en-US" dirty="0"/>
              <a:t>实验步骤：</a:t>
            </a:r>
            <a:r>
              <a:rPr lang="zh-CN" altLang="zh-CN" dirty="0"/>
              <a:t>太阳能电池温度特性实验</a:t>
            </a:r>
            <a:r>
              <a:rPr lang="zh-CN" altLang="en-US" dirty="0"/>
              <a:t>（光）</a:t>
            </a:r>
          </a:p>
        </p:txBody>
      </p:sp>
      <p:sp>
        <p:nvSpPr>
          <p:cNvPr id="3" name="内容占位符 2">
            <a:extLst>
              <a:ext uri="{FF2B5EF4-FFF2-40B4-BE49-F238E27FC236}">
                <a16:creationId xmlns:a16="http://schemas.microsoft.com/office/drawing/2014/main" id="{DB0178D1-EAD6-4EE1-BCE9-1D2476CFD933}"/>
              </a:ext>
            </a:extLst>
          </p:cNvPr>
          <p:cNvSpPr>
            <a:spLocks noGrp="1"/>
          </p:cNvSpPr>
          <p:nvPr>
            <p:ph idx="1"/>
          </p:nvPr>
        </p:nvSpPr>
        <p:spPr/>
        <p:txBody>
          <a:bodyPr/>
          <a:lstStyle/>
          <a:p>
            <a:r>
              <a:rPr lang="zh-CN" altLang="en-US" dirty="0"/>
              <a:t>将温度设置为</a:t>
            </a:r>
            <a:r>
              <a:rPr lang="en-US" altLang="zh-CN" dirty="0"/>
              <a:t>35°C</a:t>
            </a:r>
            <a:r>
              <a:rPr lang="zh-CN" altLang="en-US" dirty="0"/>
              <a:t>，温控箱稳定</a:t>
            </a:r>
            <a:r>
              <a:rPr lang="en-US" altLang="zh-CN" dirty="0"/>
              <a:t>5</a:t>
            </a:r>
            <a:r>
              <a:rPr lang="zh-CN" altLang="en-US" dirty="0"/>
              <a:t>分钟后，测量单晶硅电池片的输出</a:t>
            </a:r>
            <a:r>
              <a:rPr lang="en-US" altLang="zh-CN" dirty="0"/>
              <a:t>I-V</a:t>
            </a:r>
            <a:r>
              <a:rPr lang="zh-CN" altLang="en-US" dirty="0"/>
              <a:t>特性曲线</a:t>
            </a:r>
            <a:endParaRPr lang="en-US" altLang="zh-CN" dirty="0"/>
          </a:p>
          <a:p>
            <a:r>
              <a:rPr lang="zh-CN" altLang="en-US" dirty="0"/>
              <a:t>调节温度为</a:t>
            </a:r>
            <a:r>
              <a:rPr lang="en-US" altLang="zh-CN" dirty="0"/>
              <a:t>25</a:t>
            </a:r>
            <a:r>
              <a:rPr lang="zh-CN" altLang="zh-CN" dirty="0"/>
              <a:t>℃、</a:t>
            </a:r>
            <a:r>
              <a:rPr lang="en-US" altLang="zh-CN" dirty="0"/>
              <a:t>15</a:t>
            </a:r>
            <a:r>
              <a:rPr lang="zh-CN" altLang="zh-CN" dirty="0"/>
              <a:t>℃、</a:t>
            </a:r>
            <a:r>
              <a:rPr lang="en-US" altLang="zh-CN" dirty="0"/>
              <a:t>5</a:t>
            </a:r>
            <a:r>
              <a:rPr lang="zh-CN" altLang="zh-CN" dirty="0"/>
              <a:t>℃和</a:t>
            </a:r>
            <a:r>
              <a:rPr lang="en-US" altLang="zh-CN" dirty="0"/>
              <a:t>-5</a:t>
            </a:r>
            <a:r>
              <a:rPr lang="zh-CN" altLang="zh-CN" dirty="0"/>
              <a:t>℃</a:t>
            </a:r>
            <a:r>
              <a:rPr lang="zh-CN" altLang="en-US" dirty="0"/>
              <a:t>，重复上述实验</a:t>
            </a:r>
          </a:p>
        </p:txBody>
      </p:sp>
    </p:spTree>
    <p:extLst>
      <p:ext uri="{BB962C8B-B14F-4D97-AF65-F5344CB8AC3E}">
        <p14:creationId xmlns:p14="http://schemas.microsoft.com/office/powerpoint/2010/main" val="2716323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FEBB95-3874-4610-83ED-04C232173DF5}"/>
              </a:ext>
            </a:extLst>
          </p:cNvPr>
          <p:cNvSpPr>
            <a:spLocks noGrp="1"/>
          </p:cNvSpPr>
          <p:nvPr>
            <p:ph type="title"/>
          </p:nvPr>
        </p:nvSpPr>
        <p:spPr/>
        <p:txBody>
          <a:bodyPr/>
          <a:lstStyle/>
          <a:p>
            <a:r>
              <a:rPr lang="zh-CN" altLang="en-US" dirty="0"/>
              <a:t>实验步骤：</a:t>
            </a:r>
            <a:r>
              <a:rPr lang="zh-CN" altLang="zh-CN" dirty="0"/>
              <a:t>太阳能电池光强特性实验</a:t>
            </a:r>
            <a:r>
              <a:rPr lang="zh-CN" altLang="en-US" dirty="0"/>
              <a:t>（光）</a:t>
            </a:r>
          </a:p>
        </p:txBody>
      </p:sp>
      <p:sp>
        <p:nvSpPr>
          <p:cNvPr id="3" name="内容占位符 2">
            <a:extLst>
              <a:ext uri="{FF2B5EF4-FFF2-40B4-BE49-F238E27FC236}">
                <a16:creationId xmlns:a16="http://schemas.microsoft.com/office/drawing/2014/main" id="{D40F9B4A-D723-43A8-B06B-0BC205F53DA2}"/>
              </a:ext>
            </a:extLst>
          </p:cNvPr>
          <p:cNvSpPr>
            <a:spLocks noGrp="1"/>
          </p:cNvSpPr>
          <p:nvPr>
            <p:ph idx="1"/>
          </p:nvPr>
        </p:nvSpPr>
        <p:spPr/>
        <p:txBody>
          <a:bodyPr/>
          <a:lstStyle/>
          <a:p>
            <a:r>
              <a:rPr lang="zh-CN" altLang="en-US" dirty="0"/>
              <a:t>温度控制在</a:t>
            </a:r>
            <a:r>
              <a:rPr lang="en-US" altLang="zh-CN" dirty="0"/>
              <a:t>25°C</a:t>
            </a:r>
            <a:r>
              <a:rPr lang="zh-CN" altLang="en-US" dirty="0"/>
              <a:t>，氙灯光源置于</a:t>
            </a:r>
            <a:r>
              <a:rPr lang="en-US" altLang="zh-CN" dirty="0"/>
              <a:t>1</a:t>
            </a:r>
            <a:r>
              <a:rPr lang="zh-CN" altLang="en-US" dirty="0"/>
              <a:t>档，使用光强探测器测试此时光强，之后取出，放入单晶硅电池片，记录其</a:t>
            </a:r>
            <a:r>
              <a:rPr lang="en-US" altLang="zh-CN" dirty="0"/>
              <a:t>I-V</a:t>
            </a:r>
            <a:r>
              <a:rPr lang="zh-CN" altLang="en-US" dirty="0"/>
              <a:t>特性、开路电压、短路电流、最大输出功率，计算填充因子和转换效率</a:t>
            </a:r>
            <a:endParaRPr lang="en-US" altLang="zh-CN" dirty="0"/>
          </a:p>
          <a:p>
            <a:r>
              <a:rPr lang="zh-CN" altLang="en-US" dirty="0"/>
              <a:t>依次调节光强为</a:t>
            </a:r>
            <a:r>
              <a:rPr lang="en-US" altLang="zh-CN" dirty="0"/>
              <a:t>2~6</a:t>
            </a:r>
            <a:r>
              <a:rPr lang="zh-CN" altLang="en-US" dirty="0"/>
              <a:t>档，重复上述实验，绘制关系曲线</a:t>
            </a:r>
          </a:p>
        </p:txBody>
      </p:sp>
    </p:spTree>
    <p:extLst>
      <p:ext uri="{BB962C8B-B14F-4D97-AF65-F5344CB8AC3E}">
        <p14:creationId xmlns:p14="http://schemas.microsoft.com/office/powerpoint/2010/main" val="465557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C3EC8F-DE78-4AB8-9517-E24570CF5198}"/>
              </a:ext>
            </a:extLst>
          </p:cNvPr>
          <p:cNvSpPr>
            <a:spLocks noGrp="1"/>
          </p:cNvSpPr>
          <p:nvPr>
            <p:ph type="title"/>
          </p:nvPr>
        </p:nvSpPr>
        <p:spPr/>
        <p:txBody>
          <a:bodyPr/>
          <a:lstStyle/>
          <a:p>
            <a:r>
              <a:rPr lang="zh-CN" altLang="en-US" dirty="0"/>
              <a:t>实验目的</a:t>
            </a:r>
          </a:p>
        </p:txBody>
      </p:sp>
      <p:sp>
        <p:nvSpPr>
          <p:cNvPr id="3" name="内容占位符 2">
            <a:extLst>
              <a:ext uri="{FF2B5EF4-FFF2-40B4-BE49-F238E27FC236}">
                <a16:creationId xmlns:a16="http://schemas.microsoft.com/office/drawing/2014/main" id="{AED799E0-E929-416C-B2DD-7F6C92215EB5}"/>
              </a:ext>
            </a:extLst>
          </p:cNvPr>
          <p:cNvSpPr>
            <a:spLocks noGrp="1"/>
          </p:cNvSpPr>
          <p:nvPr>
            <p:ph idx="1"/>
          </p:nvPr>
        </p:nvSpPr>
        <p:spPr/>
        <p:txBody>
          <a:bodyPr/>
          <a:lstStyle/>
          <a:p>
            <a:r>
              <a:rPr lang="zh-CN" altLang="zh-CN" dirty="0"/>
              <a:t>通过本实验了解太阳能电池组件的基本结构及工作原理</a:t>
            </a:r>
            <a:endParaRPr lang="en-US" altLang="zh-CN" dirty="0"/>
          </a:p>
          <a:p>
            <a:r>
              <a:rPr lang="zh-CN" altLang="zh-CN" dirty="0"/>
              <a:t>了解光强、温度和光源光谱分布等因素对太阳能电池输出特性的影响</a:t>
            </a:r>
            <a:endParaRPr lang="en-US" altLang="zh-CN" dirty="0"/>
          </a:p>
          <a:p>
            <a:r>
              <a:rPr lang="zh-CN" altLang="zh-CN" dirty="0"/>
              <a:t>探究氢氧燃料电池和电解池的工作原理</a:t>
            </a:r>
            <a:endParaRPr lang="en-US" altLang="zh-CN" dirty="0"/>
          </a:p>
        </p:txBody>
      </p:sp>
    </p:spTree>
    <p:extLst>
      <p:ext uri="{BB962C8B-B14F-4D97-AF65-F5344CB8AC3E}">
        <p14:creationId xmlns:p14="http://schemas.microsoft.com/office/powerpoint/2010/main" val="413577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124BD6-ACA0-4A0C-A38E-851FF45EFE40}"/>
              </a:ext>
            </a:extLst>
          </p:cNvPr>
          <p:cNvSpPr>
            <a:spLocks noGrp="1"/>
          </p:cNvSpPr>
          <p:nvPr>
            <p:ph type="title"/>
          </p:nvPr>
        </p:nvSpPr>
        <p:spPr>
          <a:xfrm>
            <a:off x="838199" y="365125"/>
            <a:ext cx="11184467" cy="1325563"/>
          </a:xfrm>
        </p:spPr>
        <p:txBody>
          <a:bodyPr/>
          <a:lstStyle/>
          <a:p>
            <a:r>
              <a:rPr lang="zh-CN" altLang="en-US" dirty="0"/>
              <a:t>实验步骤：</a:t>
            </a:r>
            <a:r>
              <a:rPr lang="zh-CN" altLang="zh-CN" dirty="0"/>
              <a:t>太阳能电池光谱灵敏度实验</a:t>
            </a:r>
            <a:r>
              <a:rPr lang="zh-CN" altLang="en-US" dirty="0"/>
              <a:t>（光）</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9B30C5B-0B77-4DCA-9B57-76E9A7594DAF}"/>
                  </a:ext>
                </a:extLst>
              </p:cNvPr>
              <p:cNvSpPr>
                <a:spLocks noGrp="1"/>
              </p:cNvSpPr>
              <p:nvPr>
                <p:ph idx="1"/>
              </p:nvPr>
            </p:nvSpPr>
            <p:spPr>
              <a:xfrm>
                <a:off x="838199" y="1825625"/>
                <a:ext cx="10761133" cy="4351338"/>
              </a:xfrm>
            </p:spPr>
            <p:txBody>
              <a:bodyPr/>
              <a:lstStyle/>
              <a:p>
                <a:r>
                  <a:rPr lang="zh-CN" altLang="en-US" dirty="0"/>
                  <a:t>温度控制在</a:t>
                </a:r>
                <a:r>
                  <a:rPr lang="en-US" altLang="zh-CN" dirty="0"/>
                  <a:t>25°C</a:t>
                </a:r>
                <a:r>
                  <a:rPr lang="zh-CN" altLang="en-US" dirty="0"/>
                  <a:t>，氙灯光源设为</a:t>
                </a:r>
                <a:r>
                  <a:rPr lang="en-US" altLang="zh-CN" dirty="0"/>
                  <a:t>5</a:t>
                </a:r>
                <a:r>
                  <a:rPr lang="zh-CN" altLang="en-US" dirty="0"/>
                  <a:t>档，加载不同滤光片，放入光强探测器，测量其产生的电流</a:t>
                </a:r>
                <a14:m>
                  <m:oMath xmlns:m="http://schemas.openxmlformats.org/officeDocument/2006/math">
                    <m:r>
                      <a:rPr lang="en-US" altLang="zh-CN" b="0" i="1" smtClean="0">
                        <a:latin typeface="Cambria Math" panose="02040503050406030204" pitchFamily="18" charset="0"/>
                      </a:rPr>
                      <m:t>𝐼</m:t>
                    </m:r>
                    <m:r>
                      <a:rPr lang="en-US" altLang="zh-CN" b="0" i="1" smtClean="0">
                        <a:latin typeface="Cambria Math" panose="02040503050406030204" pitchFamily="18" charset="0"/>
                      </a:rPr>
                      <m:t>′(</m:t>
                    </m:r>
                    <m:r>
                      <a:rPr lang="zh-CN" altLang="en-US" i="1" dirty="0" smtClean="0">
                        <a:latin typeface="Cambria Math" panose="02040503050406030204" pitchFamily="18" charset="0"/>
                      </a:rPr>
                      <m:t>𝜆</m:t>
                    </m:r>
                    <m:r>
                      <a:rPr lang="en-US" altLang="zh-CN" b="0" i="1" dirty="0" smtClean="0">
                        <a:latin typeface="Cambria Math" panose="02040503050406030204" pitchFamily="18" charset="0"/>
                      </a:rPr>
                      <m:t>)</m:t>
                    </m:r>
                  </m:oMath>
                </a14:m>
                <a:endParaRPr lang="en-US" altLang="zh-CN" dirty="0"/>
              </a:p>
              <a:p>
                <a:r>
                  <a:rPr lang="zh-CN" altLang="en-US" dirty="0"/>
                  <a:t>取出光强探测器，放入单晶硅太阳能电池片，测量其短路电流</a:t>
                </a:r>
                <a14:m>
                  <m:oMath xmlns:m="http://schemas.openxmlformats.org/officeDocument/2006/math">
                    <m:r>
                      <a:rPr lang="en-US" altLang="zh-CN" b="0" i="1" smtClean="0">
                        <a:latin typeface="Cambria Math" panose="02040503050406030204" pitchFamily="18" charset="0"/>
                      </a:rPr>
                      <m:t>𝐼</m:t>
                    </m:r>
                    <m:d>
                      <m:dPr>
                        <m:ctrlPr>
                          <a:rPr lang="en-US" altLang="zh-CN" b="0" i="1" smtClean="0">
                            <a:latin typeface="Cambria Math" panose="02040503050406030204" pitchFamily="18" charset="0"/>
                          </a:rPr>
                        </m:ctrlPr>
                      </m:dPr>
                      <m:e>
                        <m:r>
                          <a:rPr lang="zh-CN" altLang="en-US" i="1" dirty="0" smtClean="0">
                            <a:latin typeface="Cambria Math" panose="02040503050406030204" pitchFamily="18" charset="0"/>
                          </a:rPr>
                          <m:t>𝜆</m:t>
                        </m:r>
                      </m:e>
                    </m:d>
                  </m:oMath>
                </a14:m>
                <a:endParaRPr lang="en-US" altLang="zh-CN" b="0" dirty="0"/>
              </a:p>
              <a:p>
                <a:r>
                  <a:rPr lang="zh-CN" altLang="en-US" dirty="0"/>
                  <a:t>更换滤光片，重复实验</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59B30C5B-0B77-4DCA-9B57-76E9A7594DAF}"/>
                  </a:ext>
                </a:extLst>
              </p:cNvPr>
              <p:cNvSpPr>
                <a:spLocks noGrp="1" noRot="1" noChangeAspect="1" noMove="1" noResize="1" noEditPoints="1" noAdjustHandles="1" noChangeArrowheads="1" noChangeShapeType="1" noTextEdit="1"/>
              </p:cNvSpPr>
              <p:nvPr>
                <p:ph idx="1"/>
              </p:nvPr>
            </p:nvSpPr>
            <p:spPr>
              <a:xfrm>
                <a:off x="838199" y="1825625"/>
                <a:ext cx="10761133" cy="4351338"/>
              </a:xfrm>
              <a:blipFill>
                <a:blip r:embed="rId2"/>
                <a:stretch>
                  <a:fillRect l="-96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94151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FD2E74-A876-4AC5-A0D1-F0D4D039C6AE}"/>
              </a:ext>
            </a:extLst>
          </p:cNvPr>
          <p:cNvSpPr>
            <a:spLocks noGrp="1"/>
          </p:cNvSpPr>
          <p:nvPr>
            <p:ph type="title"/>
          </p:nvPr>
        </p:nvSpPr>
        <p:spPr/>
        <p:txBody>
          <a:bodyPr/>
          <a:lstStyle/>
          <a:p>
            <a:r>
              <a:rPr lang="zh-CN" altLang="en-US" dirty="0"/>
              <a:t>实验步骤：不同太阳能电池的输出特性</a:t>
            </a:r>
          </a:p>
        </p:txBody>
      </p:sp>
      <p:sp>
        <p:nvSpPr>
          <p:cNvPr id="3" name="内容占位符 2">
            <a:extLst>
              <a:ext uri="{FF2B5EF4-FFF2-40B4-BE49-F238E27FC236}">
                <a16:creationId xmlns:a16="http://schemas.microsoft.com/office/drawing/2014/main" id="{2ADDD4C1-0E96-4ADA-8BD0-3E269F09A3FA}"/>
              </a:ext>
            </a:extLst>
          </p:cNvPr>
          <p:cNvSpPr>
            <a:spLocks noGrp="1"/>
          </p:cNvSpPr>
          <p:nvPr>
            <p:ph idx="1"/>
          </p:nvPr>
        </p:nvSpPr>
        <p:spPr/>
        <p:txBody>
          <a:bodyPr/>
          <a:lstStyle/>
          <a:p>
            <a:r>
              <a:rPr lang="zh-CN" altLang="en-US" dirty="0"/>
              <a:t>温度置于</a:t>
            </a:r>
            <a:r>
              <a:rPr lang="en-US" altLang="zh-CN" dirty="0"/>
              <a:t>25°C</a:t>
            </a:r>
            <a:r>
              <a:rPr lang="zh-CN" altLang="en-US" dirty="0"/>
              <a:t>，氙灯光源置于</a:t>
            </a:r>
            <a:r>
              <a:rPr lang="en-US" altLang="zh-CN" dirty="0"/>
              <a:t>5</a:t>
            </a:r>
            <a:r>
              <a:rPr lang="zh-CN" altLang="en-US" dirty="0"/>
              <a:t>档，分别测量单晶硅、多晶硅、非晶硅的输出</a:t>
            </a:r>
            <a:r>
              <a:rPr lang="en-US" altLang="zh-CN" dirty="0"/>
              <a:t>I-V</a:t>
            </a:r>
            <a:r>
              <a:rPr lang="zh-CN" altLang="en-US" dirty="0"/>
              <a:t>特性曲线</a:t>
            </a:r>
          </a:p>
        </p:txBody>
      </p:sp>
    </p:spTree>
    <p:extLst>
      <p:ext uri="{BB962C8B-B14F-4D97-AF65-F5344CB8AC3E}">
        <p14:creationId xmlns:p14="http://schemas.microsoft.com/office/powerpoint/2010/main" val="3949454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8DF1B-0B88-4B66-B83D-61C4F22A9ECA}"/>
              </a:ext>
            </a:extLst>
          </p:cNvPr>
          <p:cNvSpPr>
            <a:spLocks noGrp="1"/>
          </p:cNvSpPr>
          <p:nvPr>
            <p:ph type="title"/>
          </p:nvPr>
        </p:nvSpPr>
        <p:spPr/>
        <p:txBody>
          <a:bodyPr/>
          <a:lstStyle/>
          <a:p>
            <a:r>
              <a:rPr lang="zh-CN" altLang="en-US" dirty="0"/>
              <a:t>实验步骤：质子交换膜电解池特性实验</a:t>
            </a:r>
          </a:p>
        </p:txBody>
      </p:sp>
      <p:sp>
        <p:nvSpPr>
          <p:cNvPr id="3" name="内容占位符 2">
            <a:extLst>
              <a:ext uri="{FF2B5EF4-FFF2-40B4-BE49-F238E27FC236}">
                <a16:creationId xmlns:a16="http://schemas.microsoft.com/office/drawing/2014/main" id="{A79B2721-6DD7-4621-8F78-C8C6C1076DDF}"/>
              </a:ext>
            </a:extLst>
          </p:cNvPr>
          <p:cNvSpPr>
            <a:spLocks noGrp="1"/>
          </p:cNvSpPr>
          <p:nvPr>
            <p:ph idx="1"/>
          </p:nvPr>
        </p:nvSpPr>
        <p:spPr/>
        <p:txBody>
          <a:bodyPr/>
          <a:lstStyle/>
          <a:p>
            <a:r>
              <a:rPr lang="zh-CN" altLang="en-US" dirty="0"/>
              <a:t>将测试仪的电流源串联电流表接入电解池，电压表并联到电解池两端，关闭气水塔输气管止水夹，恒流源输出调节到最大，重复几次排气，是气水塔剩下纯净的氢气和氧气</a:t>
            </a:r>
            <a:endParaRPr lang="en-US" altLang="zh-CN" dirty="0"/>
          </a:p>
          <a:p>
            <a:r>
              <a:rPr lang="zh-CN" altLang="en-US" dirty="0"/>
              <a:t>调节横流源输出电流，待输出气体稳定后，关闭输气管，测量输入电流，电压，产生一定体积气体的时间</a:t>
            </a:r>
          </a:p>
        </p:txBody>
      </p:sp>
    </p:spTree>
    <p:extLst>
      <p:ext uri="{BB962C8B-B14F-4D97-AF65-F5344CB8AC3E}">
        <p14:creationId xmlns:p14="http://schemas.microsoft.com/office/powerpoint/2010/main" val="562767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4FC97-9B19-452C-B0B2-CFED537759DB}"/>
              </a:ext>
            </a:extLst>
          </p:cNvPr>
          <p:cNvSpPr>
            <a:spLocks noGrp="1"/>
          </p:cNvSpPr>
          <p:nvPr>
            <p:ph type="title"/>
          </p:nvPr>
        </p:nvSpPr>
        <p:spPr/>
        <p:txBody>
          <a:bodyPr/>
          <a:lstStyle/>
          <a:p>
            <a:r>
              <a:rPr lang="zh-CN" altLang="en-US" dirty="0"/>
              <a:t>实验步骤：燃料电池输出特性实验</a:t>
            </a:r>
          </a:p>
        </p:txBody>
      </p:sp>
      <p:sp>
        <p:nvSpPr>
          <p:cNvPr id="3" name="内容占位符 2">
            <a:extLst>
              <a:ext uri="{FF2B5EF4-FFF2-40B4-BE49-F238E27FC236}">
                <a16:creationId xmlns:a16="http://schemas.microsoft.com/office/drawing/2014/main" id="{827094DB-7CDF-454E-9555-003C20F4553C}"/>
              </a:ext>
            </a:extLst>
          </p:cNvPr>
          <p:cNvSpPr>
            <a:spLocks noGrp="1"/>
          </p:cNvSpPr>
          <p:nvPr>
            <p:ph idx="1"/>
          </p:nvPr>
        </p:nvSpPr>
        <p:spPr/>
        <p:txBody>
          <a:bodyPr/>
          <a:lstStyle/>
          <a:p>
            <a:r>
              <a:rPr lang="zh-CN" altLang="en-US" dirty="0"/>
              <a:t>让电解池输入电流保持在</a:t>
            </a:r>
            <a:r>
              <a:rPr lang="en-US" altLang="zh-CN" dirty="0"/>
              <a:t>300mA</a:t>
            </a:r>
            <a:r>
              <a:rPr lang="zh-CN" altLang="en-US" dirty="0"/>
              <a:t>，关闭风扇，将电压表并联到燃料电池两端，打开燃料电池与气水塔之间的氢气、氧气开关，等待</a:t>
            </a:r>
            <a:r>
              <a:rPr lang="en-US" altLang="zh-CN" dirty="0"/>
              <a:t>10min</a:t>
            </a:r>
            <a:r>
              <a:rPr lang="zh-CN" altLang="en-US" dirty="0"/>
              <a:t>左右，使电池中的燃料浓度达到平衡值，电压稳定后记录开路电压值</a:t>
            </a:r>
            <a:endParaRPr lang="en-US" altLang="zh-CN" dirty="0"/>
          </a:p>
          <a:p>
            <a:r>
              <a:rPr lang="zh-CN" altLang="en-US" dirty="0"/>
              <a:t>电解电流切换为</a:t>
            </a:r>
            <a:r>
              <a:rPr lang="en-US" altLang="zh-CN" dirty="0"/>
              <a:t>200mA</a:t>
            </a:r>
            <a:r>
              <a:rPr lang="zh-CN" altLang="en-US" dirty="0"/>
              <a:t>，可变负载调至最大，电流表与负载串联后，接入电池输出，改变负载电阻大小，稳定后记录电压电流值</a:t>
            </a:r>
            <a:endParaRPr lang="en-US" altLang="zh-CN" dirty="0"/>
          </a:p>
          <a:p>
            <a:r>
              <a:rPr lang="zh-CN" altLang="en-US" dirty="0"/>
              <a:t>做出燃料电池</a:t>
            </a:r>
            <a:r>
              <a:rPr lang="zh-CN" altLang="en-US"/>
              <a:t>的极化曲线和功率变化曲线</a:t>
            </a:r>
            <a:endParaRPr lang="zh-CN" altLang="en-US" dirty="0"/>
          </a:p>
        </p:txBody>
      </p:sp>
    </p:spTree>
    <p:extLst>
      <p:ext uri="{BB962C8B-B14F-4D97-AF65-F5344CB8AC3E}">
        <p14:creationId xmlns:p14="http://schemas.microsoft.com/office/powerpoint/2010/main" val="2456045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C10659-571A-4B98-8C14-CE384D4B4709}"/>
              </a:ext>
            </a:extLst>
          </p:cNvPr>
          <p:cNvSpPr>
            <a:spLocks noGrp="1"/>
          </p:cNvSpPr>
          <p:nvPr>
            <p:ph type="title"/>
          </p:nvPr>
        </p:nvSpPr>
        <p:spPr>
          <a:xfrm>
            <a:off x="1318491" y="34154"/>
            <a:ext cx="10515600" cy="1325563"/>
          </a:xfrm>
        </p:spPr>
        <p:txBody>
          <a:bodyPr/>
          <a:lstStyle/>
          <a:p>
            <a:r>
              <a:rPr lang="zh-CN" altLang="en-US" dirty="0"/>
              <a:t>实验内容</a:t>
            </a:r>
          </a:p>
        </p:txBody>
      </p:sp>
      <p:sp>
        <p:nvSpPr>
          <p:cNvPr id="4" name="左大括号 3">
            <a:extLst>
              <a:ext uri="{FF2B5EF4-FFF2-40B4-BE49-F238E27FC236}">
                <a16:creationId xmlns:a16="http://schemas.microsoft.com/office/drawing/2014/main" id="{8736DC0F-8B8F-4847-9BA0-FD30740DE3CC}"/>
              </a:ext>
            </a:extLst>
          </p:cNvPr>
          <p:cNvSpPr/>
          <p:nvPr/>
        </p:nvSpPr>
        <p:spPr>
          <a:xfrm>
            <a:off x="965778" y="1506022"/>
            <a:ext cx="452581" cy="43688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604687B5-B8FF-48C5-A795-73DF4D19E2AB}"/>
              </a:ext>
            </a:extLst>
          </p:cNvPr>
          <p:cNvSpPr txBox="1"/>
          <p:nvPr/>
        </p:nvSpPr>
        <p:spPr>
          <a:xfrm>
            <a:off x="1662544" y="2095020"/>
            <a:ext cx="3814619" cy="584775"/>
          </a:xfrm>
          <a:prstGeom prst="rect">
            <a:avLst/>
          </a:prstGeom>
          <a:noFill/>
        </p:spPr>
        <p:txBody>
          <a:bodyPr wrap="square" rtlCol="0">
            <a:spAutoFit/>
          </a:bodyPr>
          <a:lstStyle/>
          <a:p>
            <a:r>
              <a:rPr lang="zh-CN" altLang="en-US" sz="3200" dirty="0"/>
              <a:t>太阳能电池</a:t>
            </a:r>
          </a:p>
        </p:txBody>
      </p:sp>
      <p:sp>
        <p:nvSpPr>
          <p:cNvPr id="6" name="文本框 5">
            <a:extLst>
              <a:ext uri="{FF2B5EF4-FFF2-40B4-BE49-F238E27FC236}">
                <a16:creationId xmlns:a16="http://schemas.microsoft.com/office/drawing/2014/main" id="{6CBC53F8-8A9C-4893-8468-0B570AEF767B}"/>
              </a:ext>
            </a:extLst>
          </p:cNvPr>
          <p:cNvSpPr txBox="1"/>
          <p:nvPr/>
        </p:nvSpPr>
        <p:spPr>
          <a:xfrm>
            <a:off x="1685634" y="4454911"/>
            <a:ext cx="3814619" cy="584775"/>
          </a:xfrm>
          <a:prstGeom prst="rect">
            <a:avLst/>
          </a:prstGeom>
          <a:noFill/>
        </p:spPr>
        <p:txBody>
          <a:bodyPr wrap="square" rtlCol="0">
            <a:spAutoFit/>
          </a:bodyPr>
          <a:lstStyle/>
          <a:p>
            <a:r>
              <a:rPr lang="zh-CN" altLang="en-US" sz="3200" dirty="0"/>
              <a:t>燃料电池</a:t>
            </a:r>
          </a:p>
        </p:txBody>
      </p:sp>
      <p:sp>
        <p:nvSpPr>
          <p:cNvPr id="7" name="左大括号 6">
            <a:extLst>
              <a:ext uri="{FF2B5EF4-FFF2-40B4-BE49-F238E27FC236}">
                <a16:creationId xmlns:a16="http://schemas.microsoft.com/office/drawing/2014/main" id="{D696682C-2146-43C0-ABA7-E0306B283B8A}"/>
              </a:ext>
            </a:extLst>
          </p:cNvPr>
          <p:cNvSpPr/>
          <p:nvPr/>
        </p:nvSpPr>
        <p:spPr>
          <a:xfrm>
            <a:off x="4260274" y="1403831"/>
            <a:ext cx="551872" cy="196715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8" name="左大括号 7">
            <a:extLst>
              <a:ext uri="{FF2B5EF4-FFF2-40B4-BE49-F238E27FC236}">
                <a16:creationId xmlns:a16="http://schemas.microsoft.com/office/drawing/2014/main" id="{EF3EFEFD-B5B8-4E6F-8A70-16EE8D6A8EE2}"/>
              </a:ext>
            </a:extLst>
          </p:cNvPr>
          <p:cNvSpPr/>
          <p:nvPr/>
        </p:nvSpPr>
        <p:spPr>
          <a:xfrm>
            <a:off x="4260274" y="3779429"/>
            <a:ext cx="551872" cy="196715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90E47A14-3567-4229-901F-84385A5F5C0E}"/>
              </a:ext>
            </a:extLst>
          </p:cNvPr>
          <p:cNvSpPr txBox="1"/>
          <p:nvPr/>
        </p:nvSpPr>
        <p:spPr>
          <a:xfrm>
            <a:off x="5377876" y="1321356"/>
            <a:ext cx="2032000" cy="369332"/>
          </a:xfrm>
          <a:prstGeom prst="rect">
            <a:avLst/>
          </a:prstGeom>
          <a:noFill/>
        </p:spPr>
        <p:txBody>
          <a:bodyPr wrap="square" rtlCol="0">
            <a:spAutoFit/>
          </a:bodyPr>
          <a:lstStyle/>
          <a:p>
            <a:r>
              <a:rPr lang="zh-CN" altLang="zh-CN" sz="1800" dirty="0">
                <a:effectLst/>
                <a:latin typeface="等线" panose="02010600030101010101" pitchFamily="2" charset="-122"/>
                <a:ea typeface="等线" panose="02010600030101010101" pitchFamily="2" charset="-122"/>
                <a:cs typeface="Times New Roman" panose="02020603050405020304" pitchFamily="18" charset="0"/>
              </a:rPr>
              <a:t>暗特性测量</a:t>
            </a:r>
            <a:endParaRPr lang="zh-CN" altLang="en-US" dirty="0">
              <a:latin typeface="等线" panose="02010600030101010101" pitchFamily="2" charset="-122"/>
              <a:ea typeface="等线" panose="02010600030101010101" pitchFamily="2" charset="-122"/>
            </a:endParaRPr>
          </a:p>
        </p:txBody>
      </p:sp>
      <p:sp>
        <p:nvSpPr>
          <p:cNvPr id="10" name="文本框 9">
            <a:extLst>
              <a:ext uri="{FF2B5EF4-FFF2-40B4-BE49-F238E27FC236}">
                <a16:creationId xmlns:a16="http://schemas.microsoft.com/office/drawing/2014/main" id="{B8FC3F59-8136-4550-9D9F-2454A89D54BC}"/>
              </a:ext>
            </a:extLst>
          </p:cNvPr>
          <p:cNvSpPr txBox="1"/>
          <p:nvPr/>
        </p:nvSpPr>
        <p:spPr>
          <a:xfrm>
            <a:off x="5377876" y="2098727"/>
            <a:ext cx="2032000" cy="369332"/>
          </a:xfrm>
          <a:prstGeom prst="rect">
            <a:avLst/>
          </a:prstGeom>
          <a:noFill/>
        </p:spPr>
        <p:txBody>
          <a:bodyPr wrap="square" rtlCol="0">
            <a:spAutoFit/>
          </a:bodyPr>
          <a:lstStyle/>
          <a:p>
            <a:r>
              <a:rPr lang="zh-CN" altLang="en-US" dirty="0">
                <a:latin typeface="等线" panose="02010600030101010101" pitchFamily="2" charset="-122"/>
                <a:ea typeface="等线" panose="02010600030101010101" pitchFamily="2" charset="-122"/>
                <a:cs typeface="Times New Roman" panose="02020603050405020304" pitchFamily="18" charset="0"/>
              </a:rPr>
              <a:t>光</a:t>
            </a:r>
            <a:r>
              <a:rPr lang="zh-CN" altLang="zh-CN" sz="1800" dirty="0">
                <a:effectLst/>
                <a:latin typeface="等线" panose="02010600030101010101" pitchFamily="2" charset="-122"/>
                <a:ea typeface="等线" panose="02010600030101010101" pitchFamily="2" charset="-122"/>
                <a:cs typeface="Times New Roman" panose="02020603050405020304" pitchFamily="18" charset="0"/>
              </a:rPr>
              <a:t>特性测量</a:t>
            </a:r>
            <a:endParaRPr lang="zh-CN" altLang="en-US" dirty="0">
              <a:latin typeface="等线" panose="02010600030101010101" pitchFamily="2" charset="-122"/>
              <a:ea typeface="等线" panose="02010600030101010101" pitchFamily="2" charset="-122"/>
            </a:endParaRPr>
          </a:p>
        </p:txBody>
      </p:sp>
      <p:sp>
        <p:nvSpPr>
          <p:cNvPr id="11" name="文本框 10">
            <a:extLst>
              <a:ext uri="{FF2B5EF4-FFF2-40B4-BE49-F238E27FC236}">
                <a16:creationId xmlns:a16="http://schemas.microsoft.com/office/drawing/2014/main" id="{F1B36F1E-8CDF-47A0-8648-8C7CCC06C091}"/>
              </a:ext>
            </a:extLst>
          </p:cNvPr>
          <p:cNvSpPr txBox="1"/>
          <p:nvPr/>
        </p:nvSpPr>
        <p:spPr>
          <a:xfrm>
            <a:off x="5377876" y="3119223"/>
            <a:ext cx="3350488" cy="369332"/>
          </a:xfrm>
          <a:prstGeom prst="rect">
            <a:avLst/>
          </a:prstGeom>
          <a:noFill/>
        </p:spPr>
        <p:txBody>
          <a:bodyPr wrap="square" rtlCol="0">
            <a:spAutoFit/>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不同太阳能电池片的输出特性</a:t>
            </a:r>
            <a:endParaRPr lang="zh-CN" altLang="en-US" dirty="0">
              <a:latin typeface="等线" panose="02010600030101010101" pitchFamily="2" charset="-122"/>
              <a:ea typeface="等线" panose="02010600030101010101" pitchFamily="2" charset="-122"/>
            </a:endParaRPr>
          </a:p>
        </p:txBody>
      </p:sp>
      <p:sp>
        <p:nvSpPr>
          <p:cNvPr id="12" name="左大括号 11">
            <a:extLst>
              <a:ext uri="{FF2B5EF4-FFF2-40B4-BE49-F238E27FC236}">
                <a16:creationId xmlns:a16="http://schemas.microsoft.com/office/drawing/2014/main" id="{B094FA92-4268-493D-AF34-FDE4034CCDE3}"/>
              </a:ext>
            </a:extLst>
          </p:cNvPr>
          <p:cNvSpPr/>
          <p:nvPr/>
        </p:nvSpPr>
        <p:spPr>
          <a:xfrm>
            <a:off x="7103920" y="1615108"/>
            <a:ext cx="305956" cy="133656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B9AEA609-476C-475E-80C3-F44E99F4DD2E}"/>
              </a:ext>
            </a:extLst>
          </p:cNvPr>
          <p:cNvSpPr txBox="1"/>
          <p:nvPr/>
        </p:nvSpPr>
        <p:spPr>
          <a:xfrm>
            <a:off x="7736612" y="1736407"/>
            <a:ext cx="3918526" cy="1169551"/>
          </a:xfrm>
          <a:prstGeom prst="rect">
            <a:avLst/>
          </a:prstGeom>
          <a:noFill/>
        </p:spPr>
        <p:txBody>
          <a:bodyPr wrap="square" rtlCol="0">
            <a:spAutoFit/>
          </a:bodyPr>
          <a:lstStyle/>
          <a:p>
            <a:r>
              <a:rPr lang="zh-CN" altLang="en-US" sz="1400" dirty="0"/>
              <a:t>温度特性实验</a:t>
            </a:r>
            <a:endParaRPr lang="en-US" altLang="zh-CN" sz="1400" dirty="0"/>
          </a:p>
          <a:p>
            <a:endParaRPr lang="en-US" altLang="zh-CN" sz="1400" dirty="0"/>
          </a:p>
          <a:p>
            <a:r>
              <a:rPr lang="zh-CN" altLang="en-US" sz="1400" dirty="0"/>
              <a:t>光强特性实验</a:t>
            </a:r>
            <a:endParaRPr lang="en-US" altLang="zh-CN" sz="1400" dirty="0"/>
          </a:p>
          <a:p>
            <a:endParaRPr lang="en-US" altLang="zh-CN" sz="1400" dirty="0"/>
          </a:p>
          <a:p>
            <a:r>
              <a:rPr lang="zh-CN" altLang="en-US" sz="1400" dirty="0"/>
              <a:t>光谱灵敏度实验</a:t>
            </a:r>
          </a:p>
        </p:txBody>
      </p:sp>
      <p:sp>
        <p:nvSpPr>
          <p:cNvPr id="14" name="文本框 13">
            <a:extLst>
              <a:ext uri="{FF2B5EF4-FFF2-40B4-BE49-F238E27FC236}">
                <a16:creationId xmlns:a16="http://schemas.microsoft.com/office/drawing/2014/main" id="{F69AA2C7-ECD5-4455-AB00-8C795734D103}"/>
              </a:ext>
            </a:extLst>
          </p:cNvPr>
          <p:cNvSpPr txBox="1"/>
          <p:nvPr/>
        </p:nvSpPr>
        <p:spPr>
          <a:xfrm>
            <a:off x="5273963" y="4084428"/>
            <a:ext cx="5412510" cy="369332"/>
          </a:xfrm>
          <a:prstGeom prst="rect">
            <a:avLst/>
          </a:prstGeom>
          <a:noFill/>
        </p:spPr>
        <p:txBody>
          <a:bodyPr wrap="square" rtlCol="0">
            <a:spAutoFit/>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测量质子交换膜电解池特性并验证法拉第电解定律</a:t>
            </a:r>
            <a:endParaRPr lang="zh-CN" altLang="en-US" dirty="0">
              <a:latin typeface="等线" panose="02010600030101010101" pitchFamily="2" charset="-122"/>
              <a:ea typeface="等线" panose="02010600030101010101" pitchFamily="2" charset="-122"/>
            </a:endParaRPr>
          </a:p>
        </p:txBody>
      </p:sp>
      <p:sp>
        <p:nvSpPr>
          <p:cNvPr id="16" name="文本框 15">
            <a:extLst>
              <a:ext uri="{FF2B5EF4-FFF2-40B4-BE49-F238E27FC236}">
                <a16:creationId xmlns:a16="http://schemas.microsoft.com/office/drawing/2014/main" id="{1BDA8084-AD05-4BA5-A572-748FBA07BAA9}"/>
              </a:ext>
            </a:extLst>
          </p:cNvPr>
          <p:cNvSpPr txBox="1"/>
          <p:nvPr/>
        </p:nvSpPr>
        <p:spPr>
          <a:xfrm>
            <a:off x="5273963" y="5038312"/>
            <a:ext cx="5412510" cy="369332"/>
          </a:xfrm>
          <a:prstGeom prst="rect">
            <a:avLst/>
          </a:prstGeom>
          <a:noFill/>
        </p:spPr>
        <p:txBody>
          <a:bodyPr wrap="square" rtlCol="0">
            <a:spAutoFit/>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测量燃料电池输出特性</a:t>
            </a:r>
            <a:endParaRPr lang="zh-CN" altLang="en-US"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979616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510ADE-021A-485A-82F2-3FA11BEFE78F}"/>
              </a:ext>
            </a:extLst>
          </p:cNvPr>
          <p:cNvSpPr>
            <a:spLocks noGrp="1"/>
          </p:cNvSpPr>
          <p:nvPr>
            <p:ph type="title"/>
          </p:nvPr>
        </p:nvSpPr>
        <p:spPr>
          <a:xfrm>
            <a:off x="330200" y="435408"/>
            <a:ext cx="10515600" cy="1325563"/>
          </a:xfrm>
        </p:spPr>
        <p:txBody>
          <a:bodyPr/>
          <a:lstStyle/>
          <a:p>
            <a:r>
              <a:rPr lang="zh-CN" altLang="en-US" dirty="0"/>
              <a:t>实验原理：</a:t>
            </a:r>
            <a:r>
              <a:rPr lang="zh-CN" altLang="zh-CN" dirty="0"/>
              <a:t>光生伏特效应</a:t>
            </a:r>
            <a:endParaRPr lang="zh-CN" altLang="en-US" dirty="0"/>
          </a:p>
        </p:txBody>
      </p:sp>
      <p:sp>
        <p:nvSpPr>
          <p:cNvPr id="3" name="内容占位符 2">
            <a:extLst>
              <a:ext uri="{FF2B5EF4-FFF2-40B4-BE49-F238E27FC236}">
                <a16:creationId xmlns:a16="http://schemas.microsoft.com/office/drawing/2014/main" id="{FFFDD45F-9D2D-48EE-925F-4781F129A91B}"/>
              </a:ext>
            </a:extLst>
          </p:cNvPr>
          <p:cNvSpPr>
            <a:spLocks noGrp="1"/>
          </p:cNvSpPr>
          <p:nvPr>
            <p:ph idx="1"/>
          </p:nvPr>
        </p:nvSpPr>
        <p:spPr>
          <a:xfrm>
            <a:off x="838200" y="1910052"/>
            <a:ext cx="9768609" cy="4629294"/>
          </a:xfrm>
        </p:spPr>
        <p:txBody>
          <a:bodyPr>
            <a:normAutofit fontScale="92500" lnSpcReduction="10000"/>
          </a:bodyPr>
          <a:lstStyle/>
          <a:p>
            <a:r>
              <a:rPr lang="zh-CN" altLang="zh-CN" sz="2400" dirty="0"/>
              <a:t>常见的太阳能电池从结构上说是一种浅结深、大面积的</a:t>
            </a:r>
            <a:r>
              <a:rPr lang="en-US" altLang="zh-CN" sz="2400" dirty="0" err="1"/>
              <a:t>pn</a:t>
            </a:r>
            <a:r>
              <a:rPr lang="zh-CN" altLang="zh-CN" sz="2400" dirty="0"/>
              <a:t>结</a:t>
            </a:r>
            <a:endParaRPr lang="en-US" altLang="zh-CN" sz="2400" dirty="0"/>
          </a:p>
          <a:p>
            <a:r>
              <a:rPr lang="en-US" altLang="zh-CN" sz="2400" dirty="0" err="1"/>
              <a:t>pn</a:t>
            </a:r>
            <a:r>
              <a:rPr lang="zh-CN" altLang="zh-CN" sz="2400" dirty="0"/>
              <a:t>结</a:t>
            </a:r>
            <a:r>
              <a:rPr lang="zh-CN" altLang="en-US" sz="2400" dirty="0"/>
              <a:t>是一种典型的非均匀半导体</a:t>
            </a:r>
            <a:endParaRPr lang="en-US" altLang="zh-CN" sz="2400" dirty="0"/>
          </a:p>
          <a:p>
            <a:r>
              <a:rPr lang="zh-CN" altLang="en-US" sz="2400" dirty="0"/>
              <a:t>由于</a:t>
            </a:r>
            <a:r>
              <a:rPr lang="en-US" altLang="zh-CN" sz="2400" dirty="0"/>
              <a:t>p</a:t>
            </a:r>
            <a:r>
              <a:rPr lang="zh-CN" altLang="en-US" sz="2400" dirty="0"/>
              <a:t>区和</a:t>
            </a:r>
            <a:r>
              <a:rPr lang="en-US" altLang="zh-CN" sz="2400" dirty="0"/>
              <a:t>n</a:t>
            </a:r>
            <a:r>
              <a:rPr lang="zh-CN" altLang="en-US" sz="2400" dirty="0"/>
              <a:t>区的费米能级不同，</a:t>
            </a:r>
            <a:r>
              <a:rPr lang="en-US" altLang="zh-CN" sz="2400" dirty="0"/>
              <a:t>p</a:t>
            </a:r>
            <a:r>
              <a:rPr lang="zh-CN" altLang="en-US" sz="2400" dirty="0"/>
              <a:t>区电子流入</a:t>
            </a:r>
            <a:r>
              <a:rPr lang="en-US" altLang="zh-CN" sz="2400" dirty="0"/>
              <a:t>n</a:t>
            </a:r>
            <a:r>
              <a:rPr lang="zh-CN" altLang="en-US" sz="2400" dirty="0"/>
              <a:t>区，直到热平衡态，此时</a:t>
            </a:r>
            <a:r>
              <a:rPr lang="en-US" altLang="zh-CN" sz="2400" dirty="0"/>
              <a:t>p-n</a:t>
            </a:r>
            <a:r>
              <a:rPr lang="zh-CN" altLang="zh-CN" sz="2400" dirty="0"/>
              <a:t>结</a:t>
            </a:r>
            <a:r>
              <a:rPr lang="zh-CN" altLang="en-US" sz="2400" dirty="0"/>
              <a:t>的交接区存在内建电场和相应的</a:t>
            </a:r>
            <a:r>
              <a:rPr lang="zh-CN" altLang="zh-CN" sz="2400" dirty="0"/>
              <a:t>空间电荷区</a:t>
            </a:r>
            <a:r>
              <a:rPr lang="zh-CN" altLang="en-US" sz="2400" dirty="0"/>
              <a:t>，</a:t>
            </a:r>
            <a:r>
              <a:rPr lang="en-US" altLang="zh-CN" sz="2400" dirty="0"/>
              <a:t>p</a:t>
            </a:r>
            <a:r>
              <a:rPr lang="zh-CN" altLang="zh-CN" sz="2400" dirty="0"/>
              <a:t>区和</a:t>
            </a:r>
            <a:r>
              <a:rPr lang="en-US" altLang="zh-CN" sz="2400" dirty="0"/>
              <a:t>n</a:t>
            </a:r>
            <a:r>
              <a:rPr lang="zh-CN" altLang="zh-CN" sz="2400" dirty="0"/>
              <a:t>区两端产生一个高度为</a:t>
            </a:r>
            <a:r>
              <a:rPr lang="en-US" altLang="zh-CN" sz="2400" dirty="0" err="1"/>
              <a:t>qVD</a:t>
            </a:r>
            <a:r>
              <a:rPr lang="zh-CN" altLang="zh-CN" sz="2400" dirty="0"/>
              <a:t>的势垒</a:t>
            </a:r>
            <a:endParaRPr lang="en-US" altLang="zh-CN" sz="2400" dirty="0"/>
          </a:p>
          <a:p>
            <a:r>
              <a:rPr lang="zh-CN" altLang="zh-CN" sz="2400" dirty="0"/>
              <a:t>当有入射光垂直入射到</a:t>
            </a:r>
            <a:r>
              <a:rPr lang="en-US" altLang="zh-CN" sz="2400" dirty="0"/>
              <a:t>p-n</a:t>
            </a:r>
            <a:r>
              <a:rPr lang="zh-CN" altLang="zh-CN" sz="2400" dirty="0"/>
              <a:t>结，只要</a:t>
            </a:r>
            <a:r>
              <a:rPr lang="en-US" altLang="zh-CN" sz="2400" dirty="0"/>
              <a:t>p-n</a:t>
            </a:r>
            <a:r>
              <a:rPr lang="zh-CN" altLang="zh-CN" sz="2400" dirty="0"/>
              <a:t>结结深比较浅，入射光子会透过</a:t>
            </a:r>
            <a:r>
              <a:rPr lang="en-US" altLang="zh-CN" sz="2400" dirty="0"/>
              <a:t>p-n</a:t>
            </a:r>
            <a:r>
              <a:rPr lang="zh-CN" altLang="zh-CN" sz="2400" dirty="0"/>
              <a:t>结结区甚至能深入半导体内部</a:t>
            </a:r>
            <a:endParaRPr lang="en-US" altLang="zh-CN" sz="2400" dirty="0"/>
          </a:p>
          <a:p>
            <a:pPr algn="just"/>
            <a:r>
              <a:rPr lang="zh-CN" altLang="zh-CN" sz="2400" dirty="0"/>
              <a:t>如果入射光子能量大于半导体的禁带宽度</a:t>
            </a:r>
            <a:r>
              <a:rPr lang="zh-CN" altLang="en-US" sz="2400" dirty="0"/>
              <a:t>，</a:t>
            </a:r>
            <a:r>
              <a:rPr lang="zh-CN" altLang="zh-CN" sz="2400" dirty="0"/>
              <a:t>这些光子会被材料吸收，在</a:t>
            </a:r>
            <a:r>
              <a:rPr lang="en-US" altLang="zh-CN" sz="2400" dirty="0"/>
              <a:t>p-n</a:t>
            </a:r>
            <a:r>
              <a:rPr lang="zh-CN" altLang="zh-CN" sz="2400" dirty="0"/>
              <a:t>结中产生电子</a:t>
            </a:r>
            <a:r>
              <a:rPr lang="en-US" altLang="zh-CN" sz="2400" dirty="0"/>
              <a:t>-</a:t>
            </a:r>
            <a:r>
              <a:rPr lang="zh-CN" altLang="zh-CN" sz="2400" dirty="0"/>
              <a:t>空穴对</a:t>
            </a:r>
            <a:endParaRPr lang="en-US" altLang="zh-CN" sz="2400" dirty="0"/>
          </a:p>
          <a:p>
            <a:pPr algn="just"/>
            <a:r>
              <a:rPr lang="zh-CN" altLang="zh-CN" sz="2400" dirty="0"/>
              <a:t>在内建电场的驱动下</a:t>
            </a:r>
            <a:r>
              <a:rPr lang="en-US" altLang="zh-CN" sz="2400" dirty="0"/>
              <a:t>p</a:t>
            </a:r>
            <a:r>
              <a:rPr lang="zh-CN" altLang="zh-CN" sz="2400" dirty="0"/>
              <a:t>区光生少子电子向</a:t>
            </a:r>
            <a:r>
              <a:rPr lang="en-US" altLang="zh-CN" sz="2400" dirty="0"/>
              <a:t>n</a:t>
            </a:r>
            <a:r>
              <a:rPr lang="zh-CN" altLang="zh-CN" sz="2400" dirty="0"/>
              <a:t>区运动，</a:t>
            </a:r>
            <a:r>
              <a:rPr lang="en-US" altLang="zh-CN" sz="2400" dirty="0"/>
              <a:t>n</a:t>
            </a:r>
            <a:r>
              <a:rPr lang="zh-CN" altLang="zh-CN" sz="2400" dirty="0"/>
              <a:t>区光生少子空穴向</a:t>
            </a:r>
            <a:r>
              <a:rPr lang="en-US" altLang="zh-CN" sz="2400" dirty="0"/>
              <a:t>p</a:t>
            </a:r>
            <a:r>
              <a:rPr lang="zh-CN" altLang="zh-CN" sz="2400" dirty="0"/>
              <a:t>区运动</a:t>
            </a:r>
          </a:p>
          <a:p>
            <a:pPr algn="just"/>
            <a:r>
              <a:rPr lang="zh-CN" altLang="zh-CN" sz="2400" dirty="0"/>
              <a:t>宏观的效果是在</a:t>
            </a:r>
            <a:r>
              <a:rPr lang="en-US" altLang="zh-CN" sz="2400" dirty="0"/>
              <a:t>p-n</a:t>
            </a:r>
            <a:r>
              <a:rPr lang="zh-CN" altLang="zh-CN" sz="2400" dirty="0"/>
              <a:t>结两极之间产生光生电动势，这个效应称为光生伏特效应</a:t>
            </a:r>
            <a:endParaRPr lang="zh-CN" altLang="en-US" sz="2400" dirty="0"/>
          </a:p>
        </p:txBody>
      </p:sp>
      <p:pic>
        <p:nvPicPr>
          <p:cNvPr id="5" name="图片 4">
            <a:extLst>
              <a:ext uri="{FF2B5EF4-FFF2-40B4-BE49-F238E27FC236}">
                <a16:creationId xmlns:a16="http://schemas.microsoft.com/office/drawing/2014/main" id="{ED8D62C3-81F0-461C-9203-8345D7A7E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4879" y="228857"/>
            <a:ext cx="2880178" cy="1738664"/>
          </a:xfrm>
          <a:prstGeom prst="rect">
            <a:avLst/>
          </a:prstGeom>
        </p:spPr>
      </p:pic>
    </p:spTree>
    <p:extLst>
      <p:ext uri="{BB962C8B-B14F-4D97-AF65-F5344CB8AC3E}">
        <p14:creationId xmlns:p14="http://schemas.microsoft.com/office/powerpoint/2010/main" val="2762721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646821-ECDA-40CC-9577-8CE64DB3333E}"/>
              </a:ext>
            </a:extLst>
          </p:cNvPr>
          <p:cNvSpPr>
            <a:spLocks noGrp="1"/>
          </p:cNvSpPr>
          <p:nvPr>
            <p:ph type="title"/>
          </p:nvPr>
        </p:nvSpPr>
        <p:spPr/>
        <p:txBody>
          <a:bodyPr/>
          <a:lstStyle/>
          <a:p>
            <a:r>
              <a:rPr lang="zh-CN" altLang="en-US" dirty="0"/>
              <a:t>实验原理：</a:t>
            </a:r>
            <a:r>
              <a:rPr lang="zh-CN" altLang="zh-CN" dirty="0"/>
              <a:t>太阳能电池</a:t>
            </a:r>
            <a:r>
              <a:rPr lang="zh-CN" altLang="en-US" dirty="0"/>
              <a:t>暗特性</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63DE5E8-E593-4504-B15F-5E89FDD99B77}"/>
                  </a:ext>
                </a:extLst>
              </p:cNvPr>
              <p:cNvSpPr>
                <a:spLocks noGrp="1"/>
              </p:cNvSpPr>
              <p:nvPr>
                <p:ph idx="1"/>
              </p:nvPr>
            </p:nvSpPr>
            <p:spPr/>
            <p:txBody>
              <a:bodyPr/>
              <a:lstStyle/>
              <a:p>
                <a:r>
                  <a:rPr lang="zh-CN" altLang="zh-CN" dirty="0"/>
                  <a:t>无光照情况下的太阳能电池等价于一个理想</a:t>
                </a:r>
                <a:r>
                  <a:rPr lang="en-US" altLang="zh-CN" dirty="0"/>
                  <a:t>p-n</a:t>
                </a:r>
                <a:r>
                  <a:rPr lang="zh-CN" altLang="zh-CN" dirty="0"/>
                  <a:t>结。其电流电压关系为肖克莱方程</a:t>
                </a:r>
                <a:r>
                  <a:rPr lang="zh-CN" altLang="en-US" dirty="0"/>
                  <a:t>：</a:t>
                </a:r>
                <a:endParaRPr lang="en-US" altLang="zh-CN" dirty="0"/>
              </a:p>
              <a:p>
                <a:pPr marL="0" indent="0">
                  <a:buNone/>
                </a:pPr>
                <a:endParaRPr lang="en-US" altLang="zh-CN" i="1" dirty="0">
                  <a:latin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r>
                        <a:rPr lang="zh-CN" altLang="en-US" i="1" smtClean="0">
                          <a:latin typeface="Cambria Math" panose="02040503050406030204" pitchFamily="18" charset="0"/>
                        </a:rPr>
                        <m:t>𝐼</m:t>
                      </m:r>
                      <m:r>
                        <a:rPr lang="zh-CN" altLang="en-US" i="1" smtClean="0">
                          <a:latin typeface="Cambria Math" panose="02040503050406030204" pitchFamily="18" charset="0"/>
                        </a:rPr>
                        <m:t>=</m:t>
                      </m:r>
                      <m:sSub>
                        <m:sSubPr>
                          <m:ctrlPr>
                            <a:rPr lang="zh-CN" altLang="en-US" i="1" smtClean="0">
                              <a:solidFill>
                                <a:srgbClr val="836967"/>
                              </a:solidFill>
                              <a:latin typeface="Cambria Math" panose="02040503050406030204" pitchFamily="18" charset="0"/>
                            </a:rPr>
                          </m:ctrlPr>
                        </m:sSubPr>
                        <m:e>
                          <m:r>
                            <a:rPr lang="zh-CN" altLang="en-US" i="1" smtClean="0">
                              <a:latin typeface="Cambria Math" panose="02040503050406030204" pitchFamily="18" charset="0"/>
                            </a:rPr>
                            <m:t>𝐼</m:t>
                          </m:r>
                        </m:e>
                        <m:sub>
                          <m:r>
                            <m:rPr>
                              <m:sty m:val="p"/>
                            </m:rPr>
                            <a:rPr lang="en-US" altLang="zh-CN" i="1">
                              <a:latin typeface="Cambria Math" panose="02040503050406030204" pitchFamily="18" charset="0"/>
                            </a:rPr>
                            <m:t>s</m:t>
                          </m:r>
                        </m:sub>
                      </m:sSub>
                      <m:d>
                        <m:dPr>
                          <m:begChr m:val="["/>
                          <m:endChr m:val="]"/>
                          <m:ctrlPr>
                            <a:rPr lang="zh-CN" altLang="en-US" i="1" smtClean="0">
                              <a:solidFill>
                                <a:srgbClr val="836967"/>
                              </a:solidFill>
                              <a:latin typeface="Cambria Math" panose="02040503050406030204" pitchFamily="18" charset="0"/>
                            </a:rPr>
                          </m:ctrlPr>
                        </m:dPr>
                        <m:e>
                          <m:func>
                            <m:funcPr>
                              <m:ctrlPr>
                                <a:rPr lang="zh-CN" altLang="en-US" i="1" smtClean="0">
                                  <a:latin typeface="Cambria Math" panose="02040503050406030204" pitchFamily="18" charset="0"/>
                                </a:rPr>
                              </m:ctrlPr>
                            </m:funcPr>
                            <m:fName>
                              <m:r>
                                <m:rPr>
                                  <m:sty m:val="p"/>
                                </m:rPr>
                                <a:rPr lang="zh-CN" altLang="en-US" i="1" smtClean="0">
                                  <a:latin typeface="Cambria Math" panose="02040503050406030204" pitchFamily="18" charset="0"/>
                                </a:rPr>
                                <m:t>exp</m:t>
                              </m:r>
                            </m:fName>
                            <m:e>
                              <m:d>
                                <m:dPr>
                                  <m:ctrlPr>
                                    <a:rPr lang="zh-CN" altLang="en-US" i="1" smtClean="0">
                                      <a:solidFill>
                                        <a:srgbClr val="836967"/>
                                      </a:solidFill>
                                      <a:latin typeface="Cambria Math" panose="02040503050406030204" pitchFamily="18" charset="0"/>
                                    </a:rPr>
                                  </m:ctrlPr>
                                </m:dPr>
                                <m:e>
                                  <m:f>
                                    <m:fPr>
                                      <m:ctrlPr>
                                        <a:rPr lang="zh-CN" altLang="en-US" i="1" smtClean="0">
                                          <a:solidFill>
                                            <a:srgbClr val="836967"/>
                                          </a:solidFill>
                                          <a:latin typeface="Cambria Math" panose="02040503050406030204" pitchFamily="18" charset="0"/>
                                        </a:rPr>
                                      </m:ctrlPr>
                                    </m:fPr>
                                    <m:num>
                                      <m:r>
                                        <m:rPr>
                                          <m:sty m:val="p"/>
                                        </m:rPr>
                                        <a:rPr lang="en-US" altLang="zh-CN" i="1">
                                          <a:solidFill>
                                            <a:srgbClr val="836967"/>
                                          </a:solidFill>
                                          <a:latin typeface="Cambria Math" panose="02040503050406030204" pitchFamily="18" charset="0"/>
                                        </a:rPr>
                                        <m:t>e</m:t>
                                      </m:r>
                                      <m:r>
                                        <a:rPr lang="en-US" altLang="zh-CN" b="0" i="1" smtClean="0">
                                          <a:solidFill>
                                            <a:srgbClr val="836967"/>
                                          </a:solidFill>
                                          <a:latin typeface="Cambria Math" panose="02040503050406030204" pitchFamily="18" charset="0"/>
                                        </a:rPr>
                                        <m:t>𝑉</m:t>
                                      </m:r>
                                    </m:num>
                                    <m:den>
                                      <m:sSub>
                                        <m:sSubPr>
                                          <m:ctrlPr>
                                            <a:rPr lang="zh-CN" altLang="en-US" i="1" smtClean="0">
                                              <a:solidFill>
                                                <a:srgbClr val="836967"/>
                                              </a:solidFill>
                                              <a:latin typeface="Cambria Math" panose="02040503050406030204" pitchFamily="18" charset="0"/>
                                            </a:rPr>
                                          </m:ctrlPr>
                                        </m:sSubPr>
                                        <m:e>
                                          <m:r>
                                            <a:rPr lang="zh-CN" altLang="en-US" i="1" smtClean="0">
                                              <a:latin typeface="Cambria Math" panose="02040503050406030204" pitchFamily="18" charset="0"/>
                                            </a:rPr>
                                            <m:t>𝑘</m:t>
                                          </m:r>
                                        </m:e>
                                        <m:sub>
                                          <m:r>
                                            <a:rPr lang="zh-CN" altLang="en-US" i="1" smtClean="0">
                                              <a:latin typeface="Cambria Math" panose="02040503050406030204" pitchFamily="18" charset="0"/>
                                            </a:rPr>
                                            <m:t>0</m:t>
                                          </m:r>
                                        </m:sub>
                                      </m:sSub>
                                      <m:r>
                                        <a:rPr lang="zh-CN" altLang="en-US" i="1" smtClean="0">
                                          <a:latin typeface="Cambria Math" panose="02040503050406030204" pitchFamily="18" charset="0"/>
                                        </a:rPr>
                                        <m:t>𝑇</m:t>
                                      </m:r>
                                    </m:den>
                                  </m:f>
                                </m:e>
                              </m:d>
                            </m:e>
                          </m:func>
                          <m:r>
                            <a:rPr lang="zh-CN" altLang="en-US" i="1" smtClean="0">
                              <a:latin typeface="Cambria Math" panose="02040503050406030204" pitchFamily="18" charset="0"/>
                            </a:rPr>
                            <m:t>−1</m:t>
                          </m:r>
                        </m:e>
                      </m:d>
                    </m:oMath>
                  </m:oMathPara>
                </a14:m>
                <a:endParaRPr lang="en-US" altLang="zh-CN" dirty="0"/>
              </a:p>
              <a:p>
                <a:r>
                  <a:rPr lang="zh-CN" altLang="en-US" dirty="0"/>
                  <a:t>其中</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r>
                      <a:rPr lang="zh-CN" altLang="en-US" i="1" dirty="0" smtClean="0">
                        <a:latin typeface="Cambria Math" panose="02040503050406030204" pitchFamily="18" charset="0"/>
                      </a:rPr>
                      <m:t>𝐴</m:t>
                    </m:r>
                    <m:r>
                      <a:rPr lang="zh-CN" altLang="en-US" i="0" dirty="0">
                        <a:latin typeface="Cambria Math" panose="02040503050406030204" pitchFamily="18" charset="0"/>
                      </a:rPr>
                      <m:t>ⅇ</m:t>
                    </m:r>
                    <m:d>
                      <m:dPr>
                        <m:ctrlPr>
                          <a:rPr lang="zh-CN" altLang="en-US" i="1" dirty="0">
                            <a:solidFill>
                              <a:srgbClr val="836967"/>
                            </a:solidFill>
                            <a:latin typeface="Cambria Math" panose="02040503050406030204" pitchFamily="18" charset="0"/>
                          </a:rPr>
                        </m:ctrlPr>
                      </m:dPr>
                      <m:e>
                        <m:f>
                          <m:fPr>
                            <m:ctrlPr>
                              <a:rPr lang="zh-CN" altLang="en-US" i="1" dirty="0">
                                <a:solidFill>
                                  <a:srgbClr val="836967"/>
                                </a:solidFill>
                                <a:latin typeface="Cambria Math" panose="02040503050406030204" pitchFamily="18" charset="0"/>
                              </a:rPr>
                            </m:ctrlPr>
                          </m:fPr>
                          <m:num>
                            <m:sSub>
                              <m:sSubPr>
                                <m:ctrlPr>
                                  <a:rPr lang="en-US" altLang="zh-CN" b="0" i="1" dirty="0" smtClean="0">
                                    <a:latin typeface="Cambria Math" panose="02040503050406030204" pitchFamily="18" charset="0"/>
                                  </a:rPr>
                                </m:ctrlPr>
                              </m:sSubPr>
                              <m:e>
                                <m:r>
                                  <a:rPr lang="zh-CN" altLang="en-US" i="1" dirty="0">
                                    <a:latin typeface="Cambria Math" panose="02040503050406030204" pitchFamily="18" charset="0"/>
                                  </a:rPr>
                                  <m:t>𝐷</m:t>
                                </m:r>
                              </m:e>
                              <m:sub>
                                <m:r>
                                  <a:rPr lang="en-US" altLang="zh-CN" b="0" i="1" dirty="0" smtClean="0">
                                    <a:latin typeface="Cambria Math" panose="02040503050406030204" pitchFamily="18" charset="0"/>
                                  </a:rPr>
                                  <m:t>𝑛</m:t>
                                </m:r>
                              </m:sub>
                            </m:sSub>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𝑛</m:t>
                                </m:r>
                              </m:e>
                              <m:sub>
                                <m:r>
                                  <a:rPr lang="en-US" altLang="zh-CN" b="0" i="1" dirty="0" smtClean="0">
                                    <a:latin typeface="Cambria Math" panose="02040503050406030204" pitchFamily="18" charset="0"/>
                                  </a:rPr>
                                  <m:t>𝑝</m:t>
                                </m:r>
                                <m:r>
                                  <a:rPr lang="en-US" altLang="zh-CN" b="0" i="1" dirty="0" smtClean="0">
                                    <a:latin typeface="Cambria Math" panose="02040503050406030204" pitchFamily="18" charset="0"/>
                                  </a:rPr>
                                  <m:t>0</m:t>
                                </m:r>
                              </m:sub>
                            </m:sSub>
                          </m:num>
                          <m:den>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𝐿</m:t>
                                </m:r>
                              </m:e>
                              <m:sub>
                                <m:r>
                                  <a:rPr lang="en-US" altLang="zh-CN" b="0" i="1" dirty="0" smtClean="0">
                                    <a:latin typeface="Cambria Math" panose="02040503050406030204" pitchFamily="18" charset="0"/>
                                  </a:rPr>
                                  <m:t>𝑛</m:t>
                                </m:r>
                              </m:sub>
                            </m:sSub>
                          </m:den>
                        </m:f>
                        <m:r>
                          <a:rPr lang="zh-CN" altLang="en-US" i="0" dirty="0">
                            <a:latin typeface="Cambria Math" panose="02040503050406030204" pitchFamily="18" charset="0"/>
                          </a:rPr>
                          <m:t>+</m:t>
                        </m:r>
                        <m:f>
                          <m:fPr>
                            <m:ctrlPr>
                              <a:rPr lang="zh-CN" altLang="en-US" i="1" dirty="0" smtClean="0">
                                <a:solidFill>
                                  <a:srgbClr val="836967"/>
                                </a:solidFill>
                                <a:latin typeface="Cambria Math" panose="02040503050406030204" pitchFamily="18" charset="0"/>
                              </a:rPr>
                            </m:ctrlPr>
                          </m:fPr>
                          <m:num>
                            <m:sSub>
                              <m:sSubPr>
                                <m:ctrlPr>
                                  <a:rPr lang="en-US" altLang="zh-CN" b="0" i="1" dirty="0" smtClean="0">
                                    <a:solidFill>
                                      <a:srgbClr val="836967"/>
                                    </a:solidFill>
                                    <a:latin typeface="Cambria Math" panose="02040503050406030204" pitchFamily="18" charset="0"/>
                                  </a:rPr>
                                </m:ctrlPr>
                              </m:sSubPr>
                              <m:e>
                                <m:r>
                                  <a:rPr lang="en-US" altLang="zh-CN" b="0" i="1" dirty="0" smtClean="0">
                                    <a:solidFill>
                                      <a:srgbClr val="836967"/>
                                    </a:solidFill>
                                    <a:latin typeface="Cambria Math" panose="02040503050406030204" pitchFamily="18" charset="0"/>
                                  </a:rPr>
                                  <m:t>𝐷</m:t>
                                </m:r>
                              </m:e>
                              <m:sub>
                                <m:r>
                                  <a:rPr lang="en-US" altLang="zh-CN" b="0" i="1" dirty="0" smtClean="0">
                                    <a:solidFill>
                                      <a:srgbClr val="836967"/>
                                    </a:solidFill>
                                    <a:latin typeface="Cambria Math" panose="02040503050406030204" pitchFamily="18" charset="0"/>
                                  </a:rPr>
                                  <m:t>𝑝</m:t>
                                </m:r>
                              </m:sub>
                            </m:sSub>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𝑛</m:t>
                                </m:r>
                              </m:e>
                              <m:sub>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0</m:t>
                                </m:r>
                              </m:sub>
                            </m:sSub>
                          </m:num>
                          <m:den>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𝐿</m:t>
                                </m:r>
                              </m:e>
                              <m:sub>
                                <m:r>
                                  <a:rPr lang="en-US" altLang="zh-CN" b="0" i="1" dirty="0" smtClean="0">
                                    <a:latin typeface="Cambria Math" panose="02040503050406030204" pitchFamily="18" charset="0"/>
                                  </a:rPr>
                                  <m:t>𝑝</m:t>
                                </m:r>
                              </m:sub>
                            </m:sSub>
                          </m:den>
                        </m:f>
                      </m:e>
                    </m:d>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𝐽</m:t>
                        </m:r>
                      </m:e>
                      <m:sub>
                        <m:r>
                          <a:rPr lang="en-US" altLang="zh-CN" b="0" i="1" dirty="0" smtClean="0">
                            <a:latin typeface="Cambria Math" panose="02040503050406030204" pitchFamily="18" charset="0"/>
                          </a:rPr>
                          <m:t>𝑠</m:t>
                        </m:r>
                      </m:sub>
                    </m:sSub>
                    <m:r>
                      <a:rPr lang="en-US" altLang="zh-CN" b="0" i="1" dirty="0" smtClean="0">
                        <a:latin typeface="Cambria Math" panose="02040503050406030204" pitchFamily="18" charset="0"/>
                      </a:rPr>
                      <m:t>𝐴</m:t>
                    </m:r>
                    <m:r>
                      <a:rPr lang="zh-CN" altLang="en-US" i="1" dirty="0" smtClean="0">
                        <a:latin typeface="Cambria Math" panose="02040503050406030204" pitchFamily="18" charset="0"/>
                      </a:rPr>
                      <m:t>，</m:t>
                    </m:r>
                  </m:oMath>
                </a14:m>
                <a:r>
                  <a:rPr lang="zh-CN" altLang="en-US" dirty="0"/>
                  <a:t>为反向饱和电流</a:t>
                </a:r>
                <a:endParaRPr lang="en-US" altLang="zh-CN" dirty="0"/>
              </a:p>
              <a:p>
                <a:r>
                  <a:rPr lang="zh-CN" altLang="en-US" dirty="0"/>
                  <a:t>当</a:t>
                </a:r>
                <a:r>
                  <a:rPr lang="en-US" altLang="zh-CN" dirty="0"/>
                  <a:t>V</a:t>
                </a:r>
                <a:r>
                  <a:rPr lang="zh-CN" altLang="en-US" dirty="0"/>
                  <a:t>取正值时，</a:t>
                </a:r>
                <a14:m>
                  <m:oMath xmlns:m="http://schemas.openxmlformats.org/officeDocument/2006/math">
                    <m:r>
                      <a:rPr lang="en-US" altLang="zh-CN" b="0" i="1" smtClean="0">
                        <a:latin typeface="Cambria Math" panose="02040503050406030204" pitchFamily="18" charset="0"/>
                      </a:rPr>
                      <m:t>𝐼</m:t>
                    </m:r>
                    <m:r>
                      <a:rPr lang="zh-CN" altLang="en-US" i="1">
                        <a:latin typeface="Cambria Math" panose="02040503050406030204" pitchFamily="18" charset="0"/>
                      </a:rPr>
                      <m:t>≈</m:t>
                    </m:r>
                    <m:sSub>
                      <m:sSubPr>
                        <m:ctrlPr>
                          <a:rPr lang="zh-CN" altLang="en-US" i="1" smtClean="0">
                            <a:solidFill>
                              <a:srgbClr val="836967"/>
                            </a:solidFill>
                            <a:latin typeface="Cambria Math" panose="02040503050406030204" pitchFamily="18" charset="0"/>
                          </a:rPr>
                        </m:ctrlPr>
                      </m:sSubPr>
                      <m:e>
                        <m:r>
                          <a:rPr lang="zh-CN" altLang="en-US" i="1" smtClean="0">
                            <a:latin typeface="Cambria Math" panose="02040503050406030204" pitchFamily="18" charset="0"/>
                          </a:rPr>
                          <m:t>𝐼</m:t>
                        </m:r>
                      </m:e>
                      <m:sub>
                        <m:r>
                          <m:rPr>
                            <m:sty m:val="p"/>
                          </m:rPr>
                          <a:rPr lang="en-US" altLang="zh-CN" i="1">
                            <a:latin typeface="Cambria Math" panose="02040503050406030204" pitchFamily="18" charset="0"/>
                          </a:rPr>
                          <m:t>s</m:t>
                        </m:r>
                      </m:sub>
                    </m:sSub>
                    <m:func>
                      <m:funcPr>
                        <m:ctrlPr>
                          <a:rPr lang="zh-CN" altLang="en-US" i="1" smtClean="0">
                            <a:latin typeface="Cambria Math" panose="02040503050406030204" pitchFamily="18" charset="0"/>
                          </a:rPr>
                        </m:ctrlPr>
                      </m:funcPr>
                      <m:fName>
                        <m:r>
                          <m:rPr>
                            <m:sty m:val="p"/>
                          </m:rPr>
                          <a:rPr lang="zh-CN" altLang="en-US" i="1" smtClean="0">
                            <a:latin typeface="Cambria Math" panose="02040503050406030204" pitchFamily="18" charset="0"/>
                          </a:rPr>
                          <m:t>exp</m:t>
                        </m:r>
                      </m:fName>
                      <m:e>
                        <m:d>
                          <m:dPr>
                            <m:ctrlPr>
                              <a:rPr lang="zh-CN" altLang="en-US" i="1" smtClean="0">
                                <a:solidFill>
                                  <a:srgbClr val="836967"/>
                                </a:solidFill>
                                <a:latin typeface="Cambria Math" panose="02040503050406030204" pitchFamily="18" charset="0"/>
                              </a:rPr>
                            </m:ctrlPr>
                          </m:dPr>
                          <m:e>
                            <m:f>
                              <m:fPr>
                                <m:ctrlPr>
                                  <a:rPr lang="zh-CN" altLang="en-US" i="1" smtClean="0">
                                    <a:solidFill>
                                      <a:srgbClr val="836967"/>
                                    </a:solidFill>
                                    <a:latin typeface="Cambria Math" panose="02040503050406030204" pitchFamily="18" charset="0"/>
                                  </a:rPr>
                                </m:ctrlPr>
                              </m:fPr>
                              <m:num>
                                <m:r>
                                  <m:rPr>
                                    <m:sty m:val="p"/>
                                  </m:rPr>
                                  <a:rPr lang="en-US" altLang="zh-CN" i="1">
                                    <a:solidFill>
                                      <a:srgbClr val="836967"/>
                                    </a:solidFill>
                                    <a:latin typeface="Cambria Math" panose="02040503050406030204" pitchFamily="18" charset="0"/>
                                  </a:rPr>
                                  <m:t>e</m:t>
                                </m:r>
                                <m:r>
                                  <a:rPr lang="en-US" altLang="zh-CN" b="0" i="1" smtClean="0">
                                    <a:solidFill>
                                      <a:srgbClr val="836967"/>
                                    </a:solidFill>
                                    <a:latin typeface="Cambria Math" panose="02040503050406030204" pitchFamily="18" charset="0"/>
                                  </a:rPr>
                                  <m:t>𝑉</m:t>
                                </m:r>
                              </m:num>
                              <m:den>
                                <m:sSub>
                                  <m:sSubPr>
                                    <m:ctrlPr>
                                      <a:rPr lang="zh-CN" altLang="en-US" i="1" smtClean="0">
                                        <a:solidFill>
                                          <a:srgbClr val="836967"/>
                                        </a:solidFill>
                                        <a:latin typeface="Cambria Math" panose="02040503050406030204" pitchFamily="18" charset="0"/>
                                      </a:rPr>
                                    </m:ctrlPr>
                                  </m:sSubPr>
                                  <m:e>
                                    <m:r>
                                      <a:rPr lang="zh-CN" altLang="en-US" i="1" smtClean="0">
                                        <a:latin typeface="Cambria Math" panose="02040503050406030204" pitchFamily="18" charset="0"/>
                                      </a:rPr>
                                      <m:t>𝑘</m:t>
                                    </m:r>
                                  </m:e>
                                  <m:sub>
                                    <m:r>
                                      <a:rPr lang="zh-CN" altLang="en-US" i="1" smtClean="0">
                                        <a:latin typeface="Cambria Math" panose="02040503050406030204" pitchFamily="18" charset="0"/>
                                      </a:rPr>
                                      <m:t>0</m:t>
                                    </m:r>
                                  </m:sub>
                                </m:sSub>
                                <m:r>
                                  <a:rPr lang="zh-CN" altLang="en-US" i="1" smtClean="0">
                                    <a:latin typeface="Cambria Math" panose="02040503050406030204" pitchFamily="18" charset="0"/>
                                  </a:rPr>
                                  <m:t>𝑇</m:t>
                                </m:r>
                              </m:den>
                            </m:f>
                          </m:e>
                        </m:d>
                      </m:e>
                    </m:func>
                  </m:oMath>
                </a14:m>
                <a:r>
                  <a:rPr lang="zh-CN" altLang="en-US" dirty="0"/>
                  <a:t>，当</a:t>
                </a:r>
                <a:r>
                  <a:rPr lang="en-US" altLang="zh-CN" dirty="0"/>
                  <a:t>V</a:t>
                </a:r>
                <a:r>
                  <a:rPr lang="zh-CN" altLang="en-US" dirty="0"/>
                  <a:t>取负值时，</a:t>
                </a:r>
                <a14:m>
                  <m:oMath xmlns:m="http://schemas.openxmlformats.org/officeDocument/2006/math">
                    <m:r>
                      <a:rPr lang="en-US" altLang="zh-CN" b="0" i="1" smtClean="0">
                        <a:latin typeface="Cambria Math" panose="02040503050406030204" pitchFamily="18" charset="0"/>
                      </a:rPr>
                      <m:t>𝐼</m:t>
                    </m:r>
                    <m:r>
                      <a:rPr lang="zh-CN" altLang="en-US" i="1">
                        <a:latin typeface="Cambria Math" panose="02040503050406030204" pitchFamily="18" charset="0"/>
                      </a:rPr>
                      <m:t>≈</m:t>
                    </m:r>
                    <m:sSub>
                      <m:sSubPr>
                        <m:ctrlPr>
                          <a:rPr lang="zh-CN" altLang="en-US" i="1" smtClean="0">
                            <a:solidFill>
                              <a:srgbClr val="836967"/>
                            </a:solidFill>
                            <a:latin typeface="Cambria Math" panose="02040503050406030204" pitchFamily="18" charset="0"/>
                          </a:rPr>
                        </m:ctrlPr>
                      </m:sSubPr>
                      <m:e>
                        <m:r>
                          <a:rPr lang="en-US" altLang="zh-CN" i="1">
                            <a:solidFill>
                              <a:srgbClr val="836967"/>
                            </a:solidFill>
                            <a:latin typeface="Cambria Math" panose="02040503050406030204" pitchFamily="18" charset="0"/>
                          </a:rPr>
                          <m:t>−</m:t>
                        </m:r>
                        <m:r>
                          <a:rPr lang="zh-CN" altLang="en-US" i="1" smtClean="0">
                            <a:latin typeface="Cambria Math" panose="02040503050406030204" pitchFamily="18" charset="0"/>
                          </a:rPr>
                          <m:t>𝐼</m:t>
                        </m:r>
                      </m:e>
                      <m:sub>
                        <m:r>
                          <m:rPr>
                            <m:sty m:val="p"/>
                          </m:rPr>
                          <a:rPr lang="en-US" altLang="zh-CN" i="1">
                            <a:latin typeface="Cambria Math" panose="02040503050406030204" pitchFamily="18" charset="0"/>
                          </a:rPr>
                          <m:t>s</m:t>
                        </m:r>
                      </m:sub>
                    </m:sSub>
                  </m:oMath>
                </a14:m>
                <a:r>
                  <a:rPr lang="zh-CN" altLang="en-US" dirty="0"/>
                  <a:t>，如右上角图像所示</a:t>
                </a:r>
              </a:p>
            </p:txBody>
          </p:sp>
        </mc:Choice>
        <mc:Fallback xmlns="">
          <p:sp>
            <p:nvSpPr>
              <p:cNvPr id="3" name="内容占位符 2">
                <a:extLst>
                  <a:ext uri="{FF2B5EF4-FFF2-40B4-BE49-F238E27FC236}">
                    <a16:creationId xmlns:a16="http://schemas.microsoft.com/office/drawing/2014/main" id="{F63DE5E8-E593-4504-B15F-5E89FDD99B77}"/>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pic>
        <p:nvPicPr>
          <p:cNvPr id="4" name="图片 3" descr="2">
            <a:extLst>
              <a:ext uri="{FF2B5EF4-FFF2-40B4-BE49-F238E27FC236}">
                <a16:creationId xmlns:a16="http://schemas.microsoft.com/office/drawing/2014/main" id="{0603FD6A-7016-47A3-91FB-3AB36129B86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462839" y="858837"/>
            <a:ext cx="2447925" cy="1933575"/>
          </a:xfrm>
          <a:prstGeom prst="rect">
            <a:avLst/>
          </a:prstGeom>
          <a:noFill/>
          <a:ln>
            <a:noFill/>
          </a:ln>
        </p:spPr>
      </p:pic>
    </p:spTree>
    <p:extLst>
      <p:ext uri="{BB962C8B-B14F-4D97-AF65-F5344CB8AC3E}">
        <p14:creationId xmlns:p14="http://schemas.microsoft.com/office/powerpoint/2010/main" val="1767832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646821-ECDA-40CC-9577-8CE64DB3333E}"/>
              </a:ext>
            </a:extLst>
          </p:cNvPr>
          <p:cNvSpPr>
            <a:spLocks noGrp="1"/>
          </p:cNvSpPr>
          <p:nvPr>
            <p:ph type="title"/>
          </p:nvPr>
        </p:nvSpPr>
        <p:spPr/>
        <p:txBody>
          <a:bodyPr/>
          <a:lstStyle/>
          <a:p>
            <a:r>
              <a:rPr lang="zh-CN" altLang="en-US" dirty="0"/>
              <a:t>实验原理：</a:t>
            </a:r>
            <a:r>
              <a:rPr lang="zh-CN" altLang="zh-CN" dirty="0"/>
              <a:t>太阳能电池</a:t>
            </a:r>
            <a:r>
              <a:rPr lang="zh-CN" altLang="en-US" dirty="0"/>
              <a:t>暗特性</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63DE5E8-E593-4504-B15F-5E89FDD99B77}"/>
                  </a:ext>
                </a:extLst>
              </p:cNvPr>
              <p:cNvSpPr>
                <a:spLocks noGrp="1"/>
              </p:cNvSpPr>
              <p:nvPr>
                <p:ph idx="1"/>
              </p:nvPr>
            </p:nvSpPr>
            <p:spPr/>
            <p:txBody>
              <a:bodyPr/>
              <a:lstStyle/>
              <a:p>
                <a:r>
                  <a:rPr lang="zh-CN" altLang="en-US" dirty="0"/>
                  <a:t>同时假如固定外加电压，关注温度对电流的影响，当外加电压为负时，有</a:t>
                </a:r>
                <a14:m>
                  <m:oMath xmlns:m="http://schemas.openxmlformats.org/officeDocument/2006/math">
                    <m:r>
                      <a:rPr lang="en-US" altLang="zh-CN" b="0" i="1" smtClean="0">
                        <a:latin typeface="Cambria Math" panose="02040503050406030204" pitchFamily="18" charset="0"/>
                      </a:rPr>
                      <m:t>𝐼</m:t>
                    </m:r>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I</m:t>
                        </m:r>
                      </m:e>
                      <m:sub>
                        <m:r>
                          <m:rPr>
                            <m:sty m:val="p"/>
                          </m:rPr>
                          <a:rPr lang="en-US" altLang="zh-CN" b="0" i="0" smtClean="0">
                            <a:latin typeface="Cambria Math" panose="02040503050406030204" pitchFamily="18" charset="0"/>
                          </a:rPr>
                          <m:t>s</m:t>
                        </m:r>
                      </m:sub>
                    </m:sSub>
                    <m:r>
                      <a:rPr lang="zh-CN" altLang="en-US" i="1">
                        <a:latin typeface="Cambria Math" panose="02040503050406030204" pitchFamily="18" charset="0"/>
                      </a:rPr>
                      <m:t>∝</m:t>
                    </m:r>
                    <m:sSub>
                      <m:sSubPr>
                        <m:ctrlPr>
                          <a:rPr lang="en-US" altLang="zh-CN" b="0" i="1" dirty="0" smtClean="0">
                            <a:latin typeface="Cambria Math" panose="02040503050406030204" pitchFamily="18" charset="0"/>
                          </a:rPr>
                        </m:ctrlPr>
                      </m:sSubPr>
                      <m:e>
                        <m:r>
                          <m:rPr>
                            <m:sty m:val="p"/>
                          </m:rPr>
                          <a:rPr lang="en-US" altLang="zh-CN" b="0" i="0" dirty="0" smtClean="0">
                            <a:latin typeface="Cambria Math" panose="02040503050406030204" pitchFamily="18" charset="0"/>
                          </a:rPr>
                          <m:t>J</m:t>
                        </m:r>
                      </m:e>
                      <m:sub>
                        <m:r>
                          <a:rPr lang="en-US" altLang="zh-CN" b="0" i="1" dirty="0" smtClean="0">
                            <a:latin typeface="Cambria Math" panose="02040503050406030204" pitchFamily="18" charset="0"/>
                          </a:rPr>
                          <m:t>𝑠</m:t>
                        </m:r>
                      </m:sub>
                    </m:sSub>
                    <m:r>
                      <a:rPr lang="zh-CN" altLang="en-US"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T</m:t>
                        </m:r>
                      </m:e>
                      <m:sup>
                        <m:r>
                          <a:rPr lang="en-US" altLang="zh-CN" b="0" i="1" dirty="0" smtClean="0">
                            <a:latin typeface="Cambria Math" panose="02040503050406030204" pitchFamily="18" charset="0"/>
                          </a:rPr>
                          <m:t>3+</m:t>
                        </m:r>
                        <m:f>
                          <m:fPr>
                            <m:ctrlPr>
                              <a:rPr lang="en-US" altLang="zh-CN" b="0" i="1" dirty="0" smtClean="0">
                                <a:latin typeface="Cambria Math" panose="02040503050406030204" pitchFamily="18" charset="0"/>
                              </a:rPr>
                            </m:ctrlPr>
                          </m:fPr>
                          <m:num>
                            <m:r>
                              <m:rPr>
                                <m:sty m:val="p"/>
                              </m:rPr>
                              <a:rPr lang="en-US" altLang="zh-CN" i="1" dirty="0">
                                <a:latin typeface="Cambria Math" panose="02040503050406030204" pitchFamily="18" charset="0"/>
                              </a:rPr>
                              <m:t>γ</m:t>
                            </m:r>
                          </m:num>
                          <m:den>
                            <m:r>
                              <a:rPr lang="en-US" altLang="zh-CN" b="0" i="1" dirty="0" smtClean="0">
                                <a:latin typeface="Cambria Math" panose="02040503050406030204" pitchFamily="18" charset="0"/>
                              </a:rPr>
                              <m:t>2</m:t>
                            </m:r>
                          </m:den>
                        </m:f>
                      </m:sup>
                    </m:sSup>
                    <m:r>
                      <m:rPr>
                        <m:sty m:val="p"/>
                      </m:rPr>
                      <a:rPr lang="en-US" altLang="zh-CN" b="0" i="0" dirty="0" smtClean="0">
                        <a:latin typeface="Cambria Math" panose="02040503050406030204" pitchFamily="18" charset="0"/>
                      </a:rPr>
                      <m:t>exp</m:t>
                    </m:r>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𝐸</m:t>
                            </m:r>
                          </m:e>
                          <m:sub>
                            <m:r>
                              <a:rPr lang="en-US" altLang="zh-CN" b="0" i="1" dirty="0" smtClean="0">
                                <a:latin typeface="Cambria Math" panose="02040503050406030204" pitchFamily="18" charset="0"/>
                              </a:rPr>
                              <m:t>𝑔</m:t>
                            </m:r>
                          </m:sub>
                        </m:sSub>
                      </m:num>
                      <m:den>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𝑘</m:t>
                            </m:r>
                          </m:e>
                          <m:sub>
                            <m:r>
                              <a:rPr lang="en-US" altLang="zh-CN" b="0" i="1" dirty="0" smtClean="0">
                                <a:latin typeface="Cambria Math" panose="02040503050406030204" pitchFamily="18" charset="0"/>
                              </a:rPr>
                              <m:t>0</m:t>
                            </m:r>
                          </m:sub>
                        </m:sSub>
                        <m:r>
                          <a:rPr lang="en-US" altLang="zh-CN" b="0" i="1" dirty="0" smtClean="0">
                            <a:latin typeface="Cambria Math" panose="02040503050406030204" pitchFamily="18" charset="0"/>
                          </a:rPr>
                          <m:t>𝑇</m:t>
                        </m:r>
                      </m:den>
                    </m:f>
                    <m:r>
                      <a:rPr lang="en-US" altLang="zh-CN" b="0" i="1" dirty="0" smtClean="0">
                        <a:latin typeface="Cambria Math" panose="02040503050406030204" pitchFamily="18" charset="0"/>
                      </a:rPr>
                      <m:t>)</m:t>
                    </m:r>
                  </m:oMath>
                </a14:m>
                <a:endParaRPr lang="en-US" altLang="zh-CN" dirty="0"/>
              </a:p>
              <a:p>
                <a:r>
                  <a:rPr lang="zh-CN" altLang="en-US" dirty="0"/>
                  <a:t>而当外加电压为正时，有</a:t>
                </a:r>
                <a14:m>
                  <m:oMath xmlns:m="http://schemas.openxmlformats.org/officeDocument/2006/math">
                    <m:r>
                      <a:rPr lang="en-US" altLang="zh-CN" b="0" i="1" smtClean="0">
                        <a:latin typeface="Cambria Math" panose="02040503050406030204" pitchFamily="18" charset="0"/>
                      </a:rPr>
                      <m:t>𝐼</m:t>
                    </m:r>
                    <m:r>
                      <a:rPr lang="zh-CN" altLang="en-US"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𝑇</m:t>
                        </m:r>
                      </m:e>
                      <m:sup>
                        <m:r>
                          <a:rPr lang="en-US" altLang="zh-CN" b="0" i="1" smtClean="0">
                            <a:latin typeface="Cambria Math" panose="02040503050406030204" pitchFamily="18" charset="0"/>
                          </a:rPr>
                          <m:t>3+</m:t>
                        </m:r>
                        <m:f>
                          <m:fPr>
                            <m:ctrlPr>
                              <a:rPr lang="en-US" altLang="zh-CN" b="0" i="1" smtClean="0">
                                <a:latin typeface="Cambria Math" panose="02040503050406030204" pitchFamily="18" charset="0"/>
                              </a:rPr>
                            </m:ctrlPr>
                          </m:fPr>
                          <m:num>
                            <m:r>
                              <m:rPr>
                                <m:sty m:val="p"/>
                              </m:rPr>
                              <a:rPr lang="en-US" altLang="zh-CN" i="1">
                                <a:latin typeface="Cambria Math" panose="02040503050406030204" pitchFamily="18" charset="0"/>
                              </a:rPr>
                              <m:t>γ</m:t>
                            </m:r>
                          </m:num>
                          <m:den>
                            <m:r>
                              <a:rPr lang="en-US" altLang="zh-CN" b="0" i="1" smtClean="0">
                                <a:latin typeface="Cambria Math" panose="02040503050406030204" pitchFamily="18" charset="0"/>
                              </a:rPr>
                              <m:t>2</m:t>
                            </m:r>
                          </m:den>
                        </m:f>
                      </m:sup>
                    </m:sSup>
                    <m:r>
                      <m:rPr>
                        <m:sty m:val="p"/>
                      </m:rPr>
                      <a:rPr lang="en-US" altLang="zh-CN" b="0" i="0" smtClean="0">
                        <a:latin typeface="Cambria Math" panose="02040503050406030204" pitchFamily="18" charset="0"/>
                      </a:rPr>
                      <m:t>exp</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𝑞</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𝑉</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𝑔</m:t>
                                </m:r>
                                <m:r>
                                  <a:rPr lang="en-US" altLang="zh-CN" b="0" i="1" smtClean="0">
                                    <a:latin typeface="Cambria Math" panose="02040503050406030204" pitchFamily="18" charset="0"/>
                                  </a:rPr>
                                  <m:t>0</m:t>
                                </m:r>
                              </m:sub>
                            </m:sSub>
                          </m:e>
                        </m:d>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0</m:t>
                            </m:r>
                            <m:r>
                              <a:rPr lang="en-US" altLang="zh-CN" b="0" i="1" smtClean="0">
                                <a:latin typeface="Cambria Math" panose="02040503050406030204" pitchFamily="18" charset="0"/>
                              </a:rPr>
                              <m:t>𝑇</m:t>
                            </m:r>
                          </m:sub>
                        </m:sSub>
                      </m:den>
                    </m:f>
                    <m:r>
                      <a:rPr lang="en-US" altLang="zh-CN" b="0" i="1" smtClean="0">
                        <a:latin typeface="Cambria Math" panose="02040503050406030204" pitchFamily="18" charset="0"/>
                      </a:rPr>
                      <m:t>]</m:t>
                    </m:r>
                  </m:oMath>
                </a14:m>
                <a:endParaRPr lang="en-US" altLang="zh-CN" dirty="0"/>
              </a:p>
              <a:p>
                <a:r>
                  <a:rPr lang="zh-CN" altLang="en-US" dirty="0"/>
                  <a:t>故而无论外加电压的正负，总有电流大小随温度升高而增大</a:t>
                </a:r>
              </a:p>
            </p:txBody>
          </p:sp>
        </mc:Choice>
        <mc:Fallback xmlns="">
          <p:sp>
            <p:nvSpPr>
              <p:cNvPr id="3" name="内容占位符 2">
                <a:extLst>
                  <a:ext uri="{FF2B5EF4-FFF2-40B4-BE49-F238E27FC236}">
                    <a16:creationId xmlns:a16="http://schemas.microsoft.com/office/drawing/2014/main" id="{F63DE5E8-E593-4504-B15F-5E89FDD99B77}"/>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
        <p:nvSpPr>
          <p:cNvPr id="5" name="Rectangle 2">
            <a:extLst>
              <a:ext uri="{FF2B5EF4-FFF2-40B4-BE49-F238E27FC236}">
                <a16:creationId xmlns:a16="http://schemas.microsoft.com/office/drawing/2014/main" id="{A4E21780-2154-426E-A27B-26B887E5B5C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852220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A65721-B708-4C3C-B20B-7ABAF5C3E552}"/>
              </a:ext>
            </a:extLst>
          </p:cNvPr>
          <p:cNvSpPr>
            <a:spLocks noGrp="1"/>
          </p:cNvSpPr>
          <p:nvPr>
            <p:ph type="title"/>
          </p:nvPr>
        </p:nvSpPr>
        <p:spPr/>
        <p:txBody>
          <a:bodyPr/>
          <a:lstStyle/>
          <a:p>
            <a:r>
              <a:rPr lang="zh-CN" altLang="en-US" dirty="0"/>
              <a:t>实验原理：太阳能电池光特性</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3EC7649-C91E-4324-B5FD-7E7078416226}"/>
                  </a:ext>
                </a:extLst>
              </p:cNvPr>
              <p:cNvSpPr>
                <a:spLocks noGrp="1"/>
              </p:cNvSpPr>
              <p:nvPr>
                <p:ph idx="1"/>
              </p:nvPr>
            </p:nvSpPr>
            <p:spPr/>
            <p:txBody>
              <a:bodyPr/>
              <a:lstStyle/>
              <a:p>
                <a:r>
                  <a:rPr lang="zh-CN" altLang="zh-CN" dirty="0"/>
                  <a:t>太阳能电池的光照特性是指太阳能电池在光照的条件下的输出伏安特性</a:t>
                </a:r>
                <a:endParaRPr lang="en-US" altLang="zh-CN" dirty="0"/>
              </a:p>
              <a:p>
                <a:r>
                  <a:rPr lang="zh-CN" altLang="en-US" dirty="0"/>
                  <a:t>光生少子在内建电场驱动下定向运动，产生光生电流</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𝐼</m:t>
                        </m:r>
                      </m:e>
                      <m:sub>
                        <m:r>
                          <a:rPr lang="en-US" altLang="zh-CN">
                            <a:latin typeface="Cambria Math" panose="02040503050406030204" pitchFamily="18" charset="0"/>
                          </a:rPr>
                          <m:t>𝐿</m:t>
                        </m:r>
                      </m:sub>
                    </m:sSub>
                  </m:oMath>
                </a14:m>
                <a:r>
                  <a:rPr lang="zh-CN" altLang="en-US" dirty="0"/>
                  <a:t>，其等效电路如下：</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53EC7649-C91E-4324-B5FD-7E7078416226}"/>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
        <p:nvSpPr>
          <p:cNvPr id="4" name="Rectangle 2">
            <a:extLst>
              <a:ext uri="{FF2B5EF4-FFF2-40B4-BE49-F238E27FC236}">
                <a16:creationId xmlns:a16="http://schemas.microsoft.com/office/drawing/2014/main" id="{B821D6FC-F65E-4081-96A6-CC6867BFD82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9E255C4E-8295-4EF4-BF0F-8F6B82BBBD18}"/>
              </a:ext>
            </a:extLst>
          </p:cNvPr>
          <p:cNvGraphicFramePr>
            <a:graphicFrameLocks noChangeAspect="1"/>
          </p:cNvGraphicFramePr>
          <p:nvPr>
            <p:extLst>
              <p:ext uri="{D42A27DB-BD31-4B8C-83A1-F6EECF244321}">
                <p14:modId xmlns:p14="http://schemas.microsoft.com/office/powerpoint/2010/main" val="3943273546"/>
              </p:ext>
            </p:extLst>
          </p:nvPr>
        </p:nvGraphicFramePr>
        <p:xfrm>
          <a:off x="3449782" y="3612958"/>
          <a:ext cx="4080933" cy="2154593"/>
        </p:xfrm>
        <a:graphic>
          <a:graphicData uri="http://schemas.openxmlformats.org/presentationml/2006/ole">
            <mc:AlternateContent xmlns:mc="http://schemas.openxmlformats.org/markup-compatibility/2006">
              <mc:Choice xmlns:v="urn:schemas-microsoft-com:vml" Requires="v">
                <p:oleObj name="Picture" r:id="rId3" imgW="2570988" imgH="1367028" progId="Word.Picture.8">
                  <p:embed/>
                </p:oleObj>
              </mc:Choice>
              <mc:Fallback>
                <p:oleObj name="Picture" r:id="rId3" imgW="2570988" imgH="1367028" progId="Word.Picture.8">
                  <p:embed/>
                  <p:pic>
                    <p:nvPicPr>
                      <p:cNvPr id="0" name="Picture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9782" y="3612958"/>
                        <a:ext cx="4080933" cy="2154593"/>
                      </a:xfrm>
                      <a:prstGeom prst="rect">
                        <a:avLst/>
                      </a:prstGeom>
                      <a:noFill/>
                    </p:spPr>
                  </p:pic>
                </p:oleObj>
              </mc:Fallback>
            </mc:AlternateContent>
          </a:graphicData>
        </a:graphic>
      </p:graphicFrame>
    </p:spTree>
    <p:extLst>
      <p:ext uri="{BB962C8B-B14F-4D97-AF65-F5344CB8AC3E}">
        <p14:creationId xmlns:p14="http://schemas.microsoft.com/office/powerpoint/2010/main" val="1458775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A65721-B708-4C3C-B20B-7ABAF5C3E552}"/>
              </a:ext>
            </a:extLst>
          </p:cNvPr>
          <p:cNvSpPr>
            <a:spLocks noGrp="1"/>
          </p:cNvSpPr>
          <p:nvPr>
            <p:ph type="title"/>
          </p:nvPr>
        </p:nvSpPr>
        <p:spPr/>
        <p:txBody>
          <a:bodyPr/>
          <a:lstStyle/>
          <a:p>
            <a:r>
              <a:rPr lang="zh-CN" altLang="en-US" dirty="0"/>
              <a:t>实验原理：太阳能电池光特性</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3EC7649-C91E-4324-B5FD-7E7078416226}"/>
                  </a:ext>
                </a:extLst>
              </p:cNvPr>
              <p:cNvSpPr>
                <a:spLocks noGrp="1"/>
              </p:cNvSpPr>
              <p:nvPr>
                <p:ph idx="1"/>
              </p:nvPr>
            </p:nvSpPr>
            <p:spPr/>
            <p:txBody>
              <a:bodyPr/>
              <a:lstStyle/>
              <a:p>
                <a:r>
                  <a:rPr lang="zh-CN" altLang="en-US" dirty="0"/>
                  <a:t>分几种情况：</a:t>
                </a:r>
                <a:endParaRPr lang="en-US" altLang="zh-CN" dirty="0"/>
              </a:p>
              <a:p>
                <a:r>
                  <a:rPr lang="zh-CN" altLang="en-US" dirty="0"/>
                  <a:t>若外接负载短路，输出的短路电流为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𝑠𝑐</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𝐿</m:t>
                        </m:r>
                      </m:sub>
                    </m:sSub>
                  </m:oMath>
                </a14:m>
                <a:r>
                  <a:rPr lang="zh-CN" altLang="en-US" dirty="0"/>
                  <a:t>，与光强和器件有效面积成正比</a:t>
                </a:r>
                <a:endParaRPr lang="en-US" altLang="zh-CN" dirty="0"/>
              </a:p>
              <a:p>
                <a:r>
                  <a:rPr lang="zh-CN" altLang="en-US" dirty="0"/>
                  <a:t>若外接负载断路，输出的开路电压为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𝑜𝑐</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num>
                      <m:den>
                        <m:r>
                          <a:rPr lang="en-US" altLang="zh-CN" b="0" i="1" smtClean="0">
                            <a:latin typeface="Cambria Math" panose="02040503050406030204" pitchFamily="18" charset="0"/>
                          </a:rPr>
                          <m:t>𝑞</m:t>
                        </m:r>
                      </m:den>
                    </m:f>
                    <m:r>
                      <m:rPr>
                        <m:sty m:val="p"/>
                      </m:rPr>
                      <a:rPr lang="en-US" altLang="zh-CN" b="0" i="0" smtClean="0">
                        <a:latin typeface="Cambria Math" panose="02040503050406030204" pitchFamily="18" charset="0"/>
                      </a:rPr>
                      <m:t>ln</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𝐿</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𝑠</m:t>
                            </m:r>
                          </m:sub>
                        </m:sSub>
                      </m:den>
                    </m:f>
                    <m:r>
                      <a:rPr lang="en-US" altLang="zh-CN" b="0" i="1" smtClean="0">
                        <a:latin typeface="Cambria Math" panose="02040503050406030204" pitchFamily="18" charset="0"/>
                      </a:rPr>
                      <m:t>+1)</m:t>
                    </m:r>
                  </m:oMath>
                </a14:m>
                <a:r>
                  <a:rPr lang="zh-CN" altLang="en-US" dirty="0"/>
                  <a:t>，与入射光光强对数成正比</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53EC7649-C91E-4324-B5FD-7E7078416226}"/>
                  </a:ext>
                </a:extLst>
              </p:cNvPr>
              <p:cNvSpPr>
                <a:spLocks noGrp="1" noRot="1" noChangeAspect="1" noMove="1" noResize="1" noEditPoints="1" noAdjustHandles="1" noChangeArrowheads="1" noChangeShapeType="1" noTextEdit="1"/>
              </p:cNvSpPr>
              <p:nvPr>
                <p:ph idx="1"/>
              </p:nvPr>
            </p:nvSpPr>
            <p:spPr>
              <a:blipFill>
                <a:blip r:embed="rId2"/>
                <a:stretch>
                  <a:fillRect l="-1043" t="-2521" r="-116"/>
                </a:stretch>
              </a:blipFill>
            </p:spPr>
            <p:txBody>
              <a:bodyPr/>
              <a:lstStyle/>
              <a:p>
                <a:r>
                  <a:rPr lang="zh-CN" altLang="en-US">
                    <a:noFill/>
                  </a:rPr>
                  <a:t> </a:t>
                </a:r>
              </a:p>
            </p:txBody>
          </p:sp>
        </mc:Fallback>
      </mc:AlternateContent>
      <p:sp>
        <p:nvSpPr>
          <p:cNvPr id="4" name="Rectangle 2">
            <a:extLst>
              <a:ext uri="{FF2B5EF4-FFF2-40B4-BE49-F238E27FC236}">
                <a16:creationId xmlns:a16="http://schemas.microsoft.com/office/drawing/2014/main" id="{B821D6FC-F65E-4081-96A6-CC6867BFD82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902167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6317C7-2D7C-4C2E-B020-E09998ECA3A6}"/>
              </a:ext>
            </a:extLst>
          </p:cNvPr>
          <p:cNvSpPr>
            <a:spLocks noGrp="1"/>
          </p:cNvSpPr>
          <p:nvPr>
            <p:ph type="title"/>
          </p:nvPr>
        </p:nvSpPr>
        <p:spPr/>
        <p:txBody>
          <a:bodyPr/>
          <a:lstStyle/>
          <a:p>
            <a:r>
              <a:rPr lang="zh-CN" altLang="en-US" dirty="0"/>
              <a:t>实验原理：太阳能电池的效率</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6F81CB-ADC5-4236-BF38-24950A23D725}"/>
                  </a:ext>
                </a:extLst>
              </p:cNvPr>
              <p:cNvSpPr>
                <a:spLocks noGrp="1"/>
              </p:cNvSpPr>
              <p:nvPr>
                <p:ph idx="1"/>
              </p:nvPr>
            </p:nvSpPr>
            <p:spPr>
              <a:xfrm>
                <a:off x="838200" y="1859492"/>
                <a:ext cx="10515600" cy="4351338"/>
              </a:xfrm>
            </p:spPr>
            <p:txBody>
              <a:bodyPr/>
              <a:lstStyle/>
              <a:p>
                <a:r>
                  <a:rPr lang="zh-CN" altLang="en-US" dirty="0"/>
                  <a:t>开路电压和短路电流为稳定光照下太阳能电池</a:t>
                </a:r>
                <a:r>
                  <a:rPr lang="en-US" altLang="zh-CN" dirty="0"/>
                  <a:t>I-V</a:t>
                </a:r>
                <a:r>
                  <a:rPr lang="zh-CN" altLang="en-US" dirty="0"/>
                  <a:t>特性曲线与电压、电流轴的截距</a:t>
                </a:r>
                <a:endParaRPr lang="en-US" altLang="zh-CN" dirty="0"/>
              </a:p>
              <a:p>
                <a:r>
                  <a:rPr lang="zh-CN" altLang="en-US" dirty="0"/>
                  <a:t>短路电流正比于入射光强度，而开路电压随入射光强度对数增加，但不会无限增加，其最大值受限于</a:t>
                </a:r>
                <a:r>
                  <a:rPr lang="en-US" altLang="zh-CN" dirty="0"/>
                  <a:t>p-n</a:t>
                </a:r>
                <a:r>
                  <a:rPr lang="zh-CN" altLang="en-US" dirty="0"/>
                  <a:t>结势垒高度</a:t>
                </a:r>
                <a:endParaRPr lang="en-US" altLang="zh-CN" dirty="0"/>
              </a:p>
              <a:p>
                <a:r>
                  <a:rPr lang="zh-CN" altLang="en-US" dirty="0"/>
                  <a:t>定义太阳能电池转换效率</a:t>
                </a:r>
                <a:r>
                  <a:rPr lang="el-GR" altLang="zh-CN" dirty="0"/>
                  <a:t>η</a:t>
                </a:r>
                <a:r>
                  <a:rPr lang="zh-CN" altLang="en-US" dirty="0"/>
                  <a:t>为最大输出功率</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𝑚</m:t>
                        </m:r>
                      </m:sub>
                    </m:sSub>
                  </m:oMath>
                </a14:m>
                <a:r>
                  <a:rPr lang="zh-CN" altLang="en-US" dirty="0"/>
                  <a:t>和入射光总功率</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m:rPr>
                            <m:sty m:val="p"/>
                          </m:rPr>
                          <a:rPr lang="en-US" altLang="zh-CN" i="1">
                            <a:latin typeface="Cambria Math" panose="02040503050406030204" pitchFamily="18" charset="0"/>
                          </a:rPr>
                          <m:t>in</m:t>
                        </m:r>
                      </m:sub>
                    </m:sSub>
                  </m:oMath>
                </a14:m>
                <a:r>
                  <a:rPr lang="zh-CN" altLang="en-US" dirty="0"/>
                  <a:t>的比值</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𝜂</m:t>
                      </m:r>
                      <m:r>
                        <a:rPr lang="en-US" altLang="zh-CN"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𝑚</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𝑖𝑛</m:t>
                              </m:r>
                            </m:sub>
                          </m:sSub>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𝑚</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𝑚</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𝑒</m:t>
                              </m:r>
                            </m:sub>
                          </m:sSub>
                          <m:r>
                            <a:rPr lang="en-US" altLang="zh-CN" b="0" i="1" smtClean="0">
                              <a:latin typeface="Cambria Math" panose="02040503050406030204" pitchFamily="18" charset="0"/>
                            </a:rPr>
                            <m:t>𝐴</m:t>
                          </m:r>
                        </m:den>
                      </m:f>
                      <m:r>
                        <a:rPr lang="en-US" altLang="zh-CN" i="1">
                          <a:latin typeface="Cambria Math" panose="02040503050406030204" pitchFamily="18" charset="0"/>
                        </a:rPr>
                        <m:t>×</m:t>
                      </m:r>
                      <m:r>
                        <a:rPr lang="en-US" altLang="zh-CN" b="0" i="1" smtClean="0">
                          <a:latin typeface="Cambria Math" panose="02040503050406030204" pitchFamily="18" charset="0"/>
                        </a:rPr>
                        <m:t>100%</m:t>
                      </m:r>
                    </m:oMath>
                  </m:oMathPara>
                </a14:m>
                <a:endParaRPr lang="en-US" altLang="zh-CN" dirty="0"/>
              </a:p>
              <a:p>
                <a:r>
                  <a:rPr lang="zh-CN" altLang="en-US" dirty="0"/>
                  <a:t>填充因子：</a:t>
                </a:r>
                <a14:m>
                  <m:oMath xmlns:m="http://schemas.openxmlformats.org/officeDocument/2006/math">
                    <m:r>
                      <a:rPr lang="en-US" altLang="zh-CN" b="0" i="1" smtClean="0">
                        <a:latin typeface="Cambria Math" panose="02040503050406030204" pitchFamily="18" charset="0"/>
                      </a:rPr>
                      <m:t>𝐹𝐹</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𝑚</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𝑚</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𝑠𝑐</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𝑜𝑐</m:t>
                            </m:r>
                          </m:sub>
                        </m:sSub>
                      </m:den>
                    </m:f>
                  </m:oMath>
                </a14:m>
                <a:endParaRPr lang="en-US" altLang="zh-CN" dirty="0"/>
              </a:p>
            </p:txBody>
          </p:sp>
        </mc:Choice>
        <mc:Fallback xmlns="">
          <p:sp>
            <p:nvSpPr>
              <p:cNvPr id="3" name="内容占位符 2">
                <a:extLst>
                  <a:ext uri="{FF2B5EF4-FFF2-40B4-BE49-F238E27FC236}">
                    <a16:creationId xmlns:a16="http://schemas.microsoft.com/office/drawing/2014/main" id="{FA6F81CB-ADC5-4236-BF38-24950A23D725}"/>
                  </a:ext>
                </a:extLst>
              </p:cNvPr>
              <p:cNvSpPr>
                <a:spLocks noGrp="1" noRot="1" noChangeAspect="1" noMove="1" noResize="1" noEditPoints="1" noAdjustHandles="1" noChangeArrowheads="1" noChangeShapeType="1" noTextEdit="1"/>
              </p:cNvSpPr>
              <p:nvPr>
                <p:ph idx="1"/>
              </p:nvPr>
            </p:nvSpPr>
            <p:spPr>
              <a:xfrm>
                <a:off x="838200" y="1859492"/>
                <a:ext cx="10515600" cy="4351338"/>
              </a:xfrm>
              <a:blipFill>
                <a:blip r:embed="rId2"/>
                <a:stretch>
                  <a:fillRect l="-1043" t="-2521" r="-4406"/>
                </a:stretch>
              </a:blipFill>
            </p:spPr>
            <p:txBody>
              <a:bodyPr/>
              <a:lstStyle/>
              <a:p>
                <a:r>
                  <a:rPr lang="zh-CN" altLang="en-US">
                    <a:noFill/>
                  </a:rPr>
                  <a:t> </a:t>
                </a:r>
              </a:p>
            </p:txBody>
          </p:sp>
        </mc:Fallback>
      </mc:AlternateContent>
      <p:sp>
        <p:nvSpPr>
          <p:cNvPr id="4" name="Rectangle 2">
            <a:extLst>
              <a:ext uri="{FF2B5EF4-FFF2-40B4-BE49-F238E27FC236}">
                <a16:creationId xmlns:a16="http://schemas.microsoft.com/office/drawing/2014/main" id="{CCA61021-A2D1-4A22-8435-67FA2B289F5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449DC5FC-685D-4F2C-ACF3-B45D90A39069}"/>
              </a:ext>
            </a:extLst>
          </p:cNvPr>
          <p:cNvGraphicFramePr>
            <a:graphicFrameLocks noChangeAspect="1"/>
          </p:cNvGraphicFramePr>
          <p:nvPr>
            <p:extLst>
              <p:ext uri="{D42A27DB-BD31-4B8C-83A1-F6EECF244321}">
                <p14:modId xmlns:p14="http://schemas.microsoft.com/office/powerpoint/2010/main" val="502172118"/>
              </p:ext>
            </p:extLst>
          </p:nvPr>
        </p:nvGraphicFramePr>
        <p:xfrm>
          <a:off x="8250937" y="4291544"/>
          <a:ext cx="3289129" cy="2201331"/>
        </p:xfrm>
        <a:graphic>
          <a:graphicData uri="http://schemas.openxmlformats.org/presentationml/2006/ole">
            <mc:AlternateContent xmlns:mc="http://schemas.openxmlformats.org/markup-compatibility/2006">
              <mc:Choice xmlns:v="urn:schemas-microsoft-com:vml" Requires="v">
                <p:oleObj name="Picture" r:id="rId3" imgW="2232660" imgH="1496568" progId="Word.Picture.8">
                  <p:embed/>
                </p:oleObj>
              </mc:Choice>
              <mc:Fallback>
                <p:oleObj name="Picture" r:id="rId3" imgW="2232660" imgH="1496568" progId="Word.Picture.8">
                  <p:embed/>
                  <p:pic>
                    <p:nvPicPr>
                      <p:cNvPr id="0" name="Picture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0937" y="4291544"/>
                        <a:ext cx="3289129" cy="2201331"/>
                      </a:xfrm>
                      <a:prstGeom prst="rect">
                        <a:avLst/>
                      </a:prstGeom>
                      <a:noFill/>
                    </p:spPr>
                  </p:pic>
                </p:oleObj>
              </mc:Fallback>
            </mc:AlternateContent>
          </a:graphicData>
        </a:graphic>
      </p:graphicFrame>
    </p:spTree>
    <p:extLst>
      <p:ext uri="{BB962C8B-B14F-4D97-AF65-F5344CB8AC3E}">
        <p14:creationId xmlns:p14="http://schemas.microsoft.com/office/powerpoint/2010/main" val="217837203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888</TotalTime>
  <Words>1456</Words>
  <Application>Microsoft Office PowerPoint</Application>
  <PresentationFormat>宽屏</PresentationFormat>
  <Paragraphs>111</Paragraphs>
  <Slides>23</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2</vt:i4>
      </vt:variant>
      <vt:variant>
        <vt:lpstr>幻灯片标题</vt:lpstr>
      </vt:variant>
      <vt:variant>
        <vt:i4>23</vt:i4>
      </vt:variant>
    </vt:vector>
  </HeadingPairs>
  <TitlesOfParts>
    <vt:vector size="31" baseType="lpstr">
      <vt:lpstr>等线</vt:lpstr>
      <vt:lpstr>等线 Light</vt:lpstr>
      <vt:lpstr>Arial</vt:lpstr>
      <vt:lpstr>Cambria Math</vt:lpstr>
      <vt:lpstr>Times New Roman</vt:lpstr>
      <vt:lpstr>Office 主题​​</vt:lpstr>
      <vt:lpstr>Picture</vt:lpstr>
      <vt:lpstr>BMP 图像</vt:lpstr>
      <vt:lpstr>太阳能电池和燃料电池综合实验</vt:lpstr>
      <vt:lpstr>实验目的</vt:lpstr>
      <vt:lpstr>实验内容</vt:lpstr>
      <vt:lpstr>实验原理：光生伏特效应</vt:lpstr>
      <vt:lpstr>实验原理：太阳能电池暗特性</vt:lpstr>
      <vt:lpstr>实验原理：太阳能电池暗特性</vt:lpstr>
      <vt:lpstr>实验原理：太阳能电池光特性</vt:lpstr>
      <vt:lpstr>实验原理：太阳能电池光特性</vt:lpstr>
      <vt:lpstr>实验原理：太阳能电池的效率</vt:lpstr>
      <vt:lpstr>实验原理：温度对太阳能电池特性影响</vt:lpstr>
      <vt:lpstr>实验原理：太阳能电池光谱响应</vt:lpstr>
      <vt:lpstr>实验原理：燃料电池与水的电解</vt:lpstr>
      <vt:lpstr>实验原理：燃料电池的输出特性</vt:lpstr>
      <vt:lpstr>实验仪器：太阳能电池测量实验装置</vt:lpstr>
      <vt:lpstr>实验仪器：太阳能电池测量实验装置</vt:lpstr>
      <vt:lpstr>实验仪器：燃料电池和电解池实验装置</vt:lpstr>
      <vt:lpstr>实验步骤：太阳能电池暗特性测量</vt:lpstr>
      <vt:lpstr>实验步骤：太阳能电池温度特性实验（光）</vt:lpstr>
      <vt:lpstr>实验步骤：太阳能电池光强特性实验（光）</vt:lpstr>
      <vt:lpstr>实验步骤：太阳能电池光谱灵敏度实验（光）</vt:lpstr>
      <vt:lpstr>实验步骤：不同太阳能电池的输出特性</vt:lpstr>
      <vt:lpstr>实验步骤：质子交换膜电解池特性实验</vt:lpstr>
      <vt:lpstr>实验步骤：燃料电池输出特性实验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鸿琳</dc:creator>
  <cp:lastModifiedBy>张 鸿琳</cp:lastModifiedBy>
  <cp:revision>56</cp:revision>
  <dcterms:created xsi:type="dcterms:W3CDTF">2021-03-27T03:41:31Z</dcterms:created>
  <dcterms:modified xsi:type="dcterms:W3CDTF">2021-03-28T04:41:38Z</dcterms:modified>
</cp:coreProperties>
</file>