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鸿琳" initials="张" lastIdx="1" clrIdx="0">
    <p:extLst>
      <p:ext uri="{19B8F6BF-5375-455C-9EA6-DF929625EA0E}">
        <p15:presenceInfo xmlns:p15="http://schemas.microsoft.com/office/powerpoint/2012/main" userId="12d04c7154d252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4T00:23:32.43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9B905-447F-4323-B06D-19DA5D3DB8A1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CEC9E-8665-4349-ACBC-7427F670E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6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CEC9E-8665-4349-ACBC-7427F670E04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91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7E605-6AAD-48C7-B297-91B7C5621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5D1CDC-AE4A-4151-ADD0-C4C413560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EE9F4C-5392-482B-A320-64E4112C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6786-034B-47AD-A4B6-5309138E244C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21D8E-AFC1-4C4B-AD35-9BF44CA4F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A7B7F1-3C43-409C-ADD9-989D8FEA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A471-C13D-45F4-824C-2F4244B7D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52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9070B-7899-4CB0-8730-EAC7A890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21E1D5-4FD5-4EA6-A5E9-80C59C9D8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A7A689-2186-45EB-961C-F4BB3E19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6786-034B-47AD-A4B6-5309138E244C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8E8070-F77A-4AC4-A6F8-49FE9470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235C6-AE8F-465E-B80A-2CD8F755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A471-C13D-45F4-824C-2F4244B7D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02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8F163F-EA4A-4E2E-8A12-76639A0BB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C9B567-D48E-4184-A0F4-58E26B228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F6FB13-8515-4842-AFA4-9AAC48F4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6786-034B-47AD-A4B6-5309138E244C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97FA0F-0FD1-4048-BC9E-BB1EE510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FC71B0-07F4-4935-954B-B455E162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A471-C13D-45F4-824C-2F4244B7D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66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9A0DE-305F-41C4-8C82-00007B35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0F15F-A0D0-43C8-A17A-0161DE19B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DDC369-0026-4971-A3DD-0BFDB520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6786-034B-47AD-A4B6-5309138E244C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DBD421-1678-429C-95F3-9B3EE1D5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23CE1F-3F77-4FF7-A920-77FACE94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A471-C13D-45F4-824C-2F4244B7D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56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CEA51-5AD2-4783-A067-35FC4C61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0F67C-5ED7-447A-BDD8-398B12B9E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720DB-8A86-4ACA-BC5D-767A2007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6786-034B-47AD-A4B6-5309138E244C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028702-662A-446A-8B03-75298EFF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7A3028-76DF-4B16-95E6-9A68D0DA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A471-C13D-45F4-824C-2F4244B7D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32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D361A-6A44-498A-A1DF-41F732CF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557591-6FA2-4E65-B0EE-35390BF10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9E8F82-8BE5-4193-A5A2-C434D658E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A815BB-D120-4B7E-963D-D5E8C409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6786-034B-47AD-A4B6-5309138E244C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001030-702C-4F65-8CA7-8C3DE703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84CF87-8936-4140-9B37-E36DC769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A471-C13D-45F4-824C-2F4244B7D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0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C6948-9146-4EB9-A6E3-6DC8EA5B8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2B2CD9-F544-458C-B507-B5CECF1C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F5C0D5-CC1B-4399-91B5-12863E2D5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A1B98D-6031-48B2-9252-7B888A54D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44F118-E048-4B5A-8199-A86ED907B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86C583-A14C-463A-B879-F454D239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6786-034B-47AD-A4B6-5309138E244C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6CA1DC-4548-487B-95AD-C24D1073C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1DA3EE-61FE-446C-ACD1-B9D8EDBD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A471-C13D-45F4-824C-2F4244B7D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91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5D40E-221E-4A2D-B41B-1872131B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837B33-05FD-406E-914E-FA7A6EF9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6786-034B-47AD-A4B6-5309138E244C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B9E35C-0928-44A1-801F-17B2DF77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087C4C-621F-4154-85BF-7621A4AD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A471-C13D-45F4-824C-2F4244B7D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67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1C09C3-4F38-4F9E-A171-B474B3A5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6786-034B-47AD-A4B6-5309138E244C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1580CF-9C84-4133-97F2-9538039C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5D9AEA-67C4-4578-AB67-8C0E8A1A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A471-C13D-45F4-824C-2F4244B7D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47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47CE6-C872-4F73-B4B5-5053C901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4661BD-D901-466E-8CD4-28070F77E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D111E5-9B3D-4402-BDBA-15ED0E0C7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B24383-7346-417B-A6A1-DAC369E5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6786-034B-47AD-A4B6-5309138E244C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547044-D1A6-4FEE-A301-59E6D082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43E864-B7B8-4FB4-92A9-3476EBE11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A471-C13D-45F4-824C-2F4244B7D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09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77DAE-CEBA-4719-9B2A-E7534BCA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B7B6AB-5F90-47FA-B353-02DE4A670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D21F76-AAB1-45DB-A9CD-6F0469E2E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D22DE9-4B6C-4CEC-9D59-95C17440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6786-034B-47AD-A4B6-5309138E244C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6EA490-1440-4A96-B1F5-6C75110E6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9F1BE3-0B72-4329-B93A-084BF003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A471-C13D-45F4-824C-2F4244B7D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99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8625A6-A88F-4485-BE17-73C561E6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8C8D28-1C11-4BBE-8B52-936CBD83F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C4FD05-3CE3-405F-83BA-66332C900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76786-034B-47AD-A4B6-5309138E244C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48118D-D7B4-420F-BABA-14A05B96E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FB305-69F5-48DB-9B79-D9C1C8C5D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DA471-C13D-45F4-824C-2F4244B7D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18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9.xml"/><Relationship Id="rId7" Type="http://schemas.openxmlformats.org/officeDocument/2006/relationships/slide" Target="slide13.xml"/><Relationship Id="rId12" Type="http://schemas.openxmlformats.org/officeDocument/2006/relationships/slide" Target="slide1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slide" Target="slide15.xml"/><Relationship Id="rId5" Type="http://schemas.openxmlformats.org/officeDocument/2006/relationships/slide" Target="slide11.xml"/><Relationship Id="rId10" Type="http://schemas.openxmlformats.org/officeDocument/2006/relationships/slide" Target="slide17.xml"/><Relationship Id="rId4" Type="http://schemas.openxmlformats.org/officeDocument/2006/relationships/slide" Target="slide10.xml"/><Relationship Id="rId9" Type="http://schemas.openxmlformats.org/officeDocument/2006/relationships/slide" Target="slide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B442A-36DA-482C-A096-CE2B69BD3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85454"/>
            <a:ext cx="9144000" cy="1080799"/>
          </a:xfrm>
        </p:spPr>
        <p:txBody>
          <a:bodyPr/>
          <a:lstStyle/>
          <a:p>
            <a:r>
              <a:rPr lang="zh-CN" altLang="en-US" b="1" dirty="0"/>
              <a:t>微波电子自旋共振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0DFDA3-5600-45D1-BC60-C48A7C3BBF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班级：工物</a:t>
            </a:r>
            <a:r>
              <a:rPr lang="en-US" altLang="zh-CN" dirty="0"/>
              <a:t>90</a:t>
            </a:r>
          </a:p>
          <a:p>
            <a:r>
              <a:rPr lang="zh-CN" altLang="en-US" dirty="0"/>
              <a:t>学号：</a:t>
            </a:r>
            <a:r>
              <a:rPr lang="en-US" altLang="zh-CN" dirty="0"/>
              <a:t>2019012137</a:t>
            </a:r>
          </a:p>
          <a:p>
            <a:r>
              <a:rPr lang="zh-CN" altLang="en-US" dirty="0"/>
              <a:t>姓名：张鸿琳</a:t>
            </a:r>
          </a:p>
        </p:txBody>
      </p:sp>
    </p:spTree>
    <p:extLst>
      <p:ext uri="{BB962C8B-B14F-4D97-AF65-F5344CB8AC3E}">
        <p14:creationId xmlns:p14="http://schemas.microsoft.com/office/powerpoint/2010/main" val="117105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3BCD6-F3AF-4412-896E-642DDD75B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隔离器</a:t>
            </a:r>
          </a:p>
        </p:txBody>
      </p:sp>
      <p:pic>
        <p:nvPicPr>
          <p:cNvPr id="5" name="内容占位符 4">
            <a:hlinkClick r:id="rId2" action="ppaction://hlinksldjump"/>
            <a:extLst>
              <a:ext uri="{FF2B5EF4-FFF2-40B4-BE49-F238E27FC236}">
                <a16:creationId xmlns:a16="http://schemas.microsoft.com/office/drawing/2014/main" id="{DFC55206-548F-4F64-ACCF-390BCAE4A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62" y="1690688"/>
            <a:ext cx="2761486" cy="1579827"/>
          </a:xfrm>
        </p:spPr>
      </p:pic>
    </p:spTree>
    <p:extLst>
      <p:ext uri="{BB962C8B-B14F-4D97-AF65-F5344CB8AC3E}">
        <p14:creationId xmlns:p14="http://schemas.microsoft.com/office/powerpoint/2010/main" val="2829029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2405B-B29A-4219-90F5-E0C527AE2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衰减器</a:t>
            </a:r>
          </a:p>
        </p:txBody>
      </p:sp>
      <p:pic>
        <p:nvPicPr>
          <p:cNvPr id="5" name="内容占位符 4">
            <a:hlinkClick r:id="rId2" action="ppaction://hlinksldjump"/>
            <a:extLst>
              <a:ext uri="{FF2B5EF4-FFF2-40B4-BE49-F238E27FC236}">
                <a16:creationId xmlns:a16="http://schemas.microsoft.com/office/drawing/2014/main" id="{0ED0B876-AE8D-42B4-8BD2-0CA4052A3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29" y="1690688"/>
            <a:ext cx="4029075" cy="2733675"/>
          </a:xfrm>
        </p:spPr>
      </p:pic>
    </p:spTree>
    <p:extLst>
      <p:ext uri="{BB962C8B-B14F-4D97-AF65-F5344CB8AC3E}">
        <p14:creationId xmlns:p14="http://schemas.microsoft.com/office/powerpoint/2010/main" val="2101775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7E290-7F1A-4473-9D39-03325F2D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谐振式频率计</a:t>
            </a:r>
          </a:p>
        </p:txBody>
      </p:sp>
      <p:pic>
        <p:nvPicPr>
          <p:cNvPr id="5" name="内容占位符 4">
            <a:hlinkClick r:id="rId2" action="ppaction://hlinksldjump"/>
            <a:extLst>
              <a:ext uri="{FF2B5EF4-FFF2-40B4-BE49-F238E27FC236}">
                <a16:creationId xmlns:a16="http://schemas.microsoft.com/office/drawing/2014/main" id="{4F1FAE08-30DA-462C-990B-5BC90EA12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683" y="1838325"/>
            <a:ext cx="2019300" cy="3181350"/>
          </a:xfrm>
        </p:spPr>
      </p:pic>
    </p:spTree>
    <p:extLst>
      <p:ext uri="{BB962C8B-B14F-4D97-AF65-F5344CB8AC3E}">
        <p14:creationId xmlns:p14="http://schemas.microsoft.com/office/powerpoint/2010/main" val="3670572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10B21-72C1-4619-951C-E522D2B2F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驻波测量线</a:t>
            </a:r>
          </a:p>
        </p:txBody>
      </p:sp>
      <p:pic>
        <p:nvPicPr>
          <p:cNvPr id="5" name="内容占位符 4">
            <a:hlinkClick r:id="rId2" action="ppaction://hlinksldjump"/>
            <a:extLst>
              <a:ext uri="{FF2B5EF4-FFF2-40B4-BE49-F238E27FC236}">
                <a16:creationId xmlns:a16="http://schemas.microsoft.com/office/drawing/2014/main" id="{1AA3497D-269F-43EA-AABD-269D4E3BD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925" y="1690688"/>
            <a:ext cx="2903008" cy="3574847"/>
          </a:xfrm>
        </p:spPr>
      </p:pic>
    </p:spTree>
    <p:extLst>
      <p:ext uri="{BB962C8B-B14F-4D97-AF65-F5344CB8AC3E}">
        <p14:creationId xmlns:p14="http://schemas.microsoft.com/office/powerpoint/2010/main" val="2514840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08AEC-173E-4010-89CA-30029402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环形器</a:t>
            </a:r>
          </a:p>
        </p:txBody>
      </p:sp>
      <p:pic>
        <p:nvPicPr>
          <p:cNvPr id="5" name="内容占位符 4">
            <a:hlinkClick r:id="rId2" action="ppaction://hlinksldjump"/>
            <a:extLst>
              <a:ext uri="{FF2B5EF4-FFF2-40B4-BE49-F238E27FC236}">
                <a16:creationId xmlns:a16="http://schemas.microsoft.com/office/drawing/2014/main" id="{7E92A541-E522-4C3D-B0D4-D22023A27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13" y="1690688"/>
            <a:ext cx="3247288" cy="3095860"/>
          </a:xfrm>
        </p:spPr>
      </p:pic>
    </p:spTree>
    <p:extLst>
      <p:ext uri="{BB962C8B-B14F-4D97-AF65-F5344CB8AC3E}">
        <p14:creationId xmlns:p14="http://schemas.microsoft.com/office/powerpoint/2010/main" val="4082960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4AAF4-F292-480B-903F-29D4D9FF3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反射式谐振腔</a:t>
            </a:r>
          </a:p>
        </p:txBody>
      </p:sp>
      <p:pic>
        <p:nvPicPr>
          <p:cNvPr id="5" name="内容占位符 4">
            <a:hlinkClick r:id="rId2" action="ppaction://hlinksldjump"/>
            <a:extLst>
              <a:ext uri="{FF2B5EF4-FFF2-40B4-BE49-F238E27FC236}">
                <a16:creationId xmlns:a16="http://schemas.microsoft.com/office/drawing/2014/main" id="{D08143DF-DD45-46D7-BF8F-01F4363B8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267" y="1690688"/>
            <a:ext cx="4834467" cy="2881342"/>
          </a:xfrm>
        </p:spPr>
      </p:pic>
    </p:spTree>
    <p:extLst>
      <p:ext uri="{BB962C8B-B14F-4D97-AF65-F5344CB8AC3E}">
        <p14:creationId xmlns:p14="http://schemas.microsoft.com/office/powerpoint/2010/main" val="4022816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6C7C7-56D1-48FC-9283-C3815602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单螺调配器</a:t>
            </a:r>
          </a:p>
        </p:txBody>
      </p:sp>
      <p:pic>
        <p:nvPicPr>
          <p:cNvPr id="5" name="内容占位符 4">
            <a:hlinkClick r:id="rId2" action="ppaction://hlinksldjump"/>
            <a:extLst>
              <a:ext uri="{FF2B5EF4-FFF2-40B4-BE49-F238E27FC236}">
                <a16:creationId xmlns:a16="http://schemas.microsoft.com/office/drawing/2014/main" id="{2DF8FD4F-E7B6-4349-BA99-E93A5EFA5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690688"/>
            <a:ext cx="4937499" cy="3135312"/>
          </a:xfrm>
        </p:spPr>
      </p:pic>
    </p:spTree>
    <p:extLst>
      <p:ext uri="{BB962C8B-B14F-4D97-AF65-F5344CB8AC3E}">
        <p14:creationId xmlns:p14="http://schemas.microsoft.com/office/powerpoint/2010/main" val="890432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30B55-D8F1-4E88-B29A-CD20D95D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检测系统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79021E5-1D03-45BE-90CA-C7437EE85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720" y="2657367"/>
            <a:ext cx="7935432" cy="1543265"/>
          </a:xfr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C2A6571-78B1-4EE2-8082-E60C178D735D}"/>
              </a:ext>
            </a:extLst>
          </p:cNvPr>
          <p:cNvCxnSpPr>
            <a:cxnSpLocks/>
          </p:cNvCxnSpPr>
          <p:nvPr/>
        </p:nvCxnSpPr>
        <p:spPr>
          <a:xfrm flipV="1">
            <a:off x="2189018" y="3796145"/>
            <a:ext cx="0" cy="79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E506FDE-B6D3-4680-AA1F-329F37D475F5}"/>
              </a:ext>
            </a:extLst>
          </p:cNvPr>
          <p:cNvCxnSpPr/>
          <p:nvPr/>
        </p:nvCxnSpPr>
        <p:spPr>
          <a:xfrm flipV="1">
            <a:off x="4064000" y="4073236"/>
            <a:ext cx="0" cy="78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DA6D2E9-3D73-4012-930C-F641588C236E}"/>
              </a:ext>
            </a:extLst>
          </p:cNvPr>
          <p:cNvCxnSpPr>
            <a:cxnSpLocks/>
          </p:cNvCxnSpPr>
          <p:nvPr/>
        </p:nvCxnSpPr>
        <p:spPr>
          <a:xfrm flipV="1">
            <a:off x="5033818" y="4200632"/>
            <a:ext cx="0" cy="1063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865D383-DAD7-4B34-8526-CDD47D6AF414}"/>
              </a:ext>
            </a:extLst>
          </p:cNvPr>
          <p:cNvCxnSpPr/>
          <p:nvPr/>
        </p:nvCxnSpPr>
        <p:spPr>
          <a:xfrm>
            <a:off x="3149600" y="2392218"/>
            <a:ext cx="0" cy="74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BB7978F-7445-45A1-BFFB-826ADA89F062}"/>
              </a:ext>
            </a:extLst>
          </p:cNvPr>
          <p:cNvCxnSpPr/>
          <p:nvPr/>
        </p:nvCxnSpPr>
        <p:spPr>
          <a:xfrm>
            <a:off x="5920509" y="2392218"/>
            <a:ext cx="0" cy="74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5283390-1C20-4727-B97F-43DC3CC7B29A}"/>
              </a:ext>
            </a:extLst>
          </p:cNvPr>
          <p:cNvCxnSpPr/>
          <p:nvPr/>
        </p:nvCxnSpPr>
        <p:spPr>
          <a:xfrm flipV="1">
            <a:off x="7112000" y="4193309"/>
            <a:ext cx="0" cy="66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143D056-E0A1-48F3-8A00-F33F0C2E08C9}"/>
              </a:ext>
            </a:extLst>
          </p:cNvPr>
          <p:cNvCxnSpPr/>
          <p:nvPr/>
        </p:nvCxnSpPr>
        <p:spPr>
          <a:xfrm>
            <a:off x="8035636" y="2262909"/>
            <a:ext cx="0" cy="87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7AB7520-263B-49ED-B9EC-776A437DC6EB}"/>
              </a:ext>
            </a:extLst>
          </p:cNvPr>
          <p:cNvCxnSpPr/>
          <p:nvPr/>
        </p:nvCxnSpPr>
        <p:spPr>
          <a:xfrm flipV="1">
            <a:off x="8876145" y="4193309"/>
            <a:ext cx="0" cy="581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8B0DC1C-6736-432A-BD5C-A00AF4D2F1F4}"/>
              </a:ext>
            </a:extLst>
          </p:cNvPr>
          <p:cNvSpPr txBox="1"/>
          <p:nvPr/>
        </p:nvSpPr>
        <p:spPr>
          <a:xfrm>
            <a:off x="1731820" y="4673661"/>
            <a:ext cx="139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微波源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73358D8-AFA0-4BA5-80FE-4309AC1940F3}"/>
              </a:ext>
            </a:extLst>
          </p:cNvPr>
          <p:cNvSpPr txBox="1"/>
          <p:nvPr/>
        </p:nvSpPr>
        <p:spPr>
          <a:xfrm>
            <a:off x="2669311" y="1898133"/>
            <a:ext cx="139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隔离器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5FC87F2-4BB1-42EF-9D91-C6A5E69EC736}"/>
              </a:ext>
            </a:extLst>
          </p:cNvPr>
          <p:cNvSpPr txBox="1"/>
          <p:nvPr/>
        </p:nvSpPr>
        <p:spPr>
          <a:xfrm>
            <a:off x="3611420" y="4982645"/>
            <a:ext cx="139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衰减器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2EF0EC4-D5F1-44E5-BC29-FEA68B4D1347}"/>
              </a:ext>
            </a:extLst>
          </p:cNvPr>
          <p:cNvSpPr txBox="1"/>
          <p:nvPr/>
        </p:nvSpPr>
        <p:spPr>
          <a:xfrm>
            <a:off x="4354961" y="5335663"/>
            <a:ext cx="156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谐振式频率计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3960488-C22A-46C3-AED3-B8EFE51EC061}"/>
              </a:ext>
            </a:extLst>
          </p:cNvPr>
          <p:cNvSpPr txBox="1"/>
          <p:nvPr/>
        </p:nvSpPr>
        <p:spPr>
          <a:xfrm>
            <a:off x="5306292" y="1906140"/>
            <a:ext cx="139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驻波测量线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16CE0A4-7A23-4F9A-8E7F-73586FCF3775}"/>
              </a:ext>
            </a:extLst>
          </p:cNvPr>
          <p:cNvSpPr txBox="1"/>
          <p:nvPr/>
        </p:nvSpPr>
        <p:spPr>
          <a:xfrm>
            <a:off x="6444680" y="5019529"/>
            <a:ext cx="156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传输式谐振腔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1C2D2DA-6257-4262-8AC7-39BA1CA036E6}"/>
              </a:ext>
            </a:extLst>
          </p:cNvPr>
          <p:cNvSpPr txBox="1"/>
          <p:nvPr/>
        </p:nvSpPr>
        <p:spPr>
          <a:xfrm>
            <a:off x="7596906" y="1787297"/>
            <a:ext cx="139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隔离器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84CC56C-FFC7-423D-B516-DE1AF332C0BB}"/>
              </a:ext>
            </a:extLst>
          </p:cNvPr>
          <p:cNvSpPr txBox="1"/>
          <p:nvPr/>
        </p:nvSpPr>
        <p:spPr>
          <a:xfrm>
            <a:off x="8451275" y="4895272"/>
            <a:ext cx="139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检测系统</a:t>
            </a:r>
          </a:p>
        </p:txBody>
      </p:sp>
    </p:spTree>
    <p:extLst>
      <p:ext uri="{BB962C8B-B14F-4D97-AF65-F5344CB8AC3E}">
        <p14:creationId xmlns:p14="http://schemas.microsoft.com/office/powerpoint/2010/main" val="4016554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99F83-9E0F-4192-89CA-694E87B04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电磁铁系统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A2BEF-EC42-4BE9-A610-766855AD3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45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172FA-176D-4AFC-AF92-243FD7097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C27FF-3073-4BF8-9EB4-20C333FE9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学习微波基本知识</a:t>
            </a:r>
            <a:endParaRPr lang="en-US" altLang="zh-CN" dirty="0"/>
          </a:p>
          <a:p>
            <a:r>
              <a:rPr lang="zh-CN" altLang="en-US" dirty="0"/>
              <a:t>了解微波在波导中传播的特点，掌握微波基本测量技术</a:t>
            </a:r>
            <a:endParaRPr lang="en-US" altLang="zh-CN" dirty="0"/>
          </a:p>
          <a:p>
            <a:r>
              <a:rPr lang="zh-CN" altLang="en-US" dirty="0"/>
              <a:t>学习用微波作为观测手段来研究物理现象</a:t>
            </a:r>
          </a:p>
        </p:txBody>
      </p:sp>
    </p:spTree>
    <p:extLst>
      <p:ext uri="{BB962C8B-B14F-4D97-AF65-F5344CB8AC3E}">
        <p14:creationId xmlns:p14="http://schemas.microsoft.com/office/powerpoint/2010/main" val="421404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B7751-DD12-4DD2-80EE-72BDA3BDB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C94456-5B93-4324-AC03-4D3490AAE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研究了解电子自旋共振现象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学习用微波频段检测电子自旋共振信号的方法</a:t>
            </a:r>
            <a:endParaRPr lang="en-US" altLang="zh-CN" dirty="0"/>
          </a:p>
          <a:p>
            <a:r>
              <a:rPr lang="zh-CN" altLang="en-US" dirty="0">
                <a:effectLst/>
              </a:rPr>
              <a:t>测量</a:t>
            </a:r>
            <a:r>
              <a:rPr lang="en-US" altLang="zh-CN" dirty="0">
                <a:effectLst/>
              </a:rPr>
              <a:t>DPPH</a:t>
            </a:r>
            <a:r>
              <a:rPr lang="zh-CN" altLang="en-US" dirty="0">
                <a:effectLst/>
              </a:rPr>
              <a:t>中的朗德因子和共振线宽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（选做）逐点测绘铁磁共振的</a:t>
            </a:r>
            <a:r>
              <a:rPr lang="en-US" altLang="zh-CN" dirty="0">
                <a:effectLst/>
              </a:rPr>
              <a:t>P-B</a:t>
            </a:r>
            <a:r>
              <a:rPr lang="zh-CN" altLang="en-US" dirty="0">
                <a:effectLst/>
              </a:rPr>
              <a:t>曲线</a:t>
            </a:r>
            <a:endParaRPr lang="en-US" altLang="zh-CN" dirty="0">
              <a:effectLst/>
            </a:endParaRPr>
          </a:p>
          <a:p>
            <a:r>
              <a:rPr lang="zh-CN" altLang="en-US" dirty="0"/>
              <a:t>（选做）</a:t>
            </a:r>
            <a:r>
              <a:rPr lang="zh-CN" altLang="en-US" dirty="0">
                <a:effectLst/>
              </a:rPr>
              <a:t>计算回磁比</a:t>
            </a:r>
            <a:r>
              <a:rPr lang="en-US" altLang="zh-CN" dirty="0">
                <a:effectLst/>
              </a:rPr>
              <a:t>γ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g</a:t>
            </a:r>
            <a:r>
              <a:rPr lang="zh-CN" altLang="en-US" dirty="0">
                <a:effectLst/>
              </a:rPr>
              <a:t>因子，驰豫时间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67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105B1-0B9D-4C03-B64E-96E6AB8C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实验原理：电子自旋共振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CD3905-59EA-4966-8148-C3D88D1D21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79418"/>
                <a:ext cx="10873509" cy="4830618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根据量子力学，原子磁矩主要来源与电子自旋磁矩，顺磁物质（带有未成对电子）置于外加磁场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中，电子磁矩与外界磁场的相互作用能为：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𝑚𝑔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当外磁场逐渐增大，电子自旋能级分裂为两个：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，其能量差为：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△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γ</m:t>
                    </m:r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ℏ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如果此时在垂直于外加磁场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的方向，再增加一个交变电磁场，且其能量</a:t>
                </a:r>
                <a14:m>
                  <m:oMath xmlns:m="http://schemas.openxmlformats.org/officeDocument/2006/math"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ℏ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ℏ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g</m:t>
                    </m:r>
                    <m:f>
                      <m:f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ⅇ</m:t>
                        </m:r>
                      </m:num>
                      <m:den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zh-CN" altLang="en-US" dirty="0"/>
                  <a:t>即为朗德因子，本实验预期为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低能级电子就会发生跃迁到高能级，也就会观测到微波能量被吸收</a:t>
                </a:r>
                <a:endParaRPr lang="en-US" altLang="zh-CN" dirty="0"/>
              </a:p>
              <a:p>
                <a:r>
                  <a:rPr lang="zh-CN" altLang="en-US" dirty="0"/>
                  <a:t>同时由于存在回复平衡态的过程，使高能级电子回到低能级，所以会观测到稳定的</a:t>
                </a:r>
                <a:r>
                  <a:rPr lang="en-US" altLang="zh-CN" dirty="0"/>
                  <a:t>ESR</a:t>
                </a:r>
                <a:r>
                  <a:rPr lang="zh-CN" altLang="en-US" dirty="0"/>
                  <a:t>现象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CD3905-59EA-4966-8148-C3D88D1D21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79418"/>
                <a:ext cx="10873509" cy="4830618"/>
              </a:xfrm>
              <a:blipFill>
                <a:blip r:embed="rId2"/>
                <a:stretch>
                  <a:fillRect l="-841" t="-1892" r="-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746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8C2B3-BE92-4151-8143-183B51486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实验原理：布洛赫方程和弛豫过程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DB282D-83F6-4EE7-8C57-8ACA9540F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布洛赫利用经典理论分析，得出了在弛豫过程影响下的磁化强度随时间的变化规律</a:t>
            </a:r>
            <a:endParaRPr lang="en-US" altLang="zh-CN" dirty="0"/>
          </a:p>
          <a:p>
            <a:r>
              <a:rPr lang="zh-CN" altLang="en-US" dirty="0"/>
              <a:t>由此，可以推知，由于存在弛豫过程，</a:t>
            </a:r>
            <a:r>
              <a:rPr lang="en-US" altLang="zh-CN" dirty="0"/>
              <a:t>ESR</a:t>
            </a:r>
            <a:r>
              <a:rPr lang="zh-CN" altLang="en-US" dirty="0"/>
              <a:t>谱线并非细线而是具有一定宽度和形状，也就是共振线宽</a:t>
            </a:r>
          </a:p>
        </p:txBody>
      </p:sp>
    </p:spTree>
    <p:extLst>
      <p:ext uri="{BB962C8B-B14F-4D97-AF65-F5344CB8AC3E}">
        <p14:creationId xmlns:p14="http://schemas.microsoft.com/office/powerpoint/2010/main" val="375213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FB940-5504-4BC0-A235-68F0D1D8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实验原理：微波在矩形波导管中的传输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DFDC38-3C3E-4A2E-9CDA-DC02C25075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矩形波导管中只有特定的微波能够在其中传导，本次实验采用了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型</m:t>
                    </m:r>
                  </m:oMath>
                </a14:m>
                <a:r>
                  <a:rPr lang="zh-CN" altLang="en-US" dirty="0"/>
                  <a:t>波，其中磁场在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z</a:t>
                </a:r>
                <a:r>
                  <a:rPr lang="zh-CN" altLang="en-US" dirty="0"/>
                  <a:t>方向有分布，而电场只在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方向有分布，传播的相位常数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</m:sub>
                        </m:sSub>
                      </m:den>
                    </m:f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其中波导波长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zh-CN" altLang="en-US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i="0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zh-CN" alt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zh-CN" altLang="en-US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num>
                                      <m:den>
                                        <m:r>
                                          <a:rPr lang="zh-CN" altLang="en-US" i="0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zh-CN" alt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电磁场在</a:t>
                </a:r>
                <a:r>
                  <a:rPr lang="en-US" altLang="zh-CN" dirty="0"/>
                  <a:t>z</a:t>
                </a:r>
                <a:r>
                  <a:rPr lang="zh-CN" altLang="en-US" dirty="0"/>
                  <a:t>方向上形成形成行波（横波），且电场与磁场的最值处于相同位置</a:t>
                </a:r>
                <a:endParaRPr lang="en-US" altLang="zh-CN" dirty="0"/>
              </a:p>
              <a:p>
                <a:r>
                  <a:rPr lang="zh-CN" altLang="en-US" dirty="0"/>
                  <a:t>在谐振腔中形成驻波时，电场与磁场最值相隔</a:t>
                </a:r>
                <a:r>
                  <a:rPr lang="en-US" altLang="zh-CN" dirty="0"/>
                  <a:t>1/4</a:t>
                </a:r>
                <a:r>
                  <a:rPr lang="zh-CN" altLang="en-US" dirty="0"/>
                  <a:t>个波长，所以没有能量流动，能量储存并逐渐损耗于腔体内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DFDC38-3C3E-4A2E-9CDA-DC02C25075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908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604BC7F-6817-4CFF-A66E-F5330B932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05" y="1062182"/>
            <a:ext cx="9338668" cy="5534026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768308F-B367-44E3-AD67-6EE57C5805A9}"/>
              </a:ext>
            </a:extLst>
          </p:cNvPr>
          <p:cNvSpPr txBox="1"/>
          <p:nvPr/>
        </p:nvSpPr>
        <p:spPr>
          <a:xfrm>
            <a:off x="1311564" y="56070"/>
            <a:ext cx="27986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F0302020204030204"/>
                <a:ea typeface="等线 Light" panose="02010600030101010101" pitchFamily="2" charset="-122"/>
                <a:cs typeface="+mj-cs"/>
              </a:rPr>
              <a:t>实验仪器</a:t>
            </a:r>
            <a:r>
              <a:rPr lang="zh-CN" altLang="en-US" sz="4400" dirty="0">
                <a:solidFill>
                  <a:prstClr val="black"/>
                </a:solidFill>
                <a:latin typeface="等线 Light" panose="020F0302020204030204"/>
                <a:ea typeface="等线 Light" panose="02010600030101010101" pitchFamily="2" charset="-122"/>
                <a:cs typeface="+mj-cs"/>
              </a:rPr>
              <a:t>：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484965-4BD3-4BF2-853A-A77905BB3F39}"/>
              </a:ext>
            </a:extLst>
          </p:cNvPr>
          <p:cNvSpPr txBox="1"/>
          <p:nvPr/>
        </p:nvSpPr>
        <p:spPr>
          <a:xfrm>
            <a:off x="1311564" y="2484459"/>
            <a:ext cx="116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3" action="ppaction://hlinksldjump"/>
              </a:rPr>
              <a:t>微波源</a:t>
            </a:r>
            <a:endParaRPr lang="en-US" altLang="zh-CN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46A2842-C6C2-4BE3-AD05-99B058574EA0}"/>
              </a:ext>
            </a:extLst>
          </p:cNvPr>
          <p:cNvCxnSpPr/>
          <p:nvPr/>
        </p:nvCxnSpPr>
        <p:spPr>
          <a:xfrm>
            <a:off x="1712627" y="2853791"/>
            <a:ext cx="0" cy="575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500C505-0DCB-492F-93BE-539FA6FF028E}"/>
              </a:ext>
            </a:extLst>
          </p:cNvPr>
          <p:cNvSpPr txBox="1"/>
          <p:nvPr/>
        </p:nvSpPr>
        <p:spPr>
          <a:xfrm>
            <a:off x="2475345" y="1380898"/>
            <a:ext cx="8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sldjump"/>
              </a:rPr>
              <a:t>隔离器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D5B3D91-6A30-4D07-ACF2-57E988EEBF33}"/>
              </a:ext>
            </a:extLst>
          </p:cNvPr>
          <p:cNvCxnSpPr/>
          <p:nvPr/>
        </p:nvCxnSpPr>
        <p:spPr>
          <a:xfrm>
            <a:off x="2923308" y="1838036"/>
            <a:ext cx="0" cy="1590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D0921AC-895D-489E-A59A-F3947F56DCE4}"/>
              </a:ext>
            </a:extLst>
          </p:cNvPr>
          <p:cNvCxnSpPr/>
          <p:nvPr/>
        </p:nvCxnSpPr>
        <p:spPr>
          <a:xfrm>
            <a:off x="3509818" y="1565564"/>
            <a:ext cx="4636655" cy="918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AE5C5CF-CFA3-486A-A5D3-927D9A5280ED}"/>
              </a:ext>
            </a:extLst>
          </p:cNvPr>
          <p:cNvSpPr txBox="1"/>
          <p:nvPr/>
        </p:nvSpPr>
        <p:spPr>
          <a:xfrm>
            <a:off x="3509818" y="5320145"/>
            <a:ext cx="143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5" action="ppaction://hlinksldjump"/>
              </a:rPr>
              <a:t>衰减器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05F0267-1948-42C3-8353-5D8084932842}"/>
              </a:ext>
            </a:extLst>
          </p:cNvPr>
          <p:cNvCxnSpPr/>
          <p:nvPr/>
        </p:nvCxnSpPr>
        <p:spPr>
          <a:xfrm flipV="1">
            <a:off x="3953164" y="42672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20796BC-3B13-4934-8EAB-7110DC94CB5E}"/>
              </a:ext>
            </a:extLst>
          </p:cNvPr>
          <p:cNvSpPr txBox="1"/>
          <p:nvPr/>
        </p:nvSpPr>
        <p:spPr>
          <a:xfrm>
            <a:off x="4110182" y="6026728"/>
            <a:ext cx="156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6" action="ppaction://hlinksldjump"/>
              </a:rPr>
              <a:t>谐振式频率计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7EB0F55-D448-4C80-8DEE-6DF5C1FC2094}"/>
              </a:ext>
            </a:extLst>
          </p:cNvPr>
          <p:cNvCxnSpPr/>
          <p:nvPr/>
        </p:nvCxnSpPr>
        <p:spPr>
          <a:xfrm flipV="1">
            <a:off x="4890651" y="4267200"/>
            <a:ext cx="0" cy="163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B722372-FA07-4645-BDB2-136E0EC60BB5}"/>
              </a:ext>
            </a:extLst>
          </p:cNvPr>
          <p:cNvSpPr txBox="1"/>
          <p:nvPr/>
        </p:nvSpPr>
        <p:spPr>
          <a:xfrm>
            <a:off x="5329367" y="2376776"/>
            <a:ext cx="156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7" action="ppaction://hlinksldjump"/>
              </a:rPr>
              <a:t>驻波测量线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0B8FBFC-016A-43E0-8926-65771C9C942F}"/>
              </a:ext>
            </a:extLst>
          </p:cNvPr>
          <p:cNvCxnSpPr/>
          <p:nvPr/>
        </p:nvCxnSpPr>
        <p:spPr>
          <a:xfrm>
            <a:off x="5957455" y="2746108"/>
            <a:ext cx="0" cy="68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48BD39B-3D14-4DD8-90F0-DF984DD37961}"/>
              </a:ext>
            </a:extLst>
          </p:cNvPr>
          <p:cNvSpPr txBox="1"/>
          <p:nvPr/>
        </p:nvSpPr>
        <p:spPr>
          <a:xfrm>
            <a:off x="7130472" y="5781964"/>
            <a:ext cx="212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8" action="ppaction://hlinksldjump"/>
              </a:rPr>
              <a:t>单螺调配器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A09648A-9216-402E-9BA9-4EDE56B5825E}"/>
              </a:ext>
            </a:extLst>
          </p:cNvPr>
          <p:cNvCxnSpPr/>
          <p:nvPr/>
        </p:nvCxnSpPr>
        <p:spPr>
          <a:xfrm flipV="1">
            <a:off x="7767782" y="5084618"/>
            <a:ext cx="424868" cy="604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E29B3AA-7632-4246-9B18-F2DB15F407A5}"/>
              </a:ext>
            </a:extLst>
          </p:cNvPr>
          <p:cNvSpPr txBox="1"/>
          <p:nvPr/>
        </p:nvSpPr>
        <p:spPr>
          <a:xfrm>
            <a:off x="6109835" y="4802909"/>
            <a:ext cx="143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9" action="ppaction://hlinksldjump"/>
              </a:rPr>
              <a:t>环形器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6A14FF8-EA70-4EF7-8056-38EEC6C6E0D0}"/>
              </a:ext>
            </a:extLst>
          </p:cNvPr>
          <p:cNvCxnSpPr/>
          <p:nvPr/>
        </p:nvCxnSpPr>
        <p:spPr>
          <a:xfrm flipV="1">
            <a:off x="6631709" y="4202545"/>
            <a:ext cx="498763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6E1DAC7-D92D-4689-91C3-A6DCCD3273B5}"/>
              </a:ext>
            </a:extLst>
          </p:cNvPr>
          <p:cNvSpPr txBox="1"/>
          <p:nvPr/>
        </p:nvSpPr>
        <p:spPr>
          <a:xfrm>
            <a:off x="10123055" y="2927927"/>
            <a:ext cx="134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10" action="ppaction://hlinksldjump"/>
              </a:rPr>
              <a:t>检测系统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BC166BE-6531-45F3-9C83-B787E3E9AF89}"/>
              </a:ext>
            </a:extLst>
          </p:cNvPr>
          <p:cNvCxnSpPr/>
          <p:nvPr/>
        </p:nvCxnSpPr>
        <p:spPr>
          <a:xfrm flipH="1" flipV="1">
            <a:off x="9485745" y="2678545"/>
            <a:ext cx="563419" cy="369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A70ACC1-4652-4FC2-BBCA-0451F26F4729}"/>
              </a:ext>
            </a:extLst>
          </p:cNvPr>
          <p:cNvSpPr txBox="1"/>
          <p:nvPr/>
        </p:nvSpPr>
        <p:spPr>
          <a:xfrm>
            <a:off x="10314559" y="6169769"/>
            <a:ext cx="171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11" action="ppaction://hlinksldjump"/>
              </a:rPr>
              <a:t>反射式谐振腔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7AE248F-0C4C-480A-B017-7999A20011DD}"/>
              </a:ext>
            </a:extLst>
          </p:cNvPr>
          <p:cNvCxnSpPr>
            <a:cxnSpLocks/>
          </p:cNvCxnSpPr>
          <p:nvPr/>
        </p:nvCxnSpPr>
        <p:spPr>
          <a:xfrm flipH="1" flipV="1">
            <a:off x="9938327" y="5689478"/>
            <a:ext cx="858979" cy="42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6C277186-3D22-43AD-ACA7-2A2E051871EA}"/>
              </a:ext>
            </a:extLst>
          </p:cNvPr>
          <p:cNvSpPr txBox="1"/>
          <p:nvPr/>
        </p:nvSpPr>
        <p:spPr>
          <a:xfrm>
            <a:off x="10314559" y="4544291"/>
            <a:ext cx="138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12" action="ppaction://hlinksldjump"/>
              </a:rPr>
              <a:t>电磁铁系统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45326C0-7E6E-484A-AA53-7CF2217197A8}"/>
              </a:ext>
            </a:extLst>
          </p:cNvPr>
          <p:cNvCxnSpPr>
            <a:cxnSpLocks/>
          </p:cNvCxnSpPr>
          <p:nvPr/>
        </p:nvCxnSpPr>
        <p:spPr>
          <a:xfrm flipH="1">
            <a:off x="9772073" y="4745802"/>
            <a:ext cx="542486" cy="33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箭头: 右 49">
            <a:extLst>
              <a:ext uri="{FF2B5EF4-FFF2-40B4-BE49-F238E27FC236}">
                <a16:creationId xmlns:a16="http://schemas.microsoft.com/office/drawing/2014/main" id="{8EE2E35F-B7D0-4E6D-8BE6-142960ACB6CC}"/>
              </a:ext>
            </a:extLst>
          </p:cNvPr>
          <p:cNvSpPr/>
          <p:nvPr/>
        </p:nvSpPr>
        <p:spPr>
          <a:xfrm rot="1816635">
            <a:off x="6019659" y="5170151"/>
            <a:ext cx="549539" cy="50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A6BAE1D4-EB5F-449D-9806-D8D7E55F538E}"/>
              </a:ext>
            </a:extLst>
          </p:cNvPr>
          <p:cNvSpPr/>
          <p:nvPr/>
        </p:nvSpPr>
        <p:spPr>
          <a:xfrm rot="16200000">
            <a:off x="8726059" y="3449769"/>
            <a:ext cx="549539" cy="50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296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FFD1E-C257-4668-8606-089A3FD9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D3335-B18E-4FA9-9892-C9DC7E040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297"/>
            <a:ext cx="10762673" cy="4667250"/>
          </a:xfrm>
        </p:spPr>
        <p:txBody>
          <a:bodyPr>
            <a:normAutofit/>
          </a:bodyPr>
          <a:lstStyle/>
          <a:p>
            <a:r>
              <a:rPr lang="zh-CN" altLang="en-US" dirty="0"/>
              <a:t>（采用扫场法，即保持微波频率不变，改变直流磁场，直到观测到共振吸收）</a:t>
            </a:r>
            <a:endParaRPr lang="en-US" altLang="zh-CN" dirty="0"/>
          </a:p>
          <a:p>
            <a:r>
              <a:rPr lang="zh-CN" altLang="en-US" dirty="0"/>
              <a:t>开启微波源，选择“等幅”方式，选定某一频率，并计算其波导波长</a:t>
            </a:r>
            <a:endParaRPr lang="en-US" altLang="zh-CN" dirty="0"/>
          </a:p>
          <a:p>
            <a:r>
              <a:rPr lang="zh-CN" altLang="en-US" dirty="0"/>
              <a:t>并调节样本位置，使其位于磁场最强处</a:t>
            </a:r>
            <a:endParaRPr lang="en-US" altLang="zh-CN" dirty="0"/>
          </a:p>
          <a:p>
            <a:r>
              <a:rPr lang="zh-CN" altLang="en-US" dirty="0"/>
              <a:t>（调谐）将单螺调配器的探针全部旋出，调节晶体检波器，使其最灵敏，再调节谐振腔长度，使其处于谐振状态（半波导波长的整数倍），再调节调配器探针位置，使检波器输出最小，反复几次</a:t>
            </a:r>
            <a:endParaRPr lang="en-US" altLang="zh-CN" dirty="0"/>
          </a:p>
          <a:p>
            <a:r>
              <a:rPr lang="zh-CN" altLang="en-US" dirty="0"/>
              <a:t>将检波晶体的输出接到磁共振实验仪上</a:t>
            </a:r>
            <a:r>
              <a:rPr lang="en-US" altLang="zh-CN" dirty="0"/>
              <a:t>,</a:t>
            </a:r>
            <a:r>
              <a:rPr lang="zh-CN" altLang="en-US" dirty="0"/>
              <a:t>并使 磁共振实验仪处于“扫场”状态，调节相位</a:t>
            </a:r>
            <a:endParaRPr lang="en-US" altLang="zh-CN" dirty="0"/>
          </a:p>
          <a:p>
            <a:r>
              <a:rPr lang="zh-CN" altLang="en-US" dirty="0"/>
              <a:t>改变稳恒磁场的大小</a:t>
            </a:r>
            <a:r>
              <a:rPr lang="en-US" altLang="zh-CN" dirty="0"/>
              <a:t>,</a:t>
            </a:r>
            <a:r>
              <a:rPr lang="zh-CN" altLang="en-US" dirty="0"/>
              <a:t>在示波器上观察电子 自旋共振信号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045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B164E-DCB6-428A-B154-8FDBE139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微波源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内容占位符 4">
            <a:hlinkClick r:id="rId3" action="ppaction://hlinksldjump"/>
            <a:extLst>
              <a:ext uri="{FF2B5EF4-FFF2-40B4-BE49-F238E27FC236}">
                <a16:creationId xmlns:a16="http://schemas.microsoft.com/office/drawing/2014/main" id="{37F0DAE9-B80A-4876-87A2-BB26B7CE9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487488"/>
            <a:ext cx="5080000" cy="2235200"/>
          </a:xfrm>
        </p:spPr>
      </p:pic>
    </p:spTree>
    <p:extLst>
      <p:ext uri="{BB962C8B-B14F-4D97-AF65-F5344CB8AC3E}">
        <p14:creationId xmlns:p14="http://schemas.microsoft.com/office/powerpoint/2010/main" val="3526875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643</Words>
  <Application>Microsoft Office PowerPoint</Application>
  <PresentationFormat>宽屏</PresentationFormat>
  <Paragraphs>64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Office 主题​​</vt:lpstr>
      <vt:lpstr>微波电子自旋共振</vt:lpstr>
      <vt:lpstr>实验目的：</vt:lpstr>
      <vt:lpstr>实验内容</vt:lpstr>
      <vt:lpstr>实验原理：电子自旋共振</vt:lpstr>
      <vt:lpstr>实验原理：布洛赫方程和弛豫过程</vt:lpstr>
      <vt:lpstr>实验原理：微波在矩形波导管中的传输</vt:lpstr>
      <vt:lpstr>PowerPoint 演示文稿</vt:lpstr>
      <vt:lpstr>实验步骤：</vt:lpstr>
      <vt:lpstr>微波源 </vt:lpstr>
      <vt:lpstr>隔离器</vt:lpstr>
      <vt:lpstr>衰减器</vt:lpstr>
      <vt:lpstr>谐振式频率计</vt:lpstr>
      <vt:lpstr>驻波测量线</vt:lpstr>
      <vt:lpstr>环形器</vt:lpstr>
      <vt:lpstr>反射式谐振腔</vt:lpstr>
      <vt:lpstr>单螺调配器</vt:lpstr>
      <vt:lpstr>检测系统</vt:lpstr>
      <vt:lpstr>电磁铁系统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微波电子自旋共振</dc:title>
  <dc:creator>张 鸿琳</dc:creator>
  <cp:lastModifiedBy>张 鸿琳</cp:lastModifiedBy>
  <cp:revision>35</cp:revision>
  <dcterms:created xsi:type="dcterms:W3CDTF">2021-03-13T06:12:27Z</dcterms:created>
  <dcterms:modified xsi:type="dcterms:W3CDTF">2021-04-04T12:24:32Z</dcterms:modified>
</cp:coreProperties>
</file>