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96" r:id="rId5"/>
    <p:sldId id="297" r:id="rId6"/>
    <p:sldId id="298" r:id="rId7"/>
    <p:sldId id="299" r:id="rId8"/>
    <p:sldId id="300" r:id="rId9"/>
    <p:sldId id="301" r:id="rId10"/>
    <p:sldId id="302" r:id="rId11"/>
    <p:sldId id="303" r:id="rId12"/>
    <p:sldId id="304" r:id="rId13"/>
    <p:sldId id="305" r:id="rId14"/>
    <p:sldId id="306" r:id="rId15"/>
    <p:sldId id="307" r:id="rId16"/>
    <p:sldId id="289" r:id="rId17"/>
    <p:sldId id="260" r:id="rId18"/>
    <p:sldId id="29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91"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3E2997-7D7A-4B5E-9C35-39BF026C69D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C358C11-C5E8-4245-BF06-F40E02CDFD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60288D-FD84-4B1C-9BBA-DE75EB27C149}"/>
              </a:ext>
            </a:extLst>
          </p:cNvPr>
          <p:cNvSpPr>
            <a:spLocks noGrp="1"/>
          </p:cNvSpPr>
          <p:nvPr>
            <p:ph type="dt" sz="half" idx="10"/>
          </p:nvPr>
        </p:nvSpPr>
        <p:spPr/>
        <p:txBody>
          <a:bodyPr/>
          <a:lstStyle/>
          <a:p>
            <a:fld id="{89DC1408-983D-4B9B-B688-0710E7274EC5}" type="datetimeFigureOut">
              <a:rPr lang="zh-CN" altLang="en-US" smtClean="0"/>
              <a:t>2021/6/2</a:t>
            </a:fld>
            <a:endParaRPr lang="zh-CN" altLang="en-US"/>
          </a:p>
        </p:txBody>
      </p:sp>
      <p:sp>
        <p:nvSpPr>
          <p:cNvPr id="5" name="页脚占位符 4">
            <a:extLst>
              <a:ext uri="{FF2B5EF4-FFF2-40B4-BE49-F238E27FC236}">
                <a16:creationId xmlns:a16="http://schemas.microsoft.com/office/drawing/2014/main" id="{9B7FAFE3-CB18-4D8D-AA96-1B2FE83D27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7C48E1-105B-48B1-A6D1-1FDEC3D34660}"/>
              </a:ext>
            </a:extLst>
          </p:cNvPr>
          <p:cNvSpPr>
            <a:spLocks noGrp="1"/>
          </p:cNvSpPr>
          <p:nvPr>
            <p:ph type="sldNum" sz="quarter" idx="12"/>
          </p:nvPr>
        </p:nvSpPr>
        <p:spPr/>
        <p:txBody>
          <a:bodyPr/>
          <a:lstStyle/>
          <a:p>
            <a:fld id="{DED02716-5A46-4B4A-B690-9A598D49ADD2}" type="slidenum">
              <a:rPr lang="zh-CN" altLang="en-US" smtClean="0"/>
              <a:t>‹#›</a:t>
            </a:fld>
            <a:endParaRPr lang="zh-CN" altLang="en-US"/>
          </a:p>
        </p:txBody>
      </p:sp>
    </p:spTree>
    <p:extLst>
      <p:ext uri="{BB962C8B-B14F-4D97-AF65-F5344CB8AC3E}">
        <p14:creationId xmlns:p14="http://schemas.microsoft.com/office/powerpoint/2010/main" val="2469678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6C1F5-A1A3-49F2-A166-18D1A6A0387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09A44B-38EC-4E1D-8482-A8565698F45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D9690E-F107-4FE1-91E9-BEF6BE194579}"/>
              </a:ext>
            </a:extLst>
          </p:cNvPr>
          <p:cNvSpPr>
            <a:spLocks noGrp="1"/>
          </p:cNvSpPr>
          <p:nvPr>
            <p:ph type="dt" sz="half" idx="10"/>
          </p:nvPr>
        </p:nvSpPr>
        <p:spPr/>
        <p:txBody>
          <a:bodyPr/>
          <a:lstStyle/>
          <a:p>
            <a:fld id="{89DC1408-983D-4B9B-B688-0710E7274EC5}" type="datetimeFigureOut">
              <a:rPr lang="zh-CN" altLang="en-US" smtClean="0"/>
              <a:t>2021/6/2</a:t>
            </a:fld>
            <a:endParaRPr lang="zh-CN" altLang="en-US"/>
          </a:p>
        </p:txBody>
      </p:sp>
      <p:sp>
        <p:nvSpPr>
          <p:cNvPr id="5" name="页脚占位符 4">
            <a:extLst>
              <a:ext uri="{FF2B5EF4-FFF2-40B4-BE49-F238E27FC236}">
                <a16:creationId xmlns:a16="http://schemas.microsoft.com/office/drawing/2014/main" id="{9ED332F6-190E-497D-9CC1-81950C019B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CA6757-7FD2-4325-863A-6F69DDBB1288}"/>
              </a:ext>
            </a:extLst>
          </p:cNvPr>
          <p:cNvSpPr>
            <a:spLocks noGrp="1"/>
          </p:cNvSpPr>
          <p:nvPr>
            <p:ph type="sldNum" sz="quarter" idx="12"/>
          </p:nvPr>
        </p:nvSpPr>
        <p:spPr/>
        <p:txBody>
          <a:bodyPr/>
          <a:lstStyle/>
          <a:p>
            <a:fld id="{DED02716-5A46-4B4A-B690-9A598D49ADD2}" type="slidenum">
              <a:rPr lang="zh-CN" altLang="en-US" smtClean="0"/>
              <a:t>‹#›</a:t>
            </a:fld>
            <a:endParaRPr lang="zh-CN" altLang="en-US"/>
          </a:p>
        </p:txBody>
      </p:sp>
    </p:spTree>
    <p:extLst>
      <p:ext uri="{BB962C8B-B14F-4D97-AF65-F5344CB8AC3E}">
        <p14:creationId xmlns:p14="http://schemas.microsoft.com/office/powerpoint/2010/main" val="693156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ABEB09-8B71-4469-9156-DF7FDD4DB3C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6BAE873-13DB-4ED0-866A-628FB8203D7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B2E2B8-9D19-4B98-BC04-BBB3856988CD}"/>
              </a:ext>
            </a:extLst>
          </p:cNvPr>
          <p:cNvSpPr>
            <a:spLocks noGrp="1"/>
          </p:cNvSpPr>
          <p:nvPr>
            <p:ph type="dt" sz="half" idx="10"/>
          </p:nvPr>
        </p:nvSpPr>
        <p:spPr/>
        <p:txBody>
          <a:bodyPr/>
          <a:lstStyle/>
          <a:p>
            <a:fld id="{89DC1408-983D-4B9B-B688-0710E7274EC5}" type="datetimeFigureOut">
              <a:rPr lang="zh-CN" altLang="en-US" smtClean="0"/>
              <a:t>2021/6/2</a:t>
            </a:fld>
            <a:endParaRPr lang="zh-CN" altLang="en-US"/>
          </a:p>
        </p:txBody>
      </p:sp>
      <p:sp>
        <p:nvSpPr>
          <p:cNvPr id="5" name="页脚占位符 4">
            <a:extLst>
              <a:ext uri="{FF2B5EF4-FFF2-40B4-BE49-F238E27FC236}">
                <a16:creationId xmlns:a16="http://schemas.microsoft.com/office/drawing/2014/main" id="{0D8593B6-8416-4D25-B280-7C89EF83E6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59F1F9-9BCD-4158-B653-647881270B47}"/>
              </a:ext>
            </a:extLst>
          </p:cNvPr>
          <p:cNvSpPr>
            <a:spLocks noGrp="1"/>
          </p:cNvSpPr>
          <p:nvPr>
            <p:ph type="sldNum" sz="quarter" idx="12"/>
          </p:nvPr>
        </p:nvSpPr>
        <p:spPr/>
        <p:txBody>
          <a:bodyPr/>
          <a:lstStyle/>
          <a:p>
            <a:fld id="{DED02716-5A46-4B4A-B690-9A598D49ADD2}" type="slidenum">
              <a:rPr lang="zh-CN" altLang="en-US" smtClean="0"/>
              <a:t>‹#›</a:t>
            </a:fld>
            <a:endParaRPr lang="zh-CN" altLang="en-US"/>
          </a:p>
        </p:txBody>
      </p:sp>
    </p:spTree>
    <p:extLst>
      <p:ext uri="{BB962C8B-B14F-4D97-AF65-F5344CB8AC3E}">
        <p14:creationId xmlns:p14="http://schemas.microsoft.com/office/powerpoint/2010/main" val="4200015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3521A-1905-47EA-8040-DDAE3DC2DA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63C2CA-A01C-42B7-AA5B-ABD0F7AA5F0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667716-0F16-4353-AE4C-EE80D537281E}"/>
              </a:ext>
            </a:extLst>
          </p:cNvPr>
          <p:cNvSpPr>
            <a:spLocks noGrp="1"/>
          </p:cNvSpPr>
          <p:nvPr>
            <p:ph type="dt" sz="half" idx="10"/>
          </p:nvPr>
        </p:nvSpPr>
        <p:spPr/>
        <p:txBody>
          <a:bodyPr/>
          <a:lstStyle/>
          <a:p>
            <a:fld id="{89DC1408-983D-4B9B-B688-0710E7274EC5}" type="datetimeFigureOut">
              <a:rPr lang="zh-CN" altLang="en-US" smtClean="0"/>
              <a:t>2021/6/2</a:t>
            </a:fld>
            <a:endParaRPr lang="zh-CN" altLang="en-US"/>
          </a:p>
        </p:txBody>
      </p:sp>
      <p:sp>
        <p:nvSpPr>
          <p:cNvPr id="5" name="页脚占位符 4">
            <a:extLst>
              <a:ext uri="{FF2B5EF4-FFF2-40B4-BE49-F238E27FC236}">
                <a16:creationId xmlns:a16="http://schemas.microsoft.com/office/drawing/2014/main" id="{2C0FF4AB-9863-48AA-BDF1-183A8B2A89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540EB8-62D2-45B0-B038-E28BF7501016}"/>
              </a:ext>
            </a:extLst>
          </p:cNvPr>
          <p:cNvSpPr>
            <a:spLocks noGrp="1"/>
          </p:cNvSpPr>
          <p:nvPr>
            <p:ph type="sldNum" sz="quarter" idx="12"/>
          </p:nvPr>
        </p:nvSpPr>
        <p:spPr/>
        <p:txBody>
          <a:bodyPr/>
          <a:lstStyle/>
          <a:p>
            <a:fld id="{DED02716-5A46-4B4A-B690-9A598D49ADD2}" type="slidenum">
              <a:rPr lang="zh-CN" altLang="en-US" smtClean="0"/>
              <a:t>‹#›</a:t>
            </a:fld>
            <a:endParaRPr lang="zh-CN" altLang="en-US"/>
          </a:p>
        </p:txBody>
      </p:sp>
    </p:spTree>
    <p:extLst>
      <p:ext uri="{BB962C8B-B14F-4D97-AF65-F5344CB8AC3E}">
        <p14:creationId xmlns:p14="http://schemas.microsoft.com/office/powerpoint/2010/main" val="257424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6C7BD-CB2F-4C21-8007-D48BB72DF07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25E6C1C-F801-4328-8CA9-C0A5764074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0B668FB-6DBD-45F1-91A6-722D5C28A328}"/>
              </a:ext>
            </a:extLst>
          </p:cNvPr>
          <p:cNvSpPr>
            <a:spLocks noGrp="1"/>
          </p:cNvSpPr>
          <p:nvPr>
            <p:ph type="dt" sz="half" idx="10"/>
          </p:nvPr>
        </p:nvSpPr>
        <p:spPr/>
        <p:txBody>
          <a:bodyPr/>
          <a:lstStyle/>
          <a:p>
            <a:fld id="{89DC1408-983D-4B9B-B688-0710E7274EC5}" type="datetimeFigureOut">
              <a:rPr lang="zh-CN" altLang="en-US" smtClean="0"/>
              <a:t>2021/6/2</a:t>
            </a:fld>
            <a:endParaRPr lang="zh-CN" altLang="en-US"/>
          </a:p>
        </p:txBody>
      </p:sp>
      <p:sp>
        <p:nvSpPr>
          <p:cNvPr id="5" name="页脚占位符 4">
            <a:extLst>
              <a:ext uri="{FF2B5EF4-FFF2-40B4-BE49-F238E27FC236}">
                <a16:creationId xmlns:a16="http://schemas.microsoft.com/office/drawing/2014/main" id="{BC2AD29F-F1F1-433E-B594-938F4EE723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5B2395-BDEC-47D5-ACB8-B523D8F9C13F}"/>
              </a:ext>
            </a:extLst>
          </p:cNvPr>
          <p:cNvSpPr>
            <a:spLocks noGrp="1"/>
          </p:cNvSpPr>
          <p:nvPr>
            <p:ph type="sldNum" sz="quarter" idx="12"/>
          </p:nvPr>
        </p:nvSpPr>
        <p:spPr/>
        <p:txBody>
          <a:bodyPr/>
          <a:lstStyle/>
          <a:p>
            <a:fld id="{DED02716-5A46-4B4A-B690-9A598D49ADD2}" type="slidenum">
              <a:rPr lang="zh-CN" altLang="en-US" smtClean="0"/>
              <a:t>‹#›</a:t>
            </a:fld>
            <a:endParaRPr lang="zh-CN" altLang="en-US"/>
          </a:p>
        </p:txBody>
      </p:sp>
    </p:spTree>
    <p:extLst>
      <p:ext uri="{BB962C8B-B14F-4D97-AF65-F5344CB8AC3E}">
        <p14:creationId xmlns:p14="http://schemas.microsoft.com/office/powerpoint/2010/main" val="2589533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B98C8C-ED79-4342-999D-853F3B44F99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3589B28-730D-450F-BCB9-683944A10B2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9BB810-0320-4DE5-9E2E-105EB3B3F1E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CC1F4C5-9BF3-4E3F-80EA-B4D0E1DBC01A}"/>
              </a:ext>
            </a:extLst>
          </p:cNvPr>
          <p:cNvSpPr>
            <a:spLocks noGrp="1"/>
          </p:cNvSpPr>
          <p:nvPr>
            <p:ph type="dt" sz="half" idx="10"/>
          </p:nvPr>
        </p:nvSpPr>
        <p:spPr/>
        <p:txBody>
          <a:bodyPr/>
          <a:lstStyle/>
          <a:p>
            <a:fld id="{89DC1408-983D-4B9B-B688-0710E7274EC5}" type="datetimeFigureOut">
              <a:rPr lang="zh-CN" altLang="en-US" smtClean="0"/>
              <a:t>2021/6/2</a:t>
            </a:fld>
            <a:endParaRPr lang="zh-CN" altLang="en-US"/>
          </a:p>
        </p:txBody>
      </p:sp>
      <p:sp>
        <p:nvSpPr>
          <p:cNvPr id="6" name="页脚占位符 5">
            <a:extLst>
              <a:ext uri="{FF2B5EF4-FFF2-40B4-BE49-F238E27FC236}">
                <a16:creationId xmlns:a16="http://schemas.microsoft.com/office/drawing/2014/main" id="{7035DEDB-8D58-4C6A-A353-0367C810AB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36F63E-F7F8-4CB9-BA66-590159E8B958}"/>
              </a:ext>
            </a:extLst>
          </p:cNvPr>
          <p:cNvSpPr>
            <a:spLocks noGrp="1"/>
          </p:cNvSpPr>
          <p:nvPr>
            <p:ph type="sldNum" sz="quarter" idx="12"/>
          </p:nvPr>
        </p:nvSpPr>
        <p:spPr/>
        <p:txBody>
          <a:bodyPr/>
          <a:lstStyle/>
          <a:p>
            <a:fld id="{DED02716-5A46-4B4A-B690-9A598D49ADD2}" type="slidenum">
              <a:rPr lang="zh-CN" altLang="en-US" smtClean="0"/>
              <a:t>‹#›</a:t>
            </a:fld>
            <a:endParaRPr lang="zh-CN" altLang="en-US"/>
          </a:p>
        </p:txBody>
      </p:sp>
    </p:spTree>
    <p:extLst>
      <p:ext uri="{BB962C8B-B14F-4D97-AF65-F5344CB8AC3E}">
        <p14:creationId xmlns:p14="http://schemas.microsoft.com/office/powerpoint/2010/main" val="275054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193B3-3D24-41D0-8088-CD241D7D86E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D07085A-D1BC-4B69-9AD6-B35F13B367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6B3698F-16DD-4BB4-AF69-F1BEB6AC9D2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7857AE6-9960-4D4F-9333-A862C7B1F3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25A6879-A16D-42BE-8B39-8144D87738D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CB95602-1168-466A-B100-E27D856DDA7E}"/>
              </a:ext>
            </a:extLst>
          </p:cNvPr>
          <p:cNvSpPr>
            <a:spLocks noGrp="1"/>
          </p:cNvSpPr>
          <p:nvPr>
            <p:ph type="dt" sz="half" idx="10"/>
          </p:nvPr>
        </p:nvSpPr>
        <p:spPr/>
        <p:txBody>
          <a:bodyPr/>
          <a:lstStyle/>
          <a:p>
            <a:fld id="{89DC1408-983D-4B9B-B688-0710E7274EC5}" type="datetimeFigureOut">
              <a:rPr lang="zh-CN" altLang="en-US" smtClean="0"/>
              <a:t>2021/6/2</a:t>
            </a:fld>
            <a:endParaRPr lang="zh-CN" altLang="en-US"/>
          </a:p>
        </p:txBody>
      </p:sp>
      <p:sp>
        <p:nvSpPr>
          <p:cNvPr id="8" name="页脚占位符 7">
            <a:extLst>
              <a:ext uri="{FF2B5EF4-FFF2-40B4-BE49-F238E27FC236}">
                <a16:creationId xmlns:a16="http://schemas.microsoft.com/office/drawing/2014/main" id="{0A49D276-6149-48F4-9DE8-E3CB1FD234D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5ABBA53-935A-4FEA-9144-78D5AFBACBEE}"/>
              </a:ext>
            </a:extLst>
          </p:cNvPr>
          <p:cNvSpPr>
            <a:spLocks noGrp="1"/>
          </p:cNvSpPr>
          <p:nvPr>
            <p:ph type="sldNum" sz="quarter" idx="12"/>
          </p:nvPr>
        </p:nvSpPr>
        <p:spPr/>
        <p:txBody>
          <a:bodyPr/>
          <a:lstStyle/>
          <a:p>
            <a:fld id="{DED02716-5A46-4B4A-B690-9A598D49ADD2}" type="slidenum">
              <a:rPr lang="zh-CN" altLang="en-US" smtClean="0"/>
              <a:t>‹#›</a:t>
            </a:fld>
            <a:endParaRPr lang="zh-CN" altLang="en-US"/>
          </a:p>
        </p:txBody>
      </p:sp>
    </p:spTree>
    <p:extLst>
      <p:ext uri="{BB962C8B-B14F-4D97-AF65-F5344CB8AC3E}">
        <p14:creationId xmlns:p14="http://schemas.microsoft.com/office/powerpoint/2010/main" val="260131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DC12F-D4BF-4E76-9C59-575AB8939B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1AE0274-8390-4941-89BF-60B306F03502}"/>
              </a:ext>
            </a:extLst>
          </p:cNvPr>
          <p:cNvSpPr>
            <a:spLocks noGrp="1"/>
          </p:cNvSpPr>
          <p:nvPr>
            <p:ph type="dt" sz="half" idx="10"/>
          </p:nvPr>
        </p:nvSpPr>
        <p:spPr/>
        <p:txBody>
          <a:bodyPr/>
          <a:lstStyle/>
          <a:p>
            <a:fld id="{89DC1408-983D-4B9B-B688-0710E7274EC5}" type="datetimeFigureOut">
              <a:rPr lang="zh-CN" altLang="en-US" smtClean="0"/>
              <a:t>2021/6/2</a:t>
            </a:fld>
            <a:endParaRPr lang="zh-CN" altLang="en-US"/>
          </a:p>
        </p:txBody>
      </p:sp>
      <p:sp>
        <p:nvSpPr>
          <p:cNvPr id="4" name="页脚占位符 3">
            <a:extLst>
              <a:ext uri="{FF2B5EF4-FFF2-40B4-BE49-F238E27FC236}">
                <a16:creationId xmlns:a16="http://schemas.microsoft.com/office/drawing/2014/main" id="{57BF5DB3-F736-4E2F-B644-7BB711EDD5C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665411B-11C6-417F-9B1A-A716BF4C5453}"/>
              </a:ext>
            </a:extLst>
          </p:cNvPr>
          <p:cNvSpPr>
            <a:spLocks noGrp="1"/>
          </p:cNvSpPr>
          <p:nvPr>
            <p:ph type="sldNum" sz="quarter" idx="12"/>
          </p:nvPr>
        </p:nvSpPr>
        <p:spPr/>
        <p:txBody>
          <a:bodyPr/>
          <a:lstStyle/>
          <a:p>
            <a:fld id="{DED02716-5A46-4B4A-B690-9A598D49ADD2}" type="slidenum">
              <a:rPr lang="zh-CN" altLang="en-US" smtClean="0"/>
              <a:t>‹#›</a:t>
            </a:fld>
            <a:endParaRPr lang="zh-CN" altLang="en-US"/>
          </a:p>
        </p:txBody>
      </p:sp>
    </p:spTree>
    <p:extLst>
      <p:ext uri="{BB962C8B-B14F-4D97-AF65-F5344CB8AC3E}">
        <p14:creationId xmlns:p14="http://schemas.microsoft.com/office/powerpoint/2010/main" val="107758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A86988E-14BC-4989-962A-6AD64135F0ED}"/>
              </a:ext>
            </a:extLst>
          </p:cNvPr>
          <p:cNvSpPr>
            <a:spLocks noGrp="1"/>
          </p:cNvSpPr>
          <p:nvPr>
            <p:ph type="dt" sz="half" idx="10"/>
          </p:nvPr>
        </p:nvSpPr>
        <p:spPr/>
        <p:txBody>
          <a:bodyPr/>
          <a:lstStyle/>
          <a:p>
            <a:fld id="{89DC1408-983D-4B9B-B688-0710E7274EC5}" type="datetimeFigureOut">
              <a:rPr lang="zh-CN" altLang="en-US" smtClean="0"/>
              <a:t>2021/6/2</a:t>
            </a:fld>
            <a:endParaRPr lang="zh-CN" altLang="en-US"/>
          </a:p>
        </p:txBody>
      </p:sp>
      <p:sp>
        <p:nvSpPr>
          <p:cNvPr id="3" name="页脚占位符 2">
            <a:extLst>
              <a:ext uri="{FF2B5EF4-FFF2-40B4-BE49-F238E27FC236}">
                <a16:creationId xmlns:a16="http://schemas.microsoft.com/office/drawing/2014/main" id="{8BDEAA24-ECDB-4BC5-9959-B57F7474EC5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DC161B0-4AC1-4C25-83BE-2F800E02B7EB}"/>
              </a:ext>
            </a:extLst>
          </p:cNvPr>
          <p:cNvSpPr>
            <a:spLocks noGrp="1"/>
          </p:cNvSpPr>
          <p:nvPr>
            <p:ph type="sldNum" sz="quarter" idx="12"/>
          </p:nvPr>
        </p:nvSpPr>
        <p:spPr/>
        <p:txBody>
          <a:bodyPr/>
          <a:lstStyle/>
          <a:p>
            <a:fld id="{DED02716-5A46-4B4A-B690-9A598D49ADD2}" type="slidenum">
              <a:rPr lang="zh-CN" altLang="en-US" smtClean="0"/>
              <a:t>‹#›</a:t>
            </a:fld>
            <a:endParaRPr lang="zh-CN" altLang="en-US"/>
          </a:p>
        </p:txBody>
      </p:sp>
    </p:spTree>
    <p:extLst>
      <p:ext uri="{BB962C8B-B14F-4D97-AF65-F5344CB8AC3E}">
        <p14:creationId xmlns:p14="http://schemas.microsoft.com/office/powerpoint/2010/main" val="1199421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982AA-E0A7-42A5-A734-14D084D3FD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35682C0-3DFC-4A91-9BEB-503C83B910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7A25751-33AC-446B-BCEE-0A6DF0667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17238B7-3F5B-418C-BE8C-FE30B964774B}"/>
              </a:ext>
            </a:extLst>
          </p:cNvPr>
          <p:cNvSpPr>
            <a:spLocks noGrp="1"/>
          </p:cNvSpPr>
          <p:nvPr>
            <p:ph type="dt" sz="half" idx="10"/>
          </p:nvPr>
        </p:nvSpPr>
        <p:spPr/>
        <p:txBody>
          <a:bodyPr/>
          <a:lstStyle/>
          <a:p>
            <a:fld id="{89DC1408-983D-4B9B-B688-0710E7274EC5}" type="datetimeFigureOut">
              <a:rPr lang="zh-CN" altLang="en-US" smtClean="0"/>
              <a:t>2021/6/2</a:t>
            </a:fld>
            <a:endParaRPr lang="zh-CN" altLang="en-US"/>
          </a:p>
        </p:txBody>
      </p:sp>
      <p:sp>
        <p:nvSpPr>
          <p:cNvPr id="6" name="页脚占位符 5">
            <a:extLst>
              <a:ext uri="{FF2B5EF4-FFF2-40B4-BE49-F238E27FC236}">
                <a16:creationId xmlns:a16="http://schemas.microsoft.com/office/drawing/2014/main" id="{531CA064-359E-4ED6-9502-56D3C9F36F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EAFCFC-3597-4A79-A982-76BE30598CA7}"/>
              </a:ext>
            </a:extLst>
          </p:cNvPr>
          <p:cNvSpPr>
            <a:spLocks noGrp="1"/>
          </p:cNvSpPr>
          <p:nvPr>
            <p:ph type="sldNum" sz="quarter" idx="12"/>
          </p:nvPr>
        </p:nvSpPr>
        <p:spPr/>
        <p:txBody>
          <a:bodyPr/>
          <a:lstStyle/>
          <a:p>
            <a:fld id="{DED02716-5A46-4B4A-B690-9A598D49ADD2}" type="slidenum">
              <a:rPr lang="zh-CN" altLang="en-US" smtClean="0"/>
              <a:t>‹#›</a:t>
            </a:fld>
            <a:endParaRPr lang="zh-CN" altLang="en-US"/>
          </a:p>
        </p:txBody>
      </p:sp>
    </p:spTree>
    <p:extLst>
      <p:ext uri="{BB962C8B-B14F-4D97-AF65-F5344CB8AC3E}">
        <p14:creationId xmlns:p14="http://schemas.microsoft.com/office/powerpoint/2010/main" val="2342613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FF435-763F-45FA-9E7D-26658DCC327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C3CE13D-DE24-49E8-9C9A-95282DA798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8B206B-A490-4CAB-8B58-30FF4EAE2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91CC808-AE65-4A1E-96EC-AD17DC823F1E}"/>
              </a:ext>
            </a:extLst>
          </p:cNvPr>
          <p:cNvSpPr>
            <a:spLocks noGrp="1"/>
          </p:cNvSpPr>
          <p:nvPr>
            <p:ph type="dt" sz="half" idx="10"/>
          </p:nvPr>
        </p:nvSpPr>
        <p:spPr/>
        <p:txBody>
          <a:bodyPr/>
          <a:lstStyle/>
          <a:p>
            <a:fld id="{89DC1408-983D-4B9B-B688-0710E7274EC5}" type="datetimeFigureOut">
              <a:rPr lang="zh-CN" altLang="en-US" smtClean="0"/>
              <a:t>2021/6/2</a:t>
            </a:fld>
            <a:endParaRPr lang="zh-CN" altLang="en-US"/>
          </a:p>
        </p:txBody>
      </p:sp>
      <p:sp>
        <p:nvSpPr>
          <p:cNvPr id="6" name="页脚占位符 5">
            <a:extLst>
              <a:ext uri="{FF2B5EF4-FFF2-40B4-BE49-F238E27FC236}">
                <a16:creationId xmlns:a16="http://schemas.microsoft.com/office/drawing/2014/main" id="{759D5520-7137-4B13-B4AD-09BB4D9001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8ED5E0-B58D-4612-978E-0E711495A923}"/>
              </a:ext>
            </a:extLst>
          </p:cNvPr>
          <p:cNvSpPr>
            <a:spLocks noGrp="1"/>
          </p:cNvSpPr>
          <p:nvPr>
            <p:ph type="sldNum" sz="quarter" idx="12"/>
          </p:nvPr>
        </p:nvSpPr>
        <p:spPr/>
        <p:txBody>
          <a:bodyPr/>
          <a:lstStyle/>
          <a:p>
            <a:fld id="{DED02716-5A46-4B4A-B690-9A598D49ADD2}" type="slidenum">
              <a:rPr lang="zh-CN" altLang="en-US" smtClean="0"/>
              <a:t>‹#›</a:t>
            </a:fld>
            <a:endParaRPr lang="zh-CN" altLang="en-US"/>
          </a:p>
        </p:txBody>
      </p:sp>
    </p:spTree>
    <p:extLst>
      <p:ext uri="{BB962C8B-B14F-4D97-AF65-F5344CB8AC3E}">
        <p14:creationId xmlns:p14="http://schemas.microsoft.com/office/powerpoint/2010/main" val="355644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9515CB-B854-47E0-84DD-85B5E9868A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DFAFCB8-0A2A-4314-BFCB-2BDCFAC714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59C723-078A-41D1-B2FD-558C50D361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C1408-983D-4B9B-B688-0710E7274EC5}" type="datetimeFigureOut">
              <a:rPr lang="zh-CN" altLang="en-US" smtClean="0"/>
              <a:t>2021/6/2</a:t>
            </a:fld>
            <a:endParaRPr lang="zh-CN" altLang="en-US"/>
          </a:p>
        </p:txBody>
      </p:sp>
      <p:sp>
        <p:nvSpPr>
          <p:cNvPr id="5" name="页脚占位符 4">
            <a:extLst>
              <a:ext uri="{FF2B5EF4-FFF2-40B4-BE49-F238E27FC236}">
                <a16:creationId xmlns:a16="http://schemas.microsoft.com/office/drawing/2014/main" id="{01DF681C-0090-40D5-B360-431D91BEE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FA41E1E-F04D-4F92-AF3A-B1D2A99F44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02716-5A46-4B4A-B690-9A598D49ADD2}" type="slidenum">
              <a:rPr lang="zh-CN" altLang="en-US" smtClean="0"/>
              <a:t>‹#›</a:t>
            </a:fld>
            <a:endParaRPr lang="zh-CN" altLang="en-US"/>
          </a:p>
        </p:txBody>
      </p:sp>
    </p:spTree>
    <p:extLst>
      <p:ext uri="{BB962C8B-B14F-4D97-AF65-F5344CB8AC3E}">
        <p14:creationId xmlns:p14="http://schemas.microsoft.com/office/powerpoint/2010/main" val="883785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C837B-53CA-4AA4-A8E7-5B206FAC0CEB}"/>
              </a:ext>
            </a:extLst>
          </p:cNvPr>
          <p:cNvSpPr>
            <a:spLocks noGrp="1"/>
          </p:cNvSpPr>
          <p:nvPr>
            <p:ph type="ctrTitle"/>
          </p:nvPr>
        </p:nvSpPr>
        <p:spPr>
          <a:xfrm>
            <a:off x="397163" y="728752"/>
            <a:ext cx="11397673" cy="2387600"/>
          </a:xfrm>
        </p:spPr>
        <p:txBody>
          <a:bodyPr/>
          <a:lstStyle/>
          <a:p>
            <a:r>
              <a:rPr lang="zh-CN" altLang="en-US" dirty="0"/>
              <a:t>石榴石材料中的磁晶各向异性及磁畴的观测</a:t>
            </a:r>
          </a:p>
        </p:txBody>
      </p:sp>
      <p:sp>
        <p:nvSpPr>
          <p:cNvPr id="3" name="副标题 2">
            <a:extLst>
              <a:ext uri="{FF2B5EF4-FFF2-40B4-BE49-F238E27FC236}">
                <a16:creationId xmlns:a16="http://schemas.microsoft.com/office/drawing/2014/main" id="{73298F67-AB47-4433-B298-20C5365973F1}"/>
              </a:ext>
            </a:extLst>
          </p:cNvPr>
          <p:cNvSpPr>
            <a:spLocks noGrp="1"/>
          </p:cNvSpPr>
          <p:nvPr>
            <p:ph type="subTitle" idx="1"/>
          </p:nvPr>
        </p:nvSpPr>
        <p:spPr/>
        <p:txBody>
          <a:bodyPr/>
          <a:lstStyle/>
          <a:p>
            <a:r>
              <a:rPr lang="zh-CN" altLang="en-US" dirty="0"/>
              <a:t>工物</a:t>
            </a:r>
            <a:r>
              <a:rPr lang="en-US" altLang="zh-CN" dirty="0"/>
              <a:t>90</a:t>
            </a:r>
          </a:p>
          <a:p>
            <a:r>
              <a:rPr lang="en-US" altLang="zh-CN" dirty="0"/>
              <a:t>2019012137</a:t>
            </a:r>
          </a:p>
          <a:p>
            <a:r>
              <a:rPr lang="zh-CN" altLang="en-US" dirty="0"/>
              <a:t>张鸿琳</a:t>
            </a:r>
          </a:p>
        </p:txBody>
      </p:sp>
    </p:spTree>
    <p:extLst>
      <p:ext uri="{BB962C8B-B14F-4D97-AF65-F5344CB8AC3E}">
        <p14:creationId xmlns:p14="http://schemas.microsoft.com/office/powerpoint/2010/main" val="3751025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10ADE-021A-485A-82F2-3FA11BEFE78F}"/>
              </a:ext>
            </a:extLst>
          </p:cNvPr>
          <p:cNvSpPr>
            <a:spLocks noGrp="1"/>
          </p:cNvSpPr>
          <p:nvPr>
            <p:ph type="title"/>
          </p:nvPr>
        </p:nvSpPr>
        <p:spPr>
          <a:xfrm>
            <a:off x="330200" y="435408"/>
            <a:ext cx="10515600" cy="1325563"/>
          </a:xfrm>
        </p:spPr>
        <p:txBody>
          <a:bodyPr/>
          <a:lstStyle/>
          <a:p>
            <a:r>
              <a:rPr lang="zh-CN" altLang="en-US" dirty="0"/>
              <a:t>实验原理：铁磁性和亚铁磁性物质特点</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FFDD45F-9D2D-48EE-925F-4781F129A91B}"/>
                  </a:ext>
                </a:extLst>
              </p:cNvPr>
              <p:cNvSpPr>
                <a:spLocks noGrp="1"/>
              </p:cNvSpPr>
              <p:nvPr>
                <p:ph idx="1"/>
              </p:nvPr>
            </p:nvSpPr>
            <p:spPr>
              <a:xfrm>
                <a:off x="838200" y="1910052"/>
                <a:ext cx="10151533" cy="4629294"/>
              </a:xfrm>
            </p:spPr>
            <p:txBody>
              <a:bodyPr>
                <a:normAutofit/>
              </a:bodyPr>
              <a:lstStyle/>
              <a:p>
                <a:r>
                  <a:rPr lang="zh-CN" altLang="en-US" sz="2400" b="0" dirty="0"/>
                  <a:t>对于铁磁和亚铁磁材料，其在外磁场中的磁化过程是不可逆的，称之为磁滞现象，闭合曲线称为磁滞回线</a:t>
                </a:r>
                <a:endParaRPr lang="en-US" altLang="zh-CN" sz="2400" b="0" dirty="0"/>
              </a:p>
              <a:p>
                <a:r>
                  <a:rPr lang="zh-CN" altLang="en-US" sz="2400" b="0" dirty="0"/>
                  <a:t>同时其很容易磁化，在小磁场下就可以磁化到</a:t>
                </a:r>
                <a:endParaRPr lang="en-US" altLang="zh-CN" sz="2400" b="0" dirty="0"/>
              </a:p>
              <a:p>
                <a:pPr marL="0" indent="0">
                  <a:buNone/>
                </a:pPr>
                <a:r>
                  <a:rPr lang="zh-CN" altLang="en-US" sz="2400" dirty="0"/>
                  <a:t>饱和，同时获得很大的磁化强度</a:t>
                </a:r>
                <a:endParaRPr lang="en-US" altLang="zh-CN" sz="2400" dirty="0"/>
              </a:p>
              <a:p>
                <a:r>
                  <a:rPr lang="zh-CN" altLang="en-US" sz="2400" b="0" dirty="0"/>
                  <a:t>根据矫顽力（</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𝑐</m:t>
                        </m:r>
                      </m:sub>
                    </m:sSub>
                  </m:oMath>
                </a14:m>
                <a:r>
                  <a:rPr lang="zh-CN" altLang="en-US" sz="2400" b="0" dirty="0"/>
                  <a:t>）的不同，也可将材料分为硬</a:t>
                </a:r>
                <a:endParaRPr lang="en-US" altLang="zh-CN" sz="2400" b="0" dirty="0"/>
              </a:p>
              <a:p>
                <a:pPr marL="0" indent="0">
                  <a:buNone/>
                </a:pPr>
                <a:r>
                  <a:rPr lang="zh-CN" altLang="en-US" sz="2400" dirty="0"/>
                  <a:t>磁材料和软磁材料</a:t>
                </a:r>
                <a:endParaRPr lang="en-US" altLang="zh-CN" sz="2400" b="0" dirty="0"/>
              </a:p>
            </p:txBody>
          </p:sp>
        </mc:Choice>
        <mc:Fallback>
          <p:sp>
            <p:nvSpPr>
              <p:cNvPr id="3" name="内容占位符 2">
                <a:extLst>
                  <a:ext uri="{FF2B5EF4-FFF2-40B4-BE49-F238E27FC236}">
                    <a16:creationId xmlns:a16="http://schemas.microsoft.com/office/drawing/2014/main" id="{FFFDD45F-9D2D-48EE-925F-4781F129A91B}"/>
                  </a:ext>
                </a:extLst>
              </p:cNvPr>
              <p:cNvSpPr>
                <a:spLocks noGrp="1" noRot="1" noChangeAspect="1" noMove="1" noResize="1" noEditPoints="1" noAdjustHandles="1" noChangeArrowheads="1" noChangeShapeType="1" noTextEdit="1"/>
              </p:cNvSpPr>
              <p:nvPr>
                <p:ph idx="1"/>
              </p:nvPr>
            </p:nvSpPr>
            <p:spPr>
              <a:xfrm>
                <a:off x="838200" y="1910052"/>
                <a:ext cx="10151533" cy="4629294"/>
              </a:xfrm>
              <a:blipFill>
                <a:blip r:embed="rId2"/>
                <a:stretch>
                  <a:fillRect l="-961" t="-171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5BF45E3-1297-4866-8ED4-ADFB70CDB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4805" y="2774487"/>
            <a:ext cx="3708995" cy="2900424"/>
          </a:xfrm>
          <a:prstGeom prst="rect">
            <a:avLst/>
          </a:prstGeom>
        </p:spPr>
      </p:pic>
    </p:spTree>
    <p:extLst>
      <p:ext uri="{BB962C8B-B14F-4D97-AF65-F5344CB8AC3E}">
        <p14:creationId xmlns:p14="http://schemas.microsoft.com/office/powerpoint/2010/main" val="4167194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10ADE-021A-485A-82F2-3FA11BEFE78F}"/>
              </a:ext>
            </a:extLst>
          </p:cNvPr>
          <p:cNvSpPr>
            <a:spLocks noGrp="1"/>
          </p:cNvSpPr>
          <p:nvPr>
            <p:ph type="title"/>
          </p:nvPr>
        </p:nvSpPr>
        <p:spPr>
          <a:xfrm>
            <a:off x="330200" y="435408"/>
            <a:ext cx="10515600" cy="1325563"/>
          </a:xfrm>
        </p:spPr>
        <p:txBody>
          <a:bodyPr/>
          <a:lstStyle/>
          <a:p>
            <a:r>
              <a:rPr lang="zh-CN" altLang="en-US" dirty="0"/>
              <a:t>实验原理：磁畴结构</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FFDD45F-9D2D-48EE-925F-4781F129A91B}"/>
                  </a:ext>
                </a:extLst>
              </p:cNvPr>
              <p:cNvSpPr>
                <a:spLocks noGrp="1"/>
              </p:cNvSpPr>
              <p:nvPr>
                <p:ph idx="1"/>
              </p:nvPr>
            </p:nvSpPr>
            <p:spPr>
              <a:xfrm>
                <a:off x="838200" y="1910052"/>
                <a:ext cx="10151533" cy="4629294"/>
              </a:xfrm>
            </p:spPr>
            <p:txBody>
              <a:bodyPr>
                <a:normAutofit fontScale="92500"/>
              </a:bodyPr>
              <a:lstStyle/>
              <a:p>
                <a:r>
                  <a:rPr lang="zh-CN" altLang="en-US" sz="2400" b="0" dirty="0"/>
                  <a:t>磁性材料中，与磁现象有关的能量有：静磁能，退磁能，磁晶各向异性能，交换能，磁畴壁能</a:t>
                </a:r>
                <a:endParaRPr lang="en-US" altLang="zh-CN" sz="2400" b="0" dirty="0"/>
              </a:p>
              <a:p>
                <a:r>
                  <a:rPr lang="zh-CN" altLang="en-US" sz="2400" dirty="0"/>
                  <a:t>静磁能</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𝐻</m:t>
                        </m:r>
                      </m:sub>
                    </m:sSub>
                  </m:oMath>
                </a14:m>
                <a:r>
                  <a:rPr lang="zh-CN" altLang="en-US" sz="2400" dirty="0"/>
                  <a:t>：铁磁体在外加磁场中的能量，设一个磁畴磁矩为</a:t>
                </a:r>
                <a14:m>
                  <m:oMath xmlns:m="http://schemas.openxmlformats.org/officeDocument/2006/math">
                    <m:r>
                      <a:rPr lang="en-US" altLang="zh-CN" sz="2400" b="1" i="1" smtClean="0">
                        <a:latin typeface="Cambria Math" panose="02040503050406030204" pitchFamily="18" charset="0"/>
                      </a:rPr>
                      <m:t>𝑴</m:t>
                    </m:r>
                  </m:oMath>
                </a14:m>
                <a:r>
                  <a:rPr lang="zh-CN" altLang="en-US" sz="2400" dirty="0"/>
                  <a:t>，属于外磁场</a:t>
                </a:r>
                <a14:m>
                  <m:oMath xmlns:m="http://schemas.openxmlformats.org/officeDocument/2006/math">
                    <m:r>
                      <a:rPr lang="en-US" altLang="zh-CN" sz="2400" b="1" i="1" smtClean="0">
                        <a:latin typeface="Cambria Math" panose="02040503050406030204" pitchFamily="18" charset="0"/>
                      </a:rPr>
                      <m:t>𝑯</m:t>
                    </m:r>
                  </m:oMath>
                </a14:m>
                <a:r>
                  <a:rPr lang="zh-CN" altLang="en-US" sz="2400" b="0" dirty="0"/>
                  <a:t>中，会受到外磁场力矩为：</a:t>
                </a:r>
                <a:endParaRPr lang="en-US" altLang="zh-CN" sz="2400" b="0" dirty="0"/>
              </a:p>
              <a:p>
                <a:pPr marL="0" indent="0">
                  <a:buNone/>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𝑻</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𝑴</m:t>
                      </m:r>
                      <m:r>
                        <a:rPr lang="en-US" altLang="zh-CN" sz="2400" b="1" i="1">
                          <a:latin typeface="Cambria Math" panose="02040503050406030204" pitchFamily="18" charset="0"/>
                        </a:rPr>
                        <m:t>×</m:t>
                      </m:r>
                      <m:r>
                        <a:rPr lang="en-US" altLang="zh-CN" sz="2400" b="1" i="1" smtClean="0">
                          <a:latin typeface="Cambria Math" panose="02040503050406030204" pitchFamily="18" charset="0"/>
                        </a:rPr>
                        <m:t>𝑯</m:t>
                      </m:r>
                    </m:oMath>
                  </m:oMathPara>
                </a14:m>
                <a:endParaRPr lang="en-US" altLang="zh-CN" sz="2400" b="1" dirty="0"/>
              </a:p>
              <a:p>
                <a:pPr marL="0" indent="0">
                  <a:buNone/>
                </a:pPr>
                <a:r>
                  <a:rPr lang="zh-CN" altLang="en-US" sz="2400" b="0" dirty="0"/>
                  <a:t>   因此具有的能量即为静磁能：</a:t>
                </a:r>
                <a:endParaRPr lang="en-US" altLang="zh-CN" sz="2400" b="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𝐻</m:t>
                          </m:r>
                        </m:sub>
                      </m:sSub>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𝑴</m:t>
                      </m:r>
                      <m:r>
                        <a:rPr lang="en-US" altLang="zh-CN" sz="2400" b="1" i="1">
                          <a:latin typeface="Cambria Math" panose="02040503050406030204" pitchFamily="18" charset="0"/>
                        </a:rPr>
                        <m:t>·</m:t>
                      </m:r>
                      <m:r>
                        <a:rPr lang="en-US" altLang="zh-CN" sz="2400" b="1" i="1" smtClean="0">
                          <a:latin typeface="Cambria Math" panose="02040503050406030204" pitchFamily="18" charset="0"/>
                        </a:rPr>
                        <m:t>𝑯</m:t>
                      </m:r>
                    </m:oMath>
                  </m:oMathPara>
                </a14:m>
                <a:endParaRPr lang="en-US" altLang="zh-CN" sz="2400" b="1" dirty="0"/>
              </a:p>
              <a:p>
                <a:r>
                  <a:rPr lang="zh-CN" altLang="en-US" sz="2400" b="0" dirty="0"/>
                  <a:t>当</a:t>
                </a:r>
                <a:r>
                  <a:rPr lang="en-US" altLang="zh-CN" sz="2400" b="1" dirty="0"/>
                  <a:t>M</a:t>
                </a:r>
                <a:r>
                  <a:rPr lang="zh-CN" altLang="en-US" sz="2400" b="0" dirty="0"/>
                  <a:t>沿着</a:t>
                </a:r>
                <a:r>
                  <a:rPr lang="en-US" altLang="zh-CN" sz="2400" b="1" dirty="0"/>
                  <a:t>H</a:t>
                </a:r>
                <a:r>
                  <a:rPr lang="zh-CN" altLang="en-US" sz="2400" dirty="0"/>
                  <a:t>的方向时，静磁能最小，该能量使得磁针向外场方向偏转</a:t>
                </a:r>
                <a:endParaRPr lang="en-US" altLang="zh-CN" sz="2400" dirty="0"/>
              </a:p>
              <a:p>
                <a:r>
                  <a:rPr lang="zh-CN" altLang="en-US" sz="2400" dirty="0"/>
                  <a:t>退磁场能</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𝑀</m:t>
                        </m:r>
                      </m:sub>
                    </m:sSub>
                  </m:oMath>
                </a14:m>
                <a:r>
                  <a:rPr lang="zh-CN" altLang="en-US" sz="2400" b="0" dirty="0"/>
                  <a:t>：铁磁体在自身退磁场中的能量称为退磁场能，单位体积内的退磁场能为：</a:t>
                </a:r>
                <a:endParaRPr lang="en-US" altLang="zh-CN" sz="2400" b="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𝑀</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𝑁</m:t>
                          </m:r>
                        </m:e>
                        <m:sub>
                          <m:r>
                            <a:rPr lang="en-US" altLang="zh-CN" sz="2400" b="0" i="1" smtClean="0">
                              <a:latin typeface="Cambria Math" panose="02040503050406030204" pitchFamily="18" charset="0"/>
                            </a:rPr>
                            <m:t>𝑑</m:t>
                          </m:r>
                        </m:sub>
                      </m:sSub>
                      <m:sSup>
                        <m:sSupPr>
                          <m:ctrlPr>
                            <a:rPr lang="en-US" altLang="zh-CN" sz="2400" b="0" i="0" smtClean="0">
                              <a:latin typeface="Cambria Math" panose="02040503050406030204" pitchFamily="18" charset="0"/>
                            </a:rPr>
                          </m:ctrlPr>
                        </m:sSupPr>
                        <m:e>
                          <m:r>
                            <m:rPr>
                              <m:sty m:val="p"/>
                            </m:rPr>
                            <a:rPr lang="en-US" altLang="zh-CN" sz="2400" b="0" i="0" smtClean="0">
                              <a:latin typeface="Cambria Math" panose="02040503050406030204" pitchFamily="18" charset="0"/>
                            </a:rPr>
                            <m:t>M</m:t>
                          </m:r>
                        </m:e>
                        <m:sup>
                          <m:r>
                            <a:rPr lang="en-US" altLang="zh-CN" sz="2400" b="0" i="0" smtClean="0">
                              <a:latin typeface="Cambria Math" panose="02040503050406030204" pitchFamily="18" charset="0"/>
                            </a:rPr>
                            <m:t>2</m:t>
                          </m:r>
                        </m:sup>
                      </m:sSup>
                    </m:oMath>
                  </m:oMathPara>
                </a14:m>
                <a:endParaRPr lang="en-US" altLang="zh-CN" sz="2400" dirty="0"/>
              </a:p>
              <a:p>
                <a:r>
                  <a:rPr lang="zh-CN" altLang="en-US" sz="2400" b="0" dirty="0"/>
                  <a:t>其中</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𝑁</m:t>
                        </m:r>
                      </m:e>
                      <m:sub>
                        <m:r>
                          <a:rPr lang="en-US" altLang="zh-CN" sz="2400" b="0" i="1" smtClean="0">
                            <a:latin typeface="Cambria Math" panose="02040503050406030204" pitchFamily="18" charset="0"/>
                          </a:rPr>
                          <m:t>𝑑</m:t>
                        </m:r>
                      </m:sub>
                    </m:sSub>
                  </m:oMath>
                </a14:m>
                <a:r>
                  <a:rPr lang="zh-CN" altLang="en-US" sz="2400" dirty="0"/>
                  <a:t>为退磁因子</a:t>
                </a:r>
                <a:endParaRPr lang="en-US" altLang="zh-CN" sz="2400" b="0" dirty="0"/>
              </a:p>
            </p:txBody>
          </p:sp>
        </mc:Choice>
        <mc:Fallback>
          <p:sp>
            <p:nvSpPr>
              <p:cNvPr id="3" name="内容占位符 2">
                <a:extLst>
                  <a:ext uri="{FF2B5EF4-FFF2-40B4-BE49-F238E27FC236}">
                    <a16:creationId xmlns:a16="http://schemas.microsoft.com/office/drawing/2014/main" id="{FFFDD45F-9D2D-48EE-925F-4781F129A91B}"/>
                  </a:ext>
                </a:extLst>
              </p:cNvPr>
              <p:cNvSpPr>
                <a:spLocks noGrp="1" noRot="1" noChangeAspect="1" noMove="1" noResize="1" noEditPoints="1" noAdjustHandles="1" noChangeArrowheads="1" noChangeShapeType="1" noTextEdit="1"/>
              </p:cNvSpPr>
              <p:nvPr>
                <p:ph idx="1"/>
              </p:nvPr>
            </p:nvSpPr>
            <p:spPr>
              <a:xfrm>
                <a:off x="838200" y="1910052"/>
                <a:ext cx="10151533" cy="4629294"/>
              </a:xfrm>
              <a:blipFill>
                <a:blip r:embed="rId2"/>
                <a:stretch>
                  <a:fillRect l="-721" t="-1447" b="-23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0291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10ADE-021A-485A-82F2-3FA11BEFE78F}"/>
              </a:ext>
            </a:extLst>
          </p:cNvPr>
          <p:cNvSpPr>
            <a:spLocks noGrp="1"/>
          </p:cNvSpPr>
          <p:nvPr>
            <p:ph type="title"/>
          </p:nvPr>
        </p:nvSpPr>
        <p:spPr>
          <a:xfrm>
            <a:off x="330200" y="435408"/>
            <a:ext cx="10515600" cy="1325563"/>
          </a:xfrm>
        </p:spPr>
        <p:txBody>
          <a:bodyPr/>
          <a:lstStyle/>
          <a:p>
            <a:r>
              <a:rPr lang="zh-CN" altLang="en-US" dirty="0"/>
              <a:t>实验原理：磁畴结构</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FFDD45F-9D2D-48EE-925F-4781F129A91B}"/>
                  </a:ext>
                </a:extLst>
              </p:cNvPr>
              <p:cNvSpPr>
                <a:spLocks noGrp="1"/>
              </p:cNvSpPr>
              <p:nvPr>
                <p:ph idx="1"/>
              </p:nvPr>
            </p:nvSpPr>
            <p:spPr>
              <a:xfrm>
                <a:off x="838200" y="1910052"/>
                <a:ext cx="10151533" cy="4629294"/>
              </a:xfrm>
            </p:spPr>
            <p:txBody>
              <a:bodyPr>
                <a:normAutofit/>
              </a:bodyPr>
              <a:lstStyle/>
              <a:p>
                <a:r>
                  <a:rPr lang="zh-CN" altLang="en-US" sz="2400" b="0" dirty="0"/>
                  <a:t>磁晶各向异性能：在晶态磁性物质中，由于各向异性，施加磁场于不同晶向时，得到磁化强度不同</a:t>
                </a:r>
                <a:r>
                  <a:rPr lang="zh-CN" altLang="en-US" sz="2400" dirty="0"/>
                  <a:t>，把沿某方向磁化所需要的能量同沿最易磁化方向所需要的能量之差定义为磁晶各向异性能</a:t>
                </a:r>
                <a:endParaRPr lang="en-US" altLang="zh-CN" sz="2400" dirty="0"/>
              </a:p>
              <a:p>
                <a:r>
                  <a:rPr lang="zh-CN" altLang="en-US" sz="2400" dirty="0"/>
                  <a:t>磁畴壁能</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𝑤</m:t>
                        </m:r>
                      </m:sub>
                    </m:sSub>
                  </m:oMath>
                </a14:m>
                <a:r>
                  <a:rPr lang="zh-CN" altLang="en-US" sz="2400" b="0" dirty="0"/>
                  <a:t>：畴壁是一个过渡区，有一定厚度，在畴壁内，原子磁矩之间有一定相互取向，交换能相对磁畴内部较高，设两个磁畴磁化方向夹角为</a:t>
                </a:r>
                <a14:m>
                  <m:oMath xmlns:m="http://schemas.openxmlformats.org/officeDocument/2006/math">
                    <m:r>
                      <m:rPr>
                        <m:sty m:val="p"/>
                      </m:rPr>
                      <a:rPr lang="en-US" altLang="zh-CN" sz="2400" b="0" i="1" smtClean="0">
                        <a:latin typeface="Cambria Math" panose="02040503050406030204" pitchFamily="18" charset="0"/>
                      </a:rPr>
                      <m:t>θ</m:t>
                    </m:r>
                  </m:oMath>
                </a14:m>
                <a:r>
                  <a:rPr lang="zh-CN" altLang="en-US" sz="2400" dirty="0"/>
                  <a:t>，通过</a:t>
                </a:r>
                <a:r>
                  <a:rPr lang="en-US" altLang="zh-CN" sz="2400" dirty="0"/>
                  <a:t>N</a:t>
                </a:r>
                <a:r>
                  <a:rPr lang="zh-CN" altLang="en-US" sz="2400" dirty="0"/>
                  <a:t>各原子逐渐过渡，原子间距为</a:t>
                </a:r>
                <a:r>
                  <a:rPr lang="en-US" altLang="zh-CN" sz="2400" dirty="0"/>
                  <a:t>a</a:t>
                </a:r>
                <a:r>
                  <a:rPr lang="zh-CN" altLang="en-US" sz="2400" dirty="0"/>
                  <a:t>，那么磁畴壁内增加的交换能为：</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𝑒</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𝑁</m:t>
                          </m:r>
                        </m:den>
                      </m:f>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𝐽</m:t>
                          </m:r>
                        </m:e>
                        <m:sub>
                          <m:r>
                            <a:rPr lang="en-US" altLang="zh-CN" sz="2400" b="0" i="1" smtClean="0">
                              <a:latin typeface="Cambria Math" panose="02040503050406030204" pitchFamily="18" charset="0"/>
                            </a:rPr>
                            <m:t>𝑒</m:t>
                          </m:r>
                        </m:sub>
                      </m:sSub>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𝑆</m:t>
                          </m:r>
                        </m:e>
                        <m:sup>
                          <m:r>
                            <a:rPr lang="en-US" altLang="zh-CN" sz="2400" b="0" i="1" smtClean="0">
                              <a:latin typeface="Cambria Math" panose="02040503050406030204" pitchFamily="18" charset="0"/>
                            </a:rPr>
                            <m:t>2</m:t>
                          </m:r>
                        </m:sup>
                      </m:sSup>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𝜃</m:t>
                          </m:r>
                        </m:e>
                        <m:sup>
                          <m:r>
                            <a:rPr lang="en-US" altLang="zh-CN" sz="2400" b="0" i="1" smtClean="0">
                              <a:latin typeface="Cambria Math" panose="02040503050406030204" pitchFamily="18" charset="0"/>
                            </a:rPr>
                            <m:t>2</m:t>
                          </m:r>
                        </m:sup>
                      </m:sSup>
                    </m:oMath>
                  </m:oMathPara>
                </a14:m>
                <a:endParaRPr lang="en-US" altLang="zh-CN" sz="2400" b="0" dirty="0"/>
              </a:p>
              <a:p>
                <a:r>
                  <a:rPr lang="zh-CN" altLang="en-US" sz="2400" dirty="0"/>
                  <a:t>磁畴壁能不是一项独立的能量，而是在磁畴壁区域中交换能与各向异性能之和，设磁畴壁能不是一项独立的能量，而是在磁畴壁区域中交换能与各向异性能之和：</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𝜎</m:t>
                          </m:r>
                        </m:e>
                        <m:sub>
                          <m:r>
                            <a:rPr lang="en-US" altLang="zh-CN" sz="2400" b="0" i="1" smtClean="0">
                              <a:latin typeface="Cambria Math" panose="02040503050406030204" pitchFamily="18" charset="0"/>
                            </a:rPr>
                            <m:t>𝑤</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𝜎</m:t>
                          </m:r>
                        </m:e>
                        <m:sub>
                          <m:r>
                            <a:rPr lang="en-US" altLang="zh-CN" sz="2400" b="0" i="1" smtClean="0">
                              <a:latin typeface="Cambria Math" panose="02040503050406030204" pitchFamily="18" charset="0"/>
                            </a:rPr>
                            <m:t>𝑒𝑥</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𝜎</m:t>
                          </m:r>
                        </m:e>
                        <m:sub>
                          <m:r>
                            <a:rPr lang="en-US" altLang="zh-CN" sz="2400" b="0" i="1" smtClean="0">
                              <a:latin typeface="Cambria Math" panose="02040503050406030204" pitchFamily="18" charset="0"/>
                            </a:rPr>
                            <m:t>𝑑𝑖𝑓𝑓𝑒𝑟</m:t>
                          </m:r>
                        </m:sub>
                      </m:sSub>
                    </m:oMath>
                  </m:oMathPara>
                </a14:m>
                <a:endParaRPr lang="en-US" altLang="zh-CN" sz="2400" b="0" dirty="0"/>
              </a:p>
            </p:txBody>
          </p:sp>
        </mc:Choice>
        <mc:Fallback>
          <p:sp>
            <p:nvSpPr>
              <p:cNvPr id="3" name="内容占位符 2">
                <a:extLst>
                  <a:ext uri="{FF2B5EF4-FFF2-40B4-BE49-F238E27FC236}">
                    <a16:creationId xmlns:a16="http://schemas.microsoft.com/office/drawing/2014/main" id="{FFFDD45F-9D2D-48EE-925F-4781F129A91B}"/>
                  </a:ext>
                </a:extLst>
              </p:cNvPr>
              <p:cNvSpPr>
                <a:spLocks noGrp="1" noRot="1" noChangeAspect="1" noMove="1" noResize="1" noEditPoints="1" noAdjustHandles="1" noChangeArrowheads="1" noChangeShapeType="1" noTextEdit="1"/>
              </p:cNvSpPr>
              <p:nvPr>
                <p:ph idx="1"/>
              </p:nvPr>
            </p:nvSpPr>
            <p:spPr>
              <a:xfrm>
                <a:off x="838200" y="1910052"/>
                <a:ext cx="10151533" cy="4629294"/>
              </a:xfrm>
              <a:blipFill>
                <a:blip r:embed="rId2"/>
                <a:stretch>
                  <a:fillRect l="-841" t="-1711" r="-360" b="-10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5420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10ADE-021A-485A-82F2-3FA11BEFE78F}"/>
              </a:ext>
            </a:extLst>
          </p:cNvPr>
          <p:cNvSpPr>
            <a:spLocks noGrp="1"/>
          </p:cNvSpPr>
          <p:nvPr>
            <p:ph type="title"/>
          </p:nvPr>
        </p:nvSpPr>
        <p:spPr>
          <a:xfrm>
            <a:off x="330200" y="435408"/>
            <a:ext cx="10515600" cy="1325563"/>
          </a:xfrm>
        </p:spPr>
        <p:txBody>
          <a:bodyPr/>
          <a:lstStyle/>
          <a:p>
            <a:r>
              <a:rPr lang="zh-CN" altLang="en-US" dirty="0"/>
              <a:t>实验原理：磁泡</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FFDD45F-9D2D-48EE-925F-4781F129A91B}"/>
                  </a:ext>
                </a:extLst>
              </p:cNvPr>
              <p:cNvSpPr>
                <a:spLocks noGrp="1"/>
              </p:cNvSpPr>
              <p:nvPr>
                <p:ph idx="1"/>
              </p:nvPr>
            </p:nvSpPr>
            <p:spPr>
              <a:xfrm>
                <a:off x="838200" y="1910052"/>
                <a:ext cx="10151533" cy="4629294"/>
              </a:xfrm>
            </p:spPr>
            <p:txBody>
              <a:bodyPr>
                <a:normAutofit/>
              </a:bodyPr>
              <a:lstStyle/>
              <a:p>
                <a:r>
                  <a:rPr lang="zh-CN" altLang="en-US" sz="2400" b="0" dirty="0"/>
                  <a:t>磁泡为在磁性薄膜中形成的一种圆柱畴。在磁泡薄膜中，生长感生的单轴各向异性使垂直于膜面的方向成为易磁化方向</a:t>
                </a:r>
                <a:endParaRPr lang="en-US" altLang="zh-CN" sz="2400" b="0" dirty="0"/>
              </a:p>
              <a:p>
                <a:r>
                  <a:rPr lang="zh-CN" altLang="en-US" sz="2400" dirty="0"/>
                  <a:t>不是施加垂直于膜面的外加磁场时，磁性膜中沉陷迷宫状条形磁畴。如果施加垂直于膜面的直流外磁场</a:t>
                </a:r>
                <a14:m>
                  <m:oMath xmlns:m="http://schemas.openxmlformats.org/officeDocument/2006/math">
                    <m:r>
                      <a:rPr lang="en-US" altLang="zh-CN" sz="2400" b="0" i="1" smtClean="0">
                        <a:latin typeface="Cambria Math" panose="02040503050406030204" pitchFamily="18" charset="0"/>
                      </a:rPr>
                      <m:t>𝐻</m:t>
                    </m:r>
                  </m:oMath>
                </a14:m>
                <a:r>
                  <a:rPr lang="zh-CN" altLang="en-US" sz="2400" b="0" dirty="0"/>
                  <a:t>，则磁化方向平行于外磁场的畴面积增大，反平行的畴面积减小，此时再增加脉冲磁场</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𝑝</m:t>
                        </m:r>
                      </m:sub>
                    </m:sSub>
                  </m:oMath>
                </a14:m>
                <a:r>
                  <a:rPr lang="zh-CN" altLang="en-US" sz="2400" dirty="0"/>
                  <a:t>，就回切割条状磁畴形成段畴。如果继续增大</a:t>
                </a:r>
                <a14:m>
                  <m:oMath xmlns:m="http://schemas.openxmlformats.org/officeDocument/2006/math">
                    <m:r>
                      <a:rPr lang="en-US" altLang="zh-CN" sz="2400" b="0" i="1" smtClean="0">
                        <a:latin typeface="Cambria Math" panose="02040503050406030204" pitchFamily="18" charset="0"/>
                      </a:rPr>
                      <m:t>𝐻</m:t>
                    </m:r>
                  </m:oMath>
                </a14:m>
                <a:r>
                  <a:rPr lang="zh-CN" altLang="en-US" sz="2400" b="0" dirty="0"/>
                  <a:t>，最后会缩成圆柱状磁畴，也就是磁泡，继续增大磁场，磁泡最后会缩灭。</a:t>
                </a:r>
                <a:endParaRPr lang="en-US" altLang="zh-CN" sz="2400" b="0" dirty="0"/>
              </a:p>
              <a:p>
                <a:r>
                  <a:rPr lang="zh-CN" altLang="en-US" sz="2400" dirty="0"/>
                  <a:t>磁泡的最大直径由材料性质和膜厚决定</a:t>
                </a:r>
                <a:endParaRPr lang="en-US" altLang="zh-CN" sz="2400" dirty="0"/>
              </a:p>
              <a:p>
                <a:r>
                  <a:rPr lang="zh-CN" altLang="en-US" sz="2400" dirty="0"/>
                  <a:t>在膜厚为</a:t>
                </a:r>
                <a14:m>
                  <m:oMath xmlns:m="http://schemas.openxmlformats.org/officeDocument/2006/math">
                    <m:r>
                      <a:rPr lang="en-US" altLang="zh-CN" sz="2400" b="0" i="1" smtClean="0">
                        <a:latin typeface="Cambria Math" panose="02040503050406030204" pitchFamily="18" charset="0"/>
                      </a:rPr>
                      <m:t>h</m:t>
                    </m:r>
                  </m:oMath>
                </a14:m>
                <a:r>
                  <a:rPr lang="zh-CN" altLang="en-US" sz="2400" dirty="0"/>
                  <a:t>，饱和磁化强度为</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𝑠</m:t>
                        </m:r>
                      </m:sub>
                    </m:sSub>
                  </m:oMath>
                </a14:m>
                <a:r>
                  <a:rPr lang="zh-CN" altLang="en-US" sz="2400" dirty="0"/>
                  <a:t>的膜面内，有一个半径为</a:t>
                </a:r>
                <a14:m>
                  <m:oMath xmlns:m="http://schemas.openxmlformats.org/officeDocument/2006/math">
                    <m:r>
                      <a:rPr lang="en-US" altLang="zh-CN" sz="2400" b="0" i="1" smtClean="0">
                        <a:latin typeface="Cambria Math" panose="02040503050406030204" pitchFamily="18" charset="0"/>
                      </a:rPr>
                      <m:t>𝑟</m:t>
                    </m:r>
                  </m:oMath>
                </a14:m>
                <a:r>
                  <a:rPr lang="zh-CN" altLang="en-US" sz="2400" dirty="0"/>
                  <a:t>的磁泡，在磁场</a:t>
                </a:r>
                <a14:m>
                  <m:oMath xmlns:m="http://schemas.openxmlformats.org/officeDocument/2006/math">
                    <m:r>
                      <a:rPr lang="en-US" altLang="zh-CN" sz="2400" b="0" i="1" smtClean="0">
                        <a:latin typeface="Cambria Math" panose="02040503050406030204" pitchFamily="18" charset="0"/>
                      </a:rPr>
                      <m:t>𝐻</m:t>
                    </m:r>
                  </m:oMath>
                </a14:m>
                <a:r>
                  <a:rPr lang="zh-CN" altLang="en-US" sz="2400" dirty="0"/>
                  <a:t>的作用下，其总能量为：</a:t>
                </a:r>
                <a14:m>
                  <m:oMath xmlns:m="http://schemas.openxmlformats.org/officeDocument/2006/math">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𝑊</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𝐻</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𝑀</m:t>
                        </m:r>
                      </m:sub>
                    </m:sSub>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𝜋</m:t>
                    </m:r>
                    <m:r>
                      <a:rPr lang="en-US" altLang="zh-CN" sz="2400" b="0" i="1" smtClean="0">
                        <a:latin typeface="Cambria Math" panose="02040503050406030204" pitchFamily="18" charset="0"/>
                      </a:rPr>
                      <m:t>𝑟h</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𝜎</m:t>
                        </m:r>
                      </m:e>
                      <m:sub>
                        <m:r>
                          <a:rPr lang="en-US" altLang="zh-CN" sz="2400" b="0" i="1" smtClean="0">
                            <a:latin typeface="Cambria Math" panose="02040503050406030204" pitchFamily="18" charset="0"/>
                          </a:rPr>
                          <m:t>𝑊</m:t>
                        </m:r>
                      </m:sub>
                    </m:sSub>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𝜋</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𝑟</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h</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𝑆</m:t>
                        </m:r>
                      </m:sub>
                    </m:sSub>
                    <m:r>
                      <a:rPr lang="en-US" altLang="zh-CN" sz="2400" b="0" i="1" smtClean="0">
                        <a:latin typeface="Cambria Math" panose="02040503050406030204" pitchFamily="18" charset="0"/>
                      </a:rPr>
                      <m:t>𝐻</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𝑀</m:t>
                        </m:r>
                      </m:sub>
                    </m:sSub>
                  </m:oMath>
                </a14:m>
                <a:endParaRPr lang="en-US" altLang="zh-CN" sz="2400" b="0" dirty="0"/>
              </a:p>
              <a:p>
                <a:r>
                  <a:rPr lang="zh-CN" altLang="en-US" sz="2400" dirty="0"/>
                  <a:t>其中第一项为畴壁能，第二项为静磁能，第三项为退磁能</a:t>
                </a:r>
                <a:endParaRPr lang="en-US" altLang="zh-CN" sz="2400" dirty="0"/>
              </a:p>
            </p:txBody>
          </p:sp>
        </mc:Choice>
        <mc:Fallback>
          <p:sp>
            <p:nvSpPr>
              <p:cNvPr id="3" name="内容占位符 2">
                <a:extLst>
                  <a:ext uri="{FF2B5EF4-FFF2-40B4-BE49-F238E27FC236}">
                    <a16:creationId xmlns:a16="http://schemas.microsoft.com/office/drawing/2014/main" id="{FFFDD45F-9D2D-48EE-925F-4781F129A91B}"/>
                  </a:ext>
                </a:extLst>
              </p:cNvPr>
              <p:cNvSpPr>
                <a:spLocks noGrp="1" noRot="1" noChangeAspect="1" noMove="1" noResize="1" noEditPoints="1" noAdjustHandles="1" noChangeArrowheads="1" noChangeShapeType="1" noTextEdit="1"/>
              </p:cNvSpPr>
              <p:nvPr>
                <p:ph idx="1"/>
              </p:nvPr>
            </p:nvSpPr>
            <p:spPr>
              <a:xfrm>
                <a:off x="838200" y="1910052"/>
                <a:ext cx="10151533" cy="4629294"/>
              </a:xfrm>
              <a:blipFill>
                <a:blip r:embed="rId2"/>
                <a:stretch>
                  <a:fillRect l="-841" t="-1711" r="-360" b="-18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8010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10ADE-021A-485A-82F2-3FA11BEFE78F}"/>
              </a:ext>
            </a:extLst>
          </p:cNvPr>
          <p:cNvSpPr>
            <a:spLocks noGrp="1"/>
          </p:cNvSpPr>
          <p:nvPr>
            <p:ph type="title"/>
          </p:nvPr>
        </p:nvSpPr>
        <p:spPr>
          <a:xfrm>
            <a:off x="330200" y="435408"/>
            <a:ext cx="10515600" cy="1325563"/>
          </a:xfrm>
        </p:spPr>
        <p:txBody>
          <a:bodyPr/>
          <a:lstStyle/>
          <a:p>
            <a:r>
              <a:rPr lang="zh-CN" altLang="en-US" dirty="0"/>
              <a:t>实验原理：磁泡</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FFDD45F-9D2D-48EE-925F-4781F129A91B}"/>
                  </a:ext>
                </a:extLst>
              </p:cNvPr>
              <p:cNvSpPr>
                <a:spLocks noGrp="1"/>
              </p:cNvSpPr>
              <p:nvPr>
                <p:ph idx="1"/>
              </p:nvPr>
            </p:nvSpPr>
            <p:spPr>
              <a:xfrm>
                <a:off x="838200" y="1910052"/>
                <a:ext cx="10151533" cy="4629294"/>
              </a:xfrm>
            </p:spPr>
            <p:txBody>
              <a:bodyPr>
                <a:normAutofit/>
              </a:bodyPr>
              <a:lstStyle/>
              <a:p>
                <a14:m>
                  <m:oMath xmlns:m="http://schemas.openxmlformats.org/officeDocument/2006/math">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𝑊</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𝐻</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𝑀</m:t>
                        </m:r>
                      </m:sub>
                    </m:sSub>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𝜋</m:t>
                    </m:r>
                    <m:r>
                      <a:rPr lang="en-US" altLang="zh-CN" sz="2400" b="0" i="1" smtClean="0">
                        <a:latin typeface="Cambria Math" panose="02040503050406030204" pitchFamily="18" charset="0"/>
                      </a:rPr>
                      <m:t>𝑟h</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𝜎</m:t>
                        </m:r>
                      </m:e>
                      <m:sub>
                        <m:r>
                          <a:rPr lang="en-US" altLang="zh-CN" sz="2400" b="0" i="1" smtClean="0">
                            <a:latin typeface="Cambria Math" panose="02040503050406030204" pitchFamily="18" charset="0"/>
                          </a:rPr>
                          <m:t>𝑊</m:t>
                        </m:r>
                      </m:sub>
                    </m:sSub>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𝜋</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𝑟</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h</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𝑆</m:t>
                        </m:r>
                      </m:sub>
                    </m:sSub>
                    <m:r>
                      <a:rPr lang="en-US" altLang="zh-CN" sz="2400" b="0" i="1" smtClean="0">
                        <a:latin typeface="Cambria Math" panose="02040503050406030204" pitchFamily="18" charset="0"/>
                      </a:rPr>
                      <m:t>𝐻</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𝑀</m:t>
                        </m:r>
                      </m:sub>
                    </m:sSub>
                  </m:oMath>
                </a14:m>
                <a:endParaRPr lang="en-US" altLang="zh-CN" sz="2400" b="0" dirty="0"/>
              </a:p>
              <a:p>
                <a:r>
                  <a:rPr lang="zh-CN" altLang="en-US" sz="2400" dirty="0"/>
                  <a:t>其中第一项为畴壁能，第二项为静磁能，第三项为退磁能，前两项能量产生让磁泡缩小的力，第三项能量产生让磁泡增大的力，利用退磁能的近似表达式，可以得到磁泡静态方程的一般形式：</a:t>
                </a:r>
                <a:endParaRPr lang="en-US" altLang="zh-CN" sz="2400" dirty="0"/>
              </a:p>
              <a:p>
                <a:pPr marL="0" indent="0">
                  <a:buNone/>
                </a:pPr>
                <a14:m>
                  <m:oMathPara xmlns:m="http://schemas.openxmlformats.org/officeDocument/2006/math">
                    <m:oMathParaPr>
                      <m:jc m:val="centerGroup"/>
                    </m:oMathParaPr>
                    <m:oMath xmlns:m="http://schemas.openxmlformats.org/officeDocument/2006/math">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𝑙</m:t>
                          </m:r>
                        </m:num>
                        <m:den>
                          <m:r>
                            <a:rPr lang="en-US" altLang="zh-CN" sz="2400" b="0" i="1" smtClean="0">
                              <a:latin typeface="Cambria Math" panose="02040503050406030204" pitchFamily="18" charset="0"/>
                            </a:rPr>
                            <m:t>h</m:t>
                          </m:r>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𝑑</m:t>
                          </m:r>
                        </m:num>
                        <m:den>
                          <m:r>
                            <a:rPr lang="en-US" altLang="zh-CN" sz="2400" b="0" i="1" smtClean="0">
                              <a:latin typeface="Cambria Math" panose="02040503050406030204" pitchFamily="18" charset="0"/>
                            </a:rPr>
                            <m:t>h</m:t>
                          </m:r>
                        </m:den>
                      </m:f>
                      <m:r>
                        <a:rPr lang="en-US" altLang="zh-CN" sz="2400" i="1">
                          <a:latin typeface="Cambria Math" panose="02040503050406030204" pitchFamily="18" charset="0"/>
                        </a:rPr>
                        <m:t>·</m:t>
                      </m:r>
                      <m:d>
                        <m:dPr>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𝐻</m:t>
                              </m:r>
                            </m:num>
                            <m:den>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𝜋</m:t>
                              </m:r>
                              <m:sSub>
                                <m:sSubPr>
                                  <m:ctrlPr>
                                    <a:rPr lang="en-US" altLang="zh-CN" sz="2400" b="0" i="1" smtClean="0">
                                      <a:latin typeface="Cambria Math" panose="02040503050406030204" pitchFamily="18" charset="0"/>
                                    </a:rPr>
                                  </m:ctrlPr>
                                </m:sSubPr>
                                <m:e>
                                  <m:r>
                                    <m:rPr>
                                      <m:sty m:val="p"/>
                                    </m:rPr>
                                    <a:rPr lang="en-US" altLang="zh-CN" sz="2400" b="0" i="1" smtClean="0">
                                      <a:latin typeface="Cambria Math" panose="02040503050406030204" pitchFamily="18" charset="0"/>
                                    </a:rPr>
                                    <m:t>M</m:t>
                                  </m:r>
                                </m:e>
                                <m:sub>
                                  <m:r>
                                    <a:rPr lang="en-US" altLang="zh-CN" sz="2400" b="0" i="1" smtClean="0">
                                      <a:latin typeface="Cambria Math" panose="02040503050406030204" pitchFamily="18" charset="0"/>
                                    </a:rPr>
                                    <m:t>𝑆</m:t>
                                  </m:r>
                                </m:sub>
                              </m:sSub>
                            </m:den>
                          </m:f>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𝑑</m:t>
                          </m:r>
                        </m:num>
                        <m:den>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h</m:t>
                          </m:r>
                          <m:r>
                            <a:rPr lang="en-US" altLang="zh-CN" sz="2400" b="0" i="1" smtClean="0">
                              <a:latin typeface="Cambria Math" panose="02040503050406030204" pitchFamily="18" charset="0"/>
                            </a:rPr>
                            <m:t>+3</m:t>
                          </m:r>
                          <m:r>
                            <a:rPr lang="en-US" altLang="zh-CN" sz="2400" b="0" i="1" smtClean="0">
                              <a:latin typeface="Cambria Math" panose="02040503050406030204" pitchFamily="18" charset="0"/>
                            </a:rPr>
                            <m:t>𝑑</m:t>
                          </m:r>
                        </m:den>
                      </m:f>
                    </m:oMath>
                  </m:oMathPara>
                </a14:m>
                <a:endParaRPr lang="en-US" altLang="zh-CN" sz="2400" dirty="0"/>
              </a:p>
              <a:p>
                <a:r>
                  <a:rPr lang="zh-CN" altLang="en-US" sz="2400" dirty="0"/>
                  <a:t>进而可以得到磁泡的缩灭场</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0</m:t>
                        </m:r>
                      </m:sub>
                    </m:sSub>
                  </m:oMath>
                </a14:m>
                <a:r>
                  <a:rPr lang="zh-CN" altLang="en-US" sz="2400" dirty="0"/>
                  <a:t>和缩灭直径</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0</m:t>
                        </m:r>
                      </m:sub>
                    </m:sSub>
                  </m:oMath>
                </a14:m>
                <a:r>
                  <a:rPr lang="zh-CN" altLang="en-US" sz="2400" dirty="0"/>
                  <a:t>为：</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𝜋</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𝑆</m:t>
                          </m:r>
                        </m:sub>
                      </m:sSub>
                      <m:r>
                        <a:rPr lang="en-US" altLang="zh-CN" sz="2400" b="0" i="1" smtClean="0">
                          <a:latin typeface="Cambria Math" panose="02040503050406030204" pitchFamily="18" charset="0"/>
                        </a:rPr>
                        <m:t>[1+</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3</m:t>
                          </m:r>
                          <m:r>
                            <a:rPr lang="en-US" altLang="zh-CN" sz="2400" b="0" i="1" smtClean="0">
                              <a:latin typeface="Cambria Math" panose="02040503050406030204" pitchFamily="18" charset="0"/>
                            </a:rPr>
                            <m:t>𝑙</m:t>
                          </m:r>
                        </m:num>
                        <m:den>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h</m:t>
                          </m:r>
                        </m:den>
                      </m:f>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3</m:t>
                                  </m:r>
                                  <m:r>
                                    <a:rPr lang="en-US" altLang="zh-CN" sz="2400" b="0" i="1" smtClean="0">
                                      <a:latin typeface="Cambria Math" panose="02040503050406030204" pitchFamily="18" charset="0"/>
                                    </a:rPr>
                                    <m:t>𝑙</m:t>
                                  </m:r>
                                </m:num>
                                <m:den>
                                  <m:r>
                                    <a:rPr lang="en-US" altLang="zh-CN" sz="2400" b="0" i="1" smtClean="0">
                                      <a:latin typeface="Cambria Math" panose="02040503050406030204" pitchFamily="18" charset="0"/>
                                    </a:rPr>
                                    <m:t>h</m:t>
                                  </m:r>
                                </m:den>
                              </m:f>
                            </m:e>
                          </m:d>
                        </m:e>
                        <m:sup>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sup>
                      </m:sSup>
                      <m:r>
                        <a:rPr lang="en-US" altLang="zh-CN" sz="2400" b="0" i="1" smtClean="0">
                          <a:latin typeface="Cambria Math" panose="02040503050406030204" pitchFamily="18" charset="0"/>
                        </a:rPr>
                        <m:t>]</m:t>
                      </m:r>
                    </m:oMath>
                  </m:oMathPara>
                </a14:m>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h</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3</m:t>
                                  </m:r>
                                  <m:r>
                                    <a:rPr lang="en-US" altLang="zh-CN" sz="2400" b="0" i="1" smtClean="0">
                                      <a:latin typeface="Cambria Math" panose="02040503050406030204" pitchFamily="18" charset="0"/>
                                    </a:rPr>
                                    <m:t>h</m:t>
                                  </m:r>
                                </m:num>
                                <m:den>
                                  <m:r>
                                    <a:rPr lang="en-US" altLang="zh-CN" sz="2400" b="0" i="1" smtClean="0">
                                      <a:latin typeface="Cambria Math" panose="02040503050406030204" pitchFamily="18" charset="0"/>
                                    </a:rPr>
                                    <m:t>𝑙</m:t>
                                  </m:r>
                                </m:den>
                              </m:f>
                            </m:e>
                          </m:d>
                        </m:e>
                        <m:sup>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2</m:t>
                              </m:r>
                            </m:den>
                          </m:f>
                        </m:sup>
                      </m:s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3</m:t>
                          </m:r>
                        </m:num>
                        <m:den>
                          <m:r>
                            <a:rPr lang="en-US" altLang="zh-CN" sz="2400" b="0" i="1" smtClean="0">
                              <a:latin typeface="Cambria Math" panose="02040503050406030204" pitchFamily="18" charset="0"/>
                            </a:rPr>
                            <m:t>2</m:t>
                          </m:r>
                        </m:den>
                      </m:f>
                      <m:r>
                        <a:rPr lang="en-US" altLang="zh-CN" sz="2400" b="0" i="1" smtClean="0">
                          <a:latin typeface="Cambria Math" panose="02040503050406030204" pitchFamily="18" charset="0"/>
                        </a:rPr>
                        <m:t>]</m:t>
                      </m:r>
                    </m:oMath>
                  </m:oMathPara>
                </a14:m>
                <a:endParaRPr lang="en-US" altLang="zh-CN" sz="2400" dirty="0"/>
              </a:p>
              <a:p>
                <a:endParaRPr lang="en-US" altLang="zh-CN" sz="2400" dirty="0"/>
              </a:p>
            </p:txBody>
          </p:sp>
        </mc:Choice>
        <mc:Fallback>
          <p:sp>
            <p:nvSpPr>
              <p:cNvPr id="3" name="内容占位符 2">
                <a:extLst>
                  <a:ext uri="{FF2B5EF4-FFF2-40B4-BE49-F238E27FC236}">
                    <a16:creationId xmlns:a16="http://schemas.microsoft.com/office/drawing/2014/main" id="{FFFDD45F-9D2D-48EE-925F-4781F129A91B}"/>
                  </a:ext>
                </a:extLst>
              </p:cNvPr>
              <p:cNvSpPr>
                <a:spLocks noGrp="1" noRot="1" noChangeAspect="1" noMove="1" noResize="1" noEditPoints="1" noAdjustHandles="1" noChangeArrowheads="1" noChangeShapeType="1" noTextEdit="1"/>
              </p:cNvSpPr>
              <p:nvPr>
                <p:ph idx="1"/>
              </p:nvPr>
            </p:nvSpPr>
            <p:spPr>
              <a:xfrm>
                <a:off x="838200" y="1910052"/>
                <a:ext cx="10151533" cy="4629294"/>
              </a:xfrm>
              <a:blipFill>
                <a:blip r:embed="rId2"/>
                <a:stretch>
                  <a:fillRect l="-841" t="-14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1543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10ADE-021A-485A-82F2-3FA11BEFE78F}"/>
              </a:ext>
            </a:extLst>
          </p:cNvPr>
          <p:cNvSpPr>
            <a:spLocks noGrp="1"/>
          </p:cNvSpPr>
          <p:nvPr>
            <p:ph type="title"/>
          </p:nvPr>
        </p:nvSpPr>
        <p:spPr>
          <a:xfrm>
            <a:off x="330200" y="435408"/>
            <a:ext cx="10515600" cy="1325563"/>
          </a:xfrm>
        </p:spPr>
        <p:txBody>
          <a:bodyPr/>
          <a:lstStyle/>
          <a:p>
            <a:r>
              <a:rPr lang="zh-CN" altLang="en-US" dirty="0"/>
              <a:t>实验原理：法拉第透射偏光望远镜</a:t>
            </a:r>
          </a:p>
        </p:txBody>
      </p:sp>
      <p:sp>
        <p:nvSpPr>
          <p:cNvPr id="3" name="内容占位符 2">
            <a:extLst>
              <a:ext uri="{FF2B5EF4-FFF2-40B4-BE49-F238E27FC236}">
                <a16:creationId xmlns:a16="http://schemas.microsoft.com/office/drawing/2014/main" id="{FFFDD45F-9D2D-48EE-925F-4781F129A91B}"/>
              </a:ext>
            </a:extLst>
          </p:cNvPr>
          <p:cNvSpPr>
            <a:spLocks noGrp="1"/>
          </p:cNvSpPr>
          <p:nvPr>
            <p:ph idx="1"/>
          </p:nvPr>
        </p:nvSpPr>
        <p:spPr>
          <a:xfrm>
            <a:off x="838200" y="1635369"/>
            <a:ext cx="10151533" cy="5345723"/>
          </a:xfrm>
        </p:spPr>
        <p:txBody>
          <a:bodyPr>
            <a:normAutofit/>
          </a:bodyPr>
          <a:lstStyle/>
          <a:p>
            <a:r>
              <a:rPr lang="zh-CN" altLang="en-US" sz="2400" dirty="0"/>
              <a:t>平面偏振光透过磁性材料或由材料表面反射后，偏振面要发生旋转，其中反射的效应称为克尔效应，透射的效应称为法拉第效应。由于各个磁畴的磁化方向不同，各磁畴透射光线后，偏振面的旋转角也不同。因此如果样品中存在两个不同方向的磁畴， 透过样品前的一个偏振面，就会在通过样品后变成两个偏振面。通过检偏器后，使一个偏振面对应 的光处于消光状态，而另一个偏振面不处于消光状态，因此它们的光强就有所不同，因而各磁畴显出的明暗程度就有差别。</a:t>
            </a:r>
            <a:endParaRPr lang="en-US" altLang="zh-CN" sz="2400" dirty="0"/>
          </a:p>
          <a:p>
            <a:r>
              <a:rPr lang="zh-CN" altLang="en-US" sz="2400"/>
              <a:t>如果给样本加外磁场使之达到饱和磁化，此时磁畴的磁化方向与外场方向完全一致，磁畴的明暗差异消失，称为磁畴消失场</a:t>
            </a:r>
            <a:endParaRPr lang="en-US" altLang="zh-CN" sz="2400" dirty="0"/>
          </a:p>
          <a:p>
            <a:r>
              <a:rPr lang="zh-CN" altLang="en-US" sz="2400" dirty="0"/>
              <a:t>磁光效应的优点是不受材料性能的限制，能在高、低温下观察磁畴结构，如果配以高速摄影装置，则能观察磁畴结构的运动变化全貌，甚至数量级 </a:t>
            </a:r>
            <a:r>
              <a:rPr lang="en-US" altLang="zh-CN" sz="2400" dirty="0"/>
              <a:t>1μs </a:t>
            </a:r>
            <a:r>
              <a:rPr lang="zh-CN" altLang="en-US" sz="2400" dirty="0"/>
              <a:t>的磁化反转过程也能显示出来，并且也能研究畴壁内磁矩的方向改变。</a:t>
            </a:r>
            <a:endParaRPr lang="en-US" altLang="zh-CN" sz="2400" dirty="0"/>
          </a:p>
        </p:txBody>
      </p:sp>
    </p:spTree>
    <p:extLst>
      <p:ext uri="{BB962C8B-B14F-4D97-AF65-F5344CB8AC3E}">
        <p14:creationId xmlns:p14="http://schemas.microsoft.com/office/powerpoint/2010/main" val="1603913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5EB0B-5A16-466F-A3C0-116BBA84AC00}"/>
              </a:ext>
            </a:extLst>
          </p:cNvPr>
          <p:cNvSpPr>
            <a:spLocks noGrp="1"/>
          </p:cNvSpPr>
          <p:nvPr>
            <p:ph type="title"/>
          </p:nvPr>
        </p:nvSpPr>
        <p:spPr>
          <a:xfrm>
            <a:off x="1167714" y="365125"/>
            <a:ext cx="9381066" cy="1325563"/>
          </a:xfrm>
        </p:spPr>
        <p:txBody>
          <a:bodyPr>
            <a:normAutofit/>
          </a:bodyPr>
          <a:lstStyle/>
          <a:p>
            <a:r>
              <a:rPr lang="zh-CN" altLang="en-US" dirty="0"/>
              <a:t>实验装置：</a:t>
            </a:r>
          </a:p>
        </p:txBody>
      </p:sp>
      <p:sp>
        <p:nvSpPr>
          <p:cNvPr id="6" name="Rectangle 2">
            <a:extLst>
              <a:ext uri="{FF2B5EF4-FFF2-40B4-BE49-F238E27FC236}">
                <a16:creationId xmlns:a16="http://schemas.microsoft.com/office/drawing/2014/main" id="{6D0E7866-32BA-48BF-B2F3-00A0EF956DE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D283DDD8-B56F-432D-B1F2-372F98F34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23" y="1897361"/>
            <a:ext cx="11025554" cy="3347042"/>
          </a:xfrm>
          <a:prstGeom prst="rect">
            <a:avLst/>
          </a:prstGeom>
        </p:spPr>
      </p:pic>
    </p:spTree>
    <p:extLst>
      <p:ext uri="{BB962C8B-B14F-4D97-AF65-F5344CB8AC3E}">
        <p14:creationId xmlns:p14="http://schemas.microsoft.com/office/powerpoint/2010/main" val="2599492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558E99-529E-4AB2-96A8-A5CEF5341DE3}"/>
              </a:ext>
            </a:extLst>
          </p:cNvPr>
          <p:cNvSpPr>
            <a:spLocks noGrp="1"/>
          </p:cNvSpPr>
          <p:nvPr>
            <p:ph type="title"/>
          </p:nvPr>
        </p:nvSpPr>
        <p:spPr>
          <a:xfrm>
            <a:off x="838200" y="-127245"/>
            <a:ext cx="10515600" cy="1325563"/>
          </a:xfrm>
        </p:spPr>
        <p:txBody>
          <a:bodyPr/>
          <a:lstStyle/>
          <a:p>
            <a:r>
              <a:rPr lang="zh-CN" altLang="en-US" dirty="0"/>
              <a:t>实验步骤：</a:t>
            </a:r>
          </a:p>
        </p:txBody>
      </p:sp>
      <p:sp>
        <p:nvSpPr>
          <p:cNvPr id="3" name="内容占位符 2">
            <a:extLst>
              <a:ext uri="{FF2B5EF4-FFF2-40B4-BE49-F238E27FC236}">
                <a16:creationId xmlns:a16="http://schemas.microsoft.com/office/drawing/2014/main" id="{59E43563-BE1D-4AD9-A863-1417616FE054}"/>
              </a:ext>
            </a:extLst>
          </p:cNvPr>
          <p:cNvSpPr>
            <a:spLocks noGrp="1"/>
          </p:cNvSpPr>
          <p:nvPr>
            <p:ph idx="1"/>
          </p:nvPr>
        </p:nvSpPr>
        <p:spPr>
          <a:xfrm>
            <a:off x="838200" y="1198318"/>
            <a:ext cx="10515600" cy="5385655"/>
          </a:xfrm>
        </p:spPr>
        <p:txBody>
          <a:bodyPr>
            <a:normAutofit lnSpcReduction="10000"/>
          </a:bodyPr>
          <a:lstStyle/>
          <a:p>
            <a:r>
              <a:rPr lang="zh-CN" altLang="en-US" dirty="0"/>
              <a:t>微调光路以及偏振片，在计算机屏幕上看到清晰磁畴图像后，外加直流磁场垂直于样品膜面，改变磁场大小和方向，观察磁畴变化</a:t>
            </a:r>
            <a:endParaRPr lang="en-US" altLang="zh-CN" dirty="0"/>
          </a:p>
          <a:p>
            <a:r>
              <a:rPr lang="zh-CN" altLang="en-US" dirty="0"/>
              <a:t>以磁畴图像灰度表示材料磁化强度大小和方向，测量样品磁畴灰度随外加磁场的变化情况，作图并讨论</a:t>
            </a:r>
            <a:endParaRPr lang="en-US" altLang="zh-CN" dirty="0"/>
          </a:p>
          <a:p>
            <a:r>
              <a:rPr lang="zh-CN" altLang="en-US" dirty="0"/>
              <a:t>在垂直膜表面的方向加脉冲磁场，与直流磁场共同作用，选择不同的脉冲信号，并改变直流磁场的大小和方向，观察产生磁畴的不同，并采集图像</a:t>
            </a:r>
            <a:endParaRPr lang="en-US" altLang="zh-CN" dirty="0"/>
          </a:p>
          <a:p>
            <a:r>
              <a:rPr lang="zh-CN" altLang="en-US" dirty="0"/>
              <a:t>当直流磁场增到一定程度，加上脉冲磁场，形成段畴，此时关闭脉冲磁场，继续增大直流磁场，观察磁泡出现，测量磁泡直径与磁场大小的关系以及缩灭磁场和缩灭直径</a:t>
            </a:r>
            <a:endParaRPr lang="en-US" altLang="zh-CN" dirty="0"/>
          </a:p>
          <a:p>
            <a:r>
              <a:rPr lang="zh-CN" altLang="en-US" dirty="0"/>
              <a:t>外加磁场方向平行于膜面，旋转样品，测量样品在不同晶向的磁畴消失场并分析</a:t>
            </a:r>
            <a:endParaRPr lang="en-US" altLang="zh-CN" dirty="0"/>
          </a:p>
          <a:p>
            <a:endParaRPr lang="en-US" altLang="zh-CN" dirty="0"/>
          </a:p>
        </p:txBody>
      </p:sp>
    </p:spTree>
    <p:extLst>
      <p:ext uri="{BB962C8B-B14F-4D97-AF65-F5344CB8AC3E}">
        <p14:creationId xmlns:p14="http://schemas.microsoft.com/office/powerpoint/2010/main" val="1297480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9E435-C58C-4F6F-AB94-67EB8A56E802}"/>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95BDB152-21DB-4646-A8B2-A8388C15355D}"/>
              </a:ext>
            </a:extLst>
          </p:cNvPr>
          <p:cNvSpPr>
            <a:spLocks noGrp="1"/>
          </p:cNvSpPr>
          <p:nvPr>
            <p:ph idx="1"/>
          </p:nvPr>
        </p:nvSpPr>
        <p:spPr>
          <a:xfrm>
            <a:off x="474133" y="1490133"/>
            <a:ext cx="11379199" cy="5181600"/>
          </a:xfrm>
        </p:spPr>
        <p:txBody>
          <a:bodyPr>
            <a:normAutofit lnSpcReduction="10000"/>
          </a:bodyPr>
          <a:lstStyle/>
          <a:p>
            <a:r>
              <a:rPr lang="en-US" altLang="zh-CN" dirty="0"/>
              <a:t>[1].</a:t>
            </a:r>
            <a:r>
              <a:rPr lang="zh-CN" altLang="en-US" dirty="0"/>
              <a:t>唐贵德，马长山，杨连祥，马丽梅主编，近代物理实验，河北科学技术出版社，</a:t>
            </a:r>
            <a:r>
              <a:rPr lang="en-US" altLang="zh-CN" dirty="0"/>
              <a:t>2003</a:t>
            </a:r>
            <a:r>
              <a:rPr lang="zh-CN" altLang="en-US" dirty="0"/>
              <a:t>。</a:t>
            </a:r>
            <a:endParaRPr lang="en-US" altLang="zh-CN" dirty="0"/>
          </a:p>
          <a:p>
            <a:r>
              <a:rPr lang="en-US" altLang="zh-CN" dirty="0"/>
              <a:t>[2]. 《</a:t>
            </a:r>
            <a:r>
              <a:rPr lang="zh-CN" altLang="en-US" dirty="0"/>
              <a:t>磁泡编写组</a:t>
            </a:r>
            <a:r>
              <a:rPr lang="en-US" altLang="zh-CN" dirty="0"/>
              <a:t>》</a:t>
            </a:r>
            <a:r>
              <a:rPr lang="zh-CN" altLang="en-US" dirty="0"/>
              <a:t>编著，磁泡，科学出版社，</a:t>
            </a:r>
            <a:r>
              <a:rPr lang="en-US" altLang="zh-CN" dirty="0"/>
              <a:t>1986</a:t>
            </a:r>
            <a:r>
              <a:rPr lang="zh-CN" altLang="en-US" dirty="0"/>
              <a:t>。 </a:t>
            </a:r>
            <a:endParaRPr lang="en-US" altLang="zh-CN" dirty="0"/>
          </a:p>
          <a:p>
            <a:r>
              <a:rPr lang="en-US" altLang="zh-CN" dirty="0"/>
              <a:t>[3].</a:t>
            </a:r>
            <a:r>
              <a:rPr lang="zh-CN" altLang="en-US" dirty="0"/>
              <a:t>聂向富，唐贵德，凌吉武，韩宝善，系列脉冲偏磁场作用下硬磁泡的形成，物理学报，</a:t>
            </a:r>
            <a:r>
              <a:rPr lang="en-US" altLang="zh-CN" dirty="0"/>
              <a:t>35(1986)338</a:t>
            </a:r>
            <a:r>
              <a:rPr lang="zh-CN" altLang="en-US" dirty="0"/>
              <a:t>。</a:t>
            </a:r>
            <a:endParaRPr lang="en-US" altLang="zh-CN" dirty="0"/>
          </a:p>
          <a:p>
            <a:r>
              <a:rPr lang="en-US" altLang="zh-CN" dirty="0"/>
              <a:t>[4].</a:t>
            </a:r>
            <a:r>
              <a:rPr lang="zh-CN" altLang="en-US" dirty="0"/>
              <a:t>韩宝善，聂向富，唐贵德，奚卫，一次脉冲偏磁场作用下硬磁泡的形成，物理学报，</a:t>
            </a:r>
            <a:r>
              <a:rPr lang="en-US" altLang="zh-CN" dirty="0"/>
              <a:t>34(1985)1396</a:t>
            </a:r>
            <a:r>
              <a:rPr lang="zh-CN" altLang="en-US" dirty="0"/>
              <a:t>。</a:t>
            </a:r>
            <a:endParaRPr lang="en-US" altLang="zh-CN" dirty="0"/>
          </a:p>
          <a:p>
            <a:r>
              <a:rPr lang="en-US" altLang="zh-CN" dirty="0"/>
              <a:t>[5]. </a:t>
            </a:r>
            <a:r>
              <a:rPr lang="en-US" altLang="zh-CN" dirty="0" err="1"/>
              <a:t>X.F.Nie</a:t>
            </a:r>
            <a:r>
              <a:rPr lang="en-US" altLang="zh-CN" dirty="0"/>
              <a:t>, </a:t>
            </a:r>
            <a:r>
              <a:rPr lang="en-US" altLang="zh-CN" dirty="0" err="1"/>
              <a:t>G.D.Tang</a:t>
            </a:r>
            <a:r>
              <a:rPr lang="en-US" altLang="zh-CN" dirty="0"/>
              <a:t>, </a:t>
            </a:r>
            <a:r>
              <a:rPr lang="en-US" altLang="zh-CN" dirty="0" err="1"/>
              <a:t>X.D.Niu</a:t>
            </a:r>
            <a:r>
              <a:rPr lang="en-US" altLang="zh-CN" dirty="0"/>
              <a:t>, </a:t>
            </a:r>
            <a:r>
              <a:rPr lang="en-US" altLang="zh-CN" dirty="0" err="1"/>
              <a:t>B.S.Han</a:t>
            </a:r>
            <a:r>
              <a:rPr lang="en-US" altLang="zh-CN" dirty="0"/>
              <a:t>, Classification of hard domains in garnet bubble films</a:t>
            </a:r>
            <a:r>
              <a:rPr lang="zh-CN" altLang="en-US" dirty="0"/>
              <a:t>，</a:t>
            </a:r>
            <a:r>
              <a:rPr lang="en-US" altLang="zh-CN" dirty="0"/>
              <a:t>J. </a:t>
            </a:r>
            <a:r>
              <a:rPr lang="en-US" altLang="zh-CN" dirty="0" err="1"/>
              <a:t>Magn.Magn</a:t>
            </a:r>
            <a:r>
              <a:rPr lang="en-US" altLang="zh-CN" dirty="0"/>
              <a:t>. Mater.1991, 95:231-236</a:t>
            </a:r>
            <a:r>
              <a:rPr lang="zh-CN" altLang="en-US" dirty="0"/>
              <a:t>。 </a:t>
            </a:r>
            <a:endParaRPr lang="en-US" altLang="zh-CN" dirty="0"/>
          </a:p>
          <a:p>
            <a:r>
              <a:rPr lang="en-US" altLang="zh-CN" dirty="0"/>
              <a:t>[6]. </a:t>
            </a:r>
            <a:r>
              <a:rPr lang="en-US" altLang="zh-CN" dirty="0" err="1"/>
              <a:t>G.D.Tang</a:t>
            </a:r>
            <a:r>
              <a:rPr lang="en-US" altLang="zh-CN" dirty="0"/>
              <a:t>, </a:t>
            </a:r>
            <a:r>
              <a:rPr lang="en-US" altLang="zh-CN" dirty="0" err="1"/>
              <a:t>Y.Liu</a:t>
            </a:r>
            <a:r>
              <a:rPr lang="en-US" altLang="zh-CN" dirty="0"/>
              <a:t>, </a:t>
            </a:r>
            <a:r>
              <a:rPr lang="en-US" altLang="zh-CN" dirty="0" err="1"/>
              <a:t>H.N.Hu</a:t>
            </a:r>
            <a:r>
              <a:rPr lang="en-US" altLang="zh-CN" dirty="0"/>
              <a:t>, </a:t>
            </a:r>
            <a:r>
              <a:rPr lang="en-US" altLang="zh-CN" dirty="0" err="1"/>
              <a:t>Y.P.Liu</a:t>
            </a:r>
            <a:r>
              <a:rPr lang="en-US" altLang="zh-CN" dirty="0"/>
              <a:t>, </a:t>
            </a:r>
            <a:r>
              <a:rPr lang="en-US" altLang="zh-CN" dirty="0" err="1"/>
              <a:t>H.Y.Sun</a:t>
            </a:r>
            <a:r>
              <a:rPr lang="en-US" altLang="zh-CN" dirty="0"/>
              <a:t>, </a:t>
            </a:r>
            <a:r>
              <a:rPr lang="en-US" altLang="zh-CN" dirty="0" err="1"/>
              <a:t>X.F.Nie</a:t>
            </a:r>
            <a:r>
              <a:rPr lang="zh-CN" altLang="en-US" dirty="0"/>
              <a:t>，</a:t>
            </a:r>
            <a:r>
              <a:rPr lang="en-US" altLang="zh-CN" dirty="0"/>
              <a:t>Study on Additive Effective Interaction Between Vertical Bloch Lines</a:t>
            </a:r>
            <a:r>
              <a:rPr lang="zh-CN" altLang="en-US" dirty="0"/>
              <a:t>，</a:t>
            </a:r>
            <a:r>
              <a:rPr lang="en-US" altLang="zh-CN" dirty="0" err="1"/>
              <a:t>Phys.stat.sol</a:t>
            </a:r>
            <a:r>
              <a:rPr lang="en-US" altLang="zh-CN" dirty="0"/>
              <a:t>.(b), 2003, 240(1):201-212</a:t>
            </a:r>
            <a:r>
              <a:rPr lang="zh-CN" altLang="en-US" dirty="0"/>
              <a:t>。 </a:t>
            </a:r>
            <a:endParaRPr lang="en-US" altLang="zh-CN" dirty="0"/>
          </a:p>
        </p:txBody>
      </p:sp>
    </p:spTree>
    <p:extLst>
      <p:ext uri="{BB962C8B-B14F-4D97-AF65-F5344CB8AC3E}">
        <p14:creationId xmlns:p14="http://schemas.microsoft.com/office/powerpoint/2010/main" val="407559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C3EC8F-DE78-4AB8-9517-E24570CF5198}"/>
              </a:ext>
            </a:extLst>
          </p:cNvPr>
          <p:cNvSpPr>
            <a:spLocks noGrp="1"/>
          </p:cNvSpPr>
          <p:nvPr>
            <p:ph type="title"/>
          </p:nvPr>
        </p:nvSpPr>
        <p:spPr/>
        <p:txBody>
          <a:bodyPr/>
          <a:lstStyle/>
          <a:p>
            <a:r>
              <a:rPr lang="zh-CN" altLang="en-US" dirty="0"/>
              <a:t>实验目的</a:t>
            </a:r>
          </a:p>
        </p:txBody>
      </p:sp>
      <p:sp>
        <p:nvSpPr>
          <p:cNvPr id="3" name="内容占位符 2">
            <a:extLst>
              <a:ext uri="{FF2B5EF4-FFF2-40B4-BE49-F238E27FC236}">
                <a16:creationId xmlns:a16="http://schemas.microsoft.com/office/drawing/2014/main" id="{AED799E0-E929-416C-B2DD-7F6C92215EB5}"/>
              </a:ext>
            </a:extLst>
          </p:cNvPr>
          <p:cNvSpPr>
            <a:spLocks noGrp="1"/>
          </p:cNvSpPr>
          <p:nvPr>
            <p:ph idx="1"/>
          </p:nvPr>
        </p:nvSpPr>
        <p:spPr/>
        <p:txBody>
          <a:bodyPr/>
          <a:lstStyle/>
          <a:p>
            <a:r>
              <a:rPr lang="zh-CN" altLang="en-US" dirty="0"/>
              <a:t>理解磁畴的概念、特性及相关理论</a:t>
            </a:r>
            <a:endParaRPr lang="en-US" altLang="zh-CN" dirty="0"/>
          </a:p>
          <a:p>
            <a:r>
              <a:rPr lang="zh-CN" altLang="en-US" dirty="0"/>
              <a:t>掌握有关磁晶各向异性的基本知识</a:t>
            </a:r>
            <a:endParaRPr lang="en-US" altLang="zh-CN" dirty="0"/>
          </a:p>
          <a:p>
            <a:r>
              <a:rPr lang="zh-CN" altLang="en-US" dirty="0"/>
              <a:t>了解使用 偏光显微镜观察磁畴的原理法拉第效应</a:t>
            </a:r>
            <a:endParaRPr lang="en-US" altLang="zh-CN" dirty="0"/>
          </a:p>
        </p:txBody>
      </p:sp>
    </p:spTree>
    <p:extLst>
      <p:ext uri="{BB962C8B-B14F-4D97-AF65-F5344CB8AC3E}">
        <p14:creationId xmlns:p14="http://schemas.microsoft.com/office/powerpoint/2010/main" val="413577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10ADE-021A-485A-82F2-3FA11BEFE78F}"/>
              </a:ext>
            </a:extLst>
          </p:cNvPr>
          <p:cNvSpPr>
            <a:spLocks noGrp="1"/>
          </p:cNvSpPr>
          <p:nvPr>
            <p:ph type="title"/>
          </p:nvPr>
        </p:nvSpPr>
        <p:spPr>
          <a:xfrm>
            <a:off x="330200" y="435408"/>
            <a:ext cx="10515600" cy="1325563"/>
          </a:xfrm>
        </p:spPr>
        <p:txBody>
          <a:bodyPr/>
          <a:lstStyle/>
          <a:p>
            <a:r>
              <a:rPr lang="zh-CN" altLang="en-US" dirty="0"/>
              <a:t>实验原理：磁性的起源</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FFDD45F-9D2D-48EE-925F-4781F129A91B}"/>
                  </a:ext>
                </a:extLst>
              </p:cNvPr>
              <p:cNvSpPr>
                <a:spLocks noGrp="1"/>
              </p:cNvSpPr>
              <p:nvPr>
                <p:ph idx="1"/>
              </p:nvPr>
            </p:nvSpPr>
            <p:spPr>
              <a:xfrm>
                <a:off x="838200" y="1910052"/>
                <a:ext cx="10151533" cy="4629294"/>
              </a:xfrm>
            </p:spPr>
            <p:txBody>
              <a:bodyPr>
                <a:normAutofit/>
              </a:bodyPr>
              <a:lstStyle/>
              <a:p>
                <a:r>
                  <a:rPr lang="zh-CN" altLang="en-US" sz="2400" dirty="0"/>
                  <a:t>原子的磁性来源于原子中电子及原子核的磁矩，而原子核的磁矩较小，所以主要考虑电子磁矩，电子磁矩包含轨道磁矩和自旋磁矩</a:t>
                </a:r>
                <a:endParaRPr lang="en-US" altLang="zh-CN" sz="2400" dirty="0"/>
              </a:p>
              <a:p>
                <a:r>
                  <a:rPr lang="zh-CN" altLang="en-US" sz="2400" dirty="0"/>
                  <a:t>电子轨道磁矩：电子绕原子核圆周运动时，相当于闭合圆形电流，其产生的磁矩为：</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zh-CN" altLang="zh-CN" sz="2400"/>
                          </m:ctrlPr>
                        </m:sSubPr>
                        <m:e>
                          <m:r>
                            <m:rPr>
                              <m:sty m:val="p"/>
                            </m:rPr>
                            <a:rPr lang="en-US" altLang="zh-CN" sz="2400"/>
                            <m:t>μ</m:t>
                          </m:r>
                        </m:e>
                        <m:sub>
                          <m:r>
                            <a:rPr lang="en-US" altLang="zh-CN" sz="2400"/>
                            <m:t>𝑙</m:t>
                          </m:r>
                        </m:sub>
                      </m:sSub>
                      <m:r>
                        <a:rPr lang="en-US" altLang="zh-CN" sz="2400"/>
                        <m:t>=</m:t>
                      </m:r>
                      <m:r>
                        <a:rPr lang="en-US" altLang="zh-CN" sz="2400"/>
                        <m:t>𝑖𝐴</m:t>
                      </m:r>
                      <m:r>
                        <a:rPr lang="en-US" altLang="zh-CN" sz="2400"/>
                        <m:t>=−</m:t>
                      </m:r>
                      <m:f>
                        <m:fPr>
                          <m:ctrlPr>
                            <a:rPr lang="zh-CN" altLang="zh-CN" sz="2400"/>
                          </m:ctrlPr>
                        </m:fPr>
                        <m:num>
                          <m:r>
                            <m:rPr>
                              <m:sty m:val="p"/>
                            </m:rPr>
                            <a:rPr lang="en-US" altLang="zh-CN" sz="2400"/>
                            <m:t>ω</m:t>
                          </m:r>
                          <m:r>
                            <a:rPr lang="en-US" altLang="zh-CN" sz="2400"/>
                            <m:t>𝑒</m:t>
                          </m:r>
                        </m:num>
                        <m:den>
                          <m:r>
                            <a:rPr lang="en-US" altLang="zh-CN" sz="2400"/>
                            <m:t>2</m:t>
                          </m:r>
                          <m:r>
                            <m:rPr>
                              <m:sty m:val="p"/>
                            </m:rPr>
                            <a:rPr lang="en-US" altLang="zh-CN" sz="2400"/>
                            <m:t>π</m:t>
                          </m:r>
                        </m:den>
                      </m:f>
                      <m:r>
                        <a:rPr lang="en-US" altLang="zh-CN" sz="2400"/>
                        <m:t>⋅</m:t>
                      </m:r>
                      <m:d>
                        <m:dPr>
                          <m:ctrlPr>
                            <a:rPr lang="zh-CN" altLang="zh-CN" sz="2400"/>
                          </m:ctrlPr>
                        </m:dPr>
                        <m:e>
                          <m:r>
                            <m:rPr>
                              <m:sty m:val="p"/>
                            </m:rPr>
                            <a:rPr lang="en-US" altLang="zh-CN" sz="2400"/>
                            <m:t>π</m:t>
                          </m:r>
                          <m:sSup>
                            <m:sSupPr>
                              <m:ctrlPr>
                                <a:rPr lang="zh-CN" altLang="zh-CN" sz="2400"/>
                              </m:ctrlPr>
                            </m:sSupPr>
                            <m:e>
                              <m:r>
                                <a:rPr lang="en-US" altLang="zh-CN" sz="2400"/>
                                <m:t>𝑟</m:t>
                              </m:r>
                            </m:e>
                            <m:sup>
                              <m:r>
                                <a:rPr lang="en-US" altLang="zh-CN" sz="2400"/>
                                <m:t>2</m:t>
                              </m:r>
                            </m:sup>
                          </m:sSup>
                        </m:e>
                      </m:d>
                      <m:r>
                        <a:rPr lang="en-US" altLang="zh-CN" sz="2400"/>
                        <m:t>=−</m:t>
                      </m:r>
                      <m:f>
                        <m:fPr>
                          <m:ctrlPr>
                            <a:rPr lang="zh-CN" altLang="zh-CN" sz="2400"/>
                          </m:ctrlPr>
                        </m:fPr>
                        <m:num>
                          <m:r>
                            <a:rPr lang="en-US" altLang="zh-CN" sz="2400"/>
                            <m:t>1</m:t>
                          </m:r>
                        </m:num>
                        <m:den>
                          <m:r>
                            <a:rPr lang="en-US" altLang="zh-CN" sz="2400"/>
                            <m:t>2</m:t>
                          </m:r>
                        </m:den>
                      </m:f>
                      <m:r>
                        <m:rPr>
                          <m:sty m:val="p"/>
                        </m:rPr>
                        <a:rPr lang="en-US" altLang="zh-CN" sz="2400"/>
                        <m:t>ω</m:t>
                      </m:r>
                      <m:r>
                        <a:rPr lang="en-US" altLang="zh-CN" sz="2400"/>
                        <m:t>𝑒</m:t>
                      </m:r>
                      <m:sSup>
                        <m:sSupPr>
                          <m:ctrlPr>
                            <a:rPr lang="zh-CN" altLang="zh-CN" sz="2400"/>
                          </m:ctrlPr>
                        </m:sSupPr>
                        <m:e>
                          <m:r>
                            <a:rPr lang="en-US" altLang="zh-CN" sz="2400"/>
                            <m:t>𝑟</m:t>
                          </m:r>
                        </m:e>
                        <m:sup>
                          <m:r>
                            <a:rPr lang="en-US" altLang="zh-CN" sz="2400"/>
                            <m:t>2</m:t>
                          </m:r>
                        </m:sup>
                      </m:sSup>
                    </m:oMath>
                  </m:oMathPara>
                </a14:m>
                <a:endParaRPr lang="en-US" altLang="zh-CN" sz="2400" dirty="0"/>
              </a:p>
              <a:p>
                <a:r>
                  <a:rPr lang="zh-CN" altLang="en-US" sz="2400" dirty="0"/>
                  <a:t>从量子力学的角度考虑，有</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zh-CN" altLang="zh-CN" sz="2400"/>
                          </m:ctrlPr>
                        </m:sSubPr>
                        <m:e>
                          <m:r>
                            <m:rPr>
                              <m:sty m:val="p"/>
                            </m:rPr>
                            <a:rPr lang="en-US" altLang="zh-CN" sz="2400"/>
                            <m:t>μ</m:t>
                          </m:r>
                        </m:e>
                        <m:sub>
                          <m:r>
                            <a:rPr lang="en-US" altLang="zh-CN" sz="2400"/>
                            <m:t>𝑙</m:t>
                          </m:r>
                        </m:sub>
                      </m:sSub>
                      <m:r>
                        <a:rPr lang="en-US" altLang="zh-CN" sz="2400"/>
                        <m:t>=−</m:t>
                      </m:r>
                      <m:rad>
                        <m:radPr>
                          <m:degHide m:val="on"/>
                          <m:ctrlPr>
                            <a:rPr lang="zh-CN" altLang="zh-CN" sz="2400"/>
                          </m:ctrlPr>
                        </m:radPr>
                        <m:deg/>
                        <m:e>
                          <m:r>
                            <a:rPr lang="en-US" altLang="zh-CN" sz="2400"/>
                            <m:t>𝑙</m:t>
                          </m:r>
                          <m:d>
                            <m:dPr>
                              <m:ctrlPr>
                                <a:rPr lang="zh-CN" altLang="zh-CN" sz="2400"/>
                              </m:ctrlPr>
                            </m:dPr>
                            <m:e>
                              <m:r>
                                <a:rPr lang="en-US" altLang="zh-CN" sz="2400"/>
                                <m:t>𝑙</m:t>
                              </m:r>
                              <m:r>
                                <a:rPr lang="en-US" altLang="zh-CN" sz="2400"/>
                                <m:t>+1</m:t>
                              </m:r>
                            </m:e>
                          </m:d>
                        </m:e>
                      </m:rad>
                      <m:f>
                        <m:fPr>
                          <m:ctrlPr>
                            <a:rPr lang="zh-CN" altLang="zh-CN" sz="2400"/>
                          </m:ctrlPr>
                        </m:fPr>
                        <m:num>
                          <m:r>
                            <a:rPr lang="en-US" altLang="zh-CN" sz="2400"/>
                            <m:t>𝑒</m:t>
                          </m:r>
                        </m:num>
                        <m:den>
                          <m:r>
                            <a:rPr lang="en-US" altLang="zh-CN" sz="2400"/>
                            <m:t>2</m:t>
                          </m:r>
                          <m:r>
                            <a:rPr lang="en-US" altLang="zh-CN" sz="2400"/>
                            <m:t>𝑚</m:t>
                          </m:r>
                        </m:den>
                      </m:f>
                      <m:r>
                        <a:rPr lang="en-US" altLang="zh-CN" sz="2400"/>
                        <m:t>ℏ=−</m:t>
                      </m:r>
                      <m:rad>
                        <m:radPr>
                          <m:degHide m:val="on"/>
                          <m:ctrlPr>
                            <a:rPr lang="zh-CN" altLang="zh-CN" sz="2400"/>
                          </m:ctrlPr>
                        </m:radPr>
                        <m:deg/>
                        <m:e>
                          <m:r>
                            <a:rPr lang="en-US" altLang="zh-CN" sz="2400"/>
                            <m:t>𝑙</m:t>
                          </m:r>
                          <m:d>
                            <m:dPr>
                              <m:ctrlPr>
                                <a:rPr lang="zh-CN" altLang="zh-CN" sz="2400"/>
                              </m:ctrlPr>
                            </m:dPr>
                            <m:e>
                              <m:r>
                                <a:rPr lang="en-US" altLang="zh-CN" sz="2400"/>
                                <m:t>𝑙</m:t>
                              </m:r>
                              <m:r>
                                <a:rPr lang="en-US" altLang="zh-CN" sz="2400"/>
                                <m:t>+1</m:t>
                              </m:r>
                            </m:e>
                          </m:d>
                        </m:e>
                      </m:rad>
                      <m:sSub>
                        <m:sSubPr>
                          <m:ctrlPr>
                            <a:rPr lang="zh-CN" altLang="zh-CN" sz="2400"/>
                          </m:ctrlPr>
                        </m:sSubPr>
                        <m:e>
                          <m:r>
                            <m:rPr>
                              <m:sty m:val="p"/>
                            </m:rPr>
                            <a:rPr lang="en-US" altLang="zh-CN" sz="2400"/>
                            <m:t>μ</m:t>
                          </m:r>
                        </m:e>
                        <m:sub>
                          <m:r>
                            <a:rPr lang="en-US" altLang="zh-CN" sz="2400"/>
                            <m:t>𝐵</m:t>
                          </m:r>
                        </m:sub>
                      </m:sSub>
                    </m:oMath>
                  </m:oMathPara>
                </a14:m>
                <a:endParaRPr lang="en-US" altLang="zh-CN" sz="2400" dirty="0"/>
              </a:p>
              <a:p>
                <a:r>
                  <a:rPr lang="zh-CN" altLang="en-US" sz="2400" dirty="0"/>
                  <a:t>其中定义</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𝑒</m:t>
                        </m:r>
                      </m:num>
                      <m:den>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𝑚</m:t>
                        </m:r>
                      </m:den>
                    </m:f>
                    <m:r>
                      <a:rPr lang="en-US" altLang="zh-CN" sz="2400" b="0" i="1" smtClean="0">
                        <a:latin typeface="Cambria Math" panose="02040503050406030204" pitchFamily="18" charset="0"/>
                      </a:rPr>
                      <m:t>ℏ</m:t>
                    </m:r>
                  </m:oMath>
                </a14:m>
                <a:r>
                  <a:rPr lang="zh-CN" altLang="en-US" sz="2400" dirty="0"/>
                  <a:t>为玻尔磁子，是电子磁矩的最小单位，</a:t>
                </a:r>
                <a14:m>
                  <m:oMath xmlns:m="http://schemas.openxmlformats.org/officeDocument/2006/math">
                    <m:r>
                      <m:rPr>
                        <m:sty m:val="p"/>
                      </m:rPr>
                      <a:rPr lang="en-US" altLang="zh-CN" sz="2400" i="1" dirty="0">
                        <a:latin typeface="Cambria Math" panose="02040503050406030204" pitchFamily="18" charset="0"/>
                      </a:rPr>
                      <m:t>l</m:t>
                    </m:r>
                  </m:oMath>
                </a14:m>
                <a:r>
                  <a:rPr lang="zh-CN" altLang="en-US" sz="2400" dirty="0"/>
                  <a:t>为电子运动的轨道量子数，</a:t>
                </a:r>
                <a14:m>
                  <m:oMath xmlns:m="http://schemas.openxmlformats.org/officeDocument/2006/math">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=0,1,2,…,</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oMath>
                </a14:m>
                <a:endParaRPr lang="en-US" altLang="zh-CN" sz="2400" b="0" dirty="0"/>
              </a:p>
              <a:p>
                <a:endParaRPr lang="zh-CN" altLang="zh-CN" sz="2400" dirty="0"/>
              </a:p>
              <a:p>
                <a:pPr marL="0" indent="0">
                  <a:buNone/>
                </a:pPr>
                <a:endParaRPr lang="en-US" altLang="zh-CN" sz="2400" dirty="0"/>
              </a:p>
              <a:p>
                <a:endParaRPr lang="en-US" altLang="zh-CN" sz="2400" dirty="0"/>
              </a:p>
            </p:txBody>
          </p:sp>
        </mc:Choice>
        <mc:Fallback>
          <p:sp>
            <p:nvSpPr>
              <p:cNvPr id="3" name="内容占位符 2">
                <a:extLst>
                  <a:ext uri="{FF2B5EF4-FFF2-40B4-BE49-F238E27FC236}">
                    <a16:creationId xmlns:a16="http://schemas.microsoft.com/office/drawing/2014/main" id="{FFFDD45F-9D2D-48EE-925F-4781F129A91B}"/>
                  </a:ext>
                </a:extLst>
              </p:cNvPr>
              <p:cNvSpPr>
                <a:spLocks noGrp="1" noRot="1" noChangeAspect="1" noMove="1" noResize="1" noEditPoints="1" noAdjustHandles="1" noChangeArrowheads="1" noChangeShapeType="1" noTextEdit="1"/>
              </p:cNvSpPr>
              <p:nvPr>
                <p:ph idx="1"/>
              </p:nvPr>
            </p:nvSpPr>
            <p:spPr>
              <a:xfrm>
                <a:off x="838200" y="1910052"/>
                <a:ext cx="10151533" cy="4629294"/>
              </a:xfrm>
              <a:blipFill>
                <a:blip r:embed="rId2"/>
                <a:stretch>
                  <a:fillRect l="-841" t="-17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272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10ADE-021A-485A-82F2-3FA11BEFE78F}"/>
              </a:ext>
            </a:extLst>
          </p:cNvPr>
          <p:cNvSpPr>
            <a:spLocks noGrp="1"/>
          </p:cNvSpPr>
          <p:nvPr>
            <p:ph type="title"/>
          </p:nvPr>
        </p:nvSpPr>
        <p:spPr>
          <a:xfrm>
            <a:off x="330200" y="435408"/>
            <a:ext cx="10515600" cy="1325563"/>
          </a:xfrm>
        </p:spPr>
        <p:txBody>
          <a:bodyPr/>
          <a:lstStyle/>
          <a:p>
            <a:r>
              <a:rPr lang="zh-CN" altLang="en-US" dirty="0"/>
              <a:t>实验原理：磁性的起源</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FFDD45F-9D2D-48EE-925F-4781F129A91B}"/>
                  </a:ext>
                </a:extLst>
              </p:cNvPr>
              <p:cNvSpPr>
                <a:spLocks noGrp="1"/>
              </p:cNvSpPr>
              <p:nvPr>
                <p:ph idx="1"/>
              </p:nvPr>
            </p:nvSpPr>
            <p:spPr>
              <a:xfrm>
                <a:off x="838200" y="1910052"/>
                <a:ext cx="10151533" cy="4629294"/>
              </a:xfrm>
            </p:spPr>
            <p:txBody>
              <a:bodyPr>
                <a:normAutofit/>
              </a:bodyPr>
              <a:lstStyle/>
              <a:p>
                <a:r>
                  <a:rPr lang="zh-CN" altLang="en-US" sz="2400" dirty="0"/>
                  <a:t>电子自旋磁矩：由于电子自旋而产生的磁矩，设电子自旋量子数为</a:t>
                </a:r>
                <a14:m>
                  <m:oMath xmlns:m="http://schemas.openxmlformats.org/officeDocument/2006/math">
                    <m:r>
                      <a:rPr lang="en-US" altLang="zh-CN" sz="2400" b="0" i="1" smtClean="0">
                        <a:latin typeface="Cambria Math" panose="02040503050406030204" pitchFamily="18" charset="0"/>
                      </a:rPr>
                      <m:t>𝑠</m:t>
                    </m:r>
                  </m:oMath>
                </a14:m>
                <a:r>
                  <a:rPr lang="zh-CN" altLang="en-US" sz="2400" b="0" dirty="0"/>
                  <a:t>，那么自旋磁矩为：</a:t>
                </a:r>
                <a:endParaRPr lang="en-US" altLang="zh-CN" sz="2400" b="0" dirty="0"/>
              </a:p>
              <a:p>
                <a:pPr marL="0" indent="0">
                  <a:buNone/>
                </a:pPr>
                <a14:m>
                  <m:oMathPara xmlns:m="http://schemas.openxmlformats.org/officeDocument/2006/math">
                    <m:oMathParaPr>
                      <m:jc m:val="centerGroup"/>
                    </m:oMathParaPr>
                    <m:oMath xmlns:m="http://schemas.openxmlformats.org/officeDocument/2006/math">
                      <m:sSub>
                        <m:sSubPr>
                          <m:ctrlPr>
                            <a:rPr lang="zh-CN" altLang="zh-CN" sz="2400"/>
                          </m:ctrlPr>
                        </m:sSubPr>
                        <m:e>
                          <m:r>
                            <m:rPr>
                              <m:sty m:val="p"/>
                            </m:rPr>
                            <a:rPr lang="en-US" altLang="zh-CN" sz="2400"/>
                            <m:t>μ</m:t>
                          </m:r>
                        </m:e>
                        <m:sub>
                          <m:r>
                            <a:rPr lang="en-US" altLang="zh-CN" sz="2400"/>
                            <m:t>𝑠</m:t>
                          </m:r>
                        </m:sub>
                      </m:sSub>
                      <m:r>
                        <a:rPr lang="en-US" altLang="zh-CN" sz="2400"/>
                        <m:t>=−</m:t>
                      </m:r>
                      <m:rad>
                        <m:radPr>
                          <m:degHide m:val="on"/>
                          <m:ctrlPr>
                            <a:rPr lang="zh-CN" altLang="zh-CN" sz="2400"/>
                          </m:ctrlPr>
                        </m:radPr>
                        <m:deg/>
                        <m:e>
                          <m:r>
                            <a:rPr lang="en-US" altLang="zh-CN" sz="2400"/>
                            <m:t>𝑠</m:t>
                          </m:r>
                          <m:d>
                            <m:dPr>
                              <m:ctrlPr>
                                <a:rPr lang="zh-CN" altLang="zh-CN" sz="2400"/>
                              </m:ctrlPr>
                            </m:dPr>
                            <m:e>
                              <m:r>
                                <a:rPr lang="en-US" altLang="zh-CN" sz="2400"/>
                                <m:t>𝑠</m:t>
                              </m:r>
                              <m:r>
                                <a:rPr lang="en-US" altLang="zh-CN" sz="2400"/>
                                <m:t>+1</m:t>
                              </m:r>
                            </m:e>
                          </m:d>
                        </m:e>
                      </m:rad>
                      <m:f>
                        <m:fPr>
                          <m:ctrlPr>
                            <a:rPr lang="zh-CN" altLang="zh-CN" sz="2400"/>
                          </m:ctrlPr>
                        </m:fPr>
                        <m:num>
                          <m:r>
                            <a:rPr lang="en-US" altLang="zh-CN" sz="2400"/>
                            <m:t>𝑒</m:t>
                          </m:r>
                        </m:num>
                        <m:den>
                          <m:r>
                            <a:rPr lang="en-US" altLang="zh-CN" sz="2400"/>
                            <m:t>𝑚</m:t>
                          </m:r>
                        </m:den>
                      </m:f>
                      <m:r>
                        <a:rPr lang="en-US" altLang="zh-CN" sz="2400"/>
                        <m:t>ℏ=−2</m:t>
                      </m:r>
                      <m:rad>
                        <m:radPr>
                          <m:degHide m:val="on"/>
                          <m:ctrlPr>
                            <a:rPr lang="zh-CN" altLang="zh-CN" sz="2400"/>
                          </m:ctrlPr>
                        </m:radPr>
                        <m:deg/>
                        <m:e>
                          <m:r>
                            <a:rPr lang="en-US" altLang="zh-CN" sz="2400"/>
                            <m:t>𝑠</m:t>
                          </m:r>
                          <m:d>
                            <m:dPr>
                              <m:ctrlPr>
                                <a:rPr lang="zh-CN" altLang="zh-CN" sz="2400"/>
                              </m:ctrlPr>
                            </m:dPr>
                            <m:e>
                              <m:r>
                                <a:rPr lang="en-US" altLang="zh-CN" sz="2400"/>
                                <m:t>𝑠</m:t>
                              </m:r>
                              <m:r>
                                <a:rPr lang="en-US" altLang="zh-CN" sz="2400"/>
                                <m:t>+1</m:t>
                              </m:r>
                            </m:e>
                          </m:d>
                        </m:e>
                      </m:rad>
                      <m:sSub>
                        <m:sSubPr>
                          <m:ctrlPr>
                            <a:rPr lang="zh-CN" altLang="zh-CN" sz="2400"/>
                          </m:ctrlPr>
                        </m:sSubPr>
                        <m:e>
                          <m:r>
                            <m:rPr>
                              <m:sty m:val="p"/>
                            </m:rPr>
                            <a:rPr lang="en-US" altLang="zh-CN" sz="2400"/>
                            <m:t>μ</m:t>
                          </m:r>
                        </m:e>
                        <m:sub>
                          <m:r>
                            <a:rPr lang="en-US" altLang="zh-CN" sz="2400"/>
                            <m:t>𝐵</m:t>
                          </m:r>
                        </m:sub>
                      </m:sSub>
                    </m:oMath>
                  </m:oMathPara>
                </a14:m>
                <a:endParaRPr lang="en-US" altLang="zh-CN" sz="2400" dirty="0"/>
              </a:p>
              <a:p>
                <a:r>
                  <a:rPr lang="zh-CN" altLang="en-US" sz="2400" dirty="0"/>
                  <a:t>原子磁矩：原子中电子的轨道磁矩和自旋磁矩构成了原子固有磁矩，也称为本征磁矩，即</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𝝁</m:t>
                          </m:r>
                        </m:e>
                        <m:sub>
                          <m:r>
                            <a:rPr lang="en-US" altLang="zh-CN" sz="2400" b="1" i="1" smtClean="0">
                              <a:latin typeface="Cambria Math" panose="02040503050406030204" pitchFamily="18" charset="0"/>
                            </a:rPr>
                            <m:t>𝑱</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𝝁</m:t>
                          </m:r>
                        </m:e>
                        <m:sub>
                          <m:r>
                            <a:rPr lang="en-US" altLang="zh-CN" sz="2400" b="1" i="1" smtClean="0">
                              <a:latin typeface="Cambria Math" panose="02040503050406030204" pitchFamily="18" charset="0"/>
                            </a:rPr>
                            <m:t>𝑳</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𝝁</m:t>
                          </m:r>
                        </m:e>
                        <m:sub>
                          <m:r>
                            <a:rPr lang="en-US" altLang="zh-CN" sz="2400" b="1" i="1" smtClean="0">
                              <a:latin typeface="Cambria Math" panose="02040503050406030204" pitchFamily="18" charset="0"/>
                            </a:rPr>
                            <m:t>𝑺</m:t>
                          </m:r>
                        </m:sub>
                      </m:sSub>
                    </m:oMath>
                  </m:oMathPara>
                </a14:m>
                <a:endParaRPr lang="en-US" altLang="zh-CN" sz="2400" b="1" dirty="0"/>
              </a:p>
              <a:p>
                <a:r>
                  <a:rPr lang="zh-CN" altLang="en-US" sz="2400" dirty="0"/>
                  <a:t>对于满壳层电子的原子，因为电子呈对称分布，使得原子的本征磁矩为零</a:t>
                </a:r>
                <a:endParaRPr lang="en-US" altLang="zh-CN" sz="2400" dirty="0"/>
              </a:p>
              <a:p>
                <a:r>
                  <a:rPr lang="zh-CN" altLang="en-US" sz="2400" dirty="0"/>
                  <a:t>对于轨道和自旋耦合，即</a:t>
                </a:r>
                <a:r>
                  <a:rPr lang="en-US" altLang="zh-CN" sz="2400" dirty="0"/>
                  <a:t>LS</a:t>
                </a:r>
                <a:r>
                  <a:rPr lang="zh-CN" altLang="en-US" sz="2400" dirty="0"/>
                  <a:t>耦合，总量子数可以取</a:t>
                </a:r>
                <a14:m>
                  <m:oMath xmlns:m="http://schemas.openxmlformats.org/officeDocument/2006/math">
                    <m:r>
                      <a:rPr lang="en-US" altLang="zh-CN" sz="2400" b="0" i="1" smtClean="0">
                        <a:latin typeface="Cambria Math" panose="02040503050406030204" pitchFamily="18" charset="0"/>
                      </a:rPr>
                      <m:t>𝐽</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−1,…,</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m:t>
                        </m:r>
                      </m:e>
                    </m:d>
                  </m:oMath>
                </a14:m>
                <a:endParaRPr lang="zh-CN" altLang="zh-CN" sz="2400" dirty="0"/>
              </a:p>
              <a:p>
                <a:pPr marL="0" indent="0">
                  <a:buNone/>
                </a:pPr>
                <a:endParaRPr lang="en-US" altLang="zh-CN" sz="2400" b="0" dirty="0"/>
              </a:p>
            </p:txBody>
          </p:sp>
        </mc:Choice>
        <mc:Fallback>
          <p:sp>
            <p:nvSpPr>
              <p:cNvPr id="3" name="内容占位符 2">
                <a:extLst>
                  <a:ext uri="{FF2B5EF4-FFF2-40B4-BE49-F238E27FC236}">
                    <a16:creationId xmlns:a16="http://schemas.microsoft.com/office/drawing/2014/main" id="{FFFDD45F-9D2D-48EE-925F-4781F129A91B}"/>
                  </a:ext>
                </a:extLst>
              </p:cNvPr>
              <p:cNvSpPr>
                <a:spLocks noGrp="1" noRot="1" noChangeAspect="1" noMove="1" noResize="1" noEditPoints="1" noAdjustHandles="1" noChangeArrowheads="1" noChangeShapeType="1" noTextEdit="1"/>
              </p:cNvSpPr>
              <p:nvPr>
                <p:ph idx="1"/>
              </p:nvPr>
            </p:nvSpPr>
            <p:spPr>
              <a:xfrm>
                <a:off x="838200" y="1910052"/>
                <a:ext cx="10151533" cy="4629294"/>
              </a:xfrm>
              <a:blipFill>
                <a:blip r:embed="rId2"/>
                <a:stretch>
                  <a:fillRect l="-841" t="-17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7857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10ADE-021A-485A-82F2-3FA11BEFE78F}"/>
              </a:ext>
            </a:extLst>
          </p:cNvPr>
          <p:cNvSpPr>
            <a:spLocks noGrp="1"/>
          </p:cNvSpPr>
          <p:nvPr>
            <p:ph type="title"/>
          </p:nvPr>
        </p:nvSpPr>
        <p:spPr>
          <a:xfrm>
            <a:off x="330200" y="435408"/>
            <a:ext cx="10515600" cy="1325563"/>
          </a:xfrm>
        </p:spPr>
        <p:txBody>
          <a:bodyPr/>
          <a:lstStyle/>
          <a:p>
            <a:r>
              <a:rPr lang="zh-CN" altLang="en-US" dirty="0"/>
              <a:t>实验原理：磁性的起源</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FFDD45F-9D2D-48EE-925F-4781F129A91B}"/>
                  </a:ext>
                </a:extLst>
              </p:cNvPr>
              <p:cNvSpPr>
                <a:spLocks noGrp="1"/>
              </p:cNvSpPr>
              <p:nvPr>
                <p:ph idx="1"/>
              </p:nvPr>
            </p:nvSpPr>
            <p:spPr>
              <a:xfrm>
                <a:off x="838200" y="1910052"/>
                <a:ext cx="10151533" cy="4629294"/>
              </a:xfrm>
            </p:spPr>
            <p:txBody>
              <a:bodyPr>
                <a:normAutofit/>
              </a:bodyPr>
              <a:lstStyle/>
              <a:p>
                <a:r>
                  <a:rPr lang="zh-CN" altLang="en-US" sz="2400" b="0" dirty="0"/>
                  <a:t>引入总量子数后，本征磁矩大小可以表示为：</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zh-CN" altLang="zh-CN" sz="2400"/>
                          </m:ctrlPr>
                        </m:sSubPr>
                        <m:e>
                          <m:r>
                            <m:rPr>
                              <m:sty m:val="p"/>
                            </m:rPr>
                            <a:rPr lang="en-US" altLang="zh-CN" sz="2400"/>
                            <m:t>μ</m:t>
                          </m:r>
                        </m:e>
                        <m:sub>
                          <m:r>
                            <a:rPr lang="en-US" altLang="zh-CN" sz="2400"/>
                            <m:t>𝐽</m:t>
                          </m:r>
                        </m:sub>
                      </m:sSub>
                      <m:r>
                        <a:rPr lang="en-US" altLang="zh-CN" sz="2400"/>
                        <m:t>=−</m:t>
                      </m:r>
                      <m:r>
                        <a:rPr lang="en-US" altLang="zh-CN" sz="2400"/>
                        <m:t>𝑔</m:t>
                      </m:r>
                      <m:rad>
                        <m:radPr>
                          <m:degHide m:val="on"/>
                          <m:ctrlPr>
                            <a:rPr lang="zh-CN" altLang="zh-CN" sz="2400"/>
                          </m:ctrlPr>
                        </m:radPr>
                        <m:deg/>
                        <m:e>
                          <m:r>
                            <a:rPr lang="en-US" altLang="zh-CN" sz="2400"/>
                            <m:t>𝐽</m:t>
                          </m:r>
                          <m:d>
                            <m:dPr>
                              <m:ctrlPr>
                                <a:rPr lang="zh-CN" altLang="zh-CN" sz="2400"/>
                              </m:ctrlPr>
                            </m:dPr>
                            <m:e>
                              <m:r>
                                <a:rPr lang="en-US" altLang="zh-CN" sz="2400"/>
                                <m:t>𝐽</m:t>
                              </m:r>
                              <m:r>
                                <a:rPr lang="en-US" altLang="zh-CN" sz="2400"/>
                                <m:t>+1</m:t>
                              </m:r>
                            </m:e>
                          </m:d>
                        </m:e>
                      </m:rad>
                      <m:sSub>
                        <m:sSubPr>
                          <m:ctrlPr>
                            <a:rPr lang="zh-CN" altLang="zh-CN" sz="2400"/>
                          </m:ctrlPr>
                        </m:sSubPr>
                        <m:e>
                          <m:r>
                            <m:rPr>
                              <m:sty m:val="p"/>
                            </m:rPr>
                            <a:rPr lang="en-US" altLang="zh-CN" sz="2400"/>
                            <m:t>μ</m:t>
                          </m:r>
                        </m:e>
                        <m:sub>
                          <m:r>
                            <a:rPr lang="en-US" altLang="zh-CN" sz="2400"/>
                            <m:t>𝐵</m:t>
                          </m:r>
                        </m:sub>
                      </m:sSub>
                    </m:oMath>
                  </m:oMathPara>
                </a14:m>
                <a:endParaRPr lang="en-US" altLang="zh-CN" sz="2400" dirty="0"/>
              </a:p>
              <a:p>
                <a:r>
                  <a:rPr lang="zh-CN" altLang="en-US" sz="2400" dirty="0"/>
                  <a:t>其中</a:t>
                </a:r>
                <a14:m>
                  <m:oMath xmlns:m="http://schemas.openxmlformats.org/officeDocument/2006/math">
                    <m:r>
                      <a:rPr lang="en-US" altLang="zh-CN" sz="2400" b="0" i="1" smtClean="0">
                        <a:latin typeface="Cambria Math" panose="02040503050406030204" pitchFamily="18" charset="0"/>
                      </a:rPr>
                      <m:t>𝑔</m:t>
                    </m:r>
                  </m:oMath>
                </a14:m>
                <a:r>
                  <a:rPr lang="zh-CN" altLang="en-US" sz="2400" b="0" dirty="0"/>
                  <a:t>为朗德因子，其满足关系式：</a:t>
                </a:r>
                <a:endParaRPr lang="en-US" altLang="zh-CN" sz="2400" b="0" dirty="0"/>
              </a:p>
              <a:p>
                <a:pPr marL="0" indent="0">
                  <a:buNone/>
                </a:pPr>
                <a14:m>
                  <m:oMathPara xmlns:m="http://schemas.openxmlformats.org/officeDocument/2006/math">
                    <m:oMathParaPr>
                      <m:jc m:val="centerGroup"/>
                    </m:oMathParaPr>
                    <m:oMath xmlns:m="http://schemas.openxmlformats.org/officeDocument/2006/math">
                      <m:r>
                        <a:rPr lang="en-US" altLang="zh-CN" sz="2400"/>
                        <m:t>𝑔</m:t>
                      </m:r>
                      <m:r>
                        <a:rPr lang="en-US" altLang="zh-CN" sz="2400"/>
                        <m:t>=1+</m:t>
                      </m:r>
                      <m:f>
                        <m:fPr>
                          <m:ctrlPr>
                            <a:rPr lang="zh-CN" altLang="zh-CN" sz="2400"/>
                          </m:ctrlPr>
                        </m:fPr>
                        <m:num>
                          <m:r>
                            <a:rPr lang="en-US" altLang="zh-CN" sz="2400"/>
                            <m:t>𝐽</m:t>
                          </m:r>
                          <m:d>
                            <m:dPr>
                              <m:ctrlPr>
                                <a:rPr lang="zh-CN" altLang="zh-CN" sz="2400"/>
                              </m:ctrlPr>
                            </m:dPr>
                            <m:e>
                              <m:r>
                                <a:rPr lang="en-US" altLang="zh-CN" sz="2400"/>
                                <m:t>𝐽</m:t>
                              </m:r>
                              <m:r>
                                <a:rPr lang="en-US" altLang="zh-CN" sz="2400"/>
                                <m:t>+1</m:t>
                              </m:r>
                            </m:e>
                          </m:d>
                          <m:r>
                            <a:rPr lang="en-US" altLang="zh-CN" sz="2400"/>
                            <m:t>−</m:t>
                          </m:r>
                          <m:r>
                            <a:rPr lang="en-US" altLang="zh-CN" sz="2400"/>
                            <m:t>𝐿</m:t>
                          </m:r>
                          <m:d>
                            <m:dPr>
                              <m:ctrlPr>
                                <a:rPr lang="zh-CN" altLang="zh-CN" sz="2400"/>
                              </m:ctrlPr>
                            </m:dPr>
                            <m:e>
                              <m:r>
                                <a:rPr lang="en-US" altLang="zh-CN" sz="2400"/>
                                <m:t>𝐿</m:t>
                              </m:r>
                              <m:r>
                                <a:rPr lang="en-US" altLang="zh-CN" sz="2400"/>
                                <m:t>+1</m:t>
                              </m:r>
                            </m:e>
                          </m:d>
                          <m:r>
                            <a:rPr lang="en-US" altLang="zh-CN" sz="2400"/>
                            <m:t>+</m:t>
                          </m:r>
                          <m:r>
                            <a:rPr lang="en-US" altLang="zh-CN" sz="2400"/>
                            <m:t>𝑆</m:t>
                          </m:r>
                          <m:d>
                            <m:dPr>
                              <m:ctrlPr>
                                <a:rPr lang="zh-CN" altLang="zh-CN" sz="2400"/>
                              </m:ctrlPr>
                            </m:dPr>
                            <m:e>
                              <m:r>
                                <a:rPr lang="en-US" altLang="zh-CN" sz="2400"/>
                                <m:t>𝑆</m:t>
                              </m:r>
                              <m:r>
                                <a:rPr lang="en-US" altLang="zh-CN" sz="2400"/>
                                <m:t>+1</m:t>
                              </m:r>
                            </m:e>
                          </m:d>
                        </m:num>
                        <m:den>
                          <m:r>
                            <a:rPr lang="en-US" altLang="zh-CN" sz="2400"/>
                            <m:t>2</m:t>
                          </m:r>
                          <m:r>
                            <a:rPr lang="en-US" altLang="zh-CN" sz="2400"/>
                            <m:t>𝐽</m:t>
                          </m:r>
                          <m:d>
                            <m:dPr>
                              <m:ctrlPr>
                                <a:rPr lang="zh-CN" altLang="zh-CN" sz="2400"/>
                              </m:ctrlPr>
                            </m:dPr>
                            <m:e>
                              <m:r>
                                <a:rPr lang="en-US" altLang="zh-CN" sz="2400"/>
                                <m:t>𝐽</m:t>
                              </m:r>
                              <m:r>
                                <a:rPr lang="en-US" altLang="zh-CN" sz="2400"/>
                                <m:t>+1</m:t>
                              </m:r>
                            </m:e>
                          </m:d>
                        </m:den>
                      </m:f>
                    </m:oMath>
                  </m:oMathPara>
                </a14:m>
                <a:endParaRPr lang="zh-CN" altLang="zh-CN" sz="2400" dirty="0"/>
              </a:p>
              <a:p>
                <a:r>
                  <a:rPr lang="zh-CN" altLang="en-US" sz="2400" b="0" dirty="0"/>
                  <a:t>当</a:t>
                </a:r>
                <a14:m>
                  <m:oMath xmlns:m="http://schemas.openxmlformats.org/officeDocument/2006/math">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=0</m:t>
                    </m:r>
                  </m:oMath>
                </a14:m>
                <a:r>
                  <a:rPr lang="zh-CN" altLang="en-US" sz="2400" b="0" dirty="0"/>
                  <a:t>时，</a:t>
                </a:r>
                <a14:m>
                  <m:oMath xmlns:m="http://schemas.openxmlformats.org/officeDocument/2006/math">
                    <m:r>
                      <a:rPr lang="en-US" altLang="zh-CN" sz="2400" b="0" i="1" smtClean="0">
                        <a:latin typeface="Cambria Math" panose="02040503050406030204" pitchFamily="18" charset="0"/>
                      </a:rPr>
                      <m:t>𝐽</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𝑔</m:t>
                    </m:r>
                    <m:r>
                      <a:rPr lang="en-US" altLang="zh-CN" sz="2400" b="0" i="1" smtClean="0">
                        <a:latin typeface="Cambria Math" panose="02040503050406030204" pitchFamily="18" charset="0"/>
                      </a:rPr>
                      <m:t>=2</m:t>
                    </m:r>
                  </m:oMath>
                </a14:m>
                <a:r>
                  <a:rPr lang="zh-CN" altLang="en-US" sz="2400" dirty="0"/>
                  <a:t>，磁矩均来自电子自旋</a:t>
                </a:r>
                <a:endParaRPr lang="en-US" altLang="zh-CN" sz="2400" dirty="0"/>
              </a:p>
              <a:p>
                <a:r>
                  <a:rPr lang="zh-CN" altLang="en-US" sz="2400" b="0" dirty="0"/>
                  <a:t>当</a:t>
                </a:r>
                <a14:m>
                  <m:oMath xmlns:m="http://schemas.openxmlformats.org/officeDocument/2006/math">
                    <m:r>
                      <a:rPr lang="en-US" altLang="zh-CN" sz="2400" b="0" i="1" smtClean="0">
                        <a:latin typeface="Cambria Math" panose="02040503050406030204" pitchFamily="18" charset="0"/>
                      </a:rPr>
                      <m:t>𝑆</m:t>
                    </m:r>
                    <m:r>
                      <a:rPr lang="en-US" altLang="zh-CN" sz="2400" i="1">
                        <a:latin typeface="Cambria Math" panose="02040503050406030204" pitchFamily="18" charset="0"/>
                      </a:rPr>
                      <m:t>=</m:t>
                    </m:r>
                    <m:r>
                      <a:rPr lang="en-US" altLang="zh-CN" sz="2400" b="0" i="0" smtClean="0">
                        <a:latin typeface="Cambria Math" panose="02040503050406030204" pitchFamily="18" charset="0"/>
                      </a:rPr>
                      <m:t>0</m:t>
                    </m:r>
                  </m:oMath>
                </a14:m>
                <a:r>
                  <a:rPr lang="zh-CN" altLang="en-US" sz="2400" dirty="0"/>
                  <a:t>时，</a:t>
                </a:r>
                <a14:m>
                  <m:oMath xmlns:m="http://schemas.openxmlformats.org/officeDocument/2006/math">
                    <m:r>
                      <a:rPr lang="en-US" altLang="zh-CN" sz="2400" b="0" i="1" smtClean="0">
                        <a:latin typeface="Cambria Math" panose="02040503050406030204" pitchFamily="18" charset="0"/>
                      </a:rPr>
                      <m:t>𝐽</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𝑔</m:t>
                    </m:r>
                    <m:r>
                      <a:rPr lang="en-US" altLang="zh-CN" sz="2400" b="0" i="1" smtClean="0">
                        <a:latin typeface="Cambria Math" panose="02040503050406030204" pitchFamily="18" charset="0"/>
                      </a:rPr>
                      <m:t>=1</m:t>
                    </m:r>
                  </m:oMath>
                </a14:m>
                <a:r>
                  <a:rPr lang="zh-CN" altLang="en-US" sz="2400" b="0" dirty="0"/>
                  <a:t>，磁矩均来自电子轨道运动</a:t>
                </a:r>
                <a:endParaRPr lang="en-US" altLang="zh-CN" sz="2400" b="0" dirty="0"/>
              </a:p>
              <a:p>
                <a:r>
                  <a:rPr lang="zh-CN" altLang="en-US" sz="2400" dirty="0"/>
                  <a:t>当</a:t>
                </a:r>
                <a14:m>
                  <m:oMath xmlns:m="http://schemas.openxmlformats.org/officeDocument/2006/math">
                    <m:r>
                      <a:rPr lang="en-US" altLang="zh-CN" sz="2400" b="0" i="1" smtClean="0">
                        <a:latin typeface="Cambria Math" panose="02040503050406030204" pitchFamily="18" charset="0"/>
                      </a:rPr>
                      <m:t>1&lt;</m:t>
                    </m:r>
                    <m:r>
                      <a:rPr lang="en-US" altLang="zh-CN" sz="2400" b="0" i="1" smtClean="0">
                        <a:latin typeface="Cambria Math" panose="02040503050406030204" pitchFamily="18" charset="0"/>
                      </a:rPr>
                      <m:t>𝑔</m:t>
                    </m:r>
                    <m:r>
                      <a:rPr lang="en-US" altLang="zh-CN" sz="2400" b="0" i="1" smtClean="0">
                        <a:latin typeface="Cambria Math" panose="02040503050406030204" pitchFamily="18" charset="0"/>
                      </a:rPr>
                      <m:t>&lt;2</m:t>
                    </m:r>
                  </m:oMath>
                </a14:m>
                <a:r>
                  <a:rPr lang="zh-CN" altLang="en-US" sz="2400" dirty="0"/>
                  <a:t>，原子磁矩来自自旋和轨道共同作用</a:t>
                </a:r>
                <a:endParaRPr lang="en-US" altLang="zh-CN" sz="2400" b="0" dirty="0"/>
              </a:p>
            </p:txBody>
          </p:sp>
        </mc:Choice>
        <mc:Fallback>
          <p:sp>
            <p:nvSpPr>
              <p:cNvPr id="3" name="内容占位符 2">
                <a:extLst>
                  <a:ext uri="{FF2B5EF4-FFF2-40B4-BE49-F238E27FC236}">
                    <a16:creationId xmlns:a16="http://schemas.microsoft.com/office/drawing/2014/main" id="{FFFDD45F-9D2D-48EE-925F-4781F129A91B}"/>
                  </a:ext>
                </a:extLst>
              </p:cNvPr>
              <p:cNvSpPr>
                <a:spLocks noGrp="1" noRot="1" noChangeAspect="1" noMove="1" noResize="1" noEditPoints="1" noAdjustHandles="1" noChangeArrowheads="1" noChangeShapeType="1" noTextEdit="1"/>
              </p:cNvSpPr>
              <p:nvPr>
                <p:ph idx="1"/>
              </p:nvPr>
            </p:nvSpPr>
            <p:spPr>
              <a:xfrm>
                <a:off x="838200" y="1910052"/>
                <a:ext cx="10151533" cy="4629294"/>
              </a:xfrm>
              <a:blipFill>
                <a:blip r:embed="rId2"/>
                <a:stretch>
                  <a:fillRect l="-841" t="-17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5234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10ADE-021A-485A-82F2-3FA11BEFE78F}"/>
              </a:ext>
            </a:extLst>
          </p:cNvPr>
          <p:cNvSpPr>
            <a:spLocks noGrp="1"/>
          </p:cNvSpPr>
          <p:nvPr>
            <p:ph type="title"/>
          </p:nvPr>
        </p:nvSpPr>
        <p:spPr>
          <a:xfrm>
            <a:off x="330200" y="435408"/>
            <a:ext cx="10515600" cy="1325563"/>
          </a:xfrm>
        </p:spPr>
        <p:txBody>
          <a:bodyPr/>
          <a:lstStyle/>
          <a:p>
            <a:r>
              <a:rPr lang="zh-CN" altLang="en-US" dirty="0"/>
              <a:t>实验原理：交换作用</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FFDD45F-9D2D-48EE-925F-4781F129A91B}"/>
                  </a:ext>
                </a:extLst>
              </p:cNvPr>
              <p:cNvSpPr>
                <a:spLocks noGrp="1"/>
              </p:cNvSpPr>
              <p:nvPr>
                <p:ph idx="1"/>
              </p:nvPr>
            </p:nvSpPr>
            <p:spPr>
              <a:xfrm>
                <a:off x="838200" y="1910052"/>
                <a:ext cx="10151533" cy="4629294"/>
              </a:xfrm>
            </p:spPr>
            <p:txBody>
              <a:bodyPr>
                <a:normAutofit/>
              </a:bodyPr>
              <a:lstStyle/>
              <a:p>
                <a:r>
                  <a:rPr lang="zh-CN" altLang="en-US" sz="2400" b="0" dirty="0"/>
                  <a:t>组成</a:t>
                </a:r>
                <a:r>
                  <a:rPr lang="zh-CN" altLang="en-US" sz="2400" dirty="0"/>
                  <a:t>分子或宏观物体后，原子平均磁矩不等于孤立原子磁矩，说明组成物质后，原子之间的相互作用引起了磁矩的变化</a:t>
                </a:r>
                <a:endParaRPr lang="en-US" altLang="zh-CN" sz="2400" dirty="0"/>
              </a:p>
              <a:p>
                <a:r>
                  <a:rPr lang="zh-CN" altLang="en-US" sz="2400" b="0" dirty="0"/>
                  <a:t>很多磁性材料中，电子自旋磁矩比轨道磁矩大得多，这是由于电子轨道磁矩受到晶格场的影响</a:t>
                </a:r>
                <a:endParaRPr lang="en-US" altLang="zh-CN" sz="2400" b="0" dirty="0"/>
              </a:p>
              <a:p>
                <a:r>
                  <a:rPr lang="zh-CN" altLang="en-US" sz="2400" b="0" dirty="0"/>
                  <a:t>由临近原子的电子相互交换位置引起的静电作用叫做交换作用，交换作用会产生交换能</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𝑒𝑥</m:t>
                        </m:r>
                      </m:sub>
                    </m:sSub>
                  </m:oMath>
                </a14:m>
                <a:r>
                  <a:rPr lang="zh-CN" altLang="en-US" sz="2400" dirty="0"/>
                  <a:t>，其大小为：</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zh-CN" altLang="zh-CN" sz="2400"/>
                          </m:ctrlPr>
                        </m:sSubPr>
                        <m:e>
                          <m:r>
                            <a:rPr lang="en-US" altLang="zh-CN" sz="2400"/>
                            <m:t>𝐸</m:t>
                          </m:r>
                        </m:e>
                        <m:sub>
                          <m:r>
                            <a:rPr lang="en-US" altLang="zh-CN" sz="2400"/>
                            <m:t>𝑒𝑥</m:t>
                          </m:r>
                        </m:sub>
                      </m:sSub>
                      <m:r>
                        <a:rPr lang="en-US" altLang="zh-CN" sz="2400"/>
                        <m:t>=−2</m:t>
                      </m:r>
                      <m:sSub>
                        <m:sSubPr>
                          <m:ctrlPr>
                            <a:rPr lang="zh-CN" altLang="zh-CN" sz="2400"/>
                          </m:ctrlPr>
                        </m:sSubPr>
                        <m:e>
                          <m:r>
                            <a:rPr lang="en-US" altLang="zh-CN" sz="2400"/>
                            <m:t>𝐽</m:t>
                          </m:r>
                        </m:e>
                        <m:sub>
                          <m:r>
                            <a:rPr lang="en-US" altLang="zh-CN" sz="2400"/>
                            <m:t>𝑒</m:t>
                          </m:r>
                        </m:sub>
                      </m:sSub>
                      <m:sSub>
                        <m:sSubPr>
                          <m:ctrlPr>
                            <a:rPr lang="zh-CN" altLang="zh-CN" sz="2400" b="1"/>
                          </m:ctrlPr>
                        </m:sSubPr>
                        <m:e>
                          <m:r>
                            <a:rPr lang="en-US" altLang="zh-CN" sz="2400" b="1" i="1"/>
                            <m:t>𝐒</m:t>
                          </m:r>
                        </m:e>
                        <m:sub>
                          <m:r>
                            <a:rPr lang="en-US" altLang="zh-CN" sz="2400" b="1" i="1"/>
                            <m:t>𝟏</m:t>
                          </m:r>
                        </m:sub>
                      </m:sSub>
                      <m:r>
                        <a:rPr lang="en-US" altLang="zh-CN" sz="2400" b="1"/>
                        <m:t>⋅</m:t>
                      </m:r>
                      <m:sSub>
                        <m:sSubPr>
                          <m:ctrlPr>
                            <a:rPr lang="zh-CN" altLang="zh-CN" sz="2400" b="1"/>
                          </m:ctrlPr>
                        </m:sSubPr>
                        <m:e>
                          <m:r>
                            <a:rPr lang="en-US" altLang="zh-CN" sz="2400" b="1" i="1"/>
                            <m:t>𝐒</m:t>
                          </m:r>
                        </m:e>
                        <m:sub>
                          <m:r>
                            <a:rPr lang="en-US" altLang="zh-CN" sz="2400" b="1" i="1"/>
                            <m:t>𝟐</m:t>
                          </m:r>
                        </m:sub>
                      </m:sSub>
                      <m:r>
                        <a:rPr lang="en-US" altLang="zh-CN" sz="2400"/>
                        <m:t>=−2</m:t>
                      </m:r>
                      <m:sSub>
                        <m:sSubPr>
                          <m:ctrlPr>
                            <a:rPr lang="zh-CN" altLang="zh-CN" sz="2400"/>
                          </m:ctrlPr>
                        </m:sSubPr>
                        <m:e>
                          <m:r>
                            <a:rPr lang="en-US" altLang="zh-CN" sz="2400"/>
                            <m:t>𝐽</m:t>
                          </m:r>
                        </m:e>
                        <m:sub>
                          <m:r>
                            <a:rPr lang="en-US" altLang="zh-CN" sz="2400"/>
                            <m:t>𝑒</m:t>
                          </m:r>
                        </m:sub>
                      </m:sSub>
                      <m:sSub>
                        <m:sSubPr>
                          <m:ctrlPr>
                            <a:rPr lang="zh-CN" altLang="zh-CN" sz="2400"/>
                          </m:ctrlPr>
                        </m:sSubPr>
                        <m:e>
                          <m:r>
                            <a:rPr lang="en-US" altLang="zh-CN" sz="2400"/>
                            <m:t>𝑆</m:t>
                          </m:r>
                        </m:e>
                        <m:sub>
                          <m:r>
                            <a:rPr lang="en-US" altLang="zh-CN" sz="2400"/>
                            <m:t>1</m:t>
                          </m:r>
                        </m:sub>
                      </m:sSub>
                      <m:sSub>
                        <m:sSubPr>
                          <m:ctrlPr>
                            <a:rPr lang="zh-CN" altLang="zh-CN" sz="2400"/>
                          </m:ctrlPr>
                        </m:sSubPr>
                        <m:e>
                          <m:r>
                            <a:rPr lang="en-US" altLang="zh-CN" sz="2400"/>
                            <m:t>𝑆</m:t>
                          </m:r>
                        </m:e>
                        <m:sub>
                          <m:r>
                            <a:rPr lang="en-US" altLang="zh-CN" sz="2400"/>
                            <m:t>2</m:t>
                          </m:r>
                        </m:sub>
                      </m:sSub>
                      <m:func>
                        <m:funcPr>
                          <m:ctrlPr>
                            <a:rPr lang="zh-CN" altLang="zh-CN" sz="2400"/>
                          </m:ctrlPr>
                        </m:funcPr>
                        <m:fName>
                          <m:r>
                            <a:rPr lang="en-US" altLang="zh-CN" sz="2400"/>
                            <m:t>𝑐𝑜𝑠</m:t>
                          </m:r>
                        </m:fName>
                        <m:e>
                          <m:r>
                            <m:rPr>
                              <m:sty m:val="p"/>
                            </m:rPr>
                            <a:rPr lang="en-US" altLang="zh-CN" sz="2400"/>
                            <m:t>ϕ</m:t>
                          </m:r>
                        </m:e>
                      </m:func>
                    </m:oMath>
                  </m:oMathPara>
                </a14:m>
                <a:endParaRPr lang="en-US" altLang="zh-CN" sz="2400" dirty="0"/>
              </a:p>
              <a:p>
                <a:r>
                  <a:rPr lang="zh-CN" altLang="en-US" sz="2400" dirty="0"/>
                  <a:t>其中</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1</m:t>
                        </m:r>
                      </m:sub>
                    </m:sSub>
                  </m:oMath>
                </a14:m>
                <a:r>
                  <a:rPr lang="zh-CN" altLang="en-US" sz="2400" b="0" dirty="0"/>
                  <a:t>与</a:t>
                </a:r>
                <a14:m>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𝑆</m:t>
                        </m:r>
                      </m:e>
                      <m:sub>
                        <m:r>
                          <a:rPr lang="en-US" altLang="zh-CN" sz="2400" b="0" i="1" dirty="0" smtClean="0">
                            <a:latin typeface="Cambria Math" panose="02040503050406030204" pitchFamily="18" charset="0"/>
                          </a:rPr>
                          <m:t>2</m:t>
                        </m:r>
                      </m:sub>
                    </m:sSub>
                  </m:oMath>
                </a14:m>
                <a:r>
                  <a:rPr lang="zh-CN" altLang="en-US" sz="2400" dirty="0"/>
                  <a:t>为两个电子的自旋量子数，</a:t>
                </a:r>
                <a14:m>
                  <m:oMath xmlns:m="http://schemas.openxmlformats.org/officeDocument/2006/math">
                    <m:r>
                      <m:rPr>
                        <m:sty m:val="p"/>
                      </m:rPr>
                      <a:rPr lang="en-US" altLang="zh-CN" sz="2400" b="0" i="1" smtClean="0">
                        <a:latin typeface="Cambria Math" panose="02040503050406030204" pitchFamily="18" charset="0"/>
                      </a:rPr>
                      <m:t>ϕ</m:t>
                    </m:r>
                    <m:r>
                      <a:rPr lang="zh-CN" altLang="en-US" sz="2400" i="1">
                        <a:latin typeface="Cambria Math" panose="02040503050406030204" pitchFamily="18" charset="0"/>
                      </a:rPr>
                      <m:t>为</m:t>
                    </m:r>
                  </m:oMath>
                </a14:m>
                <a:r>
                  <a:rPr lang="zh-CN" altLang="en-US" sz="2400" b="0" dirty="0"/>
                  <a:t>两个电子的自旋磁矩方向的夹角，</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𝐽</m:t>
                        </m:r>
                      </m:e>
                      <m:sub>
                        <m:r>
                          <a:rPr lang="en-US" altLang="zh-CN" sz="2400" b="0" i="1" smtClean="0">
                            <a:latin typeface="Cambria Math" panose="02040503050406030204" pitchFamily="18" charset="0"/>
                          </a:rPr>
                          <m:t>𝑒</m:t>
                        </m:r>
                      </m:sub>
                    </m:sSub>
                  </m:oMath>
                </a14:m>
                <a:r>
                  <a:rPr lang="zh-CN" altLang="en-US" sz="2400" dirty="0"/>
                  <a:t>为交换积分常数，其大小与正负取决于近邻原子未充满的电子壳层相互接近的程度</a:t>
                </a:r>
                <a:endParaRPr lang="en-US" altLang="zh-CN" sz="2400" dirty="0"/>
              </a:p>
              <a:p>
                <a:r>
                  <a:rPr lang="zh-CN" altLang="en-US" sz="2400" b="0" dirty="0"/>
                  <a:t>无论何时，总有保持交换能最小的趋势，但是当交换积分常数极小时，交换能可以忽略，此时磁矩方向混乱</a:t>
                </a:r>
                <a:endParaRPr lang="en-US" altLang="zh-CN" sz="2400" b="0" dirty="0"/>
              </a:p>
            </p:txBody>
          </p:sp>
        </mc:Choice>
        <mc:Fallback>
          <p:sp>
            <p:nvSpPr>
              <p:cNvPr id="3" name="内容占位符 2">
                <a:extLst>
                  <a:ext uri="{FF2B5EF4-FFF2-40B4-BE49-F238E27FC236}">
                    <a16:creationId xmlns:a16="http://schemas.microsoft.com/office/drawing/2014/main" id="{FFFDD45F-9D2D-48EE-925F-4781F129A91B}"/>
                  </a:ext>
                </a:extLst>
              </p:cNvPr>
              <p:cNvSpPr>
                <a:spLocks noGrp="1" noRot="1" noChangeAspect="1" noMove="1" noResize="1" noEditPoints="1" noAdjustHandles="1" noChangeArrowheads="1" noChangeShapeType="1" noTextEdit="1"/>
              </p:cNvSpPr>
              <p:nvPr>
                <p:ph idx="1"/>
              </p:nvPr>
            </p:nvSpPr>
            <p:spPr>
              <a:xfrm>
                <a:off x="838200" y="1910052"/>
                <a:ext cx="10151533" cy="4629294"/>
              </a:xfrm>
              <a:blipFill>
                <a:blip r:embed="rId2"/>
                <a:stretch>
                  <a:fillRect l="-841" t="-1711" r="-420" b="-13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1846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10ADE-021A-485A-82F2-3FA11BEFE78F}"/>
              </a:ext>
            </a:extLst>
          </p:cNvPr>
          <p:cNvSpPr>
            <a:spLocks noGrp="1"/>
          </p:cNvSpPr>
          <p:nvPr>
            <p:ph type="title"/>
          </p:nvPr>
        </p:nvSpPr>
        <p:spPr>
          <a:xfrm>
            <a:off x="330200" y="435408"/>
            <a:ext cx="10515600" cy="1325563"/>
          </a:xfrm>
        </p:spPr>
        <p:txBody>
          <a:bodyPr/>
          <a:lstStyle/>
          <a:p>
            <a:r>
              <a:rPr lang="zh-CN" altLang="en-US" dirty="0"/>
              <a:t>实验原理：交换作用</a:t>
            </a:r>
          </a:p>
        </p:txBody>
      </p:sp>
      <p:sp>
        <p:nvSpPr>
          <p:cNvPr id="3" name="内容占位符 2">
            <a:extLst>
              <a:ext uri="{FF2B5EF4-FFF2-40B4-BE49-F238E27FC236}">
                <a16:creationId xmlns:a16="http://schemas.microsoft.com/office/drawing/2014/main" id="{FFFDD45F-9D2D-48EE-925F-4781F129A91B}"/>
              </a:ext>
            </a:extLst>
          </p:cNvPr>
          <p:cNvSpPr>
            <a:spLocks noGrp="1"/>
          </p:cNvSpPr>
          <p:nvPr>
            <p:ph idx="1"/>
          </p:nvPr>
        </p:nvSpPr>
        <p:spPr>
          <a:xfrm>
            <a:off x="838200" y="1910052"/>
            <a:ext cx="10151533" cy="4629294"/>
          </a:xfrm>
        </p:spPr>
        <p:txBody>
          <a:bodyPr>
            <a:normAutofit/>
          </a:bodyPr>
          <a:lstStyle/>
          <a:p>
            <a:r>
              <a:rPr lang="zh-CN" altLang="en-US" sz="2400" b="0" dirty="0"/>
              <a:t>在考虑上述交换作用后，可以将物质分为：抗磁性、顺磁性、铁磁性、反铁磁性、亚铁磁性</a:t>
            </a:r>
            <a:endParaRPr lang="en-US" altLang="zh-CN" sz="2400" b="0" dirty="0"/>
          </a:p>
          <a:p>
            <a:r>
              <a:rPr lang="zh-CN" altLang="en-US" sz="2400" dirty="0"/>
              <a:t>抗磁性：原子的电子壳层被充满，原子的本征磁矩为</a:t>
            </a:r>
            <a:r>
              <a:rPr lang="en-US" altLang="zh-CN" sz="2400" dirty="0"/>
              <a:t>0</a:t>
            </a:r>
            <a:r>
              <a:rPr lang="zh-CN" altLang="en-US" sz="2400" dirty="0"/>
              <a:t>，不表现宏观磁性，但是在外磁场作用下，产生一个与外磁场方向相反但数值很小的感应磁矩</a:t>
            </a:r>
            <a:endParaRPr lang="en-US" altLang="zh-CN" sz="2400" dirty="0"/>
          </a:p>
          <a:p>
            <a:r>
              <a:rPr lang="zh-CN" altLang="en-US" sz="2400" b="0" dirty="0"/>
              <a:t>顺磁性：原子具有总磁矩，但是由于弱交换作用，原子的磁矩方向混乱，也不表现宏观磁性，在外加磁场作用下，原子磁矩处于顺磁场的时间较多，宏观表现出很弱的磁性</a:t>
            </a:r>
            <a:endParaRPr lang="en-US" altLang="zh-CN" sz="2400" b="0" dirty="0"/>
          </a:p>
          <a:p>
            <a:r>
              <a:rPr lang="zh-CN" altLang="en-US" sz="2400" dirty="0"/>
              <a:t>铁磁性：原子壳层未填满，且临近原子的交换积分常数为正值且较大，使得相邻原子磁矩平行取向且稳定，所以在较弱磁场下也能表现较强磁化强度</a:t>
            </a:r>
            <a:endParaRPr lang="en-US" altLang="zh-CN" sz="2400" dirty="0"/>
          </a:p>
          <a:p>
            <a:endParaRPr lang="en-US" altLang="zh-CN" sz="2400" b="0" dirty="0"/>
          </a:p>
        </p:txBody>
      </p:sp>
    </p:spTree>
    <p:extLst>
      <p:ext uri="{BB962C8B-B14F-4D97-AF65-F5344CB8AC3E}">
        <p14:creationId xmlns:p14="http://schemas.microsoft.com/office/powerpoint/2010/main" val="3708053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10ADE-021A-485A-82F2-3FA11BEFE78F}"/>
              </a:ext>
            </a:extLst>
          </p:cNvPr>
          <p:cNvSpPr>
            <a:spLocks noGrp="1"/>
          </p:cNvSpPr>
          <p:nvPr>
            <p:ph type="title"/>
          </p:nvPr>
        </p:nvSpPr>
        <p:spPr>
          <a:xfrm>
            <a:off x="330200" y="435408"/>
            <a:ext cx="10515600" cy="1325563"/>
          </a:xfrm>
        </p:spPr>
        <p:txBody>
          <a:bodyPr/>
          <a:lstStyle/>
          <a:p>
            <a:r>
              <a:rPr lang="zh-CN" altLang="en-US" dirty="0"/>
              <a:t>实验原理：交换作用</a:t>
            </a:r>
          </a:p>
        </p:txBody>
      </p:sp>
      <p:sp>
        <p:nvSpPr>
          <p:cNvPr id="3" name="内容占位符 2">
            <a:extLst>
              <a:ext uri="{FF2B5EF4-FFF2-40B4-BE49-F238E27FC236}">
                <a16:creationId xmlns:a16="http://schemas.microsoft.com/office/drawing/2014/main" id="{FFFDD45F-9D2D-48EE-925F-4781F129A91B}"/>
              </a:ext>
            </a:extLst>
          </p:cNvPr>
          <p:cNvSpPr>
            <a:spLocks noGrp="1"/>
          </p:cNvSpPr>
          <p:nvPr>
            <p:ph idx="1"/>
          </p:nvPr>
        </p:nvSpPr>
        <p:spPr>
          <a:xfrm>
            <a:off x="838200" y="1910052"/>
            <a:ext cx="10151533" cy="4629294"/>
          </a:xfrm>
        </p:spPr>
        <p:txBody>
          <a:bodyPr>
            <a:normAutofit/>
          </a:bodyPr>
          <a:lstStyle/>
          <a:p>
            <a:r>
              <a:rPr lang="zh-CN" altLang="en-US" sz="2400" b="0" dirty="0"/>
              <a:t>反铁磁性：由于交换积分常数为负数，相邻原子的磁矩反向平行排列，在同一子晶格中有自发磁化强度，电子的磁矩同相排列，在不同子晶格中，电子磁矩反向排列，两个子晶格中自发磁化强度大小相等，方向相反，磁矩抵消，宏观类似于顺磁性不显示磁性</a:t>
            </a:r>
            <a:endParaRPr lang="en-US" altLang="zh-CN" sz="2400" b="0" dirty="0"/>
          </a:p>
          <a:p>
            <a:r>
              <a:rPr lang="zh-CN" altLang="en-US" sz="2400" dirty="0"/>
              <a:t>亚铁磁性：两种子晶格上的反向磁矩不完全抵消的反铁磁性，具有强磁性</a:t>
            </a:r>
            <a:endParaRPr lang="en-US" altLang="zh-CN" sz="2400" b="0" dirty="0"/>
          </a:p>
        </p:txBody>
      </p:sp>
    </p:spTree>
    <p:extLst>
      <p:ext uri="{BB962C8B-B14F-4D97-AF65-F5344CB8AC3E}">
        <p14:creationId xmlns:p14="http://schemas.microsoft.com/office/powerpoint/2010/main" val="2462198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10ADE-021A-485A-82F2-3FA11BEFE78F}"/>
              </a:ext>
            </a:extLst>
          </p:cNvPr>
          <p:cNvSpPr>
            <a:spLocks noGrp="1"/>
          </p:cNvSpPr>
          <p:nvPr>
            <p:ph type="title"/>
          </p:nvPr>
        </p:nvSpPr>
        <p:spPr>
          <a:xfrm>
            <a:off x="330200" y="435408"/>
            <a:ext cx="10515600" cy="1325563"/>
          </a:xfrm>
        </p:spPr>
        <p:txBody>
          <a:bodyPr/>
          <a:lstStyle/>
          <a:p>
            <a:r>
              <a:rPr lang="zh-CN" altLang="en-US" dirty="0"/>
              <a:t>实验原理：铁磁性和亚铁磁性物质特点</a:t>
            </a:r>
          </a:p>
        </p:txBody>
      </p:sp>
      <p:sp>
        <p:nvSpPr>
          <p:cNvPr id="3" name="内容占位符 2">
            <a:extLst>
              <a:ext uri="{FF2B5EF4-FFF2-40B4-BE49-F238E27FC236}">
                <a16:creationId xmlns:a16="http://schemas.microsoft.com/office/drawing/2014/main" id="{FFFDD45F-9D2D-48EE-925F-4781F129A91B}"/>
              </a:ext>
            </a:extLst>
          </p:cNvPr>
          <p:cNvSpPr>
            <a:spLocks noGrp="1"/>
          </p:cNvSpPr>
          <p:nvPr>
            <p:ph idx="1"/>
          </p:nvPr>
        </p:nvSpPr>
        <p:spPr>
          <a:xfrm>
            <a:off x="838200" y="1910052"/>
            <a:ext cx="10151533" cy="4629294"/>
          </a:xfrm>
        </p:spPr>
        <p:txBody>
          <a:bodyPr>
            <a:normAutofit/>
          </a:bodyPr>
          <a:lstStyle/>
          <a:p>
            <a:r>
              <a:rPr lang="zh-CN" altLang="en-US" sz="2400" dirty="0"/>
              <a:t>铁磁性材料和亚铁磁性材料统称为强磁性材料，在没有外加磁场的作用下，材料内已经以某种方式达到一定程度的磁化，即自发磁化，这种磁化分为很多小区域，小区域被称为磁畴</a:t>
            </a:r>
            <a:endParaRPr lang="en-US" altLang="zh-CN" sz="2400" dirty="0"/>
          </a:p>
          <a:p>
            <a:r>
              <a:rPr lang="zh-CN" altLang="en-US" sz="2400" b="0" dirty="0"/>
              <a:t>铁磁性物质中每个磁畴中相邻原子磁矩平行，但是各个磁畴的自发磁化取向不同，相互抵消，不呈现磁性</a:t>
            </a:r>
            <a:endParaRPr lang="en-US" altLang="zh-CN" sz="2400" b="0" dirty="0"/>
          </a:p>
          <a:p>
            <a:r>
              <a:rPr lang="zh-CN" altLang="en-US" sz="2400" dirty="0"/>
              <a:t>自发磁化是铁磁物质的基本特征，也是铁磁物质和顺磁物质的区别</a:t>
            </a:r>
            <a:endParaRPr lang="en-US" altLang="zh-CN" sz="2400" dirty="0"/>
          </a:p>
          <a:p>
            <a:r>
              <a:rPr lang="zh-CN" altLang="en-US" sz="2400" b="0" dirty="0"/>
              <a:t>铁磁材料磁化过程分为四个阶段：①外磁场较小时，畴壁移动，使得某些磁畴体积增大，造成样品磁化②随外磁场增大，畴壁发生跳跃式移动，或者磁畴结构突然改变（二者都不可逆），使得样品的磁化强度急剧增加③随外磁场进一步增加，磁畴磁矩转动（可为可逆也可为不可逆）④尽管外磁场继续增加，但是磁化强度增加很小，基本都是磁畴磁矩可逆转动引起的</a:t>
            </a:r>
            <a:endParaRPr lang="en-US" altLang="zh-CN" sz="2400" b="0" dirty="0"/>
          </a:p>
        </p:txBody>
      </p:sp>
    </p:spTree>
    <p:extLst>
      <p:ext uri="{BB962C8B-B14F-4D97-AF65-F5344CB8AC3E}">
        <p14:creationId xmlns:p14="http://schemas.microsoft.com/office/powerpoint/2010/main" val="32934105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2320</TotalTime>
  <Words>2285</Words>
  <Application>Microsoft Office PowerPoint</Application>
  <PresentationFormat>宽屏</PresentationFormat>
  <Paragraphs>104</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Arial</vt:lpstr>
      <vt:lpstr>Cambria Math</vt:lpstr>
      <vt:lpstr>Office 主题​​</vt:lpstr>
      <vt:lpstr>石榴石材料中的磁晶各向异性及磁畴的观测</vt:lpstr>
      <vt:lpstr>实验目的</vt:lpstr>
      <vt:lpstr>实验原理：磁性的起源</vt:lpstr>
      <vt:lpstr>实验原理：磁性的起源</vt:lpstr>
      <vt:lpstr>实验原理：磁性的起源</vt:lpstr>
      <vt:lpstr>实验原理：交换作用</vt:lpstr>
      <vt:lpstr>实验原理：交换作用</vt:lpstr>
      <vt:lpstr>实验原理：交换作用</vt:lpstr>
      <vt:lpstr>实验原理：铁磁性和亚铁磁性物质特点</vt:lpstr>
      <vt:lpstr>实验原理：铁磁性和亚铁磁性物质特点</vt:lpstr>
      <vt:lpstr>实验原理：磁畴结构</vt:lpstr>
      <vt:lpstr>实验原理：磁畴结构</vt:lpstr>
      <vt:lpstr>实验原理：磁泡</vt:lpstr>
      <vt:lpstr>实验原理：磁泡</vt:lpstr>
      <vt:lpstr>实验原理：法拉第透射偏光望远镜</vt:lpstr>
      <vt:lpstr>实验装置：</vt:lpstr>
      <vt:lpstr>实验步骤：</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鸿琳</dc:creator>
  <cp:lastModifiedBy>张 鸿琳</cp:lastModifiedBy>
  <cp:revision>259</cp:revision>
  <dcterms:created xsi:type="dcterms:W3CDTF">2021-03-27T03:41:31Z</dcterms:created>
  <dcterms:modified xsi:type="dcterms:W3CDTF">2021-06-02T14:25:16Z</dcterms:modified>
</cp:coreProperties>
</file>