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9" r:id="rId5"/>
    <p:sldId id="280" r:id="rId6"/>
    <p:sldId id="285" r:id="rId7"/>
    <p:sldId id="286" r:id="rId8"/>
    <p:sldId id="288" r:id="rId9"/>
    <p:sldId id="287" r:id="rId10"/>
    <p:sldId id="270" r:id="rId11"/>
    <p:sldId id="289" r:id="rId12"/>
    <p:sldId id="260" r:id="rId13"/>
    <p:sldId id="292" r:id="rId14"/>
    <p:sldId id="293" r:id="rId15"/>
    <p:sldId id="294" r:id="rId16"/>
    <p:sldId id="295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91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2997-7D7A-4B5E-9C35-39BF026C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58C11-C5E8-4245-BF06-F40E02CD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0288D-FD84-4B1C-9BBA-DE75EB27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FAFE3-CB18-4D8D-AA96-1B2FE83D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C48E1-105B-48B1-A6D1-1FDEC3D3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7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6C1F5-A1A3-49F2-A166-18D1A6A0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9A44B-38EC-4E1D-8482-A8565698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9690E-F107-4FE1-91E9-BEF6BE19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332F6-190E-497D-9CC1-81950C01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A6757-7FD2-4325-863A-6F69DDBB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BEB09-8B71-4469-9156-DF7FDD4D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AE873-13DB-4ED0-866A-628FB820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2E2B8-9D19-4B98-BC04-BBB3856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593B6-8416-4D25-B280-7C89EF83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9F1F9-9BCD-4158-B653-647881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1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521A-1905-47EA-8040-DDAE3DC2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C2CA-A01C-42B7-AA5B-ABD0F7AA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7716-0F16-4353-AE4C-EE80D53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FF4AB-9863-48AA-BDF1-183A8B2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40EB8-62D2-45B0-B038-E28BF750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C7BD-CB2F-4C21-8007-D48BB72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E6C1C-F801-4328-8CA9-C0A57640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668FB-6DBD-45F1-91A6-722D5C28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AD29F-F1F1-433E-B594-938F4EE7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395-BDEC-47D5-ACB8-B523D8F9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8C8C-ED79-4342-999D-853F3B44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89B28-730D-450F-BCB9-683944A1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BB810-0320-4DE5-9E2E-105EB3B3F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1F4C5-9BF3-4E3F-80EA-B4D0E1DB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5DEDB-8D58-4C6A-A353-0367C81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6F63E-F7F8-4CB9-BA66-590159E8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4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93B3-3D24-41D0-8088-CD241D7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7085A-D1BC-4B69-9AD6-B35F13B36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3698F-16DD-4BB4-AF69-F1BEB6AC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857AE6-9960-4D4F-9333-A862C7B1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A6879-A16D-42BE-8B39-8144D8773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95602-1168-466A-B100-E27D856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49D276-6149-48F4-9DE8-E3CB1FD2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BBA53-935A-4FEA-9144-78D5AFBA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C12F-D4BF-4E76-9C59-575AB893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AE0274-8390-4941-89BF-60B306F0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F5DB3-F736-4E2F-B644-7BB711ED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5411B-11C6-417F-9B1A-A716BF4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6988E-14BC-4989-962A-6AD64135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DEAA24-ECDB-4BC5-9959-B57F7474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161B0-4AC1-4C25-83BE-2F800E02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982AA-E0A7-42A5-A734-14D084D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682C0-3DFC-4A91-9BEB-503C83B9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25751-33AC-446B-BCEE-0A6DF066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238B7-3F5B-418C-BE8C-FE30B96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CA064-359E-4ED6-9502-56D3C9F3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AFCFC-3597-4A79-A982-76BE3059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F435-763F-45FA-9E7D-26658DC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CE13D-DE24-49E8-9C9A-95282DA79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B206B-A490-4CAB-8B58-30FF4EAE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CC808-AE65-4A1E-96EC-AD17DC82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D5520-7137-4B13-B4AD-09BB4D90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ED5E0-B58D-4612-978E-0E71149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4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515CB-B854-47E0-84DD-85B5E986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AFCB8-0A2A-4314-BFCB-2BDCFAC7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9C723-078A-41D1-B2FD-558C50D36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1408-983D-4B9B-B688-0710E7274EC5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681C-0090-40D5-B360-431D91BE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1E1E-F04D-4F92-AF3A-B1D2A99F4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837B-53CA-4AA4-A8E7-5B206FAC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708" y="-115310"/>
            <a:ext cx="11397673" cy="2387600"/>
          </a:xfrm>
        </p:spPr>
        <p:txBody>
          <a:bodyPr/>
          <a:lstStyle/>
          <a:p>
            <a:r>
              <a:rPr lang="zh-CN" altLang="en-US" dirty="0"/>
              <a:t>锁相放大器的原理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98F67-AB47-4433-B298-20C536597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工物</a:t>
            </a:r>
            <a:r>
              <a:rPr lang="en-US" altLang="zh-CN" dirty="0"/>
              <a:t>90</a:t>
            </a:r>
          </a:p>
          <a:p>
            <a:r>
              <a:rPr lang="en-US" altLang="zh-CN" dirty="0"/>
              <a:t>2019012137</a:t>
            </a:r>
          </a:p>
          <a:p>
            <a:r>
              <a:rPr lang="zh-CN" altLang="en-US" dirty="0"/>
              <a:t>张鸿琳</a:t>
            </a:r>
          </a:p>
        </p:txBody>
      </p:sp>
    </p:spTree>
    <p:extLst>
      <p:ext uri="{BB962C8B-B14F-4D97-AF65-F5344CB8AC3E}">
        <p14:creationId xmlns:p14="http://schemas.microsoft.com/office/powerpoint/2010/main" val="375102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EB0B-5A16-466F-A3C0-116BBA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4" y="365125"/>
            <a:ext cx="9381066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实验仪器： </a:t>
            </a:r>
            <a:br>
              <a:rPr lang="en-US" altLang="zh-CN" dirty="0"/>
            </a:br>
            <a:r>
              <a:rPr lang="en-US" altLang="zh-CN" dirty="0"/>
              <a:t>ND-501 </a:t>
            </a:r>
            <a:r>
              <a:rPr lang="zh-CN" altLang="en-US" dirty="0"/>
              <a:t>型微弱信号检测实验综合装置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0E7866-32BA-48BF-B2F3-00A0EF9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4915F-1B2C-4D17-AFFC-18FC01B8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1669374"/>
            <a:ext cx="5743009" cy="45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8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EB0B-5A16-466F-A3C0-116BBA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4" y="365125"/>
            <a:ext cx="938106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实验仪器： 锁相放大器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0E7866-32BA-48BF-B2F3-00A0EF9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7D319-10D1-4461-9CAE-D6272544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" y="1623760"/>
            <a:ext cx="1123154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9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8E99-529E-4AB2-96A8-A5CEF53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实验步骤：参考信号通道特性研究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43563-BE1D-4AD9-A863-1417616F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调节多功能信号源输出信号为正弦波，使用频率计测量其频率，使用交流直流噪声电压表测量信号幅度，调节输出信号频率为</a:t>
            </a:r>
            <a:r>
              <a:rPr lang="en-US" altLang="zh-CN" dirty="0"/>
              <a:t>1kHz</a:t>
            </a:r>
            <a:r>
              <a:rPr lang="zh-CN" altLang="en-US" dirty="0"/>
              <a:t>，幅度大小为</a:t>
            </a:r>
            <a:r>
              <a:rPr lang="en-US" altLang="zh-CN" dirty="0"/>
              <a:t>100mV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将各个接口正确连线后，按下宽带移相器</a:t>
            </a:r>
            <a:r>
              <a:rPr lang="en-US" altLang="zh-CN" dirty="0"/>
              <a:t>0°</a:t>
            </a:r>
            <a:r>
              <a:rPr lang="zh-CN" altLang="en-US" dirty="0"/>
              <a:t>相位调节按钮，利用示波器观察宽带移相器的输出和输入信号的变化</a:t>
            </a:r>
            <a:endParaRPr lang="en-US" altLang="zh-CN" dirty="0"/>
          </a:p>
          <a:p>
            <a:r>
              <a:rPr lang="zh-CN" altLang="en-US" dirty="0"/>
              <a:t>分别使相位差计显示参考信号和输入信号相位差为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90</a:t>
            </a:r>
            <a:r>
              <a:rPr lang="zh-CN" altLang="en-US" dirty="0"/>
              <a:t>、</a:t>
            </a:r>
            <a:r>
              <a:rPr lang="en-US" altLang="zh-CN" dirty="0"/>
              <a:t>180</a:t>
            </a:r>
            <a:r>
              <a:rPr lang="zh-CN" altLang="en-US" dirty="0"/>
              <a:t>、</a:t>
            </a:r>
            <a:r>
              <a:rPr lang="en-US" altLang="zh-CN" dirty="0"/>
              <a:t>270</a:t>
            </a:r>
            <a:r>
              <a:rPr lang="zh-CN" altLang="en-US" dirty="0"/>
              <a:t>度，对比并画出输入与输出信号波形</a:t>
            </a:r>
            <a:endParaRPr lang="en-US" altLang="zh-CN" dirty="0"/>
          </a:p>
          <a:p>
            <a:r>
              <a:rPr lang="zh-CN" altLang="en-US" dirty="0"/>
              <a:t>改变信号幅值和频率，观察同相输出信号幅值和频率的变化</a:t>
            </a:r>
            <a:endParaRPr lang="en-US" altLang="zh-CN" dirty="0"/>
          </a:p>
          <a:p>
            <a:r>
              <a:rPr lang="zh-CN" altLang="en-US" dirty="0"/>
              <a:t>调节信号源使波形分别为三角波和方波，重复实验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48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8E99-529E-4AB2-96A8-A5CEF53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实验步骤：相敏检波器 </a:t>
            </a:r>
            <a:r>
              <a:rPr lang="en-US" altLang="zh-CN" dirty="0"/>
              <a:t>PSD </a:t>
            </a:r>
            <a:r>
              <a:rPr lang="zh-CN" altLang="en-US" dirty="0"/>
              <a:t>输出波形和 电压测量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43563-BE1D-4AD9-A863-1417616FE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正确接线后，置交流放大倍数为</a:t>
                </a:r>
                <a:r>
                  <a:rPr lang="en-US" altLang="zh-CN" dirty="0"/>
                  <a:t>×1</a:t>
                </a:r>
                <a:r>
                  <a:rPr lang="zh-CN" altLang="en-US" dirty="0"/>
                  <a:t>，直流放大倍数为</a:t>
                </a:r>
                <a:r>
                  <a:rPr lang="en-US" altLang="zh-CN" dirty="0"/>
                  <a:t>×10</a:t>
                </a:r>
                <a:r>
                  <a:rPr lang="zh-CN" altLang="en-US" dirty="0"/>
                  <a:t>，相关器低通滤波时间常数置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秒</a:t>
                </a:r>
                <a:endParaRPr lang="en-US" altLang="zh-CN" dirty="0"/>
              </a:p>
              <a:p>
                <a:r>
                  <a:rPr lang="zh-CN" altLang="en-US" dirty="0"/>
                  <a:t>调节 宽带移相器的相移量，用示波器观察信号、参考信号及 </a:t>
                </a:r>
                <a:r>
                  <a:rPr lang="en-US" altLang="zh-CN" dirty="0"/>
                  <a:t>PSD </a:t>
                </a:r>
                <a:r>
                  <a:rPr lang="zh-CN" altLang="en-US" dirty="0"/>
                  <a:t>的输出波形并分析它们之间的关系，测量相关器输出直流电压大小与信号、参考信号之间幅值及相位差的关系，用相位计测量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b="0" dirty="0"/>
                  <a:t>大小</a:t>
                </a:r>
                <a:endParaRPr lang="en-US" altLang="zh-CN" b="0" dirty="0"/>
              </a:p>
              <a:p>
                <a:r>
                  <a:rPr lang="zh-CN" altLang="en-US" b="0" dirty="0"/>
                  <a:t>在</a:t>
                </a:r>
                <a:r>
                  <a:rPr lang="en-US" altLang="zh-CN" b="0" dirty="0"/>
                  <a:t>0-360</a:t>
                </a:r>
                <a:r>
                  <a:rPr lang="zh-CN" altLang="en-US" b="0" dirty="0"/>
                  <a:t>度范围内作出</a:t>
                </a:r>
                <a:r>
                  <a:rPr lang="en-US" altLang="zh-CN" b="0" dirty="0"/>
                  <a:t>PSD</a:t>
                </a:r>
                <a:r>
                  <a:rPr lang="zh-CN" altLang="en-US" b="0" dirty="0"/>
                  <a:t>输出直流信号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zh-CN" altLang="en-US" b="0" dirty="0"/>
                  <a:t>和输入信号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的比值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altLang="zh-CN" b="0" dirty="0"/>
                  <a:t>/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b="0" dirty="0"/>
                  <a:t>相位差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关系曲线，与理论公式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𝑢</m:t>
                        </m:r>
                      </m:e>
                      <m:sub>
                        <m:r>
                          <a:rPr lang="en-US" altLang="zh-CN" i="1"/>
                          <m:t>𝑑𝑐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/>
                          <m:t>π</m:t>
                        </m:r>
                      </m:den>
                    </m:f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𝐴𝐶</m:t>
                        </m:r>
                      </m:sub>
                    </m:sSub>
                    <m:r>
                      <a:rPr lang="en-US" altLang="zh-CN"/>
                      <m:t>⋅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𝐷𝐶</m:t>
                        </m:r>
                      </m:sub>
                    </m:sSub>
                    <m:r>
                      <a:rPr lang="en-US" altLang="zh-CN"/>
                      <m:t>⋅</m:t>
                    </m:r>
                    <m:rad>
                      <m:radPr>
                        <m:degHide m:val="on"/>
                        <m:ctrlPr>
                          <a:rPr lang="zh-CN" altLang="zh-CN" i="1"/>
                        </m:ctrlPr>
                      </m:radPr>
                      <m:deg/>
                      <m:e>
                        <m:r>
                          <a:rPr lang="en-US" altLang="zh-CN" i="1"/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𝑢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𝑐𝑜𝑠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/>
                          <m:t>φ</m:t>
                        </m:r>
                      </m:e>
                    </m:func>
                  </m:oMath>
                </a14:m>
                <a:r>
                  <a:rPr lang="zh-CN" altLang="en-US" dirty="0"/>
                  <a:t>相对比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43563-BE1D-4AD9-A863-1417616FE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16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8E99-529E-4AB2-96A8-A5CEF534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667" cy="1325563"/>
          </a:xfrm>
        </p:spPr>
        <p:txBody>
          <a:bodyPr/>
          <a:lstStyle/>
          <a:p>
            <a:r>
              <a:rPr lang="zh-CN" altLang="en-US" dirty="0"/>
              <a:t>实验步骤：相关器的谐波响应的测量与观察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43563-BE1D-4AD9-A863-1417616FE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正确接线后，将多功能信号源功能置为“分频”，此时参考信号频率为信号频率的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b="0" dirty="0"/>
                  <a:t>倍</a:t>
                </a:r>
                <a:endParaRPr lang="en-US" altLang="zh-CN" b="0" dirty="0"/>
              </a:p>
              <a:p>
                <a:r>
                  <a:rPr lang="zh-CN" altLang="en-US" dirty="0"/>
                  <a:t>置分频数分别为</a:t>
                </a:r>
                <a:r>
                  <a:rPr lang="en-US" altLang="zh-CN" dirty="0"/>
                  <a:t>1,2,3,4,5…</a:t>
                </a:r>
                <a:r>
                  <a:rPr lang="zh-CN" altLang="en-US" dirty="0"/>
                  <a:t>，调节移相器的相移，使得输出直流电压最大，记录直流电压大小，由结果画出相关器对谐波的响应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43563-BE1D-4AD9-A863-1417616FE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46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8E99-529E-4AB2-96A8-A5CEF534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667" cy="1325563"/>
          </a:xfrm>
        </p:spPr>
        <p:txBody>
          <a:bodyPr/>
          <a:lstStyle/>
          <a:p>
            <a:r>
              <a:rPr lang="zh-CN" altLang="en-US" dirty="0"/>
              <a:t>实验步骤：相关器对不相关信号的抑制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43563-BE1D-4AD9-A863-1417616F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385887"/>
            <a:ext cx="11523785" cy="539005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正确接线后，信号源输出正弦信号为相关器的输入信号，低频信号源的输出信号作为干扰，输入“噪声输入”</a:t>
            </a:r>
            <a:endParaRPr lang="en-US" altLang="zh-CN" dirty="0"/>
          </a:p>
          <a:p>
            <a:r>
              <a:rPr lang="zh-CN" altLang="en-US" dirty="0"/>
              <a:t>由示波器观 察相关器的“加法器 输出”波形与“</a:t>
            </a:r>
            <a:r>
              <a:rPr lang="en-US" altLang="zh-CN" dirty="0"/>
              <a:t>PSD </a:t>
            </a:r>
            <a:r>
              <a:rPr lang="zh-CN" altLang="en-US" dirty="0"/>
              <a:t>输出”波形，用电压表测量输入信号，干扰信号，相关器输出信号大小，由频率计测量信号和干扰信号的频率。 选择相关器的交流放大倍数为</a:t>
            </a:r>
            <a:r>
              <a:rPr lang="en-US" altLang="zh-CN" dirty="0"/>
              <a:t>1</a:t>
            </a:r>
            <a:r>
              <a:rPr lang="zh-CN" altLang="en-US" dirty="0"/>
              <a:t>，直流放大倍数为</a:t>
            </a:r>
            <a:r>
              <a:rPr lang="en-US" altLang="zh-CN" dirty="0"/>
              <a:t>10</a:t>
            </a:r>
            <a:r>
              <a:rPr lang="zh-CN" altLang="en-US" dirty="0"/>
              <a:t>，时间常数 </a:t>
            </a:r>
            <a:r>
              <a:rPr lang="en-US" altLang="zh-CN" dirty="0"/>
              <a:t>1 </a:t>
            </a:r>
            <a:r>
              <a:rPr lang="zh-CN" altLang="en-US" dirty="0"/>
              <a:t>秒，调节多功能信号源的频率为 </a:t>
            </a:r>
            <a:r>
              <a:rPr lang="en-US" altLang="zh-CN" dirty="0"/>
              <a:t>200Hz(</a:t>
            </a:r>
            <a:r>
              <a:rPr lang="zh-CN" altLang="en-US" dirty="0"/>
              <a:t>可以任选</a:t>
            </a:r>
            <a:r>
              <a:rPr lang="en-US" altLang="zh-CN" dirty="0"/>
              <a:t>)</a:t>
            </a:r>
            <a:r>
              <a:rPr lang="zh-CN" altLang="en-US" dirty="0"/>
              <a:t>，电压为 </a:t>
            </a:r>
            <a:r>
              <a:rPr lang="en-US" altLang="zh-CN" dirty="0"/>
              <a:t>100mV</a:t>
            </a:r>
            <a:r>
              <a:rPr lang="zh-CN" altLang="en-US" dirty="0"/>
              <a:t>，调节低频信号源的输出电压为 </a:t>
            </a:r>
            <a:r>
              <a:rPr lang="en-US" altLang="zh-CN" dirty="0"/>
              <a:t>0(</a:t>
            </a:r>
            <a:r>
              <a:rPr lang="zh-CN" altLang="en-US" dirty="0"/>
              <a:t>即相关器输入信号不混有干扰信号</a:t>
            </a:r>
            <a:r>
              <a:rPr lang="en-US" altLang="zh-CN" dirty="0"/>
              <a:t>)</a:t>
            </a:r>
            <a:r>
              <a:rPr lang="zh-CN" altLang="en-US" dirty="0"/>
              <a:t>，调节宽带相移器的相移量，使相关器输出的直流电压最大。 记录“加法器输出”，“</a:t>
            </a:r>
            <a:r>
              <a:rPr lang="en-US" altLang="zh-CN" dirty="0"/>
              <a:t>PSD </a:t>
            </a:r>
            <a:r>
              <a:rPr lang="zh-CN" altLang="en-US" dirty="0"/>
              <a:t>输出”波形及相关器输出的直流电压</a:t>
            </a:r>
            <a:r>
              <a:rPr lang="en-US" altLang="zh-CN" dirty="0"/>
              <a:t>(</a:t>
            </a:r>
            <a:r>
              <a:rPr lang="zh-CN" altLang="en-US" dirty="0"/>
              <a:t>正比于输入信号的有效值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调节低频信号源的输出电压为 </a:t>
            </a:r>
            <a:r>
              <a:rPr lang="en-US" altLang="zh-CN" dirty="0"/>
              <a:t>300mV</a:t>
            </a:r>
            <a:r>
              <a:rPr lang="zh-CN" altLang="en-US" dirty="0"/>
              <a:t>，即干扰电压为待测量信号电压的 </a:t>
            </a:r>
            <a:r>
              <a:rPr lang="en-US" altLang="zh-CN" dirty="0"/>
              <a:t>3 </a:t>
            </a:r>
            <a:r>
              <a:rPr lang="zh-CN" altLang="en-US" dirty="0"/>
              <a:t>倍。任选一工作频率</a:t>
            </a:r>
            <a:r>
              <a:rPr lang="en-US" altLang="zh-CN" dirty="0"/>
              <a:t>(</a:t>
            </a:r>
            <a:r>
              <a:rPr lang="zh-CN" altLang="en-US" dirty="0"/>
              <a:t>例如为 </a:t>
            </a:r>
            <a:r>
              <a:rPr lang="en-US" altLang="zh-CN" dirty="0"/>
              <a:t>930Hz)</a:t>
            </a:r>
            <a:r>
              <a:rPr lang="zh-CN" altLang="en-US" dirty="0"/>
              <a:t>。由示波器观察“加法器输出”“</a:t>
            </a:r>
            <a:r>
              <a:rPr lang="en-US" altLang="zh-CN" dirty="0"/>
              <a:t>PSD </a:t>
            </a:r>
            <a:r>
              <a:rPr lang="zh-CN" altLang="en-US" dirty="0"/>
              <a:t>输出波形”，观测此时被 测信号与干扰信号波形及相关器的输出直流电压变化。改变干扰信号的频率，观察相关器 对不相关信号的抑制能力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45255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8E99-529E-4AB2-96A8-A5CEF534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667" cy="1325563"/>
          </a:xfrm>
        </p:spPr>
        <p:txBody>
          <a:bodyPr/>
          <a:lstStyle/>
          <a:p>
            <a:r>
              <a:rPr lang="zh-CN" altLang="en-US" dirty="0"/>
              <a:t>实验步骤：相关器对噪声的抑制及等效噪声带宽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43563-BE1D-4AD9-A863-1417616F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944"/>
          </a:xfrm>
        </p:spPr>
        <p:txBody>
          <a:bodyPr>
            <a:normAutofit/>
          </a:bodyPr>
          <a:lstStyle/>
          <a:p>
            <a:r>
              <a:rPr lang="zh-CN" altLang="en-US" dirty="0"/>
              <a:t>正确接线后，调节相移器的相移，使输入信号与参考信号同相，并用示波器观察“加法器输出”“</a:t>
            </a:r>
            <a:r>
              <a:rPr lang="en-US" altLang="zh-CN" dirty="0"/>
              <a:t>PSD </a:t>
            </a:r>
            <a:r>
              <a:rPr lang="zh-CN" altLang="en-US" dirty="0"/>
              <a:t>输出”的波形，用电压表测量输出电压</a:t>
            </a:r>
            <a:endParaRPr lang="en-US" altLang="zh-CN" dirty="0"/>
          </a:p>
          <a:p>
            <a:r>
              <a:rPr lang="zh-CN" altLang="en-US" dirty="0"/>
              <a:t>白噪声信号源经由幅度调制和高、低通滤波器调节后，使其均方根电压为</a:t>
            </a:r>
            <a:r>
              <a:rPr lang="en-US" altLang="zh-CN" dirty="0"/>
              <a:t>100mV</a:t>
            </a:r>
            <a:r>
              <a:rPr lang="zh-CN" altLang="en-US" dirty="0"/>
              <a:t>，用示波器观察“加法器输出”信号与噪 声相混的波形和“</a:t>
            </a:r>
            <a:r>
              <a:rPr lang="en-US" altLang="zh-CN" dirty="0"/>
              <a:t>PSD </a:t>
            </a:r>
            <a:r>
              <a:rPr lang="zh-CN" altLang="en-US" dirty="0"/>
              <a:t>输出”波形。用电压表测量相关器输出的信号电压和噪声电压，计算输出信号的信噪比，根据输入输出信噪比计算 </a:t>
            </a:r>
            <a:r>
              <a:rPr lang="en-US" altLang="zh-CN" dirty="0"/>
              <a:t>SNIR</a:t>
            </a:r>
          </a:p>
          <a:p>
            <a:r>
              <a:rPr lang="zh-CN" altLang="en-US" dirty="0"/>
              <a:t>改变时间常数 </a:t>
            </a:r>
            <a:r>
              <a:rPr lang="en-US" altLang="zh-CN" dirty="0"/>
              <a:t>T=0.1S </a:t>
            </a:r>
            <a:r>
              <a:rPr lang="zh-CN" altLang="en-US" dirty="0"/>
              <a:t>和 </a:t>
            </a:r>
            <a:r>
              <a:rPr lang="en-US" altLang="zh-CN" dirty="0"/>
              <a:t>T=10S</a:t>
            </a:r>
            <a:r>
              <a:rPr lang="zh-CN" altLang="en-US" dirty="0"/>
              <a:t>，从示波器上观察直流输出信号的波形，比较不同时间 常数下的信号波形，同时可以利用 </a:t>
            </a:r>
            <a:r>
              <a:rPr lang="en-US" altLang="zh-CN" dirty="0"/>
              <a:t>2V </a:t>
            </a:r>
            <a:r>
              <a:rPr lang="zh-CN" altLang="en-US" dirty="0"/>
              <a:t>量程档测量不同时间常数下的直流输出信号中的噪声电压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99948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9E435-C58C-4F6F-AB94-67EB8A56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DB152-21DB-4646-A8B2-A8388C15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490133"/>
            <a:ext cx="11379199" cy="51816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[1]. </a:t>
            </a:r>
            <a:r>
              <a:rPr lang="zh-CN" altLang="en-US" dirty="0"/>
              <a:t>张孔时，定慎训</a:t>
            </a:r>
            <a:r>
              <a:rPr lang="en-US" altLang="zh-CN" dirty="0"/>
              <a:t>. </a:t>
            </a:r>
            <a:r>
              <a:rPr lang="zh-CN" altLang="en-US" dirty="0"/>
              <a:t>物理实验教程（近代物理实验部分）</a:t>
            </a:r>
            <a:r>
              <a:rPr lang="en-US" altLang="zh-CN" dirty="0"/>
              <a:t>. </a:t>
            </a:r>
            <a:r>
              <a:rPr lang="zh-CN" altLang="en-US" dirty="0"/>
              <a:t>清华大学出版社</a:t>
            </a:r>
            <a:r>
              <a:rPr lang="en-US" altLang="zh-CN" dirty="0"/>
              <a:t>,1991 </a:t>
            </a:r>
          </a:p>
          <a:p>
            <a:r>
              <a:rPr lang="en-US" altLang="zh-CN" dirty="0"/>
              <a:t>[2]. </a:t>
            </a:r>
            <a:r>
              <a:rPr lang="zh-CN" altLang="en-US" dirty="0"/>
              <a:t>微弱信号检测动态</a:t>
            </a:r>
            <a:r>
              <a:rPr lang="en-US" altLang="zh-CN" dirty="0"/>
              <a:t>. No. 2 ,1980. 9 </a:t>
            </a:r>
          </a:p>
          <a:p>
            <a:r>
              <a:rPr lang="en-US" altLang="zh-CN" dirty="0"/>
              <a:t>[3]. 128A </a:t>
            </a:r>
            <a:r>
              <a:rPr lang="zh-CN" altLang="en-US" dirty="0"/>
              <a:t>锁相放大器说明书 </a:t>
            </a:r>
            <a:endParaRPr lang="en-US" altLang="zh-CN" dirty="0"/>
          </a:p>
          <a:p>
            <a:r>
              <a:rPr lang="en-US" altLang="zh-CN" dirty="0"/>
              <a:t>[4]. </a:t>
            </a:r>
            <a:r>
              <a:rPr lang="zh-CN" altLang="en-US" dirty="0"/>
              <a:t>叶良修编著</a:t>
            </a:r>
            <a:r>
              <a:rPr lang="en-US" altLang="zh-CN" dirty="0"/>
              <a:t>. </a:t>
            </a:r>
            <a:r>
              <a:rPr lang="zh-CN" altLang="en-US" dirty="0"/>
              <a:t>半导体物理学（上册）</a:t>
            </a:r>
            <a:r>
              <a:rPr lang="en-US" altLang="zh-CN" dirty="0"/>
              <a:t>. </a:t>
            </a:r>
            <a:r>
              <a:rPr lang="zh-CN" altLang="en-US" dirty="0"/>
              <a:t>高等教育出版社， </a:t>
            </a:r>
            <a:r>
              <a:rPr lang="en-US" altLang="zh-CN" dirty="0"/>
              <a:t>1988 </a:t>
            </a:r>
          </a:p>
          <a:p>
            <a:r>
              <a:rPr lang="en-US" altLang="zh-CN" dirty="0"/>
              <a:t>[5]. </a:t>
            </a:r>
            <a:r>
              <a:rPr lang="zh-CN" altLang="en-US" dirty="0"/>
              <a:t>吕斯骅</a:t>
            </a:r>
            <a:r>
              <a:rPr lang="en-US" altLang="zh-CN" dirty="0"/>
              <a:t>,</a:t>
            </a:r>
            <a:r>
              <a:rPr lang="zh-CN" altLang="en-US" dirty="0"/>
              <a:t>朱印康主编</a:t>
            </a:r>
            <a:r>
              <a:rPr lang="en-US" altLang="zh-CN" dirty="0"/>
              <a:t>. </a:t>
            </a:r>
            <a:r>
              <a:rPr lang="zh-CN" altLang="en-US" dirty="0"/>
              <a:t>近代物理实验技术（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高等教育出版社， </a:t>
            </a:r>
            <a:r>
              <a:rPr lang="en-US" altLang="zh-CN" dirty="0"/>
              <a:t>1991 </a:t>
            </a:r>
          </a:p>
          <a:p>
            <a:r>
              <a:rPr lang="en-US" altLang="zh-CN" dirty="0"/>
              <a:t>[6]. </a:t>
            </a:r>
            <a:r>
              <a:rPr lang="zh-CN" altLang="en-US" dirty="0"/>
              <a:t>曾庆勇著</a:t>
            </a:r>
            <a:r>
              <a:rPr lang="en-US" altLang="zh-CN" dirty="0"/>
              <a:t>. </a:t>
            </a:r>
            <a:r>
              <a:rPr lang="zh-CN" altLang="en-US" dirty="0"/>
              <a:t>微弱信号检测</a:t>
            </a:r>
            <a:r>
              <a:rPr lang="en-US" altLang="zh-CN" dirty="0"/>
              <a:t>. </a:t>
            </a:r>
            <a:r>
              <a:rPr lang="zh-CN" altLang="en-US" dirty="0"/>
              <a:t>浙江大学出版社， </a:t>
            </a:r>
            <a:r>
              <a:rPr lang="en-US" altLang="zh-CN" dirty="0"/>
              <a:t>1996 </a:t>
            </a:r>
          </a:p>
          <a:p>
            <a:r>
              <a:rPr lang="en-US" altLang="zh-CN" dirty="0"/>
              <a:t>[7]. </a:t>
            </a:r>
            <a:r>
              <a:rPr lang="zh-CN" altLang="en-US" dirty="0"/>
              <a:t>唐鸿宾编</a:t>
            </a:r>
            <a:r>
              <a:rPr lang="en-US" altLang="zh-CN" dirty="0"/>
              <a:t>. </a:t>
            </a:r>
            <a:r>
              <a:rPr lang="zh-CN" altLang="en-US" dirty="0"/>
              <a:t>微弱信号检测技术实验讲义（上）</a:t>
            </a:r>
            <a:r>
              <a:rPr lang="en-US" altLang="zh-CN" dirty="0"/>
              <a:t>. </a:t>
            </a:r>
            <a:r>
              <a:rPr lang="zh-CN" altLang="en-US" dirty="0"/>
              <a:t>南京大学微弱信号检测技术中心， </a:t>
            </a:r>
            <a:r>
              <a:rPr lang="en-US" altLang="zh-CN" dirty="0"/>
              <a:t>1997 </a:t>
            </a:r>
          </a:p>
          <a:p>
            <a:r>
              <a:rPr lang="en-US" altLang="zh-CN" dirty="0"/>
              <a:t>[8]. ND-501 </a:t>
            </a:r>
            <a:r>
              <a:rPr lang="zh-CN" altLang="en-US" dirty="0"/>
              <a:t>型微弱信号检测试验综合装置使用说明书 </a:t>
            </a:r>
            <a:endParaRPr lang="en-US" altLang="zh-CN" dirty="0"/>
          </a:p>
          <a:p>
            <a:r>
              <a:rPr lang="en-US" altLang="zh-CN" dirty="0"/>
              <a:t>[9]. </a:t>
            </a:r>
            <a:r>
              <a:rPr lang="zh-CN" altLang="en-US" dirty="0"/>
              <a:t>林木欣主编</a:t>
            </a:r>
            <a:r>
              <a:rPr lang="en-US" altLang="zh-CN" dirty="0"/>
              <a:t>. </a:t>
            </a:r>
            <a:r>
              <a:rPr lang="zh-CN" altLang="en-US" dirty="0"/>
              <a:t>近代物理实验教程</a:t>
            </a:r>
            <a:r>
              <a:rPr lang="en-US" altLang="zh-CN" dirty="0"/>
              <a:t>. </a:t>
            </a:r>
            <a:r>
              <a:rPr lang="zh-CN" altLang="en-US" dirty="0"/>
              <a:t>科学出版社， </a:t>
            </a:r>
            <a:r>
              <a:rPr lang="en-US" altLang="zh-CN" dirty="0"/>
              <a:t>1999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5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EC8F-DE78-4AB8-9517-E24570CF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799E0-E929-416C-B2DD-7F6C9221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了解锁相放大器的原理</a:t>
            </a:r>
            <a:endParaRPr lang="en-US" altLang="zh-CN" dirty="0"/>
          </a:p>
          <a:p>
            <a:r>
              <a:rPr lang="zh-CN" altLang="en-US" dirty="0"/>
              <a:t>了解微弱信号检测的基本知识和相干技术原理</a:t>
            </a:r>
            <a:endParaRPr lang="en-US" altLang="zh-CN" dirty="0"/>
          </a:p>
          <a:p>
            <a:r>
              <a:rPr lang="zh-CN" altLang="en-US" dirty="0"/>
              <a:t>掌握锁相放大器的基本使用方法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5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实验原理：锁相放大器</a:t>
            </a:r>
            <a:r>
              <a:rPr lang="en-US" altLang="zh-CN" dirty="0"/>
              <a:t>(LIA)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D45F-9D2D-48EE-925F-4781F12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52"/>
            <a:ext cx="10151533" cy="46292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白噪声：功率密度与频率无关的噪声</a:t>
            </a:r>
            <a:endParaRPr lang="en-US" altLang="zh-CN" sz="2400" dirty="0"/>
          </a:p>
          <a:p>
            <a:r>
              <a:rPr lang="en-US" altLang="zh-CN" sz="2400" dirty="0"/>
              <a:t>1/f</a:t>
            </a:r>
            <a:r>
              <a:rPr lang="zh-CN" altLang="en-US" sz="2400" dirty="0"/>
              <a:t>噪声：功率密度与频率成反比关系的噪声，在低频测量中其影响最大</a:t>
            </a:r>
            <a:endParaRPr lang="en-US" altLang="zh-CN" sz="2400" dirty="0"/>
          </a:p>
          <a:p>
            <a:r>
              <a:rPr lang="zh-CN" altLang="en-US" sz="2400" dirty="0"/>
              <a:t>而锁相放大器可以有效抑制噪声，用于测量交流信号的幅度和相位</a:t>
            </a:r>
            <a:endParaRPr lang="en-US" altLang="zh-CN" sz="2400" dirty="0"/>
          </a:p>
          <a:p>
            <a:r>
              <a:rPr lang="zh-CN" altLang="en-US" sz="2400" dirty="0"/>
              <a:t>其基本结构为信号通道、参考通道和相敏检波器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7110F-F17D-4905-9994-D477704D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744760"/>
            <a:ext cx="6891867" cy="26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实验原理：相干检测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相关反映了两个函数的关系，分为自相关与互相关，在</a:t>
                </a:r>
                <a:r>
                  <a:rPr lang="en-US" altLang="zh-CN" sz="2400" dirty="0"/>
                  <a:t>LIA</a:t>
                </a:r>
                <a:r>
                  <a:rPr lang="zh-CN" altLang="en-US" sz="2400" dirty="0"/>
                  <a:t>中采用的是抗干扰较强的互相关检测</a:t>
                </a:r>
                <a:endParaRPr lang="en-US" altLang="zh-CN" sz="2400" dirty="0"/>
              </a:p>
              <a:p>
                <a:r>
                  <a:rPr lang="zh-CN" altLang="en-US" sz="2400" dirty="0"/>
                  <a:t>对于输入信号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为被检信号，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为噪声，设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为与被检信号同步的参考信号，那么二者相关函数为：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𝑛𝑟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由于噪声与参考信号不相关，所以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，故而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实验原理：相敏检波器</a:t>
            </a:r>
            <a:r>
              <a:rPr lang="en-US" altLang="zh-CN" dirty="0"/>
              <a:t>(PSD)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D45F-9D2D-48EE-925F-4781F12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910052"/>
            <a:ext cx="11624732" cy="46292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相敏检波器本质上是一个乘法器，输入信号通过滤波器、调谐放大器后进入</a:t>
            </a:r>
            <a:r>
              <a:rPr lang="en-US" altLang="zh-CN" sz="2400" dirty="0"/>
              <a:t>PSD</a:t>
            </a:r>
            <a:r>
              <a:rPr lang="zh-CN" altLang="en-US" sz="2400" dirty="0"/>
              <a:t>输入端，在其参考输入端加入一个与被测信号频率相同的周期信号，经出发整形和移相变为方波信号，加到</a:t>
            </a:r>
            <a:r>
              <a:rPr lang="en-US" altLang="zh-CN" sz="2400" dirty="0"/>
              <a:t>PSD</a:t>
            </a:r>
            <a:r>
              <a:rPr lang="zh-CN" altLang="en-US" sz="2400" dirty="0"/>
              <a:t>的另一个输入端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63E39-54F8-4842-83E6-55E6C8EE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3" y="3191933"/>
            <a:ext cx="7704530" cy="29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实验原理：相敏检波器</a:t>
            </a:r>
            <a:r>
              <a:rPr lang="en-US" altLang="zh-CN" dirty="0"/>
              <a:t>(PSD)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/>
                  <a:t>加到</a:t>
                </a:r>
                <a:r>
                  <a:rPr lang="en-US" altLang="zh-CN" sz="2400" dirty="0"/>
                  <a:t>PSD </a:t>
                </a:r>
                <a:r>
                  <a:rPr lang="zh-CN" altLang="en-US" sz="2400" dirty="0"/>
                  <a:t>上的方波参考信号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，假设其幅度为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，那么其傅里叶展开为：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将其与输入信号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相乘后，可以得到输出信号为：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18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实验原理：相敏检波器</a:t>
            </a:r>
            <a:r>
              <a:rPr lang="en-US" altLang="zh-CN" dirty="0"/>
              <a:t>(PSD)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其中假设输入信号为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从解果可以看出结果中包含多种频率分量，而正常工作时，往往要求参考信号的基波频率与被测信号频率一致，</a:t>
                </a:r>
                <a:r>
                  <a:rPr lang="en-US" altLang="zh-CN" sz="2400" b="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，那么输出信号将包含直流分量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经过低通滤波器</a:t>
                </a:r>
                <a:r>
                  <a:rPr lang="en-US" altLang="zh-CN" sz="2400" dirty="0"/>
                  <a:t>LPF</a:t>
                </a:r>
                <a:r>
                  <a:rPr lang="zh-CN" altLang="en-US" sz="2400" dirty="0"/>
                  <a:t>后，</a:t>
                </a:r>
                <a:r>
                  <a:rPr lang="en-US" altLang="zh-CN" sz="2400" dirty="0"/>
                  <a:t>PSD</a:t>
                </a:r>
                <a:r>
                  <a:rPr lang="zh-CN" altLang="en-US" sz="2400" dirty="0"/>
                  <a:t>输出信号中的交流分量被滤去，只留下上述直流分量</a:t>
                </a:r>
                <a:endParaRPr lang="en-US" altLang="zh-CN" sz="2400" dirty="0"/>
              </a:p>
              <a:p>
                <a:r>
                  <a:rPr lang="zh-CN" altLang="en-US" sz="2400" dirty="0"/>
                  <a:t>对直流分量的分析可知，与原始信号不同频率的信号因无法产生直流分量而被滤去，与原始信号同频率而不同相位的信号也会由于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zh-CN" altLang="en-US" sz="2400" dirty="0"/>
                  <a:t>因子而受到抑制</a:t>
                </a:r>
                <a:endParaRPr lang="en-US" altLang="zh-CN" sz="2400" dirty="0"/>
              </a:p>
              <a:p>
                <a:r>
                  <a:rPr lang="zh-CN" altLang="en-US" sz="2400" dirty="0"/>
                  <a:t>一些奇数次谐波成分干扰可能也会产生直流成分，</a:t>
                </a:r>
                <a:r>
                  <a:rPr lang="en-US" altLang="zh-CN" sz="2400" dirty="0"/>
                  <a:t>PSD-LPF</a:t>
                </a:r>
                <a:r>
                  <a:rPr lang="zh-CN" altLang="en-US" sz="2400" dirty="0"/>
                  <a:t>系统对这些干扰的抑制能力有限，所以在实际的信号通道中还增加了高通滤波器、低通滤波器和调谐放大器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 r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C01C849-6108-489A-86CF-88ECD2B3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99" y="318654"/>
            <a:ext cx="3261235" cy="20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实验原理：锁相放大器对噪声的抑制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等效噪声带宽描述了系统消除噪声的能力，噪声带宽越小，则对噪声的抑制能力越强</a:t>
                </a:r>
                <a:endParaRPr lang="en-US" altLang="zh-CN" sz="2400" dirty="0"/>
              </a:p>
              <a:p>
                <a:r>
                  <a:rPr lang="zh-CN" altLang="en-US" sz="2400" dirty="0"/>
                  <a:t>一般低通滤波器的等效噪声带宽为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𝑅𝑐</m:t>
                        </m:r>
                      </m:den>
                    </m:f>
                  </m:oMath>
                </a14:m>
                <a:r>
                  <a:rPr lang="en-US" altLang="zh-CN" sz="2400" dirty="0"/>
                  <a:t> Hz</a:t>
                </a:r>
              </a:p>
              <a:p>
                <a:r>
                  <a:rPr lang="zh-CN" altLang="en-US" sz="2400" dirty="0"/>
                  <a:t>对于</a:t>
                </a:r>
                <a:r>
                  <a:rPr lang="en-US" altLang="zh-CN" sz="2400" dirty="0"/>
                  <a:t>PSD</a:t>
                </a:r>
                <a:r>
                  <a:rPr lang="zh-CN" altLang="en-US" sz="2400" dirty="0"/>
                  <a:t>，其总的等效噪声带宽为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时间常数</a:t>
                </a:r>
                <a:r>
                  <a:rPr lang="en-US" altLang="zh-CN" sz="2400" dirty="0"/>
                  <a:t>RC</a:t>
                </a:r>
                <a:r>
                  <a:rPr lang="zh-CN" altLang="en-US" sz="2400" dirty="0"/>
                  <a:t>越大，对多余噪声的抑制越明显，但是其响应速度越慢，所以在实际测量时，应当合理选择时间常数</a:t>
                </a:r>
                <a:endParaRPr lang="en-US" altLang="zh-CN" sz="2400" dirty="0"/>
              </a:p>
              <a:p>
                <a:r>
                  <a:rPr lang="zh-CN" altLang="en-US" sz="2400" dirty="0"/>
                  <a:t>信噪比改善（描述锁相放大器的性能）：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𝑆𝑁𝐼𝑅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4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实验原理：锁相放大器本身的噪声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噪声系数：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h𝑒𝑎𝑡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zh-CN" altLang="en-US" sz="2400" dirty="0"/>
                  <a:t>为折合到锁相放大器输入端的总噪声电压，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h𝑒𝑎𝑡</m:t>
                        </m:r>
                      </m:sub>
                    </m:sSub>
                  </m:oMath>
                </a14:m>
                <a:r>
                  <a:rPr lang="zh-CN" altLang="en-US" sz="2400" dirty="0"/>
                  <a:t>为折合到输入端的源电阻热噪声电压</a:t>
                </a:r>
                <a:endParaRPr lang="en-US" altLang="zh-CN" sz="2400" dirty="0"/>
              </a:p>
              <a:p>
                <a:r>
                  <a:rPr lang="zh-CN" altLang="en-US" sz="2400" dirty="0"/>
                  <a:t>锁相放大器的三个临界电平：①最小可分辨信号电平</a:t>
                </a:r>
                <a:r>
                  <a:rPr lang="en-US" altLang="zh-CN" sz="2400" dirty="0"/>
                  <a:t>MDS</a:t>
                </a:r>
                <a:r>
                  <a:rPr lang="zh-CN" altLang="en-US" sz="2400" dirty="0"/>
                  <a:t>；②满刻度信号输入电平</a:t>
                </a:r>
                <a:r>
                  <a:rPr lang="en-US" altLang="zh-CN" sz="2400" dirty="0"/>
                  <a:t>FS</a:t>
                </a:r>
                <a:r>
                  <a:rPr lang="zh-CN" altLang="en-US" sz="2400" dirty="0"/>
                  <a:t>；③最大过载电平</a:t>
                </a:r>
                <a:r>
                  <a:rPr lang="en-US" altLang="zh-CN" sz="2400" dirty="0"/>
                  <a:t>OVL</a:t>
                </a:r>
              </a:p>
              <a:p>
                <a:r>
                  <a:rPr lang="zh-CN" altLang="en-US" sz="2400" dirty="0"/>
                  <a:t>由上述三个临界电平可以定义三个重要性能指标：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动态储备：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𝑂𝑉𝐿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，比满刻度高出这么多倍的噪声仍可被抑制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输出动态范围：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𝑀𝐷𝑆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，确定灵敏度下满刻度时输入信号与最小可分辨信号大小之比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输入总动态范围：</a:t>
                </a:r>
                <a:r>
                  <a:rPr lang="en-US" altLang="zh-CN" sz="2400" dirty="0"/>
                  <a:t>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𝑂𝑉𝐿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𝑀𝐷𝑆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，确定灵敏度下最大噪声信号大小与最小可分辨信号大小之比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32" b="-2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A195E55-A827-4344-AF1F-F0E1E6CD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97" y="224544"/>
            <a:ext cx="2439798" cy="16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1626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锁相放大器的原理</vt:lpstr>
      <vt:lpstr>实验目的</vt:lpstr>
      <vt:lpstr>实验原理：锁相放大器(LIA)</vt:lpstr>
      <vt:lpstr>实验原理：相干检测</vt:lpstr>
      <vt:lpstr>实验原理：相敏检波器(PSD)</vt:lpstr>
      <vt:lpstr>实验原理：相敏检波器(PSD)</vt:lpstr>
      <vt:lpstr>实验原理：相敏检波器(PSD)</vt:lpstr>
      <vt:lpstr>实验原理：锁相放大器对噪声的抑制</vt:lpstr>
      <vt:lpstr>实验原理：锁相放大器本身的噪声</vt:lpstr>
      <vt:lpstr>实验仪器：  ND-501 型微弱信号检测实验综合装置</vt:lpstr>
      <vt:lpstr>实验仪器： 锁相放大器</vt:lpstr>
      <vt:lpstr>实验步骤：参考信号通道特性研究</vt:lpstr>
      <vt:lpstr>实验步骤：相敏检波器 PSD 输出波形和 电压测量 </vt:lpstr>
      <vt:lpstr>实验步骤：相关器的谐波响应的测量与观察</vt:lpstr>
      <vt:lpstr>实验步骤：相关器对不相关信号的抑制</vt:lpstr>
      <vt:lpstr>实验步骤：相关器对噪声的抑制及等效噪声带宽</vt:lpstr>
      <vt:lpstr>参考文献：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鸿琳</dc:creator>
  <cp:lastModifiedBy>张 鸿琳</cp:lastModifiedBy>
  <cp:revision>144</cp:revision>
  <dcterms:created xsi:type="dcterms:W3CDTF">2021-03-27T03:41:31Z</dcterms:created>
  <dcterms:modified xsi:type="dcterms:W3CDTF">2021-05-24T13:48:14Z</dcterms:modified>
</cp:coreProperties>
</file>