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9" r:id="rId5"/>
    <p:sldId id="280" r:id="rId6"/>
    <p:sldId id="285" r:id="rId7"/>
    <p:sldId id="286" r:id="rId8"/>
    <p:sldId id="288" r:id="rId9"/>
    <p:sldId id="287" r:id="rId10"/>
    <p:sldId id="282" r:id="rId11"/>
    <p:sldId id="284" r:id="rId12"/>
    <p:sldId id="283" r:id="rId13"/>
    <p:sldId id="270" r:id="rId14"/>
    <p:sldId id="289" r:id="rId15"/>
    <p:sldId id="290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2997-7D7A-4B5E-9C35-39BF026C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58C11-C5E8-4245-BF06-F40E02CD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0288D-FD84-4B1C-9BBA-DE75EB27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FAFE3-CB18-4D8D-AA96-1B2FE83D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C48E1-105B-48B1-A6D1-1FDEC3D3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7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6C1F5-A1A3-49F2-A166-18D1A6A0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9A44B-38EC-4E1D-8482-A8565698F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9690E-F107-4FE1-91E9-BEF6BE19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332F6-190E-497D-9CC1-81950C01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A6757-7FD2-4325-863A-6F69DDBB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ABEB09-8B71-4469-9156-DF7FDD4DB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AE873-13DB-4ED0-866A-628FB820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2E2B8-9D19-4B98-BC04-BBB3856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593B6-8416-4D25-B280-7C89EF83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9F1F9-9BCD-4158-B653-64788127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1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521A-1905-47EA-8040-DDAE3DC2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C2CA-A01C-42B7-AA5B-ABD0F7AA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7716-0F16-4353-AE4C-EE80D537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FF4AB-9863-48AA-BDF1-183A8B2A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40EB8-62D2-45B0-B038-E28BF750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C7BD-CB2F-4C21-8007-D48BB72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E6C1C-F801-4328-8CA9-C0A57640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668FB-6DBD-45F1-91A6-722D5C28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AD29F-F1F1-433E-B594-938F4EE7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B2395-BDEC-47D5-ACB8-B523D8F9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8C8C-ED79-4342-999D-853F3B44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89B28-730D-450F-BCB9-683944A1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BB810-0320-4DE5-9E2E-105EB3B3F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1F4C5-9BF3-4E3F-80EA-B4D0E1DB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5DEDB-8D58-4C6A-A353-0367C81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6F63E-F7F8-4CB9-BA66-590159E8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4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193B3-3D24-41D0-8088-CD241D7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7085A-D1BC-4B69-9AD6-B35F13B36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3698F-16DD-4BB4-AF69-F1BEB6AC9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857AE6-9960-4D4F-9333-A862C7B1F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A6879-A16D-42BE-8B39-8144D8773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95602-1168-466A-B100-E27D856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49D276-6149-48F4-9DE8-E3CB1FD2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BBA53-935A-4FEA-9144-78D5AFBA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DC12F-D4BF-4E76-9C59-575AB893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AE0274-8390-4941-89BF-60B306F0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F5DB3-F736-4E2F-B644-7BB711ED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5411B-11C6-417F-9B1A-A716BF4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6988E-14BC-4989-962A-6AD64135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DEAA24-ECDB-4BC5-9959-B57F7474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161B0-4AC1-4C25-83BE-2F800E02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2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982AA-E0A7-42A5-A734-14D084D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682C0-3DFC-4A91-9BEB-503C83B9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25751-33AC-446B-BCEE-0A6DF066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238B7-3F5B-418C-BE8C-FE30B964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CA064-359E-4ED6-9502-56D3C9F3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AFCFC-3597-4A79-A982-76BE3059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F435-763F-45FA-9E7D-26658DC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CE13D-DE24-49E8-9C9A-95282DA79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B206B-A490-4CAB-8B58-30FF4EAE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CC808-AE65-4A1E-96EC-AD17DC82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D5520-7137-4B13-B4AD-09BB4D90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ED5E0-B58D-4612-978E-0E711495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4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515CB-B854-47E0-84DD-85B5E986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AFCB8-0A2A-4314-BFCB-2BDCFAC7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9C723-078A-41D1-B2FD-558C50D36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1408-983D-4B9B-B688-0710E7274EC5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681C-0090-40D5-B360-431D91BE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41E1E-F04D-4F92-AF3A-B1D2A99F4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2716-5A46-4B4A-B690-9A598D49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837B-53CA-4AA4-A8E7-5B206FAC0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708" y="-115310"/>
            <a:ext cx="11397673" cy="2387600"/>
          </a:xfrm>
        </p:spPr>
        <p:txBody>
          <a:bodyPr/>
          <a:lstStyle/>
          <a:p>
            <a:r>
              <a:rPr lang="en-US" altLang="zh-CN" dirty="0"/>
              <a:t>PN</a:t>
            </a:r>
            <a:r>
              <a:rPr lang="zh-CN" altLang="en-US" dirty="0"/>
              <a:t>结杂质浓度测量实验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98F67-AB47-4433-B298-20C536597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工物</a:t>
            </a:r>
            <a:r>
              <a:rPr lang="en-US" altLang="zh-CN" dirty="0"/>
              <a:t>90</a:t>
            </a:r>
          </a:p>
          <a:p>
            <a:r>
              <a:rPr lang="en-US" altLang="zh-CN" dirty="0"/>
              <a:t>2019012137</a:t>
            </a:r>
          </a:p>
          <a:p>
            <a:r>
              <a:rPr lang="zh-CN" altLang="en-US" dirty="0"/>
              <a:t>张鸿琳</a:t>
            </a:r>
          </a:p>
        </p:txBody>
      </p:sp>
    </p:spTree>
    <p:extLst>
      <p:ext uri="{BB962C8B-B14F-4D97-AF65-F5344CB8AC3E}">
        <p14:creationId xmlns:p14="http://schemas.microsoft.com/office/powerpoint/2010/main" val="375102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1404600" cy="1325563"/>
          </a:xfrm>
        </p:spPr>
        <p:txBody>
          <a:bodyPr/>
          <a:lstStyle/>
          <a:p>
            <a:r>
              <a:rPr lang="zh-CN" altLang="en-US" dirty="0"/>
              <a:t>实验原理：</a:t>
            </a:r>
            <a:r>
              <a:rPr lang="en-US" altLang="zh-CN" dirty="0"/>
              <a:t>p-n</a:t>
            </a:r>
            <a:r>
              <a:rPr lang="zh-CN" altLang="en-US" dirty="0"/>
              <a:t>结电容随外加电压的变化规律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p-n</a:t>
                </a:r>
                <a:r>
                  <a:rPr lang="zh-CN" altLang="en-US" sz="2400" dirty="0"/>
                  <a:t>结由一定势垒宽度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，有有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区指向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区的内建电场，电压为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，当加正向电压，势垒电压降为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400" dirty="0"/>
                  <a:t>，势垒宽度减小，当加反向电压，势垒电压升高为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2400" dirty="0"/>
                  <a:t>，势垒宽度增大</a:t>
                </a:r>
                <a:endParaRPr lang="en-US" altLang="zh-CN" sz="2400" dirty="0"/>
              </a:p>
              <a:p>
                <a:r>
                  <a:rPr lang="zh-CN" altLang="en-US" sz="2400" dirty="0"/>
                  <a:t>通过求解空间电荷区的泊松方程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可以定量分析外加电压的作用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对于突变结：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保证其在</a:t>
                </a:r>
                <a:r>
                  <a:rPr lang="en-US" altLang="zh-CN" sz="2400" dirty="0"/>
                  <a:t>x=0</a:t>
                </a:r>
                <a:r>
                  <a:rPr lang="zh-CN" altLang="en-US" sz="2400" dirty="0"/>
                  <a:t>处的连续性，以及电场集中在空间电荷区，可以得到解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682605DA-2D24-4D94-9A79-4CAD79DC7AE0}"/>
              </a:ext>
            </a:extLst>
          </p:cNvPr>
          <p:cNvSpPr/>
          <p:nvPr/>
        </p:nvSpPr>
        <p:spPr>
          <a:xfrm>
            <a:off x="3528291" y="3657600"/>
            <a:ext cx="350982" cy="15424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FEAC50-6A49-4B3C-ADC5-FF9544D537CD}"/>
                  </a:ext>
                </a:extLst>
              </p:cNvPr>
              <p:cNvSpPr txBox="1"/>
              <p:nvPr/>
            </p:nvSpPr>
            <p:spPr>
              <a:xfrm>
                <a:off x="2438400" y="4244170"/>
                <a:ext cx="1182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zh-CN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FEAC50-6A49-4B3C-ADC5-FF9544D5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244170"/>
                <a:ext cx="1182255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407840-0260-4294-A094-337A0A800067}"/>
                  </a:ext>
                </a:extLst>
              </p:cNvPr>
              <p:cNvSpPr txBox="1"/>
              <p:nvPr/>
            </p:nvSpPr>
            <p:spPr>
              <a:xfrm>
                <a:off x="4040907" y="3494798"/>
                <a:ext cx="2299855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en-US" altLang="zh-CN" dirty="0"/>
                  <a:t>-q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b="0" dirty="0"/>
                  <a:t>       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b="0" dirty="0"/>
                  <a:t>&lt;x&lt;0</a:t>
                </a:r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en-US" altLang="zh-CN" dirty="0"/>
                  <a:t>q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b="0" dirty="0"/>
                  <a:t>         0&lt;x&lt;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407840-0260-4294-A094-337A0A8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07" y="3494798"/>
                <a:ext cx="2299855" cy="1498744"/>
              </a:xfrm>
              <a:prstGeom prst="rect">
                <a:avLst/>
              </a:prstGeom>
              <a:blipFill>
                <a:blip r:embed="rId4"/>
                <a:stretch>
                  <a:fillRect l="-2387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48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1404600" cy="1325563"/>
          </a:xfrm>
        </p:spPr>
        <p:txBody>
          <a:bodyPr/>
          <a:lstStyle/>
          <a:p>
            <a:r>
              <a:rPr lang="zh-CN" altLang="en-US" dirty="0"/>
              <a:t>实验原理：</a:t>
            </a:r>
            <a:r>
              <a:rPr lang="en-US" altLang="zh-CN" dirty="0"/>
              <a:t>p-n</a:t>
            </a:r>
            <a:r>
              <a:rPr lang="zh-CN" altLang="en-US" dirty="0"/>
              <a:t>结电容随外加电压的变化规律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空间电位分布如下：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𝑄𝑊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zh-CN" altLang="en-US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为结面积</a:t>
                </a:r>
                <a:endParaRPr lang="en-US" altLang="zh-CN" sz="2400" dirty="0"/>
              </a:p>
              <a:p>
                <a:r>
                  <a:rPr lang="zh-CN" altLang="en-US" sz="2400" dirty="0"/>
                  <a:t>而势垒宽度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𝑞𝐴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zh-CN" altLang="en-US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>
            <a:extLst>
              <a:ext uri="{FF2B5EF4-FFF2-40B4-BE49-F238E27FC236}">
                <a16:creationId xmlns:a16="http://schemas.microsoft.com/office/drawing/2014/main" id="{EF0A19D1-FA41-4F3B-9E7A-8A4A1F3507B9}"/>
              </a:ext>
            </a:extLst>
          </p:cNvPr>
          <p:cNvSpPr/>
          <p:nvPr/>
        </p:nvSpPr>
        <p:spPr>
          <a:xfrm>
            <a:off x="3141133" y="2641536"/>
            <a:ext cx="277091" cy="17641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319C56-8057-4F31-AF86-DBF0CB8673D1}"/>
                  </a:ext>
                </a:extLst>
              </p:cNvPr>
              <p:cNvSpPr txBox="1"/>
              <p:nvPr/>
            </p:nvSpPr>
            <p:spPr>
              <a:xfrm>
                <a:off x="3776134" y="2734226"/>
                <a:ext cx="5588000" cy="157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                  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&lt;x&lt;0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                </a:t>
                </a:r>
                <a:r>
                  <a:rPr lang="en-US" altLang="zh-CN" dirty="0"/>
                  <a:t>0&lt;x-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319C56-8057-4F31-AF86-DBF0CB86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134" y="2734226"/>
                <a:ext cx="5588000" cy="1578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3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1404600" cy="1325563"/>
          </a:xfrm>
        </p:spPr>
        <p:txBody>
          <a:bodyPr/>
          <a:lstStyle/>
          <a:p>
            <a:r>
              <a:rPr lang="zh-CN" altLang="en-US" dirty="0"/>
              <a:t>实验原理：</a:t>
            </a:r>
            <a:r>
              <a:rPr lang="en-US" altLang="zh-CN" dirty="0"/>
              <a:t>p-n</a:t>
            </a:r>
            <a:r>
              <a:rPr lang="zh-CN" altLang="en-US" dirty="0"/>
              <a:t>结电容随外加电压的变化规律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574800"/>
                <a:ext cx="11624732" cy="50461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进而可以得到势垒电容为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ad>
                      <m:radPr>
                        <m:degHide m:val="on"/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即满足单边突变结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时，势垒电容可写为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这样已知结面积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时，测出势垒电容就可以推知势垒宽度，同时也可以由直线斜率和截距得到施主杂质浓度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以及势垒电势差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再分析缓变结，对于一个</a:t>
                </a:r>
                <a:r>
                  <a:rPr lang="en-US" altLang="zh-CN" sz="2400" dirty="0"/>
                  <a:t>p-n</a:t>
                </a:r>
                <a:r>
                  <a:rPr lang="zh-CN" altLang="en-US" sz="2400" dirty="0"/>
                  <a:t>结，当空间电荷区宽度变化</a:t>
                </a:r>
                <a:r>
                  <a:rPr lang="en-US" altLang="zh-CN" sz="2400" dirty="0" err="1"/>
                  <a:t>dW</a:t>
                </a:r>
                <a:r>
                  <a:rPr lang="zh-CN" altLang="en-US" sz="2400" dirty="0"/>
                  <a:t>时，相应的空间电荷变化量为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𝐴𝑒𝑁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r>
                  <a:rPr lang="zh-CN" altLang="en-US" sz="2400" dirty="0"/>
                  <a:t>，同时有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sz="2400" dirty="0"/>
                  <a:t>，进而有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整理得：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由此测出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2400" dirty="0"/>
                  <a:t>曲线后，就可以计算出不同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/>
                  <a:t>时的势垒宽度，以及不同深度处的杂质浓度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574800"/>
                <a:ext cx="11624732" cy="5046133"/>
              </a:xfrm>
              <a:blipFill>
                <a:blip r:embed="rId2"/>
                <a:stretch>
                  <a:fillRect l="-682" r="-472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A1BF4B-01B8-45F7-A355-D26A905E753F}"/>
              </a:ext>
            </a:extLst>
          </p:cNvPr>
          <p:cNvCxnSpPr>
            <a:cxnSpLocks/>
          </p:cNvCxnSpPr>
          <p:nvPr/>
        </p:nvCxnSpPr>
        <p:spPr>
          <a:xfrm flipV="1">
            <a:off x="157018" y="3962400"/>
            <a:ext cx="11797915" cy="954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EB0B-5A16-466F-A3C0-116BBA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4" y="365125"/>
            <a:ext cx="9381066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实验仪器： </a:t>
            </a:r>
            <a:br>
              <a:rPr lang="en-US" altLang="zh-CN" dirty="0"/>
            </a:br>
            <a:r>
              <a:rPr lang="en-US" altLang="zh-CN" dirty="0"/>
              <a:t>ND-501 </a:t>
            </a:r>
            <a:r>
              <a:rPr lang="zh-CN" altLang="en-US" dirty="0"/>
              <a:t>型微弱信号检测实验综合装置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0E7866-32BA-48BF-B2F3-00A0EF9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4915F-1B2C-4D17-AFFC-18FC01B8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8" y="1669374"/>
            <a:ext cx="5743009" cy="45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8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EB0B-5A16-466F-A3C0-116BBA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4" y="365125"/>
            <a:ext cx="938106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实验仪器： 锁相放大器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0E7866-32BA-48BF-B2F3-00A0EF9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7D319-10D1-4461-9CAE-D6272544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" y="1623760"/>
            <a:ext cx="1123154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9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EB0B-5A16-466F-A3C0-116BBA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4" y="365125"/>
            <a:ext cx="938106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实验仪器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0E7866-32BA-48BF-B2F3-00A0EF9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47789D-460A-4E13-9756-A4DBEFAD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690688"/>
            <a:ext cx="11624732" cy="46292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低频信号发生器：输出正弦信号</a:t>
            </a:r>
            <a:endParaRPr lang="en-US" altLang="zh-CN" sz="2400" dirty="0"/>
          </a:p>
          <a:p>
            <a:r>
              <a:rPr lang="zh-CN" altLang="en-US" sz="2400" dirty="0"/>
              <a:t>双踪示波器：观察信号波形和信号大小</a:t>
            </a:r>
            <a:endParaRPr lang="en-US" altLang="zh-CN" sz="2400" dirty="0"/>
          </a:p>
          <a:p>
            <a:r>
              <a:rPr lang="zh-CN" altLang="en-US" sz="2400" dirty="0"/>
              <a:t>直流电源：提供测量盒所需直流反向电压，经电位器调节加在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结上</a:t>
            </a:r>
            <a:endParaRPr lang="en-US" altLang="zh-CN" sz="2400" dirty="0"/>
          </a:p>
          <a:p>
            <a:r>
              <a:rPr lang="zh-CN" altLang="en-US" sz="2400" dirty="0"/>
              <a:t>数字电压表：测量锁相放大器的输出信号</a:t>
            </a:r>
            <a:endParaRPr lang="en-US" altLang="zh-CN" sz="2400" dirty="0"/>
          </a:p>
          <a:p>
            <a:r>
              <a:rPr lang="zh-CN" altLang="en-US" sz="2400" dirty="0"/>
              <a:t>测量盒：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F6FD1-A049-4B58-8EC3-22F57AAF3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27" y="3587425"/>
            <a:ext cx="5365940" cy="31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6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8E99-529E-4AB2-96A8-A5CEF534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43563-BE1D-4AD9-A863-1417616FE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了解锁相放大器的使用方法并检查后接通电源</a:t>
                </a:r>
                <a:endParaRPr lang="en-US" altLang="zh-CN" dirty="0"/>
              </a:p>
              <a:p>
                <a:r>
                  <a:rPr lang="zh-CN" altLang="en-US" dirty="0"/>
                  <a:t>在一定微小交流信号下，利用五个标准电容对</a:t>
                </a:r>
                <a:r>
                  <a:rPr lang="en-US" altLang="zh-CN" dirty="0"/>
                  <a:t>C-V</a:t>
                </a:r>
                <a:r>
                  <a:rPr lang="zh-CN" altLang="en-US" dirty="0"/>
                  <a:t>关系曲线进行标定</a:t>
                </a:r>
                <a:endParaRPr lang="en-US" altLang="zh-CN" dirty="0"/>
              </a:p>
              <a:p>
                <a:r>
                  <a:rPr lang="zh-CN" altLang="en-US" dirty="0"/>
                  <a:t>利用标定的</a:t>
                </a:r>
                <a:r>
                  <a:rPr lang="en-US" altLang="zh-CN" dirty="0"/>
                  <a:t>C-V</a:t>
                </a:r>
                <a:r>
                  <a:rPr lang="zh-CN" altLang="en-US" dirty="0"/>
                  <a:t>关系，测量不同反向偏压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，进而推算出其电容大小，再由电容与偏压的关系计算接触电势差和杂质浓度</a:t>
                </a:r>
                <a:endParaRPr lang="en-US" altLang="zh-CN" dirty="0"/>
              </a:p>
              <a:p>
                <a:r>
                  <a:rPr lang="zh-CN" altLang="en-US" dirty="0"/>
                  <a:t>测量不同</a:t>
                </a:r>
                <a:r>
                  <a:rPr lang="en-US" altLang="zh-CN" dirty="0" err="1"/>
                  <a:t>pn</a:t>
                </a:r>
                <a:r>
                  <a:rPr lang="zh-CN" altLang="en-US" dirty="0"/>
                  <a:t>结的正向电阻，再接入电路测量零偏压下电容和</a:t>
                </a:r>
                <a:r>
                  <a:rPr lang="zh-CN" altLang="en-US"/>
                  <a:t>相位，探究其特性并比较</a:t>
                </a:r>
                <a:r>
                  <a:rPr lang="zh-CN" altLang="en-US" dirty="0"/>
                  <a:t>其与标准电容的不同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E43563-BE1D-4AD9-A863-1417616FE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8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EC8F-DE78-4AB8-9517-E24570CF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799E0-E929-416C-B2DD-7F6C92215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掌握锁相放大器的原理及使用方法</a:t>
                </a:r>
                <a:endParaRPr lang="en-US" altLang="zh-CN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C-V</a:t>
                </a:r>
                <a:r>
                  <a:rPr lang="zh-CN" altLang="en-US" dirty="0"/>
                  <a:t>法测量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结电容随外加偏压的变化</a:t>
                </a:r>
                <a:endParaRPr lang="en-US" altLang="zh-CN" dirty="0"/>
              </a:p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结的 </a:t>
                </a:r>
                <a:r>
                  <a:rPr lang="en-US" altLang="zh-CN" dirty="0"/>
                  <a:t>C-V </a:t>
                </a:r>
                <a:r>
                  <a:rPr lang="zh-CN" altLang="en-US" dirty="0"/>
                  <a:t>特性曲线，测量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区的杂质浓度和接触电势差</a:t>
                </a:r>
                <a:endParaRPr lang="en-US" altLang="zh-CN" dirty="0"/>
              </a:p>
              <a:p>
                <a:r>
                  <a:rPr lang="zh-CN" altLang="en-US" dirty="0"/>
                  <a:t>了解</a:t>
                </a:r>
                <a:r>
                  <a:rPr lang="en-US" altLang="zh-CN" dirty="0" err="1"/>
                  <a:t>pn</a:t>
                </a:r>
                <a:r>
                  <a:rPr lang="zh-CN" altLang="en-US" dirty="0"/>
                  <a:t>结的相位特性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799E0-E929-416C-B2DD-7F6C92215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实验原理：锁相放大器</a:t>
            </a:r>
            <a:r>
              <a:rPr lang="en-US" altLang="zh-CN" dirty="0"/>
              <a:t>(LIA)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DD45F-9D2D-48EE-925F-4781F12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052"/>
            <a:ext cx="10151533" cy="46292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白噪声：功率密度与频率无关的噪声</a:t>
            </a:r>
            <a:endParaRPr lang="en-US" altLang="zh-CN" sz="2400" dirty="0"/>
          </a:p>
          <a:p>
            <a:r>
              <a:rPr lang="en-US" altLang="zh-CN" sz="2400" dirty="0"/>
              <a:t>1/f</a:t>
            </a:r>
            <a:r>
              <a:rPr lang="zh-CN" altLang="en-US" sz="2400" dirty="0"/>
              <a:t>噪声：功率密度与频率成反比关系的噪声，在低频测量中其影响最大</a:t>
            </a:r>
            <a:endParaRPr lang="en-US" altLang="zh-CN" sz="2400" dirty="0"/>
          </a:p>
          <a:p>
            <a:r>
              <a:rPr lang="zh-CN" altLang="en-US" sz="2400" dirty="0"/>
              <a:t>而锁相放大器可以有效抑制噪声，用于测量交流信号的幅度和相位</a:t>
            </a:r>
            <a:endParaRPr lang="en-US" altLang="zh-CN" sz="2400" dirty="0"/>
          </a:p>
          <a:p>
            <a:r>
              <a:rPr lang="zh-CN" altLang="en-US" sz="2400" dirty="0"/>
              <a:t>其基本结构为信号通道、参考通道和相敏检波器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7110F-F17D-4905-9994-D477704D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3744760"/>
            <a:ext cx="6891867" cy="26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实验原理：相干检测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相关反映了两个函数的关系，分为自相关与互相关，在</a:t>
                </a:r>
                <a:r>
                  <a:rPr lang="en-US" altLang="zh-CN" sz="2400" dirty="0"/>
                  <a:t>LIA</a:t>
                </a:r>
                <a:r>
                  <a:rPr lang="zh-CN" altLang="en-US" sz="2400" dirty="0"/>
                  <a:t>中采用的是抗干扰较强的互相关检测</a:t>
                </a:r>
                <a:endParaRPr lang="en-US" altLang="zh-CN" sz="2400" dirty="0"/>
              </a:p>
              <a:p>
                <a:r>
                  <a:rPr lang="zh-CN" altLang="en-US" sz="2400" dirty="0"/>
                  <a:t>对于输入信号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为被检信号，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为噪声，设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为与被检信号同步的参考信号，那么二者相关函数为：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dirty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𝑛𝑟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由于噪声与参考信号不相关，所以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，故而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𝑠𝑟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3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实验原理：相敏检波器</a:t>
            </a:r>
            <a:r>
              <a:rPr lang="en-US" altLang="zh-CN" dirty="0"/>
              <a:t>(PSD)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DD45F-9D2D-48EE-925F-4781F12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1910052"/>
            <a:ext cx="11624732" cy="46292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相敏检波器本质上是一个乘法器，输入信号通过滤波器、调谐放大器后进入</a:t>
            </a:r>
            <a:r>
              <a:rPr lang="en-US" altLang="zh-CN" sz="2400" dirty="0"/>
              <a:t>PSD</a:t>
            </a:r>
            <a:r>
              <a:rPr lang="zh-CN" altLang="en-US" sz="2400" dirty="0"/>
              <a:t>输入端，在其参考输入端加入一个与被测信号频率相同的周期信号，经出发整形和移相变为方波信号，加到</a:t>
            </a:r>
            <a:r>
              <a:rPr lang="en-US" altLang="zh-CN" sz="2400" dirty="0"/>
              <a:t>PSD</a:t>
            </a:r>
            <a:r>
              <a:rPr lang="zh-CN" altLang="en-US" sz="2400" dirty="0"/>
              <a:t>的另一个输入端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63E39-54F8-4842-83E6-55E6C8EE9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3" y="3191933"/>
            <a:ext cx="7704530" cy="29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实验原理：相敏检波器</a:t>
            </a:r>
            <a:r>
              <a:rPr lang="en-US" altLang="zh-CN" dirty="0"/>
              <a:t>(PSD)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/>
                  <a:t>加到</a:t>
                </a:r>
                <a:r>
                  <a:rPr lang="en-US" altLang="zh-CN" sz="2400" dirty="0"/>
                  <a:t>PSD </a:t>
                </a:r>
                <a:r>
                  <a:rPr lang="zh-CN" altLang="en-US" sz="2400" dirty="0"/>
                  <a:t>上的方波参考信号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，假设其幅度为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，那么其傅里叶展开为：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func>
                        <m:func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将其与输入信号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dirty="0"/>
                  <a:t>相乘后，可以得到输出信号为：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18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实验原理：相敏检波器</a:t>
            </a:r>
            <a:r>
              <a:rPr lang="en-US" altLang="zh-CN" dirty="0"/>
              <a:t>(PSD)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其中假设输入信号为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从解果可以看出结果中包含多种频率分量，而正常工作时，往往要求参考信号的基波频率与被测信号频率一致，</a:t>
                </a:r>
                <a:r>
                  <a:rPr lang="en-US" altLang="zh-CN" sz="2400" b="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，那么输出信号将包含直流分量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经过低通滤波器</a:t>
                </a:r>
                <a:r>
                  <a:rPr lang="en-US" altLang="zh-CN" sz="2400" dirty="0"/>
                  <a:t>LPF</a:t>
                </a:r>
                <a:r>
                  <a:rPr lang="zh-CN" altLang="en-US" sz="2400" dirty="0"/>
                  <a:t>后，</a:t>
                </a:r>
                <a:r>
                  <a:rPr lang="en-US" altLang="zh-CN" sz="2400" dirty="0"/>
                  <a:t>PSD</a:t>
                </a:r>
                <a:r>
                  <a:rPr lang="zh-CN" altLang="en-US" sz="2400" dirty="0"/>
                  <a:t>输出信号中的交流分量被滤去，只留下上述直流分量</a:t>
                </a:r>
                <a:endParaRPr lang="en-US" altLang="zh-CN" sz="2400" dirty="0"/>
              </a:p>
              <a:p>
                <a:r>
                  <a:rPr lang="zh-CN" altLang="en-US" sz="2400" dirty="0"/>
                  <a:t>对直流分量的分析可知，与原始信号不同频率的信号因无法产生直流分量而被滤去，与原始信号同频率而不同相位的信号也会由于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zh-CN" altLang="en-US" sz="2400" dirty="0"/>
                  <a:t>因子而受到抑制</a:t>
                </a:r>
                <a:endParaRPr lang="en-US" altLang="zh-CN" sz="2400" dirty="0"/>
              </a:p>
              <a:p>
                <a:r>
                  <a:rPr lang="zh-CN" altLang="en-US" sz="2400" dirty="0"/>
                  <a:t>一些奇数次谐波成分干扰可能也会产生直流成分，</a:t>
                </a:r>
                <a:r>
                  <a:rPr lang="en-US" altLang="zh-CN" sz="2400" dirty="0"/>
                  <a:t>PSD-LPF</a:t>
                </a:r>
                <a:r>
                  <a:rPr lang="zh-CN" altLang="en-US" sz="2400" dirty="0"/>
                  <a:t>系统对这些干扰的抑制能力有限，所以在实际的信号通道中还增加了高通滤波器、低通滤波器和调谐放大器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711" r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C01C849-6108-489A-86CF-88ECD2B35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99" y="318654"/>
            <a:ext cx="3261235" cy="20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实验原理：锁相放大器对噪声的抑制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等效噪声带宽描述了系统消除噪声的能力，噪声带宽越小，则对噪声的抑制能力越强</a:t>
                </a:r>
                <a:endParaRPr lang="en-US" altLang="zh-CN" sz="2400" dirty="0"/>
              </a:p>
              <a:p>
                <a:r>
                  <a:rPr lang="zh-CN" altLang="en-US" sz="2400" dirty="0"/>
                  <a:t>一般低通滤波器的等效噪声带宽为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𝑅𝑐</m:t>
                        </m:r>
                      </m:den>
                    </m:f>
                  </m:oMath>
                </a14:m>
                <a:r>
                  <a:rPr lang="en-US" altLang="zh-CN" sz="2400" dirty="0"/>
                  <a:t> Hz</a:t>
                </a:r>
              </a:p>
              <a:p>
                <a:r>
                  <a:rPr lang="zh-CN" altLang="en-US" sz="2400" dirty="0"/>
                  <a:t>对于</a:t>
                </a:r>
                <a:r>
                  <a:rPr lang="en-US" altLang="zh-CN" sz="2400" dirty="0"/>
                  <a:t>PSD</a:t>
                </a:r>
                <a:r>
                  <a:rPr lang="zh-CN" altLang="en-US" sz="2400" dirty="0"/>
                  <a:t>，其总的等效噪声带宽为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·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e>
                    </m:nary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时间常数</a:t>
                </a:r>
                <a:r>
                  <a:rPr lang="en-US" altLang="zh-CN" sz="2400" dirty="0"/>
                  <a:t>RC</a:t>
                </a:r>
                <a:r>
                  <a:rPr lang="zh-CN" altLang="en-US" sz="2400" dirty="0"/>
                  <a:t>越大，对多余噪声的抑制越明显，但是其响应速度越慢，所以在实际测量时，应当合理选择时间常数</a:t>
                </a:r>
                <a:endParaRPr lang="en-US" altLang="zh-CN" sz="2400" dirty="0"/>
              </a:p>
              <a:p>
                <a:r>
                  <a:rPr lang="zh-CN" altLang="en-US" sz="2400" dirty="0"/>
                  <a:t>信噪比改善（描述锁相放大器的性能）：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𝑆𝑁𝐼𝑅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𝑁𝑖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4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0ADE-021A-485A-82F2-3FA11BEF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35408"/>
            <a:ext cx="10515600" cy="1325563"/>
          </a:xfrm>
        </p:spPr>
        <p:txBody>
          <a:bodyPr/>
          <a:lstStyle/>
          <a:p>
            <a:r>
              <a:rPr lang="zh-CN" altLang="en-US" dirty="0"/>
              <a:t>实验原理：锁相放大器本身的噪声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噪声系数：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h𝑒𝑎𝑡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zh-CN" altLang="en-US" sz="2400" dirty="0"/>
                  <a:t>为折合到锁相放大器输入端的总噪声电压，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h𝑒𝑎𝑡</m:t>
                        </m:r>
                      </m:sub>
                    </m:sSub>
                  </m:oMath>
                </a14:m>
                <a:r>
                  <a:rPr lang="zh-CN" altLang="en-US" sz="2400" dirty="0"/>
                  <a:t>为折合到输入端的源电阻热噪声电压</a:t>
                </a:r>
                <a:endParaRPr lang="en-US" altLang="zh-CN" sz="2400" dirty="0"/>
              </a:p>
              <a:p>
                <a:r>
                  <a:rPr lang="zh-CN" altLang="en-US" sz="2400" dirty="0"/>
                  <a:t>锁相放大器的三个临界电平：①最小可分辨信号电平</a:t>
                </a:r>
                <a:r>
                  <a:rPr lang="en-US" altLang="zh-CN" sz="2400" dirty="0"/>
                  <a:t>MDS</a:t>
                </a:r>
                <a:r>
                  <a:rPr lang="zh-CN" altLang="en-US" sz="2400" dirty="0"/>
                  <a:t>；②满刻度信号输入电平</a:t>
                </a:r>
                <a:r>
                  <a:rPr lang="en-US" altLang="zh-CN" sz="2400" dirty="0"/>
                  <a:t>FS</a:t>
                </a:r>
                <a:r>
                  <a:rPr lang="zh-CN" altLang="en-US" sz="2400" dirty="0"/>
                  <a:t>；③最大过载电平</a:t>
                </a:r>
                <a:r>
                  <a:rPr lang="en-US" altLang="zh-CN" sz="2400" dirty="0"/>
                  <a:t>OVL</a:t>
                </a:r>
              </a:p>
              <a:p>
                <a:r>
                  <a:rPr lang="zh-CN" altLang="en-US" sz="2400" dirty="0"/>
                  <a:t>由上述三个临界电平可以定义三个重要性能指标：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动态储备：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𝑂𝑉𝐿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，比满刻度高出这么多倍的噪声仍可被抑制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输出动态范围：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𝑀𝐷𝑆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，确定灵敏度下满刻度时输入信号与最小可分辨信号大小之比</a:t>
                </a:r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/>
                  <a:t>输入总动态范围：</a:t>
                </a:r>
                <a:r>
                  <a:rPr lang="en-US" altLang="zh-CN" sz="2400" dirty="0"/>
                  <a:t>20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𝑂𝑉𝐿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𝑀𝐷𝑆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，确定灵敏度下最大噪声信号大小与最小可分辨信号大小之比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DD45F-9D2D-48EE-925F-4781F129A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1" y="1910052"/>
                <a:ext cx="11624732" cy="4629294"/>
              </a:xfrm>
              <a:blipFill>
                <a:blip r:embed="rId2"/>
                <a:stretch>
                  <a:fillRect l="-682" t="-132" b="-2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A195E55-A827-4344-AF1F-F0E1E6CDB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97" y="224544"/>
            <a:ext cx="2439798" cy="16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1285</Words>
  <Application>Microsoft Office PowerPoint</Application>
  <PresentationFormat>宽屏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PN结杂质浓度测量实验</vt:lpstr>
      <vt:lpstr>实验目的</vt:lpstr>
      <vt:lpstr>实验原理：锁相放大器(LIA)</vt:lpstr>
      <vt:lpstr>实验原理：相干检测</vt:lpstr>
      <vt:lpstr>实验原理：相敏检波器(PSD)</vt:lpstr>
      <vt:lpstr>实验原理：相敏检波器(PSD)</vt:lpstr>
      <vt:lpstr>实验原理：相敏检波器(PSD)</vt:lpstr>
      <vt:lpstr>实验原理：锁相放大器对噪声的抑制</vt:lpstr>
      <vt:lpstr>实验原理：锁相放大器本身的噪声</vt:lpstr>
      <vt:lpstr>实验原理：p-n结电容随外加电压的变化规律</vt:lpstr>
      <vt:lpstr>实验原理：p-n结电容随外加电压的变化规律</vt:lpstr>
      <vt:lpstr>实验原理：p-n结电容随外加电压的变化规律</vt:lpstr>
      <vt:lpstr>实验仪器：  ND-501 型微弱信号检测实验综合装置</vt:lpstr>
      <vt:lpstr>实验仪器： 锁相放大器</vt:lpstr>
      <vt:lpstr>实验仪器</vt:lpstr>
      <vt:lpstr>实验步骤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鸿琳</dc:creator>
  <cp:lastModifiedBy>张 鸿琳</cp:lastModifiedBy>
  <cp:revision>105</cp:revision>
  <dcterms:created xsi:type="dcterms:W3CDTF">2021-03-27T03:41:31Z</dcterms:created>
  <dcterms:modified xsi:type="dcterms:W3CDTF">2021-04-20T06:03:43Z</dcterms:modified>
</cp:coreProperties>
</file>