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562" r:id="rId4"/>
    <p:sldId id="575" r:id="rId5"/>
    <p:sldId id="570" r:id="rId6"/>
    <p:sldId id="571" r:id="rId7"/>
    <p:sldId id="572" r:id="rId8"/>
    <p:sldId id="573" r:id="rId9"/>
    <p:sldId id="576" r:id="rId10"/>
    <p:sldId id="577" r:id="rId11"/>
    <p:sldId id="578" r:id="rId12"/>
    <p:sldId id="574" r:id="rId13"/>
    <p:sldId id="561" r:id="rId14"/>
    <p:sldId id="563" r:id="rId15"/>
    <p:sldId id="564" r:id="rId16"/>
    <p:sldId id="565" r:id="rId17"/>
    <p:sldId id="566" r:id="rId18"/>
    <p:sldId id="567" r:id="rId19"/>
    <p:sldId id="568" r:id="rId20"/>
    <p:sldId id="56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65A7-DFD5-4551-9E93-CC0B196D68A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CD5FA-AD32-4B9A-9235-7F5254E91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675031" y="57929"/>
            <a:ext cx="4468969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024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30875" y="57929"/>
            <a:ext cx="341312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31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30875" y="57929"/>
            <a:ext cx="341312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0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675031" y="57929"/>
            <a:ext cx="4468969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426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533363" y="0"/>
            <a:ext cx="4610638" cy="29751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28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36514"/>
            <a:ext cx="3886200" cy="484044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36514"/>
            <a:ext cx="3886200" cy="48404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55335" y="57929"/>
            <a:ext cx="428866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43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9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382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62174"/>
            <a:ext cx="3868340" cy="39338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382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62175"/>
            <a:ext cx="3887391" cy="39338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29577" y="57929"/>
            <a:ext cx="4314423" cy="2238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7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752305" y="57929"/>
            <a:ext cx="4391696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8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468969" y="0"/>
            <a:ext cx="4675031" cy="28176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01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30875" y="57929"/>
            <a:ext cx="341312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9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86F5DB48-3968-470F-BA12-55E81E0043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28208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2.seas.gwu.edu/~ece121/Spring-11/filterdesign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2.seas.gwu.edu/~ece121/Spring-11/filterdesign.pdf" TargetMode="Externa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hyperlink" Target="https://www2.seas.gwu.edu/~ece121/Spring-11/filterdesign.pdf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2.seas.gwu.edu/~ece121/Spring-11/filterdesign.pdf" TargetMode="Externa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2.seas.gwu.edu/~ece121/Spring-11/filterdesign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2.seas.gwu.edu/~ece121/Spring-11/filterdesign.pdf" TargetMode="Externa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2.seas.gwu.edu/~ece121/Spring-11/filterdesign.pdf" TargetMode="Externa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2.seas.gwu.edu/~ece121/Spring-11/filterdesig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2.seas.gwu.edu/~ece121/Spring-11/filterdesig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76" y="1122363"/>
            <a:ext cx="8660920" cy="2387600"/>
          </a:xfrm>
        </p:spPr>
        <p:txBody>
          <a:bodyPr>
            <a:normAutofit/>
          </a:bodyPr>
          <a:lstStyle/>
          <a:p>
            <a:r>
              <a:rPr lang="en-US" altLang="zh-CN" sz="4900" dirty="0" smtClean="0"/>
              <a:t>Filter Design Introduction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2020-12-26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464" y="255809"/>
            <a:ext cx="7824158" cy="792000"/>
          </a:xfrm>
        </p:spPr>
        <p:txBody>
          <a:bodyPr>
            <a:noAutofit/>
          </a:bodyPr>
          <a:lstStyle/>
          <a:p>
            <a:r>
              <a:rPr lang="en-US" sz="4000" dirty="0"/>
              <a:t>Design Example of Butterworth </a:t>
            </a:r>
            <a:r>
              <a:rPr lang="en-US" altLang="zh-CN" sz="4000" dirty="0"/>
              <a:t>High</a:t>
            </a:r>
            <a:r>
              <a:rPr lang="en-US" sz="4000" dirty="0" smtClean="0"/>
              <a:t>-Pass </a:t>
            </a:r>
            <a:r>
              <a:rPr lang="en-US" sz="4000" dirty="0"/>
              <a:t>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4672" y="1308100"/>
                <a:ext cx="8686800" cy="51530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3800" dirty="0" smtClean="0"/>
                  <a:t>High-pass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800" dirty="0" smtClean="0"/>
                  <a:t> requirement</a:t>
                </a:r>
                <a:r>
                  <a:rPr lang="en-US" sz="3800" dirty="0"/>
                  <a:t>:</a:t>
                </a:r>
              </a:p>
              <a:p>
                <a:pPr lvl="1"/>
                <a:r>
                  <a:rPr lang="en-US" sz="3400" dirty="0"/>
                  <a:t> Passband: &gt;1.5MHz</a:t>
                </a:r>
                <a:r>
                  <a:rPr lang="en-US" sz="3400" dirty="0" smtClean="0"/>
                  <a:t>, </a:t>
                </a:r>
                <a:r>
                  <a:rPr lang="en-US" sz="3400" dirty="0"/>
                  <a:t>passband ripple ≤ 1dB</a:t>
                </a:r>
              </a:p>
              <a:p>
                <a:pPr lvl="1"/>
                <a:r>
                  <a:rPr lang="en-US" sz="3400" dirty="0"/>
                  <a:t> Stopband: &lt;</a:t>
                </a:r>
                <a:r>
                  <a:rPr lang="en-US" sz="3400" dirty="0" smtClean="0"/>
                  <a:t>1MHz</a:t>
                </a:r>
                <a:r>
                  <a:rPr lang="en-US" sz="3400" dirty="0"/>
                  <a:t>, stopband attenuation ≥15dB</a:t>
                </a:r>
              </a:p>
              <a:p>
                <a:r>
                  <a:rPr lang="en-US" dirty="0" smtClean="0"/>
                  <a:t> </a:t>
                </a:r>
                <a:r>
                  <a:rPr lang="en-US" sz="3400" dirty="0" smtClean="0"/>
                  <a:t>Step 1: map high-pass </a:t>
                </a:r>
                <a:r>
                  <a:rPr lang="en-US" sz="3400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3400" dirty="0"/>
                  <a:t>to a low-pass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4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400" dirty="0" smtClean="0"/>
                  <a:t> unknown yet)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×1.5×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:r>
                  <a:rPr lang="en-US" sz="3400" dirty="0" smtClean="0"/>
                  <a:t>    Use the Butterworth filter to implement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×1.5×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×1.5×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10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𝐿𝑃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(</m:t>
                                  </m:r>
                                  <m:r>
                                    <a:rPr lang="en-US" i="1"/>
                                    <m:t>𝑗</m:t>
                                  </m:r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/>
                                    <m:t>)</m:t>
                                  </m:r>
                                </m:e>
                              </m:d>
                              <m:r>
                                <a:rPr lang="en-US" i="1"/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𝐿𝑃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(−</m:t>
                                  </m:r>
                                  <m:r>
                                    <a:rPr lang="en-US" i="1"/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/>
                                          </m:ctrlPr>
                                        </m:sSubSup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i="1"/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/>
                                        <m:t>2</m:t>
                                      </m:r>
                                      <m:r>
                                        <a:rPr lang="en-US" i="1"/>
                                        <m:t>𝜋</m:t>
                                      </m:r>
                                      <m:r>
                                        <a:rPr lang="en-US" i="1"/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r>
                                            <a:rPr lang="en-US" i="1"/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i="1"/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/>
                                    <m:t>)</m:t>
                                  </m:r>
                                </m:e>
                              </m:d>
                              <m:r>
                                <a:rPr lang="en-US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/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/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/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/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/>
                                                        <m:t>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/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i="1"/>
                                                    <m:t>2</m:t>
                                                  </m:r>
                                                  <m:r>
                                                    <a:rPr lang="en-US" i="1"/>
                                                    <m:t>𝜋</m:t>
                                                  </m:r>
                                                  <m:r>
                                                    <a:rPr lang="en-US" i="1"/>
                                                    <m:t>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/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/>
                                                        <m:t>10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/>
                                                        <m:t>6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/>
                                            <m:t>2</m:t>
                                          </m:r>
                                          <m:r>
                                            <a:rPr lang="en-US" i="1"/>
                                            <m:t>𝑁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i="1"/>
                                <m:t>=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10</m:t>
                                  </m:r>
                                </m:e>
                                <m:sup>
                                  <m:r>
                                    <a:rPr lang="en-US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en-US" i="1"/>
                                        <m:t>15</m:t>
                                      </m:r>
                                    </m:num>
                                    <m:den>
                                      <m:r>
                                        <a:rPr lang="en-US" i="1"/>
                                        <m:t>20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2</m:t>
                                      </m:r>
                                      <m:r>
                                        <a:rPr lang="en-US" i="1"/>
                                        <m:t>𝜋</m:t>
                                      </m:r>
                                      <m:r>
                                        <a:rPr lang="en-US" i="1"/>
                                        <m:t>×1.5×</m:t>
                                      </m:r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r>
                                            <a:rPr lang="en-US" i="1"/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i="1"/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2</m:t>
                              </m:r>
                              <m:r>
                                <a:rPr lang="en-US" i="1"/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2</m:t>
                                      </m:r>
                                      <m:r>
                                        <a:rPr lang="en-US" i="1"/>
                                        <m:t>𝜋</m:t>
                                      </m:r>
                                      <m:r>
                                        <a:rPr lang="en-US" i="1"/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r>
                                            <a:rPr lang="en-US" i="1"/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i="1"/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2</m:t>
                              </m:r>
                              <m:r>
                                <a:rPr lang="en-US" i="1"/>
                                <m:t>𝑁</m:t>
                              </m:r>
                            </m:sup>
                          </m:sSup>
                        </m:den>
                      </m:f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0.1</m:t>
                              </m:r>
                            </m:sup>
                          </m:sSup>
                          <m:r>
                            <a:rPr lang="en-US" i="1"/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1.5</m:t>
                              </m:r>
                            </m:sup>
                          </m:sSup>
                          <m:r>
                            <a:rPr lang="en-US" i="1"/>
                            <m:t>−1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=5.885≈6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672" y="1308100"/>
                <a:ext cx="8686800" cy="5153085"/>
              </a:xfrm>
              <a:blipFill>
                <a:blip r:embed="rId2"/>
                <a:stretch>
                  <a:fillRect l="-70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§P.1 Butterworth Filter </a:t>
            </a:r>
          </a:p>
        </p:txBody>
      </p:sp>
    </p:spTree>
    <p:extLst>
      <p:ext uri="{BB962C8B-B14F-4D97-AF65-F5344CB8AC3E}">
        <p14:creationId xmlns:p14="http://schemas.microsoft.com/office/powerpoint/2010/main" val="44487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7511"/>
            <a:ext cx="7886700" cy="7920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Example of Butterworth </a:t>
            </a:r>
            <a:r>
              <a:rPr lang="en-US" altLang="zh-CN" dirty="0"/>
              <a:t>High</a:t>
            </a:r>
            <a:r>
              <a:rPr lang="en-US" dirty="0"/>
              <a:t>-Pass </a:t>
            </a:r>
            <a:r>
              <a:rPr lang="en-US" dirty="0" smtClean="0"/>
              <a:t>Filter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sz="3400" dirty="0" smtClean="0"/>
                  <a:t> Step 2: find </a:t>
                </a:r>
                <a:r>
                  <a:rPr lang="en-US" sz="3400" dirty="0"/>
                  <a:t>the low-pass 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×1.330×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+3.864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+7.464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+9.141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+7.464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+3.864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sz="3400" dirty="0"/>
                  <a:t>Step 3: 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400" dirty="0" smtClean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400" dirty="0"/>
                  <a:t> 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𝐻</m:t>
                          </m:r>
                        </m:e>
                        <m:sub>
                          <m:r>
                            <a:rPr lang="en-US" i="1"/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𝑠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6</m:t>
                              </m:r>
                            </m:sup>
                          </m:sSup>
                          <m:r>
                            <a:rPr lang="en-US" i="1"/>
                            <m:t>+3.864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5</m:t>
                              </m:r>
                            </m:sup>
                          </m:sSup>
                          <m:r>
                            <a:rPr lang="en-US" i="1"/>
                            <m:t>+7.464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4</m:t>
                              </m:r>
                            </m:sup>
                          </m:sSup>
                          <m:r>
                            <a:rPr lang="en-US" i="1"/>
                            <m:t>+9.141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3</m:t>
                              </m:r>
                            </m:sup>
                          </m:sSup>
                          <m:r>
                            <a:rPr lang="en-US" i="1"/>
                            <m:t>+7.464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/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+3.864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𝜔</m:t>
                                  </m:r>
                                </m:e>
                                <m:sub>
                                  <m:r>
                                    <a:rPr lang="en-US" i="1"/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𝑠</m:t>
                              </m:r>
                            </m:den>
                          </m:f>
                          <m:r>
                            <a:rPr lang="en-US" i="1"/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  <m:sup>
                              <m:r>
                                <a:rPr lang="en-US" i="1"/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i="1"/>
                            <m:t>3.41×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41</m:t>
                              </m:r>
                            </m:sup>
                          </m:sSup>
                          <m:r>
                            <a:rPr lang="en-US" i="1"/>
                            <m:t>+1.57×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35</m:t>
                              </m:r>
                            </m:sup>
                          </m:sSup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+3.64×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28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+5.33×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21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  <m:sup>
                              <m:r>
                                <a:rPr lang="en-US" i="1"/>
                                <m:t>3</m:t>
                              </m:r>
                            </m:sup>
                          </m:sSup>
                          <m:r>
                            <a:rPr lang="en-US" i="1"/>
                            <m:t>+5.21×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14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  <m:sup>
                              <m:r>
                                <a:rPr lang="en-US" i="1"/>
                                <m:t>4</m:t>
                              </m:r>
                            </m:sup>
                          </m:sSup>
                          <m:r>
                            <a:rPr lang="en-US" i="1"/>
                            <m:t>+3.23×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  <m:sup>
                              <m:r>
                                <a:rPr lang="en-US" i="1"/>
                                <m:t>5</m:t>
                              </m:r>
                            </m:sup>
                          </m:sSup>
                          <m:r>
                            <a:rPr lang="en-US" i="1"/>
                            <m:t>+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  <m:sup>
                              <m:r>
                                <a:rPr lang="en-US" i="1"/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§P.1 Butterworth Filter </a:t>
            </a:r>
          </a:p>
        </p:txBody>
      </p:sp>
    </p:spTree>
    <p:extLst>
      <p:ext uri="{BB962C8B-B14F-4D97-AF65-F5344CB8AC3E}">
        <p14:creationId xmlns:p14="http://schemas.microsoft.com/office/powerpoint/2010/main" val="33835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90" y="4157744"/>
            <a:ext cx="3833768" cy="22378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32271" cy="792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High-order Filter </a:t>
            </a:r>
            <a:r>
              <a:rPr lang="en-US" altLang="zh-CN" sz="3600" dirty="0" smtClean="0"/>
              <a:t>= Cascading of 1</a:t>
            </a:r>
            <a:r>
              <a:rPr lang="en-US" altLang="zh-CN" sz="3600" baseline="30000" dirty="0" smtClean="0"/>
              <a:t>st</a:t>
            </a:r>
            <a:r>
              <a:rPr lang="en-US" altLang="zh-CN" sz="3600" dirty="0" smtClean="0"/>
              <a:t>-order filter(s) and 2</a:t>
            </a:r>
            <a:r>
              <a:rPr lang="en-US" altLang="zh-CN" sz="3600" baseline="30000" dirty="0" smtClean="0"/>
              <a:t>nd</a:t>
            </a:r>
            <a:r>
              <a:rPr lang="en-US" altLang="zh-CN" sz="3600" dirty="0" smtClean="0"/>
              <a:t>-order filter(s)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08101"/>
                <a:ext cx="8417697" cy="291767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 If the transfer function has no zero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08101"/>
                <a:ext cx="8417697" cy="2917670"/>
              </a:xfrm>
              <a:blipFill>
                <a:blip r:embed="rId3"/>
                <a:stretch>
                  <a:fillRect l="-941" t="-4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§P.1 Butterworth Filter </a:t>
            </a:r>
          </a:p>
        </p:txBody>
      </p:sp>
      <p:sp>
        <p:nvSpPr>
          <p:cNvPr id="7" name="矩形 6"/>
          <p:cNvSpPr/>
          <p:nvPr/>
        </p:nvSpPr>
        <p:spPr>
          <a:xfrm>
            <a:off x="6042008" y="4521045"/>
            <a:ext cx="261891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://www2.seas.gwu.edu/~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ece121/Spring-11/filterdesign.pdf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Low-Pass Filter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73" y="1400781"/>
            <a:ext cx="3825707" cy="2340968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</a:t>
            </a:r>
            <a:r>
              <a:rPr lang="en-US" dirty="0" smtClean="0"/>
              <a:t>P.2 Active Filters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93318" y="3985404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First-Order Noninverting Low-Pass Filter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64" y="1316286"/>
            <a:ext cx="3981987" cy="22461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45375" y="398540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First-Order Inverting Low-Pass Filter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81" y="4675491"/>
            <a:ext cx="2815770" cy="11534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06" y="4675491"/>
            <a:ext cx="2817585" cy="11534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12535" y="5841917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 smtClean="0">
                <a:latin typeface="Arial" panose="020B0604020202020204" pitchFamily="34" charset="0"/>
              </a:rPr>
              <a:t>Second-Order </a:t>
            </a:r>
            <a:r>
              <a:rPr lang="en-US" sz="3200" i="1" dirty="0" err="1" smtClean="0">
                <a:latin typeface="Arial" panose="020B0604020202020204" pitchFamily="34" charset="0"/>
              </a:rPr>
              <a:t>Sallen</a:t>
            </a:r>
            <a:r>
              <a:rPr lang="en-US" sz="3200" i="1" dirty="0" smtClean="0">
                <a:latin typeface="Arial" panose="020B0604020202020204" pitchFamily="34" charset="0"/>
              </a:rPr>
              <a:t>-Key Low-Pass Filter</a:t>
            </a:r>
            <a:endParaRPr 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27" y="1542123"/>
            <a:ext cx="4200856" cy="23868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52299" y="431397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General </a:t>
            </a:r>
            <a:r>
              <a:rPr lang="en-US" i="1" dirty="0" err="1">
                <a:latin typeface="Arial" panose="020B0604020202020204" pitchFamily="34" charset="0"/>
              </a:rPr>
              <a:t>Sallen</a:t>
            </a:r>
            <a:r>
              <a:rPr lang="en-US" i="1" dirty="0">
                <a:latin typeface="Arial" panose="020B0604020202020204" pitchFamily="34" charset="0"/>
              </a:rPr>
              <a:t>-Key Low-Pass Filter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784273" y="429745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Unity-Gain </a:t>
            </a:r>
            <a:r>
              <a:rPr lang="en-US" i="1" dirty="0" err="1">
                <a:latin typeface="Arial" panose="020B0604020202020204" pitchFamily="34" charset="0"/>
              </a:rPr>
              <a:t>Sallen</a:t>
            </a:r>
            <a:r>
              <a:rPr lang="en-US" i="1" dirty="0">
                <a:latin typeface="Arial" panose="020B0604020202020204" pitchFamily="34" charset="0"/>
              </a:rPr>
              <a:t>-Key Low-Pass Filter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85" y="1724694"/>
            <a:ext cx="4491181" cy="1859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816618"/>
            <a:ext cx="4977442" cy="607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469" y="5516504"/>
            <a:ext cx="4144545" cy="5247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/>
          <a:srcRect l="1" r="1446" b="14388"/>
          <a:stretch/>
        </p:blipFill>
        <p:spPr>
          <a:xfrm>
            <a:off x="1258358" y="5781335"/>
            <a:ext cx="984510" cy="20846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577216" y="1234346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Second-Order Multiple Feedback (MFB) Low-Pass Filter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421" y="1327232"/>
            <a:ext cx="5095875" cy="24384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7601"/>
            <a:ext cx="7104593" cy="1373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89" y="5226895"/>
            <a:ext cx="2541461" cy="835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992" y="5201017"/>
            <a:ext cx="1400110" cy="70005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38682" y="2223266"/>
            <a:ext cx="1621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Usually for high-Q filters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7083" y="5958330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7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from Low-Pass Filter to High-Pass Filter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300"/>
            <a:ext cx="5076825" cy="2162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21" y="4132052"/>
            <a:ext cx="5051239" cy="201858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rot="18591680">
            <a:off x="3989580" y="3291080"/>
            <a:ext cx="322072" cy="1118981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375348" y="3368364"/>
            <a:ext cx="4165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rial" panose="020B0604020202020204" pitchFamily="34" charset="0"/>
              </a:rPr>
              <a:t>Replace capacitors with resistors,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rial" panose="020B0604020202020204" pitchFamily="34" charset="0"/>
              </a:rPr>
              <a:t>&amp; replace resistors with capacitors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166" y="5141342"/>
            <a:ext cx="2958860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High-Pass Filter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6" y="1496466"/>
            <a:ext cx="4238619" cy="22732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3" y="1591481"/>
            <a:ext cx="4938423" cy="19025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47" y="4796287"/>
            <a:ext cx="2276271" cy="1082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018" y="4701396"/>
            <a:ext cx="2575914" cy="11575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845" y="4003662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latin typeface="Arial" panose="020B0604020202020204" pitchFamily="34" charset="0"/>
              </a:rPr>
              <a:t>First-Order Noninverting High-Pass Filter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572000" y="3992724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First-Order Inverting High-Pass Filter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961109" y="5879097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0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512" y="408258"/>
            <a:ext cx="8231355" cy="792000"/>
          </a:xfrm>
        </p:spPr>
        <p:txBody>
          <a:bodyPr>
            <a:noAutofit/>
          </a:bodyPr>
          <a:lstStyle/>
          <a:p>
            <a:r>
              <a:rPr lang="en-US" sz="3600" dirty="0"/>
              <a:t>Second-Order </a:t>
            </a:r>
            <a:r>
              <a:rPr lang="en-US" sz="3600" dirty="0" err="1" smtClean="0"/>
              <a:t>Sallen</a:t>
            </a:r>
            <a:r>
              <a:rPr lang="en-US" sz="3600" dirty="0" smtClean="0"/>
              <a:t>-Key High-Pass </a:t>
            </a:r>
            <a:r>
              <a:rPr lang="en-US" sz="3600" dirty="0"/>
              <a:t>Filter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057502"/>
            <a:ext cx="6162675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27" y="5029403"/>
            <a:ext cx="1392548" cy="8177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1578029"/>
            <a:ext cx="5295900" cy="2200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12535" y="5841917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3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512" y="408258"/>
            <a:ext cx="8231355" cy="792000"/>
          </a:xfrm>
        </p:spPr>
        <p:txBody>
          <a:bodyPr>
            <a:noAutofit/>
          </a:bodyPr>
          <a:lstStyle/>
          <a:p>
            <a:r>
              <a:rPr lang="en-US" sz="3600" dirty="0"/>
              <a:t>Second-Order </a:t>
            </a:r>
            <a:r>
              <a:rPr lang="en-US" sz="3600" dirty="0" err="1" smtClean="0"/>
              <a:t>Sallen</a:t>
            </a:r>
            <a:r>
              <a:rPr lang="en-US" sz="3600" dirty="0" smtClean="0"/>
              <a:t>-Key High-Pass Filter (Unity Gain)</a:t>
            </a:r>
            <a:endParaRPr lang="en-US" sz="36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2" y="1440296"/>
            <a:ext cx="5106939" cy="27952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65" y="4498984"/>
            <a:ext cx="4438788" cy="9350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12535" y="5841917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Butterworth Filter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Active filters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Low-pass filters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High-</a:t>
            </a:r>
            <a:r>
              <a:rPr lang="en-US" dirty="0" smtClean="0"/>
              <a:t>pass filters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Second-Order Multiple Feedback (MFB) </a:t>
            </a:r>
            <a:r>
              <a:rPr lang="en-US" dirty="0" smtClean="0"/>
              <a:t>High-Pass </a:t>
            </a:r>
            <a:r>
              <a:rPr lang="en-US" dirty="0"/>
              <a:t>Filter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§P.2 Active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15" y="1543748"/>
            <a:ext cx="4786831" cy="22381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35" y="4244078"/>
            <a:ext cx="4465592" cy="11878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12535" y="5841917"/>
            <a:ext cx="598956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://www2.seas.gwu.edu/~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ece121/Spring-11/filterdesign.pdf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Low-pass Filter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562" y="1324772"/>
            <a:ext cx="8453887" cy="8232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Passband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C00000"/>
                </a:solidFill>
              </a:rPr>
              <a:t>Stopband</a:t>
            </a:r>
            <a:r>
              <a:rPr lang="en-US" dirty="0" smtClean="0"/>
              <a:t> (passband frequency is not -3dB frequency)</a:t>
            </a:r>
          </a:p>
          <a:p>
            <a:r>
              <a:rPr lang="en-US" dirty="0"/>
              <a:t> </a:t>
            </a:r>
            <a:r>
              <a:rPr lang="en-US" dirty="0" smtClean="0"/>
              <a:t>Passband </a:t>
            </a:r>
            <a:r>
              <a:rPr lang="en-US" dirty="0" smtClean="0">
                <a:solidFill>
                  <a:srgbClr val="C00000"/>
                </a:solidFill>
              </a:rPr>
              <a:t>ripple</a:t>
            </a:r>
            <a:r>
              <a:rPr lang="en-US" dirty="0" smtClean="0"/>
              <a:t> &amp; </a:t>
            </a:r>
            <a:r>
              <a:rPr lang="en-US" dirty="0" smtClean="0"/>
              <a:t>Stopband </a:t>
            </a:r>
            <a:r>
              <a:rPr lang="en-US" dirty="0" smtClean="0">
                <a:solidFill>
                  <a:srgbClr val="C00000"/>
                </a:solidFill>
              </a:rPr>
              <a:t>attenuation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§P.1 Butterworth Filter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2147977"/>
            <a:ext cx="176571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normalized to 0 dB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621766" y="2500504"/>
            <a:ext cx="810883" cy="2923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12" y="2147977"/>
            <a:ext cx="6733701" cy="41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–High-pass Filter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562" y="1324772"/>
            <a:ext cx="8453887" cy="8232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Passband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C00000"/>
                </a:solidFill>
              </a:rPr>
              <a:t>Stopband</a:t>
            </a:r>
            <a:r>
              <a:rPr lang="en-US" dirty="0" smtClean="0"/>
              <a:t> (passband frequency is not -3dB frequency)</a:t>
            </a:r>
          </a:p>
          <a:p>
            <a:r>
              <a:rPr lang="en-US" dirty="0"/>
              <a:t> </a:t>
            </a:r>
            <a:r>
              <a:rPr lang="en-US" dirty="0" smtClean="0"/>
              <a:t>Passband </a:t>
            </a:r>
            <a:r>
              <a:rPr lang="en-US" dirty="0" smtClean="0">
                <a:solidFill>
                  <a:srgbClr val="C00000"/>
                </a:solidFill>
              </a:rPr>
              <a:t>ripple</a:t>
            </a:r>
            <a:r>
              <a:rPr lang="en-US" dirty="0" smtClean="0"/>
              <a:t> &amp; </a:t>
            </a:r>
            <a:r>
              <a:rPr lang="en-US" dirty="0" smtClean="0"/>
              <a:t>Stopband </a:t>
            </a:r>
            <a:r>
              <a:rPr lang="en-US" dirty="0" smtClean="0">
                <a:solidFill>
                  <a:srgbClr val="C00000"/>
                </a:solidFill>
              </a:rPr>
              <a:t>attenuation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§P.1 Butterworth Filter 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60" y="2035739"/>
            <a:ext cx="6987161" cy="4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78920" cy="79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Butterworth Filter: </a:t>
            </a:r>
            <a:r>
              <a:rPr lang="en-US" altLang="zh-CN" sz="3200" dirty="0" smtClean="0"/>
              <a:t>Maximum Passband Flatness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5273" y="1365111"/>
                <a:ext cx="8360077" cy="376760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The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th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-order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Butterworth filter </a:t>
                </a:r>
                <a:r>
                  <a:rPr lang="en-US" altLang="zh-CN" dirty="0" smtClean="0"/>
                  <a:t>has magnitude-frequency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  </a:t>
                </a:r>
                <a:r>
                  <a:rPr lang="en-US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maximum flatness </a:t>
                </a:r>
                <a:r>
                  <a:rPr lang="en-US" dirty="0" smtClean="0">
                    <a:sym typeface="Wingdings" panose="05000000000000000000" pitchFamily="2" charset="2"/>
                  </a:rPr>
                  <a:t>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(in the passband)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   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-3dB frequency </a:t>
                </a:r>
                <a:r>
                  <a:rPr lang="en-US" dirty="0" smtClean="0"/>
                  <a:t>/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cut-off frequency</a:t>
                </a:r>
              </a:p>
              <a:p>
                <a:r>
                  <a:rPr lang="en-US" sz="2900" dirty="0"/>
                  <a:t>Monotonicity in the passband and </a:t>
                </a:r>
                <a:r>
                  <a:rPr lang="en-US" sz="2900" dirty="0" smtClean="0"/>
                  <a:t>stopband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ym typeface="Wingdings" panose="05000000000000000000" pitchFamily="2" charset="2"/>
                  </a:rPr>
                  <a:t>   excellent phase-frequency response</a:t>
                </a:r>
                <a:endParaRPr lang="en-US" sz="2900" dirty="0"/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273" y="1365111"/>
                <a:ext cx="8360077" cy="3767605"/>
              </a:xfrm>
              <a:blipFill>
                <a:blip r:embed="rId2"/>
                <a:stretch>
                  <a:fillRect l="-656" t="-3236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§P.1 Butterworth Filter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5" y="3548811"/>
            <a:ext cx="3570798" cy="28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78920" cy="792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Poles and Transfer Function of Butterworth Low-</a:t>
            </a:r>
            <a:r>
              <a:rPr lang="en-US" altLang="zh-CN" sz="3600" dirty="0" smtClean="0"/>
              <a:t>Pass Filter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For real system,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 poles are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for a stable system, all the poles must be LHP poles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altLang="zh-CN" dirty="0" smtClean="0"/>
                  <a:t>When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is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even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altLang="zh-CN" dirty="0" smtClean="0"/>
                  <a:t>When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is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odd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94538" y="6187074"/>
            <a:ext cx="3184224" cy="3385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 of poles’ locations?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617126" y="5599125"/>
            <a:ext cx="366622" cy="57783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7250504" y="5918259"/>
            <a:ext cx="733244" cy="25870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Butterworth Polynomial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7886700" cy="10296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 The denominator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can be written as the Butterworth Polynomial if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normalized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Factorization of </a:t>
                </a:r>
                <a:r>
                  <a:rPr lang="en-US" dirty="0"/>
                  <a:t>Butterworth </a:t>
                </a:r>
                <a:r>
                  <a:rPr lang="en-US" dirty="0" smtClean="0"/>
                  <a:t>Polynomial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7886700" cy="1029658"/>
              </a:xfrm>
              <a:blipFill>
                <a:blip r:embed="rId2"/>
                <a:stretch>
                  <a:fillRect l="-1005" t="-14286" r="-850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§P.1 Butterworth Filter </a:t>
            </a:r>
          </a:p>
        </p:txBody>
      </p:sp>
      <p:pic>
        <p:nvPicPr>
          <p:cNvPr id="1026" name="Picture 2" descr="https://www.physicsforums.com/attachments/untitled-png.104451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7" y="2251494"/>
            <a:ext cx="8079932" cy="360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04799" cy="79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Design Example of Butterworth Low-Pass Filter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516" y="2022777"/>
                <a:ext cx="7962181" cy="433357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LPF Requirement:</a:t>
                </a:r>
              </a:p>
              <a:p>
                <a:pPr lvl="1"/>
                <a:r>
                  <a:rPr lang="en-US" dirty="0" smtClean="0"/>
                  <a:t> Passband: 0-1MHz, passband ripple ≤ 1dB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Stopband: &gt;1.5MHz, stopband attenuation ≥15dB</a:t>
                </a:r>
              </a:p>
              <a:p>
                <a:r>
                  <a:rPr lang="en-US" dirty="0" smtClean="0"/>
                  <a:t> Find the filter order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, cut-off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Solution: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×1.5×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×1.5×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</a:t>
                </a:r>
                <a:r>
                  <a:rPr lang="en-US" b="0" dirty="0" smtClean="0"/>
                  <a:t>wo equations lead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×1.5×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</a:t>
                </a:r>
                <a:r>
                  <a:rPr lang="en-US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dirty="0" smtClean="0">
                    <a:sym typeface="Wingdings" panose="05000000000000000000" pitchFamily="2" charset="2"/>
                  </a:rPr>
                  <a:t>=5.885  </a:t>
                </a:r>
                <a:r>
                  <a:rPr lang="en-US" dirty="0">
                    <a:sym typeface="Wingdings" panose="05000000000000000000" pitchFamily="2" charset="2"/>
                  </a:rPr>
                  <a:t></a:t>
                </a:r>
                <a:r>
                  <a:rPr lang="en-US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dirty="0" smtClean="0">
                    <a:sym typeface="Wingdings" panose="05000000000000000000" pitchFamily="2" charset="2"/>
                  </a:rPr>
                  <a:t>=6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Calculation based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×1.13×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) can be obtained from the 6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-order Butterworth Polynomial for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=6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6" y="2022777"/>
                <a:ext cx="7962181" cy="4333574"/>
              </a:xfrm>
              <a:blipFill>
                <a:blip r:embed="rId2"/>
                <a:stretch>
                  <a:fillRect l="-689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P.1 </a:t>
            </a:r>
            <a:r>
              <a:rPr lang="en-US" dirty="0"/>
              <a:t>Butterworth Filter 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70" y="1305382"/>
            <a:ext cx="3176230" cy="2107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838682" y="4573968"/>
                <a:ext cx="2269830" cy="621389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why not 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endPara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82" y="4573968"/>
                <a:ext cx="2269830" cy="621389"/>
              </a:xfrm>
              <a:prstGeom prst="rect">
                <a:avLst/>
              </a:prstGeom>
              <a:blipFill>
                <a:blip r:embed="rId4"/>
                <a:stretch>
                  <a:fillRect l="-1337" b="-105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7021902" y="5195357"/>
            <a:ext cx="951695" cy="54120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2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60076" cy="792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Design </a:t>
            </a:r>
            <a:r>
              <a:rPr lang="en-US" dirty="0"/>
              <a:t>High-Pass Filter </a:t>
            </a:r>
            <a:r>
              <a:rPr lang="en-US" dirty="0" smtClean="0"/>
              <a:t>from </a:t>
            </a:r>
            <a:r>
              <a:rPr lang="en-US" altLang="zh-CN" dirty="0" smtClean="0"/>
              <a:t>Low-Pass Prototype Using Frequency 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89527"/>
                <a:ext cx="8187546" cy="259966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Step 1: Map the high-pass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 smtClean="0"/>
                  <a:t>to a low-pass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Select a reference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(usually the cut-off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usually unknown at this step)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Map the frequencies using the following relationship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Step 2: Solve the low-pass filter and find the </a:t>
                </a:r>
                <a:r>
                  <a:rPr lang="en-US" b="1" dirty="0">
                    <a:solidFill>
                      <a:srgbClr val="C00000"/>
                    </a:solidFill>
                  </a:rPr>
                  <a:t>low-pass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Step 3: Map the low-pass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the originally targeted high-pass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by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/s  (or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/s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89527"/>
                <a:ext cx="8187546" cy="2599666"/>
              </a:xfrm>
              <a:blipFill>
                <a:blip r:embed="rId2"/>
                <a:stretch>
                  <a:fillRect l="-670" t="-4695" r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信号与系统</a:t>
            </a:r>
            <a:r>
              <a:rPr lang="en-US" altLang="zh-CN" smtClean="0"/>
              <a:t>·2020</a:t>
            </a:r>
            <a:r>
              <a:rPr lang="zh-CN" altLang="en-US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§P.1 Butterworth Filter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" y="3524284"/>
            <a:ext cx="7929904" cy="2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1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16964</TotalTime>
  <Words>2989</Words>
  <Application>Microsoft Office PowerPoint</Application>
  <PresentationFormat>全屏显示(4:3)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Arial</vt:lpstr>
      <vt:lpstr>Cambria Math</vt:lpstr>
      <vt:lpstr>Times New Roman</vt:lpstr>
      <vt:lpstr>Wingdings</vt:lpstr>
      <vt:lpstr>Office 主题​​</vt:lpstr>
      <vt:lpstr>Filter Design Introduction</vt:lpstr>
      <vt:lpstr>Outline</vt:lpstr>
      <vt:lpstr>Definitions – Low-pass Filter</vt:lpstr>
      <vt:lpstr>Definitions –High-pass Filter</vt:lpstr>
      <vt:lpstr>Butterworth Filter: Maximum Passband Flatness</vt:lpstr>
      <vt:lpstr>Poles and Transfer Function of Butterworth Low-Pass Filter</vt:lpstr>
      <vt:lpstr>Butterworth Polynomial</vt:lpstr>
      <vt:lpstr>Design Example of Butterworth Low-Pass Filter</vt:lpstr>
      <vt:lpstr>Design High-Pass Filter from Low-Pass Prototype Using Frequency Mapping</vt:lpstr>
      <vt:lpstr>Design Example of Butterworth High-Pass Filter</vt:lpstr>
      <vt:lpstr>Design Example of Butterworth High-Pass Filter (cont’)</vt:lpstr>
      <vt:lpstr>High-order Filter = Cascading of 1st-order filter(s) and 2nd-order filter(s)</vt:lpstr>
      <vt:lpstr>First-Order Low-Pass Filter</vt:lpstr>
      <vt:lpstr>Second-Order Sallen-Key Low-Pass Filter</vt:lpstr>
      <vt:lpstr>Second-Order Multiple Feedback (MFB) Low-Pass Filter</vt:lpstr>
      <vt:lpstr>Conversion from Low-Pass Filter to High-Pass Filter</vt:lpstr>
      <vt:lpstr>First-Order High-Pass Filter</vt:lpstr>
      <vt:lpstr>Second-Order Sallen-Key High-Pass Filter</vt:lpstr>
      <vt:lpstr>Second-Order Sallen-Key High-Pass Filter (Unity Gain)</vt:lpstr>
      <vt:lpstr>Second-Order Multiple Feedback (MFB) High-Pass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Hanjun Jiang</dc:creator>
  <cp:lastModifiedBy>Hanjun Jiang</cp:lastModifiedBy>
  <cp:revision>1025</cp:revision>
  <dcterms:created xsi:type="dcterms:W3CDTF">2018-09-11T08:26:55Z</dcterms:created>
  <dcterms:modified xsi:type="dcterms:W3CDTF">2020-12-26T17:36:07Z</dcterms:modified>
</cp:coreProperties>
</file>