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6" r:id="rId10"/>
    <p:sldId id="267" r:id="rId11"/>
    <p:sldId id="268" r:id="rId12"/>
    <p:sldId id="270" r:id="rId13"/>
    <p:sldId id="272" r:id="rId14"/>
    <p:sldId id="273" r:id="rId15"/>
    <p:sldId id="274" r:id="rId16"/>
    <p:sldId id="275" r:id="rId17"/>
    <p:sldId id="276" r:id="rId18"/>
    <p:sldId id="26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4660"/>
  </p:normalViewPr>
  <p:slideViewPr>
    <p:cSldViewPr snapToGrid="0">
      <p:cViewPr varScale="1">
        <p:scale>
          <a:sx n="78" d="100"/>
          <a:sy n="78" d="100"/>
        </p:scale>
        <p:origin x="8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A81E801-8F5D-446E-90E1-DFD1D4148F60}" type="datetimeFigureOut">
              <a:rPr lang="zh-CN" altLang="en-US" smtClean="0"/>
              <a:t>2020/5/24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BD51AC-ABE1-4773-B1C9-DD2FDDA7915D}" type="slidenum">
              <a:rPr lang="zh-CN" altLang="en-US" smtClean="0"/>
              <a:t>‹#›</a:t>
            </a:fld>
            <a:endParaRPr lang="zh-CN" altLang="en-US"/>
          </a:p>
        </p:txBody>
      </p:sp>
    </p:spTree>
    <p:extLst>
      <p:ext uri="{BB962C8B-B14F-4D97-AF65-F5344CB8AC3E}">
        <p14:creationId xmlns:p14="http://schemas.microsoft.com/office/powerpoint/2010/main" val="223527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81E801-8F5D-446E-90E1-DFD1D4148F60}" type="datetimeFigureOut">
              <a:rPr lang="zh-CN" altLang="en-US" smtClean="0"/>
              <a:t>2020/5/24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BD51AC-ABE1-4773-B1C9-DD2FDDA7915D}" type="slidenum">
              <a:rPr lang="zh-CN" altLang="en-US" smtClean="0"/>
              <a:t>‹#›</a:t>
            </a:fld>
            <a:endParaRPr lang="zh-CN" altLang="en-US"/>
          </a:p>
        </p:txBody>
      </p:sp>
    </p:spTree>
    <p:extLst>
      <p:ext uri="{BB962C8B-B14F-4D97-AF65-F5344CB8AC3E}">
        <p14:creationId xmlns:p14="http://schemas.microsoft.com/office/powerpoint/2010/main" val="2130444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81E801-8F5D-446E-90E1-DFD1D4148F60}" type="datetimeFigureOut">
              <a:rPr lang="zh-CN" altLang="en-US" smtClean="0"/>
              <a:t>2020/5/24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BD51AC-ABE1-4773-B1C9-DD2FDDA7915D}" type="slidenum">
              <a:rPr lang="zh-CN" altLang="en-US" smtClean="0"/>
              <a:t>‹#›</a:t>
            </a:fld>
            <a:endParaRPr lang="zh-CN" altLang="en-US"/>
          </a:p>
        </p:txBody>
      </p:sp>
    </p:spTree>
    <p:extLst>
      <p:ext uri="{BB962C8B-B14F-4D97-AF65-F5344CB8AC3E}">
        <p14:creationId xmlns:p14="http://schemas.microsoft.com/office/powerpoint/2010/main" val="613637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81E801-8F5D-446E-90E1-DFD1D4148F60}" type="datetimeFigureOut">
              <a:rPr lang="zh-CN" altLang="en-US" smtClean="0"/>
              <a:t>2020/5/24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BD51AC-ABE1-4773-B1C9-DD2FDDA7915D}" type="slidenum">
              <a:rPr lang="zh-CN" altLang="en-US" smtClean="0"/>
              <a:t>‹#›</a:t>
            </a:fld>
            <a:endParaRPr lang="zh-CN" altLang="en-US"/>
          </a:p>
        </p:txBody>
      </p:sp>
    </p:spTree>
    <p:extLst>
      <p:ext uri="{BB962C8B-B14F-4D97-AF65-F5344CB8AC3E}">
        <p14:creationId xmlns:p14="http://schemas.microsoft.com/office/powerpoint/2010/main" val="1100691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A81E801-8F5D-446E-90E1-DFD1D4148F60}" type="datetimeFigureOut">
              <a:rPr lang="zh-CN" altLang="en-US" smtClean="0"/>
              <a:t>2020/5/24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BD51AC-ABE1-4773-B1C9-DD2FDDA7915D}" type="slidenum">
              <a:rPr lang="zh-CN" altLang="en-US" smtClean="0"/>
              <a:t>‹#›</a:t>
            </a:fld>
            <a:endParaRPr lang="zh-CN" altLang="en-US"/>
          </a:p>
        </p:txBody>
      </p:sp>
    </p:spTree>
    <p:extLst>
      <p:ext uri="{BB962C8B-B14F-4D97-AF65-F5344CB8AC3E}">
        <p14:creationId xmlns:p14="http://schemas.microsoft.com/office/powerpoint/2010/main" val="398885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A81E801-8F5D-446E-90E1-DFD1D4148F60}" type="datetimeFigureOut">
              <a:rPr lang="zh-CN" altLang="en-US" smtClean="0"/>
              <a:t>2020/5/24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BD51AC-ABE1-4773-B1C9-DD2FDDA7915D}" type="slidenum">
              <a:rPr lang="zh-CN" altLang="en-US" smtClean="0"/>
              <a:t>‹#›</a:t>
            </a:fld>
            <a:endParaRPr lang="zh-CN" altLang="en-US"/>
          </a:p>
        </p:txBody>
      </p:sp>
    </p:spTree>
    <p:extLst>
      <p:ext uri="{BB962C8B-B14F-4D97-AF65-F5344CB8AC3E}">
        <p14:creationId xmlns:p14="http://schemas.microsoft.com/office/powerpoint/2010/main" val="5958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A81E801-8F5D-446E-90E1-DFD1D4148F60}" type="datetimeFigureOut">
              <a:rPr lang="zh-CN" altLang="en-US" smtClean="0"/>
              <a:t>2020/5/24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BD51AC-ABE1-4773-B1C9-DD2FDDA7915D}" type="slidenum">
              <a:rPr lang="zh-CN" altLang="en-US" smtClean="0"/>
              <a:t>‹#›</a:t>
            </a:fld>
            <a:endParaRPr lang="zh-CN" altLang="en-US"/>
          </a:p>
        </p:txBody>
      </p:sp>
    </p:spTree>
    <p:extLst>
      <p:ext uri="{BB962C8B-B14F-4D97-AF65-F5344CB8AC3E}">
        <p14:creationId xmlns:p14="http://schemas.microsoft.com/office/powerpoint/2010/main" val="296786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A81E801-8F5D-446E-90E1-DFD1D4148F60}" type="datetimeFigureOut">
              <a:rPr lang="zh-CN" altLang="en-US" smtClean="0"/>
              <a:t>2020/5/24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BD51AC-ABE1-4773-B1C9-DD2FDDA7915D}" type="slidenum">
              <a:rPr lang="zh-CN" altLang="en-US" smtClean="0"/>
              <a:t>‹#›</a:t>
            </a:fld>
            <a:endParaRPr lang="zh-CN" altLang="en-US"/>
          </a:p>
        </p:txBody>
      </p:sp>
    </p:spTree>
    <p:extLst>
      <p:ext uri="{BB962C8B-B14F-4D97-AF65-F5344CB8AC3E}">
        <p14:creationId xmlns:p14="http://schemas.microsoft.com/office/powerpoint/2010/main" val="275331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81E801-8F5D-446E-90E1-DFD1D4148F60}" type="datetimeFigureOut">
              <a:rPr lang="zh-CN" altLang="en-US" smtClean="0"/>
              <a:t>2020/5/24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BD51AC-ABE1-4773-B1C9-DD2FDDA7915D}" type="slidenum">
              <a:rPr lang="zh-CN" altLang="en-US" smtClean="0"/>
              <a:t>‹#›</a:t>
            </a:fld>
            <a:endParaRPr lang="zh-CN" altLang="en-US"/>
          </a:p>
        </p:txBody>
      </p:sp>
    </p:spTree>
    <p:extLst>
      <p:ext uri="{BB962C8B-B14F-4D97-AF65-F5344CB8AC3E}">
        <p14:creationId xmlns:p14="http://schemas.microsoft.com/office/powerpoint/2010/main" val="280767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A81E801-8F5D-446E-90E1-DFD1D4148F60}" type="datetimeFigureOut">
              <a:rPr lang="zh-CN" altLang="en-US" smtClean="0"/>
              <a:t>2020/5/24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BD51AC-ABE1-4773-B1C9-DD2FDDA7915D}" type="slidenum">
              <a:rPr lang="zh-CN" altLang="en-US" smtClean="0"/>
              <a:t>‹#›</a:t>
            </a:fld>
            <a:endParaRPr lang="zh-CN" altLang="en-US"/>
          </a:p>
        </p:txBody>
      </p:sp>
    </p:spTree>
    <p:extLst>
      <p:ext uri="{BB962C8B-B14F-4D97-AF65-F5344CB8AC3E}">
        <p14:creationId xmlns:p14="http://schemas.microsoft.com/office/powerpoint/2010/main" val="3274605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A81E801-8F5D-446E-90E1-DFD1D4148F60}" type="datetimeFigureOut">
              <a:rPr lang="zh-CN" altLang="en-US" smtClean="0"/>
              <a:t>2020/5/24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BD51AC-ABE1-4773-B1C9-DD2FDDA7915D}" type="slidenum">
              <a:rPr lang="zh-CN" altLang="en-US" smtClean="0"/>
              <a:t>‹#›</a:t>
            </a:fld>
            <a:endParaRPr lang="zh-CN" altLang="en-US"/>
          </a:p>
        </p:txBody>
      </p:sp>
    </p:spTree>
    <p:extLst>
      <p:ext uri="{BB962C8B-B14F-4D97-AF65-F5344CB8AC3E}">
        <p14:creationId xmlns:p14="http://schemas.microsoft.com/office/powerpoint/2010/main" val="253351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1E801-8F5D-446E-90E1-DFD1D4148F60}" type="datetimeFigureOut">
              <a:rPr lang="zh-CN" altLang="en-US" smtClean="0"/>
              <a:t>2020/5/24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D51AC-ABE1-4773-B1C9-DD2FDDA7915D}" type="slidenum">
              <a:rPr lang="zh-CN" altLang="en-US" smtClean="0"/>
              <a:t>‹#›</a:t>
            </a:fld>
            <a:endParaRPr lang="zh-CN" altLang="en-US"/>
          </a:p>
        </p:txBody>
      </p:sp>
    </p:spTree>
    <p:extLst>
      <p:ext uri="{BB962C8B-B14F-4D97-AF65-F5344CB8AC3E}">
        <p14:creationId xmlns:p14="http://schemas.microsoft.com/office/powerpoint/2010/main" val="1162943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6.emf"/><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8.emf"/><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第三次数学建模答辩</a:t>
            </a:r>
          </a:p>
        </p:txBody>
      </p:sp>
      <p:sp>
        <p:nvSpPr>
          <p:cNvPr id="3" name="副标题 2"/>
          <p:cNvSpPr>
            <a:spLocks noGrp="1"/>
          </p:cNvSpPr>
          <p:nvPr>
            <p:ph type="subTitle" idx="1"/>
          </p:nvPr>
        </p:nvSpPr>
        <p:spPr/>
        <p:txBody>
          <a:bodyPr/>
          <a:lstStyle/>
          <a:p>
            <a:r>
              <a:rPr lang="en-US" altLang="zh-CN" dirty="0"/>
              <a:t>——</a:t>
            </a:r>
            <a:r>
              <a:rPr lang="zh-CN" altLang="en-US" dirty="0"/>
              <a:t>王欣琪 张鸿琳 汪靖</a:t>
            </a:r>
          </a:p>
        </p:txBody>
      </p:sp>
    </p:spTree>
    <p:extLst>
      <p:ext uri="{BB962C8B-B14F-4D97-AF65-F5344CB8AC3E}">
        <p14:creationId xmlns:p14="http://schemas.microsoft.com/office/powerpoint/2010/main" val="2547750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中间变量的计算</a:t>
            </a:r>
          </a:p>
        </p:txBody>
      </p:sp>
      <p:sp>
        <p:nvSpPr>
          <p:cNvPr id="3" name="内容占位符 2"/>
          <p:cNvSpPr>
            <a:spLocks noGrp="1"/>
          </p:cNvSpPr>
          <p:nvPr>
            <p:ph idx="1"/>
          </p:nvPr>
        </p:nvSpPr>
        <p:spPr/>
        <p:txBody>
          <a:bodyPr/>
          <a:lstStyle/>
          <a:p>
            <a:r>
              <a:rPr lang="zh-CN" altLang="en-US" dirty="0"/>
              <a:t>总成本</a:t>
            </a:r>
            <a:endParaRPr lang="en-US" altLang="zh-CN" dirty="0"/>
          </a:p>
          <a:p>
            <a:endParaRPr lang="en-US" altLang="zh-CN" dirty="0"/>
          </a:p>
          <a:p>
            <a:pPr marL="0" indent="0">
              <a:buNone/>
            </a:pPr>
            <a:r>
              <a:rPr lang="zh-CN" altLang="en-US" dirty="0"/>
              <a:t>其中：</a:t>
            </a:r>
            <a:endParaRPr lang="en-US" altLang="zh-CN" dirty="0"/>
          </a:p>
          <a:p>
            <a:pPr marL="457200" lvl="1" indent="0">
              <a:buNone/>
            </a:pPr>
            <a:r>
              <a:rPr lang="en-US" altLang="zh-CN" dirty="0"/>
              <a:t>	</a:t>
            </a:r>
            <a:r>
              <a:rPr lang="zh-CN" altLang="en-US" dirty="0"/>
              <a:t>建造成本</a:t>
            </a:r>
            <a:endParaRPr lang="en-US" altLang="zh-CN" dirty="0"/>
          </a:p>
          <a:p>
            <a:pPr marL="457200" lvl="1" indent="0">
              <a:buNone/>
            </a:pPr>
            <a:endParaRPr lang="en-US" altLang="zh-CN" dirty="0"/>
          </a:p>
          <a:p>
            <a:pPr marL="457200" lvl="1" indent="0">
              <a:buNone/>
            </a:pPr>
            <a:r>
              <a:rPr lang="en-US" altLang="zh-CN" dirty="0"/>
              <a:t>	</a:t>
            </a:r>
            <a:r>
              <a:rPr lang="zh-CN" altLang="en-US" dirty="0"/>
              <a:t>维护成本</a:t>
            </a:r>
            <a:endParaRPr lang="en-US" altLang="zh-CN" dirty="0"/>
          </a:p>
          <a:p>
            <a:pPr lvl="1"/>
            <a:endParaRPr lang="zh-CN" altLang="zh-CN" dirty="0"/>
          </a:p>
          <a:p>
            <a:endParaRPr lang="zh-CN" altLang="en-US" dirty="0"/>
          </a:p>
        </p:txBody>
      </p:sp>
      <p:pic>
        <p:nvPicPr>
          <p:cNvPr id="5" name="图片 4"/>
          <p:cNvPicPr>
            <a:picLocks noChangeAspect="1"/>
          </p:cNvPicPr>
          <p:nvPr/>
        </p:nvPicPr>
        <p:blipFill>
          <a:blip r:embed="rId2"/>
          <a:stretch>
            <a:fillRect/>
          </a:stretch>
        </p:blipFill>
        <p:spPr>
          <a:xfrm>
            <a:off x="3867150" y="1690688"/>
            <a:ext cx="3282950" cy="662463"/>
          </a:xfrm>
          <a:prstGeom prst="rect">
            <a:avLst/>
          </a:prstGeom>
        </p:spPr>
      </p:pic>
      <p:pic>
        <p:nvPicPr>
          <p:cNvPr id="7" name="图片 6"/>
          <p:cNvPicPr>
            <a:picLocks noChangeAspect="1"/>
          </p:cNvPicPr>
          <p:nvPr/>
        </p:nvPicPr>
        <p:blipFill>
          <a:blip r:embed="rId3"/>
          <a:stretch>
            <a:fillRect/>
          </a:stretch>
        </p:blipFill>
        <p:spPr>
          <a:xfrm>
            <a:off x="3867150" y="3016251"/>
            <a:ext cx="4736161" cy="718816"/>
          </a:xfrm>
          <a:prstGeom prst="rect">
            <a:avLst/>
          </a:prstGeom>
        </p:spPr>
      </p:pic>
      <p:pic>
        <p:nvPicPr>
          <p:cNvPr id="9" name="图片 8"/>
          <p:cNvPicPr>
            <a:picLocks noChangeAspect="1"/>
          </p:cNvPicPr>
          <p:nvPr/>
        </p:nvPicPr>
        <p:blipFill>
          <a:blip r:embed="rId4"/>
          <a:stretch>
            <a:fillRect/>
          </a:stretch>
        </p:blipFill>
        <p:spPr>
          <a:xfrm>
            <a:off x="3867150" y="3870004"/>
            <a:ext cx="2972305" cy="838564"/>
          </a:xfrm>
          <a:prstGeom prst="rect">
            <a:avLst/>
          </a:prstGeom>
        </p:spPr>
      </p:pic>
    </p:spTree>
    <p:extLst>
      <p:ext uri="{BB962C8B-B14F-4D97-AF65-F5344CB8AC3E}">
        <p14:creationId xmlns:p14="http://schemas.microsoft.com/office/powerpoint/2010/main" val="292842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目标函数</a:t>
            </a:r>
          </a:p>
        </p:txBody>
      </p:sp>
      <p:sp>
        <p:nvSpPr>
          <p:cNvPr id="3" name="内容占位符 2"/>
          <p:cNvSpPr>
            <a:spLocks noGrp="1"/>
          </p:cNvSpPr>
          <p:nvPr>
            <p:ph idx="1"/>
          </p:nvPr>
        </p:nvSpPr>
        <p:spPr/>
        <p:txBody>
          <a:bodyPr/>
          <a:lstStyle/>
          <a:p>
            <a:r>
              <a:rPr lang="zh-CN" altLang="en-US" dirty="0"/>
              <a:t>性价比</a:t>
            </a:r>
            <a:endParaRPr lang="en-US" altLang="zh-CN" dirty="0"/>
          </a:p>
          <a:p>
            <a:endParaRPr lang="en-US" altLang="zh-CN" dirty="0"/>
          </a:p>
          <a:p>
            <a:pPr marL="457200" lvl="1" indent="0">
              <a:buNone/>
            </a:pPr>
            <a:r>
              <a:rPr lang="zh-CN" altLang="en-US" dirty="0"/>
              <a:t>带入中间变量后得</a:t>
            </a:r>
            <a:endParaRPr lang="en-US" altLang="zh-CN" dirty="0"/>
          </a:p>
          <a:p>
            <a:pPr marL="457200" lvl="1" indent="0">
              <a:buNone/>
            </a:pPr>
            <a:endParaRPr lang="zh-CN" altLang="en-US" dirty="0"/>
          </a:p>
        </p:txBody>
      </p:sp>
      <p:pic>
        <p:nvPicPr>
          <p:cNvPr id="4" name="内容占位符 5"/>
          <p:cNvPicPr>
            <a:picLocks noChangeAspect="1"/>
          </p:cNvPicPr>
          <p:nvPr/>
        </p:nvPicPr>
        <p:blipFill>
          <a:blip r:embed="rId2"/>
          <a:stretch>
            <a:fillRect/>
          </a:stretch>
        </p:blipFill>
        <p:spPr>
          <a:xfrm>
            <a:off x="3494087" y="1394427"/>
            <a:ext cx="4323935" cy="1336073"/>
          </a:xfrm>
          <a:prstGeom prst="rect">
            <a:avLst/>
          </a:prstGeom>
        </p:spPr>
      </p:pic>
      <p:pic>
        <p:nvPicPr>
          <p:cNvPr id="6" name="图片 5"/>
          <p:cNvPicPr>
            <a:picLocks noChangeAspect="1"/>
          </p:cNvPicPr>
          <p:nvPr/>
        </p:nvPicPr>
        <p:blipFill>
          <a:blip r:embed="rId3"/>
          <a:stretch>
            <a:fillRect/>
          </a:stretch>
        </p:blipFill>
        <p:spPr>
          <a:xfrm>
            <a:off x="2500384" y="3303409"/>
            <a:ext cx="6729827" cy="1128891"/>
          </a:xfrm>
          <a:prstGeom prst="rect">
            <a:avLst/>
          </a:prstGeom>
        </p:spPr>
      </p:pic>
    </p:spTree>
    <p:extLst>
      <p:ext uri="{BB962C8B-B14F-4D97-AF65-F5344CB8AC3E}">
        <p14:creationId xmlns:p14="http://schemas.microsoft.com/office/powerpoint/2010/main" val="362895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r>
                  <a:rPr lang="zh-CN" altLang="en-US" dirty="0"/>
                  <a:t>基本讨论</a:t>
                </a:r>
                <a:r>
                  <a:rPr lang="en-US" altLang="zh-CN" dirty="0"/>
                  <a:t>——</a:t>
                </a:r>
                <a:r>
                  <a:rPr lang="zh-CN" altLang="en-US" dirty="0"/>
                  <a:t>关于三个系数</a:t>
                </a:r>
                <a14:m>
                  <m:oMath xmlns:m="http://schemas.openxmlformats.org/officeDocument/2006/math">
                    <m:sSub>
                      <m:sSubPr>
                        <m:ctrlPr>
                          <a:rPr lang="en-US" altLang="zh-CN" b="0" i="0"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0" dirty="0" smtClean="0">
                            <a:latin typeface="Cambria Math" panose="02040503050406030204" pitchFamily="18" charset="0"/>
                          </a:rPr>
                          <m:t>1</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0" dirty="0" smtClean="0">
                            <a:latin typeface="Cambria Math" panose="02040503050406030204" pitchFamily="18" charset="0"/>
                          </a:rPr>
                          <m:t>2</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0" dirty="0" smtClean="0">
                            <a:latin typeface="Cambria Math" panose="02040503050406030204" pitchFamily="18" charset="0"/>
                          </a:rPr>
                          <m:t>3</m:t>
                        </m:r>
                      </m:sub>
                    </m:sSub>
                  </m:oMath>
                </a14:m>
                <a:endParaRPr lang="zh-CN" altLang="en-US" dirty="0"/>
              </a:p>
            </p:txBody>
          </p:sp>
        </mc:Choice>
        <mc:Fallback>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zh-CN" altLang="en-US" dirty="0"/>
                  <a:t>对公式</a:t>
                </a:r>
                <a:endParaRPr lang="en-US" altLang="zh-CN" dirty="0"/>
              </a:p>
              <a:p>
                <a:endParaRPr lang="en-US" altLang="zh-CN" dirty="0"/>
              </a:p>
              <a:p>
                <a:pPr marL="0" indent="0">
                  <a:buNone/>
                </a:pPr>
                <a:r>
                  <a:rPr lang="zh-CN" altLang="en-US" dirty="0"/>
                  <a:t>进行化简，假设总体积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oMath>
                </a14:m>
                <a:r>
                  <a:rPr lang="zh-CN" altLang="en-US" dirty="0"/>
                  <a:t>不变，有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=1</m:t>
                    </m:r>
                  </m:oMath>
                </a14:m>
                <a:endParaRPr lang="en-US" altLang="zh-CN" b="0" dirty="0"/>
              </a:p>
              <a:p>
                <a:pPr marL="0" indent="0">
                  <a:buNone/>
                </a:pPr>
                <a:r>
                  <a:rPr lang="zh-CN" altLang="en-US" dirty="0"/>
                  <a:t>同时</a:t>
                </a:r>
                <a:endParaRPr lang="en-US" altLang="zh-CN" dirty="0"/>
              </a:p>
              <a:p>
                <a:pPr marL="0" indent="0">
                  <a:buNone/>
                </a:pPr>
                <a:endParaRPr lang="en-US" altLang="zh-CN" b="0" dirty="0"/>
              </a:p>
              <a:p>
                <a:pPr marL="0" indent="0">
                  <a:buNone/>
                </a:pPr>
                <a:endParaRPr lang="en-US" altLang="zh-CN" dirty="0"/>
              </a:p>
              <a:p>
                <a:pPr marL="0" indent="0">
                  <a:buNone/>
                </a:pPr>
                <a:r>
                  <a:rPr lang="zh-CN" altLang="en-US" b="0" dirty="0"/>
                  <a:t>得到</a:t>
                </a:r>
                <a:r>
                  <a:rPr lang="zh-CN" altLang="en-US" dirty="0"/>
                  <a:t>                      </a:t>
                </a:r>
                <a14:m>
                  <m:oMath xmlns:m="http://schemas.openxmlformats.org/officeDocument/2006/math">
                    <m:r>
                      <a:rPr lang="zh-CN" altLang="en-US" i="1">
                        <a:latin typeface="Cambria Math" panose="02040503050406030204" pitchFamily="18" charset="0"/>
                      </a:rPr>
                      <m:t>𝑡</m:t>
                    </m:r>
                    <m:r>
                      <a:rPr lang="zh-CN" altLang="en-US" i="1">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0</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9</m:t>
                                </m:r>
                              </m:sub>
                            </m:sSub>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m:rPr>
                                        <m:sty m:val="p"/>
                                      </m:rPr>
                                      <a:rPr lang="el-GR" altLang="zh-CN" i="1">
                                        <a:latin typeface="Cambria Math" panose="02040503050406030204" pitchFamily="18" charset="0"/>
                                      </a:rPr>
                                      <m:t>η</m:t>
                                    </m:r>
                                    <m:r>
                                      <a:rPr lang="zh-CN" altLang="en-US" i="1">
                                        <a:latin typeface="Cambria Math" panose="02040503050406030204" pitchFamily="18" charset="0"/>
                                      </a:rPr>
                                      <m:t>𝑣</m:t>
                                    </m:r>
                                  </m:e>
                                  <m:sub>
                                    <m:r>
                                      <a:rPr lang="zh-CN" altLang="en-US" i="1">
                                        <a:latin typeface="Cambria Math" panose="02040503050406030204" pitchFamily="18" charset="0"/>
                                      </a:rPr>
                                      <m:t>3</m:t>
                                    </m:r>
                                  </m:sub>
                                </m:sSub>
                              </m:num>
                              <m:den>
                                <m:r>
                                  <a:rPr lang="zh-CN" altLang="en-US" i="1">
                                    <a:latin typeface="Cambria Math" panose="02040503050406030204" pitchFamily="18" charset="0"/>
                                  </a:rPr>
                                  <m:t>𝜌</m:t>
                                </m:r>
                              </m:den>
                            </m:f>
                            <m:r>
                              <a:rPr lang="zh-CN" altLang="en-US" i="1">
                                <a:latin typeface="Cambria Math" panose="02040503050406030204" pitchFamily="18" charset="0"/>
                              </a:rPr>
                              <m:t>−</m:t>
                            </m:r>
                            <m:r>
                              <a:rPr lang="zh-CN" altLang="en-US" i="1">
                                <a:latin typeface="Cambria Math" panose="02040503050406030204" pitchFamily="18" charset="0"/>
                              </a:rPr>
                              <m:t>𝑚𝑜</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0</m:t>
                                </m:r>
                              </m:sub>
                            </m:sSub>
                          </m:e>
                        </m:d>
                      </m:num>
                      <m:den>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𝑣</m:t>
                            </m:r>
                          </m:e>
                          <m:sub>
                            <m:r>
                              <a:rPr lang="zh-CN" altLang="en-US" i="1">
                                <a:latin typeface="Cambria Math" panose="02040503050406030204" pitchFamily="18" charset="0"/>
                              </a:rPr>
                              <m:t>0</m:t>
                            </m:r>
                          </m:sub>
                          <m:sup>
                            <m:f>
                              <m:fPr>
                                <m:ctrlPr>
                                  <a:rPr lang="zh-CN" altLang="en-US" i="1">
                                    <a:latin typeface="Cambria Math" panose="02040503050406030204" pitchFamily="18" charset="0"/>
                                  </a:rPr>
                                </m:ctrlPr>
                              </m:fPr>
                              <m:num>
                                <m:r>
                                  <a:rPr lang="zh-CN" altLang="en-US" i="1">
                                    <a:latin typeface="Cambria Math" panose="02040503050406030204" pitchFamily="18" charset="0"/>
                                  </a:rPr>
                                  <m:t>1</m:t>
                                </m:r>
                              </m:num>
                              <m:den>
                                <m:r>
                                  <a:rPr lang="zh-CN" altLang="en-US" i="1">
                                    <a:latin typeface="Cambria Math" panose="02040503050406030204" pitchFamily="18" charset="0"/>
                                  </a:rPr>
                                  <m:t>3</m:t>
                                </m:r>
                              </m:den>
                            </m:f>
                          </m:sup>
                        </m:sSubSup>
                      </m:den>
                    </m:f>
                  </m:oMath>
                </a14:m>
                <a:endParaRPr lang="en-US" altLang="zh-CN" b="0" dirty="0"/>
              </a:p>
              <a:p>
                <a:pPr marL="0" indent="0">
                  <a:buNone/>
                </a:pPr>
                <a:r>
                  <a:rPr lang="en-US" altLang="zh-CN" dirty="0"/>
                  <a:t>               </a:t>
                </a:r>
                <a:endParaRPr lang="en-US" altLang="zh-CN" b="0" dirty="0"/>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322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36F0C94-8BA1-4300-9222-5408741D8D5A}"/>
              </a:ext>
            </a:extLst>
          </p:cNvPr>
          <p:cNvPicPr>
            <a:picLocks noChangeAspect="1"/>
          </p:cNvPicPr>
          <p:nvPr/>
        </p:nvPicPr>
        <p:blipFill>
          <a:blip r:embed="rId4"/>
          <a:stretch>
            <a:fillRect/>
          </a:stretch>
        </p:blipFill>
        <p:spPr>
          <a:xfrm>
            <a:off x="2575334" y="1549559"/>
            <a:ext cx="6729827" cy="1128891"/>
          </a:xfrm>
          <a:prstGeom prst="rect">
            <a:avLst/>
          </a:prstGeom>
        </p:spPr>
      </p:pic>
      <p:pic>
        <p:nvPicPr>
          <p:cNvPr id="5" name="图片 4">
            <a:extLst>
              <a:ext uri="{FF2B5EF4-FFF2-40B4-BE49-F238E27FC236}">
                <a16:creationId xmlns:a16="http://schemas.microsoft.com/office/drawing/2014/main" id="{2AED6F79-CF70-4C95-9828-9AF915E1EDAF}"/>
              </a:ext>
            </a:extLst>
          </p:cNvPr>
          <p:cNvPicPr>
            <a:picLocks noChangeAspect="1"/>
          </p:cNvPicPr>
          <p:nvPr/>
        </p:nvPicPr>
        <p:blipFill>
          <a:blip r:embed="rId5"/>
          <a:stretch>
            <a:fillRect/>
          </a:stretch>
        </p:blipFill>
        <p:spPr>
          <a:xfrm>
            <a:off x="927609" y="3532829"/>
            <a:ext cx="2696617" cy="951067"/>
          </a:xfrm>
          <a:prstGeom prst="rect">
            <a:avLst/>
          </a:prstGeom>
        </p:spPr>
      </p:pic>
      <p:pic>
        <p:nvPicPr>
          <p:cNvPr id="6" name="图片 5">
            <a:extLst>
              <a:ext uri="{FF2B5EF4-FFF2-40B4-BE49-F238E27FC236}">
                <a16:creationId xmlns:a16="http://schemas.microsoft.com/office/drawing/2014/main" id="{BADDA56F-9772-4D89-B07E-F4F3EB8D51D6}"/>
              </a:ext>
            </a:extLst>
          </p:cNvPr>
          <p:cNvPicPr>
            <a:picLocks noChangeAspect="1"/>
          </p:cNvPicPr>
          <p:nvPr/>
        </p:nvPicPr>
        <p:blipFill>
          <a:blip r:embed="rId6"/>
          <a:stretch>
            <a:fillRect/>
          </a:stretch>
        </p:blipFill>
        <p:spPr>
          <a:xfrm>
            <a:off x="4079754" y="3706963"/>
            <a:ext cx="5225407" cy="945176"/>
          </a:xfrm>
          <a:prstGeom prst="rect">
            <a:avLst/>
          </a:prstGeom>
        </p:spPr>
      </p:pic>
      <p:pic>
        <p:nvPicPr>
          <p:cNvPr id="7" name="图片 6">
            <a:extLst>
              <a:ext uri="{FF2B5EF4-FFF2-40B4-BE49-F238E27FC236}">
                <a16:creationId xmlns:a16="http://schemas.microsoft.com/office/drawing/2014/main" id="{78F6236F-D9EC-4BB4-85EA-72249B02C226}"/>
              </a:ext>
            </a:extLst>
          </p:cNvPr>
          <p:cNvPicPr>
            <a:picLocks noChangeAspect="1"/>
          </p:cNvPicPr>
          <p:nvPr/>
        </p:nvPicPr>
        <p:blipFill>
          <a:blip r:embed="rId7"/>
          <a:stretch>
            <a:fillRect/>
          </a:stretch>
        </p:blipFill>
        <p:spPr>
          <a:xfrm>
            <a:off x="10207211" y="3532829"/>
            <a:ext cx="1376363" cy="961697"/>
          </a:xfrm>
          <a:prstGeom prst="rect">
            <a:avLst/>
          </a:prstGeom>
        </p:spPr>
      </p:pic>
    </p:spTree>
    <p:extLst>
      <p:ext uri="{BB962C8B-B14F-4D97-AF65-F5344CB8AC3E}">
        <p14:creationId xmlns:p14="http://schemas.microsoft.com/office/powerpoint/2010/main" val="315643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r>
                  <a:rPr lang="zh-CN" altLang="en-US" dirty="0"/>
                  <a:t>基本讨论</a:t>
                </a:r>
                <a:r>
                  <a:rPr lang="en-US" altLang="zh-CN" dirty="0"/>
                  <a:t>——</a:t>
                </a:r>
                <a:r>
                  <a:rPr lang="zh-CN" altLang="en-US" dirty="0"/>
                  <a:t>关于三个系数</a:t>
                </a:r>
                <a14:m>
                  <m:oMath xmlns:m="http://schemas.openxmlformats.org/officeDocument/2006/math">
                    <m:sSub>
                      <m:sSubPr>
                        <m:ctrlPr>
                          <a:rPr lang="en-US" altLang="zh-CN" b="0" i="0"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0" dirty="0" smtClean="0">
                            <a:latin typeface="Cambria Math" panose="02040503050406030204" pitchFamily="18" charset="0"/>
                          </a:rPr>
                          <m:t>1</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0" dirty="0" smtClean="0">
                            <a:latin typeface="Cambria Math" panose="02040503050406030204" pitchFamily="18" charset="0"/>
                          </a:rPr>
                          <m:t>2</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0" dirty="0" smtClean="0">
                            <a:latin typeface="Cambria Math" panose="02040503050406030204" pitchFamily="18" charset="0"/>
                          </a:rPr>
                          <m:t>3</m:t>
                        </m:r>
                      </m:sub>
                    </m:sSub>
                  </m:oMath>
                </a14:m>
                <a:endParaRPr lang="zh-CN" altLang="en-US" dirty="0"/>
              </a:p>
            </p:txBody>
          </p:sp>
        </mc:Choice>
        <mc:Fallback>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进一步化简，得到</a:t>
                </a:r>
                <a:endParaRPr lang="en-US" altLang="zh-CN" dirty="0"/>
              </a:p>
              <a:p>
                <a:pPr marL="0" indent="0">
                  <a:buNone/>
                </a:pPr>
                <a:endParaRPr lang="en-US" altLang="zh-CN" dirty="0"/>
              </a:p>
              <a:p>
                <a:pPr marL="0" indent="0">
                  <a:buNone/>
                </a:pPr>
                <a:r>
                  <a:rPr lang="en-US" altLang="zh-CN" dirty="0"/>
                  <a:t> </a:t>
                </a:r>
              </a:p>
              <a:p>
                <a:pPr marL="0" indent="0">
                  <a:buNone/>
                </a:pPr>
                <a:endParaRPr lang="en-US" altLang="zh-CN" i="1" dirty="0">
                  <a:latin typeface="Cambria Math" panose="02040503050406030204" pitchFamily="18" charset="0"/>
                </a:endParaRPr>
              </a:p>
              <a:p>
                <a:pPr marL="0" indent="0">
                  <a:buNone/>
                </a:pPr>
                <a:r>
                  <a:rPr lang="zh-CN" altLang="en-US" dirty="0"/>
                  <a:t>再由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3</m:t>
                        </m:r>
                      </m:sub>
                    </m:sSub>
                    <m:r>
                      <a:rPr lang="en-US" altLang="zh-CN" i="1">
                        <a:latin typeface="Cambria Math" panose="02040503050406030204" pitchFamily="18" charset="0"/>
                      </a:rPr>
                      <m:t>=1</m:t>
                    </m:r>
                  </m:oMath>
                </a14:m>
                <a:endParaRPr lang="en-US" altLang="zh-CN" dirty="0"/>
              </a:p>
              <a:p>
                <a:pPr marL="0" indent="0">
                  <a:buNone/>
                </a:pPr>
                <a:r>
                  <a:rPr lang="zh-CN" altLang="en-US" dirty="0"/>
                  <a:t>可以得到</a:t>
                </a:r>
                <a14:m>
                  <m:oMath xmlns:m="http://schemas.openxmlformats.org/officeDocument/2006/math">
                    <m:r>
                      <a:rPr lang="en-US" altLang="zh-CN" i="1" dirty="0" smtClean="0">
                        <a:latin typeface="Cambria Math" panose="02040503050406030204" pitchFamily="18" charset="0"/>
                      </a:rPr>
                      <m:t>𝑐𝑜𝑝</m:t>
                    </m:r>
                  </m:oMath>
                </a14:m>
                <a:r>
                  <a:rPr lang="zh-CN" altLang="en-US" dirty="0"/>
                  <a:t>关于</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1" dirty="0" smtClean="0">
                            <a:latin typeface="Cambria Math" panose="02040503050406030204" pitchFamily="18" charset="0"/>
                          </a:rPr>
                          <m:t>1</m:t>
                        </m:r>
                      </m:sub>
                    </m:sSub>
                    <m:r>
                      <a:rPr lang="zh-CN" altLang="en-US" i="1" dirty="0">
                        <a:latin typeface="Cambria Math" panose="02040503050406030204" pitchFamily="18" charset="0"/>
                      </a:rPr>
                      <m:t>与</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1" dirty="0" smtClean="0">
                            <a:latin typeface="Cambria Math" panose="02040503050406030204" pitchFamily="18" charset="0"/>
                          </a:rPr>
                          <m:t>2</m:t>
                        </m:r>
                      </m:sub>
                    </m:sSub>
                  </m:oMath>
                </a14:m>
                <a:r>
                  <a:rPr lang="zh-CN" altLang="en-US" b="0" dirty="0"/>
                  <a:t>的二元函数</a:t>
                </a:r>
                <a:endParaRPr lang="en-US" altLang="zh-CN" b="0" dirty="0"/>
              </a:p>
              <a:p>
                <a:pPr marL="0" indent="0">
                  <a:buNone/>
                </a:pPr>
                <a:r>
                  <a:rPr lang="zh-CN" altLang="en-US" dirty="0"/>
                  <a:t>由于目前所得资料（军事机密等原因）很多较为模糊，难以拟合得到系数，所以我们用</a:t>
                </a:r>
                <a:r>
                  <a:rPr lang="en-US" altLang="zh-CN" dirty="0" err="1"/>
                  <a:t>matlab</a:t>
                </a:r>
                <a:r>
                  <a:rPr lang="zh-CN" altLang="en-US" dirty="0"/>
                  <a:t>软件，取一些典型系数作图，得到了一些函数图像，大致观察了该函数的性质。</a:t>
                </a: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521" r="-696" b="-28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F8049762-E998-46D9-9576-50F733342A82}"/>
                  </a:ext>
                </a:extLst>
              </p:cNvPr>
              <p:cNvSpPr txBox="1"/>
              <p:nvPr/>
            </p:nvSpPr>
            <p:spPr>
              <a:xfrm>
                <a:off x="1365024" y="2527929"/>
                <a:ext cx="9009198" cy="13381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𝑐𝑜</m:t>
                      </m:r>
                      <m:r>
                        <a:rPr lang="en-US" altLang="zh-CN" b="0" i="1" dirty="0"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1</m:t>
                          </m:r>
                        </m:sub>
                      </m:sSub>
                      <m:sSub>
                        <m:sSubPr>
                          <m:ctrlPr>
                            <a:rPr lang="zh-CN" altLang="en-US" i="1" smtClean="0">
                              <a:solidFill>
                                <a:srgbClr val="FF0000"/>
                              </a:solidFill>
                              <a:latin typeface="Cambria Math" panose="02040503050406030204" pitchFamily="18" charset="0"/>
                            </a:rPr>
                          </m:ctrlPr>
                        </m:sSubPr>
                        <m:e>
                          <m:r>
                            <a:rPr lang="zh-CN" altLang="en-US" i="1" smtClean="0">
                              <a:solidFill>
                                <a:srgbClr val="FF0000"/>
                              </a:solidFill>
                              <a:latin typeface="Cambria Math" panose="02040503050406030204" pitchFamily="18" charset="0"/>
                            </a:rPr>
                            <m:t>𝑣</m:t>
                          </m:r>
                        </m:e>
                        <m:sub>
                          <m:r>
                            <a:rPr lang="zh-CN" altLang="en-US" i="1" smtClean="0">
                              <a:solidFill>
                                <a:srgbClr val="FF0000"/>
                              </a:solidFill>
                              <a:latin typeface="Cambria Math" panose="02040503050406030204" pitchFamily="18" charset="0"/>
                            </a:rPr>
                            <m:t>1</m:t>
                          </m:r>
                        </m:sub>
                      </m:sSub>
                      <m:sSup>
                        <m:sSupPr>
                          <m:ctrlPr>
                            <a:rPr lang="zh-CN" altLang="en-US" i="1" smtClean="0">
                              <a:latin typeface="Cambria Math" panose="02040503050406030204" pitchFamily="18" charset="0"/>
                            </a:rPr>
                          </m:ctrlPr>
                        </m:sSupPr>
                        <m:e>
                          <m:d>
                            <m:dPr>
                              <m:begChr m:val="["/>
                              <m:endChr m:val="]"/>
                              <m:ctrlPr>
                                <a:rPr lang="zh-CN" altLang="en-US" i="1" smtClean="0">
                                  <a:latin typeface="Cambria Math" panose="02040503050406030204" pitchFamily="18" charset="0"/>
                                </a:rPr>
                              </m:ctrlPr>
                            </m:dPr>
                            <m:e>
                              <m:f>
                                <m:fPr>
                                  <m:ctrlPr>
                                    <a:rPr lang="en-US" altLang="zh-CN" i="1">
                                      <a:latin typeface="Cambria Math" panose="02040503050406030204" pitchFamily="18" charset="0"/>
                                    </a:rPr>
                                  </m:ctrlPr>
                                </m:fPr>
                                <m:num>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3</m:t>
                                          </m:r>
                                        </m:sub>
                                      </m:sSub>
                                      <m:sSubSup>
                                        <m:sSubSupPr>
                                          <m:ctrlPr>
                                            <a:rPr lang="zh-CN" altLang="en-US" i="1">
                                              <a:latin typeface="Cambria Math" panose="02040503050406030204" pitchFamily="18" charset="0"/>
                                            </a:rPr>
                                          </m:ctrlPr>
                                        </m:sSubSupPr>
                                        <m:e>
                                          <m:r>
                                            <a:rPr lang="zh-CN" altLang="en-US">
                                              <a:latin typeface="Cambria Math" panose="02040503050406030204" pitchFamily="18" charset="0"/>
                                            </a:rPr>
                                            <m:t>𝑣</m:t>
                                          </m:r>
                                        </m:e>
                                        <m:sub>
                                          <m:r>
                                            <a:rPr lang="zh-CN" altLang="en-US">
                                              <a:latin typeface="Cambria Math" panose="02040503050406030204" pitchFamily="18" charset="0"/>
                                            </a:rPr>
                                            <m:t>0</m:t>
                                          </m:r>
                                        </m:sub>
                                        <m:sup>
                                          <m:f>
                                            <m:fPr>
                                              <m:ctrlPr>
                                                <a:rPr lang="zh-CN" altLang="en-US" i="1">
                                                  <a:latin typeface="Cambria Math" panose="02040503050406030204" pitchFamily="18" charset="0"/>
                                                </a:rPr>
                                              </m:ctrlPr>
                                            </m:fPr>
                                            <m:num>
                                              <m:r>
                                                <a:rPr lang="en-US" altLang="zh-CN">
                                                  <a:latin typeface="Cambria Math" panose="02040503050406030204" pitchFamily="18" charset="0"/>
                                                </a:rPr>
                                                <m:t>1</m:t>
                                              </m:r>
                                            </m:num>
                                            <m:den>
                                              <m:r>
                                                <a:rPr lang="zh-CN" altLang="en-US">
                                                  <a:latin typeface="Cambria Math" panose="02040503050406030204" pitchFamily="18" charset="0"/>
                                                </a:rPr>
                                                <m:t>3</m:t>
                                              </m:r>
                                            </m:den>
                                          </m:f>
                                        </m:sup>
                                      </m:sSubSup>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𝑣</m:t>
                                          </m:r>
                                        </m:e>
                                        <m:sub>
                                          <m:r>
                                            <a:rPr lang="zh-CN" altLang="en-US" i="1">
                                              <a:solidFill>
                                                <a:srgbClr val="FF0000"/>
                                              </a:solidFill>
                                              <a:latin typeface="Cambria Math" panose="02040503050406030204" pitchFamily="18" charset="0"/>
                                            </a:rPr>
                                            <m:t>1</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2</m:t>
                                          </m:r>
                                        </m:sub>
                                      </m:sSub>
                                      <m:sSubSup>
                                        <m:sSubSupPr>
                                          <m:ctrlPr>
                                            <a:rPr lang="zh-CN" altLang="en-US" i="1">
                                              <a:latin typeface="Cambria Math" panose="02040503050406030204" pitchFamily="18" charset="0"/>
                                            </a:rPr>
                                          </m:ctrlPr>
                                        </m:sSubSupPr>
                                        <m:e>
                                          <m:r>
                                            <a:rPr lang="zh-CN" altLang="en-US">
                                              <a:latin typeface="Cambria Math" panose="02040503050406030204" pitchFamily="18" charset="0"/>
                                            </a:rPr>
                                            <m:t>𝑣</m:t>
                                          </m:r>
                                        </m:e>
                                        <m:sub>
                                          <m:r>
                                            <a:rPr lang="zh-CN" altLang="en-US">
                                              <a:latin typeface="Cambria Math" panose="02040503050406030204" pitchFamily="18" charset="0"/>
                                            </a:rPr>
                                            <m:t>0</m:t>
                                          </m:r>
                                        </m:sub>
                                        <m:sup>
                                          <m:f>
                                            <m:fPr>
                                              <m:ctrlPr>
                                                <a:rPr lang="zh-CN" altLang="en-US" i="1">
                                                  <a:latin typeface="Cambria Math" panose="02040503050406030204" pitchFamily="18" charset="0"/>
                                                </a:rPr>
                                              </m:ctrlPr>
                                            </m:fPr>
                                            <m:num>
                                              <m:r>
                                                <a:rPr lang="en-US" altLang="zh-CN">
                                                  <a:latin typeface="Cambria Math" panose="02040503050406030204" pitchFamily="18" charset="0"/>
                                                </a:rPr>
                                                <m:t>1</m:t>
                                              </m:r>
                                            </m:num>
                                            <m:den>
                                              <m:r>
                                                <a:rPr lang="zh-CN" altLang="en-US">
                                                  <a:latin typeface="Cambria Math" panose="02040503050406030204" pitchFamily="18" charset="0"/>
                                                </a:rPr>
                                                <m:t>3</m:t>
                                              </m:r>
                                            </m:den>
                                          </m:f>
                                        </m:sup>
                                      </m:sSubSup>
                                      <m:r>
                                        <a:rPr lang="en-US" altLang="zh-CN" i="1">
                                          <a:latin typeface="Cambria Math" panose="02040503050406030204" pitchFamily="18" charset="0"/>
                                        </a:rPr>
                                        <m:t>+</m:t>
                                      </m:r>
                                      <m:r>
                                        <a:rPr lang="en-US" altLang="zh-CN" i="1">
                                          <a:latin typeface="Cambria Math" panose="02040503050406030204" pitchFamily="18" charset="0"/>
                                        </a:rPr>
                                        <m:t>𝐶</m:t>
                                      </m:r>
                                      <m:sSubSup>
                                        <m:sSubSupPr>
                                          <m:ctrlPr>
                                            <a:rPr lang="zh-CN" altLang="en-US" i="1">
                                              <a:latin typeface="Cambria Math" panose="02040503050406030204" pitchFamily="18" charset="0"/>
                                            </a:rPr>
                                          </m:ctrlPr>
                                        </m:sSubSupPr>
                                        <m:e>
                                          <m:r>
                                            <a:rPr lang="zh-CN" altLang="en-US">
                                              <a:latin typeface="Cambria Math" panose="02040503050406030204" pitchFamily="18" charset="0"/>
                                            </a:rPr>
                                            <m:t>𝑣</m:t>
                                          </m:r>
                                        </m:e>
                                        <m:sub>
                                          <m:r>
                                            <a:rPr lang="zh-CN" altLang="en-US">
                                              <a:latin typeface="Cambria Math" panose="02040503050406030204" pitchFamily="18" charset="0"/>
                                            </a:rPr>
                                            <m:t>0</m:t>
                                          </m:r>
                                        </m:sub>
                                        <m:sup>
                                          <m:r>
                                            <a:rPr lang="en-US" altLang="zh-CN" i="1">
                                              <a:latin typeface="Cambria Math" panose="02040503050406030204" pitchFamily="18" charset="0"/>
                                            </a:rPr>
                                            <m:t>−</m:t>
                                          </m:r>
                                          <m:f>
                                            <m:fPr>
                                              <m:ctrlPr>
                                                <a:rPr lang="zh-CN" altLang="en-US" i="1">
                                                  <a:latin typeface="Cambria Math" panose="02040503050406030204" pitchFamily="18" charset="0"/>
                                                </a:rPr>
                                              </m:ctrlPr>
                                            </m:fPr>
                                            <m:num>
                                              <m:r>
                                                <a:rPr lang="en-US" altLang="zh-CN">
                                                  <a:latin typeface="Cambria Math" panose="02040503050406030204" pitchFamily="18" charset="0"/>
                                                </a:rPr>
                                                <m:t>2</m:t>
                                              </m:r>
                                            </m:num>
                                            <m:den>
                                              <m:r>
                                                <a:rPr lang="zh-CN" altLang="en-US">
                                                  <a:latin typeface="Cambria Math" panose="02040503050406030204" pitchFamily="18" charset="0"/>
                                                </a:rPr>
                                                <m:t>3</m:t>
                                              </m:r>
                                            </m:den>
                                          </m:f>
                                        </m:sup>
                                      </m:sSubSup>
                                      <m:r>
                                        <a:rPr lang="zh-CN" altLang="en-US" i="1">
                                          <a:latin typeface="Cambria Math" panose="02040503050406030204" pitchFamily="18" charset="0"/>
                                        </a:rPr>
                                        <m:t>+</m:t>
                                      </m:r>
                                      <m:f>
                                        <m:fPr>
                                          <m:ctrlPr>
                                            <a:rPr lang="en-US" altLang="zh-CN"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4</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ⅇ</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11</m:t>
                                                  </m:r>
                                                </m:sub>
                                              </m:sSub>
                                              <m:r>
                                                <m:rPr>
                                                  <m:sty m:val="p"/>
                                                </m:rPr>
                                                <a:rPr lang="en-US" altLang="zh-CN" i="1">
                                                  <a:latin typeface="Cambria Math" panose="02040503050406030204" pitchFamily="18" charset="0"/>
                                                </a:rPr>
                                                <m:t>η</m:t>
                                              </m:r>
                                            </m:sup>
                                          </m:sSup>
                                          <m:sSubSup>
                                            <m:sSubSupPr>
                                              <m:ctrlPr>
                                                <a:rPr lang="zh-CN" altLang="en-US" i="1">
                                                  <a:latin typeface="Cambria Math" panose="02040503050406030204" pitchFamily="18" charset="0"/>
                                                </a:rPr>
                                              </m:ctrlPr>
                                            </m:sSubSupPr>
                                            <m:e>
                                              <m:r>
                                                <a:rPr lang="zh-CN" altLang="en-US">
                                                  <a:latin typeface="Cambria Math" panose="02040503050406030204" pitchFamily="18" charset="0"/>
                                                </a:rPr>
                                                <m:t>𝑣</m:t>
                                              </m:r>
                                            </m:e>
                                            <m:sub>
                                              <m:r>
                                                <a:rPr lang="zh-CN" altLang="en-US">
                                                  <a:latin typeface="Cambria Math" panose="02040503050406030204" pitchFamily="18" charset="0"/>
                                                </a:rPr>
                                                <m:t>0</m:t>
                                              </m:r>
                                            </m:sub>
                                            <m:sup>
                                              <m:f>
                                                <m:fPr>
                                                  <m:ctrlPr>
                                                    <a:rPr lang="zh-CN" altLang="en-US" i="1">
                                                      <a:latin typeface="Cambria Math" panose="02040503050406030204" pitchFamily="18" charset="0"/>
                                                    </a:rPr>
                                                  </m:ctrlPr>
                                                </m:fPr>
                                                <m:num>
                                                  <m:r>
                                                    <a:rPr lang="en-US" altLang="zh-CN">
                                                      <a:latin typeface="Cambria Math" panose="02040503050406030204" pitchFamily="18" charset="0"/>
                                                    </a:rPr>
                                                    <m:t>1</m:t>
                                                  </m:r>
                                                </m:num>
                                                <m:den>
                                                  <m:r>
                                                    <a:rPr lang="zh-CN" altLang="en-US">
                                                      <a:latin typeface="Cambria Math" panose="02040503050406030204" pitchFamily="18" charset="0"/>
                                                    </a:rPr>
                                                    <m:t>3</m:t>
                                                  </m:r>
                                                </m:den>
                                              </m:f>
                                            </m:sup>
                                          </m:sSubSup>
                                          <m:r>
                                            <a:rPr lang="en-US" altLang="zh-CN" i="1">
                                              <a:latin typeface="Cambria Math" panose="02040503050406030204" pitchFamily="18" charset="0"/>
                                            </a:rPr>
                                            <m:t>𝑚𝑜</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0</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9</m:t>
                                              </m:r>
                                            </m:sub>
                                          </m:sSub>
                                          <m:r>
                                            <m:rPr>
                                              <m:sty m:val="p"/>
                                            </m:rPr>
                                            <a:rPr lang="el-GR" altLang="zh-CN" i="1">
                                              <a:latin typeface="Cambria Math" panose="02040503050406030204" pitchFamily="18" charset="0"/>
                                            </a:rPr>
                                            <m:t>η</m:t>
                                          </m:r>
                                        </m:den>
                                      </m:f>
                                    </m:e>
                                  </m:d>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0</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9</m:t>
                                          </m:r>
                                        </m:sub>
                                      </m:sSub>
                                      <m:r>
                                        <m:rPr>
                                          <m:sty m:val="p"/>
                                        </m:rPr>
                                        <a:rPr lang="el-GR" altLang="zh-CN" i="1">
                                          <a:latin typeface="Cambria Math" panose="02040503050406030204" pitchFamily="18" charset="0"/>
                                        </a:rPr>
                                        <m:t>η</m:t>
                                      </m:r>
                                    </m:num>
                                    <m:den>
                                      <m:r>
                                        <m:rPr>
                                          <m:sty m:val="p"/>
                                        </m:rPr>
                                        <a:rPr lang="el-GR" altLang="zh-CN" i="1">
                                          <a:latin typeface="Cambria Math" panose="02040503050406030204" pitchFamily="18" charset="0"/>
                                        </a:rPr>
                                        <m:t>ρ</m:t>
                                      </m:r>
                                    </m:den>
                                  </m:f>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𝑣</m:t>
                                      </m:r>
                                    </m:e>
                                    <m:sub>
                                      <m:r>
                                        <a:rPr lang="en-US" altLang="zh-CN" i="1">
                                          <a:solidFill>
                                            <a:srgbClr val="FF0000"/>
                                          </a:solidFill>
                                          <a:latin typeface="Cambria Math" panose="02040503050406030204" pitchFamily="18" charset="0"/>
                                        </a:rPr>
                                        <m:t>3</m:t>
                                      </m:r>
                                    </m:sub>
                                  </m:sSub>
                                  <m:r>
                                    <a:rPr lang="en-US" altLang="zh-CN" i="1">
                                      <a:latin typeface="Cambria Math" panose="02040503050406030204" pitchFamily="18" charset="0"/>
                                    </a:rPr>
                                    <m:t>−</m:t>
                                  </m:r>
                                  <m:r>
                                    <a:rPr lang="en-US" altLang="zh-CN" i="1">
                                      <a:latin typeface="Cambria Math" panose="02040503050406030204" pitchFamily="18" charset="0"/>
                                    </a:rPr>
                                    <m:t>𝑚𝑜</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0</m:t>
                                      </m:r>
                                    </m:sub>
                                  </m:sSub>
                                  <m:r>
                                    <a:rPr lang="en-US" altLang="zh-CN" i="1">
                                      <a:latin typeface="Cambria Math" panose="02040503050406030204" pitchFamily="18" charset="0"/>
                                    </a:rPr>
                                    <m:t>)</m:t>
                                  </m:r>
                                </m:den>
                              </m:f>
                              <m:r>
                                <a:rPr lang="zh-CN" altLang="en-US" i="1" smtClean="0">
                                  <a:latin typeface="Cambria Math" panose="02040503050406030204" pitchFamily="18" charset="0"/>
                                </a:rPr>
                                <m:t>+</m:t>
                              </m:r>
                              <m:f>
                                <m:fPr>
                                  <m:ctrlPr>
                                    <a:rPr lang="zh-CN" altLang="en-US" i="1" smtClean="0">
                                      <a:latin typeface="Cambria Math" panose="02040503050406030204" pitchFamily="18" charset="0"/>
                                    </a:rPr>
                                  </m:ctrlPr>
                                </m:fPr>
                                <m:num>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𝑘</m:t>
                                      </m:r>
                                    </m:e>
                                    <m:sub>
                                      <m:r>
                                        <a:rPr lang="zh-CN" altLang="en-US" i="1" smtClean="0">
                                          <a:latin typeface="Cambria Math" panose="02040503050406030204" pitchFamily="18" charset="0"/>
                                        </a:rPr>
                                        <m:t>7</m:t>
                                      </m:r>
                                    </m:sub>
                                  </m:sSub>
                                </m:num>
                                <m:den>
                                  <m:f>
                                    <m:fPr>
                                      <m:ctrlPr>
                                        <a:rPr lang="zh-CN" altLang="en-US" i="1" smtClean="0">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5</m:t>
                                          </m:r>
                                        </m:sub>
                                      </m:sSub>
                                    </m:num>
                                    <m:den>
                                      <m:r>
                                        <a:rPr lang="zh-CN" altLang="en-US" i="1" smtClean="0">
                                          <a:latin typeface="Cambria Math" panose="02040503050406030204" pitchFamily="18" charset="0"/>
                                        </a:rPr>
                                        <m:t>𝜌</m:t>
                                      </m:r>
                                    </m:den>
                                  </m:f>
                                  <m:r>
                                    <a:rPr lang="zh-CN" altLang="en-US" i="1" smtClean="0">
                                      <a:latin typeface="Cambria Math" panose="02040503050406030204" pitchFamily="18" charset="0"/>
                                    </a:rPr>
                                    <m:t>−</m:t>
                                  </m:r>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𝑘</m:t>
                                      </m:r>
                                    </m:e>
                                    <m:sub>
                                      <m:r>
                                        <a:rPr lang="zh-CN" altLang="en-US" i="1" smtClean="0">
                                          <a:latin typeface="Cambria Math" panose="02040503050406030204" pitchFamily="18" charset="0"/>
                                        </a:rPr>
                                        <m:t>6</m:t>
                                      </m:r>
                                    </m:sub>
                                  </m:sSub>
                                  <m:f>
                                    <m:fPr>
                                      <m:ctrlPr>
                                        <a:rPr lang="zh-CN" altLang="en-US" i="1" smtClean="0">
                                          <a:latin typeface="Cambria Math" panose="02040503050406030204" pitchFamily="18" charset="0"/>
                                        </a:rPr>
                                      </m:ctrlPr>
                                    </m:fPr>
                                    <m:num>
                                      <m:r>
                                        <a:rPr lang="zh-CN" altLang="en-US" i="1">
                                          <a:latin typeface="Cambria Math" panose="02040503050406030204" pitchFamily="18" charset="0"/>
                                        </a:rPr>
                                        <m:t>1</m:t>
                                      </m:r>
                                    </m:num>
                                    <m:den>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𝑣</m:t>
                                          </m:r>
                                        </m:e>
                                        <m:sub>
                                          <m:r>
                                            <a:rPr lang="zh-CN" altLang="en-US" i="1">
                                              <a:solidFill>
                                                <a:srgbClr val="FF0000"/>
                                              </a:solidFill>
                                              <a:latin typeface="Cambria Math" panose="02040503050406030204" pitchFamily="18" charset="0"/>
                                            </a:rPr>
                                            <m:t>2</m:t>
                                          </m:r>
                                        </m:sub>
                                      </m:sSub>
                                    </m:den>
                                  </m:f>
                                </m:den>
                              </m:f>
                              <m:r>
                                <a:rPr lang="zh-CN" altLang="en-US" i="1" smtClean="0">
                                  <a:latin typeface="Cambria Math" panose="02040503050406030204" pitchFamily="18" charset="0"/>
                                </a:rPr>
                                <m:t>+</m:t>
                              </m:r>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𝑘</m:t>
                                  </m:r>
                                </m:e>
                                <m:sub>
                                  <m:r>
                                    <a:rPr lang="zh-CN" altLang="en-US" i="1" smtClean="0">
                                      <a:latin typeface="Cambria Math" panose="02040503050406030204" pitchFamily="18" charset="0"/>
                                    </a:rPr>
                                    <m:t>8</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4</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ⅇ</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11</m:t>
                                          </m:r>
                                        </m:sub>
                                      </m:sSub>
                                      <m:r>
                                        <m:rPr>
                                          <m:sty m:val="p"/>
                                        </m:rPr>
                                        <a:rPr lang="en-US" altLang="zh-CN" i="1">
                                          <a:latin typeface="Cambria Math" panose="02040503050406030204" pitchFamily="18" charset="0"/>
                                        </a:rPr>
                                        <m:t>η</m:t>
                                      </m:r>
                                    </m:sup>
                                  </m:sSup>
                                  <m:sSubSup>
                                    <m:sSubSupPr>
                                      <m:ctrlPr>
                                        <a:rPr lang="zh-CN" altLang="en-US" i="1">
                                          <a:latin typeface="Cambria Math" panose="02040503050406030204" pitchFamily="18" charset="0"/>
                                        </a:rPr>
                                      </m:ctrlPr>
                                    </m:sSubSupPr>
                                    <m:e>
                                      <m:r>
                                        <a:rPr lang="zh-CN" altLang="en-US">
                                          <a:latin typeface="Cambria Math" panose="02040503050406030204" pitchFamily="18" charset="0"/>
                                        </a:rPr>
                                        <m:t>𝑣</m:t>
                                      </m:r>
                                    </m:e>
                                    <m:sub>
                                      <m:r>
                                        <a:rPr lang="zh-CN" altLang="en-US">
                                          <a:latin typeface="Cambria Math" panose="02040503050406030204" pitchFamily="18" charset="0"/>
                                        </a:rPr>
                                        <m:t>0</m:t>
                                      </m:r>
                                    </m:sub>
                                    <m:sup>
                                      <m:f>
                                        <m:fPr>
                                          <m:ctrlPr>
                                            <a:rPr lang="zh-CN" altLang="en-US" i="1">
                                              <a:latin typeface="Cambria Math" panose="02040503050406030204" pitchFamily="18" charset="0"/>
                                            </a:rPr>
                                          </m:ctrlPr>
                                        </m:fPr>
                                        <m:num>
                                          <m:r>
                                            <a:rPr lang="en-US" altLang="zh-CN">
                                              <a:latin typeface="Cambria Math" panose="02040503050406030204" pitchFamily="18" charset="0"/>
                                            </a:rPr>
                                            <m:t>1</m:t>
                                          </m:r>
                                        </m:num>
                                        <m:den>
                                          <m:r>
                                            <a:rPr lang="zh-CN" altLang="en-US">
                                              <a:latin typeface="Cambria Math" panose="02040503050406030204" pitchFamily="18" charset="0"/>
                                            </a:rPr>
                                            <m:t>3</m:t>
                                          </m:r>
                                        </m:den>
                                      </m:f>
                                    </m:sup>
                                  </m:sSubSup>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0</m:t>
                                      </m:r>
                                    </m:sub>
                                  </m:sSub>
                                  <m:r>
                                    <m:rPr>
                                      <m:nor/>
                                    </m:rPr>
                                    <a:rPr lang="en-US" altLang="zh-CN"/>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9</m:t>
                                      </m:r>
                                    </m:sub>
                                  </m:sSub>
                                  <m:r>
                                    <m:rPr>
                                      <m:sty m:val="p"/>
                                    </m:rPr>
                                    <a:rPr lang="el-GR" altLang="zh-CN" i="1">
                                      <a:latin typeface="Cambria Math" panose="02040503050406030204" pitchFamily="18" charset="0"/>
                                    </a:rPr>
                                    <m:t>η</m:t>
                                  </m:r>
                                </m:den>
                              </m:f>
                            </m:e>
                          </m:d>
                        </m:e>
                        <m:sup>
                          <m:r>
                            <a:rPr lang="zh-CN" altLang="en-US" i="1" smtClean="0">
                              <a:latin typeface="Cambria Math" panose="02040503050406030204" pitchFamily="18" charset="0"/>
                            </a:rPr>
                            <m:t>−1</m:t>
                          </m:r>
                        </m:sup>
                      </m:sSup>
                    </m:oMath>
                  </m:oMathPara>
                </a14:m>
                <a:endParaRPr lang="zh-CN" altLang="en-US" dirty="0"/>
              </a:p>
            </p:txBody>
          </p:sp>
        </mc:Choice>
        <mc:Fallback>
          <p:sp>
            <p:nvSpPr>
              <p:cNvPr id="11" name="文本框 10">
                <a:extLst>
                  <a:ext uri="{FF2B5EF4-FFF2-40B4-BE49-F238E27FC236}">
                    <a16:creationId xmlns:a16="http://schemas.microsoft.com/office/drawing/2014/main" id="{F8049762-E998-46D9-9576-50F733342A82}"/>
                  </a:ext>
                </a:extLst>
              </p:cNvPr>
              <p:cNvSpPr txBox="1">
                <a:spLocks noRot="1" noChangeAspect="1" noMove="1" noResize="1" noEditPoints="1" noAdjustHandles="1" noChangeArrowheads="1" noChangeShapeType="1" noTextEdit="1"/>
              </p:cNvSpPr>
              <p:nvPr/>
            </p:nvSpPr>
            <p:spPr>
              <a:xfrm>
                <a:off x="1365024" y="2527929"/>
                <a:ext cx="9009198" cy="133818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4185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r>
                  <a:rPr lang="zh-CN" altLang="en-US" dirty="0"/>
                  <a:t>基本讨论</a:t>
                </a:r>
                <a:r>
                  <a:rPr lang="en-US" altLang="zh-CN" dirty="0"/>
                  <a:t>——</a:t>
                </a:r>
                <a:r>
                  <a:rPr lang="zh-CN" altLang="en-US" dirty="0"/>
                  <a:t>关于三个系数</a:t>
                </a:r>
                <a14:m>
                  <m:oMath xmlns:m="http://schemas.openxmlformats.org/officeDocument/2006/math">
                    <m:sSub>
                      <m:sSubPr>
                        <m:ctrlPr>
                          <a:rPr lang="en-US" altLang="zh-CN" b="0" i="0"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0" dirty="0" smtClean="0">
                            <a:latin typeface="Cambria Math" panose="02040503050406030204" pitchFamily="18" charset="0"/>
                          </a:rPr>
                          <m:t>1</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0" dirty="0" smtClean="0">
                            <a:latin typeface="Cambria Math" panose="02040503050406030204" pitchFamily="18" charset="0"/>
                          </a:rPr>
                          <m:t>2</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0" dirty="0" smtClean="0">
                            <a:latin typeface="Cambria Math" panose="02040503050406030204" pitchFamily="18" charset="0"/>
                          </a:rPr>
                          <m:t>3</m:t>
                        </m:r>
                      </m:sub>
                    </m:sSub>
                  </m:oMath>
                </a14:m>
                <a:endParaRPr lang="zh-CN" altLang="en-US" dirty="0"/>
              </a:p>
            </p:txBody>
          </p:sp>
        </mc:Choice>
        <mc:Fallback>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2922905"/>
                <a:ext cx="9636760" cy="4351338"/>
              </a:xfrm>
            </p:spPr>
            <p:txBody>
              <a:bodyPr>
                <a:normAutofit/>
              </a:bodyPr>
              <a:lstStyle/>
              <a:p>
                <a:r>
                  <a:rPr lang="zh-CN" altLang="en-US" sz="3200" dirty="0"/>
                  <a:t>首先注意到一些限制条件，即</a:t>
                </a:r>
                <a14:m>
                  <m:oMath xmlns:m="http://schemas.openxmlformats.org/officeDocument/2006/math">
                    <m:f>
                      <m:fPr>
                        <m:ctrlPr>
                          <a:rPr lang="en-US" altLang="zh-CN" sz="3200" i="1">
                            <a:latin typeface="Cambria Math" panose="02040503050406030204" pitchFamily="18" charset="0"/>
                          </a:rPr>
                        </m:ctrlPr>
                      </m:fPr>
                      <m:num>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𝑘</m:t>
                            </m:r>
                          </m:e>
                          <m:sub>
                            <m:r>
                              <a:rPr lang="en-US" altLang="zh-CN" sz="3200" i="1">
                                <a:latin typeface="Cambria Math" panose="02040503050406030204" pitchFamily="18" charset="0"/>
                              </a:rPr>
                              <m:t>9</m:t>
                            </m:r>
                          </m:sub>
                        </m:sSub>
                        <m:r>
                          <m:rPr>
                            <m:sty m:val="p"/>
                          </m:rPr>
                          <a:rPr lang="el-GR" altLang="zh-CN" sz="3200" i="1">
                            <a:latin typeface="Cambria Math" panose="02040503050406030204" pitchFamily="18" charset="0"/>
                          </a:rPr>
                          <m:t>η</m:t>
                        </m:r>
                      </m:num>
                      <m:den>
                        <m:r>
                          <m:rPr>
                            <m:sty m:val="p"/>
                          </m:rPr>
                          <a:rPr lang="el-GR" altLang="zh-CN" sz="3200" i="1">
                            <a:latin typeface="Cambria Math" panose="02040503050406030204" pitchFamily="18" charset="0"/>
                          </a:rPr>
                          <m:t>ρ</m:t>
                        </m:r>
                      </m:den>
                    </m:f>
                    <m:sSub>
                      <m:sSubPr>
                        <m:ctrlPr>
                          <a:rPr lang="en-US" altLang="zh-CN" sz="3200" i="1">
                            <a:solidFill>
                              <a:srgbClr val="FF0000"/>
                            </a:solidFill>
                            <a:latin typeface="Cambria Math" panose="02040503050406030204" pitchFamily="18" charset="0"/>
                          </a:rPr>
                        </m:ctrlPr>
                      </m:sSubPr>
                      <m:e>
                        <m:r>
                          <a:rPr lang="en-US" altLang="zh-CN" sz="3200" i="1">
                            <a:solidFill>
                              <a:srgbClr val="FF0000"/>
                            </a:solidFill>
                            <a:latin typeface="Cambria Math" panose="02040503050406030204" pitchFamily="18" charset="0"/>
                          </a:rPr>
                          <m:t>𝑣</m:t>
                        </m:r>
                      </m:e>
                      <m:sub>
                        <m:r>
                          <a:rPr lang="en-US" altLang="zh-CN" sz="3200" i="1">
                            <a:solidFill>
                              <a:srgbClr val="FF0000"/>
                            </a:solidFill>
                            <a:latin typeface="Cambria Math" panose="02040503050406030204" pitchFamily="18" charset="0"/>
                          </a:rPr>
                          <m:t>3</m:t>
                        </m:r>
                      </m:sub>
                    </m:sSub>
                    <m:r>
                      <a:rPr lang="en-US" altLang="zh-CN" sz="3200" i="1">
                        <a:latin typeface="Cambria Math" panose="02040503050406030204" pitchFamily="18" charset="0"/>
                      </a:rPr>
                      <m:t>−</m:t>
                    </m:r>
                    <m:r>
                      <a:rPr lang="en-US" altLang="zh-CN" sz="3200" i="1">
                        <a:latin typeface="Cambria Math" panose="02040503050406030204" pitchFamily="18" charset="0"/>
                      </a:rPr>
                      <m:t>𝑚𝑜</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𝑏</m:t>
                        </m:r>
                      </m:e>
                      <m:sub>
                        <m:r>
                          <a:rPr lang="en-US" altLang="zh-CN" sz="3200" i="1">
                            <a:latin typeface="Cambria Math" panose="02040503050406030204" pitchFamily="18" charset="0"/>
                          </a:rPr>
                          <m:t>0</m:t>
                        </m:r>
                      </m:sub>
                    </m:sSub>
                    <m:r>
                      <a:rPr lang="en-US" altLang="zh-CN" sz="3200" b="0" i="0" smtClean="0">
                        <a:latin typeface="Cambria Math" panose="02040503050406030204" pitchFamily="18" charset="0"/>
                      </a:rPr>
                      <m:t>&gt;0</m:t>
                    </m:r>
                  </m:oMath>
                </a14:m>
                <a:endParaRPr lang="en-US" altLang="zh-CN" sz="3200" dirty="0"/>
              </a:p>
              <a:p>
                <a:pPr marL="0" indent="0">
                  <a:buNone/>
                </a:pPr>
                <a:r>
                  <a:rPr lang="en-US" altLang="zh-CN" sz="3200" dirty="0"/>
                  <a:t>                                                   </a:t>
                </a:r>
                <a14:m>
                  <m:oMath xmlns:m="http://schemas.openxmlformats.org/officeDocument/2006/math">
                    <m:f>
                      <m:fPr>
                        <m:ctrlPr>
                          <a:rPr lang="zh-CN" altLang="en-US" sz="3200" i="1">
                            <a:latin typeface="Cambria Math" panose="02040503050406030204" pitchFamily="18" charset="0"/>
                          </a:rPr>
                        </m:ctrlPr>
                      </m:fPr>
                      <m:num>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𝑘</m:t>
                            </m:r>
                          </m:e>
                          <m:sub>
                            <m:r>
                              <a:rPr lang="zh-CN" altLang="en-US" sz="3200" i="1">
                                <a:latin typeface="Cambria Math" panose="02040503050406030204" pitchFamily="18" charset="0"/>
                              </a:rPr>
                              <m:t>5</m:t>
                            </m:r>
                          </m:sub>
                        </m:sSub>
                      </m:num>
                      <m:den>
                        <m:r>
                          <a:rPr lang="zh-CN" altLang="en-US" sz="3200" i="1">
                            <a:latin typeface="Cambria Math" panose="02040503050406030204" pitchFamily="18" charset="0"/>
                          </a:rPr>
                          <m:t>𝜌</m:t>
                        </m:r>
                      </m:den>
                    </m:f>
                    <m:r>
                      <a:rPr lang="zh-CN" altLang="en-US" sz="3200" i="1">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𝑘</m:t>
                        </m:r>
                      </m:e>
                      <m:sub>
                        <m:r>
                          <a:rPr lang="zh-CN" altLang="en-US" sz="3200" i="1">
                            <a:latin typeface="Cambria Math" panose="02040503050406030204" pitchFamily="18" charset="0"/>
                          </a:rPr>
                          <m:t>6</m:t>
                        </m:r>
                      </m:sub>
                    </m:sSub>
                    <m:f>
                      <m:fPr>
                        <m:ctrlPr>
                          <a:rPr lang="zh-CN" altLang="en-US" sz="3200" i="1">
                            <a:latin typeface="Cambria Math" panose="02040503050406030204" pitchFamily="18" charset="0"/>
                          </a:rPr>
                        </m:ctrlPr>
                      </m:fPr>
                      <m:num>
                        <m:r>
                          <a:rPr lang="zh-CN" altLang="en-US" sz="3200" i="1">
                            <a:latin typeface="Cambria Math" panose="02040503050406030204" pitchFamily="18" charset="0"/>
                          </a:rPr>
                          <m:t>1</m:t>
                        </m:r>
                      </m:num>
                      <m:den>
                        <m:sSub>
                          <m:sSubPr>
                            <m:ctrlPr>
                              <a:rPr lang="zh-CN" altLang="en-US" sz="3200" i="1">
                                <a:solidFill>
                                  <a:srgbClr val="FF0000"/>
                                </a:solidFill>
                                <a:latin typeface="Cambria Math" panose="02040503050406030204" pitchFamily="18" charset="0"/>
                              </a:rPr>
                            </m:ctrlPr>
                          </m:sSubPr>
                          <m:e>
                            <m:r>
                              <a:rPr lang="zh-CN" altLang="en-US" sz="3200" i="1">
                                <a:solidFill>
                                  <a:srgbClr val="FF0000"/>
                                </a:solidFill>
                                <a:latin typeface="Cambria Math" panose="02040503050406030204" pitchFamily="18" charset="0"/>
                              </a:rPr>
                              <m:t>𝑣</m:t>
                            </m:r>
                          </m:e>
                          <m:sub>
                            <m:r>
                              <a:rPr lang="zh-CN" altLang="en-US" sz="3200" i="1">
                                <a:solidFill>
                                  <a:srgbClr val="FF0000"/>
                                </a:solidFill>
                                <a:latin typeface="Cambria Math" panose="02040503050406030204" pitchFamily="18" charset="0"/>
                              </a:rPr>
                              <m:t>2</m:t>
                            </m:r>
                          </m:sub>
                        </m:sSub>
                      </m:den>
                    </m:f>
                  </m:oMath>
                </a14:m>
                <a:r>
                  <a:rPr lang="en-US" altLang="zh-CN" sz="3200" dirty="0"/>
                  <a:t>   &gt;0</a:t>
                </a:r>
              </a:p>
              <a:p>
                <a:pPr marL="0" indent="0">
                  <a:buNone/>
                </a:pPr>
                <a:r>
                  <a:rPr lang="en-US" altLang="zh-CN" dirty="0"/>
                  <a:t> </a:t>
                </a:r>
                <a:r>
                  <a:rPr lang="zh-CN" altLang="en-US" dirty="0">
                    <a:latin typeface="Cambria Math" panose="02040503050406030204" pitchFamily="18" charset="0"/>
                  </a:rPr>
                  <a:t>为了方便讨论函数可以简化为：</a:t>
                </a:r>
                <a:endParaRPr lang="en-US" altLang="zh-CN" dirty="0">
                  <a:latin typeface="Cambria Math" panose="02040503050406030204" pitchFamily="18" charset="0"/>
                </a:endParaRPr>
              </a:p>
              <a:p>
                <a:pPr marL="0" indent="0">
                  <a:buNone/>
                </a:pPr>
                <a:endParaRPr lang="en-US" altLang="zh-CN" sz="2300" dirty="0">
                  <a:latin typeface="Cambria Math" panose="020405030504060302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2922905"/>
                <a:ext cx="9636760" cy="4351338"/>
              </a:xfrm>
              <a:blipFill>
                <a:blip r:embed="rId3"/>
                <a:stretch>
                  <a:fillRect l="-1456" t="-4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F8049762-E998-46D9-9576-50F733342A82}"/>
                  </a:ext>
                </a:extLst>
              </p:cNvPr>
              <p:cNvSpPr txBox="1"/>
              <p:nvPr/>
            </p:nvSpPr>
            <p:spPr>
              <a:xfrm>
                <a:off x="1262562" y="1420489"/>
                <a:ext cx="9009198" cy="13381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𝑐𝑜</m:t>
                      </m:r>
                      <m:r>
                        <a:rPr lang="en-US" altLang="zh-CN" b="0" i="1" dirty="0"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1</m:t>
                          </m:r>
                        </m:sub>
                      </m:sSub>
                      <m:sSub>
                        <m:sSubPr>
                          <m:ctrlPr>
                            <a:rPr lang="zh-CN" altLang="en-US" i="1" smtClean="0">
                              <a:solidFill>
                                <a:srgbClr val="FF0000"/>
                              </a:solidFill>
                              <a:latin typeface="Cambria Math" panose="02040503050406030204" pitchFamily="18" charset="0"/>
                            </a:rPr>
                          </m:ctrlPr>
                        </m:sSubPr>
                        <m:e>
                          <m:r>
                            <a:rPr lang="zh-CN" altLang="en-US" i="1" smtClean="0">
                              <a:solidFill>
                                <a:srgbClr val="FF0000"/>
                              </a:solidFill>
                              <a:latin typeface="Cambria Math" panose="02040503050406030204" pitchFamily="18" charset="0"/>
                            </a:rPr>
                            <m:t>𝑣</m:t>
                          </m:r>
                        </m:e>
                        <m:sub>
                          <m:r>
                            <a:rPr lang="zh-CN" altLang="en-US" i="1" smtClean="0">
                              <a:solidFill>
                                <a:srgbClr val="FF0000"/>
                              </a:solidFill>
                              <a:latin typeface="Cambria Math" panose="02040503050406030204" pitchFamily="18" charset="0"/>
                            </a:rPr>
                            <m:t>1</m:t>
                          </m:r>
                        </m:sub>
                      </m:sSub>
                      <m:sSup>
                        <m:sSupPr>
                          <m:ctrlPr>
                            <a:rPr lang="zh-CN" altLang="en-US" i="1" smtClean="0">
                              <a:latin typeface="Cambria Math" panose="02040503050406030204" pitchFamily="18" charset="0"/>
                            </a:rPr>
                          </m:ctrlPr>
                        </m:sSupPr>
                        <m:e>
                          <m:d>
                            <m:dPr>
                              <m:begChr m:val="["/>
                              <m:endChr m:val="]"/>
                              <m:ctrlPr>
                                <a:rPr lang="zh-CN" altLang="en-US" i="1" smtClean="0">
                                  <a:latin typeface="Cambria Math" panose="02040503050406030204" pitchFamily="18" charset="0"/>
                                </a:rPr>
                              </m:ctrlPr>
                            </m:dPr>
                            <m:e>
                              <m:f>
                                <m:fPr>
                                  <m:ctrlPr>
                                    <a:rPr lang="en-US" altLang="zh-CN" i="1">
                                      <a:latin typeface="Cambria Math" panose="02040503050406030204" pitchFamily="18" charset="0"/>
                                    </a:rPr>
                                  </m:ctrlPr>
                                </m:fPr>
                                <m:num>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3</m:t>
                                          </m:r>
                                        </m:sub>
                                      </m:sSub>
                                      <m:sSubSup>
                                        <m:sSubSupPr>
                                          <m:ctrlPr>
                                            <a:rPr lang="zh-CN" altLang="en-US" i="1">
                                              <a:latin typeface="Cambria Math" panose="02040503050406030204" pitchFamily="18" charset="0"/>
                                            </a:rPr>
                                          </m:ctrlPr>
                                        </m:sSubSupPr>
                                        <m:e>
                                          <m:r>
                                            <a:rPr lang="zh-CN" altLang="en-US">
                                              <a:latin typeface="Cambria Math" panose="02040503050406030204" pitchFamily="18" charset="0"/>
                                            </a:rPr>
                                            <m:t>𝑣</m:t>
                                          </m:r>
                                        </m:e>
                                        <m:sub>
                                          <m:r>
                                            <a:rPr lang="zh-CN" altLang="en-US">
                                              <a:latin typeface="Cambria Math" panose="02040503050406030204" pitchFamily="18" charset="0"/>
                                            </a:rPr>
                                            <m:t>0</m:t>
                                          </m:r>
                                        </m:sub>
                                        <m:sup>
                                          <m:f>
                                            <m:fPr>
                                              <m:ctrlPr>
                                                <a:rPr lang="zh-CN" altLang="en-US" i="1">
                                                  <a:latin typeface="Cambria Math" panose="02040503050406030204" pitchFamily="18" charset="0"/>
                                                </a:rPr>
                                              </m:ctrlPr>
                                            </m:fPr>
                                            <m:num>
                                              <m:r>
                                                <a:rPr lang="en-US" altLang="zh-CN">
                                                  <a:latin typeface="Cambria Math" panose="02040503050406030204" pitchFamily="18" charset="0"/>
                                                </a:rPr>
                                                <m:t>1</m:t>
                                              </m:r>
                                            </m:num>
                                            <m:den>
                                              <m:r>
                                                <a:rPr lang="zh-CN" altLang="en-US">
                                                  <a:latin typeface="Cambria Math" panose="02040503050406030204" pitchFamily="18" charset="0"/>
                                                </a:rPr>
                                                <m:t>3</m:t>
                                              </m:r>
                                            </m:den>
                                          </m:f>
                                        </m:sup>
                                      </m:sSubSup>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𝑣</m:t>
                                          </m:r>
                                        </m:e>
                                        <m:sub>
                                          <m:r>
                                            <a:rPr lang="zh-CN" altLang="en-US" i="1">
                                              <a:solidFill>
                                                <a:srgbClr val="FF0000"/>
                                              </a:solidFill>
                                              <a:latin typeface="Cambria Math" panose="02040503050406030204" pitchFamily="18" charset="0"/>
                                            </a:rPr>
                                            <m:t>1</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2</m:t>
                                          </m:r>
                                        </m:sub>
                                      </m:sSub>
                                      <m:sSubSup>
                                        <m:sSubSupPr>
                                          <m:ctrlPr>
                                            <a:rPr lang="zh-CN" altLang="en-US" i="1">
                                              <a:latin typeface="Cambria Math" panose="02040503050406030204" pitchFamily="18" charset="0"/>
                                            </a:rPr>
                                          </m:ctrlPr>
                                        </m:sSubSupPr>
                                        <m:e>
                                          <m:r>
                                            <a:rPr lang="zh-CN" altLang="en-US">
                                              <a:latin typeface="Cambria Math" panose="02040503050406030204" pitchFamily="18" charset="0"/>
                                            </a:rPr>
                                            <m:t>𝑣</m:t>
                                          </m:r>
                                        </m:e>
                                        <m:sub>
                                          <m:r>
                                            <a:rPr lang="zh-CN" altLang="en-US">
                                              <a:latin typeface="Cambria Math" panose="02040503050406030204" pitchFamily="18" charset="0"/>
                                            </a:rPr>
                                            <m:t>0</m:t>
                                          </m:r>
                                        </m:sub>
                                        <m:sup>
                                          <m:f>
                                            <m:fPr>
                                              <m:ctrlPr>
                                                <a:rPr lang="zh-CN" altLang="en-US" i="1">
                                                  <a:latin typeface="Cambria Math" panose="02040503050406030204" pitchFamily="18" charset="0"/>
                                                </a:rPr>
                                              </m:ctrlPr>
                                            </m:fPr>
                                            <m:num>
                                              <m:r>
                                                <a:rPr lang="en-US" altLang="zh-CN">
                                                  <a:latin typeface="Cambria Math" panose="02040503050406030204" pitchFamily="18" charset="0"/>
                                                </a:rPr>
                                                <m:t>1</m:t>
                                              </m:r>
                                            </m:num>
                                            <m:den>
                                              <m:r>
                                                <a:rPr lang="zh-CN" altLang="en-US">
                                                  <a:latin typeface="Cambria Math" panose="02040503050406030204" pitchFamily="18" charset="0"/>
                                                </a:rPr>
                                                <m:t>3</m:t>
                                              </m:r>
                                            </m:den>
                                          </m:f>
                                        </m:sup>
                                      </m:sSubSup>
                                      <m:r>
                                        <a:rPr lang="en-US" altLang="zh-CN" i="1">
                                          <a:latin typeface="Cambria Math" panose="02040503050406030204" pitchFamily="18" charset="0"/>
                                        </a:rPr>
                                        <m:t>+</m:t>
                                      </m:r>
                                      <m:r>
                                        <a:rPr lang="en-US" altLang="zh-CN" i="1">
                                          <a:latin typeface="Cambria Math" panose="02040503050406030204" pitchFamily="18" charset="0"/>
                                        </a:rPr>
                                        <m:t>𝐶</m:t>
                                      </m:r>
                                      <m:sSubSup>
                                        <m:sSubSupPr>
                                          <m:ctrlPr>
                                            <a:rPr lang="zh-CN" altLang="en-US" i="1">
                                              <a:latin typeface="Cambria Math" panose="02040503050406030204" pitchFamily="18" charset="0"/>
                                            </a:rPr>
                                          </m:ctrlPr>
                                        </m:sSubSupPr>
                                        <m:e>
                                          <m:r>
                                            <a:rPr lang="zh-CN" altLang="en-US">
                                              <a:latin typeface="Cambria Math" panose="02040503050406030204" pitchFamily="18" charset="0"/>
                                            </a:rPr>
                                            <m:t>𝑣</m:t>
                                          </m:r>
                                        </m:e>
                                        <m:sub>
                                          <m:r>
                                            <a:rPr lang="zh-CN" altLang="en-US">
                                              <a:latin typeface="Cambria Math" panose="02040503050406030204" pitchFamily="18" charset="0"/>
                                            </a:rPr>
                                            <m:t>0</m:t>
                                          </m:r>
                                        </m:sub>
                                        <m:sup>
                                          <m:r>
                                            <a:rPr lang="en-US" altLang="zh-CN" i="1">
                                              <a:latin typeface="Cambria Math" panose="02040503050406030204" pitchFamily="18" charset="0"/>
                                            </a:rPr>
                                            <m:t>−</m:t>
                                          </m:r>
                                          <m:f>
                                            <m:fPr>
                                              <m:ctrlPr>
                                                <a:rPr lang="zh-CN" altLang="en-US" i="1">
                                                  <a:latin typeface="Cambria Math" panose="02040503050406030204" pitchFamily="18" charset="0"/>
                                                </a:rPr>
                                              </m:ctrlPr>
                                            </m:fPr>
                                            <m:num>
                                              <m:r>
                                                <a:rPr lang="en-US" altLang="zh-CN">
                                                  <a:latin typeface="Cambria Math" panose="02040503050406030204" pitchFamily="18" charset="0"/>
                                                </a:rPr>
                                                <m:t>2</m:t>
                                              </m:r>
                                            </m:num>
                                            <m:den>
                                              <m:r>
                                                <a:rPr lang="zh-CN" altLang="en-US">
                                                  <a:latin typeface="Cambria Math" panose="02040503050406030204" pitchFamily="18" charset="0"/>
                                                </a:rPr>
                                                <m:t>3</m:t>
                                              </m:r>
                                            </m:den>
                                          </m:f>
                                        </m:sup>
                                      </m:sSubSup>
                                      <m:r>
                                        <a:rPr lang="zh-CN" altLang="en-US" i="1">
                                          <a:latin typeface="Cambria Math" panose="02040503050406030204" pitchFamily="18" charset="0"/>
                                        </a:rPr>
                                        <m:t>+</m:t>
                                      </m:r>
                                      <m:f>
                                        <m:fPr>
                                          <m:ctrlPr>
                                            <a:rPr lang="en-US" altLang="zh-CN"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4</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ⅇ</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11</m:t>
                                                  </m:r>
                                                </m:sub>
                                              </m:sSub>
                                              <m:r>
                                                <m:rPr>
                                                  <m:sty m:val="p"/>
                                                </m:rPr>
                                                <a:rPr lang="en-US" altLang="zh-CN" i="1">
                                                  <a:latin typeface="Cambria Math" panose="02040503050406030204" pitchFamily="18" charset="0"/>
                                                </a:rPr>
                                                <m:t>η</m:t>
                                              </m:r>
                                            </m:sup>
                                          </m:sSup>
                                          <m:sSubSup>
                                            <m:sSubSupPr>
                                              <m:ctrlPr>
                                                <a:rPr lang="zh-CN" altLang="en-US" i="1">
                                                  <a:latin typeface="Cambria Math" panose="02040503050406030204" pitchFamily="18" charset="0"/>
                                                </a:rPr>
                                              </m:ctrlPr>
                                            </m:sSubSupPr>
                                            <m:e>
                                              <m:r>
                                                <a:rPr lang="zh-CN" altLang="en-US">
                                                  <a:latin typeface="Cambria Math" panose="02040503050406030204" pitchFamily="18" charset="0"/>
                                                </a:rPr>
                                                <m:t>𝑣</m:t>
                                              </m:r>
                                            </m:e>
                                            <m:sub>
                                              <m:r>
                                                <a:rPr lang="zh-CN" altLang="en-US">
                                                  <a:latin typeface="Cambria Math" panose="02040503050406030204" pitchFamily="18" charset="0"/>
                                                </a:rPr>
                                                <m:t>0</m:t>
                                              </m:r>
                                            </m:sub>
                                            <m:sup>
                                              <m:f>
                                                <m:fPr>
                                                  <m:ctrlPr>
                                                    <a:rPr lang="zh-CN" altLang="en-US" i="1">
                                                      <a:latin typeface="Cambria Math" panose="02040503050406030204" pitchFamily="18" charset="0"/>
                                                    </a:rPr>
                                                  </m:ctrlPr>
                                                </m:fPr>
                                                <m:num>
                                                  <m:r>
                                                    <a:rPr lang="en-US" altLang="zh-CN">
                                                      <a:latin typeface="Cambria Math" panose="02040503050406030204" pitchFamily="18" charset="0"/>
                                                    </a:rPr>
                                                    <m:t>1</m:t>
                                                  </m:r>
                                                </m:num>
                                                <m:den>
                                                  <m:r>
                                                    <a:rPr lang="zh-CN" altLang="en-US">
                                                      <a:latin typeface="Cambria Math" panose="02040503050406030204" pitchFamily="18" charset="0"/>
                                                    </a:rPr>
                                                    <m:t>3</m:t>
                                                  </m:r>
                                                </m:den>
                                              </m:f>
                                            </m:sup>
                                          </m:sSubSup>
                                          <m:r>
                                            <a:rPr lang="en-US" altLang="zh-CN" i="1">
                                              <a:latin typeface="Cambria Math" panose="02040503050406030204" pitchFamily="18" charset="0"/>
                                            </a:rPr>
                                            <m:t>𝑚𝑜</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0</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9</m:t>
                                              </m:r>
                                            </m:sub>
                                          </m:sSub>
                                          <m:r>
                                            <m:rPr>
                                              <m:sty m:val="p"/>
                                            </m:rPr>
                                            <a:rPr lang="el-GR" altLang="zh-CN" i="1">
                                              <a:latin typeface="Cambria Math" panose="02040503050406030204" pitchFamily="18" charset="0"/>
                                            </a:rPr>
                                            <m:t>η</m:t>
                                          </m:r>
                                        </m:den>
                                      </m:f>
                                    </m:e>
                                  </m:d>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0</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9</m:t>
                                          </m:r>
                                        </m:sub>
                                      </m:sSub>
                                      <m:r>
                                        <m:rPr>
                                          <m:sty m:val="p"/>
                                        </m:rPr>
                                        <a:rPr lang="el-GR" altLang="zh-CN" i="1">
                                          <a:latin typeface="Cambria Math" panose="02040503050406030204" pitchFamily="18" charset="0"/>
                                        </a:rPr>
                                        <m:t>η</m:t>
                                      </m:r>
                                    </m:num>
                                    <m:den>
                                      <m:r>
                                        <m:rPr>
                                          <m:sty m:val="p"/>
                                        </m:rPr>
                                        <a:rPr lang="el-GR" altLang="zh-CN" i="1">
                                          <a:latin typeface="Cambria Math" panose="02040503050406030204" pitchFamily="18" charset="0"/>
                                        </a:rPr>
                                        <m:t>ρ</m:t>
                                      </m:r>
                                    </m:den>
                                  </m:f>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𝑣</m:t>
                                      </m:r>
                                    </m:e>
                                    <m:sub>
                                      <m:r>
                                        <a:rPr lang="en-US" altLang="zh-CN" i="1">
                                          <a:solidFill>
                                            <a:srgbClr val="FF0000"/>
                                          </a:solidFill>
                                          <a:latin typeface="Cambria Math" panose="02040503050406030204" pitchFamily="18" charset="0"/>
                                        </a:rPr>
                                        <m:t>3</m:t>
                                      </m:r>
                                    </m:sub>
                                  </m:sSub>
                                  <m:r>
                                    <a:rPr lang="en-US" altLang="zh-CN" i="1">
                                      <a:latin typeface="Cambria Math" panose="02040503050406030204" pitchFamily="18" charset="0"/>
                                    </a:rPr>
                                    <m:t>−</m:t>
                                  </m:r>
                                  <m:r>
                                    <a:rPr lang="en-US" altLang="zh-CN" i="1">
                                      <a:latin typeface="Cambria Math" panose="02040503050406030204" pitchFamily="18" charset="0"/>
                                    </a:rPr>
                                    <m:t>𝑚𝑜</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0</m:t>
                                      </m:r>
                                    </m:sub>
                                  </m:sSub>
                                  <m:r>
                                    <a:rPr lang="en-US" altLang="zh-CN" i="1">
                                      <a:latin typeface="Cambria Math" panose="02040503050406030204" pitchFamily="18" charset="0"/>
                                    </a:rPr>
                                    <m:t>)</m:t>
                                  </m:r>
                                </m:den>
                              </m:f>
                              <m:r>
                                <a:rPr lang="zh-CN" altLang="en-US" i="1" smtClean="0">
                                  <a:latin typeface="Cambria Math" panose="02040503050406030204" pitchFamily="18" charset="0"/>
                                </a:rPr>
                                <m:t>+</m:t>
                              </m:r>
                              <m:f>
                                <m:fPr>
                                  <m:ctrlPr>
                                    <a:rPr lang="zh-CN" altLang="en-US" i="1" smtClean="0">
                                      <a:latin typeface="Cambria Math" panose="02040503050406030204" pitchFamily="18" charset="0"/>
                                    </a:rPr>
                                  </m:ctrlPr>
                                </m:fPr>
                                <m:num>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𝑘</m:t>
                                      </m:r>
                                    </m:e>
                                    <m:sub>
                                      <m:r>
                                        <a:rPr lang="zh-CN" altLang="en-US" i="1" smtClean="0">
                                          <a:latin typeface="Cambria Math" panose="02040503050406030204" pitchFamily="18" charset="0"/>
                                        </a:rPr>
                                        <m:t>7</m:t>
                                      </m:r>
                                    </m:sub>
                                  </m:sSub>
                                </m:num>
                                <m:den>
                                  <m:f>
                                    <m:fPr>
                                      <m:ctrlPr>
                                        <a:rPr lang="zh-CN" altLang="en-US" i="1" smtClean="0">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5</m:t>
                                          </m:r>
                                        </m:sub>
                                      </m:sSub>
                                    </m:num>
                                    <m:den>
                                      <m:r>
                                        <a:rPr lang="zh-CN" altLang="en-US" i="1" smtClean="0">
                                          <a:latin typeface="Cambria Math" panose="02040503050406030204" pitchFamily="18" charset="0"/>
                                        </a:rPr>
                                        <m:t>𝜌</m:t>
                                      </m:r>
                                    </m:den>
                                  </m:f>
                                  <m:r>
                                    <a:rPr lang="zh-CN" altLang="en-US" i="1" smtClean="0">
                                      <a:latin typeface="Cambria Math" panose="02040503050406030204" pitchFamily="18" charset="0"/>
                                    </a:rPr>
                                    <m:t>−</m:t>
                                  </m:r>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𝑘</m:t>
                                      </m:r>
                                    </m:e>
                                    <m:sub>
                                      <m:r>
                                        <a:rPr lang="zh-CN" altLang="en-US" i="1" smtClean="0">
                                          <a:latin typeface="Cambria Math" panose="02040503050406030204" pitchFamily="18" charset="0"/>
                                        </a:rPr>
                                        <m:t>6</m:t>
                                      </m:r>
                                    </m:sub>
                                  </m:sSub>
                                  <m:f>
                                    <m:fPr>
                                      <m:ctrlPr>
                                        <a:rPr lang="zh-CN" altLang="en-US" i="1" smtClean="0">
                                          <a:latin typeface="Cambria Math" panose="02040503050406030204" pitchFamily="18" charset="0"/>
                                        </a:rPr>
                                      </m:ctrlPr>
                                    </m:fPr>
                                    <m:num>
                                      <m:r>
                                        <a:rPr lang="zh-CN" altLang="en-US" i="1">
                                          <a:latin typeface="Cambria Math" panose="02040503050406030204" pitchFamily="18" charset="0"/>
                                        </a:rPr>
                                        <m:t>1</m:t>
                                      </m:r>
                                    </m:num>
                                    <m:den>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𝑣</m:t>
                                          </m:r>
                                        </m:e>
                                        <m:sub>
                                          <m:r>
                                            <a:rPr lang="zh-CN" altLang="en-US" i="1">
                                              <a:solidFill>
                                                <a:srgbClr val="FF0000"/>
                                              </a:solidFill>
                                              <a:latin typeface="Cambria Math" panose="02040503050406030204" pitchFamily="18" charset="0"/>
                                            </a:rPr>
                                            <m:t>2</m:t>
                                          </m:r>
                                        </m:sub>
                                      </m:sSub>
                                    </m:den>
                                  </m:f>
                                </m:den>
                              </m:f>
                              <m:r>
                                <a:rPr lang="zh-CN" altLang="en-US" i="1" smtClean="0">
                                  <a:latin typeface="Cambria Math" panose="02040503050406030204" pitchFamily="18" charset="0"/>
                                </a:rPr>
                                <m:t>+</m:t>
                              </m:r>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𝑘</m:t>
                                  </m:r>
                                </m:e>
                                <m:sub>
                                  <m:r>
                                    <a:rPr lang="zh-CN" altLang="en-US" i="1" smtClean="0">
                                      <a:latin typeface="Cambria Math" panose="02040503050406030204" pitchFamily="18" charset="0"/>
                                    </a:rPr>
                                    <m:t>8</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4</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ⅇ</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11</m:t>
                                          </m:r>
                                        </m:sub>
                                      </m:sSub>
                                      <m:r>
                                        <m:rPr>
                                          <m:sty m:val="p"/>
                                        </m:rPr>
                                        <a:rPr lang="en-US" altLang="zh-CN" i="1">
                                          <a:latin typeface="Cambria Math" panose="02040503050406030204" pitchFamily="18" charset="0"/>
                                        </a:rPr>
                                        <m:t>η</m:t>
                                      </m:r>
                                    </m:sup>
                                  </m:sSup>
                                  <m:sSubSup>
                                    <m:sSubSupPr>
                                      <m:ctrlPr>
                                        <a:rPr lang="zh-CN" altLang="en-US" i="1">
                                          <a:latin typeface="Cambria Math" panose="02040503050406030204" pitchFamily="18" charset="0"/>
                                        </a:rPr>
                                      </m:ctrlPr>
                                    </m:sSubSupPr>
                                    <m:e>
                                      <m:r>
                                        <a:rPr lang="zh-CN" altLang="en-US">
                                          <a:latin typeface="Cambria Math" panose="02040503050406030204" pitchFamily="18" charset="0"/>
                                        </a:rPr>
                                        <m:t>𝑣</m:t>
                                      </m:r>
                                    </m:e>
                                    <m:sub>
                                      <m:r>
                                        <a:rPr lang="zh-CN" altLang="en-US">
                                          <a:latin typeface="Cambria Math" panose="02040503050406030204" pitchFamily="18" charset="0"/>
                                        </a:rPr>
                                        <m:t>0</m:t>
                                      </m:r>
                                    </m:sub>
                                    <m:sup>
                                      <m:f>
                                        <m:fPr>
                                          <m:ctrlPr>
                                            <a:rPr lang="zh-CN" altLang="en-US" i="1">
                                              <a:latin typeface="Cambria Math" panose="02040503050406030204" pitchFamily="18" charset="0"/>
                                            </a:rPr>
                                          </m:ctrlPr>
                                        </m:fPr>
                                        <m:num>
                                          <m:r>
                                            <a:rPr lang="en-US" altLang="zh-CN">
                                              <a:latin typeface="Cambria Math" panose="02040503050406030204" pitchFamily="18" charset="0"/>
                                            </a:rPr>
                                            <m:t>1</m:t>
                                          </m:r>
                                        </m:num>
                                        <m:den>
                                          <m:r>
                                            <a:rPr lang="zh-CN" altLang="en-US">
                                              <a:latin typeface="Cambria Math" panose="02040503050406030204" pitchFamily="18" charset="0"/>
                                            </a:rPr>
                                            <m:t>3</m:t>
                                          </m:r>
                                        </m:den>
                                      </m:f>
                                    </m:sup>
                                  </m:sSubSup>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0</m:t>
                                      </m:r>
                                    </m:sub>
                                  </m:sSub>
                                  <m:r>
                                    <m:rPr>
                                      <m:nor/>
                                    </m:rPr>
                                    <a:rPr lang="en-US" altLang="zh-CN"/>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9</m:t>
                                      </m:r>
                                    </m:sub>
                                  </m:sSub>
                                  <m:r>
                                    <m:rPr>
                                      <m:sty m:val="p"/>
                                    </m:rPr>
                                    <a:rPr lang="el-GR" altLang="zh-CN" i="1">
                                      <a:latin typeface="Cambria Math" panose="02040503050406030204" pitchFamily="18" charset="0"/>
                                    </a:rPr>
                                    <m:t>η</m:t>
                                  </m:r>
                                </m:den>
                              </m:f>
                            </m:e>
                          </m:d>
                        </m:e>
                        <m:sup>
                          <m:r>
                            <a:rPr lang="zh-CN" altLang="en-US" i="1" smtClean="0">
                              <a:latin typeface="Cambria Math" panose="02040503050406030204" pitchFamily="18" charset="0"/>
                            </a:rPr>
                            <m:t>−1</m:t>
                          </m:r>
                        </m:sup>
                      </m:sSup>
                    </m:oMath>
                  </m:oMathPara>
                </a14:m>
                <a:endParaRPr lang="zh-CN" altLang="en-US" dirty="0"/>
              </a:p>
            </p:txBody>
          </p:sp>
        </mc:Choice>
        <mc:Fallback>
          <p:sp>
            <p:nvSpPr>
              <p:cNvPr id="11" name="文本框 10">
                <a:extLst>
                  <a:ext uri="{FF2B5EF4-FFF2-40B4-BE49-F238E27FC236}">
                    <a16:creationId xmlns:a16="http://schemas.microsoft.com/office/drawing/2014/main" id="{F8049762-E998-46D9-9576-50F733342A82}"/>
                  </a:ext>
                </a:extLst>
              </p:cNvPr>
              <p:cNvSpPr txBox="1">
                <a:spLocks noRot="1" noChangeAspect="1" noMove="1" noResize="1" noEditPoints="1" noAdjustHandles="1" noChangeArrowheads="1" noChangeShapeType="1" noTextEdit="1"/>
              </p:cNvSpPr>
              <p:nvPr/>
            </p:nvSpPr>
            <p:spPr>
              <a:xfrm>
                <a:off x="1262562" y="1420489"/>
                <a:ext cx="9009198" cy="133818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7020EAB-F086-4E0D-9209-370CB178D31B}"/>
                  </a:ext>
                </a:extLst>
              </p:cNvPr>
              <p:cNvSpPr txBox="1"/>
              <p:nvPr/>
            </p:nvSpPr>
            <p:spPr>
              <a:xfrm>
                <a:off x="3396162" y="5246128"/>
                <a:ext cx="4035207" cy="9344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𝑐𝑜</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𝑝</m:t>
                          </m:r>
                        </m:e>
                        <m:sup>
                          <m:r>
                            <a:rPr lang="en-US" altLang="zh-CN" i="1" dirty="0" smtClean="0">
                              <a:latin typeface="Cambria Math" panose="02040503050406030204" pitchFamily="18" charset="0"/>
                            </a:rPr>
                            <m:t>′</m:t>
                          </m:r>
                        </m:sup>
                      </m:sSup>
                      <m:r>
                        <a:rPr lang="en-US" altLang="zh-CN" b="0" i="1" smtClean="0">
                          <a:latin typeface="Cambria Math" panose="02040503050406030204" pitchFamily="18" charset="0"/>
                        </a:rPr>
                        <m:t>=</m:t>
                      </m:r>
                      <m:sSub>
                        <m:sSubPr>
                          <m:ctrlPr>
                            <a:rPr lang="zh-CN" altLang="en-US" i="1" smtClean="0">
                              <a:solidFill>
                                <a:srgbClr val="FF0000"/>
                              </a:solidFill>
                              <a:latin typeface="Cambria Math" panose="02040503050406030204" pitchFamily="18" charset="0"/>
                            </a:rPr>
                          </m:ctrlPr>
                        </m:sSubPr>
                        <m:e>
                          <m:r>
                            <a:rPr lang="zh-CN" altLang="en-US" i="1" smtClean="0">
                              <a:solidFill>
                                <a:srgbClr val="FF0000"/>
                              </a:solidFill>
                              <a:latin typeface="Cambria Math" panose="02040503050406030204" pitchFamily="18" charset="0"/>
                            </a:rPr>
                            <m:t>𝑣</m:t>
                          </m:r>
                        </m:e>
                        <m:sub>
                          <m:r>
                            <a:rPr lang="zh-CN" altLang="en-US" i="1" smtClean="0">
                              <a:solidFill>
                                <a:srgbClr val="FF0000"/>
                              </a:solidFill>
                              <a:latin typeface="Cambria Math" panose="02040503050406030204" pitchFamily="18" charset="0"/>
                            </a:rPr>
                            <m:t>1</m:t>
                          </m:r>
                        </m:sub>
                      </m:sSub>
                      <m:sSup>
                        <m:sSupPr>
                          <m:ctrlPr>
                            <a:rPr lang="zh-CN" altLang="en-US" i="1" smtClean="0">
                              <a:latin typeface="Cambria Math" panose="02040503050406030204" pitchFamily="18" charset="0"/>
                            </a:rPr>
                          </m:ctrlPr>
                        </m:sSupPr>
                        <m:e>
                          <m:d>
                            <m:dPr>
                              <m:begChr m:val="["/>
                              <m:endChr m:val="]"/>
                              <m:ctrlPr>
                                <a:rPr lang="zh-CN" altLang="en-US" i="1" smtClean="0">
                                  <a:latin typeface="Cambria Math" panose="02040503050406030204" pitchFamily="18" charset="0"/>
                                </a:rPr>
                              </m:ctrlPr>
                            </m:dPr>
                            <m:e>
                              <m:f>
                                <m:fPr>
                                  <m:ctrlPr>
                                    <a:rPr lang="en-US" altLang="zh-CN" i="1">
                                      <a:latin typeface="Cambria Math" panose="02040503050406030204" pitchFamily="18" charset="0"/>
                                    </a:rPr>
                                  </m:ctrlPr>
                                </m:fPr>
                                <m:num>
                                  <m:d>
                                    <m:dPr>
                                      <m:ctrlPr>
                                        <a:rPr lang="zh-CN" altLang="en-US" i="1">
                                          <a:latin typeface="Cambria Math" panose="02040503050406030204" pitchFamily="18" charset="0"/>
                                        </a:rPr>
                                      </m:ctrlPr>
                                    </m:dPr>
                                    <m:e>
                                      <m:r>
                                        <a:rPr lang="en-US" altLang="zh-CN" b="0" i="1" smtClean="0">
                                          <a:latin typeface="Cambria Math" panose="02040503050406030204" pitchFamily="18" charset="0"/>
                                        </a:rPr>
                                        <m:t>𝐴</m:t>
                                      </m:r>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𝑣</m:t>
                                          </m:r>
                                        </m:e>
                                        <m:sub>
                                          <m:r>
                                            <a:rPr lang="zh-CN" altLang="en-US" i="1">
                                              <a:solidFill>
                                                <a:srgbClr val="FF0000"/>
                                              </a:solidFill>
                                              <a:latin typeface="Cambria Math" panose="02040503050406030204" pitchFamily="18" charset="0"/>
                                            </a:rPr>
                                            <m:t>1</m:t>
                                          </m:r>
                                        </m:sub>
                                      </m:sSub>
                                      <m:r>
                                        <a:rPr lang="zh-CN" altLang="en-US" i="1">
                                          <a:latin typeface="Cambria Math" panose="02040503050406030204" pitchFamily="18" charset="0"/>
                                        </a:rPr>
                                        <m:t>+</m:t>
                                      </m:r>
                                      <m:r>
                                        <a:rPr lang="en-US" altLang="zh-CN" b="0" i="1" smtClean="0">
                                          <a:latin typeface="Cambria Math" panose="02040503050406030204" pitchFamily="18" charset="0"/>
                                        </a:rPr>
                                        <m:t>𝐵</m:t>
                                      </m:r>
                                    </m:e>
                                  </m:d>
                                </m:num>
                                <m:den>
                                  <m:r>
                                    <a:rPr lang="en-US" altLang="zh-CN" b="0" i="1" smtClean="0">
                                      <a:latin typeface="Cambria Math" panose="02040503050406030204" pitchFamily="18" charset="0"/>
                                    </a:rPr>
                                    <m:t>𝐶</m:t>
                                  </m:r>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𝑣</m:t>
                                      </m:r>
                                    </m:e>
                                    <m:sub>
                                      <m:r>
                                        <a:rPr lang="en-US" altLang="zh-CN" i="1">
                                          <a:solidFill>
                                            <a:srgbClr val="FF0000"/>
                                          </a:solidFill>
                                          <a:latin typeface="Cambria Math" panose="02040503050406030204" pitchFamily="18" charset="0"/>
                                        </a:rPr>
                                        <m:t>3</m:t>
                                      </m:r>
                                    </m:sub>
                                  </m:sSub>
                                  <m:r>
                                    <a:rPr lang="en-US" altLang="zh-CN" i="1">
                                      <a:latin typeface="Cambria Math" panose="02040503050406030204" pitchFamily="18" charset="0"/>
                                    </a:rPr>
                                    <m:t>−</m:t>
                                  </m:r>
                                  <m:r>
                                    <a:rPr lang="en-US" altLang="zh-CN" b="0" i="1" smtClean="0">
                                      <a:latin typeface="Cambria Math" panose="02040503050406030204" pitchFamily="18" charset="0"/>
                                    </a:rPr>
                                    <m:t>𝐷</m:t>
                                  </m:r>
                                </m:den>
                              </m:f>
                              <m:r>
                                <a:rPr lang="zh-CN" altLang="en-US" i="1" smtClean="0">
                                  <a:latin typeface="Cambria Math" panose="02040503050406030204" pitchFamily="18" charset="0"/>
                                </a:rPr>
                                <m:t>+</m:t>
                              </m:r>
                              <m:f>
                                <m:fPr>
                                  <m:ctrlPr>
                                    <a:rPr lang="zh-CN" altLang="en-US"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𝐸</m:t>
                                  </m:r>
                                  <m:r>
                                    <a:rPr lang="zh-CN" altLang="en-US" i="1" smtClean="0">
                                      <a:latin typeface="Cambria Math" panose="02040503050406030204" pitchFamily="18" charset="0"/>
                                    </a:rPr>
                                    <m:t>−</m:t>
                                  </m:r>
                                  <m:r>
                                    <a:rPr lang="en-US" altLang="zh-CN" b="0" i="1" smtClean="0">
                                      <a:latin typeface="Cambria Math" panose="02040503050406030204" pitchFamily="18" charset="0"/>
                                    </a:rPr>
                                    <m:t>𝐹</m:t>
                                  </m:r>
                                  <m:f>
                                    <m:fPr>
                                      <m:ctrlPr>
                                        <a:rPr lang="zh-CN" altLang="en-US" i="1" smtClean="0">
                                          <a:latin typeface="Cambria Math" panose="02040503050406030204" pitchFamily="18" charset="0"/>
                                        </a:rPr>
                                      </m:ctrlPr>
                                    </m:fPr>
                                    <m:num>
                                      <m:r>
                                        <a:rPr lang="zh-CN" altLang="en-US" i="1">
                                          <a:latin typeface="Cambria Math" panose="02040503050406030204" pitchFamily="18" charset="0"/>
                                        </a:rPr>
                                        <m:t>1</m:t>
                                      </m:r>
                                    </m:num>
                                    <m:den>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𝑣</m:t>
                                          </m:r>
                                        </m:e>
                                        <m:sub>
                                          <m:r>
                                            <a:rPr lang="zh-CN" altLang="en-US" i="1">
                                              <a:solidFill>
                                                <a:srgbClr val="FF0000"/>
                                              </a:solidFill>
                                              <a:latin typeface="Cambria Math" panose="02040503050406030204" pitchFamily="18" charset="0"/>
                                            </a:rPr>
                                            <m:t>2</m:t>
                                          </m:r>
                                        </m:sub>
                                      </m:sSub>
                                    </m:den>
                                  </m:f>
                                </m:den>
                              </m:f>
                              <m:r>
                                <a:rPr lang="zh-CN" altLang="en-US" i="1" smtClean="0">
                                  <a:latin typeface="Cambria Math" panose="02040503050406030204" pitchFamily="18" charset="0"/>
                                </a:rPr>
                                <m:t>+</m:t>
                              </m:r>
                              <m:r>
                                <a:rPr lang="en-US" altLang="zh-CN" b="0" i="1" smtClean="0">
                                  <a:latin typeface="Cambria Math" panose="02040503050406030204" pitchFamily="18" charset="0"/>
                                </a:rPr>
                                <m:t>𝐺</m:t>
                              </m:r>
                            </m:e>
                          </m:d>
                        </m:e>
                        <m:sup>
                          <m:r>
                            <a:rPr lang="zh-CN" altLang="en-US" i="1" smtClean="0">
                              <a:latin typeface="Cambria Math" panose="02040503050406030204" pitchFamily="18" charset="0"/>
                            </a:rPr>
                            <m:t>−1</m:t>
                          </m:r>
                        </m:sup>
                      </m:sSup>
                    </m:oMath>
                  </m:oMathPara>
                </a14:m>
                <a:endParaRPr lang="zh-CN" altLang="en-US" dirty="0"/>
              </a:p>
            </p:txBody>
          </p:sp>
        </mc:Choice>
        <mc:Fallback>
          <p:sp>
            <p:nvSpPr>
              <p:cNvPr id="5" name="文本框 4">
                <a:extLst>
                  <a:ext uri="{FF2B5EF4-FFF2-40B4-BE49-F238E27FC236}">
                    <a16:creationId xmlns:a16="http://schemas.microsoft.com/office/drawing/2014/main" id="{77020EAB-F086-4E0D-9209-370CB178D31B}"/>
                  </a:ext>
                </a:extLst>
              </p:cNvPr>
              <p:cNvSpPr txBox="1">
                <a:spLocks noRot="1" noChangeAspect="1" noMove="1" noResize="1" noEditPoints="1" noAdjustHandles="1" noChangeArrowheads="1" noChangeShapeType="1" noTextEdit="1"/>
              </p:cNvSpPr>
              <p:nvPr/>
            </p:nvSpPr>
            <p:spPr>
              <a:xfrm>
                <a:off x="3396162" y="5246128"/>
                <a:ext cx="4035207" cy="934487"/>
              </a:xfrm>
              <a:prstGeom prst="rect">
                <a:avLst/>
              </a:prstGeom>
              <a:blipFill>
                <a:blip r:embed="rId5"/>
                <a:stretch>
                  <a:fillRect b="-6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3884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r>
                  <a:rPr lang="zh-CN" altLang="en-US" dirty="0"/>
                  <a:t>基本讨论</a:t>
                </a:r>
                <a:r>
                  <a:rPr lang="en-US" altLang="zh-CN" dirty="0"/>
                  <a:t>——</a:t>
                </a:r>
                <a:r>
                  <a:rPr lang="zh-CN" altLang="en-US" dirty="0"/>
                  <a:t>关于三个系数</a:t>
                </a:r>
                <a14:m>
                  <m:oMath xmlns:m="http://schemas.openxmlformats.org/officeDocument/2006/math">
                    <m:sSub>
                      <m:sSubPr>
                        <m:ctrlPr>
                          <a:rPr lang="en-US" altLang="zh-CN" b="0" i="0"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0" dirty="0" smtClean="0">
                            <a:latin typeface="Cambria Math" panose="02040503050406030204" pitchFamily="18" charset="0"/>
                          </a:rPr>
                          <m:t>1</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0" dirty="0" smtClean="0">
                            <a:latin typeface="Cambria Math" panose="02040503050406030204" pitchFamily="18" charset="0"/>
                          </a:rPr>
                          <m:t>2</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0" dirty="0" smtClean="0">
                            <a:latin typeface="Cambria Math" panose="02040503050406030204" pitchFamily="18" charset="0"/>
                          </a:rPr>
                          <m:t>3</m:t>
                        </m:r>
                      </m:sub>
                    </m:sSub>
                  </m:oMath>
                </a14:m>
                <a:endParaRPr lang="zh-CN" altLang="en-US" dirty="0"/>
              </a:p>
            </p:txBody>
          </p:sp>
        </mc:Choice>
        <mc:Fallback>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p:sp>
        <p:nvSpPr>
          <p:cNvPr id="3" name="内容占位符 2"/>
          <p:cNvSpPr>
            <a:spLocks noGrp="1"/>
          </p:cNvSpPr>
          <p:nvPr>
            <p:ph idx="1"/>
          </p:nvPr>
        </p:nvSpPr>
        <p:spPr>
          <a:xfrm>
            <a:off x="838200" y="2506662"/>
            <a:ext cx="9636760" cy="4351338"/>
          </a:xfrm>
        </p:spPr>
        <p:txBody>
          <a:bodyPr>
            <a:normAutofit/>
          </a:bodyPr>
          <a:lstStyle/>
          <a:p>
            <a:r>
              <a:rPr lang="zh-CN" altLang="en-US" sz="3200" dirty="0"/>
              <a:t>在这个化简下，我们得到了一系列图像（下图为</a:t>
            </a:r>
            <a:r>
              <a:rPr lang="en-US" altLang="zh-CN" sz="3200" dirty="0"/>
              <a:t>E</a:t>
            </a:r>
            <a:r>
              <a:rPr lang="zh-CN" altLang="en-US" sz="3200" dirty="0"/>
              <a:t>，</a:t>
            </a:r>
            <a:r>
              <a:rPr lang="en-US" altLang="zh-CN" sz="3200" dirty="0"/>
              <a:t>F</a:t>
            </a:r>
            <a:r>
              <a:rPr lang="zh-CN" altLang="en-US" sz="3200" dirty="0"/>
              <a:t>量级在</a:t>
            </a:r>
            <a:r>
              <a:rPr lang="en-US" altLang="zh-CN" sz="3200" dirty="0"/>
              <a:t>10^(-2)</a:t>
            </a:r>
            <a:r>
              <a:rPr lang="zh-CN" altLang="en-US" sz="3200" dirty="0"/>
              <a:t>和</a:t>
            </a:r>
            <a:r>
              <a:rPr lang="en-US" altLang="zh-CN" sz="3200" dirty="0"/>
              <a:t>10^(-3)</a:t>
            </a:r>
            <a:r>
              <a:rPr lang="zh-CN" altLang="en-US" sz="3200" dirty="0"/>
              <a:t>）</a:t>
            </a:r>
            <a:endParaRPr lang="en-US" altLang="zh-CN" sz="3200" dirty="0"/>
          </a:p>
          <a:p>
            <a:endParaRPr lang="en-US" altLang="zh-CN" sz="2300" dirty="0">
              <a:latin typeface="Cambria Math" panose="020405030504060302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7020EAB-F086-4E0D-9209-370CB178D31B}"/>
                  </a:ext>
                </a:extLst>
              </p:cNvPr>
              <p:cNvSpPr txBox="1"/>
              <p:nvPr/>
            </p:nvSpPr>
            <p:spPr>
              <a:xfrm>
                <a:off x="3131347" y="1471015"/>
                <a:ext cx="4035207" cy="9344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𝑐𝑜</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𝑝</m:t>
                          </m:r>
                        </m:e>
                        <m:sup>
                          <m:r>
                            <a:rPr lang="en-US" altLang="zh-CN" i="1" dirty="0" smtClean="0">
                              <a:latin typeface="Cambria Math" panose="02040503050406030204" pitchFamily="18" charset="0"/>
                            </a:rPr>
                            <m:t>′</m:t>
                          </m:r>
                        </m:sup>
                      </m:sSup>
                      <m:r>
                        <a:rPr lang="en-US" altLang="zh-CN" b="0" i="1" smtClean="0">
                          <a:latin typeface="Cambria Math" panose="02040503050406030204" pitchFamily="18" charset="0"/>
                        </a:rPr>
                        <m:t>=</m:t>
                      </m:r>
                      <m:sSub>
                        <m:sSubPr>
                          <m:ctrlPr>
                            <a:rPr lang="zh-CN" altLang="en-US" i="1" smtClean="0">
                              <a:solidFill>
                                <a:srgbClr val="FF0000"/>
                              </a:solidFill>
                              <a:latin typeface="Cambria Math" panose="02040503050406030204" pitchFamily="18" charset="0"/>
                            </a:rPr>
                          </m:ctrlPr>
                        </m:sSubPr>
                        <m:e>
                          <m:r>
                            <a:rPr lang="zh-CN" altLang="en-US" i="1" smtClean="0">
                              <a:solidFill>
                                <a:srgbClr val="FF0000"/>
                              </a:solidFill>
                              <a:latin typeface="Cambria Math" panose="02040503050406030204" pitchFamily="18" charset="0"/>
                            </a:rPr>
                            <m:t>𝑣</m:t>
                          </m:r>
                        </m:e>
                        <m:sub>
                          <m:r>
                            <a:rPr lang="zh-CN" altLang="en-US" i="1" smtClean="0">
                              <a:solidFill>
                                <a:srgbClr val="FF0000"/>
                              </a:solidFill>
                              <a:latin typeface="Cambria Math" panose="02040503050406030204" pitchFamily="18" charset="0"/>
                            </a:rPr>
                            <m:t>1</m:t>
                          </m:r>
                        </m:sub>
                      </m:sSub>
                      <m:sSup>
                        <m:sSupPr>
                          <m:ctrlPr>
                            <a:rPr lang="zh-CN" altLang="en-US" i="1" smtClean="0">
                              <a:latin typeface="Cambria Math" panose="02040503050406030204" pitchFamily="18" charset="0"/>
                            </a:rPr>
                          </m:ctrlPr>
                        </m:sSupPr>
                        <m:e>
                          <m:d>
                            <m:dPr>
                              <m:begChr m:val="["/>
                              <m:endChr m:val="]"/>
                              <m:ctrlPr>
                                <a:rPr lang="zh-CN" altLang="en-US" i="1" smtClean="0">
                                  <a:latin typeface="Cambria Math" panose="02040503050406030204" pitchFamily="18" charset="0"/>
                                </a:rPr>
                              </m:ctrlPr>
                            </m:dPr>
                            <m:e>
                              <m:f>
                                <m:fPr>
                                  <m:ctrlPr>
                                    <a:rPr lang="en-US" altLang="zh-CN" i="1">
                                      <a:latin typeface="Cambria Math" panose="02040503050406030204" pitchFamily="18" charset="0"/>
                                    </a:rPr>
                                  </m:ctrlPr>
                                </m:fPr>
                                <m:num>
                                  <m:d>
                                    <m:dPr>
                                      <m:ctrlPr>
                                        <a:rPr lang="zh-CN" altLang="en-US" i="1">
                                          <a:latin typeface="Cambria Math" panose="02040503050406030204" pitchFamily="18" charset="0"/>
                                        </a:rPr>
                                      </m:ctrlPr>
                                    </m:dPr>
                                    <m:e>
                                      <m:r>
                                        <a:rPr lang="en-US" altLang="zh-CN" b="0" i="1" smtClean="0">
                                          <a:latin typeface="Cambria Math" panose="02040503050406030204" pitchFamily="18" charset="0"/>
                                        </a:rPr>
                                        <m:t>𝐴</m:t>
                                      </m:r>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𝑣</m:t>
                                          </m:r>
                                        </m:e>
                                        <m:sub>
                                          <m:r>
                                            <a:rPr lang="zh-CN" altLang="en-US" i="1">
                                              <a:solidFill>
                                                <a:srgbClr val="FF0000"/>
                                              </a:solidFill>
                                              <a:latin typeface="Cambria Math" panose="02040503050406030204" pitchFamily="18" charset="0"/>
                                            </a:rPr>
                                            <m:t>1</m:t>
                                          </m:r>
                                        </m:sub>
                                      </m:sSub>
                                      <m:r>
                                        <a:rPr lang="zh-CN" altLang="en-US" i="1">
                                          <a:latin typeface="Cambria Math" panose="02040503050406030204" pitchFamily="18" charset="0"/>
                                        </a:rPr>
                                        <m:t>+</m:t>
                                      </m:r>
                                      <m:r>
                                        <a:rPr lang="en-US" altLang="zh-CN" b="0" i="1" smtClean="0">
                                          <a:latin typeface="Cambria Math" panose="02040503050406030204" pitchFamily="18" charset="0"/>
                                        </a:rPr>
                                        <m:t>𝐵</m:t>
                                      </m:r>
                                    </m:e>
                                  </m:d>
                                </m:num>
                                <m:den>
                                  <m:r>
                                    <a:rPr lang="en-US" altLang="zh-CN" b="0" i="1" smtClean="0">
                                      <a:latin typeface="Cambria Math" panose="02040503050406030204" pitchFamily="18" charset="0"/>
                                    </a:rPr>
                                    <m:t>𝐶</m:t>
                                  </m:r>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𝑣</m:t>
                                      </m:r>
                                    </m:e>
                                    <m:sub>
                                      <m:r>
                                        <a:rPr lang="en-US" altLang="zh-CN" i="1">
                                          <a:solidFill>
                                            <a:srgbClr val="FF0000"/>
                                          </a:solidFill>
                                          <a:latin typeface="Cambria Math" panose="02040503050406030204" pitchFamily="18" charset="0"/>
                                        </a:rPr>
                                        <m:t>3</m:t>
                                      </m:r>
                                    </m:sub>
                                  </m:sSub>
                                  <m:r>
                                    <a:rPr lang="en-US" altLang="zh-CN" i="1">
                                      <a:latin typeface="Cambria Math" panose="02040503050406030204" pitchFamily="18" charset="0"/>
                                    </a:rPr>
                                    <m:t>−</m:t>
                                  </m:r>
                                  <m:r>
                                    <a:rPr lang="en-US" altLang="zh-CN" b="0" i="1" smtClean="0">
                                      <a:latin typeface="Cambria Math" panose="02040503050406030204" pitchFamily="18" charset="0"/>
                                    </a:rPr>
                                    <m:t>𝐷</m:t>
                                  </m:r>
                                </m:den>
                              </m:f>
                              <m:r>
                                <a:rPr lang="zh-CN" altLang="en-US" i="1" smtClean="0">
                                  <a:latin typeface="Cambria Math" panose="02040503050406030204" pitchFamily="18" charset="0"/>
                                </a:rPr>
                                <m:t>+</m:t>
                              </m:r>
                              <m:f>
                                <m:fPr>
                                  <m:ctrlPr>
                                    <a:rPr lang="zh-CN" altLang="en-US"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𝐸</m:t>
                                  </m:r>
                                  <m:r>
                                    <a:rPr lang="zh-CN" altLang="en-US" i="1" smtClean="0">
                                      <a:latin typeface="Cambria Math" panose="02040503050406030204" pitchFamily="18" charset="0"/>
                                    </a:rPr>
                                    <m:t>−</m:t>
                                  </m:r>
                                  <m:r>
                                    <a:rPr lang="en-US" altLang="zh-CN" b="0" i="1" smtClean="0">
                                      <a:latin typeface="Cambria Math" panose="02040503050406030204" pitchFamily="18" charset="0"/>
                                    </a:rPr>
                                    <m:t>𝐹</m:t>
                                  </m:r>
                                  <m:f>
                                    <m:fPr>
                                      <m:ctrlPr>
                                        <a:rPr lang="zh-CN" altLang="en-US" i="1" smtClean="0">
                                          <a:latin typeface="Cambria Math" panose="02040503050406030204" pitchFamily="18" charset="0"/>
                                        </a:rPr>
                                      </m:ctrlPr>
                                    </m:fPr>
                                    <m:num>
                                      <m:r>
                                        <a:rPr lang="zh-CN" altLang="en-US" i="1">
                                          <a:latin typeface="Cambria Math" panose="02040503050406030204" pitchFamily="18" charset="0"/>
                                        </a:rPr>
                                        <m:t>1</m:t>
                                      </m:r>
                                    </m:num>
                                    <m:den>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𝑣</m:t>
                                          </m:r>
                                        </m:e>
                                        <m:sub>
                                          <m:r>
                                            <a:rPr lang="zh-CN" altLang="en-US" i="1">
                                              <a:solidFill>
                                                <a:srgbClr val="FF0000"/>
                                              </a:solidFill>
                                              <a:latin typeface="Cambria Math" panose="02040503050406030204" pitchFamily="18" charset="0"/>
                                            </a:rPr>
                                            <m:t>2</m:t>
                                          </m:r>
                                        </m:sub>
                                      </m:sSub>
                                    </m:den>
                                  </m:f>
                                </m:den>
                              </m:f>
                              <m:r>
                                <a:rPr lang="zh-CN" altLang="en-US" i="1" smtClean="0">
                                  <a:latin typeface="Cambria Math" panose="02040503050406030204" pitchFamily="18" charset="0"/>
                                </a:rPr>
                                <m:t>+</m:t>
                              </m:r>
                              <m:r>
                                <a:rPr lang="en-US" altLang="zh-CN" b="0" i="1" smtClean="0">
                                  <a:latin typeface="Cambria Math" panose="02040503050406030204" pitchFamily="18" charset="0"/>
                                </a:rPr>
                                <m:t>𝐺</m:t>
                              </m:r>
                            </m:e>
                          </m:d>
                        </m:e>
                        <m:sup>
                          <m:r>
                            <a:rPr lang="zh-CN" altLang="en-US" i="1" smtClean="0">
                              <a:latin typeface="Cambria Math" panose="02040503050406030204" pitchFamily="18" charset="0"/>
                            </a:rPr>
                            <m:t>−1</m:t>
                          </m:r>
                        </m:sup>
                      </m:sSup>
                    </m:oMath>
                  </m:oMathPara>
                </a14:m>
                <a:endParaRPr lang="zh-CN" altLang="en-US" dirty="0"/>
              </a:p>
            </p:txBody>
          </p:sp>
        </mc:Choice>
        <mc:Fallback>
          <p:sp>
            <p:nvSpPr>
              <p:cNvPr id="5" name="文本框 4">
                <a:extLst>
                  <a:ext uri="{FF2B5EF4-FFF2-40B4-BE49-F238E27FC236}">
                    <a16:creationId xmlns:a16="http://schemas.microsoft.com/office/drawing/2014/main" id="{77020EAB-F086-4E0D-9209-370CB178D31B}"/>
                  </a:ext>
                </a:extLst>
              </p:cNvPr>
              <p:cNvSpPr txBox="1">
                <a:spLocks noRot="1" noChangeAspect="1" noMove="1" noResize="1" noEditPoints="1" noAdjustHandles="1" noChangeArrowheads="1" noChangeShapeType="1" noTextEdit="1"/>
              </p:cNvSpPr>
              <p:nvPr/>
            </p:nvSpPr>
            <p:spPr>
              <a:xfrm>
                <a:off x="3131347" y="1471015"/>
                <a:ext cx="4035207" cy="934487"/>
              </a:xfrm>
              <a:prstGeom prst="rect">
                <a:avLst/>
              </a:prstGeom>
              <a:blipFill>
                <a:blip r:embed="rId3"/>
                <a:stretch>
                  <a:fillRect b="-649"/>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E16857AB-6F69-4360-9E4E-C44AD685C7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570" y="3566637"/>
            <a:ext cx="4217670" cy="3063874"/>
          </a:xfrm>
          <a:prstGeom prst="rect">
            <a:avLst/>
          </a:prstGeom>
        </p:spPr>
      </p:pic>
      <p:pic>
        <p:nvPicPr>
          <p:cNvPr id="8" name="图片 7">
            <a:extLst>
              <a:ext uri="{FF2B5EF4-FFF2-40B4-BE49-F238E27FC236}">
                <a16:creationId xmlns:a16="http://schemas.microsoft.com/office/drawing/2014/main" id="{139B2DF8-BC25-41A1-A970-9D13419640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4172" y="3687762"/>
            <a:ext cx="3709670" cy="2942749"/>
          </a:xfrm>
          <a:prstGeom prst="rect">
            <a:avLst/>
          </a:prstGeom>
        </p:spPr>
      </p:pic>
    </p:spTree>
    <p:extLst>
      <p:ext uri="{BB962C8B-B14F-4D97-AF65-F5344CB8AC3E}">
        <p14:creationId xmlns:p14="http://schemas.microsoft.com/office/powerpoint/2010/main" val="142042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r>
                  <a:rPr lang="zh-CN" altLang="en-US" dirty="0"/>
                  <a:t>基本讨论</a:t>
                </a:r>
                <a:r>
                  <a:rPr lang="en-US" altLang="zh-CN" dirty="0"/>
                  <a:t>——</a:t>
                </a:r>
                <a:r>
                  <a:rPr lang="zh-CN" altLang="en-US" dirty="0"/>
                  <a:t>关于三个系数</a:t>
                </a:r>
                <a14:m>
                  <m:oMath xmlns:m="http://schemas.openxmlformats.org/officeDocument/2006/math">
                    <m:sSub>
                      <m:sSubPr>
                        <m:ctrlPr>
                          <a:rPr lang="en-US" altLang="zh-CN" b="0" i="0"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0" dirty="0" smtClean="0">
                            <a:latin typeface="Cambria Math" panose="02040503050406030204" pitchFamily="18" charset="0"/>
                          </a:rPr>
                          <m:t>1</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0" dirty="0" smtClean="0">
                            <a:latin typeface="Cambria Math" panose="02040503050406030204" pitchFamily="18" charset="0"/>
                          </a:rPr>
                          <m:t>2</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0" dirty="0" smtClean="0">
                            <a:latin typeface="Cambria Math" panose="02040503050406030204" pitchFamily="18" charset="0"/>
                          </a:rPr>
                          <m:t>3</m:t>
                        </m:r>
                      </m:sub>
                    </m:sSub>
                  </m:oMath>
                </a14:m>
                <a:endParaRPr lang="zh-CN" altLang="en-US" dirty="0"/>
              </a:p>
            </p:txBody>
          </p:sp>
        </mc:Choice>
        <mc:Fallback>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p:sp>
        <p:nvSpPr>
          <p:cNvPr id="3" name="内容占位符 2"/>
          <p:cNvSpPr>
            <a:spLocks noGrp="1"/>
          </p:cNvSpPr>
          <p:nvPr>
            <p:ph idx="1"/>
          </p:nvPr>
        </p:nvSpPr>
        <p:spPr>
          <a:xfrm>
            <a:off x="838200" y="2506662"/>
            <a:ext cx="9636760" cy="4351338"/>
          </a:xfrm>
        </p:spPr>
        <p:txBody>
          <a:bodyPr>
            <a:normAutofit/>
          </a:bodyPr>
          <a:lstStyle/>
          <a:p>
            <a:r>
              <a:rPr lang="zh-CN" altLang="en-US" sz="3200" dirty="0"/>
              <a:t>下图为</a:t>
            </a:r>
            <a:r>
              <a:rPr lang="en-US" altLang="zh-CN" sz="3200" dirty="0"/>
              <a:t>E</a:t>
            </a:r>
            <a:r>
              <a:rPr lang="zh-CN" altLang="en-US" sz="3200" dirty="0"/>
              <a:t>，</a:t>
            </a:r>
            <a:r>
              <a:rPr lang="en-US" altLang="zh-CN" sz="3200" dirty="0"/>
              <a:t>F</a:t>
            </a:r>
            <a:r>
              <a:rPr lang="zh-CN" altLang="en-US" sz="3200" dirty="0"/>
              <a:t>量级在</a:t>
            </a:r>
            <a:r>
              <a:rPr lang="en-US" altLang="zh-CN" sz="3200" dirty="0"/>
              <a:t>10^(-3)</a:t>
            </a:r>
            <a:r>
              <a:rPr lang="zh-CN" altLang="en-US" sz="3200" dirty="0"/>
              <a:t>，但</a:t>
            </a:r>
            <a:r>
              <a:rPr lang="en-US" altLang="zh-CN" sz="3200" dirty="0"/>
              <a:t>E</a:t>
            </a:r>
            <a:r>
              <a:rPr lang="zh-CN" altLang="en-US" sz="3200" dirty="0"/>
              <a:t>，</a:t>
            </a:r>
            <a:r>
              <a:rPr lang="en-US" altLang="zh-CN" sz="3200" dirty="0"/>
              <a:t>F</a:t>
            </a:r>
            <a:r>
              <a:rPr lang="zh-CN" altLang="en-US" sz="3200" dirty="0"/>
              <a:t>比值由</a:t>
            </a:r>
            <a:r>
              <a:rPr lang="en-US" altLang="zh-CN" sz="3200" dirty="0"/>
              <a:t>50:1</a:t>
            </a:r>
            <a:r>
              <a:rPr lang="zh-CN" altLang="en-US" sz="3200" dirty="0"/>
              <a:t>左右调整到</a:t>
            </a:r>
            <a:r>
              <a:rPr lang="en-US" altLang="zh-CN" sz="3200" dirty="0"/>
              <a:t>5:1</a:t>
            </a:r>
          </a:p>
          <a:p>
            <a:endParaRPr lang="en-US" altLang="zh-CN" sz="2300" dirty="0">
              <a:latin typeface="Cambria Math" panose="020405030504060302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7020EAB-F086-4E0D-9209-370CB178D31B}"/>
                  </a:ext>
                </a:extLst>
              </p:cNvPr>
              <p:cNvSpPr txBox="1"/>
              <p:nvPr/>
            </p:nvSpPr>
            <p:spPr>
              <a:xfrm>
                <a:off x="3131347" y="1471015"/>
                <a:ext cx="4035207" cy="9344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𝑐𝑜</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𝑝</m:t>
                          </m:r>
                        </m:e>
                        <m:sup>
                          <m:r>
                            <a:rPr lang="en-US" altLang="zh-CN" i="1" dirty="0" smtClean="0">
                              <a:latin typeface="Cambria Math" panose="02040503050406030204" pitchFamily="18" charset="0"/>
                            </a:rPr>
                            <m:t>′</m:t>
                          </m:r>
                        </m:sup>
                      </m:sSup>
                      <m:r>
                        <a:rPr lang="en-US" altLang="zh-CN" b="0" i="1" smtClean="0">
                          <a:latin typeface="Cambria Math" panose="02040503050406030204" pitchFamily="18" charset="0"/>
                        </a:rPr>
                        <m:t>=</m:t>
                      </m:r>
                      <m:sSub>
                        <m:sSubPr>
                          <m:ctrlPr>
                            <a:rPr lang="zh-CN" altLang="en-US" i="1" smtClean="0">
                              <a:solidFill>
                                <a:srgbClr val="FF0000"/>
                              </a:solidFill>
                              <a:latin typeface="Cambria Math" panose="02040503050406030204" pitchFamily="18" charset="0"/>
                            </a:rPr>
                          </m:ctrlPr>
                        </m:sSubPr>
                        <m:e>
                          <m:r>
                            <a:rPr lang="zh-CN" altLang="en-US" i="1" smtClean="0">
                              <a:solidFill>
                                <a:srgbClr val="FF0000"/>
                              </a:solidFill>
                              <a:latin typeface="Cambria Math" panose="02040503050406030204" pitchFamily="18" charset="0"/>
                            </a:rPr>
                            <m:t>𝑣</m:t>
                          </m:r>
                        </m:e>
                        <m:sub>
                          <m:r>
                            <a:rPr lang="zh-CN" altLang="en-US" i="1" smtClean="0">
                              <a:solidFill>
                                <a:srgbClr val="FF0000"/>
                              </a:solidFill>
                              <a:latin typeface="Cambria Math" panose="02040503050406030204" pitchFamily="18" charset="0"/>
                            </a:rPr>
                            <m:t>1</m:t>
                          </m:r>
                        </m:sub>
                      </m:sSub>
                      <m:sSup>
                        <m:sSupPr>
                          <m:ctrlPr>
                            <a:rPr lang="zh-CN" altLang="en-US" i="1" smtClean="0">
                              <a:latin typeface="Cambria Math" panose="02040503050406030204" pitchFamily="18" charset="0"/>
                            </a:rPr>
                          </m:ctrlPr>
                        </m:sSupPr>
                        <m:e>
                          <m:d>
                            <m:dPr>
                              <m:begChr m:val="["/>
                              <m:endChr m:val="]"/>
                              <m:ctrlPr>
                                <a:rPr lang="zh-CN" altLang="en-US" i="1" smtClean="0">
                                  <a:latin typeface="Cambria Math" panose="02040503050406030204" pitchFamily="18" charset="0"/>
                                </a:rPr>
                              </m:ctrlPr>
                            </m:dPr>
                            <m:e>
                              <m:f>
                                <m:fPr>
                                  <m:ctrlPr>
                                    <a:rPr lang="en-US" altLang="zh-CN" i="1">
                                      <a:latin typeface="Cambria Math" panose="02040503050406030204" pitchFamily="18" charset="0"/>
                                    </a:rPr>
                                  </m:ctrlPr>
                                </m:fPr>
                                <m:num>
                                  <m:d>
                                    <m:dPr>
                                      <m:ctrlPr>
                                        <a:rPr lang="zh-CN" altLang="en-US" i="1">
                                          <a:latin typeface="Cambria Math" panose="02040503050406030204" pitchFamily="18" charset="0"/>
                                        </a:rPr>
                                      </m:ctrlPr>
                                    </m:dPr>
                                    <m:e>
                                      <m:r>
                                        <a:rPr lang="en-US" altLang="zh-CN" b="0" i="1" smtClean="0">
                                          <a:latin typeface="Cambria Math" panose="02040503050406030204" pitchFamily="18" charset="0"/>
                                        </a:rPr>
                                        <m:t>𝐴</m:t>
                                      </m:r>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𝑣</m:t>
                                          </m:r>
                                        </m:e>
                                        <m:sub>
                                          <m:r>
                                            <a:rPr lang="zh-CN" altLang="en-US" i="1">
                                              <a:solidFill>
                                                <a:srgbClr val="FF0000"/>
                                              </a:solidFill>
                                              <a:latin typeface="Cambria Math" panose="02040503050406030204" pitchFamily="18" charset="0"/>
                                            </a:rPr>
                                            <m:t>1</m:t>
                                          </m:r>
                                        </m:sub>
                                      </m:sSub>
                                      <m:r>
                                        <a:rPr lang="zh-CN" altLang="en-US" i="1">
                                          <a:latin typeface="Cambria Math" panose="02040503050406030204" pitchFamily="18" charset="0"/>
                                        </a:rPr>
                                        <m:t>+</m:t>
                                      </m:r>
                                      <m:r>
                                        <a:rPr lang="en-US" altLang="zh-CN" b="0" i="1" smtClean="0">
                                          <a:latin typeface="Cambria Math" panose="02040503050406030204" pitchFamily="18" charset="0"/>
                                        </a:rPr>
                                        <m:t>𝐵</m:t>
                                      </m:r>
                                    </m:e>
                                  </m:d>
                                </m:num>
                                <m:den>
                                  <m:r>
                                    <a:rPr lang="en-US" altLang="zh-CN" b="0" i="1" smtClean="0">
                                      <a:latin typeface="Cambria Math" panose="02040503050406030204" pitchFamily="18" charset="0"/>
                                    </a:rPr>
                                    <m:t>𝐶</m:t>
                                  </m:r>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𝑣</m:t>
                                      </m:r>
                                    </m:e>
                                    <m:sub>
                                      <m:r>
                                        <a:rPr lang="en-US" altLang="zh-CN" i="1">
                                          <a:solidFill>
                                            <a:srgbClr val="FF0000"/>
                                          </a:solidFill>
                                          <a:latin typeface="Cambria Math" panose="02040503050406030204" pitchFamily="18" charset="0"/>
                                        </a:rPr>
                                        <m:t>3</m:t>
                                      </m:r>
                                    </m:sub>
                                  </m:sSub>
                                  <m:r>
                                    <a:rPr lang="en-US" altLang="zh-CN" i="1">
                                      <a:latin typeface="Cambria Math" panose="02040503050406030204" pitchFamily="18" charset="0"/>
                                    </a:rPr>
                                    <m:t>−</m:t>
                                  </m:r>
                                  <m:r>
                                    <a:rPr lang="en-US" altLang="zh-CN" b="0" i="1" smtClean="0">
                                      <a:latin typeface="Cambria Math" panose="02040503050406030204" pitchFamily="18" charset="0"/>
                                    </a:rPr>
                                    <m:t>𝐷</m:t>
                                  </m:r>
                                </m:den>
                              </m:f>
                              <m:r>
                                <a:rPr lang="zh-CN" altLang="en-US" i="1" smtClean="0">
                                  <a:latin typeface="Cambria Math" panose="02040503050406030204" pitchFamily="18" charset="0"/>
                                </a:rPr>
                                <m:t>+</m:t>
                              </m:r>
                              <m:f>
                                <m:fPr>
                                  <m:ctrlPr>
                                    <a:rPr lang="zh-CN" altLang="en-US"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𝐸</m:t>
                                  </m:r>
                                  <m:r>
                                    <a:rPr lang="zh-CN" altLang="en-US" i="1" smtClean="0">
                                      <a:latin typeface="Cambria Math" panose="02040503050406030204" pitchFamily="18" charset="0"/>
                                    </a:rPr>
                                    <m:t>−</m:t>
                                  </m:r>
                                  <m:r>
                                    <a:rPr lang="en-US" altLang="zh-CN" b="0" i="1" smtClean="0">
                                      <a:latin typeface="Cambria Math" panose="02040503050406030204" pitchFamily="18" charset="0"/>
                                    </a:rPr>
                                    <m:t>𝐹</m:t>
                                  </m:r>
                                  <m:f>
                                    <m:fPr>
                                      <m:ctrlPr>
                                        <a:rPr lang="zh-CN" altLang="en-US" i="1" smtClean="0">
                                          <a:latin typeface="Cambria Math" panose="02040503050406030204" pitchFamily="18" charset="0"/>
                                        </a:rPr>
                                      </m:ctrlPr>
                                    </m:fPr>
                                    <m:num>
                                      <m:r>
                                        <a:rPr lang="zh-CN" altLang="en-US" i="1">
                                          <a:latin typeface="Cambria Math" panose="02040503050406030204" pitchFamily="18" charset="0"/>
                                        </a:rPr>
                                        <m:t>1</m:t>
                                      </m:r>
                                    </m:num>
                                    <m:den>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𝑣</m:t>
                                          </m:r>
                                        </m:e>
                                        <m:sub>
                                          <m:r>
                                            <a:rPr lang="zh-CN" altLang="en-US" i="1">
                                              <a:solidFill>
                                                <a:srgbClr val="FF0000"/>
                                              </a:solidFill>
                                              <a:latin typeface="Cambria Math" panose="02040503050406030204" pitchFamily="18" charset="0"/>
                                            </a:rPr>
                                            <m:t>2</m:t>
                                          </m:r>
                                        </m:sub>
                                      </m:sSub>
                                    </m:den>
                                  </m:f>
                                </m:den>
                              </m:f>
                              <m:r>
                                <a:rPr lang="zh-CN" altLang="en-US" i="1" smtClean="0">
                                  <a:latin typeface="Cambria Math" panose="02040503050406030204" pitchFamily="18" charset="0"/>
                                </a:rPr>
                                <m:t>+</m:t>
                              </m:r>
                              <m:r>
                                <a:rPr lang="en-US" altLang="zh-CN" b="0" i="1" smtClean="0">
                                  <a:latin typeface="Cambria Math" panose="02040503050406030204" pitchFamily="18" charset="0"/>
                                </a:rPr>
                                <m:t>𝐺</m:t>
                              </m:r>
                            </m:e>
                          </m:d>
                        </m:e>
                        <m:sup>
                          <m:r>
                            <a:rPr lang="zh-CN" altLang="en-US" i="1" smtClean="0">
                              <a:latin typeface="Cambria Math" panose="02040503050406030204" pitchFamily="18" charset="0"/>
                            </a:rPr>
                            <m:t>−1</m:t>
                          </m:r>
                        </m:sup>
                      </m:sSup>
                    </m:oMath>
                  </m:oMathPara>
                </a14:m>
                <a:endParaRPr lang="zh-CN" altLang="en-US" dirty="0"/>
              </a:p>
            </p:txBody>
          </p:sp>
        </mc:Choice>
        <mc:Fallback>
          <p:sp>
            <p:nvSpPr>
              <p:cNvPr id="5" name="文本框 4">
                <a:extLst>
                  <a:ext uri="{FF2B5EF4-FFF2-40B4-BE49-F238E27FC236}">
                    <a16:creationId xmlns:a16="http://schemas.microsoft.com/office/drawing/2014/main" id="{77020EAB-F086-4E0D-9209-370CB178D31B}"/>
                  </a:ext>
                </a:extLst>
              </p:cNvPr>
              <p:cNvSpPr txBox="1">
                <a:spLocks noRot="1" noChangeAspect="1" noMove="1" noResize="1" noEditPoints="1" noAdjustHandles="1" noChangeArrowheads="1" noChangeShapeType="1" noTextEdit="1"/>
              </p:cNvSpPr>
              <p:nvPr/>
            </p:nvSpPr>
            <p:spPr>
              <a:xfrm>
                <a:off x="3131347" y="1471015"/>
                <a:ext cx="4035207" cy="934487"/>
              </a:xfrm>
              <a:prstGeom prst="rect">
                <a:avLst/>
              </a:prstGeom>
              <a:blipFill>
                <a:blip r:embed="rId3"/>
                <a:stretch>
                  <a:fillRect b="-64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E07D7DDF-A170-4F14-A233-8FA3FC15FF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2753" y="3357563"/>
            <a:ext cx="3726177" cy="3135312"/>
          </a:xfrm>
          <a:prstGeom prst="rect">
            <a:avLst/>
          </a:prstGeom>
        </p:spPr>
      </p:pic>
    </p:spTree>
    <p:extLst>
      <p:ext uri="{BB962C8B-B14F-4D97-AF65-F5344CB8AC3E}">
        <p14:creationId xmlns:p14="http://schemas.microsoft.com/office/powerpoint/2010/main" val="126486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r>
                  <a:rPr lang="zh-CN" altLang="en-US" dirty="0"/>
                  <a:t>基本讨论</a:t>
                </a:r>
                <a:r>
                  <a:rPr lang="en-US" altLang="zh-CN" dirty="0"/>
                  <a:t>——</a:t>
                </a:r>
                <a:r>
                  <a:rPr lang="zh-CN" altLang="en-US" dirty="0"/>
                  <a:t>关于三个系数</a:t>
                </a:r>
                <a14:m>
                  <m:oMath xmlns:m="http://schemas.openxmlformats.org/officeDocument/2006/math">
                    <m:sSub>
                      <m:sSubPr>
                        <m:ctrlPr>
                          <a:rPr lang="en-US" altLang="zh-CN" b="0" i="0"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0" dirty="0" smtClean="0">
                            <a:latin typeface="Cambria Math" panose="02040503050406030204" pitchFamily="18" charset="0"/>
                          </a:rPr>
                          <m:t>1</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0" dirty="0" smtClean="0">
                            <a:latin typeface="Cambria Math" panose="02040503050406030204" pitchFamily="18" charset="0"/>
                          </a:rPr>
                          <m:t>2</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0" dirty="0" smtClean="0">
                            <a:latin typeface="Cambria Math" panose="02040503050406030204" pitchFamily="18" charset="0"/>
                          </a:rPr>
                          <m:t>3</m:t>
                        </m:r>
                      </m:sub>
                    </m:sSub>
                  </m:oMath>
                </a14:m>
                <a:endParaRPr lang="zh-CN" altLang="en-US" dirty="0"/>
              </a:p>
            </p:txBody>
          </p:sp>
        </mc:Choice>
        <mc:Fallback>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p:sp>
        <p:nvSpPr>
          <p:cNvPr id="3" name="内容占位符 2"/>
          <p:cNvSpPr>
            <a:spLocks noGrp="1"/>
          </p:cNvSpPr>
          <p:nvPr>
            <p:ph idx="1"/>
          </p:nvPr>
        </p:nvSpPr>
        <p:spPr>
          <a:xfrm>
            <a:off x="838200" y="2506662"/>
            <a:ext cx="9636760" cy="4351338"/>
          </a:xfrm>
        </p:spPr>
        <p:txBody>
          <a:bodyPr>
            <a:normAutofit/>
          </a:bodyPr>
          <a:lstStyle/>
          <a:p>
            <a:r>
              <a:rPr lang="zh-CN" altLang="en-US" sz="2300" dirty="0">
                <a:latin typeface="Cambria Math" panose="02040503050406030204" pitchFamily="18" charset="0"/>
              </a:rPr>
              <a:t>由于系数较多，更多的系数比例对应图像将再作整理后放到论文中，同时简化后的系数</a:t>
            </a:r>
            <a:r>
              <a:rPr lang="en-US" altLang="zh-CN" sz="2300" dirty="0">
                <a:latin typeface="Cambria Math" panose="02040503050406030204" pitchFamily="18" charset="0"/>
              </a:rPr>
              <a:t>A</a:t>
            </a:r>
            <a:r>
              <a:rPr lang="zh-CN" altLang="en-US" sz="2300" dirty="0">
                <a:latin typeface="Cambria Math" panose="02040503050406030204" pitchFamily="18" charset="0"/>
              </a:rPr>
              <a:t>，</a:t>
            </a:r>
            <a:r>
              <a:rPr lang="en-US" altLang="zh-CN" sz="2300" dirty="0">
                <a:latin typeface="Cambria Math" panose="02040503050406030204" pitchFamily="18" charset="0"/>
              </a:rPr>
              <a:t>B</a:t>
            </a:r>
            <a:r>
              <a:rPr lang="zh-CN" altLang="en-US" sz="2300" dirty="0">
                <a:latin typeface="Cambria Math" panose="02040503050406030204" pitchFamily="18" charset="0"/>
              </a:rPr>
              <a:t>等等和具体的现实意义有一定的对应关系，上述存在最优解图像对应着现实中的体积比例分配，最优解对现实的体积比例分配将有具体的</a:t>
            </a:r>
            <a:r>
              <a:rPr lang="zh-CN" altLang="en-US" sz="2300">
                <a:latin typeface="Cambria Math" panose="02040503050406030204" pitchFamily="18" charset="0"/>
              </a:rPr>
              <a:t>指导意义，在确定合理的系数量级后，会更深入地讨论最终结果的意义。</a:t>
            </a:r>
            <a:endParaRPr lang="en-US" altLang="zh-CN" sz="2300" dirty="0">
              <a:latin typeface="Cambria Math" panose="020405030504060302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7020EAB-F086-4E0D-9209-370CB178D31B}"/>
                  </a:ext>
                </a:extLst>
              </p:cNvPr>
              <p:cNvSpPr txBox="1"/>
              <p:nvPr/>
            </p:nvSpPr>
            <p:spPr>
              <a:xfrm>
                <a:off x="3131347" y="1471015"/>
                <a:ext cx="4035207" cy="9344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𝑐𝑜</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𝑝</m:t>
                          </m:r>
                        </m:e>
                        <m:sup>
                          <m:r>
                            <a:rPr lang="en-US" altLang="zh-CN" i="1" dirty="0" smtClean="0">
                              <a:latin typeface="Cambria Math" panose="02040503050406030204" pitchFamily="18" charset="0"/>
                            </a:rPr>
                            <m:t>′</m:t>
                          </m:r>
                        </m:sup>
                      </m:sSup>
                      <m:r>
                        <a:rPr lang="en-US" altLang="zh-CN" b="0" i="1" smtClean="0">
                          <a:latin typeface="Cambria Math" panose="02040503050406030204" pitchFamily="18" charset="0"/>
                        </a:rPr>
                        <m:t>=</m:t>
                      </m:r>
                      <m:sSub>
                        <m:sSubPr>
                          <m:ctrlPr>
                            <a:rPr lang="zh-CN" altLang="en-US" i="1" smtClean="0">
                              <a:solidFill>
                                <a:srgbClr val="FF0000"/>
                              </a:solidFill>
                              <a:latin typeface="Cambria Math" panose="02040503050406030204" pitchFamily="18" charset="0"/>
                            </a:rPr>
                          </m:ctrlPr>
                        </m:sSubPr>
                        <m:e>
                          <m:r>
                            <a:rPr lang="zh-CN" altLang="en-US" i="1" smtClean="0">
                              <a:solidFill>
                                <a:srgbClr val="FF0000"/>
                              </a:solidFill>
                              <a:latin typeface="Cambria Math" panose="02040503050406030204" pitchFamily="18" charset="0"/>
                            </a:rPr>
                            <m:t>𝑣</m:t>
                          </m:r>
                        </m:e>
                        <m:sub>
                          <m:r>
                            <a:rPr lang="zh-CN" altLang="en-US" i="1" smtClean="0">
                              <a:solidFill>
                                <a:srgbClr val="FF0000"/>
                              </a:solidFill>
                              <a:latin typeface="Cambria Math" panose="02040503050406030204" pitchFamily="18" charset="0"/>
                            </a:rPr>
                            <m:t>1</m:t>
                          </m:r>
                        </m:sub>
                      </m:sSub>
                      <m:sSup>
                        <m:sSupPr>
                          <m:ctrlPr>
                            <a:rPr lang="zh-CN" altLang="en-US" i="1" smtClean="0">
                              <a:latin typeface="Cambria Math" panose="02040503050406030204" pitchFamily="18" charset="0"/>
                            </a:rPr>
                          </m:ctrlPr>
                        </m:sSupPr>
                        <m:e>
                          <m:d>
                            <m:dPr>
                              <m:begChr m:val="["/>
                              <m:endChr m:val="]"/>
                              <m:ctrlPr>
                                <a:rPr lang="zh-CN" altLang="en-US" i="1" smtClean="0">
                                  <a:latin typeface="Cambria Math" panose="02040503050406030204" pitchFamily="18" charset="0"/>
                                </a:rPr>
                              </m:ctrlPr>
                            </m:dPr>
                            <m:e>
                              <m:f>
                                <m:fPr>
                                  <m:ctrlPr>
                                    <a:rPr lang="en-US" altLang="zh-CN" i="1">
                                      <a:latin typeface="Cambria Math" panose="02040503050406030204" pitchFamily="18" charset="0"/>
                                    </a:rPr>
                                  </m:ctrlPr>
                                </m:fPr>
                                <m:num>
                                  <m:d>
                                    <m:dPr>
                                      <m:ctrlPr>
                                        <a:rPr lang="zh-CN" altLang="en-US" i="1">
                                          <a:latin typeface="Cambria Math" panose="02040503050406030204" pitchFamily="18" charset="0"/>
                                        </a:rPr>
                                      </m:ctrlPr>
                                    </m:dPr>
                                    <m:e>
                                      <m:r>
                                        <a:rPr lang="en-US" altLang="zh-CN" b="0" i="1" smtClean="0">
                                          <a:latin typeface="Cambria Math" panose="02040503050406030204" pitchFamily="18" charset="0"/>
                                        </a:rPr>
                                        <m:t>𝐴</m:t>
                                      </m:r>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𝑣</m:t>
                                          </m:r>
                                        </m:e>
                                        <m:sub>
                                          <m:r>
                                            <a:rPr lang="zh-CN" altLang="en-US" i="1">
                                              <a:solidFill>
                                                <a:srgbClr val="FF0000"/>
                                              </a:solidFill>
                                              <a:latin typeface="Cambria Math" panose="02040503050406030204" pitchFamily="18" charset="0"/>
                                            </a:rPr>
                                            <m:t>1</m:t>
                                          </m:r>
                                        </m:sub>
                                      </m:sSub>
                                      <m:r>
                                        <a:rPr lang="zh-CN" altLang="en-US" i="1">
                                          <a:latin typeface="Cambria Math" panose="02040503050406030204" pitchFamily="18" charset="0"/>
                                        </a:rPr>
                                        <m:t>+</m:t>
                                      </m:r>
                                      <m:r>
                                        <a:rPr lang="en-US" altLang="zh-CN" b="0" i="1" smtClean="0">
                                          <a:latin typeface="Cambria Math" panose="02040503050406030204" pitchFamily="18" charset="0"/>
                                        </a:rPr>
                                        <m:t>𝐵</m:t>
                                      </m:r>
                                    </m:e>
                                  </m:d>
                                </m:num>
                                <m:den>
                                  <m:r>
                                    <a:rPr lang="en-US" altLang="zh-CN" b="0" i="1" smtClean="0">
                                      <a:latin typeface="Cambria Math" panose="02040503050406030204" pitchFamily="18" charset="0"/>
                                    </a:rPr>
                                    <m:t>𝐶</m:t>
                                  </m:r>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𝑣</m:t>
                                      </m:r>
                                    </m:e>
                                    <m:sub>
                                      <m:r>
                                        <a:rPr lang="en-US" altLang="zh-CN" i="1">
                                          <a:solidFill>
                                            <a:srgbClr val="FF0000"/>
                                          </a:solidFill>
                                          <a:latin typeface="Cambria Math" panose="02040503050406030204" pitchFamily="18" charset="0"/>
                                        </a:rPr>
                                        <m:t>3</m:t>
                                      </m:r>
                                    </m:sub>
                                  </m:sSub>
                                  <m:r>
                                    <a:rPr lang="en-US" altLang="zh-CN" i="1">
                                      <a:latin typeface="Cambria Math" panose="02040503050406030204" pitchFamily="18" charset="0"/>
                                    </a:rPr>
                                    <m:t>−</m:t>
                                  </m:r>
                                  <m:r>
                                    <a:rPr lang="en-US" altLang="zh-CN" b="0" i="1" smtClean="0">
                                      <a:latin typeface="Cambria Math" panose="02040503050406030204" pitchFamily="18" charset="0"/>
                                    </a:rPr>
                                    <m:t>𝐷</m:t>
                                  </m:r>
                                </m:den>
                              </m:f>
                              <m:r>
                                <a:rPr lang="zh-CN" altLang="en-US" i="1" smtClean="0">
                                  <a:latin typeface="Cambria Math" panose="02040503050406030204" pitchFamily="18" charset="0"/>
                                </a:rPr>
                                <m:t>+</m:t>
                              </m:r>
                              <m:f>
                                <m:fPr>
                                  <m:ctrlPr>
                                    <a:rPr lang="zh-CN" altLang="en-US"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𝐸</m:t>
                                  </m:r>
                                  <m:r>
                                    <a:rPr lang="zh-CN" altLang="en-US" i="1" smtClean="0">
                                      <a:latin typeface="Cambria Math" panose="02040503050406030204" pitchFamily="18" charset="0"/>
                                    </a:rPr>
                                    <m:t>−</m:t>
                                  </m:r>
                                  <m:r>
                                    <a:rPr lang="en-US" altLang="zh-CN" b="0" i="1" smtClean="0">
                                      <a:latin typeface="Cambria Math" panose="02040503050406030204" pitchFamily="18" charset="0"/>
                                    </a:rPr>
                                    <m:t>𝐹</m:t>
                                  </m:r>
                                  <m:f>
                                    <m:fPr>
                                      <m:ctrlPr>
                                        <a:rPr lang="zh-CN" altLang="en-US" i="1" smtClean="0">
                                          <a:latin typeface="Cambria Math" panose="02040503050406030204" pitchFamily="18" charset="0"/>
                                        </a:rPr>
                                      </m:ctrlPr>
                                    </m:fPr>
                                    <m:num>
                                      <m:r>
                                        <a:rPr lang="zh-CN" altLang="en-US" i="1">
                                          <a:latin typeface="Cambria Math" panose="02040503050406030204" pitchFamily="18" charset="0"/>
                                        </a:rPr>
                                        <m:t>1</m:t>
                                      </m:r>
                                    </m:num>
                                    <m:den>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𝑣</m:t>
                                          </m:r>
                                        </m:e>
                                        <m:sub>
                                          <m:r>
                                            <a:rPr lang="zh-CN" altLang="en-US" i="1">
                                              <a:solidFill>
                                                <a:srgbClr val="FF0000"/>
                                              </a:solidFill>
                                              <a:latin typeface="Cambria Math" panose="02040503050406030204" pitchFamily="18" charset="0"/>
                                            </a:rPr>
                                            <m:t>2</m:t>
                                          </m:r>
                                        </m:sub>
                                      </m:sSub>
                                    </m:den>
                                  </m:f>
                                </m:den>
                              </m:f>
                              <m:r>
                                <a:rPr lang="zh-CN" altLang="en-US" i="1" smtClean="0">
                                  <a:latin typeface="Cambria Math" panose="02040503050406030204" pitchFamily="18" charset="0"/>
                                </a:rPr>
                                <m:t>+</m:t>
                              </m:r>
                              <m:r>
                                <a:rPr lang="en-US" altLang="zh-CN" b="0" i="1" smtClean="0">
                                  <a:latin typeface="Cambria Math" panose="02040503050406030204" pitchFamily="18" charset="0"/>
                                </a:rPr>
                                <m:t>𝐺</m:t>
                              </m:r>
                            </m:e>
                          </m:d>
                        </m:e>
                        <m:sup>
                          <m:r>
                            <a:rPr lang="zh-CN" altLang="en-US" i="1" smtClean="0">
                              <a:latin typeface="Cambria Math" panose="02040503050406030204" pitchFamily="18" charset="0"/>
                            </a:rPr>
                            <m:t>−1</m:t>
                          </m:r>
                        </m:sup>
                      </m:sSup>
                    </m:oMath>
                  </m:oMathPara>
                </a14:m>
                <a:endParaRPr lang="zh-CN" altLang="en-US" dirty="0"/>
              </a:p>
            </p:txBody>
          </p:sp>
        </mc:Choice>
        <mc:Fallback>
          <p:sp>
            <p:nvSpPr>
              <p:cNvPr id="5" name="文本框 4">
                <a:extLst>
                  <a:ext uri="{FF2B5EF4-FFF2-40B4-BE49-F238E27FC236}">
                    <a16:creationId xmlns:a16="http://schemas.microsoft.com/office/drawing/2014/main" id="{77020EAB-F086-4E0D-9209-370CB178D31B}"/>
                  </a:ext>
                </a:extLst>
              </p:cNvPr>
              <p:cNvSpPr txBox="1">
                <a:spLocks noRot="1" noChangeAspect="1" noMove="1" noResize="1" noEditPoints="1" noAdjustHandles="1" noChangeArrowheads="1" noChangeShapeType="1" noTextEdit="1"/>
              </p:cNvSpPr>
              <p:nvPr/>
            </p:nvSpPr>
            <p:spPr>
              <a:xfrm>
                <a:off x="3131347" y="1471015"/>
                <a:ext cx="4035207" cy="934487"/>
              </a:xfrm>
              <a:prstGeom prst="rect">
                <a:avLst/>
              </a:prstGeom>
              <a:blipFill>
                <a:blip r:embed="rId3"/>
                <a:stretch>
                  <a:fillRect b="-6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0469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B5B9A-0615-4EEC-82B8-7BEFB201B10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最后需要进一步完善的部分：</a:t>
            </a:r>
          </a:p>
        </p:txBody>
      </p:sp>
      <p:sp>
        <p:nvSpPr>
          <p:cNvPr id="3" name="内容占位符 2">
            <a:extLst>
              <a:ext uri="{FF2B5EF4-FFF2-40B4-BE49-F238E27FC236}">
                <a16:creationId xmlns:a16="http://schemas.microsoft.com/office/drawing/2014/main" id="{B100FEB5-691E-4F9D-B161-36DF3D2DAD0E}"/>
              </a:ext>
            </a:extLst>
          </p:cNvPr>
          <p:cNvSpPr txBox="1">
            <a:spLocks/>
          </p:cNvSpPr>
          <p:nvPr/>
        </p:nvSpPr>
        <p:spPr>
          <a:xfrm>
            <a:off x="720213" y="1690688"/>
            <a:ext cx="963676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a:t>由于从现有资料，我们很难直接拟合得到系数，所以我们最后决定采用调整系数的量级比例，得到函数图像，再结合现实情况，判定图像性质与现实是否相符合，也就是说我们先保证模型的合理性，即我们希望存在最优解，通过大量的数据分析和调整，得到模型的更为具体的形式，从而可以达到我们的最终目的</a:t>
            </a:r>
            <a:r>
              <a:rPr lang="en-US" altLang="zh-CN" sz="3200" dirty="0"/>
              <a:t>——</a:t>
            </a:r>
            <a:r>
              <a:rPr lang="zh-CN" altLang="en-US" sz="3200" dirty="0"/>
              <a:t>可以使用该模型分析一些现实或许尚不存在的武器的性价比。当然由于没有具体资料拟合，模型的精确度或许较差，但指导意义仍较为显著，这方面的讨论将放到最终论文的分析部分。</a:t>
            </a:r>
            <a:endParaRPr lang="en-US" altLang="zh-CN" sz="2300" dirty="0">
              <a:latin typeface="Cambria Math" panose="02040503050406030204" pitchFamily="18" charset="0"/>
            </a:endParaRPr>
          </a:p>
        </p:txBody>
      </p:sp>
    </p:spTree>
    <p:extLst>
      <p:ext uri="{BB962C8B-B14F-4D97-AF65-F5344CB8AC3E}">
        <p14:creationId xmlns:p14="http://schemas.microsoft.com/office/powerpoint/2010/main" val="130366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lstStyle/>
          <a:p>
            <a:r>
              <a:rPr lang="zh-CN" altLang="en-US" dirty="0"/>
              <a:t>国际矛盾加深</a:t>
            </a:r>
            <a:endParaRPr lang="en-US" altLang="zh-CN" dirty="0"/>
          </a:p>
          <a:p>
            <a:endParaRPr lang="en-US" altLang="zh-CN" dirty="0"/>
          </a:p>
          <a:p>
            <a:r>
              <a:rPr lang="zh-CN" altLang="en-US" dirty="0"/>
              <a:t>国家安全问题严峻</a:t>
            </a:r>
            <a:endParaRPr lang="en-US" altLang="zh-CN" dirty="0"/>
          </a:p>
          <a:p>
            <a:endParaRPr lang="en-US" altLang="zh-CN" dirty="0"/>
          </a:p>
          <a:p>
            <a:r>
              <a:rPr lang="zh-CN" altLang="en-US" dirty="0"/>
              <a:t>需要考虑武器的发展方向</a:t>
            </a:r>
          </a:p>
        </p:txBody>
      </p:sp>
    </p:spTree>
    <p:extLst>
      <p:ext uri="{BB962C8B-B14F-4D97-AF65-F5344CB8AC3E}">
        <p14:creationId xmlns:p14="http://schemas.microsoft.com/office/powerpoint/2010/main" val="220198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问题提出</a:t>
            </a:r>
          </a:p>
        </p:txBody>
      </p:sp>
      <p:sp>
        <p:nvSpPr>
          <p:cNvPr id="3" name="内容占位符 2"/>
          <p:cNvSpPr>
            <a:spLocks noGrp="1"/>
          </p:cNvSpPr>
          <p:nvPr>
            <p:ph idx="1"/>
          </p:nvPr>
        </p:nvSpPr>
        <p:spPr/>
        <p:txBody>
          <a:bodyPr/>
          <a:lstStyle/>
          <a:p>
            <a:r>
              <a:rPr lang="zh-CN" altLang="zh-CN" dirty="0"/>
              <a:t>现代武器在不断的发展中，也有巨大化的趋势，比如从开始的小型舰船到后来可以搭载战斗机的航空母舰，那么在影视资料中常常出现的这种直立式巨型战斗机器是否会成为将来的一种可能武器分支呢，从影片中的资料看，在一些特殊战斗中，这种器械有它自身的优势存在，那么这种优势又能否有足够大的吸引力去催生它的诞生呢，我们难以凭空论断，需要建立分析武器性价比的模型。该模型将不仅能用于这类武器的合理性判定，同时也将对未来武器的发展方向产生指导作用。</a:t>
            </a:r>
            <a:endParaRPr lang="zh-CN" altLang="en-US" dirty="0"/>
          </a:p>
        </p:txBody>
      </p:sp>
    </p:spTree>
    <p:extLst>
      <p:ext uri="{BB962C8B-B14F-4D97-AF65-F5344CB8AC3E}">
        <p14:creationId xmlns:p14="http://schemas.microsoft.com/office/powerpoint/2010/main" val="158288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建模思路</a:t>
            </a:r>
          </a:p>
        </p:txBody>
      </p:sp>
      <p:sp>
        <p:nvSpPr>
          <p:cNvPr id="3" name="内容占位符 2"/>
          <p:cNvSpPr>
            <a:spLocks noGrp="1"/>
          </p:cNvSpPr>
          <p:nvPr>
            <p:ph idx="1"/>
          </p:nvPr>
        </p:nvSpPr>
        <p:spPr/>
        <p:txBody>
          <a:bodyPr>
            <a:normAutofit/>
          </a:bodyPr>
          <a:lstStyle/>
          <a:p>
            <a:r>
              <a:rPr lang="zh-CN" altLang="en-US" dirty="0"/>
              <a:t>如何评价武器的合理性：性价比</a:t>
            </a:r>
            <a:endParaRPr lang="en-US" altLang="zh-CN" dirty="0"/>
          </a:p>
          <a:p>
            <a:endParaRPr lang="en-US" altLang="zh-CN" dirty="0"/>
          </a:p>
          <a:p>
            <a:r>
              <a:rPr lang="zh-CN" altLang="en-US" dirty="0"/>
              <a:t>总体思路：在一定限制条件下改变优化变量使性价</a:t>
            </a:r>
            <a:r>
              <a:rPr lang="zh-CN" altLang="en-US"/>
              <a:t>比最高</a:t>
            </a:r>
            <a:endParaRPr lang="en-US" altLang="zh-CN" dirty="0"/>
          </a:p>
        </p:txBody>
      </p:sp>
    </p:spTree>
    <p:extLst>
      <p:ext uri="{BB962C8B-B14F-4D97-AF65-F5344CB8AC3E}">
        <p14:creationId xmlns:p14="http://schemas.microsoft.com/office/powerpoint/2010/main" val="253602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优化变量：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a:t>	</a:t>
                </a:r>
                <a:r>
                  <a:rPr lang="zh-CN" altLang="en-US" dirty="0"/>
                  <a:t>变量 			 符号</a:t>
                </a:r>
                <a:r>
                  <a:rPr lang="en-US" altLang="zh-CN" dirty="0"/>
                  <a:t>		</a:t>
                </a:r>
                <a:r>
                  <a:rPr lang="zh-CN" altLang="en-US" dirty="0"/>
                  <a:t>单位</a:t>
                </a:r>
                <a:endParaRPr lang="en-US" altLang="zh-CN" dirty="0"/>
              </a:p>
              <a:p>
                <a:r>
                  <a:rPr lang="zh-CN" altLang="en-US" dirty="0"/>
                  <a:t>总体积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a:latin typeface="Cambria Math" panose="02040503050406030204" pitchFamily="18" charset="0"/>
                          </a:rPr>
                          <m:t>0</m:t>
                        </m:r>
                      </m:sub>
                    </m:sSub>
                  </m:oMath>
                </a14:m>
                <a:r>
                  <a:rPr lang="en-US" altLang="zh-CN" dirty="0"/>
                  <a:t> 		</a:t>
                </a:r>
                <a:r>
                  <a:rPr lang="zh-CN" altLang="en-US" dirty="0"/>
                  <a:t>立方米</a:t>
                </a:r>
              </a:p>
              <a:p>
                <a:r>
                  <a:rPr lang="zh-CN" altLang="en-US" dirty="0"/>
                  <a:t>武器模块体积占比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en-US" altLang="zh-CN" b="0" i="0" smtClean="0">
                            <a:latin typeface="Cambria Math" panose="02040503050406030204" pitchFamily="18" charset="0"/>
                          </a:rPr>
                          <m:t>1</m:t>
                        </m:r>
                      </m:sub>
                    </m:sSub>
                    <m:r>
                      <a:rPr lang="zh-CN" altLang="en-US" i="1">
                        <a:latin typeface="Cambria Math" panose="02040503050406030204" pitchFamily="18" charset="0"/>
                      </a:rPr>
                      <m:t> </m:t>
                    </m:r>
                  </m:oMath>
                </a14:m>
                <a:r>
                  <a:rPr lang="en-US" altLang="zh-CN" dirty="0"/>
                  <a:t>		</a:t>
                </a:r>
                <a:r>
                  <a:rPr lang="zh-CN" altLang="en-US" dirty="0"/>
                  <a:t>无</a:t>
                </a:r>
              </a:p>
              <a:p>
                <a:r>
                  <a:rPr lang="zh-CN" altLang="en-US" dirty="0"/>
                  <a:t>资源模块体积占比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en-US" altLang="zh-CN" b="0" i="0" smtClean="0">
                            <a:latin typeface="Cambria Math" panose="02040503050406030204" pitchFamily="18" charset="0"/>
                          </a:rPr>
                          <m:t>2</m:t>
                        </m:r>
                      </m:sub>
                    </m:sSub>
                    <m:r>
                      <a:rPr lang="zh-CN" altLang="en-US" i="1">
                        <a:latin typeface="Cambria Math" panose="02040503050406030204" pitchFamily="18" charset="0"/>
                      </a:rPr>
                      <m:t> </m:t>
                    </m:r>
                  </m:oMath>
                </a14:m>
                <a:r>
                  <a:rPr lang="en-US" altLang="zh-CN" dirty="0"/>
                  <a:t>		</a:t>
                </a:r>
                <a:r>
                  <a:rPr lang="zh-CN" altLang="en-US" dirty="0"/>
                  <a:t>无</a:t>
                </a:r>
              </a:p>
              <a:p>
                <a:r>
                  <a:rPr lang="zh-CN" altLang="en-US" dirty="0"/>
                  <a:t>动力模块体积占比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en-US" altLang="zh-CN" b="0" i="0" smtClean="0">
                            <a:latin typeface="Cambria Math" panose="02040503050406030204" pitchFamily="18" charset="0"/>
                          </a:rPr>
                          <m:t>3</m:t>
                        </m:r>
                      </m:sub>
                    </m:sSub>
                  </m:oMath>
                </a14:m>
                <a:r>
                  <a:rPr lang="en-US" altLang="zh-CN" dirty="0"/>
                  <a:t>		</a:t>
                </a:r>
                <a:r>
                  <a:rPr lang="zh-CN" altLang="en-US" dirty="0"/>
                  <a:t>无</a:t>
                </a:r>
              </a:p>
              <a:p>
                <a:r>
                  <a:rPr lang="zh-CN" altLang="en-US" dirty="0"/>
                  <a:t>动力源效率 		</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𝜂</m:t>
                    </m:r>
                  </m:oMath>
                </a14:m>
                <a:r>
                  <a:rPr lang="en-US" altLang="zh-CN" dirty="0"/>
                  <a:t>		</a:t>
                </a:r>
                <a:r>
                  <a:rPr lang="zh-CN" altLang="en-US" dirty="0"/>
                  <a:t>瓦</a:t>
                </a:r>
                <a:r>
                  <a:rPr lang="en-US" altLang="zh-CN" dirty="0"/>
                  <a:t>/</a:t>
                </a:r>
                <a:r>
                  <a:rPr lang="zh-CN" altLang="en-US" dirty="0"/>
                  <a:t>立方米</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829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辅助变量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buNone/>
                </a:pPr>
                <a:r>
                  <a:rPr lang="en-US" altLang="zh-CN" dirty="0"/>
                  <a:t>	</a:t>
                </a:r>
                <a:r>
                  <a:rPr lang="zh-CN" altLang="en-US" dirty="0"/>
                  <a:t>变量 			 符号</a:t>
                </a:r>
                <a:r>
                  <a:rPr lang="en-US" altLang="zh-CN" dirty="0"/>
                  <a:t>		</a:t>
                </a:r>
                <a:r>
                  <a:rPr lang="zh-CN" altLang="en-US" dirty="0"/>
                  <a:t>单位</a:t>
                </a:r>
                <a:endParaRPr lang="en-US" altLang="zh-CN" dirty="0"/>
              </a:p>
              <a:p>
                <a:r>
                  <a:rPr lang="zh-CN" altLang="zh-CN" dirty="0"/>
                  <a:t>装甲厚度</a:t>
                </a:r>
                <a:r>
                  <a:rPr lang="en-US" altLang="zh-CN" dirty="0"/>
                  <a:t>			</a:t>
                </a:r>
                <a14:m>
                  <m:oMath xmlns:m="http://schemas.openxmlformats.org/officeDocument/2006/math">
                    <m:r>
                      <a:rPr lang="zh-CN" altLang="en-US" i="1">
                        <a:latin typeface="Cambria Math" panose="02040503050406030204" pitchFamily="18" charset="0"/>
                      </a:rPr>
                      <m:t>h</m:t>
                    </m:r>
                    <m:r>
                      <a:rPr lang="zh-CN" altLang="en-US" i="1">
                        <a:latin typeface="Cambria Math" panose="02040503050406030204" pitchFamily="18" charset="0"/>
                      </a:rPr>
                      <m:t> </m:t>
                    </m:r>
                  </m:oMath>
                </a14:m>
                <a:r>
                  <a:rPr lang="en-US" altLang="zh-CN" dirty="0"/>
                  <a:t>		</a:t>
                </a:r>
                <a:r>
                  <a:rPr lang="zh-CN" altLang="zh-CN" dirty="0"/>
                  <a:t>米</a:t>
                </a:r>
              </a:p>
              <a:p>
                <a:r>
                  <a:rPr lang="zh-CN" altLang="zh-CN" dirty="0"/>
                  <a:t>总作战时间</a:t>
                </a:r>
                <a:r>
                  <a:rPr lang="en-US" altLang="zh-CN" dirty="0"/>
                  <a:t>		</a:t>
                </a:r>
                <a14:m>
                  <m:oMath xmlns:m="http://schemas.openxmlformats.org/officeDocument/2006/math">
                    <m:r>
                      <a:rPr lang="zh-CN" altLang="en-US" i="1">
                        <a:latin typeface="Cambria Math" panose="02040503050406030204" pitchFamily="18" charset="0"/>
                      </a:rPr>
                      <m:t>𝑡</m:t>
                    </m:r>
                  </m:oMath>
                </a14:m>
                <a:r>
                  <a:rPr lang="en-US" altLang="zh-CN" dirty="0"/>
                  <a:t>		</a:t>
                </a:r>
                <a:r>
                  <a:rPr lang="zh-CN" altLang="zh-CN" dirty="0"/>
                  <a:t>天</a:t>
                </a:r>
              </a:p>
              <a:p>
                <a:r>
                  <a:rPr lang="zh-CN" altLang="zh-CN" dirty="0"/>
                  <a:t>总质量</a:t>
                </a:r>
                <a:r>
                  <a:rPr lang="en-US" altLang="zh-CN" dirty="0"/>
                  <a:t>			</a:t>
                </a:r>
                <a14:m>
                  <m:oMath xmlns:m="http://schemas.openxmlformats.org/officeDocument/2006/math">
                    <m:r>
                      <a:rPr lang="zh-CN" altLang="en-US" i="1">
                        <a:latin typeface="Cambria Math" panose="02040503050406030204" pitchFamily="18" charset="0"/>
                      </a:rPr>
                      <m:t>𝑚</m:t>
                    </m:r>
                  </m:oMath>
                </a14:m>
                <a:r>
                  <a:rPr lang="en-US" altLang="zh-CN" dirty="0"/>
                  <a:t>		</a:t>
                </a:r>
                <a:r>
                  <a:rPr lang="zh-CN" altLang="zh-CN" dirty="0"/>
                  <a:t>千克</a:t>
                </a:r>
              </a:p>
              <a:p>
                <a:r>
                  <a:rPr lang="zh-CN" altLang="zh-CN" dirty="0"/>
                  <a:t>建造成本</a:t>
                </a:r>
                <a:r>
                  <a:rPr lang="en-US" altLang="zh-CN" dirty="0"/>
                  <a:t>					</a:t>
                </a:r>
                <a:r>
                  <a:rPr lang="zh-CN" altLang="zh-CN" dirty="0"/>
                  <a:t>元</a:t>
                </a:r>
              </a:p>
              <a:p>
                <a:r>
                  <a:rPr lang="zh-CN" altLang="zh-CN" dirty="0"/>
                  <a:t>维护成本</a:t>
                </a:r>
                <a:r>
                  <a:rPr lang="en-US" altLang="zh-CN" dirty="0"/>
                  <a:t>					</a:t>
                </a:r>
                <a:r>
                  <a:rPr lang="zh-CN" altLang="zh-CN" dirty="0"/>
                  <a:t>元</a:t>
                </a:r>
              </a:p>
              <a:p>
                <a:r>
                  <a:rPr lang="zh-CN" altLang="zh-CN" dirty="0"/>
                  <a:t>机动性</a:t>
                </a:r>
                <a:r>
                  <a:rPr lang="en-US" altLang="zh-CN" dirty="0"/>
                  <a:t>					</a:t>
                </a:r>
                <a:r>
                  <a:rPr lang="zh-CN" altLang="en-US" dirty="0"/>
                  <a:t>米</a:t>
                </a:r>
                <a:r>
                  <a:rPr lang="en-US" altLang="zh-CN" dirty="0"/>
                  <a:t>/</a:t>
                </a:r>
                <a:r>
                  <a:rPr lang="zh-CN" altLang="en-US" dirty="0"/>
                  <a:t>天</a:t>
                </a:r>
                <a:endParaRPr lang="zh-CN" altLang="zh-CN" dirty="0"/>
              </a:p>
              <a:p>
                <a:r>
                  <a:rPr lang="zh-CN" altLang="zh-CN" dirty="0"/>
                  <a:t>单次作战时间</a:t>
                </a:r>
                <a:r>
                  <a:rPr lang="en-US" altLang="zh-CN" dirty="0"/>
                  <a:t>		</a:t>
                </a:r>
                <a14:m>
                  <m:oMath xmlns:m="http://schemas.openxmlformats.org/officeDocument/2006/math">
                    <m:r>
                      <a:rPr lang="zh-CN" altLang="en-US" i="1">
                        <a:latin typeface="Cambria Math" panose="02040503050406030204" pitchFamily="18" charset="0"/>
                      </a:rPr>
                      <m:t>𝑇</m:t>
                    </m:r>
                  </m:oMath>
                </a14:m>
                <a:r>
                  <a:rPr lang="en-US" altLang="zh-CN" dirty="0"/>
                  <a:t>		</a:t>
                </a:r>
                <a:r>
                  <a:rPr lang="zh-CN" altLang="zh-CN" dirty="0"/>
                  <a:t>天</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 name="图片 13"/>
          <p:cNvPicPr>
            <a:picLocks noChangeAspect="1"/>
          </p:cNvPicPr>
          <p:nvPr/>
        </p:nvPicPr>
        <p:blipFill>
          <a:blip r:embed="rId3"/>
          <a:stretch>
            <a:fillRect/>
          </a:stretch>
        </p:blipFill>
        <p:spPr>
          <a:xfrm>
            <a:off x="4501756" y="3832499"/>
            <a:ext cx="936625" cy="689296"/>
          </a:xfrm>
          <a:prstGeom prst="rect">
            <a:avLst/>
          </a:prstGeom>
        </p:spPr>
      </p:pic>
      <p:pic>
        <p:nvPicPr>
          <p:cNvPr id="17" name="图片 16"/>
          <p:cNvPicPr>
            <a:picLocks noChangeAspect="1"/>
          </p:cNvPicPr>
          <p:nvPr/>
        </p:nvPicPr>
        <p:blipFill>
          <a:blip r:embed="rId4"/>
          <a:stretch>
            <a:fillRect/>
          </a:stretch>
        </p:blipFill>
        <p:spPr>
          <a:xfrm>
            <a:off x="4501756" y="4404228"/>
            <a:ext cx="993470" cy="671850"/>
          </a:xfrm>
          <a:prstGeom prst="rect">
            <a:avLst/>
          </a:prstGeom>
        </p:spPr>
      </p:pic>
      <p:pic>
        <p:nvPicPr>
          <p:cNvPr id="19" name="图片 18"/>
          <p:cNvPicPr>
            <a:picLocks noChangeAspect="1"/>
          </p:cNvPicPr>
          <p:nvPr/>
        </p:nvPicPr>
        <p:blipFill>
          <a:blip r:embed="rId5"/>
          <a:stretch>
            <a:fillRect/>
          </a:stretch>
        </p:blipFill>
        <p:spPr>
          <a:xfrm>
            <a:off x="4501756" y="4927244"/>
            <a:ext cx="963974" cy="567541"/>
          </a:xfrm>
          <a:prstGeom prst="rect">
            <a:avLst/>
          </a:prstGeom>
        </p:spPr>
      </p:pic>
    </p:spTree>
    <p:extLst>
      <p:ext uri="{BB962C8B-B14F-4D97-AF65-F5344CB8AC3E}">
        <p14:creationId xmlns:p14="http://schemas.microsoft.com/office/powerpoint/2010/main" val="327071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基本假设</a:t>
            </a:r>
          </a:p>
        </p:txBody>
      </p:sp>
      <p:sp>
        <p:nvSpPr>
          <p:cNvPr id="3" name="内容占位符 2"/>
          <p:cNvSpPr>
            <a:spLocks noGrp="1"/>
          </p:cNvSpPr>
          <p:nvPr>
            <p:ph idx="1"/>
          </p:nvPr>
        </p:nvSpPr>
        <p:spPr/>
        <p:txBody>
          <a:bodyPr/>
          <a:lstStyle/>
          <a:p>
            <a:pPr lvl="0"/>
            <a:r>
              <a:rPr lang="zh-CN" altLang="zh-CN" dirty="0"/>
              <a:t>不考虑研发成本，成本只包含建造、维护</a:t>
            </a:r>
            <a:r>
              <a:rPr lang="en-US" altLang="zh-CN" dirty="0"/>
              <a:t>/</a:t>
            </a:r>
            <a:r>
              <a:rPr lang="zh-CN" altLang="zh-CN" dirty="0"/>
              <a:t>驱动成本</a:t>
            </a:r>
          </a:p>
          <a:p>
            <a:pPr lvl="0"/>
            <a:r>
              <a:rPr lang="zh-CN" altLang="zh-CN" dirty="0"/>
              <a:t>武器是动力模块、攻击模块、资源模块、管理模块的叠加</a:t>
            </a:r>
          </a:p>
          <a:p>
            <a:pPr lvl="0"/>
            <a:r>
              <a:rPr lang="zh-CN" altLang="zh-CN" dirty="0"/>
              <a:t>武器模块的体积</a:t>
            </a:r>
            <a:r>
              <a:rPr lang="en-US" altLang="zh-CN" dirty="0"/>
              <a:t>/</a:t>
            </a:r>
            <a:r>
              <a:rPr lang="zh-CN" altLang="zh-CN" dirty="0"/>
              <a:t>质量不随着战斗的消耗改变（没有弹药限制）</a:t>
            </a:r>
          </a:p>
          <a:p>
            <a:pPr lvl="0"/>
            <a:r>
              <a:rPr lang="zh-CN" altLang="zh-CN" dirty="0"/>
              <a:t>不考虑武器的外形设计和具体的战斗情景，认为总的战斗力可以通过以上参数评估</a:t>
            </a:r>
          </a:p>
          <a:p>
            <a:pPr lvl="0"/>
            <a:r>
              <a:rPr lang="zh-CN" altLang="zh-CN" dirty="0"/>
              <a:t>除了动力源以外，其它模块均只有一种选择</a:t>
            </a:r>
          </a:p>
          <a:p>
            <a:pPr lvl="0"/>
            <a:r>
              <a:rPr lang="zh-CN" altLang="zh-CN" dirty="0"/>
              <a:t>认为装甲的最佳厚度总是正比于总体积的</a:t>
            </a:r>
            <a:r>
              <a:rPr lang="en-US" altLang="zh-CN" dirty="0"/>
              <a:t>1/3</a:t>
            </a:r>
            <a:r>
              <a:rPr lang="zh-CN" altLang="zh-CN" dirty="0"/>
              <a:t>次幂</a:t>
            </a:r>
          </a:p>
          <a:p>
            <a:pPr lvl="0"/>
            <a:r>
              <a:rPr lang="zh-CN" altLang="zh-CN" dirty="0"/>
              <a:t>武器带来的收益只有战斗价值，不考虑其威慑力等非直接价值</a:t>
            </a:r>
          </a:p>
          <a:p>
            <a:endParaRPr lang="zh-CN" altLang="en-US" dirty="0"/>
          </a:p>
        </p:txBody>
      </p:sp>
    </p:spTree>
    <p:extLst>
      <p:ext uri="{BB962C8B-B14F-4D97-AF65-F5344CB8AC3E}">
        <p14:creationId xmlns:p14="http://schemas.microsoft.com/office/powerpoint/2010/main" val="166215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中间变量的计算</a:t>
            </a:r>
          </a:p>
        </p:txBody>
      </p:sp>
      <p:sp>
        <p:nvSpPr>
          <p:cNvPr id="3" name="内容占位符 2"/>
          <p:cNvSpPr>
            <a:spLocks noGrp="1"/>
          </p:cNvSpPr>
          <p:nvPr>
            <p:ph idx="1"/>
          </p:nvPr>
        </p:nvSpPr>
        <p:spPr/>
        <p:txBody>
          <a:bodyPr/>
          <a:lstStyle/>
          <a:p>
            <a:r>
              <a:rPr lang="zh-CN" altLang="en-US" dirty="0"/>
              <a:t>质量</a:t>
            </a:r>
            <a:endParaRPr lang="en-US" altLang="zh-CN" dirty="0"/>
          </a:p>
          <a:p>
            <a:pPr marL="0" indent="0">
              <a:buNone/>
            </a:pPr>
            <a:endParaRPr lang="en-US" altLang="zh-CN" dirty="0"/>
          </a:p>
          <a:p>
            <a:pPr marL="0" indent="0">
              <a:buNone/>
            </a:pPr>
            <a:r>
              <a:rPr lang="zh-CN" altLang="en-US" dirty="0"/>
              <a:t>推导：</a:t>
            </a:r>
            <a:endParaRPr lang="en-US" altLang="zh-CN" dirty="0"/>
          </a:p>
          <a:p>
            <a:pPr marL="457200" lvl="1" indent="0">
              <a:buNone/>
            </a:pPr>
            <a:r>
              <a:rPr lang="zh-CN" altLang="en-US" dirty="0"/>
              <a:t>总质量</a:t>
            </a:r>
            <a:r>
              <a:rPr lang="en-US" altLang="zh-CN" dirty="0"/>
              <a:t>=</a:t>
            </a:r>
            <a:r>
              <a:rPr lang="zh-CN" altLang="en-US" dirty="0"/>
              <a:t>装甲质量</a:t>
            </a:r>
            <a:r>
              <a:rPr lang="en-US" altLang="zh-CN" dirty="0"/>
              <a:t>+</a:t>
            </a:r>
            <a:r>
              <a:rPr lang="zh-CN" altLang="en-US" dirty="0"/>
              <a:t>内部质量</a:t>
            </a:r>
            <a:endParaRPr lang="en-US" altLang="zh-CN" dirty="0"/>
          </a:p>
          <a:p>
            <a:pPr marL="457200" lvl="1" indent="0">
              <a:buNone/>
            </a:pPr>
            <a:r>
              <a:rPr lang="en-US" altLang="zh-CN" dirty="0"/>
              <a:t>		</a:t>
            </a:r>
            <a:endParaRPr lang="zh-CN" altLang="en-US" dirty="0"/>
          </a:p>
          <a:p>
            <a:pPr marL="457200" lvl="1" indent="0">
              <a:buNone/>
            </a:pPr>
            <a:endParaRPr lang="en-US" altLang="zh-CN" dirty="0"/>
          </a:p>
          <a:p>
            <a:pPr marL="457200" lvl="1" indent="0">
              <a:buNone/>
            </a:pPr>
            <a:r>
              <a:rPr lang="zh-CN" altLang="en-US" dirty="0"/>
              <a:t>装甲厚度与总体积的三分之一成正比</a:t>
            </a:r>
            <a:endParaRPr lang="en-US" altLang="zh-CN" dirty="0"/>
          </a:p>
          <a:p>
            <a:endParaRPr lang="en-US" altLang="zh-CN" dirty="0"/>
          </a:p>
          <a:p>
            <a:endParaRPr lang="en-US" altLang="zh-CN" dirty="0"/>
          </a:p>
          <a:p>
            <a:endParaRPr lang="zh-CN" altLang="en-US" dirty="0"/>
          </a:p>
        </p:txBody>
      </p:sp>
      <p:pic>
        <p:nvPicPr>
          <p:cNvPr id="17" name="图片 16"/>
          <p:cNvPicPr>
            <a:picLocks noChangeAspect="1"/>
          </p:cNvPicPr>
          <p:nvPr/>
        </p:nvPicPr>
        <p:blipFill>
          <a:blip r:embed="rId2"/>
          <a:stretch>
            <a:fillRect/>
          </a:stretch>
        </p:blipFill>
        <p:spPr>
          <a:xfrm>
            <a:off x="4114295" y="1796445"/>
            <a:ext cx="1630363" cy="679911"/>
          </a:xfrm>
          <a:prstGeom prst="rect">
            <a:avLst/>
          </a:prstGeom>
        </p:spPr>
      </p:pic>
      <p:pic>
        <p:nvPicPr>
          <p:cNvPr id="19" name="图片 18"/>
          <p:cNvPicPr>
            <a:picLocks noChangeAspect="1"/>
          </p:cNvPicPr>
          <p:nvPr/>
        </p:nvPicPr>
        <p:blipFill>
          <a:blip r:embed="rId3"/>
          <a:stretch>
            <a:fillRect/>
          </a:stretch>
        </p:blipFill>
        <p:spPr>
          <a:xfrm>
            <a:off x="4099466" y="3410872"/>
            <a:ext cx="3180268" cy="912967"/>
          </a:xfrm>
          <a:prstGeom prst="rect">
            <a:avLst/>
          </a:prstGeom>
        </p:spPr>
      </p:pic>
      <p:pic>
        <p:nvPicPr>
          <p:cNvPr id="21" name="图片 20"/>
          <p:cNvPicPr>
            <a:picLocks noChangeAspect="1"/>
          </p:cNvPicPr>
          <p:nvPr/>
        </p:nvPicPr>
        <p:blipFill>
          <a:blip r:embed="rId4"/>
          <a:stretch>
            <a:fillRect/>
          </a:stretch>
        </p:blipFill>
        <p:spPr>
          <a:xfrm>
            <a:off x="4099466" y="4769552"/>
            <a:ext cx="1376363" cy="961697"/>
          </a:xfrm>
          <a:prstGeom prst="rect">
            <a:avLst/>
          </a:prstGeom>
        </p:spPr>
      </p:pic>
    </p:spTree>
    <p:extLst>
      <p:ext uri="{BB962C8B-B14F-4D97-AF65-F5344CB8AC3E}">
        <p14:creationId xmlns:p14="http://schemas.microsoft.com/office/powerpoint/2010/main" val="3116287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中间变量的计算</a:t>
            </a:r>
          </a:p>
        </p:txBody>
      </p:sp>
      <p:sp>
        <p:nvSpPr>
          <p:cNvPr id="3" name="内容占位符 2"/>
          <p:cNvSpPr>
            <a:spLocks noGrp="1"/>
          </p:cNvSpPr>
          <p:nvPr>
            <p:ph idx="1"/>
          </p:nvPr>
        </p:nvSpPr>
        <p:spPr/>
        <p:txBody>
          <a:bodyPr/>
          <a:lstStyle/>
          <a:p>
            <a:r>
              <a:rPr lang="zh-CN" altLang="en-US" dirty="0"/>
              <a:t>期望作战天数</a:t>
            </a:r>
            <a:endParaRPr lang="en-US" altLang="zh-CN" dirty="0"/>
          </a:p>
          <a:p>
            <a:endParaRPr lang="en-US" altLang="zh-CN" dirty="0"/>
          </a:p>
          <a:p>
            <a:pPr marL="0" indent="0">
              <a:buNone/>
            </a:pPr>
            <a:r>
              <a:rPr lang="zh-CN" altLang="en-US" dirty="0"/>
              <a:t>其中：</a:t>
            </a:r>
            <a:endParaRPr lang="en-US" altLang="zh-CN" dirty="0"/>
          </a:p>
          <a:p>
            <a:pPr marL="457200" lvl="1" indent="0">
              <a:buNone/>
            </a:pPr>
            <a:r>
              <a:rPr lang="en-US" altLang="zh-CN" dirty="0"/>
              <a:t>	</a:t>
            </a:r>
            <a:r>
              <a:rPr lang="zh-CN" altLang="en-US" dirty="0"/>
              <a:t>机动性计算</a:t>
            </a:r>
            <a:endParaRPr lang="en-US" altLang="zh-CN" dirty="0"/>
          </a:p>
          <a:p>
            <a:pPr marL="0" indent="0">
              <a:buNone/>
            </a:pPr>
            <a:r>
              <a:rPr lang="en-US" altLang="zh-CN" dirty="0"/>
              <a:t>	</a:t>
            </a:r>
          </a:p>
        </p:txBody>
      </p:sp>
      <p:pic>
        <p:nvPicPr>
          <p:cNvPr id="4" name="图片 3"/>
          <p:cNvPicPr>
            <a:picLocks noChangeAspect="1"/>
          </p:cNvPicPr>
          <p:nvPr/>
        </p:nvPicPr>
        <p:blipFill>
          <a:blip r:embed="rId2"/>
          <a:stretch>
            <a:fillRect/>
          </a:stretch>
        </p:blipFill>
        <p:spPr>
          <a:xfrm>
            <a:off x="3983037" y="3056118"/>
            <a:ext cx="5225407" cy="945176"/>
          </a:xfrm>
          <a:prstGeom prst="rect">
            <a:avLst/>
          </a:prstGeom>
        </p:spPr>
      </p:pic>
      <p:pic>
        <p:nvPicPr>
          <p:cNvPr id="6" name="图片 5"/>
          <p:cNvPicPr>
            <a:picLocks noChangeAspect="1"/>
          </p:cNvPicPr>
          <p:nvPr/>
        </p:nvPicPr>
        <p:blipFill>
          <a:blip r:embed="rId3"/>
          <a:stretch>
            <a:fillRect/>
          </a:stretch>
        </p:blipFill>
        <p:spPr>
          <a:xfrm>
            <a:off x="3983037" y="1449233"/>
            <a:ext cx="2696617" cy="951067"/>
          </a:xfrm>
          <a:prstGeom prst="rect">
            <a:avLst/>
          </a:prstGeom>
        </p:spPr>
      </p:pic>
    </p:spTree>
    <p:extLst>
      <p:ext uri="{BB962C8B-B14F-4D97-AF65-F5344CB8AC3E}">
        <p14:creationId xmlns:p14="http://schemas.microsoft.com/office/powerpoint/2010/main" val="31265632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1013</Words>
  <Application>Microsoft Office PowerPoint</Application>
  <PresentationFormat>宽屏</PresentationFormat>
  <Paragraphs>99</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Cambria Math</vt:lpstr>
      <vt:lpstr>Office 主题​​</vt:lpstr>
      <vt:lpstr>第三次数学建模答辩</vt:lpstr>
      <vt:lpstr>背景</vt:lpstr>
      <vt:lpstr>问题提出</vt:lpstr>
      <vt:lpstr>建模思路</vt:lpstr>
      <vt:lpstr>优化变量：</vt:lpstr>
      <vt:lpstr>辅助变量</vt:lpstr>
      <vt:lpstr>基本假设</vt:lpstr>
      <vt:lpstr>中间变量的计算</vt:lpstr>
      <vt:lpstr>中间变量的计算</vt:lpstr>
      <vt:lpstr>中间变量的计算</vt:lpstr>
      <vt:lpstr>目标函数</vt:lpstr>
      <vt:lpstr>基本讨论——关于三个系数v_1,v_2,v_3</vt:lpstr>
      <vt:lpstr>基本讨论——关于三个系数v_1,v_2,v_3</vt:lpstr>
      <vt:lpstr>基本讨论——关于三个系数v_1,v_2,v_3</vt:lpstr>
      <vt:lpstr>基本讨论——关于三个系数v_1,v_2,v_3</vt:lpstr>
      <vt:lpstr>基本讨论——关于三个系数v_1,v_2,v_3</vt:lpstr>
      <vt:lpstr>基本讨论——关于三个系数v_1,v_2,v_3</vt:lpstr>
      <vt:lpstr>PowerPoint 演示文稿</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第三次数学建模答辩</dc:title>
  <dc:creator>Erwin Scrodinger</dc:creator>
  <cp:lastModifiedBy>张 鸿琳</cp:lastModifiedBy>
  <cp:revision>48</cp:revision>
  <dcterms:created xsi:type="dcterms:W3CDTF">2020-05-23T15:02:00Z</dcterms:created>
  <dcterms:modified xsi:type="dcterms:W3CDTF">2020-05-24T08:23:55Z</dcterms:modified>
</cp:coreProperties>
</file>