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c94e0a5d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c94e0a5d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67862f055e2477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67862f055e2477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67862f055e2477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67862f055e2477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67862f055e2477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67862f055e2477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67862f055e2477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67862f055e2477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67862f055e2477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67862f055e2477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67862f055e2477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67862f055e2477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67862f055e2477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67862f055e2477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1c94e0a5d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1c94e0a5d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1c94e0a5d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1c94e0a5d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67862f055e2477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67862f055e2477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67862f055e2477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67862f055e2477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c94e0a5d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1c94e0a5d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67862f055e2477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67862f055e2477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67862f055e2477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67862f055e2477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67862f055e2477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67862f055e2477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67862f055e2477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67862f055e2477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180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FCMG BREWERIES SALES PERFORMANCE ANALYSIS REPORT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185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UNLOCKING INSIGHTS TO DRIVE GROWTH</a:t>
            </a:r>
            <a:endParaRPr sz="27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6175" y="1842650"/>
            <a:ext cx="1533900" cy="117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533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YEAR-OVER-YEAR-GROWTH</a:t>
            </a:r>
            <a:endParaRPr b="1"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5329100" y="2160800"/>
            <a:ext cx="3503100" cy="11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Budweiser and Castle Lite experienced significant decline (-25.26% and -26.83%).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3625" y="0"/>
            <a:ext cx="2514600" cy="181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6400" y="1126800"/>
            <a:ext cx="5335500" cy="361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366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SALES FORECAST</a:t>
            </a:r>
            <a:endParaRPr b="1"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5885700" y="1497125"/>
            <a:ext cx="3258300" cy="27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JANUARY 2020</a:t>
            </a:r>
            <a:r>
              <a:rPr b="1" lang="en" sz="1600"/>
              <a:t>      231818.1536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FEBRUARY 2020   221011.9989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MARCH 2020         215542.2781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APRIL 2020            230553.1152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MAY 2020               219746.9605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JUNE 2020             214277.2397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JULY 2020              229288.0767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AUGUST 2020        218481.9221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SEPTEMBER          213012.2012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600"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87025"/>
            <a:ext cx="5885701" cy="35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2400" y="0"/>
            <a:ext cx="2028225" cy="149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0" y="2314175"/>
            <a:ext cx="7105500" cy="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5011"/>
              <a:t>CUSTOMER INSIGHT</a:t>
            </a:r>
            <a:endParaRPr b="1" sz="5011"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1225" y="324725"/>
            <a:ext cx="2346375" cy="206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31750"/>
            <a:ext cx="419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 Engagement Metrics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6217275" y="1869150"/>
            <a:ext cx="2840400" cy="19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Email Marketing Effectiveness: Positive correlation between emails sent and sales generated.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05500"/>
            <a:ext cx="5468325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4950" y="172325"/>
            <a:ext cx="1744275" cy="155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445025"/>
            <a:ext cx="39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Seasonal Sales Patterns</a:t>
            </a:r>
            <a:endParaRPr b="1"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5673750" y="2027400"/>
            <a:ext cx="3158700" cy="14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More sales are made in March and February, with April having the least sales</a:t>
            </a:r>
            <a:endParaRPr b="1"/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52150"/>
            <a:ext cx="5541200" cy="304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6774" y="152400"/>
            <a:ext cx="1862900" cy="172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445025"/>
            <a:ext cx="379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RECOMMENDATIONS</a:t>
            </a:r>
            <a:endParaRPr b="1"/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311700" y="1152475"/>
            <a:ext cx="4076100" cy="38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RECOMMENDATIONS</a:t>
            </a:r>
            <a:endParaRPr b="1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Focus on high-performing regions and brands.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Optimize product mix for maximum profitability.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Develop targeted customer retention strategies.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Enhance email marketing effectiveness.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Invest in regional marketing efforts.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Monitor sales trends for informed forecasting.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7"/>
          <p:cNvSpPr txBox="1"/>
          <p:nvPr/>
        </p:nvSpPr>
        <p:spPr>
          <a:xfrm>
            <a:off x="5382125" y="1749850"/>
            <a:ext cx="3605700" cy="25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ACTION ITEMS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Review sales data by representative and region.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Analyze profit margins and cost control measures.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Develop strategic plans for growth opportunities.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7275" y="165675"/>
            <a:ext cx="1895675" cy="141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445025"/>
            <a:ext cx="379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RECOMMENDATIONS</a:t>
            </a:r>
            <a:endParaRPr b="1"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311700" y="1152475"/>
            <a:ext cx="4076100" cy="38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Brand-Wise Recommendations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1. Budweiser: Maintain market share across regions.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2. Castle Lite: Increase sales in Ghana, Nigeria, and Senegal.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3. Eagle Lager: Boost sales in Ghana, Nigeria, and Togo.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4. Grand Malt: Grow presence in Ghana, Senegal, and Togo.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172" name="Google Shape;172;p28"/>
          <p:cNvSpPr txBox="1"/>
          <p:nvPr/>
        </p:nvSpPr>
        <p:spPr>
          <a:xfrm>
            <a:off x="5362275" y="1749775"/>
            <a:ext cx="3605700" cy="27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2"/>
                </a:solidFill>
              </a:rPr>
              <a:t>5. Hero: Maintain presence across regions.</a:t>
            </a:r>
            <a:endParaRPr b="1" sz="1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2"/>
                </a:solidFill>
              </a:rPr>
              <a:t>6. Trophy: Optimize distribution across regions.</a:t>
            </a:r>
            <a:endParaRPr b="1" sz="1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2"/>
                </a:solidFill>
              </a:rPr>
              <a:t>7. Beta Malt: Reduce presence in all regions.</a:t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173" name="Google Shape;1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7275" y="165675"/>
            <a:ext cx="1895675" cy="141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285175" y="179900"/>
            <a:ext cx="3667800" cy="6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/>
              <a:t>CONCLUSION</a:t>
            </a:r>
            <a:endParaRPr b="1" sz="3700"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92725" y="755625"/>
            <a:ext cx="5408700" cy="43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Sales Performance</a:t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1. Total Sales: $241,892,650.</a:t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2. Highest Sales: Senegal  ($49,191,900).</a:t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3. Top Sales Representative: Jones ($42,968,100).</a:t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4. Monthly Sales Trend: Peaks in March and February, dips in April and September.</a:t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20"/>
              <a:t>5. Sales Trend: Sales declined from 2017 to 2019.</a:t>
            </a:r>
            <a:endParaRPr b="1" sz="122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Profit Analysis</a:t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1. Total Profit: $105,587,420.</a:t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2. Highest Profit: Jones ($18,770,830).</a:t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3. Profit Margin: Average 43.7% (varies by region and product).</a:t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4. Year-over-Year Growth: Budweiser and Castle Lite show significant decline (-25.26% and -26.83%).</a:t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180" name="Google Shape;180;p29"/>
          <p:cNvSpPr txBox="1"/>
          <p:nvPr/>
        </p:nvSpPr>
        <p:spPr>
          <a:xfrm>
            <a:off x="5501425" y="1391725"/>
            <a:ext cx="3667800" cy="3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Product Performance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Best-Selling Product: Budweiser ($63,137,000).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Year-over-Year Growth: Grand Malt shows significant growth (28.36%).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Email Marketing Effectiveness: Correlation between emails sent and sales generated.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Repeat Purchases: Average 35 repeat purchases per region.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181" name="Google Shape;1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950" y="0"/>
            <a:ext cx="1384766" cy="139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835150" y="445025"/>
            <a:ext cx="519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Summary Of The Report's KPI’S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490500" y="1537750"/>
            <a:ext cx="2373000" cy="1179900"/>
          </a:xfrm>
          <a:prstGeom prst="snip2SameRect">
            <a:avLst>
              <a:gd fmla="val 16667" name="adj1"/>
              <a:gd fmla="val 0" name="adj2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TOTAL SALES</a:t>
            </a:r>
            <a:endParaRPr b="1"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241.9M</a:t>
            </a:r>
            <a:endParaRPr b="1" sz="1700"/>
          </a:p>
        </p:txBody>
      </p:sp>
      <p:sp>
        <p:nvSpPr>
          <p:cNvPr id="63" name="Google Shape;63;p14"/>
          <p:cNvSpPr/>
          <p:nvPr/>
        </p:nvSpPr>
        <p:spPr>
          <a:xfrm>
            <a:off x="3244475" y="3406800"/>
            <a:ext cx="2373000" cy="1179900"/>
          </a:xfrm>
          <a:prstGeom prst="snip2SameRect">
            <a:avLst>
              <a:gd fmla="val 16667" name="adj1"/>
              <a:gd fmla="val 0" name="adj2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TOTAL QUANTITY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891K</a:t>
            </a:r>
            <a:endParaRPr b="1" sz="1700"/>
          </a:p>
        </p:txBody>
      </p:sp>
      <p:sp>
        <p:nvSpPr>
          <p:cNvPr id="64" name="Google Shape;64;p14"/>
          <p:cNvSpPr/>
          <p:nvPr/>
        </p:nvSpPr>
        <p:spPr>
          <a:xfrm>
            <a:off x="490500" y="3406800"/>
            <a:ext cx="2373000" cy="1179900"/>
          </a:xfrm>
          <a:prstGeom prst="snip2SameRect">
            <a:avLst>
              <a:gd fmla="val 16667" name="adj1"/>
              <a:gd fmla="val 0" name="adj2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TOTAL ORDERS</a:t>
            </a:r>
            <a:endParaRPr b="1"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1047</a:t>
            </a:r>
            <a:endParaRPr b="1" sz="1700"/>
          </a:p>
        </p:txBody>
      </p:sp>
      <p:sp>
        <p:nvSpPr>
          <p:cNvPr id="65" name="Google Shape;65;p14"/>
          <p:cNvSpPr/>
          <p:nvPr/>
        </p:nvSpPr>
        <p:spPr>
          <a:xfrm>
            <a:off x="3261050" y="1537750"/>
            <a:ext cx="2373000" cy="1179900"/>
          </a:xfrm>
          <a:prstGeom prst="snip2SameRect">
            <a:avLst>
              <a:gd fmla="val 16667" name="adj1"/>
              <a:gd fmla="val 0" name="adj2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TOTAL PROFIT</a:t>
            </a:r>
            <a:endParaRPr b="1"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105.6M</a:t>
            </a:r>
            <a:endParaRPr b="1" sz="1700"/>
          </a:p>
        </p:txBody>
      </p:sp>
      <p:sp>
        <p:nvSpPr>
          <p:cNvPr id="66" name="Google Shape;66;p14"/>
          <p:cNvSpPr/>
          <p:nvPr/>
        </p:nvSpPr>
        <p:spPr>
          <a:xfrm>
            <a:off x="6031625" y="1537750"/>
            <a:ext cx="2373000" cy="1179900"/>
          </a:xfrm>
          <a:prstGeom prst="snip2SameRect">
            <a:avLst>
              <a:gd fmla="val 16667" name="adj1"/>
              <a:gd fmla="val 0" name="adj2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PROFIT MARGIN</a:t>
            </a:r>
            <a:endParaRPr b="1"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43.7</a:t>
            </a:r>
            <a:endParaRPr b="1" sz="1700"/>
          </a:p>
        </p:txBody>
      </p:sp>
      <p:sp>
        <p:nvSpPr>
          <p:cNvPr id="67" name="Google Shape;67;p14"/>
          <p:cNvSpPr/>
          <p:nvPr/>
        </p:nvSpPr>
        <p:spPr>
          <a:xfrm>
            <a:off x="6031625" y="3406800"/>
            <a:ext cx="2373000" cy="1179900"/>
          </a:xfrm>
          <a:prstGeom prst="snip2SameRect">
            <a:avLst>
              <a:gd fmla="val 16667" name="adj1"/>
              <a:gd fmla="val 0" name="adj2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BEST PERFORMING BRAND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BUDWEISER</a:t>
            </a:r>
            <a:endParaRPr b="1" sz="1500"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6050" y="195600"/>
            <a:ext cx="1251925" cy="10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192400" y="1249950"/>
            <a:ext cx="8520600" cy="26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6220"/>
              <a:t>SALES PERFORMANCE</a:t>
            </a:r>
            <a:endParaRPr b="1" sz="6220"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8200" y="132575"/>
            <a:ext cx="2654800" cy="225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259425"/>
            <a:ext cx="650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Total Sales Revenue by Representative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5461650" y="1017725"/>
            <a:ext cx="36057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en" sz="1525"/>
              <a:t>Total sales revenue of $243.4M was generated by 11 sales representatives.</a:t>
            </a:r>
            <a:endParaRPr b="1" sz="152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en" sz="1525"/>
              <a:t>Total sales revenue by representative:</a:t>
            </a:r>
            <a:endParaRPr b="1" sz="152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en" sz="1525"/>
              <a:t>- Jones: 42,968,100</a:t>
            </a:r>
            <a:endParaRPr b="1" sz="152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en" sz="1525"/>
              <a:t>- Jardine: 30,988,250</a:t>
            </a:r>
            <a:endParaRPr b="1" sz="152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en" sz="1525"/>
              <a:t>- Gill: 27,869,550</a:t>
            </a:r>
            <a:endParaRPr b="1" sz="152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en" sz="1525"/>
              <a:t>Profit Analysis: Jones achieved highest profit (18,770,830) due to high sales revenue, effective cost management and strong customer relationships.</a:t>
            </a:r>
            <a:endParaRPr b="1" sz="152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 b="1" sz="152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b="1" sz="1225"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5"/>
            <a:ext cx="5395375" cy="293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3675" y="79550"/>
            <a:ext cx="1146725" cy="93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623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PROFIT MARGIN ACROSS COUNTRIES</a:t>
            </a:r>
            <a:endParaRPr b="1"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6349850" y="1866150"/>
            <a:ext cx="2654700" cy="20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SENEGAL ; 43.676276 (43.67%)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NIGERIA ; 43.6973311 (43.70%)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GHANA ; 43.6240489 (43.62%)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BENIN ; 43.6510369 (43.65%)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TOGO ; 43.6020949 (43.60%)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200"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1100" y="152400"/>
            <a:ext cx="1600200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950" y="1170125"/>
            <a:ext cx="5302575" cy="3633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0" y="1432625"/>
            <a:ext cx="6813900" cy="12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5520"/>
              <a:t>MARKET INSIGHTS</a:t>
            </a:r>
            <a:endParaRPr b="1" sz="5520"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0550" y="72850"/>
            <a:ext cx="2280075" cy="200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625" y="2843375"/>
            <a:ext cx="3088750" cy="200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548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Regional Sales Performance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6522175" y="1444975"/>
            <a:ext cx="2621700" cy="29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21"/>
              <a:t>Southsouth has highest total sales of 40,756,500, and the highest profit of about 17,768,90, with the least profit and sales coming from Northwest.</a:t>
            </a:r>
            <a:endParaRPr b="1" sz="192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6850" y="264350"/>
            <a:ext cx="1388875" cy="93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19600"/>
            <a:ext cx="6522175" cy="319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524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Top-Selling Products by Country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7158475" y="1682750"/>
            <a:ext cx="1912500" cy="25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/>
              <a:t>Budweiser, Castle Lite and Eagle Lager are top-selling products in each country.</a:t>
            </a:r>
            <a:endParaRPr b="1"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4525" y="445025"/>
            <a:ext cx="1388875" cy="93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78675"/>
            <a:ext cx="7052425" cy="343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39350" y="2346400"/>
            <a:ext cx="7005900" cy="11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/>
              <a:t>STRATEGIC INSIGHTS</a:t>
            </a:r>
            <a:endParaRPr b="1" sz="5000"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5450" y="0"/>
            <a:ext cx="3108675" cy="23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