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g1Gk8rQJqsa9cf2vG9A7kYkY1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0" Type="http://schemas.openxmlformats.org/officeDocument/2006/relationships/image" Target="../media/image17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-1" l="2361" r="8637" t="0"/>
          <a:stretch/>
        </p:blipFill>
        <p:spPr>
          <a:xfrm>
            <a:off x="20" y="10"/>
            <a:ext cx="91416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0" y="4892040"/>
            <a:ext cx="9143998" cy="1965960"/>
          </a:xfrm>
          <a:prstGeom prst="rect">
            <a:avLst/>
          </a:prstGeom>
          <a:solidFill>
            <a:schemeClr val="dk1">
              <a:alpha val="7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26948" y="5154168"/>
            <a:ext cx="5229903" cy="1261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백개의 리뷰</a:t>
            </a:r>
            <a:endParaRPr b="0" i="0" sz="3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: 전자제품 리뷰 총정리 서비스</a:t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 rot="10800000">
            <a:off x="6103620" y="532506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"/>
          <p:cNvSpPr txBox="1"/>
          <p:nvPr>
            <p:ph idx="12" type="sldNum"/>
          </p:nvPr>
        </p:nvSpPr>
        <p:spPr>
          <a:xfrm>
            <a:off x="7668985" y="6553690"/>
            <a:ext cx="84636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6261904" y="5136356"/>
            <a:ext cx="33798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09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김정국 (데이터사이언스학과)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신성구 (데이터사이언스학과)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이준규 (데이터사이언스학과)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조유진 (데이터사이언스학과)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허상우 (데이터사이언스학과)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243" name="Google Shape;243;p10"/>
          <p:cNvGrpSpPr/>
          <p:nvPr/>
        </p:nvGrpSpPr>
        <p:grpSpPr>
          <a:xfrm>
            <a:off x="688488" y="679031"/>
            <a:ext cx="9322997" cy="400110"/>
            <a:chOff x="688488" y="679031"/>
            <a:chExt cx="9322997" cy="400110"/>
          </a:xfrm>
        </p:grpSpPr>
        <p:sp>
          <p:nvSpPr>
            <p:cNvPr id="244" name="Google Shape;244;p10"/>
            <p:cNvSpPr txBox="1"/>
            <p:nvPr/>
          </p:nvSpPr>
          <p:spPr>
            <a:xfrm>
              <a:off x="7559040" y="679031"/>
              <a:ext cx="24524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"/>
            <p:cNvSpPr txBox="1"/>
            <p:nvPr/>
          </p:nvSpPr>
          <p:spPr>
            <a:xfrm>
              <a:off x="688488" y="679031"/>
              <a:ext cx="35141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List of Data</a:t>
              </a:r>
              <a:endParaRPr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6" name="Google Shape;246;p10"/>
          <p:cNvCxnSpPr/>
          <p:nvPr/>
        </p:nvCxnSpPr>
        <p:spPr>
          <a:xfrm>
            <a:off x="688488" y="1168400"/>
            <a:ext cx="800847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7" name="Google Shape;247;p10"/>
          <p:cNvGrpSpPr/>
          <p:nvPr/>
        </p:nvGrpSpPr>
        <p:grpSpPr>
          <a:xfrm>
            <a:off x="1550894" y="1705706"/>
            <a:ext cx="6042212" cy="3070069"/>
            <a:chOff x="1550894" y="1339805"/>
            <a:chExt cx="6042212" cy="3070069"/>
          </a:xfrm>
        </p:grpSpPr>
        <p:grpSp>
          <p:nvGrpSpPr>
            <p:cNvPr id="248" name="Google Shape;248;p10"/>
            <p:cNvGrpSpPr/>
            <p:nvPr/>
          </p:nvGrpSpPr>
          <p:grpSpPr>
            <a:xfrm>
              <a:off x="2334093" y="1929826"/>
              <a:ext cx="4717261" cy="2318686"/>
              <a:chOff x="1430914" y="1442571"/>
              <a:chExt cx="5544374" cy="2725246"/>
            </a:xfrm>
          </p:grpSpPr>
          <p:grpSp>
            <p:nvGrpSpPr>
              <p:cNvPr id="249" name="Google Shape;249;p10"/>
              <p:cNvGrpSpPr/>
              <p:nvPr/>
            </p:nvGrpSpPr>
            <p:grpSpPr>
              <a:xfrm>
                <a:off x="1430914" y="1443100"/>
                <a:ext cx="2029311" cy="2724717"/>
                <a:chOff x="1368359" y="1692863"/>
                <a:chExt cx="2029311" cy="2724717"/>
              </a:xfrm>
            </p:grpSpPr>
            <p:grpSp>
              <p:nvGrpSpPr>
                <p:cNvPr id="250" name="Google Shape;250;p10"/>
                <p:cNvGrpSpPr/>
                <p:nvPr/>
              </p:nvGrpSpPr>
              <p:grpSpPr>
                <a:xfrm>
                  <a:off x="1368359" y="1692863"/>
                  <a:ext cx="2029311" cy="1970486"/>
                  <a:chOff x="1430391" y="1146016"/>
                  <a:chExt cx="2029311" cy="1970486"/>
                </a:xfrm>
              </p:grpSpPr>
              <p:pic>
                <p:nvPicPr>
                  <p:cNvPr id="251" name="Google Shape;251;p1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1431437" y="1146016"/>
                    <a:ext cx="2028265" cy="543284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>
                    <a:noFill/>
                  </a:ln>
                  <a:effectLst>
                    <a:outerShdw blurRad="76200" rotWithShape="0" algn="tl" dir="7800000" dist="38100">
                      <a:srgbClr val="000000">
                        <a:alpha val="40000"/>
                      </a:srgbClr>
                    </a:outerShdw>
                  </a:effectLst>
                </p:spPr>
              </p:pic>
              <p:pic>
                <p:nvPicPr>
                  <p:cNvPr id="252" name="Google Shape;252;p10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1431437" y="1795608"/>
                    <a:ext cx="1167471" cy="56666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>
                    <a:noFill/>
                  </a:ln>
                  <a:effectLst>
                    <a:outerShdw blurRad="76200" rotWithShape="0" algn="tl" dir="7800000" dist="38100">
                      <a:srgbClr val="000000">
                        <a:alpha val="40000"/>
                      </a:srgbClr>
                    </a:outerShdw>
                  </a:effectLst>
                </p:spPr>
              </p:pic>
              <p:pic>
                <p:nvPicPr>
                  <p:cNvPr id="253" name="Google Shape;253;p10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1430391" y="2457118"/>
                    <a:ext cx="2029310" cy="659384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>
                    <a:noFill/>
                  </a:ln>
                  <a:effectLst>
                    <a:outerShdw blurRad="76200" rotWithShape="0" algn="tl" dir="7800000" dist="38100">
                      <a:srgbClr val="000000">
                        <a:alpha val="40000"/>
                      </a:srgbClr>
                    </a:outerShdw>
                  </a:effectLst>
                </p:spPr>
              </p:pic>
            </p:grpSp>
            <p:pic>
              <p:nvPicPr>
                <p:cNvPr id="254" name="Google Shape;254;p1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1368359" y="3758195"/>
                  <a:ext cx="691989" cy="659385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  <a:effectLst>
                  <a:outerShdw blurRad="76200" rotWithShape="0" algn="tl" dir="7800000" dist="38100">
                    <a:srgbClr val="000000">
                      <a:alpha val="40000"/>
                    </a:srgbClr>
                  </a:outerShdw>
                </a:effectLst>
              </p:spPr>
            </p:pic>
          </p:grpSp>
          <p:pic>
            <p:nvPicPr>
              <p:cNvPr id="255" name="Google Shape;255;p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685320" y="1442571"/>
                <a:ext cx="2289968" cy="543817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  <a:effectLst>
                <a:outerShdw blurRad="76200" rotWithShape="0" algn="tl" dir="7800000" dist="38100">
                  <a:srgbClr val="000000">
                    <a:alpha val="40000"/>
                  </a:srgbClr>
                </a:outerShdw>
              </a:effectLst>
            </p:spPr>
          </p:pic>
        </p:grpSp>
        <p:sp>
          <p:nvSpPr>
            <p:cNvPr id="256" name="Google Shape;256;p10"/>
            <p:cNvSpPr/>
            <p:nvPr/>
          </p:nvSpPr>
          <p:spPr>
            <a:xfrm>
              <a:off x="1550894" y="1718355"/>
              <a:ext cx="6042212" cy="2691519"/>
            </a:xfrm>
            <a:prstGeom prst="roundRect">
              <a:avLst>
                <a:gd fmla="val 9330" name="adj"/>
              </a:avLst>
            </a:prstGeom>
            <a:noFill/>
            <a:ln cap="flat" cmpd="sng" w="1270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 txBox="1"/>
            <p:nvPr/>
          </p:nvSpPr>
          <p:spPr>
            <a:xfrm>
              <a:off x="1593048" y="1339805"/>
              <a:ext cx="20708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0"/>
          <p:cNvGrpSpPr/>
          <p:nvPr/>
        </p:nvGrpSpPr>
        <p:grpSpPr>
          <a:xfrm>
            <a:off x="1550894" y="4775775"/>
            <a:ext cx="6042212" cy="1442650"/>
            <a:chOff x="1550894" y="4775775"/>
            <a:chExt cx="6042212" cy="1442650"/>
          </a:xfrm>
        </p:grpSpPr>
        <p:grpSp>
          <p:nvGrpSpPr>
            <p:cNvPr id="259" name="Google Shape;259;p10"/>
            <p:cNvGrpSpPr/>
            <p:nvPr/>
          </p:nvGrpSpPr>
          <p:grpSpPr>
            <a:xfrm>
              <a:off x="3233463" y="5314654"/>
              <a:ext cx="2918521" cy="669751"/>
              <a:chOff x="3440849" y="5143177"/>
              <a:chExt cx="3944890" cy="905285"/>
            </a:xfrm>
          </p:grpSpPr>
          <p:pic>
            <p:nvPicPr>
              <p:cNvPr id="260" name="Google Shape;260;p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440849" y="5147954"/>
                <a:ext cx="1523608" cy="9005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" name="Google Shape;261;p1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229785" y="5143177"/>
                <a:ext cx="820225" cy="9052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" name="Google Shape;262;p1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457950" y="5155552"/>
                <a:ext cx="927789" cy="8929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3" name="Google Shape;263;p10"/>
            <p:cNvGrpSpPr/>
            <p:nvPr/>
          </p:nvGrpSpPr>
          <p:grpSpPr>
            <a:xfrm>
              <a:off x="1550894" y="4775775"/>
              <a:ext cx="6042212" cy="1442650"/>
              <a:chOff x="1550894" y="850455"/>
              <a:chExt cx="6042212" cy="3559419"/>
            </a:xfrm>
          </p:grpSpPr>
          <p:sp>
            <p:nvSpPr>
              <p:cNvPr id="264" name="Google Shape;264;p10"/>
              <p:cNvSpPr/>
              <p:nvPr/>
            </p:nvSpPr>
            <p:spPr>
              <a:xfrm>
                <a:off x="1550894" y="1718355"/>
                <a:ext cx="6042212" cy="2691519"/>
              </a:xfrm>
              <a:prstGeom prst="roundRect">
                <a:avLst>
                  <a:gd fmla="val 9330" name="adj"/>
                </a:avLst>
              </a:prstGeom>
              <a:noFill/>
              <a:ln cap="flat" cmpd="sng" w="12700">
                <a:solidFill>
                  <a:srgbClr val="D5DBE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0"/>
              <p:cNvSpPr txBox="1"/>
              <p:nvPr/>
            </p:nvSpPr>
            <p:spPr>
              <a:xfrm>
                <a:off x="1593048" y="850455"/>
                <a:ext cx="207084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ON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 amt="50000"/>
          </a:blip>
          <a:srcRect b="-1" l="2372" r="8649" t="0"/>
          <a:stretch/>
        </p:blipFill>
        <p:spPr>
          <a:xfrm>
            <a:off x="20" y="10"/>
            <a:ext cx="91416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1143000" y="1122363"/>
            <a:ext cx="6858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Scenario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2980654" y="4368623"/>
            <a:ext cx="3182692" cy="18288"/>
          </a:xfrm>
          <a:custGeom>
            <a:rect b="b" l="l" r="r" t="t"/>
            <a:pathLst>
              <a:path extrusionOk="0" fill="none" h="18288" w="3182692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extrusionOk="0" h="18288" w="3182692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extrusionOk="0" fill="none" h="18288" w="3182692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cap="rnd" cmpd="sng" w="44450">
            <a:solidFill>
              <a:srgbClr val="FFFFFF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20" name="Google Shape;120;p3"/>
          <p:cNvGrpSpPr/>
          <p:nvPr/>
        </p:nvGrpSpPr>
        <p:grpSpPr>
          <a:xfrm>
            <a:off x="2774576" y="2001511"/>
            <a:ext cx="3594847" cy="2854978"/>
            <a:chOff x="2774576" y="1725146"/>
            <a:chExt cx="3594847" cy="2854978"/>
          </a:xfrm>
        </p:grpSpPr>
        <p:pic>
          <p:nvPicPr>
            <p:cNvPr id="121" name="Google Shape;12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88114" y="2277876"/>
              <a:ext cx="1967770" cy="23022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3"/>
            <p:cNvSpPr txBox="1"/>
            <p:nvPr/>
          </p:nvSpPr>
          <p:spPr>
            <a:xfrm>
              <a:off x="2774576" y="1725146"/>
              <a:ext cx="35948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전자제품 사고싶을 때?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688488" y="679031"/>
            <a:ext cx="9322997" cy="400110"/>
            <a:chOff x="688488" y="679031"/>
            <a:chExt cx="9322997" cy="400110"/>
          </a:xfrm>
        </p:grpSpPr>
        <p:sp>
          <p:nvSpPr>
            <p:cNvPr id="124" name="Google Shape;124;p3"/>
            <p:cNvSpPr txBox="1"/>
            <p:nvPr/>
          </p:nvSpPr>
          <p:spPr>
            <a:xfrm>
              <a:off x="6497320" y="679031"/>
              <a:ext cx="35141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Project Scenario</a:t>
              </a:r>
              <a:endParaRPr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688488" y="679031"/>
              <a:ext cx="35141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01. Motivation</a:t>
              </a:r>
              <a:endParaRPr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6" name="Google Shape;126;p3"/>
          <p:cNvCxnSpPr/>
          <p:nvPr/>
        </p:nvCxnSpPr>
        <p:spPr>
          <a:xfrm>
            <a:off x="688488" y="1168400"/>
            <a:ext cx="800847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>
            <a:off x="2141453" y="2001511"/>
            <a:ext cx="5102541" cy="2854978"/>
            <a:chOff x="2079810" y="1725146"/>
            <a:chExt cx="5102541" cy="2854978"/>
          </a:xfrm>
        </p:grpSpPr>
        <p:pic>
          <p:nvPicPr>
            <p:cNvPr id="133" name="Google Shape;13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79810" y="2277876"/>
              <a:ext cx="1967770" cy="23022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4"/>
            <p:cNvSpPr txBox="1"/>
            <p:nvPr/>
          </p:nvSpPr>
          <p:spPr>
            <a:xfrm>
              <a:off x="2774576" y="1725146"/>
              <a:ext cx="35948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전자제품끼리 비교하고 싶을 때는?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6422" y="2277876"/>
              <a:ext cx="2085929" cy="23022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4"/>
            <p:cNvSpPr txBox="1"/>
            <p:nvPr/>
          </p:nvSpPr>
          <p:spPr>
            <a:xfrm>
              <a:off x="4047580" y="3092824"/>
              <a:ext cx="10488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VS</a:t>
              </a:r>
              <a:endParaRPr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4"/>
          <p:cNvGrpSpPr/>
          <p:nvPr/>
        </p:nvGrpSpPr>
        <p:grpSpPr>
          <a:xfrm>
            <a:off x="688488" y="679031"/>
            <a:ext cx="9322997" cy="400110"/>
            <a:chOff x="688488" y="679031"/>
            <a:chExt cx="9322997" cy="400110"/>
          </a:xfrm>
        </p:grpSpPr>
        <p:sp>
          <p:nvSpPr>
            <p:cNvPr id="138" name="Google Shape;138;p4"/>
            <p:cNvSpPr txBox="1"/>
            <p:nvPr/>
          </p:nvSpPr>
          <p:spPr>
            <a:xfrm>
              <a:off x="6497320" y="679031"/>
              <a:ext cx="35141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Project Scenario</a:t>
              </a:r>
              <a:endParaRPr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688488" y="679031"/>
              <a:ext cx="35141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01. Motivation</a:t>
              </a:r>
              <a:endParaRPr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0" name="Google Shape;140;p4"/>
          <p:cNvCxnSpPr/>
          <p:nvPr/>
        </p:nvCxnSpPr>
        <p:spPr>
          <a:xfrm>
            <a:off x="688488" y="1168400"/>
            <a:ext cx="800847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46" name="Google Shape;146;p5"/>
          <p:cNvGrpSpPr/>
          <p:nvPr/>
        </p:nvGrpSpPr>
        <p:grpSpPr>
          <a:xfrm>
            <a:off x="452733" y="1946268"/>
            <a:ext cx="3594847" cy="2965464"/>
            <a:chOff x="452733" y="1946268"/>
            <a:chExt cx="3594847" cy="2965464"/>
          </a:xfrm>
        </p:grpSpPr>
        <p:sp>
          <p:nvSpPr>
            <p:cNvPr id="147" name="Google Shape;147;p5"/>
            <p:cNvSpPr txBox="1"/>
            <p:nvPr/>
          </p:nvSpPr>
          <p:spPr>
            <a:xfrm>
              <a:off x="452733" y="1946268"/>
              <a:ext cx="35948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Case 1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Google Shape;148;p5"/>
            <p:cNvPicPr preferRelativeResize="0"/>
            <p:nvPr/>
          </p:nvPicPr>
          <p:blipFill rotWithShape="1">
            <a:blip r:embed="rId3">
              <a:alphaModFix/>
            </a:blip>
            <a:srcRect b="2425" l="0" r="0" t="0"/>
            <a:stretch/>
          </p:blipFill>
          <p:spPr>
            <a:xfrm>
              <a:off x="766325" y="2699164"/>
              <a:ext cx="2967657" cy="1282633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sp>
          <p:nvSpPr>
            <p:cNvPr id="149" name="Google Shape;149;p5"/>
            <p:cNvSpPr txBox="1"/>
            <p:nvPr/>
          </p:nvSpPr>
          <p:spPr>
            <a:xfrm>
              <a:off x="1026160" y="4326957"/>
              <a:ext cx="257048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네이버 쇼핑에서 </a:t>
              </a:r>
              <a:endParaRPr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해당 제품을 검색</a:t>
              </a:r>
              <a:endParaRPr/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5096420" y="1946268"/>
            <a:ext cx="3594847" cy="2965464"/>
            <a:chOff x="5096420" y="1946268"/>
            <a:chExt cx="3594847" cy="2965464"/>
          </a:xfrm>
        </p:grpSpPr>
        <p:sp>
          <p:nvSpPr>
            <p:cNvPr id="151" name="Google Shape;151;p5"/>
            <p:cNvSpPr txBox="1"/>
            <p:nvPr/>
          </p:nvSpPr>
          <p:spPr>
            <a:xfrm>
              <a:off x="5096420" y="1946268"/>
              <a:ext cx="35948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Case 2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Google Shape;152;p5"/>
            <p:cNvPicPr preferRelativeResize="0"/>
            <p:nvPr/>
          </p:nvPicPr>
          <p:blipFill rotWithShape="1">
            <a:blip r:embed="rId4">
              <a:alphaModFix/>
            </a:blip>
            <a:srcRect b="0" l="0" r="11287" t="0"/>
            <a:stretch/>
          </p:blipFill>
          <p:spPr>
            <a:xfrm>
              <a:off x="5410018" y="2699164"/>
              <a:ext cx="2967657" cy="1282633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sp>
          <p:nvSpPr>
            <p:cNvPr id="153" name="Google Shape;153;p5"/>
            <p:cNvSpPr txBox="1"/>
            <p:nvPr/>
          </p:nvSpPr>
          <p:spPr>
            <a:xfrm>
              <a:off x="5608603" y="4326957"/>
              <a:ext cx="257048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쿠팡에서 제품 검색,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상품후기나 리뷰 확인</a:t>
              </a:r>
              <a:endParaRPr/>
            </a:p>
          </p:txBody>
        </p:sp>
      </p:grpSp>
      <p:sp>
        <p:nvSpPr>
          <p:cNvPr id="154" name="Google Shape;154;p5"/>
          <p:cNvSpPr txBox="1"/>
          <p:nvPr/>
        </p:nvSpPr>
        <p:spPr>
          <a:xfrm>
            <a:off x="4282440" y="2786482"/>
            <a:ext cx="57912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sz="6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4097020" y="3140425"/>
            <a:ext cx="949960" cy="4001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1280160" y="5518497"/>
            <a:ext cx="6583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한 페이지에서 제품의 모든 리뷰를 모아서 보여주자!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5"/>
          <p:cNvGrpSpPr/>
          <p:nvPr/>
        </p:nvGrpSpPr>
        <p:grpSpPr>
          <a:xfrm>
            <a:off x="688488" y="679031"/>
            <a:ext cx="9322997" cy="489369"/>
            <a:chOff x="688488" y="679031"/>
            <a:chExt cx="9322997" cy="489369"/>
          </a:xfrm>
        </p:grpSpPr>
        <p:grpSp>
          <p:nvGrpSpPr>
            <p:cNvPr id="158" name="Google Shape;158;p5"/>
            <p:cNvGrpSpPr/>
            <p:nvPr/>
          </p:nvGrpSpPr>
          <p:grpSpPr>
            <a:xfrm>
              <a:off x="688488" y="679031"/>
              <a:ext cx="9322997" cy="400110"/>
              <a:chOff x="688488" y="679031"/>
              <a:chExt cx="9322997" cy="400110"/>
            </a:xfrm>
          </p:grpSpPr>
          <p:sp>
            <p:nvSpPr>
              <p:cNvPr id="159" name="Google Shape;159;p5"/>
              <p:cNvSpPr txBox="1"/>
              <p:nvPr/>
            </p:nvSpPr>
            <p:spPr>
              <a:xfrm>
                <a:off x="6497320" y="679031"/>
                <a:ext cx="35141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Project Scenario</a:t>
                </a:r>
                <a:endParaRPr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 txBox="1"/>
              <p:nvPr/>
            </p:nvSpPr>
            <p:spPr>
              <a:xfrm>
                <a:off x="688488" y="679031"/>
                <a:ext cx="35141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01. Motivation</a:t>
                </a:r>
                <a:endParaRPr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"/>
            <p:cNvCxnSpPr/>
            <p:nvPr/>
          </p:nvCxnSpPr>
          <p:spPr>
            <a:xfrm>
              <a:off x="688488" y="1168400"/>
              <a:ext cx="8008472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67" name="Google Shape;167;p6"/>
          <p:cNvGrpSpPr/>
          <p:nvPr/>
        </p:nvGrpSpPr>
        <p:grpSpPr>
          <a:xfrm>
            <a:off x="688488" y="679031"/>
            <a:ext cx="9322997" cy="400110"/>
            <a:chOff x="688488" y="679031"/>
            <a:chExt cx="9322997" cy="400110"/>
          </a:xfrm>
        </p:grpSpPr>
        <p:sp>
          <p:nvSpPr>
            <p:cNvPr id="168" name="Google Shape;168;p6"/>
            <p:cNvSpPr txBox="1"/>
            <p:nvPr/>
          </p:nvSpPr>
          <p:spPr>
            <a:xfrm>
              <a:off x="6497320" y="679031"/>
              <a:ext cx="35141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Project Scenario</a:t>
              </a:r>
              <a:endParaRPr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688488" y="679031"/>
              <a:ext cx="35141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02. Scenario Description</a:t>
              </a:r>
              <a:endParaRPr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0" name="Google Shape;170;p6"/>
          <p:cNvCxnSpPr/>
          <p:nvPr/>
        </p:nvCxnSpPr>
        <p:spPr>
          <a:xfrm>
            <a:off x="688488" y="1168400"/>
            <a:ext cx="800847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6"/>
          <p:cNvSpPr txBox="1"/>
          <p:nvPr/>
        </p:nvSpPr>
        <p:spPr>
          <a:xfrm>
            <a:off x="3146494" y="2172406"/>
            <a:ext cx="5039654" cy="251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광고성 리뷰를 피하기 위해 </a:t>
            </a:r>
            <a:r>
              <a:rPr lang="ko-KR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실사용 후기나 제품의 검색 데이터,댓글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중심으로 리뷰를 수집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긍정 VS 부정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나누어 리뷰들을 보기 쉽게 정리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크기, 성능, 디자인 등의 </a:t>
            </a:r>
            <a:r>
              <a:rPr lang="ko-KR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핵심 키워드를 추출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 제시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제품을 리뷰한 </a:t>
            </a:r>
            <a:r>
              <a:rPr lang="ko-KR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유튜브 영상의 링크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 함께 제공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제품의 리뷰를 본 사람이 </a:t>
            </a:r>
            <a:r>
              <a:rPr lang="ko-KR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많이 본 다른 제품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 검색 가능하도록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6"/>
          <p:cNvGrpSpPr/>
          <p:nvPr/>
        </p:nvGrpSpPr>
        <p:grpSpPr>
          <a:xfrm>
            <a:off x="754143" y="2130874"/>
            <a:ext cx="2310676" cy="3084483"/>
            <a:chOff x="807932" y="1930346"/>
            <a:chExt cx="2310676" cy="3084483"/>
          </a:xfrm>
        </p:grpSpPr>
        <p:pic>
          <p:nvPicPr>
            <p:cNvPr id="173" name="Google Shape;17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641" y="1930346"/>
              <a:ext cx="1810023" cy="1832029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kx="0" rotWithShape="0" algn="bl" stA="38000" stPos="0" sy="-100000" ky="0"/>
            </a:effectLst>
          </p:spPr>
        </p:pic>
        <p:sp>
          <p:nvSpPr>
            <p:cNvPr id="174" name="Google Shape;174;p6"/>
            <p:cNvSpPr txBox="1"/>
            <p:nvPr/>
          </p:nvSpPr>
          <p:spPr>
            <a:xfrm>
              <a:off x="807932" y="4276165"/>
              <a:ext cx="2310676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여러 쇼핑몰, 사이트에서 제품의 리뷰를 크롤링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 amt="50000"/>
          </a:blip>
          <a:srcRect b="-1" l="2372" r="8649" t="0"/>
          <a:stretch/>
        </p:blipFill>
        <p:spPr>
          <a:xfrm>
            <a:off x="20" y="10"/>
            <a:ext cx="91416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 txBox="1"/>
          <p:nvPr/>
        </p:nvSpPr>
        <p:spPr>
          <a:xfrm>
            <a:off x="1143000" y="1122363"/>
            <a:ext cx="6858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Preliminary Architectural Design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2980654" y="4368623"/>
            <a:ext cx="3182692" cy="18288"/>
          </a:xfrm>
          <a:custGeom>
            <a:rect b="b" l="l" r="r" t="t"/>
            <a:pathLst>
              <a:path extrusionOk="0" fill="none" h="18288" w="3182692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extrusionOk="0" h="18288" w="3182692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extrusionOk="0" fill="none" h="18288" w="3182692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cap="rnd" cmpd="sng" w="44450">
            <a:solidFill>
              <a:srgbClr val="FFFFFF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89" name="Google Shape;189;p8"/>
          <p:cNvGrpSpPr/>
          <p:nvPr/>
        </p:nvGrpSpPr>
        <p:grpSpPr>
          <a:xfrm>
            <a:off x="688488" y="679031"/>
            <a:ext cx="9322997" cy="400110"/>
            <a:chOff x="688488" y="679031"/>
            <a:chExt cx="9322997" cy="400110"/>
          </a:xfrm>
        </p:grpSpPr>
        <p:sp>
          <p:nvSpPr>
            <p:cNvPr id="190" name="Google Shape;190;p8"/>
            <p:cNvSpPr txBox="1"/>
            <p:nvPr/>
          </p:nvSpPr>
          <p:spPr>
            <a:xfrm>
              <a:off x="5994400" y="679031"/>
              <a:ext cx="40170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Architectural Design</a:t>
              </a:r>
              <a:endParaRPr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688488" y="679031"/>
              <a:ext cx="35141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Project Architecture</a:t>
              </a:r>
              <a:endParaRPr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2" name="Google Shape;192;p8"/>
          <p:cNvCxnSpPr/>
          <p:nvPr/>
        </p:nvCxnSpPr>
        <p:spPr>
          <a:xfrm>
            <a:off x="688488" y="1168400"/>
            <a:ext cx="800847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3" name="Google Shape;193;p8"/>
          <p:cNvGrpSpPr/>
          <p:nvPr/>
        </p:nvGrpSpPr>
        <p:grpSpPr>
          <a:xfrm>
            <a:off x="478415" y="1497364"/>
            <a:ext cx="8428617" cy="4769727"/>
            <a:chOff x="427284" y="1249680"/>
            <a:chExt cx="8428617" cy="4769727"/>
          </a:xfrm>
        </p:grpSpPr>
        <p:grpSp>
          <p:nvGrpSpPr>
            <p:cNvPr id="194" name="Google Shape;194;p8"/>
            <p:cNvGrpSpPr/>
            <p:nvPr/>
          </p:nvGrpSpPr>
          <p:grpSpPr>
            <a:xfrm>
              <a:off x="427284" y="1249680"/>
              <a:ext cx="8428617" cy="4769727"/>
              <a:chOff x="518160" y="1514531"/>
              <a:chExt cx="8178800" cy="4378269"/>
            </a:xfrm>
          </p:grpSpPr>
          <p:sp>
            <p:nvSpPr>
              <p:cNvPr id="195" name="Google Shape;195;p8"/>
              <p:cNvSpPr/>
              <p:nvPr/>
            </p:nvSpPr>
            <p:spPr>
              <a:xfrm>
                <a:off x="518160" y="1757680"/>
                <a:ext cx="8178800" cy="4135120"/>
              </a:xfrm>
              <a:prstGeom prst="roundRect">
                <a:avLst>
                  <a:gd fmla="val 9050" name="adj"/>
                </a:avLst>
              </a:prstGeom>
              <a:noFill/>
              <a:ln cap="flat" cmpd="sng" w="1905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8"/>
              <p:cNvSpPr txBox="1"/>
              <p:nvPr/>
            </p:nvSpPr>
            <p:spPr>
              <a:xfrm>
                <a:off x="688488" y="1514531"/>
                <a:ext cx="196327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전체 프로젝트</a:t>
                </a:r>
                <a:endParaRPr/>
              </a:p>
            </p:txBody>
          </p:sp>
        </p:grpSp>
        <p:grpSp>
          <p:nvGrpSpPr>
            <p:cNvPr id="197" name="Google Shape;197;p8"/>
            <p:cNvGrpSpPr/>
            <p:nvPr/>
          </p:nvGrpSpPr>
          <p:grpSpPr>
            <a:xfrm>
              <a:off x="595552" y="1839235"/>
              <a:ext cx="8057750" cy="3769085"/>
              <a:chOff x="595552" y="1839235"/>
              <a:chExt cx="8057750" cy="3769085"/>
            </a:xfrm>
          </p:grpSpPr>
          <p:sp>
            <p:nvSpPr>
              <p:cNvPr id="198" name="Google Shape;198;p8"/>
              <p:cNvSpPr txBox="1"/>
              <p:nvPr/>
            </p:nvSpPr>
            <p:spPr>
              <a:xfrm>
                <a:off x="5361017" y="3732982"/>
                <a:ext cx="5797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  <a:endPara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8"/>
              <p:cNvSpPr txBox="1"/>
              <p:nvPr/>
            </p:nvSpPr>
            <p:spPr>
              <a:xfrm>
                <a:off x="3317001" y="3732982"/>
                <a:ext cx="5797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" name="Google Shape;200;p8"/>
              <p:cNvGrpSpPr/>
              <p:nvPr/>
            </p:nvGrpSpPr>
            <p:grpSpPr>
              <a:xfrm>
                <a:off x="595552" y="1839235"/>
                <a:ext cx="8057750" cy="3769085"/>
                <a:chOff x="595552" y="1839235"/>
                <a:chExt cx="8057750" cy="3769085"/>
              </a:xfrm>
            </p:grpSpPr>
            <p:pic>
              <p:nvPicPr>
                <p:cNvPr id="201" name="Google Shape;201;p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263578" y="4170871"/>
                  <a:ext cx="774597" cy="7745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2" name="Google Shape;202;p8"/>
                <p:cNvGrpSpPr/>
                <p:nvPr/>
              </p:nvGrpSpPr>
              <p:grpSpPr>
                <a:xfrm>
                  <a:off x="595552" y="1839235"/>
                  <a:ext cx="8057750" cy="3769085"/>
                  <a:chOff x="595552" y="1839235"/>
                  <a:chExt cx="8057750" cy="3769085"/>
                </a:xfrm>
              </p:grpSpPr>
              <p:grpSp>
                <p:nvGrpSpPr>
                  <p:cNvPr id="203" name="Google Shape;203;p8"/>
                  <p:cNvGrpSpPr/>
                  <p:nvPr/>
                </p:nvGrpSpPr>
                <p:grpSpPr>
                  <a:xfrm>
                    <a:off x="595552" y="1839235"/>
                    <a:ext cx="8057750" cy="3769085"/>
                    <a:chOff x="595552" y="1839235"/>
                    <a:chExt cx="8057750" cy="3769085"/>
                  </a:xfrm>
                </p:grpSpPr>
                <p:grpSp>
                  <p:nvGrpSpPr>
                    <p:cNvPr id="204" name="Google Shape;204;p8"/>
                    <p:cNvGrpSpPr/>
                    <p:nvPr/>
                  </p:nvGrpSpPr>
                  <p:grpSpPr>
                    <a:xfrm>
                      <a:off x="6690030" y="1839235"/>
                      <a:ext cx="1963272" cy="3769085"/>
                      <a:chOff x="6512560" y="1839235"/>
                      <a:chExt cx="1963272" cy="3769085"/>
                    </a:xfrm>
                  </p:grpSpPr>
                  <p:sp>
                    <p:nvSpPr>
                      <p:cNvPr id="205" name="Google Shape;205;p8"/>
                      <p:cNvSpPr/>
                      <p:nvPr/>
                    </p:nvSpPr>
                    <p:spPr>
                      <a:xfrm>
                        <a:off x="6629400" y="2090780"/>
                        <a:ext cx="1729592" cy="351754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 cap="flat" cmpd="sng" w="12700">
                        <a:solidFill>
                          <a:srgbClr val="31538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6" name="Google Shape;206;p8"/>
                      <p:cNvSpPr txBox="1"/>
                      <p:nvPr/>
                    </p:nvSpPr>
                    <p:spPr>
                      <a:xfrm>
                        <a:off x="6512560" y="1839235"/>
                        <a:ext cx="19632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분석 및 Demo 구현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207" name="Google Shape;207;p8"/>
                    <p:cNvGrpSpPr/>
                    <p:nvPr/>
                  </p:nvGrpSpPr>
                  <p:grpSpPr>
                    <a:xfrm>
                      <a:off x="4669242" y="1839235"/>
                      <a:ext cx="1963272" cy="3769085"/>
                      <a:chOff x="3221017" y="1839235"/>
                      <a:chExt cx="1963272" cy="3769085"/>
                    </a:xfrm>
                  </p:grpSpPr>
                  <p:grpSp>
                    <p:nvGrpSpPr>
                      <p:cNvPr id="208" name="Google Shape;208;p8"/>
                      <p:cNvGrpSpPr/>
                      <p:nvPr/>
                    </p:nvGrpSpPr>
                    <p:grpSpPr>
                      <a:xfrm>
                        <a:off x="3221017" y="1839235"/>
                        <a:ext cx="1963272" cy="3769085"/>
                        <a:chOff x="3221017" y="1839235"/>
                        <a:chExt cx="1963272" cy="3769085"/>
                      </a:xfrm>
                    </p:grpSpPr>
                    <p:sp>
                      <p:nvSpPr>
                        <p:cNvPr id="209" name="Google Shape;209;p8"/>
                        <p:cNvSpPr/>
                        <p:nvPr/>
                      </p:nvSpPr>
                      <p:spPr>
                        <a:xfrm>
                          <a:off x="3337857" y="2090780"/>
                          <a:ext cx="1729592" cy="3517540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noFill/>
                        <a:ln cap="flat" cmpd="sng" w="12700">
                          <a:solidFill>
                            <a:srgbClr val="31538F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0" name="Google Shape;210;p8"/>
                        <p:cNvSpPr txBox="1"/>
                        <p:nvPr/>
                      </p:nvSpPr>
                      <p:spPr>
                        <a:xfrm>
                          <a:off x="3221017" y="1839235"/>
                          <a:ext cx="196327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-KR" sz="14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Database 구축</a:t>
                          </a:r>
                          <a:endParaRPr/>
                        </a:p>
                      </p:txBody>
                    </p:sp>
                  </p:grpSp>
                  <p:pic>
                    <p:nvPicPr>
                      <p:cNvPr id="211" name="Google Shape;211;p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77215" y="2576230"/>
                        <a:ext cx="10508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grpSp>
                  <p:nvGrpSpPr>
                    <p:cNvPr id="212" name="Google Shape;212;p8"/>
                    <p:cNvGrpSpPr/>
                    <p:nvPr/>
                  </p:nvGrpSpPr>
                  <p:grpSpPr>
                    <a:xfrm>
                      <a:off x="2648455" y="1839235"/>
                      <a:ext cx="5888007" cy="3769085"/>
                      <a:chOff x="688488" y="1839235"/>
                      <a:chExt cx="5888007" cy="3769085"/>
                    </a:xfrm>
                  </p:grpSpPr>
                  <p:grpSp>
                    <p:nvGrpSpPr>
                      <p:cNvPr id="213" name="Google Shape;213;p8"/>
                      <p:cNvGrpSpPr/>
                      <p:nvPr/>
                    </p:nvGrpSpPr>
                    <p:grpSpPr>
                      <a:xfrm>
                        <a:off x="688488" y="1839235"/>
                        <a:ext cx="1963272" cy="3769085"/>
                        <a:chOff x="688488" y="1839235"/>
                        <a:chExt cx="1963272" cy="3769085"/>
                      </a:xfrm>
                    </p:grpSpPr>
                    <p:sp>
                      <p:nvSpPr>
                        <p:cNvPr id="214" name="Google Shape;214;p8"/>
                        <p:cNvSpPr/>
                        <p:nvPr/>
                      </p:nvSpPr>
                      <p:spPr>
                        <a:xfrm>
                          <a:off x="779928" y="2090780"/>
                          <a:ext cx="1729592" cy="3517540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noFill/>
                        <a:ln cap="flat" cmpd="sng" w="12700">
                          <a:solidFill>
                            <a:srgbClr val="31538F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5" name="Google Shape;215;p8"/>
                        <p:cNvSpPr txBox="1"/>
                        <p:nvPr/>
                      </p:nvSpPr>
                      <p:spPr>
                        <a:xfrm>
                          <a:off x="688488" y="1839235"/>
                          <a:ext cx="196327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-KR" sz="14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데이터 전처리</a:t>
                          </a:r>
                          <a:endParaRPr sz="14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pic>
                    <p:nvPicPr>
                      <p:cNvPr id="216" name="Google Shape;216;p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05328" y="2663635"/>
                        <a:ext cx="1729592" cy="1080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17" name="Google Shape;217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79456" y="4018279"/>
                        <a:ext cx="927189" cy="927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18" name="Google Shape;218;p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846903" y="2663635"/>
                        <a:ext cx="1729592" cy="1080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grpSp>
                  <p:nvGrpSpPr>
                    <p:cNvPr id="219" name="Google Shape;219;p8"/>
                    <p:cNvGrpSpPr/>
                    <p:nvPr/>
                  </p:nvGrpSpPr>
                  <p:grpSpPr>
                    <a:xfrm>
                      <a:off x="595552" y="1839235"/>
                      <a:ext cx="1963272" cy="3769085"/>
                      <a:chOff x="688488" y="1839235"/>
                      <a:chExt cx="1963272" cy="3769085"/>
                    </a:xfrm>
                  </p:grpSpPr>
                  <p:grpSp>
                    <p:nvGrpSpPr>
                      <p:cNvPr id="220" name="Google Shape;220;p8"/>
                      <p:cNvGrpSpPr/>
                      <p:nvPr/>
                    </p:nvGrpSpPr>
                    <p:grpSpPr>
                      <a:xfrm>
                        <a:off x="688488" y="1839235"/>
                        <a:ext cx="1963272" cy="3769085"/>
                        <a:chOff x="688488" y="1839235"/>
                        <a:chExt cx="1963272" cy="3769085"/>
                      </a:xfrm>
                    </p:grpSpPr>
                    <p:sp>
                      <p:nvSpPr>
                        <p:cNvPr id="221" name="Google Shape;221;p8"/>
                        <p:cNvSpPr/>
                        <p:nvPr/>
                      </p:nvSpPr>
                      <p:spPr>
                        <a:xfrm>
                          <a:off x="779928" y="2090780"/>
                          <a:ext cx="1729592" cy="3517540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noFill/>
                        <a:ln cap="flat" cmpd="sng" w="12700">
                          <a:solidFill>
                            <a:srgbClr val="31538F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22" name="Google Shape;222;p8"/>
                        <p:cNvSpPr txBox="1"/>
                        <p:nvPr/>
                      </p:nvSpPr>
                      <p:spPr>
                        <a:xfrm>
                          <a:off x="688488" y="1839235"/>
                          <a:ext cx="196327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-KR" sz="14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데이터 수집</a:t>
                          </a:r>
                          <a:endParaRPr/>
                        </a:p>
                      </p:txBody>
                    </p:sp>
                  </p:grpSp>
                  <p:pic>
                    <p:nvPicPr>
                      <p:cNvPr id="223" name="Google Shape;223;p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05328" y="3309052"/>
                        <a:ext cx="1729592" cy="1080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224" name="Google Shape;224;p8"/>
                    <p:cNvSpPr/>
                    <p:nvPr/>
                  </p:nvSpPr>
                  <p:spPr>
                    <a:xfrm>
                      <a:off x="2330225" y="3597397"/>
                      <a:ext cx="514064" cy="455685"/>
                    </a:xfrm>
                    <a:prstGeom prst="right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id="225" name="Google Shape;225;p8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7104959" y="4215621"/>
                    <a:ext cx="1133413" cy="7556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226" name="Google Shape;226;p8"/>
              <p:cNvSpPr txBox="1"/>
              <p:nvPr/>
            </p:nvSpPr>
            <p:spPr>
              <a:xfrm>
                <a:off x="7372093" y="3732982"/>
                <a:ext cx="5797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384561" y="3597397"/>
                <a:ext cx="514064" cy="455685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6428577" y="3597397"/>
                <a:ext cx="514064" cy="455685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9"/>
          <p:cNvPicPr preferRelativeResize="0"/>
          <p:nvPr/>
        </p:nvPicPr>
        <p:blipFill rotWithShape="1">
          <a:blip r:embed="rId3">
            <a:alphaModFix amt="50000"/>
          </a:blip>
          <a:srcRect b="-1" l="2372" r="8649" t="0"/>
          <a:stretch/>
        </p:blipFill>
        <p:spPr>
          <a:xfrm>
            <a:off x="20" y="10"/>
            <a:ext cx="91416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 txBox="1"/>
          <p:nvPr/>
        </p:nvSpPr>
        <p:spPr>
          <a:xfrm>
            <a:off x="1143000" y="1122363"/>
            <a:ext cx="6858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2980654" y="4368623"/>
            <a:ext cx="3182692" cy="18288"/>
          </a:xfrm>
          <a:custGeom>
            <a:rect b="b" l="l" r="r" t="t"/>
            <a:pathLst>
              <a:path extrusionOk="0" fill="none" h="18288" w="3182692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extrusionOk="0" h="18288" w="3182692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extrusionOk="0" fill="none" h="18288" w="3182692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cap="rnd" cmpd="sng" w="44450">
            <a:solidFill>
              <a:srgbClr val="FFFFFF">
                <a:alpha val="7490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2022-10-25T05:17:34Z</dcterms:created>
  <dc:creator>이주현</dc:creator>
</cp:coreProperties>
</file>