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4" r:id="rId7"/>
    <p:sldId id="265" r:id="rId8"/>
    <p:sldId id="266" r:id="rId9"/>
    <p:sldId id="267" r:id="rId10"/>
    <p:sldId id="272" r:id="rId11"/>
    <p:sldId id="273" r:id="rId12"/>
    <p:sldId id="274" r:id="rId13"/>
    <p:sldId id="275" r:id="rId14"/>
    <p:sldId id="270" r:id="rId15"/>
    <p:sldId id="271" r:id="rId16"/>
    <p:sldId id="288" r:id="rId17"/>
    <p:sldId id="289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8"/>
    <a:srgbClr val="000000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/>
    <p:restoredTop sz="94617"/>
  </p:normalViewPr>
  <p:slideViewPr>
    <p:cSldViewPr snapToGrid="0" snapToObjects="1">
      <p:cViewPr varScale="1">
        <p:scale>
          <a:sx n="135" d="100"/>
          <a:sy n="135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D26C-0003-304A-A862-019AF9E73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EDE5B-C997-A74F-8040-02F87F161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4B32-B0D0-EE4F-8589-9977069E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4ED-E563-1F4E-A6F7-F2800BB0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1388-31D8-4A4E-B65B-F936050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D28B-97FC-E64B-961C-655B1705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33E1-B0A0-A848-BBE9-338C88AD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5A55-EB1C-724C-BBC1-4CB3D09A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1FD8-2C97-EB49-B670-FC8105BF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F897-C31D-7040-8BA7-F572E856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AC824-C1C3-B74D-8B87-699AB2612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DD6C-0A29-A34D-BCBD-53D60CC1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7681-0DAC-AF4E-9EC2-F1775D25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924D-6AF4-9243-8822-67901E7C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1361-9887-154B-BA05-A2CAEB02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C0B0-98B9-514C-9385-EFAB5F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1E75-D187-7547-B9B5-5DB82971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7087-94CD-4640-B17B-83A5B331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3582-DB70-A341-8112-17CE72A1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8359F-FE9C-7D40-825F-7D0AC3FA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0BFB-63E6-E14B-9C59-9EC72D77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2F09-BAC2-1A43-B947-B38012D0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5EFA-06BA-7C4C-B72B-EB0E52CE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7E00-818B-704C-B416-72994632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0934-D34A-6E4E-9C00-6846E797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88E-F1E1-854E-99C3-E1F7BCD0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C5BE-0E92-7442-B140-589614F5D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F364C-E211-BB47-996E-D9C2A42B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51A2-A4DA-5249-B067-2AB26831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AA3BB-84E2-2544-B0E4-95C484B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C8C71-5496-4D43-B66C-A53EB57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5F30-FBAA-9A48-A3DA-3BE84530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FD39-24B6-2047-8F98-36A644E8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2377E-A4FA-174A-B1C5-E38A14E0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6D0D1-C8CD-FE48-B53D-F923F8CC2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E88BE-9BCF-6A46-A8EC-AB6478CF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AD4FB-E156-C845-81C6-5FFBF66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2831-5188-094A-A4BD-D91A374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E6100-20F6-2942-AEED-C79B5E1A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EBF-4BDE-414A-823A-235C51F6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A9AB8-3C02-104C-9749-76AF1700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132B-B4E9-3D46-B363-0AAF3A4D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37E9E-6851-C04A-8974-099EB32E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4D0F0-9B72-7C40-9065-6BEDF888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4514B-0CFD-D74A-B07E-294BB3F8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51F0C-DBC1-A142-A938-03368BED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CF7-39C2-B94D-9DC4-75CE84E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32A6-0395-0348-A1E8-F0F2FE81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15A2F-D082-194A-9B0E-38EB4852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09984-AE6E-7448-852E-BB19EBD6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F97-CA59-FF42-84C0-752FCB1E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4BF6-C4F1-554F-83FF-2F08C4B4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7DF1-5ADC-8E4A-B125-F4223C3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61B11-344E-D145-ADEA-D898DC84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2EEE-A9E1-664A-8C6D-4A892E63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13C2-8C41-5046-8C38-93072985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675B-E7E1-B54D-9D46-231282FA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B1A8-2D5A-C94B-8069-FB480D1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71A83-DB0C-3644-A9E3-3CA80093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C5A2-F7BE-4A47-BD29-4140B71B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FF8B-902B-654B-ABC2-DCDF640D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5A8C-AE4C-6246-8F72-95A7F64BF2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C241-C98B-834A-9D7F-B84E0DCF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8CAD-CFCD-EB44-80B8-8832CFFE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43125E-6B3A-D944-9E38-FD93A2F5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44" y="0"/>
            <a:ext cx="12152156" cy="246579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Hello! I’m Tom Wallis, and 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you’re about to hear me talk about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my paper with Tim </a:t>
            </a:r>
            <a:r>
              <a:rPr lang="en-US" sz="36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Storer</a:t>
            </a:r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, titled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BB6FD3-E857-FC47-8698-0B12A8506AA2}"/>
              </a:ext>
            </a:extLst>
          </p:cNvPr>
          <p:cNvSpPr txBox="1">
            <a:spLocks/>
          </p:cNvSpPr>
          <p:nvPr/>
        </p:nvSpPr>
        <p:spPr>
          <a:xfrm>
            <a:off x="924444" y="3523045"/>
            <a:ext cx="10382956" cy="2430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Palatino" pitchFamily="2" charset="77"/>
                <a:ea typeface="Palatino" pitchFamily="2" charset="77"/>
              </a:rPr>
              <a:t>Process Fuzzing as an Approach for Genetic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7563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 little bit of AOP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Actually, to get this to work properly, we’ve written our own AOP library in Python, called ASP.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ASP lets us represent our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fuzzers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as callable objects, which turns out to be rather useful.</a:t>
            </a:r>
          </a:p>
        </p:txBody>
      </p:sp>
    </p:spTree>
    <p:extLst>
      <p:ext uri="{BB962C8B-B14F-4D97-AF65-F5344CB8AC3E}">
        <p14:creationId xmlns:p14="http://schemas.microsoft.com/office/powerpoint/2010/main" val="156525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9E56-35CF-B54E-8683-2440E83A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E4B7-7738-F344-866B-D789448B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24074-72FD-8A47-83BB-68831AE9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96" y="0"/>
            <a:ext cx="10735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6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5F25-6F55-A247-89EB-07D414D6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BFA2-DB10-6843-B46F-9190072A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4B182-B047-FE41-950B-AE063AC2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5" y="0"/>
            <a:ext cx="9570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A035-4223-1A49-8C19-A6E995AC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3B7B-7A3E-7E49-91A4-E7A9F671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F3167-09CC-234A-A217-49A7AB10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0"/>
            <a:ext cx="10126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3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Dangerous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…if we’re recording the variants we produce…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…and we’re recording their outcomes…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…say we introduce some kind of fitness function…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…well, eventually we could stop mutating the original function we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were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looking at, and begin mutating successful variants instead…</a:t>
            </a:r>
          </a:p>
        </p:txBody>
      </p:sp>
    </p:spTree>
    <p:extLst>
      <p:ext uri="{BB962C8B-B14F-4D97-AF65-F5344CB8AC3E}">
        <p14:creationId xmlns:p14="http://schemas.microsoft.com/office/powerpoint/2010/main" val="3563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Polishing up some 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We’re nearly at an implementation of GP, really.</a:t>
            </a:r>
          </a:p>
        </p:txBody>
      </p:sp>
    </p:spTree>
    <p:extLst>
      <p:ext uri="{BB962C8B-B14F-4D97-AF65-F5344CB8AC3E}">
        <p14:creationId xmlns:p14="http://schemas.microsoft.com/office/powerpoint/2010/main" val="174394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Polishing up some 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We’re nearly at an implementation of GP, really.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Our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would need some fitness function, so we can pass that in at initialization or as a method of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fuzzer’s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class…</a:t>
            </a:r>
          </a:p>
        </p:txBody>
      </p:sp>
    </p:spTree>
    <p:extLst>
      <p:ext uri="{BB962C8B-B14F-4D97-AF65-F5344CB8AC3E}">
        <p14:creationId xmlns:p14="http://schemas.microsoft.com/office/powerpoint/2010/main" val="172827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Polishing up some 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We’re nearly at an implementation of GP, really.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Our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would need some fitness function, so we can pass that in at initialization or as a method of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fuzzer’s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class…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…then, all we need to do is make new generations from previously successful variants.</a:t>
            </a:r>
          </a:p>
        </p:txBody>
      </p:sp>
    </p:spTree>
    <p:extLst>
      <p:ext uri="{BB962C8B-B14F-4D97-AF65-F5344CB8AC3E}">
        <p14:creationId xmlns:p14="http://schemas.microsoft.com/office/powerpoint/2010/main" val="284218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Why would we </a:t>
            </a:r>
            <a:r>
              <a:rPr lang="en-US" sz="54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willingly</a:t>
            </a:r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do this?!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is cool, but a little strange! Why perform mutations at this level?</a:t>
            </a:r>
          </a:p>
        </p:txBody>
      </p:sp>
    </p:spTree>
    <p:extLst>
      <p:ext uri="{BB962C8B-B14F-4D97-AF65-F5344CB8AC3E}">
        <p14:creationId xmlns:p14="http://schemas.microsoft.com/office/powerpoint/2010/main" val="396042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Why would we </a:t>
            </a:r>
            <a:r>
              <a:rPr lang="en-US" sz="54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willingly</a:t>
            </a:r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do this?!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is cool, but a little strange! Why perform mutations at this level?</a:t>
            </a:r>
          </a:p>
          <a:p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Mutating an AST lets us manipulate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state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, as well as minute detail</a:t>
            </a:r>
          </a:p>
        </p:txBody>
      </p:sp>
    </p:spTree>
    <p:extLst>
      <p:ext uri="{BB962C8B-B14F-4D97-AF65-F5344CB8AC3E}">
        <p14:creationId xmlns:p14="http://schemas.microsoft.com/office/powerpoint/2010/main" val="11542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Confession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I’m not a GP person!</a:t>
            </a:r>
          </a:p>
        </p:txBody>
      </p:sp>
    </p:spTree>
    <p:extLst>
      <p:ext uri="{BB962C8B-B14F-4D97-AF65-F5344CB8AC3E}">
        <p14:creationId xmlns:p14="http://schemas.microsoft.com/office/powerpoint/2010/main" val="58312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Why would we </a:t>
            </a:r>
            <a:r>
              <a:rPr lang="en-US" sz="54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willingly</a:t>
            </a:r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do this?!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is cool, but a little strange! Why perform mutations at this level?</a:t>
            </a:r>
          </a:p>
          <a:p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Mutating an AST lets us manipulate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state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, as well as minute detail</a:t>
            </a:r>
          </a:p>
          <a:p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kind of approach could lead to interesting angles for genetic improvement!</a:t>
            </a:r>
          </a:p>
        </p:txBody>
      </p:sp>
    </p:spTree>
    <p:extLst>
      <p:ext uri="{BB962C8B-B14F-4D97-AF65-F5344CB8AC3E}">
        <p14:creationId xmlns:p14="http://schemas.microsoft.com/office/powerpoint/2010/main" val="10816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Why would we </a:t>
            </a:r>
            <a:r>
              <a:rPr lang="en-US" sz="54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willingly</a:t>
            </a:r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do this?!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is cool, but a little strange! Why perform mutations at this level?</a:t>
            </a:r>
          </a:p>
          <a:p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Mutating an AST lets us manipulate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state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, as well as minute detail</a:t>
            </a:r>
          </a:p>
          <a:p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kind of approach could lead to interesting angles for genetic improvement!</a:t>
            </a:r>
          </a:p>
          <a:p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Process fuzzing is a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cross-domain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concept</a:t>
            </a:r>
          </a:p>
        </p:txBody>
      </p:sp>
    </p:spTree>
    <p:extLst>
      <p:ext uri="{BB962C8B-B14F-4D97-AF65-F5344CB8AC3E}">
        <p14:creationId xmlns:p14="http://schemas.microsoft.com/office/powerpoint/2010/main" val="410808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“Cross-domain”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Process fuzzing came out of building realistic socio-technical simulations, and it has applications in information systems research too.</a:t>
            </a:r>
          </a:p>
        </p:txBody>
      </p:sp>
    </p:spTree>
    <p:extLst>
      <p:ext uri="{BB962C8B-B14F-4D97-AF65-F5344CB8AC3E}">
        <p14:creationId xmlns:p14="http://schemas.microsoft.com/office/powerpoint/2010/main" val="147462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“Cross-domain”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Process fuzzing came out of building realistic socio-technical simulations, and it has applications in information systems research too.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That should mean easier integration between GP and other fields, like socio-technical simulation, which might lead to exciting research opportunities, like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evolving domain models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15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Other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Whether process fuzzing is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better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than traditional approaches, I can’t say. We should find out!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I’m here to report is that you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can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use process fuzzing to implement GP solutions. We’ve got a symbolic regression written with our library, and I don’t believe something this general is out there to build things like genetic improvement on.</a:t>
            </a:r>
          </a:p>
        </p:txBody>
      </p:sp>
    </p:spTree>
    <p:extLst>
      <p:ext uri="{BB962C8B-B14F-4D97-AF65-F5344CB8AC3E}">
        <p14:creationId xmlns:p14="http://schemas.microsoft.com/office/powerpoint/2010/main" val="3990241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I’m probably out of time by this point, so let’s answer some questions!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There’s some code at: </a:t>
            </a:r>
            <a:endParaRPr lang="en-US" sz="3200" dirty="0">
              <a:solidFill>
                <a:srgbClr val="101010"/>
              </a:solidFill>
              <a:latin typeface="Vulf Mono" pitchFamily="2" charset="77"/>
              <a:ea typeface="Vulf Mono" pitchFamily="2" charset="77"/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rgbClr val="101010"/>
                </a:solidFill>
                <a:latin typeface="Courier" pitchFamily="2" charset="0"/>
                <a:ea typeface="Vulf Mono" pitchFamily="2" charset="77"/>
              </a:rPr>
              <a:t>github.com</a:t>
            </a:r>
            <a:r>
              <a:rPr lang="en-US" sz="3200" dirty="0">
                <a:solidFill>
                  <a:srgbClr val="101010"/>
                </a:solidFill>
                <a:latin typeface="Courier" pitchFamily="2" charset="0"/>
                <a:ea typeface="Vulf Mono" pitchFamily="2" charset="77"/>
              </a:rPr>
              <a:t>/</a:t>
            </a:r>
            <a:r>
              <a:rPr lang="en-US" sz="3200" dirty="0" err="1">
                <a:solidFill>
                  <a:srgbClr val="101010"/>
                </a:solidFill>
                <a:latin typeface="Courier" pitchFamily="2" charset="0"/>
                <a:ea typeface="Vulf Mono" pitchFamily="2" charset="77"/>
              </a:rPr>
              <a:t>twsswt</a:t>
            </a:r>
            <a:r>
              <a:rPr lang="en-US" sz="3200" dirty="0">
                <a:solidFill>
                  <a:srgbClr val="101010"/>
                </a:solidFill>
                <a:latin typeface="Courier" pitchFamily="2" charset="0"/>
                <a:ea typeface="Vulf Mono" pitchFamily="2" charset="77"/>
              </a:rPr>
              <a:t>/</a:t>
            </a:r>
            <a:r>
              <a:rPr lang="en-US" sz="3200" dirty="0" err="1">
                <a:solidFill>
                  <a:srgbClr val="101010"/>
                </a:solidFill>
                <a:latin typeface="Courier" pitchFamily="2" charset="0"/>
                <a:ea typeface="Vulf Mono" pitchFamily="2" charset="77"/>
              </a:rPr>
              <a:t>pydysofu</a:t>
            </a:r>
            <a:endParaRPr lang="en-US" sz="3200" dirty="0">
              <a:solidFill>
                <a:srgbClr val="101010"/>
              </a:solidFill>
              <a:latin typeface="Courier" pitchFamily="2" charset="0"/>
              <a:ea typeface="Vulf Mono" pitchFamily="2" charset="77"/>
            </a:endParaRPr>
          </a:p>
          <a:p>
            <a:pPr marL="0" indent="0" algn="ctr">
              <a:buNone/>
            </a:pPr>
            <a:r>
              <a:rPr lang="en-US" sz="3200" dirty="0" err="1">
                <a:solidFill>
                  <a:srgbClr val="101010"/>
                </a:solidFill>
                <a:latin typeface="Courier" pitchFamily="2" charset="0"/>
                <a:ea typeface="Vulf Mono" pitchFamily="2" charset="77"/>
              </a:rPr>
              <a:t>github.com</a:t>
            </a:r>
            <a:r>
              <a:rPr lang="en-US" sz="3200" dirty="0">
                <a:solidFill>
                  <a:srgbClr val="101010"/>
                </a:solidFill>
                <a:latin typeface="Courier" pitchFamily="2" charset="0"/>
                <a:ea typeface="Vulf Mono" pitchFamily="2" charset="77"/>
              </a:rPr>
              <a:t>/</a:t>
            </a:r>
            <a:r>
              <a:rPr lang="en-US" sz="3200" dirty="0" err="1">
                <a:solidFill>
                  <a:srgbClr val="101010"/>
                </a:solidFill>
                <a:latin typeface="Courier" pitchFamily="2" charset="0"/>
                <a:ea typeface="Vulf Mono" pitchFamily="2" charset="77"/>
              </a:rPr>
              <a:t>probablytom</a:t>
            </a:r>
            <a:r>
              <a:rPr lang="en-US" sz="3200" dirty="0">
                <a:solidFill>
                  <a:srgbClr val="101010"/>
                </a:solidFill>
                <a:latin typeface="Courier" pitchFamily="2" charset="0"/>
                <a:ea typeface="Vulf Mono" pitchFamily="2" charset="77"/>
              </a:rPr>
              <a:t>/asp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(check the branches)</a:t>
            </a:r>
          </a:p>
        </p:txBody>
      </p:sp>
    </p:spTree>
    <p:extLst>
      <p:ext uri="{BB962C8B-B14F-4D97-AF65-F5344CB8AC3E}">
        <p14:creationId xmlns:p14="http://schemas.microsoft.com/office/powerpoint/2010/main" val="18554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Confession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I’m not a GP person!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 just work with system simulation, but it turns out some of our methods are potentially kind of useful in your area.</a:t>
            </a:r>
          </a:p>
        </p:txBody>
      </p:sp>
    </p:spTree>
    <p:extLst>
      <p:ext uri="{BB962C8B-B14F-4D97-AF65-F5344CB8AC3E}">
        <p14:creationId xmlns:p14="http://schemas.microsoft.com/office/powerpoint/2010/main" val="6553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Confession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8"/>
            <a:ext cx="9425152" cy="4926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I’m not a GP person!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 just work with system simulation, but it turns out some of our methods are potentially kind of useful in your area.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We’re from different worlds, so if I’m not making sense and you have questions,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ask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420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“Process Fuzzing”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If I’m going to talk about Process Fuzzing as an approach for Genetic Programming, I should explain what that actually is.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High-level: when you call a function / method, we intercept the method call and replace your code with a modified version.</a:t>
            </a:r>
          </a:p>
        </p:txBody>
      </p:sp>
    </p:spTree>
    <p:extLst>
      <p:ext uri="{BB962C8B-B14F-4D97-AF65-F5344CB8AC3E}">
        <p14:creationId xmlns:p14="http://schemas.microsoft.com/office/powerpoint/2010/main" val="118794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“Process Fuzzing”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i="1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Fuzzers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are functions applied to other functions, which manipulate their ASTs before they’re executed.</a:t>
            </a:r>
          </a:p>
        </p:txBody>
      </p:sp>
    </p:spTree>
    <p:extLst>
      <p:ext uri="{BB962C8B-B14F-4D97-AF65-F5344CB8AC3E}">
        <p14:creationId xmlns:p14="http://schemas.microsoft.com/office/powerpoint/2010/main" val="301105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“Process Fuzzing”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i="1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Fuzzers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are functions applied to other functions, which manipulate their ASTs before they’re executed.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When a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produces some new function based on a previous one, we call the new one a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variant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54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“Process Fuzzing”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i="1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Fuzzers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are functions applied to other functions, which manipulate their ASTs before they’re executed.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When a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produces some new function based on a previous one, we call the new one a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variant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We apply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fuzzers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using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aspect orientation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72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99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 little bit of AOP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B61-1850-2042-919B-B6C78CEC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309"/>
            <a:ext cx="9425152" cy="49266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Actually, to get this to work properly, we’ve written our own AOP library in Python, called ASP.</a:t>
            </a:r>
          </a:p>
        </p:txBody>
      </p:sp>
    </p:spTree>
    <p:extLst>
      <p:ext uri="{BB962C8B-B14F-4D97-AF65-F5344CB8AC3E}">
        <p14:creationId xmlns:p14="http://schemas.microsoft.com/office/powerpoint/2010/main" val="64569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853</Words>
  <Application>Microsoft Macintosh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Palatino</vt:lpstr>
      <vt:lpstr>Vulf Mono</vt:lpstr>
      <vt:lpstr>Office Theme</vt:lpstr>
      <vt:lpstr>PowerPoint Presentation</vt:lpstr>
      <vt:lpstr>Confession Time</vt:lpstr>
      <vt:lpstr>Confession Time</vt:lpstr>
      <vt:lpstr>Confession Time</vt:lpstr>
      <vt:lpstr>“Process Fuzzing”</vt:lpstr>
      <vt:lpstr>“Process Fuzzing”</vt:lpstr>
      <vt:lpstr>“Process Fuzzing”</vt:lpstr>
      <vt:lpstr>“Process Fuzzing”</vt:lpstr>
      <vt:lpstr>A little bit of AOP</vt:lpstr>
      <vt:lpstr>A little bit of AOP</vt:lpstr>
      <vt:lpstr>PowerPoint Presentation</vt:lpstr>
      <vt:lpstr>PowerPoint Presentation</vt:lpstr>
      <vt:lpstr>PowerPoint Presentation</vt:lpstr>
      <vt:lpstr>Dangerous Ideas</vt:lpstr>
      <vt:lpstr>Polishing up some GP</vt:lpstr>
      <vt:lpstr>Polishing up some GP</vt:lpstr>
      <vt:lpstr>Polishing up some GP</vt:lpstr>
      <vt:lpstr>Why would we willingly do this?!</vt:lpstr>
      <vt:lpstr>Why would we willingly do this?!</vt:lpstr>
      <vt:lpstr>Why would we willingly do this?!</vt:lpstr>
      <vt:lpstr>Why would we willingly do this?!</vt:lpstr>
      <vt:lpstr>“Cross-domain”</vt:lpstr>
      <vt:lpstr>“Cross-domain”</vt:lpstr>
      <vt:lpstr>Other benefits?</vt:lpstr>
      <vt:lpstr>Thanks!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Cultural Divide Between the Sciences and the Humanities</dc:title>
  <dc:subject/>
  <dc:creator>Tom Wallis</dc:creator>
  <cp:keywords/>
  <dc:description/>
  <cp:lastModifiedBy>Microsoft Office User</cp:lastModifiedBy>
  <cp:revision>59</cp:revision>
  <dcterms:created xsi:type="dcterms:W3CDTF">2018-05-01T10:41:34Z</dcterms:created>
  <dcterms:modified xsi:type="dcterms:W3CDTF">2018-06-27T13:32:49Z</dcterms:modified>
  <cp:category/>
</cp:coreProperties>
</file>