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3"/>
  </p:notesMasterIdLst>
  <p:sldIdLst>
    <p:sldId id="256" r:id="rId2"/>
    <p:sldId id="275" r:id="rId3"/>
    <p:sldId id="268" r:id="rId4"/>
    <p:sldId id="273" r:id="rId5"/>
    <p:sldId id="270" r:id="rId6"/>
    <p:sldId id="269" r:id="rId7"/>
    <p:sldId id="257" r:id="rId8"/>
    <p:sldId id="262" r:id="rId9"/>
    <p:sldId id="260" r:id="rId10"/>
    <p:sldId id="266" r:id="rId11"/>
    <p:sldId id="261"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758" autoAdjust="0"/>
  </p:normalViewPr>
  <p:slideViewPr>
    <p:cSldViewPr>
      <p:cViewPr>
        <p:scale>
          <a:sx n="70" d="100"/>
          <a:sy n="70" d="100"/>
        </p:scale>
        <p:origin x="-1368" y="21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B3271B-4A73-4C47-B9AA-944F8C010D50}" type="datetimeFigureOut">
              <a:rPr lang="zh-CN" altLang="en-US" smtClean="0"/>
              <a:t>2019/2/17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8B6287-F487-4B28-9B9C-C5B8DC4B784D}" type="slidenum">
              <a:rPr lang="zh-CN" altLang="en-US" smtClean="0"/>
              <a:t>‹#›</a:t>
            </a:fld>
            <a:endParaRPr lang="zh-CN" altLang="en-US"/>
          </a:p>
        </p:txBody>
      </p:sp>
    </p:spTree>
    <p:extLst>
      <p:ext uri="{BB962C8B-B14F-4D97-AF65-F5344CB8AC3E}">
        <p14:creationId xmlns:p14="http://schemas.microsoft.com/office/powerpoint/2010/main" val="840011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latin typeface="宋体" panose="02010600030101010101" pitchFamily="2" charset="-122"/>
                <a:ea typeface="宋体" panose="02010600030101010101" pitchFamily="2" charset="-122"/>
                <a:cs typeface="Roboto" panose="02000000000000000000" pitchFamily="2" charset="0"/>
              </a:rPr>
              <a:t>刷新人们生活方式</a:t>
            </a:r>
            <a:endParaRPr lang="zh-CN" altLang="en-US" dirty="0"/>
          </a:p>
        </p:txBody>
      </p:sp>
      <p:sp>
        <p:nvSpPr>
          <p:cNvPr id="4" name="灯片编号占位符 3"/>
          <p:cNvSpPr>
            <a:spLocks noGrp="1"/>
          </p:cNvSpPr>
          <p:nvPr>
            <p:ph type="sldNum" sz="quarter" idx="10"/>
          </p:nvPr>
        </p:nvSpPr>
        <p:spPr/>
        <p:txBody>
          <a:bodyPr/>
          <a:lstStyle/>
          <a:p>
            <a:fld id="{048B6287-F487-4B28-9B9C-C5B8DC4B784D}" type="slidenum">
              <a:rPr lang="zh-CN" altLang="en-US" smtClean="0"/>
              <a:t>3</a:t>
            </a:fld>
            <a:endParaRPr lang="zh-CN" altLang="en-US"/>
          </a:p>
        </p:txBody>
      </p:sp>
    </p:spTree>
    <p:extLst>
      <p:ext uri="{BB962C8B-B14F-4D97-AF65-F5344CB8AC3E}">
        <p14:creationId xmlns:p14="http://schemas.microsoft.com/office/powerpoint/2010/main" val="2440198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2014</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2015</a:t>
            </a:r>
            <a:r>
              <a:rPr lang="zh-CN" altLang="en-US" sz="1200" b="0" i="0" kern="1200" dirty="0" smtClean="0">
                <a:solidFill>
                  <a:schemeClr val="tx1"/>
                </a:solidFill>
                <a:effectLst/>
                <a:latin typeface="+mn-lt"/>
                <a:ea typeface="+mn-ea"/>
                <a:cs typeface="+mn-cs"/>
              </a:rPr>
              <a:t>年企业数量激增，导致行业平均营收下降迅速，未来随着行业逐步规范，企业平均营收规模将进一步企稳回升，市场集中度也将逐步提高。</a:t>
            </a:r>
            <a:endParaRPr lang="zh-CN" altLang="en-US" dirty="0"/>
          </a:p>
        </p:txBody>
      </p:sp>
      <p:sp>
        <p:nvSpPr>
          <p:cNvPr id="4" name="灯片编号占位符 3"/>
          <p:cNvSpPr>
            <a:spLocks noGrp="1"/>
          </p:cNvSpPr>
          <p:nvPr>
            <p:ph type="sldNum" sz="quarter" idx="10"/>
          </p:nvPr>
        </p:nvSpPr>
        <p:spPr/>
        <p:txBody>
          <a:bodyPr/>
          <a:lstStyle/>
          <a:p>
            <a:fld id="{048B6287-F487-4B28-9B9C-C5B8DC4B784D}" type="slidenum">
              <a:rPr lang="zh-CN" altLang="en-US" smtClean="0"/>
              <a:t>4</a:t>
            </a:fld>
            <a:endParaRPr lang="zh-CN" altLang="en-US"/>
          </a:p>
        </p:txBody>
      </p:sp>
    </p:spTree>
    <p:extLst>
      <p:ext uri="{BB962C8B-B14F-4D97-AF65-F5344CB8AC3E}">
        <p14:creationId xmlns:p14="http://schemas.microsoft.com/office/powerpoint/2010/main" val="2765849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baseline="0" dirty="0" smtClean="0"/>
              <a:t>    </a:t>
            </a:r>
            <a:r>
              <a:rPr lang="en-US" altLang="zh-CN" b="1" dirty="0" smtClean="0"/>
              <a:t>Spring</a:t>
            </a:r>
            <a:r>
              <a:rPr lang="zh-CN" altLang="en-US" dirty="0" smtClean="0"/>
              <a:t/>
            </a:r>
            <a:br>
              <a:rPr lang="zh-CN" altLang="en-US" dirty="0" smtClean="0"/>
            </a:br>
            <a:r>
              <a:rPr lang="zh-CN" altLang="en-US" dirty="0" smtClean="0"/>
              <a:t>　　</a:t>
            </a:r>
            <a:r>
              <a:rPr lang="en-US" altLang="zh-CN" dirty="0" smtClean="0"/>
              <a:t>Spring</a:t>
            </a:r>
            <a:r>
              <a:rPr lang="zh-CN" altLang="en-US" dirty="0" smtClean="0"/>
              <a:t>就像是整个项目中装配</a:t>
            </a:r>
            <a:r>
              <a:rPr lang="en-US" altLang="zh-CN" dirty="0" smtClean="0"/>
              <a:t>bean</a:t>
            </a:r>
            <a:r>
              <a:rPr lang="zh-CN" altLang="en-US" dirty="0" smtClean="0"/>
              <a:t>的大工厂，在配置文件中可以指定使用特定的参数去调用实体类的构造方法来实例化对象。也可以称之为项目中的粘合剂。</a:t>
            </a:r>
            <a:br>
              <a:rPr lang="zh-CN" altLang="en-US" dirty="0" smtClean="0"/>
            </a:br>
            <a:r>
              <a:rPr lang="zh-CN" altLang="en-US" dirty="0" smtClean="0"/>
              <a:t>　　</a:t>
            </a:r>
            <a:r>
              <a:rPr lang="en-US" altLang="zh-CN" dirty="0" smtClean="0"/>
              <a:t>Spring</a:t>
            </a:r>
            <a:r>
              <a:rPr lang="zh-CN" altLang="en-US" dirty="0" smtClean="0"/>
              <a:t>的核心思想是</a:t>
            </a:r>
            <a:r>
              <a:rPr lang="en-US" altLang="zh-CN" dirty="0" err="1" smtClean="0"/>
              <a:t>IoC</a:t>
            </a:r>
            <a:r>
              <a:rPr lang="zh-CN" altLang="en-US" dirty="0" smtClean="0"/>
              <a:t>（控制反转），即不再需要程序员去显式地</a:t>
            </a:r>
            <a:r>
              <a:rPr lang="en-US" altLang="zh-CN" dirty="0" smtClean="0"/>
              <a:t>`new`</a:t>
            </a:r>
            <a:r>
              <a:rPr lang="zh-CN" altLang="en-US" dirty="0" smtClean="0"/>
              <a:t>一个对象，而是让</a:t>
            </a:r>
            <a:r>
              <a:rPr lang="en-US" altLang="zh-CN" dirty="0" smtClean="0"/>
              <a:t>Spring</a:t>
            </a:r>
            <a:r>
              <a:rPr lang="zh-CN" altLang="en-US" dirty="0" smtClean="0"/>
              <a:t>框架帮你来完成这一切。</a:t>
            </a:r>
            <a:br>
              <a:rPr lang="zh-CN" altLang="en-US" dirty="0" smtClean="0"/>
            </a:br>
            <a:r>
              <a:rPr lang="zh-CN" altLang="en-US" dirty="0" smtClean="0"/>
              <a:t>　　</a:t>
            </a:r>
            <a:r>
              <a:rPr lang="en-US" altLang="zh-CN" b="1" dirty="0" err="1" smtClean="0"/>
              <a:t>SpringMVC</a:t>
            </a:r>
            <a:r>
              <a:rPr lang="zh-CN" altLang="en-US" dirty="0" smtClean="0"/>
              <a:t/>
            </a:r>
            <a:br>
              <a:rPr lang="zh-CN" altLang="en-US" dirty="0" smtClean="0"/>
            </a:br>
            <a:r>
              <a:rPr lang="zh-CN" altLang="en-US" dirty="0" smtClean="0"/>
              <a:t>　　</a:t>
            </a:r>
            <a:r>
              <a:rPr lang="en-US" altLang="zh-CN" dirty="0" err="1" smtClean="0"/>
              <a:t>SpringMVC</a:t>
            </a:r>
            <a:r>
              <a:rPr lang="zh-CN" altLang="en-US" dirty="0" smtClean="0"/>
              <a:t>在项目中拦截用户请求，它的核心</a:t>
            </a:r>
            <a:r>
              <a:rPr lang="en-US" altLang="zh-CN" dirty="0" smtClean="0"/>
              <a:t>Servlet</a:t>
            </a:r>
            <a:r>
              <a:rPr lang="zh-CN" altLang="en-US" dirty="0" smtClean="0"/>
              <a:t>即</a:t>
            </a:r>
            <a:r>
              <a:rPr lang="en-US" altLang="zh-CN" dirty="0" err="1" smtClean="0"/>
              <a:t>DispatcherServlet</a:t>
            </a:r>
            <a:r>
              <a:rPr lang="zh-CN" altLang="en-US" dirty="0" smtClean="0"/>
              <a:t>承担中介或是前台这样的职责，将用户请求通过</a:t>
            </a:r>
            <a:r>
              <a:rPr lang="en-US" altLang="zh-CN" dirty="0" err="1" smtClean="0"/>
              <a:t>HandlerMapping</a:t>
            </a:r>
            <a:r>
              <a:rPr lang="zh-CN" altLang="en-US" dirty="0" smtClean="0"/>
              <a:t>去匹配</a:t>
            </a:r>
            <a:r>
              <a:rPr lang="en-US" altLang="zh-CN" dirty="0" smtClean="0"/>
              <a:t>Controller</a:t>
            </a:r>
            <a:r>
              <a:rPr lang="zh-CN" altLang="en-US" dirty="0" smtClean="0"/>
              <a:t>，</a:t>
            </a:r>
            <a:r>
              <a:rPr lang="en-US" altLang="zh-CN" dirty="0" smtClean="0"/>
              <a:t>Controller</a:t>
            </a:r>
            <a:r>
              <a:rPr lang="zh-CN" altLang="en-US" dirty="0" smtClean="0"/>
              <a:t>就是具体对应请求所执行的操作。</a:t>
            </a:r>
            <a:r>
              <a:rPr lang="en-US" altLang="zh-CN" dirty="0" err="1" smtClean="0"/>
              <a:t>SpringMVC</a:t>
            </a:r>
            <a:r>
              <a:rPr lang="zh-CN" altLang="en-US" dirty="0" smtClean="0"/>
              <a:t>相当于</a:t>
            </a:r>
            <a:r>
              <a:rPr lang="en-US" altLang="zh-CN" dirty="0" smtClean="0"/>
              <a:t>SSH</a:t>
            </a:r>
            <a:r>
              <a:rPr lang="zh-CN" altLang="en-US" dirty="0" smtClean="0"/>
              <a:t>框架中</a:t>
            </a:r>
            <a:r>
              <a:rPr lang="en-US" altLang="zh-CN" dirty="0" smtClean="0"/>
              <a:t>struts</a:t>
            </a:r>
            <a:r>
              <a:rPr lang="zh-CN" altLang="en-US" dirty="0" smtClean="0"/>
              <a:t>。</a:t>
            </a:r>
            <a:br>
              <a:rPr lang="zh-CN" altLang="en-US" dirty="0" smtClean="0"/>
            </a:br>
            <a:r>
              <a:rPr lang="zh-CN" altLang="en-US" dirty="0" smtClean="0"/>
              <a:t>　　</a:t>
            </a:r>
            <a:r>
              <a:rPr lang="en-US" altLang="zh-CN" b="1" dirty="0" err="1" smtClean="0"/>
              <a:t>mybatis</a:t>
            </a:r>
            <a:r>
              <a:rPr lang="zh-CN" altLang="en-US" dirty="0" smtClean="0"/>
              <a:t/>
            </a:r>
            <a:br>
              <a:rPr lang="zh-CN" altLang="en-US" dirty="0" smtClean="0"/>
            </a:br>
            <a:r>
              <a:rPr lang="zh-CN" altLang="en-US" dirty="0" smtClean="0"/>
              <a:t>　　</a:t>
            </a:r>
            <a:r>
              <a:rPr lang="en-US" altLang="zh-CN" dirty="0" err="1" smtClean="0"/>
              <a:t>mybatis</a:t>
            </a:r>
            <a:r>
              <a:rPr lang="zh-CN" altLang="en-US" dirty="0" smtClean="0"/>
              <a:t>是对</a:t>
            </a:r>
            <a:r>
              <a:rPr lang="en-US" altLang="zh-CN" dirty="0" err="1" smtClean="0"/>
              <a:t>jdbc</a:t>
            </a:r>
            <a:r>
              <a:rPr lang="zh-CN" altLang="en-US" dirty="0" smtClean="0"/>
              <a:t>的封装，它让数据库底层操作变的透明。</a:t>
            </a:r>
            <a:r>
              <a:rPr lang="en-US" altLang="zh-CN" dirty="0" err="1" smtClean="0"/>
              <a:t>mybatis</a:t>
            </a:r>
            <a:r>
              <a:rPr lang="zh-CN" altLang="en-US" dirty="0" smtClean="0"/>
              <a:t>的操作都是围绕一个</a:t>
            </a:r>
            <a:r>
              <a:rPr lang="en-US" altLang="zh-CN" dirty="0" err="1" smtClean="0"/>
              <a:t>sqlSessionFactory</a:t>
            </a:r>
            <a:r>
              <a:rPr lang="zh-CN" altLang="en-US" dirty="0" smtClean="0"/>
              <a:t>实例展开的。</a:t>
            </a:r>
            <a:r>
              <a:rPr lang="en-US" altLang="zh-CN" dirty="0" err="1" smtClean="0"/>
              <a:t>mybatis</a:t>
            </a:r>
            <a:r>
              <a:rPr lang="zh-CN" altLang="en-US" dirty="0" smtClean="0"/>
              <a:t>通过配置文件关联到各实体类的</a:t>
            </a:r>
            <a:r>
              <a:rPr lang="en-US" altLang="zh-CN" dirty="0" smtClean="0"/>
              <a:t>Mapper</a:t>
            </a:r>
            <a:r>
              <a:rPr lang="zh-CN" altLang="en-US" dirty="0" smtClean="0"/>
              <a:t>文件，</a:t>
            </a:r>
            <a:r>
              <a:rPr lang="en-US" altLang="zh-CN" dirty="0" smtClean="0"/>
              <a:t>Mapper</a:t>
            </a:r>
            <a:r>
              <a:rPr lang="zh-CN" altLang="en-US" dirty="0" smtClean="0"/>
              <a:t>文件中配置了每个类对数据库所需进行的</a:t>
            </a:r>
            <a:r>
              <a:rPr lang="en-US" altLang="zh-CN" dirty="0" err="1" smtClean="0"/>
              <a:t>sql</a:t>
            </a:r>
            <a:r>
              <a:rPr lang="zh-CN" altLang="en-US" dirty="0" smtClean="0"/>
              <a:t>语句映射。在每次与数据库交互时，通过</a:t>
            </a:r>
            <a:r>
              <a:rPr lang="en-US" altLang="zh-CN" dirty="0" err="1" smtClean="0"/>
              <a:t>sqlSessionFactory</a:t>
            </a:r>
            <a:r>
              <a:rPr lang="zh-CN" altLang="en-US" dirty="0" smtClean="0"/>
              <a:t>拿到一个</a:t>
            </a:r>
            <a:r>
              <a:rPr lang="en-US" altLang="zh-CN" dirty="0" err="1" smtClean="0"/>
              <a:t>sqlSession</a:t>
            </a:r>
            <a:r>
              <a:rPr lang="zh-CN" altLang="en-US" dirty="0" smtClean="0"/>
              <a:t>，再执行</a:t>
            </a:r>
            <a:r>
              <a:rPr lang="en-US" altLang="zh-CN" dirty="0" err="1" smtClean="0"/>
              <a:t>sql</a:t>
            </a:r>
            <a:r>
              <a:rPr lang="zh-CN" altLang="en-US" dirty="0" smtClean="0"/>
              <a:t>命令。</a:t>
            </a:r>
          </a:p>
          <a:p>
            <a:endParaRPr lang="zh-CN" altLang="en-US" dirty="0"/>
          </a:p>
        </p:txBody>
      </p:sp>
      <p:sp>
        <p:nvSpPr>
          <p:cNvPr id="4" name="灯片编号占位符 3"/>
          <p:cNvSpPr>
            <a:spLocks noGrp="1"/>
          </p:cNvSpPr>
          <p:nvPr>
            <p:ph type="sldNum" sz="quarter" idx="10"/>
          </p:nvPr>
        </p:nvSpPr>
        <p:spPr/>
        <p:txBody>
          <a:bodyPr/>
          <a:lstStyle/>
          <a:p>
            <a:fld id="{048B6287-F487-4B28-9B9C-C5B8DC4B784D}" type="slidenum">
              <a:rPr lang="zh-CN" altLang="en-US" smtClean="0"/>
              <a:t>6</a:t>
            </a:fld>
            <a:endParaRPr lang="zh-CN" altLang="en-US"/>
          </a:p>
        </p:txBody>
      </p:sp>
    </p:spTree>
    <p:extLst>
      <p:ext uri="{BB962C8B-B14F-4D97-AF65-F5344CB8AC3E}">
        <p14:creationId xmlns:p14="http://schemas.microsoft.com/office/powerpoint/2010/main" val="4158294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530820CF-B880-4189-942D-D702A7CBA730}" type="datetimeFigureOut">
              <a:rPr lang="zh-CN" altLang="en-US" smtClean="0"/>
              <a:t>2019/2/17</a:t>
            </a:fld>
            <a:endParaRPr lang="zh-CN" altLang="en-US"/>
          </a:p>
        </p:txBody>
      </p:sp>
      <p:sp>
        <p:nvSpPr>
          <p:cNvPr id="5" name="页脚占位符 4"/>
          <p:cNvSpPr>
            <a:spLocks noGrp="1"/>
          </p:cNvSpPr>
          <p:nvPr>
            <p:ph type="ftr" sz="quarter" idx="11"/>
          </p:nvPr>
        </p:nvSpPr>
        <p:spPr>
          <a:xfrm>
            <a:off x="5330952" y="6400800"/>
            <a:ext cx="3733800" cy="283800"/>
          </a:xfr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2019/2/17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2019/2/17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2019/2/17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530820CF-B880-4189-942D-D702A7CBA730}" type="datetimeFigureOut">
              <a:rPr lang="zh-CN" altLang="en-US" smtClean="0"/>
              <a:t>2019/2/17</a:t>
            </a:fld>
            <a:endParaRPr lang="zh-CN" altLang="en-US"/>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0C913308-F349-4B6D-A68A-DD1791B4A57B}" type="slidenum">
              <a:rPr lang="zh-CN" altLang="en-US" smtClean="0"/>
              <a:t>‹#›</a:t>
            </a:fld>
            <a:endParaRPr lang="zh-CN"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022871"/>
            <a:ext cx="7772400" cy="1254001"/>
          </a:xfrm>
        </p:spPr>
        <p:txBody>
          <a:bodyPr>
            <a:normAutofit fontScale="90000"/>
          </a:bodyPr>
          <a:lstStyle/>
          <a:p>
            <a:r>
              <a:rPr lang="zh-CN" altLang="zh-CN" b="1" dirty="0"/>
              <a:t>基于</a:t>
            </a:r>
            <a:r>
              <a:rPr lang="en-US" altLang="zh-CN" b="1" dirty="0"/>
              <a:t>SSM</a:t>
            </a:r>
            <a:r>
              <a:rPr lang="zh-CN" altLang="zh-CN" b="1" dirty="0"/>
              <a:t>的汽车租赁</a:t>
            </a:r>
            <a:r>
              <a:rPr lang="zh-CN" altLang="zh-CN" b="1" dirty="0" smtClean="0"/>
              <a:t>系统</a:t>
            </a:r>
            <a:r>
              <a:rPr lang="en-US" altLang="zh-CN" b="1" dirty="0" smtClean="0"/>
              <a:t/>
            </a:r>
            <a:br>
              <a:rPr lang="en-US" altLang="zh-CN" b="1" dirty="0" smtClean="0"/>
            </a:br>
            <a:r>
              <a:rPr lang="zh-CN" altLang="zh-CN" b="1" dirty="0" smtClean="0"/>
              <a:t>设计</a:t>
            </a:r>
            <a:r>
              <a:rPr lang="zh-CN" altLang="zh-CN" b="1" dirty="0"/>
              <a:t>与开发</a:t>
            </a:r>
            <a:endParaRPr lang="zh-CN" altLang="en-US" dirty="0"/>
          </a:p>
        </p:txBody>
      </p:sp>
      <p:sp>
        <p:nvSpPr>
          <p:cNvPr id="3" name="副标题 2"/>
          <p:cNvSpPr>
            <a:spLocks noGrp="1"/>
          </p:cNvSpPr>
          <p:nvPr>
            <p:ph type="subTitle" idx="1"/>
          </p:nvPr>
        </p:nvSpPr>
        <p:spPr>
          <a:xfrm>
            <a:off x="5220072" y="4221088"/>
            <a:ext cx="3816424" cy="1944216"/>
          </a:xfrm>
        </p:spPr>
        <p:txBody>
          <a:bodyPr>
            <a:normAutofit/>
          </a:bodyPr>
          <a:lstStyle/>
          <a:p>
            <a:pPr algn="l"/>
            <a:r>
              <a:rPr lang="zh-CN" altLang="en-US" dirty="0" smtClean="0">
                <a:solidFill>
                  <a:schemeClr val="tx1"/>
                </a:solidFill>
              </a:rPr>
              <a:t>学号：</a:t>
            </a:r>
            <a:r>
              <a:rPr lang="en-US" altLang="zh-CN" dirty="0" smtClean="0">
                <a:solidFill>
                  <a:schemeClr val="tx1"/>
                </a:solidFill>
              </a:rPr>
              <a:t>12</a:t>
            </a:r>
          </a:p>
          <a:p>
            <a:pPr algn="l"/>
            <a:r>
              <a:rPr lang="zh-CN" altLang="en-US" dirty="0" smtClean="0">
                <a:solidFill>
                  <a:schemeClr val="tx1"/>
                </a:solidFill>
              </a:rPr>
              <a:t>姓名：黄丽华</a:t>
            </a:r>
            <a:endParaRPr lang="en-US" altLang="zh-CN" dirty="0" smtClean="0">
              <a:solidFill>
                <a:schemeClr val="tx1"/>
              </a:solidFill>
            </a:endParaRPr>
          </a:p>
          <a:p>
            <a:pPr algn="l"/>
            <a:r>
              <a:rPr lang="zh-CN" altLang="en-US" dirty="0" smtClean="0">
                <a:solidFill>
                  <a:schemeClr val="tx1"/>
                </a:solidFill>
              </a:rPr>
              <a:t>导师：吴珍珍</a:t>
            </a:r>
            <a:endParaRPr lang="zh-CN" altLang="zh-CN" dirty="0"/>
          </a:p>
          <a:p>
            <a:pPr algn="l"/>
            <a:endParaRPr lang="en-US" altLang="zh-CN" dirty="0" smtClean="0">
              <a:solidFill>
                <a:schemeClr val="tx1"/>
              </a:solidFill>
            </a:endParaRPr>
          </a:p>
        </p:txBody>
      </p:sp>
      <p:pic>
        <p:nvPicPr>
          <p:cNvPr id="1026" name="Picture 2" descr="C:\Users\Administrator\Documents\QQBrowser\faab9998045ecc4e8dfaad55c9e1912f.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3866356"/>
            <a:ext cx="3960458" cy="22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62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childTnLst>
                                </p:cTn>
                              </p:par>
                              <p:par>
                                <p:cTn id="8" presetID="63" presetClass="path" presetSubtype="0" accel="50000" decel="50000" fill="hold" nodeType="withEffect">
                                  <p:stCondLst>
                                    <p:cond delay="0"/>
                                  </p:stCondLst>
                                  <p:childTnLst>
                                    <p:animMotion origin="layout" path="M -0.03542 1.11111E-6 L 3.88889E-6 1.11111E-6 " pathEditMode="relative" rAng="0" ptsTypes="AA">
                                      <p:cBhvr>
                                        <p:cTn id="9" dur="500" fill="hold"/>
                                        <p:tgtEl>
                                          <p:spTgt spid="1026"/>
                                        </p:tgtEl>
                                        <p:attrNameLst>
                                          <p:attrName>ppt_x</p:attrName>
                                          <p:attrName>ppt_y</p:attrName>
                                        </p:attrNameLst>
                                      </p:cBhvr>
                                      <p:rCtr x="177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工作进度安排</a:t>
            </a:r>
            <a:endParaRPr lang="zh-CN" altLang="en-US" dirty="0"/>
          </a:p>
        </p:txBody>
      </p:sp>
      <p:sp>
        <p:nvSpPr>
          <p:cNvPr id="8" name="矩形 7"/>
          <p:cNvSpPr/>
          <p:nvPr/>
        </p:nvSpPr>
        <p:spPr>
          <a:xfrm>
            <a:off x="6300192" y="1844824"/>
            <a:ext cx="1440160" cy="1440160"/>
          </a:xfrm>
          <a:prstGeom prst="rect">
            <a:avLst/>
          </a:prstGeom>
          <a:ln w="19050">
            <a:solidFill>
              <a:schemeClr val="tx1">
                <a:alpha val="0"/>
              </a:schemeClr>
            </a:solidFill>
          </a:ln>
        </p:spPr>
        <p:txBody>
          <a:bodyPr rtlCol="0" anchor="ctr">
            <a:spAutoFit/>
          </a:bodyPr>
          <a:lstStyle/>
          <a:p>
            <a:pPr algn="ctr"/>
            <a:endParaRPr lang="zh-CN" altLang="en-US" dirty="0"/>
          </a:p>
        </p:txBody>
      </p:sp>
      <p:sp>
        <p:nvSpPr>
          <p:cNvPr id="9" name="矩形 8"/>
          <p:cNvSpPr/>
          <p:nvPr/>
        </p:nvSpPr>
        <p:spPr>
          <a:xfrm>
            <a:off x="6300192" y="1844824"/>
            <a:ext cx="1152128" cy="1440160"/>
          </a:xfrm>
          <a:prstGeom prst="rect">
            <a:avLst/>
          </a:prstGeom>
          <a:ln w="19050">
            <a:solidFill>
              <a:schemeClr val="tx1">
                <a:alpha val="0"/>
              </a:schemeClr>
            </a:solidFill>
          </a:ln>
        </p:spPr>
        <p:txBody>
          <a:bodyPr rtlCol="0" anchor="ctr">
            <a:spAutoFit/>
          </a:bodyPr>
          <a:lstStyle/>
          <a:p>
            <a:pPr algn="ctr"/>
            <a:endParaRPr lang="zh-CN" altLang="en-US" dirty="0"/>
          </a:p>
        </p:txBody>
      </p:sp>
      <p:sp>
        <p:nvSpPr>
          <p:cNvPr id="10" name="矩形 9"/>
          <p:cNvSpPr/>
          <p:nvPr/>
        </p:nvSpPr>
        <p:spPr>
          <a:xfrm>
            <a:off x="5292080" y="6093296"/>
            <a:ext cx="1584176" cy="767125"/>
          </a:xfrm>
          <a:prstGeom prst="rect">
            <a:avLst/>
          </a:prstGeom>
          <a:ln w="19050">
            <a:solidFill>
              <a:schemeClr val="tx1">
                <a:alpha val="0"/>
              </a:schemeClr>
            </a:solidFill>
          </a:ln>
        </p:spPr>
        <p:txBody>
          <a:bodyPr rtlCol="0" anchor="ctr">
            <a:spAutoFit/>
          </a:bodyPr>
          <a:lstStyle/>
          <a:p>
            <a:pPr algn="ctr"/>
            <a:endParaRPr lang="zh-CN" altLang="en-US" dirty="0"/>
          </a:p>
        </p:txBody>
      </p:sp>
      <p:sp>
        <p:nvSpPr>
          <p:cNvPr id="11" name="内容占位符 2"/>
          <p:cNvSpPr>
            <a:spLocks noGrp="1"/>
          </p:cNvSpPr>
          <p:nvPr>
            <p:ph idx="1"/>
          </p:nvPr>
        </p:nvSpPr>
        <p:spPr>
          <a:xfrm>
            <a:off x="457200" y="1600200"/>
            <a:ext cx="8229600" cy="4686320"/>
          </a:xfrm>
        </p:spPr>
        <p:txBody>
          <a:bodyPr>
            <a:normAutofit fontScale="85000" lnSpcReduction="20000"/>
          </a:bodyPr>
          <a:lstStyle/>
          <a:p>
            <a:r>
              <a:rPr lang="en-US" altLang="zh-CN" sz="2400" dirty="0">
                <a:latin typeface="宋体" panose="02010600030101010101" pitchFamily="2" charset="-122"/>
                <a:ea typeface="宋体" panose="02010600030101010101" pitchFamily="2" charset="-122"/>
              </a:rPr>
              <a:t>1. 2018</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11</a:t>
            </a:r>
            <a:r>
              <a:rPr lang="zh-CN" altLang="en-US" sz="2400" dirty="0">
                <a:latin typeface="宋体" panose="02010600030101010101" pitchFamily="2" charset="-122"/>
                <a:ea typeface="宋体" panose="02010600030101010101" pitchFamily="2" charset="-122"/>
              </a:rPr>
              <a:t>月</a:t>
            </a:r>
            <a:r>
              <a:rPr lang="en-US" altLang="zh-CN" sz="2400" dirty="0">
                <a:latin typeface="宋体" panose="02010600030101010101" pitchFamily="2" charset="-122"/>
                <a:ea typeface="宋体" panose="02010600030101010101" pitchFamily="2" charset="-122"/>
              </a:rPr>
              <a:t>19</a:t>
            </a:r>
            <a:r>
              <a:rPr lang="zh-CN" altLang="en-US" sz="2400" dirty="0">
                <a:latin typeface="宋体" panose="02010600030101010101" pitchFamily="2" charset="-122"/>
                <a:ea typeface="宋体" panose="02010600030101010101" pitchFamily="2" charset="-122"/>
              </a:rPr>
              <a:t>日</a:t>
            </a:r>
            <a:r>
              <a:rPr lang="en-US" altLang="zh-CN" sz="2400" dirty="0">
                <a:latin typeface="宋体" panose="02010600030101010101" pitchFamily="2" charset="-122"/>
                <a:ea typeface="宋体" panose="02010600030101010101" pitchFamily="2" charset="-122"/>
              </a:rPr>
              <a:t>--2018</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12</a:t>
            </a:r>
            <a:r>
              <a:rPr lang="zh-CN" altLang="en-US" sz="2400" dirty="0">
                <a:latin typeface="宋体" panose="02010600030101010101" pitchFamily="2" charset="-122"/>
                <a:ea typeface="宋体" panose="02010600030101010101" pitchFamily="2" charset="-122"/>
              </a:rPr>
              <a:t>月</a:t>
            </a:r>
            <a:r>
              <a:rPr lang="en-US" altLang="zh-CN" sz="2400" dirty="0">
                <a:latin typeface="宋体" panose="02010600030101010101" pitchFamily="2" charset="-122"/>
                <a:ea typeface="宋体" panose="02010600030101010101" pitchFamily="2" charset="-122"/>
              </a:rPr>
              <a:t>09</a:t>
            </a:r>
            <a:r>
              <a:rPr lang="zh-CN" altLang="en-US" sz="2400" dirty="0">
                <a:latin typeface="宋体" panose="02010600030101010101" pitchFamily="2" charset="-122"/>
                <a:ea typeface="宋体" panose="02010600030101010101" pitchFamily="2" charset="-122"/>
              </a:rPr>
              <a:t>日：根据论题查找资料，撰写读书笔记，开题报告和写作大纲</a:t>
            </a:r>
          </a:p>
          <a:p>
            <a:r>
              <a:rPr lang="en-US" altLang="zh-CN" sz="2400" dirty="0">
                <a:latin typeface="宋体" panose="02010600030101010101" pitchFamily="2" charset="-122"/>
                <a:ea typeface="宋体" panose="02010600030101010101" pitchFamily="2" charset="-122"/>
              </a:rPr>
              <a:t>2. 2018</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12</a:t>
            </a:r>
            <a:r>
              <a:rPr lang="zh-CN" altLang="en-US" sz="2400" dirty="0">
                <a:latin typeface="宋体" panose="02010600030101010101" pitchFamily="2" charset="-122"/>
                <a:ea typeface="宋体" panose="02010600030101010101" pitchFamily="2" charset="-122"/>
              </a:rPr>
              <a:t>月</a:t>
            </a:r>
            <a:r>
              <a:rPr lang="en-US" altLang="zh-CN" sz="2400" dirty="0">
                <a:latin typeface="宋体" panose="02010600030101010101" pitchFamily="2" charset="-122"/>
                <a:ea typeface="宋体" panose="02010600030101010101" pitchFamily="2" charset="-122"/>
              </a:rPr>
              <a:t>10</a:t>
            </a:r>
            <a:r>
              <a:rPr lang="zh-CN" altLang="en-US" sz="2400" dirty="0">
                <a:latin typeface="宋体" panose="02010600030101010101" pitchFamily="2" charset="-122"/>
                <a:ea typeface="宋体" panose="02010600030101010101" pitchFamily="2" charset="-122"/>
              </a:rPr>
              <a:t>日</a:t>
            </a:r>
            <a:r>
              <a:rPr lang="en-US" altLang="zh-CN" sz="2400" dirty="0">
                <a:latin typeface="宋体" panose="02010600030101010101" pitchFamily="2" charset="-122"/>
                <a:ea typeface="宋体" panose="02010600030101010101" pitchFamily="2" charset="-122"/>
              </a:rPr>
              <a:t>--2018</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12</a:t>
            </a:r>
            <a:r>
              <a:rPr lang="zh-CN" altLang="en-US" sz="2400" dirty="0">
                <a:latin typeface="宋体" panose="02010600030101010101" pitchFamily="2" charset="-122"/>
                <a:ea typeface="宋体" panose="02010600030101010101" pitchFamily="2" charset="-122"/>
              </a:rPr>
              <a:t>月</a:t>
            </a:r>
            <a:r>
              <a:rPr lang="en-US" altLang="zh-CN" sz="2400" dirty="0">
                <a:latin typeface="宋体" panose="02010600030101010101" pitchFamily="2" charset="-122"/>
                <a:ea typeface="宋体" panose="02010600030101010101" pitchFamily="2" charset="-122"/>
              </a:rPr>
              <a:t>15</a:t>
            </a:r>
            <a:r>
              <a:rPr lang="zh-CN" altLang="en-US" sz="2400" dirty="0">
                <a:latin typeface="宋体" panose="02010600030101010101" pitchFamily="2" charset="-122"/>
                <a:ea typeface="宋体" panose="02010600030101010101" pitchFamily="2" charset="-122"/>
              </a:rPr>
              <a:t>日：完成前期调研</a:t>
            </a:r>
          </a:p>
          <a:p>
            <a:r>
              <a:rPr lang="en-US" altLang="zh-CN" sz="2400" dirty="0">
                <a:latin typeface="宋体" panose="02010600030101010101" pitchFamily="2" charset="-122"/>
                <a:ea typeface="宋体" panose="02010600030101010101" pitchFamily="2" charset="-122"/>
              </a:rPr>
              <a:t>3. 2018</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12</a:t>
            </a:r>
            <a:r>
              <a:rPr lang="zh-CN" altLang="en-US" sz="2400" dirty="0">
                <a:latin typeface="宋体" panose="02010600030101010101" pitchFamily="2" charset="-122"/>
                <a:ea typeface="宋体" panose="02010600030101010101" pitchFamily="2" charset="-122"/>
              </a:rPr>
              <a:t>月</a:t>
            </a:r>
            <a:r>
              <a:rPr lang="en-US" altLang="zh-CN" sz="2400" dirty="0">
                <a:latin typeface="宋体" panose="02010600030101010101" pitchFamily="2" charset="-122"/>
                <a:ea typeface="宋体" panose="02010600030101010101" pitchFamily="2" charset="-122"/>
              </a:rPr>
              <a:t>16</a:t>
            </a:r>
            <a:r>
              <a:rPr lang="zh-CN" altLang="en-US" sz="2400" dirty="0">
                <a:latin typeface="宋体" panose="02010600030101010101" pitchFamily="2" charset="-122"/>
                <a:ea typeface="宋体" panose="02010600030101010101" pitchFamily="2" charset="-122"/>
              </a:rPr>
              <a:t>日</a:t>
            </a:r>
            <a:r>
              <a:rPr lang="en-US" altLang="zh-CN" sz="2400" dirty="0">
                <a:latin typeface="宋体" panose="02010600030101010101" pitchFamily="2" charset="-122"/>
                <a:ea typeface="宋体" panose="02010600030101010101" pitchFamily="2" charset="-122"/>
              </a:rPr>
              <a:t>--2018</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12</a:t>
            </a:r>
            <a:r>
              <a:rPr lang="zh-CN" altLang="en-US" sz="2400" dirty="0">
                <a:latin typeface="宋体" panose="02010600030101010101" pitchFamily="2" charset="-122"/>
                <a:ea typeface="宋体" panose="02010600030101010101" pitchFamily="2" charset="-122"/>
              </a:rPr>
              <a:t>月</a:t>
            </a:r>
            <a:r>
              <a:rPr lang="en-US" altLang="zh-CN" sz="2400" dirty="0">
                <a:latin typeface="宋体" panose="02010600030101010101" pitchFamily="2" charset="-122"/>
                <a:ea typeface="宋体" panose="02010600030101010101" pitchFamily="2" charset="-122"/>
              </a:rPr>
              <a:t>25</a:t>
            </a:r>
            <a:r>
              <a:rPr lang="zh-CN" altLang="en-US" sz="2400" dirty="0">
                <a:latin typeface="宋体" panose="02010600030101010101" pitchFamily="2" charset="-122"/>
                <a:ea typeface="宋体" panose="02010600030101010101" pitchFamily="2" charset="-122"/>
              </a:rPr>
              <a:t>日：开题报告及答辩完成</a:t>
            </a:r>
          </a:p>
          <a:p>
            <a:r>
              <a:rPr lang="en-US" altLang="zh-CN" sz="2400" dirty="0">
                <a:latin typeface="宋体" panose="02010600030101010101" pitchFamily="2" charset="-122"/>
                <a:ea typeface="宋体" panose="02010600030101010101" pitchFamily="2" charset="-122"/>
              </a:rPr>
              <a:t>4. 2018</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12</a:t>
            </a:r>
            <a:r>
              <a:rPr lang="zh-CN" altLang="en-US" sz="2400" dirty="0">
                <a:latin typeface="宋体" panose="02010600030101010101" pitchFamily="2" charset="-122"/>
                <a:ea typeface="宋体" panose="02010600030101010101" pitchFamily="2" charset="-122"/>
              </a:rPr>
              <a:t>月</a:t>
            </a:r>
            <a:r>
              <a:rPr lang="en-US" altLang="zh-CN" sz="2400" dirty="0">
                <a:latin typeface="宋体" panose="02010600030101010101" pitchFamily="2" charset="-122"/>
                <a:ea typeface="宋体" panose="02010600030101010101" pitchFamily="2" charset="-122"/>
              </a:rPr>
              <a:t>25</a:t>
            </a:r>
            <a:r>
              <a:rPr lang="zh-CN" altLang="en-US" sz="2400" dirty="0">
                <a:latin typeface="宋体" panose="02010600030101010101" pitchFamily="2" charset="-122"/>
                <a:ea typeface="宋体" panose="02010600030101010101" pitchFamily="2" charset="-122"/>
              </a:rPr>
              <a:t>日</a:t>
            </a:r>
            <a:r>
              <a:rPr lang="en-US" altLang="zh-CN" sz="2400" dirty="0">
                <a:latin typeface="宋体" panose="02010600030101010101" pitchFamily="2" charset="-122"/>
                <a:ea typeface="宋体" panose="02010600030101010101" pitchFamily="2" charset="-122"/>
              </a:rPr>
              <a:t>--2018</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01</a:t>
            </a:r>
            <a:r>
              <a:rPr lang="zh-CN" altLang="en-US" sz="2400" dirty="0">
                <a:latin typeface="宋体" panose="02010600030101010101" pitchFamily="2" charset="-122"/>
                <a:ea typeface="宋体" panose="02010600030101010101" pitchFamily="2" charset="-122"/>
              </a:rPr>
              <a:t>月</a:t>
            </a:r>
            <a:r>
              <a:rPr lang="en-US" altLang="zh-CN" sz="2400" dirty="0">
                <a:latin typeface="宋体" panose="02010600030101010101" pitchFamily="2" charset="-122"/>
                <a:ea typeface="宋体" panose="02010600030101010101" pitchFamily="2" charset="-122"/>
              </a:rPr>
              <a:t>10</a:t>
            </a:r>
            <a:r>
              <a:rPr lang="zh-CN" altLang="en-US" sz="2400" dirty="0">
                <a:latin typeface="宋体" panose="02010600030101010101" pitchFamily="2" charset="-122"/>
                <a:ea typeface="宋体" panose="02010600030101010101" pitchFamily="2" charset="-122"/>
              </a:rPr>
              <a:t>日：系统计划和需求分析</a:t>
            </a:r>
          </a:p>
          <a:p>
            <a:r>
              <a:rPr lang="en-US" altLang="zh-CN" sz="2400" dirty="0">
                <a:latin typeface="宋体" panose="02010600030101010101" pitchFamily="2" charset="-122"/>
                <a:ea typeface="宋体" panose="02010600030101010101" pitchFamily="2" charset="-122"/>
              </a:rPr>
              <a:t>5. 2018</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01</a:t>
            </a:r>
            <a:r>
              <a:rPr lang="zh-CN" altLang="en-US" sz="2400" dirty="0">
                <a:latin typeface="宋体" panose="02010600030101010101" pitchFamily="2" charset="-122"/>
                <a:ea typeface="宋体" panose="02010600030101010101" pitchFamily="2" charset="-122"/>
              </a:rPr>
              <a:t>月</a:t>
            </a:r>
            <a:r>
              <a:rPr lang="en-US" altLang="zh-CN" sz="2400" dirty="0">
                <a:latin typeface="宋体" panose="02010600030101010101" pitchFamily="2" charset="-122"/>
                <a:ea typeface="宋体" panose="02010600030101010101" pitchFamily="2" charset="-122"/>
              </a:rPr>
              <a:t>11</a:t>
            </a:r>
            <a:r>
              <a:rPr lang="zh-CN" altLang="en-US" sz="2400" dirty="0">
                <a:latin typeface="宋体" panose="02010600030101010101" pitchFamily="2" charset="-122"/>
                <a:ea typeface="宋体" panose="02010600030101010101" pitchFamily="2" charset="-122"/>
              </a:rPr>
              <a:t>日</a:t>
            </a:r>
            <a:r>
              <a:rPr lang="en-US" altLang="zh-CN" sz="2400" dirty="0">
                <a:latin typeface="宋体" panose="02010600030101010101" pitchFamily="2" charset="-122"/>
                <a:ea typeface="宋体" panose="02010600030101010101" pitchFamily="2" charset="-122"/>
              </a:rPr>
              <a:t>--2018</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01</a:t>
            </a:r>
            <a:r>
              <a:rPr lang="zh-CN" altLang="en-US" sz="2400" dirty="0">
                <a:latin typeface="宋体" panose="02010600030101010101" pitchFamily="2" charset="-122"/>
                <a:ea typeface="宋体" panose="02010600030101010101" pitchFamily="2" charset="-122"/>
              </a:rPr>
              <a:t>月</a:t>
            </a:r>
            <a:r>
              <a:rPr lang="en-US" altLang="zh-CN" sz="2400" dirty="0">
                <a:latin typeface="宋体" panose="02010600030101010101" pitchFamily="2" charset="-122"/>
                <a:ea typeface="宋体" panose="02010600030101010101" pitchFamily="2" charset="-122"/>
              </a:rPr>
              <a:t>20</a:t>
            </a:r>
            <a:r>
              <a:rPr lang="zh-CN" altLang="en-US" sz="2400" dirty="0">
                <a:latin typeface="宋体" panose="02010600030101010101" pitchFamily="2" charset="-122"/>
                <a:ea typeface="宋体" panose="02010600030101010101" pitchFamily="2" charset="-122"/>
              </a:rPr>
              <a:t>日：系统概要设计和详细设计</a:t>
            </a:r>
          </a:p>
          <a:p>
            <a:r>
              <a:rPr lang="en-US" altLang="zh-CN" sz="2400" dirty="0">
                <a:latin typeface="宋体" panose="02010600030101010101" pitchFamily="2" charset="-122"/>
                <a:ea typeface="宋体" panose="02010600030101010101" pitchFamily="2" charset="-122"/>
              </a:rPr>
              <a:t>6. 2018</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01</a:t>
            </a:r>
            <a:r>
              <a:rPr lang="zh-CN" altLang="en-US" sz="2400" dirty="0">
                <a:latin typeface="宋体" panose="02010600030101010101" pitchFamily="2" charset="-122"/>
                <a:ea typeface="宋体" panose="02010600030101010101" pitchFamily="2" charset="-122"/>
              </a:rPr>
              <a:t>月</a:t>
            </a:r>
            <a:r>
              <a:rPr lang="en-US" altLang="zh-CN" sz="2400" dirty="0">
                <a:latin typeface="宋体" panose="02010600030101010101" pitchFamily="2" charset="-122"/>
                <a:ea typeface="宋体" panose="02010600030101010101" pitchFamily="2" charset="-122"/>
              </a:rPr>
              <a:t>21</a:t>
            </a:r>
            <a:r>
              <a:rPr lang="zh-CN" altLang="en-US" sz="2400" dirty="0">
                <a:latin typeface="宋体" panose="02010600030101010101" pitchFamily="2" charset="-122"/>
                <a:ea typeface="宋体" panose="02010600030101010101" pitchFamily="2" charset="-122"/>
              </a:rPr>
              <a:t>日</a:t>
            </a:r>
            <a:r>
              <a:rPr lang="en-US" altLang="zh-CN" sz="2400" dirty="0">
                <a:latin typeface="宋体" panose="02010600030101010101" pitchFamily="2" charset="-122"/>
                <a:ea typeface="宋体" panose="02010600030101010101" pitchFamily="2" charset="-122"/>
              </a:rPr>
              <a:t>--2018</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02</a:t>
            </a:r>
            <a:r>
              <a:rPr lang="zh-CN" altLang="en-US" sz="2400" dirty="0">
                <a:latin typeface="宋体" panose="02010600030101010101" pitchFamily="2" charset="-122"/>
                <a:ea typeface="宋体" panose="02010600030101010101" pitchFamily="2" charset="-122"/>
              </a:rPr>
              <a:t>月</a:t>
            </a:r>
            <a:r>
              <a:rPr lang="en-US" altLang="zh-CN" sz="2400" dirty="0">
                <a:latin typeface="宋体" panose="02010600030101010101" pitchFamily="2" charset="-122"/>
                <a:ea typeface="宋体" panose="02010600030101010101" pitchFamily="2" charset="-122"/>
              </a:rPr>
              <a:t>24</a:t>
            </a:r>
            <a:r>
              <a:rPr lang="zh-CN" altLang="en-US" sz="2400" dirty="0">
                <a:latin typeface="宋体" panose="02010600030101010101" pitchFamily="2" charset="-122"/>
                <a:ea typeface="宋体" panose="02010600030101010101" pitchFamily="2" charset="-122"/>
              </a:rPr>
              <a:t>日：系统实现</a:t>
            </a:r>
          </a:p>
          <a:p>
            <a:r>
              <a:rPr lang="en-US" altLang="zh-CN" sz="2400" dirty="0">
                <a:latin typeface="宋体" panose="02010600030101010101" pitchFamily="2" charset="-122"/>
                <a:ea typeface="宋体" panose="02010600030101010101" pitchFamily="2" charset="-122"/>
              </a:rPr>
              <a:t>7. 2018</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02</a:t>
            </a:r>
            <a:r>
              <a:rPr lang="zh-CN" altLang="en-US" sz="2400" dirty="0">
                <a:latin typeface="宋体" panose="02010600030101010101" pitchFamily="2" charset="-122"/>
                <a:ea typeface="宋体" panose="02010600030101010101" pitchFamily="2" charset="-122"/>
              </a:rPr>
              <a:t>月</a:t>
            </a:r>
            <a:r>
              <a:rPr lang="en-US" altLang="zh-CN" sz="2400" dirty="0">
                <a:latin typeface="宋体" panose="02010600030101010101" pitchFamily="2" charset="-122"/>
                <a:ea typeface="宋体" panose="02010600030101010101" pitchFamily="2" charset="-122"/>
              </a:rPr>
              <a:t>25</a:t>
            </a:r>
            <a:r>
              <a:rPr lang="zh-CN" altLang="en-US" sz="2400" dirty="0">
                <a:latin typeface="宋体" panose="02010600030101010101" pitchFamily="2" charset="-122"/>
                <a:ea typeface="宋体" panose="02010600030101010101" pitchFamily="2" charset="-122"/>
              </a:rPr>
              <a:t>日</a:t>
            </a:r>
            <a:r>
              <a:rPr lang="en-US" altLang="zh-CN" sz="2400" dirty="0">
                <a:latin typeface="宋体" panose="02010600030101010101" pitchFamily="2" charset="-122"/>
                <a:ea typeface="宋体" panose="02010600030101010101" pitchFamily="2" charset="-122"/>
              </a:rPr>
              <a:t>--2018</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02</a:t>
            </a:r>
            <a:r>
              <a:rPr lang="zh-CN" altLang="en-US" sz="2400" dirty="0">
                <a:latin typeface="宋体" panose="02010600030101010101" pitchFamily="2" charset="-122"/>
                <a:ea typeface="宋体" panose="02010600030101010101" pitchFamily="2" charset="-122"/>
              </a:rPr>
              <a:t>月</a:t>
            </a:r>
            <a:r>
              <a:rPr lang="en-US" altLang="zh-CN" sz="2400" dirty="0">
                <a:latin typeface="宋体" panose="02010600030101010101" pitchFamily="2" charset="-122"/>
                <a:ea typeface="宋体" panose="02010600030101010101" pitchFamily="2" charset="-122"/>
              </a:rPr>
              <a:t>30</a:t>
            </a:r>
            <a:r>
              <a:rPr lang="zh-CN" altLang="en-US" sz="2400" dirty="0">
                <a:latin typeface="宋体" panose="02010600030101010101" pitchFamily="2" charset="-122"/>
                <a:ea typeface="宋体" panose="02010600030101010101" pitchFamily="2" charset="-122"/>
              </a:rPr>
              <a:t>日：系统测试</a:t>
            </a:r>
          </a:p>
          <a:p>
            <a:r>
              <a:rPr lang="en-US" altLang="zh-CN" sz="2400" dirty="0">
                <a:latin typeface="宋体" panose="02010600030101010101" pitchFamily="2" charset="-122"/>
                <a:ea typeface="宋体" panose="02010600030101010101" pitchFamily="2" charset="-122"/>
              </a:rPr>
              <a:t>8. 2018</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03</a:t>
            </a:r>
            <a:r>
              <a:rPr lang="zh-CN" altLang="en-US" sz="2400" dirty="0">
                <a:latin typeface="宋体" panose="02010600030101010101" pitchFamily="2" charset="-122"/>
                <a:ea typeface="宋体" panose="02010600030101010101" pitchFamily="2" charset="-122"/>
              </a:rPr>
              <a:t>月</a:t>
            </a:r>
            <a:r>
              <a:rPr lang="en-US" altLang="zh-CN" sz="2400" dirty="0">
                <a:latin typeface="宋体" panose="02010600030101010101" pitchFamily="2" charset="-122"/>
                <a:ea typeface="宋体" panose="02010600030101010101" pitchFamily="2" charset="-122"/>
              </a:rPr>
              <a:t>01</a:t>
            </a:r>
            <a:r>
              <a:rPr lang="zh-CN" altLang="en-US" sz="2400" dirty="0">
                <a:latin typeface="宋体" panose="02010600030101010101" pitchFamily="2" charset="-122"/>
                <a:ea typeface="宋体" panose="02010600030101010101" pitchFamily="2" charset="-122"/>
              </a:rPr>
              <a:t>日</a:t>
            </a:r>
            <a:r>
              <a:rPr lang="en-US" altLang="zh-CN" sz="2400" dirty="0">
                <a:latin typeface="宋体" panose="02010600030101010101" pitchFamily="2" charset="-122"/>
                <a:ea typeface="宋体" panose="02010600030101010101" pitchFamily="2" charset="-122"/>
              </a:rPr>
              <a:t>--2018</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03</a:t>
            </a:r>
            <a:r>
              <a:rPr lang="zh-CN" altLang="en-US" sz="2400" dirty="0">
                <a:latin typeface="宋体" panose="02010600030101010101" pitchFamily="2" charset="-122"/>
                <a:ea typeface="宋体" panose="02010600030101010101" pitchFamily="2" charset="-122"/>
              </a:rPr>
              <a:t>月</a:t>
            </a:r>
            <a:r>
              <a:rPr lang="en-US" altLang="zh-CN" sz="2400" dirty="0">
                <a:latin typeface="宋体" panose="02010600030101010101" pitchFamily="2" charset="-122"/>
                <a:ea typeface="宋体" panose="02010600030101010101" pitchFamily="2" charset="-122"/>
              </a:rPr>
              <a:t>19</a:t>
            </a:r>
            <a:r>
              <a:rPr lang="zh-CN" altLang="en-US" sz="2400" dirty="0">
                <a:latin typeface="宋体" panose="02010600030101010101" pitchFamily="2" charset="-122"/>
                <a:ea typeface="宋体" panose="02010600030101010101" pitchFamily="2" charset="-122"/>
              </a:rPr>
              <a:t>日：完成论文一稿撰写</a:t>
            </a:r>
          </a:p>
          <a:p>
            <a:r>
              <a:rPr lang="en-US" altLang="zh-CN" sz="2400" dirty="0">
                <a:latin typeface="宋体" panose="02010600030101010101" pitchFamily="2" charset="-122"/>
                <a:ea typeface="宋体" panose="02010600030101010101" pitchFamily="2" charset="-122"/>
              </a:rPr>
              <a:t>3. 2018</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03</a:t>
            </a:r>
            <a:r>
              <a:rPr lang="zh-CN" altLang="en-US" sz="2400" dirty="0">
                <a:latin typeface="宋体" panose="02010600030101010101" pitchFamily="2" charset="-122"/>
                <a:ea typeface="宋体" panose="02010600030101010101" pitchFamily="2" charset="-122"/>
              </a:rPr>
              <a:t>月</a:t>
            </a:r>
            <a:r>
              <a:rPr lang="en-US" altLang="zh-CN" sz="2400" dirty="0">
                <a:latin typeface="宋体" panose="02010600030101010101" pitchFamily="2" charset="-122"/>
                <a:ea typeface="宋体" panose="02010600030101010101" pitchFamily="2" charset="-122"/>
              </a:rPr>
              <a:t>20</a:t>
            </a:r>
            <a:r>
              <a:rPr lang="zh-CN" altLang="en-US" sz="2400" dirty="0">
                <a:latin typeface="宋体" panose="02010600030101010101" pitchFamily="2" charset="-122"/>
                <a:ea typeface="宋体" panose="02010600030101010101" pitchFamily="2" charset="-122"/>
              </a:rPr>
              <a:t>日</a:t>
            </a:r>
            <a:r>
              <a:rPr lang="en-US" altLang="zh-CN" sz="2400" dirty="0">
                <a:latin typeface="宋体" panose="02010600030101010101" pitchFamily="2" charset="-122"/>
                <a:ea typeface="宋体" panose="02010600030101010101" pitchFamily="2" charset="-122"/>
              </a:rPr>
              <a:t>--2018</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03</a:t>
            </a:r>
            <a:r>
              <a:rPr lang="zh-CN" altLang="en-US" sz="2400" dirty="0">
                <a:latin typeface="宋体" panose="02010600030101010101" pitchFamily="2" charset="-122"/>
                <a:ea typeface="宋体" panose="02010600030101010101" pitchFamily="2" charset="-122"/>
              </a:rPr>
              <a:t>月</a:t>
            </a:r>
            <a:r>
              <a:rPr lang="en-US" altLang="zh-CN" sz="2400" dirty="0">
                <a:latin typeface="宋体" panose="02010600030101010101" pitchFamily="2" charset="-122"/>
                <a:ea typeface="宋体" panose="02010600030101010101" pitchFamily="2" charset="-122"/>
              </a:rPr>
              <a:t>24</a:t>
            </a:r>
            <a:r>
              <a:rPr lang="zh-CN" altLang="en-US" sz="2400" dirty="0">
                <a:latin typeface="宋体" panose="02010600030101010101" pitchFamily="2" charset="-122"/>
                <a:ea typeface="宋体" panose="02010600030101010101" pitchFamily="2" charset="-122"/>
              </a:rPr>
              <a:t>日：完成论文一稿修正和二稿的撰写</a:t>
            </a:r>
          </a:p>
          <a:p>
            <a:r>
              <a:rPr lang="en-US" altLang="zh-CN" sz="2400" dirty="0">
                <a:latin typeface="宋体" panose="02010600030101010101" pitchFamily="2" charset="-122"/>
                <a:ea typeface="宋体" panose="02010600030101010101" pitchFamily="2" charset="-122"/>
              </a:rPr>
              <a:t>4. 2018</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03</a:t>
            </a:r>
            <a:r>
              <a:rPr lang="zh-CN" altLang="en-US" sz="2400" dirty="0">
                <a:latin typeface="宋体" panose="02010600030101010101" pitchFamily="2" charset="-122"/>
                <a:ea typeface="宋体" panose="02010600030101010101" pitchFamily="2" charset="-122"/>
              </a:rPr>
              <a:t>月</a:t>
            </a:r>
            <a:r>
              <a:rPr lang="en-US" altLang="zh-CN" sz="2400" dirty="0">
                <a:latin typeface="宋体" panose="02010600030101010101" pitchFamily="2" charset="-122"/>
                <a:ea typeface="宋体" panose="02010600030101010101" pitchFamily="2" charset="-122"/>
              </a:rPr>
              <a:t>25</a:t>
            </a:r>
            <a:r>
              <a:rPr lang="zh-CN" altLang="en-US" sz="2400" dirty="0">
                <a:latin typeface="宋体" panose="02010600030101010101" pitchFamily="2" charset="-122"/>
                <a:ea typeface="宋体" panose="02010600030101010101" pitchFamily="2" charset="-122"/>
              </a:rPr>
              <a:t>日</a:t>
            </a:r>
            <a:r>
              <a:rPr lang="en-US" altLang="zh-CN" sz="2400" dirty="0">
                <a:latin typeface="宋体" panose="02010600030101010101" pitchFamily="2" charset="-122"/>
                <a:ea typeface="宋体" panose="02010600030101010101" pitchFamily="2" charset="-122"/>
              </a:rPr>
              <a:t>--2018</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04</a:t>
            </a:r>
            <a:r>
              <a:rPr lang="zh-CN" altLang="en-US" sz="2400" dirty="0">
                <a:latin typeface="宋体" panose="02010600030101010101" pitchFamily="2" charset="-122"/>
                <a:ea typeface="宋体" panose="02010600030101010101" pitchFamily="2" charset="-122"/>
              </a:rPr>
              <a:t>月</a:t>
            </a:r>
            <a:r>
              <a:rPr lang="en-US" altLang="zh-CN" sz="2400" dirty="0">
                <a:latin typeface="宋体" panose="02010600030101010101" pitchFamily="2" charset="-122"/>
                <a:ea typeface="宋体" panose="02010600030101010101" pitchFamily="2" charset="-122"/>
              </a:rPr>
              <a:t>07</a:t>
            </a:r>
            <a:r>
              <a:rPr lang="zh-CN" altLang="en-US" sz="2400" dirty="0">
                <a:latin typeface="宋体" panose="02010600030101010101" pitchFamily="2" charset="-122"/>
                <a:ea typeface="宋体" panose="02010600030101010101" pitchFamily="2" charset="-122"/>
              </a:rPr>
              <a:t>日：准备中期检查材料</a:t>
            </a:r>
          </a:p>
          <a:p>
            <a:r>
              <a:rPr lang="en-US" altLang="zh-CN" sz="2400" dirty="0">
                <a:latin typeface="宋体" panose="02010600030101010101" pitchFamily="2" charset="-122"/>
                <a:ea typeface="宋体" panose="02010600030101010101" pitchFamily="2" charset="-122"/>
              </a:rPr>
              <a:t>5. 2018</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04</a:t>
            </a:r>
            <a:r>
              <a:rPr lang="zh-CN" altLang="en-US" sz="2400" dirty="0">
                <a:latin typeface="宋体" panose="02010600030101010101" pitchFamily="2" charset="-122"/>
                <a:ea typeface="宋体" panose="02010600030101010101" pitchFamily="2" charset="-122"/>
              </a:rPr>
              <a:t>月</a:t>
            </a:r>
            <a:r>
              <a:rPr lang="en-US" altLang="zh-CN" sz="2400" dirty="0">
                <a:latin typeface="宋体" panose="02010600030101010101" pitchFamily="2" charset="-122"/>
                <a:ea typeface="宋体" panose="02010600030101010101" pitchFamily="2" charset="-122"/>
              </a:rPr>
              <a:t>08</a:t>
            </a:r>
            <a:r>
              <a:rPr lang="zh-CN" altLang="en-US" sz="2400" dirty="0">
                <a:latin typeface="宋体" panose="02010600030101010101" pitchFamily="2" charset="-122"/>
                <a:ea typeface="宋体" panose="02010600030101010101" pitchFamily="2" charset="-122"/>
              </a:rPr>
              <a:t>日</a:t>
            </a:r>
            <a:r>
              <a:rPr lang="en-US" altLang="zh-CN" sz="2400" dirty="0">
                <a:latin typeface="宋体" panose="02010600030101010101" pitchFamily="2" charset="-122"/>
                <a:ea typeface="宋体" panose="02010600030101010101" pitchFamily="2" charset="-122"/>
              </a:rPr>
              <a:t>--2018</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05</a:t>
            </a:r>
            <a:r>
              <a:rPr lang="zh-CN" altLang="en-US" sz="2400" dirty="0">
                <a:latin typeface="宋体" panose="02010600030101010101" pitchFamily="2" charset="-122"/>
                <a:ea typeface="宋体" panose="02010600030101010101" pitchFamily="2" charset="-122"/>
              </a:rPr>
              <a:t>月</a:t>
            </a:r>
            <a:r>
              <a:rPr lang="en-US" altLang="zh-CN" sz="2400" dirty="0">
                <a:latin typeface="宋体" panose="02010600030101010101" pitchFamily="2" charset="-122"/>
                <a:ea typeface="宋体" panose="02010600030101010101" pitchFamily="2" charset="-122"/>
              </a:rPr>
              <a:t>12</a:t>
            </a:r>
            <a:r>
              <a:rPr lang="zh-CN" altLang="en-US" sz="2400" dirty="0">
                <a:latin typeface="宋体" panose="02010600030101010101" pitchFamily="2" charset="-122"/>
                <a:ea typeface="宋体" panose="02010600030101010101" pitchFamily="2" charset="-122"/>
              </a:rPr>
              <a:t>日：完成论文定稿和查重报告</a:t>
            </a:r>
          </a:p>
          <a:p>
            <a:r>
              <a:rPr lang="en-US" altLang="zh-CN" sz="2400" dirty="0">
                <a:latin typeface="宋体" panose="02010600030101010101" pitchFamily="2" charset="-122"/>
                <a:ea typeface="宋体" panose="02010600030101010101" pitchFamily="2" charset="-122"/>
              </a:rPr>
              <a:t>6. 2018</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05</a:t>
            </a:r>
            <a:r>
              <a:rPr lang="zh-CN" altLang="en-US" sz="2400" dirty="0">
                <a:latin typeface="宋体" panose="02010600030101010101" pitchFamily="2" charset="-122"/>
                <a:ea typeface="宋体" panose="02010600030101010101" pitchFamily="2" charset="-122"/>
              </a:rPr>
              <a:t>月</a:t>
            </a:r>
            <a:r>
              <a:rPr lang="en-US" altLang="zh-CN" sz="2400" dirty="0">
                <a:latin typeface="宋体" panose="02010600030101010101" pitchFamily="2" charset="-122"/>
                <a:ea typeface="宋体" panose="02010600030101010101" pitchFamily="2" charset="-122"/>
              </a:rPr>
              <a:t>13</a:t>
            </a:r>
            <a:r>
              <a:rPr lang="zh-CN" altLang="en-US" sz="2400" dirty="0">
                <a:latin typeface="宋体" panose="02010600030101010101" pitchFamily="2" charset="-122"/>
                <a:ea typeface="宋体" panose="02010600030101010101" pitchFamily="2" charset="-122"/>
              </a:rPr>
              <a:t>日</a:t>
            </a:r>
            <a:r>
              <a:rPr lang="en-US" altLang="zh-CN" sz="2400" dirty="0">
                <a:latin typeface="宋体" panose="02010600030101010101" pitchFamily="2" charset="-122"/>
                <a:ea typeface="宋体" panose="02010600030101010101" pitchFamily="2" charset="-122"/>
              </a:rPr>
              <a:t>--2018</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05</a:t>
            </a:r>
            <a:r>
              <a:rPr lang="zh-CN" altLang="en-US" sz="2400" dirty="0">
                <a:latin typeface="宋体" panose="02010600030101010101" pitchFamily="2" charset="-122"/>
                <a:ea typeface="宋体" panose="02010600030101010101" pitchFamily="2" charset="-122"/>
              </a:rPr>
              <a:t>月</a:t>
            </a:r>
            <a:r>
              <a:rPr lang="en-US" altLang="zh-CN" sz="2400" dirty="0">
                <a:latin typeface="宋体" panose="02010600030101010101" pitchFamily="2" charset="-122"/>
                <a:ea typeface="宋体" panose="02010600030101010101" pitchFamily="2" charset="-122"/>
              </a:rPr>
              <a:t>19</a:t>
            </a:r>
            <a:r>
              <a:rPr lang="zh-CN" altLang="en-US" sz="2400" dirty="0">
                <a:latin typeface="宋体" panose="02010600030101010101" pitchFamily="2" charset="-122"/>
                <a:ea typeface="宋体" panose="02010600030101010101" pitchFamily="2" charset="-122"/>
              </a:rPr>
              <a:t>日：准备答辩资料</a:t>
            </a:r>
          </a:p>
          <a:p>
            <a:r>
              <a:rPr lang="en-US" altLang="zh-CN" sz="2400" dirty="0">
                <a:latin typeface="宋体" panose="02010600030101010101" pitchFamily="2" charset="-122"/>
                <a:ea typeface="宋体" panose="02010600030101010101" pitchFamily="2" charset="-122"/>
              </a:rPr>
              <a:t>7. 2018</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05</a:t>
            </a:r>
            <a:r>
              <a:rPr lang="zh-CN" altLang="en-US" sz="2400" dirty="0">
                <a:latin typeface="宋体" panose="02010600030101010101" pitchFamily="2" charset="-122"/>
                <a:ea typeface="宋体" panose="02010600030101010101" pitchFamily="2" charset="-122"/>
              </a:rPr>
              <a:t>月</a:t>
            </a:r>
            <a:r>
              <a:rPr lang="en-US" altLang="zh-CN" sz="2400" dirty="0">
                <a:latin typeface="宋体" panose="02010600030101010101" pitchFamily="2" charset="-122"/>
                <a:ea typeface="宋体" panose="02010600030101010101" pitchFamily="2" charset="-122"/>
              </a:rPr>
              <a:t>20</a:t>
            </a:r>
            <a:r>
              <a:rPr lang="zh-CN" altLang="en-US" sz="2400" dirty="0">
                <a:latin typeface="宋体" panose="02010600030101010101" pitchFamily="2" charset="-122"/>
                <a:ea typeface="宋体" panose="02010600030101010101" pitchFamily="2" charset="-122"/>
              </a:rPr>
              <a:t>日</a:t>
            </a:r>
            <a:r>
              <a:rPr lang="en-US" altLang="zh-CN" sz="2400" dirty="0">
                <a:latin typeface="宋体" panose="02010600030101010101" pitchFamily="2" charset="-122"/>
                <a:ea typeface="宋体" panose="02010600030101010101" pitchFamily="2" charset="-122"/>
              </a:rPr>
              <a:t>--2018</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05</a:t>
            </a:r>
            <a:r>
              <a:rPr lang="zh-CN" altLang="en-US" sz="2400" dirty="0">
                <a:latin typeface="宋体" panose="02010600030101010101" pitchFamily="2" charset="-122"/>
                <a:ea typeface="宋体" panose="02010600030101010101" pitchFamily="2" charset="-122"/>
              </a:rPr>
              <a:t>月</a:t>
            </a:r>
            <a:r>
              <a:rPr lang="en-US" altLang="zh-CN" sz="2400" dirty="0">
                <a:latin typeface="宋体" panose="02010600030101010101" pitchFamily="2" charset="-122"/>
                <a:ea typeface="宋体" panose="02010600030101010101" pitchFamily="2" charset="-122"/>
              </a:rPr>
              <a:t>26</a:t>
            </a:r>
            <a:r>
              <a:rPr lang="zh-CN" altLang="en-US" sz="2400" dirty="0">
                <a:latin typeface="宋体" panose="02010600030101010101" pitchFamily="2" charset="-122"/>
                <a:ea typeface="宋体" panose="02010600030101010101" pitchFamily="2" charset="-122"/>
              </a:rPr>
              <a:t>日：参加毕业论文答辩</a:t>
            </a:r>
          </a:p>
        </p:txBody>
      </p:sp>
    </p:spTree>
    <p:extLst>
      <p:ext uri="{BB962C8B-B14F-4D97-AF65-F5344CB8AC3E}">
        <p14:creationId xmlns:p14="http://schemas.microsoft.com/office/powerpoint/2010/main" val="10577912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1940" y="2636912"/>
            <a:ext cx="1404156" cy="1323439"/>
          </a:xfrm>
          <a:prstGeom prst="rect">
            <a:avLst/>
          </a:prstGeom>
          <a:noFill/>
        </p:spPr>
        <p:txBody>
          <a:bodyPr wrap="square" rtlCol="0">
            <a:spAutoFit/>
            <a:scene3d>
              <a:camera prst="isometricRightUp"/>
              <a:lightRig rig="threePt" dir="t"/>
            </a:scene3d>
          </a:bodyPr>
          <a:lstStyle/>
          <a:p>
            <a:r>
              <a:rPr lang="zh-CN" altLang="en-US" sz="8000" dirty="0" smtClean="0"/>
              <a:t>完</a:t>
            </a:r>
            <a:endParaRPr lang="zh-CN" altLang="en-US" dirty="0"/>
          </a:p>
        </p:txBody>
      </p:sp>
    </p:spTree>
    <p:extLst>
      <p:ext uri="{BB962C8B-B14F-4D97-AF65-F5344CB8AC3E}">
        <p14:creationId xmlns:p14="http://schemas.microsoft.com/office/powerpoint/2010/main" val="2515352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什么是汽车租赁</a:t>
            </a:r>
            <a:endParaRPr lang="zh-CN" altLang="en-US" dirty="0"/>
          </a:p>
        </p:txBody>
      </p:sp>
      <p:sp>
        <p:nvSpPr>
          <p:cNvPr id="3" name="内容占位符 2"/>
          <p:cNvSpPr>
            <a:spLocks noGrp="1"/>
          </p:cNvSpPr>
          <p:nvPr>
            <p:ph idx="1"/>
          </p:nvPr>
        </p:nvSpPr>
        <p:spPr/>
        <p:txBody>
          <a:bodyPr>
            <a:normAutofit/>
          </a:bodyPr>
          <a:lstStyle/>
          <a:p>
            <a:r>
              <a:rPr lang="zh-CN" altLang="en-US" sz="2800" dirty="0" smtClean="0">
                <a:latin typeface="宋体" panose="02010600030101010101" pitchFamily="2" charset="-122"/>
                <a:ea typeface="宋体" panose="02010600030101010101" pitchFamily="2" charset="-122"/>
                <a:cs typeface="Roboto" panose="02000000000000000000" pitchFamily="2" charset="0"/>
              </a:rPr>
              <a:t>汽车</a:t>
            </a:r>
            <a:r>
              <a:rPr lang="zh-CN" altLang="en-US" sz="2800" dirty="0">
                <a:latin typeface="宋体" panose="02010600030101010101" pitchFamily="2" charset="-122"/>
                <a:ea typeface="宋体" panose="02010600030101010101" pitchFamily="2" charset="-122"/>
                <a:cs typeface="Roboto" panose="02000000000000000000" pitchFamily="2" charset="0"/>
              </a:rPr>
              <a:t>租赁是指将汽车的资产使用权从拥有权中分开，出租人具有资产所有权，承租人拥有资产使用权，出租人与承租人签订租赁合同，以交换使用权利的一种交易形式。</a:t>
            </a:r>
          </a:p>
          <a:p>
            <a:endParaRPr lang="zh-CN" altLang="en-US" dirty="0"/>
          </a:p>
          <a:p>
            <a:endParaRPr lang="zh-CN" altLang="en-US" dirty="0"/>
          </a:p>
          <a:p>
            <a:endParaRPr lang="zh-CN" altLang="en-US" dirty="0"/>
          </a:p>
        </p:txBody>
      </p:sp>
      <p:pic>
        <p:nvPicPr>
          <p:cNvPr id="4098" name="Picture 2"/>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04048" y="836712"/>
            <a:ext cx="3543300"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58875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p:txBody>
          <a:bodyPr/>
          <a:lstStyle/>
          <a:p>
            <a:pPr algn="l"/>
            <a:r>
              <a:rPr lang="zh-CN" altLang="en-US" dirty="0" smtClean="0"/>
              <a:t>选题背景</a:t>
            </a:r>
            <a:r>
              <a:rPr lang="en-US" altLang="zh-CN" dirty="0" smtClean="0"/>
              <a:t>		</a:t>
            </a:r>
            <a:endParaRPr lang="en-US" altLang="zh-CN" dirty="0"/>
          </a:p>
        </p:txBody>
      </p:sp>
      <p:sp>
        <p:nvSpPr>
          <p:cNvPr id="3" name="内容占位符 2"/>
          <p:cNvSpPr>
            <a:spLocks noGrp="1"/>
          </p:cNvSpPr>
          <p:nvPr>
            <p:ph idx="1"/>
          </p:nvPr>
        </p:nvSpPr>
        <p:spPr>
          <a:xfrm>
            <a:off x="457200" y="1844824"/>
            <a:ext cx="8229600" cy="4281339"/>
          </a:xfrm>
        </p:spPr>
        <p:txBody>
          <a:bodyPr>
            <a:normAutofit/>
          </a:bodyPr>
          <a:lstStyle/>
          <a:p>
            <a:r>
              <a:rPr lang="zh-CN" altLang="en-US" sz="2800" dirty="0">
                <a:latin typeface="宋体" panose="02010600030101010101" pitchFamily="2" charset="-122"/>
                <a:ea typeface="宋体" panose="02010600030101010101" pitchFamily="2" charset="-122"/>
                <a:cs typeface="Roboto" panose="02000000000000000000" pitchFamily="2" charset="0"/>
              </a:rPr>
              <a:t>基本情况：</a:t>
            </a:r>
            <a:endParaRPr lang="en-US" altLang="zh-CN" sz="2800" dirty="0">
              <a:latin typeface="宋体" panose="02010600030101010101" pitchFamily="2" charset="-122"/>
              <a:ea typeface="宋体" panose="02010600030101010101" pitchFamily="2" charset="-122"/>
              <a:cs typeface="Roboto" panose="02000000000000000000" pitchFamily="2" charset="0"/>
            </a:endParaRPr>
          </a:p>
          <a:p>
            <a:pPr lvl="1"/>
            <a:r>
              <a:rPr lang="zh-CN" altLang="en-US" sz="2400" dirty="0" smtClean="0">
                <a:latin typeface="宋体" panose="02010600030101010101" pitchFamily="2" charset="-122"/>
                <a:ea typeface="宋体" panose="02010600030101010101" pitchFamily="2" charset="-122"/>
                <a:cs typeface="Roboto" panose="02000000000000000000" pitchFamily="2" charset="0"/>
              </a:rPr>
              <a:t>伴随着城市经济快速发展：</a:t>
            </a:r>
            <a:endParaRPr lang="en-US" altLang="zh-CN" sz="2400" dirty="0" smtClean="0">
              <a:latin typeface="宋体" panose="02010600030101010101" pitchFamily="2" charset="-122"/>
              <a:ea typeface="宋体" panose="02010600030101010101" pitchFamily="2" charset="-122"/>
              <a:cs typeface="Roboto" panose="02000000000000000000" pitchFamily="2" charset="0"/>
            </a:endParaRPr>
          </a:p>
          <a:p>
            <a:pPr lvl="2"/>
            <a:r>
              <a:rPr lang="zh-CN" altLang="en-US" sz="2000" dirty="0" smtClean="0">
                <a:latin typeface="宋体" panose="02010600030101010101" pitchFamily="2" charset="-122"/>
                <a:ea typeface="宋体" panose="02010600030101010101" pitchFamily="2" charset="-122"/>
                <a:cs typeface="Roboto" panose="02000000000000000000" pitchFamily="2" charset="0"/>
              </a:rPr>
              <a:t>人民生活水平不断提高，私家小汽车日益增多；</a:t>
            </a:r>
            <a:endParaRPr lang="en-US" altLang="zh-CN" sz="2000" dirty="0" smtClean="0">
              <a:latin typeface="宋体" panose="02010600030101010101" pitchFamily="2" charset="-122"/>
              <a:ea typeface="宋体" panose="02010600030101010101" pitchFamily="2" charset="-122"/>
              <a:cs typeface="Roboto" panose="02000000000000000000" pitchFamily="2" charset="0"/>
            </a:endParaRPr>
          </a:p>
          <a:p>
            <a:pPr lvl="2"/>
            <a:r>
              <a:rPr lang="zh-CN" altLang="en-US" sz="2000" dirty="0" smtClean="0">
                <a:latin typeface="宋体" panose="02010600030101010101" pitchFamily="2" charset="-122"/>
                <a:ea typeface="宋体" panose="02010600030101010101" pitchFamily="2" charset="-122"/>
                <a:cs typeface="Roboto" panose="02000000000000000000" pitchFamily="2" charset="0"/>
              </a:rPr>
              <a:t>城市交通越来越拥挤，同时环境也受到了影响；</a:t>
            </a:r>
            <a:endParaRPr lang="en-US" altLang="zh-CN" sz="2000" dirty="0" smtClean="0">
              <a:latin typeface="宋体" panose="02010600030101010101" pitchFamily="2" charset="-122"/>
              <a:ea typeface="宋体" panose="02010600030101010101" pitchFamily="2" charset="-122"/>
              <a:cs typeface="Roboto" panose="02000000000000000000" pitchFamily="2" charset="0"/>
            </a:endParaRPr>
          </a:p>
          <a:p>
            <a:pPr lvl="2"/>
            <a:r>
              <a:rPr lang="zh-CN" altLang="en-US" sz="2000" dirty="0" smtClean="0">
                <a:latin typeface="宋体" panose="02010600030101010101" pitchFamily="2" charset="-122"/>
                <a:ea typeface="宋体" panose="02010600030101010101" pitchFamily="2" charset="-122"/>
                <a:cs typeface="Roboto" panose="02000000000000000000" pitchFamily="2" charset="0"/>
              </a:rPr>
              <a:t>买车和养车的巨大的成本，使得想要开车的却没有车开；</a:t>
            </a:r>
            <a:endParaRPr lang="en-US" altLang="zh-CN" sz="2000" dirty="0" smtClean="0">
              <a:latin typeface="宋体" panose="02010600030101010101" pitchFamily="2" charset="-122"/>
              <a:ea typeface="宋体" panose="02010600030101010101" pitchFamily="2" charset="-122"/>
              <a:cs typeface="Roboto" panose="02000000000000000000" pitchFamily="2" charset="0"/>
            </a:endParaRPr>
          </a:p>
          <a:p>
            <a:pPr lvl="2"/>
            <a:r>
              <a:rPr lang="zh-CN" altLang="en-US" sz="2000" dirty="0">
                <a:latin typeface="宋体" panose="02010600030101010101" pitchFamily="2" charset="-122"/>
                <a:ea typeface="宋体" panose="02010600030101010101" pitchFamily="2" charset="-122"/>
                <a:cs typeface="Roboto" panose="02000000000000000000" pitchFamily="2" charset="0"/>
              </a:rPr>
              <a:t>推动汽车租赁业发展</a:t>
            </a:r>
            <a:endParaRPr lang="en-US" altLang="zh-CN" sz="2000" dirty="0" smtClean="0">
              <a:latin typeface="宋体" panose="02010600030101010101" pitchFamily="2" charset="-122"/>
              <a:ea typeface="宋体" panose="02010600030101010101" pitchFamily="2" charset="-122"/>
              <a:cs typeface="Roboto" panose="02000000000000000000" pitchFamily="2" charset="0"/>
            </a:endParaRPr>
          </a:p>
          <a:p>
            <a:pPr lvl="1"/>
            <a:r>
              <a:rPr lang="zh-CN" altLang="en-US" sz="2400" dirty="0">
                <a:latin typeface="宋体" panose="02010600030101010101" pitchFamily="2" charset="-122"/>
                <a:ea typeface="宋体" panose="02010600030101010101" pitchFamily="2" charset="-122"/>
                <a:cs typeface="Roboto" panose="02000000000000000000" pitchFamily="2" charset="0"/>
              </a:rPr>
              <a:t>伴随着网络的全球覆盖：</a:t>
            </a:r>
            <a:endParaRPr lang="en-US" altLang="zh-CN" sz="2400" dirty="0">
              <a:latin typeface="宋体" panose="02010600030101010101" pitchFamily="2" charset="-122"/>
              <a:ea typeface="宋体" panose="02010600030101010101" pitchFamily="2" charset="-122"/>
              <a:cs typeface="Roboto" panose="02000000000000000000" pitchFamily="2" charset="0"/>
            </a:endParaRPr>
          </a:p>
          <a:p>
            <a:pPr lvl="2"/>
            <a:r>
              <a:rPr lang="zh-CN" altLang="en-US" sz="2000" dirty="0">
                <a:latin typeface="宋体" panose="02010600030101010101" pitchFamily="2" charset="-122"/>
                <a:ea typeface="宋体" panose="02010600030101010101" pitchFamily="2" charset="-122"/>
                <a:cs typeface="Roboto" panose="02000000000000000000" pitchFamily="2" charset="0"/>
              </a:rPr>
              <a:t>企业传统的手工管理信息方式，逐渐被信息化网络系统取代</a:t>
            </a:r>
            <a:r>
              <a:rPr lang="zh-CN" altLang="en-US" sz="2000" dirty="0" smtClean="0">
                <a:latin typeface="宋体" panose="02010600030101010101" pitchFamily="2" charset="-122"/>
                <a:ea typeface="宋体" panose="02010600030101010101" pitchFamily="2" charset="-122"/>
                <a:cs typeface="Roboto" panose="02000000000000000000" pitchFamily="2" charset="0"/>
              </a:rPr>
              <a:t>；</a:t>
            </a:r>
            <a:endParaRPr lang="en-US" altLang="zh-CN" sz="2000" dirty="0" smtClean="0">
              <a:latin typeface="宋体" panose="02010600030101010101" pitchFamily="2" charset="-122"/>
              <a:ea typeface="宋体" panose="02010600030101010101" pitchFamily="2" charset="-122"/>
              <a:cs typeface="Roboto" panose="02000000000000000000" pitchFamily="2" charset="0"/>
            </a:endParaRPr>
          </a:p>
          <a:p>
            <a:pPr lvl="2"/>
            <a:r>
              <a:rPr lang="zh-CN" altLang="en-US" sz="2000" dirty="0" smtClean="0">
                <a:latin typeface="宋体" panose="02010600030101010101" pitchFamily="2" charset="-122"/>
                <a:ea typeface="宋体" panose="02010600030101010101" pitchFamily="2" charset="-122"/>
                <a:cs typeface="Roboto" panose="02000000000000000000" pitchFamily="2" charset="0"/>
              </a:rPr>
              <a:t>网上信息共享、网上平台交易、网上企业管理等成为时代主流；</a:t>
            </a:r>
            <a:endParaRPr lang="en-US" altLang="zh-CN" sz="2000" dirty="0">
              <a:latin typeface="宋体" panose="02010600030101010101" pitchFamily="2" charset="-122"/>
              <a:ea typeface="宋体" panose="02010600030101010101" pitchFamily="2" charset="-122"/>
              <a:cs typeface="Roboto" panose="02000000000000000000" pitchFamily="2" charset="0"/>
            </a:endParaRPr>
          </a:p>
          <a:p>
            <a:pPr lvl="2"/>
            <a:endParaRPr lang="en-US" altLang="zh-CN" sz="2000" dirty="0">
              <a:latin typeface="宋体" panose="02010600030101010101" pitchFamily="2" charset="-122"/>
              <a:ea typeface="宋体" panose="02010600030101010101" pitchFamily="2" charset="-122"/>
              <a:cs typeface="Roboto" panose="02000000000000000000" pitchFamily="2" charset="0"/>
            </a:endParaRPr>
          </a:p>
          <a:p>
            <a:pPr lvl="2"/>
            <a:endParaRPr lang="en-US" altLang="zh-CN" sz="2000" dirty="0" smtClean="0">
              <a:latin typeface="宋体" panose="02010600030101010101" pitchFamily="2" charset="-122"/>
              <a:ea typeface="宋体" panose="02010600030101010101" pitchFamily="2" charset="-122"/>
              <a:cs typeface="Roboto" panose="02000000000000000000" pitchFamily="2" charset="0"/>
            </a:endParaRPr>
          </a:p>
          <a:p>
            <a:endParaRPr lang="en-US" altLang="zh-CN" sz="2000" dirty="0">
              <a:latin typeface="宋体" panose="02010600030101010101" pitchFamily="2" charset="-122"/>
              <a:ea typeface="宋体" panose="02010600030101010101" pitchFamily="2" charset="-122"/>
              <a:cs typeface="Roboto" panose="02000000000000000000" pitchFamily="2" charset="0"/>
            </a:endParaRPr>
          </a:p>
          <a:p>
            <a:pPr lvl="1"/>
            <a:endParaRPr lang="en-US" altLang="zh-CN" dirty="0" smtClean="0">
              <a:latin typeface="宋体" panose="02010600030101010101" pitchFamily="2" charset="-122"/>
              <a:ea typeface="宋体" panose="02010600030101010101" pitchFamily="2" charset="-122"/>
              <a:cs typeface="Roboto" panose="02000000000000000000" pitchFamily="2" charset="0"/>
            </a:endParaRPr>
          </a:p>
          <a:p>
            <a:pPr lvl="1"/>
            <a:endParaRPr lang="en-US" altLang="zh-CN" dirty="0" smtClean="0">
              <a:latin typeface="宋体" panose="02010600030101010101" pitchFamily="2" charset="-122"/>
              <a:ea typeface="宋体" panose="02010600030101010101" pitchFamily="2" charset="-122"/>
              <a:cs typeface="Roboto" panose="02000000000000000000" pitchFamily="2" charset="0"/>
            </a:endParaRPr>
          </a:p>
          <a:p>
            <a:pPr lvl="1"/>
            <a:endParaRPr lang="en-US" altLang="zh-CN" dirty="0" smtClean="0">
              <a:latin typeface="宋体" panose="02010600030101010101" pitchFamily="2" charset="-122"/>
              <a:ea typeface="宋体" panose="02010600030101010101" pitchFamily="2" charset="-122"/>
              <a:cs typeface="Roboto" panose="02000000000000000000" pitchFamily="2" charset="0"/>
            </a:endParaRPr>
          </a:p>
          <a:p>
            <a:endParaRPr lang="en-US" altLang="zh-CN" dirty="0" smtClean="0">
              <a:latin typeface="宋体" panose="02010600030101010101" pitchFamily="2" charset="-122"/>
              <a:ea typeface="宋体" panose="02010600030101010101" pitchFamily="2" charset="-122"/>
              <a:cs typeface="Roboto" panose="02000000000000000000" pitchFamily="2" charset="0"/>
            </a:endParaRPr>
          </a:p>
          <a:p>
            <a:endParaRPr lang="en-US" altLang="zh-CN" dirty="0" smtClean="0">
              <a:latin typeface="宋体" panose="02010600030101010101" pitchFamily="2" charset="-122"/>
              <a:ea typeface="宋体" panose="02010600030101010101" pitchFamily="2" charset="-122"/>
              <a:cs typeface="Roboto" panose="02000000000000000000" pitchFamily="2" charset="0"/>
            </a:endParaRPr>
          </a:p>
          <a:p>
            <a:endParaRPr lang="en-US" altLang="zh-CN" dirty="0">
              <a:latin typeface="宋体" panose="02010600030101010101" pitchFamily="2" charset="-122"/>
              <a:ea typeface="宋体" panose="02010600030101010101" pitchFamily="2" charset="-122"/>
              <a:cs typeface="Roboto" panose="02000000000000000000" pitchFamily="2" charset="0"/>
            </a:endParaRPr>
          </a:p>
          <a:p>
            <a:endParaRPr lang="en-US" altLang="zh-CN" dirty="0" smtClean="0">
              <a:latin typeface="宋体" panose="02010600030101010101" pitchFamily="2" charset="-122"/>
              <a:ea typeface="宋体" panose="02010600030101010101" pitchFamily="2" charset="-122"/>
              <a:cs typeface="Roboto" panose="02000000000000000000" pitchFamily="2" charset="0"/>
            </a:endParaRPr>
          </a:p>
          <a:p>
            <a:endParaRPr lang="en-US" altLang="zh-CN" dirty="0">
              <a:latin typeface="宋体" panose="02010600030101010101" pitchFamily="2" charset="-122"/>
              <a:ea typeface="宋体" panose="02010600030101010101" pitchFamily="2" charset="-122"/>
              <a:cs typeface="Roboto" panose="02000000000000000000" pitchFamily="2" charset="0"/>
            </a:endParaRPr>
          </a:p>
          <a:p>
            <a:endParaRPr lang="en-US" altLang="zh-CN" dirty="0" smtClean="0">
              <a:latin typeface="宋体" panose="02010600030101010101" pitchFamily="2" charset="-122"/>
              <a:ea typeface="宋体" panose="02010600030101010101" pitchFamily="2" charset="-122"/>
              <a:cs typeface="Roboto" panose="02000000000000000000" pitchFamily="2" charset="0"/>
            </a:endParaRPr>
          </a:p>
          <a:p>
            <a:endParaRPr lang="en-US" altLang="zh-CN" dirty="0">
              <a:latin typeface="宋体" panose="02010600030101010101" pitchFamily="2" charset="-122"/>
              <a:ea typeface="宋体" panose="02010600030101010101" pitchFamily="2" charset="-122"/>
              <a:cs typeface="Roboto" panose="02000000000000000000" pitchFamily="2" charset="0"/>
            </a:endParaRPr>
          </a:p>
        </p:txBody>
      </p:sp>
    </p:spTree>
    <p:extLst>
      <p:ext uri="{BB962C8B-B14F-4D97-AF65-F5344CB8AC3E}">
        <p14:creationId xmlns:p14="http://schemas.microsoft.com/office/powerpoint/2010/main" val="6661306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p:txBody>
          <a:bodyPr/>
          <a:lstStyle/>
          <a:p>
            <a:pPr algn="l"/>
            <a:r>
              <a:rPr lang="zh-CN" altLang="en-US" dirty="0" smtClean="0"/>
              <a:t>选题背景</a:t>
            </a:r>
            <a:r>
              <a:rPr lang="en-US" altLang="zh-CN" dirty="0" smtClean="0"/>
              <a:t>		</a:t>
            </a:r>
            <a:endParaRPr lang="en-US" altLang="zh-CN" dirty="0"/>
          </a:p>
        </p:txBody>
      </p:sp>
      <p:sp>
        <p:nvSpPr>
          <p:cNvPr id="3" name="内容占位符 2"/>
          <p:cNvSpPr>
            <a:spLocks noGrp="1"/>
          </p:cNvSpPr>
          <p:nvPr>
            <p:ph idx="1"/>
          </p:nvPr>
        </p:nvSpPr>
        <p:spPr>
          <a:xfrm>
            <a:off x="457200" y="1844824"/>
            <a:ext cx="8229600" cy="4281339"/>
          </a:xfrm>
        </p:spPr>
        <p:txBody>
          <a:bodyPr>
            <a:normAutofit/>
          </a:bodyPr>
          <a:lstStyle/>
          <a:p>
            <a:endParaRPr lang="en-US" altLang="zh-CN" sz="2800" dirty="0" smtClean="0">
              <a:latin typeface="宋体" panose="02010600030101010101" pitchFamily="2" charset="-122"/>
              <a:ea typeface="宋体" panose="02010600030101010101" pitchFamily="2" charset="-122"/>
              <a:cs typeface="Roboto" panose="02000000000000000000" pitchFamily="2" charset="0"/>
            </a:endParaRPr>
          </a:p>
          <a:p>
            <a:pPr lvl="1"/>
            <a:r>
              <a:rPr lang="zh-CN" altLang="en-US" sz="2400" dirty="0" smtClean="0">
                <a:latin typeface="宋体" panose="02010600030101010101" pitchFamily="2" charset="-122"/>
                <a:ea typeface="宋体" panose="02010600030101010101" pitchFamily="2" charset="-122"/>
              </a:rPr>
              <a:t>企业</a:t>
            </a:r>
            <a:r>
              <a:rPr lang="zh-CN" altLang="en-US" sz="2400" dirty="0">
                <a:latin typeface="宋体" panose="02010600030101010101" pitchFamily="2" charset="-122"/>
                <a:ea typeface="宋体" panose="02010600030101010101" pitchFamily="2" charset="-122"/>
              </a:rPr>
              <a:t>数量迅速膨胀</a:t>
            </a:r>
          </a:p>
          <a:p>
            <a:pPr lvl="2"/>
            <a:r>
              <a:rPr lang="zh-CN" altLang="en-US" sz="2000" dirty="0">
                <a:latin typeface="宋体" panose="02010600030101010101" pitchFamily="2" charset="-122"/>
                <a:ea typeface="宋体" panose="02010600030101010101" pitchFamily="2" charset="-122"/>
              </a:rPr>
              <a:t>根据工商局注册信息统计数据显示，截至</a:t>
            </a:r>
            <a:r>
              <a:rPr lang="en-US" altLang="zh-CN" sz="2000" dirty="0">
                <a:latin typeface="宋体" panose="02010600030101010101" pitchFamily="2" charset="-122"/>
                <a:ea typeface="宋体" panose="02010600030101010101" pitchFamily="2" charset="-122"/>
              </a:rPr>
              <a:t>2016</a:t>
            </a:r>
            <a:r>
              <a:rPr lang="zh-CN" altLang="en-US" sz="2000" dirty="0">
                <a:latin typeface="宋体" panose="02010600030101010101" pitchFamily="2" charset="-122"/>
                <a:ea typeface="宋体" panose="02010600030101010101" pitchFamily="2" charset="-122"/>
              </a:rPr>
              <a:t>年末，注册资金规模在</a:t>
            </a:r>
            <a:r>
              <a:rPr lang="en-US" altLang="zh-CN" sz="2000" dirty="0">
                <a:latin typeface="宋体" panose="02010600030101010101" pitchFamily="2" charset="-122"/>
                <a:ea typeface="宋体" panose="02010600030101010101" pitchFamily="2" charset="-122"/>
              </a:rPr>
              <a:t>50</a:t>
            </a:r>
            <a:r>
              <a:rPr lang="zh-CN" altLang="en-US" sz="2000" dirty="0">
                <a:latin typeface="宋体" panose="02010600030101010101" pitchFamily="2" charset="-122"/>
                <a:ea typeface="宋体" panose="02010600030101010101" pitchFamily="2" charset="-122"/>
              </a:rPr>
              <a:t>万元以上主营业务为汽车租赁的企业数量为</a:t>
            </a:r>
            <a:r>
              <a:rPr lang="en-US" altLang="zh-CN" sz="2000" dirty="0">
                <a:latin typeface="宋体" panose="02010600030101010101" pitchFamily="2" charset="-122"/>
                <a:ea typeface="宋体" panose="02010600030101010101" pitchFamily="2" charset="-122"/>
              </a:rPr>
              <a:t>12251</a:t>
            </a:r>
            <a:r>
              <a:rPr lang="zh-CN" altLang="en-US" sz="2000" dirty="0">
                <a:latin typeface="宋体" panose="02010600030101010101" pitchFamily="2" charset="-122"/>
                <a:ea typeface="宋体" panose="02010600030101010101" pitchFamily="2" charset="-122"/>
              </a:rPr>
              <a:t>家。</a:t>
            </a:r>
          </a:p>
          <a:p>
            <a:endParaRPr lang="en-US" altLang="zh-CN" dirty="0">
              <a:latin typeface="宋体" panose="02010600030101010101" pitchFamily="2" charset="-122"/>
              <a:ea typeface="宋体" panose="02010600030101010101" pitchFamily="2" charset="-122"/>
              <a:cs typeface="Roboto" panose="02000000000000000000" pitchFamily="2" charset="0"/>
            </a:endParaRPr>
          </a:p>
          <a:p>
            <a:pPr lvl="1"/>
            <a:endParaRPr lang="en-US" altLang="zh-CN" dirty="0" smtClean="0">
              <a:latin typeface="宋体" panose="02010600030101010101" pitchFamily="2" charset="-122"/>
              <a:ea typeface="宋体" panose="02010600030101010101" pitchFamily="2" charset="-122"/>
              <a:cs typeface="Roboto" panose="02000000000000000000" pitchFamily="2" charset="0"/>
            </a:endParaRPr>
          </a:p>
          <a:p>
            <a:endParaRPr lang="en-US" altLang="zh-CN" dirty="0" smtClean="0">
              <a:latin typeface="宋体" panose="02010600030101010101" pitchFamily="2" charset="-122"/>
              <a:ea typeface="宋体" panose="02010600030101010101" pitchFamily="2" charset="-122"/>
              <a:cs typeface="Roboto" panose="02000000000000000000" pitchFamily="2" charset="0"/>
            </a:endParaRPr>
          </a:p>
          <a:p>
            <a:endParaRPr lang="en-US" altLang="zh-CN" dirty="0" smtClean="0">
              <a:latin typeface="宋体" panose="02010600030101010101" pitchFamily="2" charset="-122"/>
              <a:ea typeface="宋体" panose="02010600030101010101" pitchFamily="2" charset="-122"/>
              <a:cs typeface="Roboto" panose="02000000000000000000" pitchFamily="2" charset="0"/>
            </a:endParaRPr>
          </a:p>
          <a:p>
            <a:endParaRPr lang="en-US" altLang="zh-CN" dirty="0">
              <a:latin typeface="宋体" panose="02010600030101010101" pitchFamily="2" charset="-122"/>
              <a:ea typeface="宋体" panose="02010600030101010101" pitchFamily="2" charset="-122"/>
              <a:cs typeface="Roboto" panose="02000000000000000000" pitchFamily="2" charset="0"/>
            </a:endParaRPr>
          </a:p>
          <a:p>
            <a:endParaRPr lang="en-US" altLang="zh-CN" dirty="0" smtClean="0">
              <a:latin typeface="宋体" panose="02010600030101010101" pitchFamily="2" charset="-122"/>
              <a:ea typeface="宋体" panose="02010600030101010101" pitchFamily="2" charset="-122"/>
              <a:cs typeface="Roboto" panose="02000000000000000000" pitchFamily="2" charset="0"/>
            </a:endParaRPr>
          </a:p>
          <a:p>
            <a:endParaRPr lang="en-US" altLang="zh-CN" dirty="0">
              <a:latin typeface="宋体" panose="02010600030101010101" pitchFamily="2" charset="-122"/>
              <a:ea typeface="宋体" panose="02010600030101010101" pitchFamily="2" charset="-122"/>
              <a:cs typeface="Roboto" panose="02000000000000000000" pitchFamily="2" charset="0"/>
            </a:endParaRPr>
          </a:p>
          <a:p>
            <a:endParaRPr lang="en-US" altLang="zh-CN" dirty="0" smtClean="0">
              <a:latin typeface="宋体" panose="02010600030101010101" pitchFamily="2" charset="-122"/>
              <a:ea typeface="宋体" panose="02010600030101010101" pitchFamily="2" charset="-122"/>
              <a:cs typeface="Roboto" panose="02000000000000000000" pitchFamily="2" charset="0"/>
            </a:endParaRPr>
          </a:p>
          <a:p>
            <a:endParaRPr lang="en-US" altLang="zh-CN" dirty="0">
              <a:latin typeface="宋体" panose="02010600030101010101" pitchFamily="2" charset="-122"/>
              <a:ea typeface="宋体" panose="02010600030101010101" pitchFamily="2" charset="-122"/>
              <a:cs typeface="Roboto" panose="02000000000000000000" pitchFamily="2"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12" y="4265607"/>
            <a:ext cx="5256584" cy="19271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椭圆 3"/>
          <p:cNvSpPr/>
          <p:nvPr/>
        </p:nvSpPr>
        <p:spPr>
          <a:xfrm>
            <a:off x="1403648" y="4437112"/>
            <a:ext cx="2160240" cy="175568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dirty="0"/>
              <a:t>2013-2016</a:t>
            </a:r>
            <a:r>
              <a:rPr lang="zh-CN" altLang="en-US" dirty="0"/>
              <a:t>年中国汽车租赁企业营收规模</a:t>
            </a:r>
          </a:p>
        </p:txBody>
      </p:sp>
    </p:spTree>
    <p:extLst>
      <p:ext uri="{BB962C8B-B14F-4D97-AF65-F5344CB8AC3E}">
        <p14:creationId xmlns:p14="http://schemas.microsoft.com/office/powerpoint/2010/main" val="16449930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p:txBody>
          <a:bodyPr/>
          <a:lstStyle/>
          <a:p>
            <a:pPr algn="l"/>
            <a:r>
              <a:rPr lang="zh-CN" altLang="en-US" dirty="0" smtClean="0"/>
              <a:t>选题意义</a:t>
            </a:r>
            <a:endParaRPr lang="en-US" altLang="zh-CN" dirty="0"/>
          </a:p>
        </p:txBody>
      </p:sp>
      <p:sp>
        <p:nvSpPr>
          <p:cNvPr id="3" name="内容占位符 2"/>
          <p:cNvSpPr>
            <a:spLocks noGrp="1"/>
          </p:cNvSpPr>
          <p:nvPr>
            <p:ph idx="1"/>
          </p:nvPr>
        </p:nvSpPr>
        <p:spPr>
          <a:xfrm>
            <a:off x="457200" y="2708920"/>
            <a:ext cx="8229600" cy="3417243"/>
          </a:xfrm>
        </p:spPr>
        <p:txBody>
          <a:bodyPr>
            <a:normAutofit/>
          </a:bodyPr>
          <a:lstStyle/>
          <a:p>
            <a:r>
              <a:rPr lang="zh-CN" altLang="en-US" sz="2400" dirty="0">
                <a:latin typeface="宋体" panose="02010600030101010101" pitchFamily="2" charset="-122"/>
                <a:ea typeface="宋体" panose="02010600030101010101" pitchFamily="2" charset="-122"/>
                <a:cs typeface="Roboto" panose="02000000000000000000" pitchFamily="2" charset="0"/>
              </a:rPr>
              <a:t>满足</a:t>
            </a:r>
            <a:r>
              <a:rPr lang="zh-CN" altLang="en-US" sz="2400" dirty="0" smtClean="0">
                <a:latin typeface="宋体" panose="02010600030101010101" pitchFamily="2" charset="-122"/>
                <a:ea typeface="宋体" panose="02010600030101010101" pitchFamily="2" charset="-122"/>
                <a:cs typeface="Roboto" panose="02000000000000000000" pitchFamily="2" charset="0"/>
              </a:rPr>
              <a:t>人们需求，缓解交通拥堵</a:t>
            </a:r>
            <a:endParaRPr lang="en-US" altLang="zh-CN" sz="2400" dirty="0" smtClean="0">
              <a:latin typeface="宋体" panose="02010600030101010101" pitchFamily="2" charset="-122"/>
              <a:ea typeface="宋体" panose="02010600030101010101" pitchFamily="2" charset="-122"/>
              <a:cs typeface="Roboto" panose="02000000000000000000" pitchFamily="2" charset="0"/>
            </a:endParaRPr>
          </a:p>
          <a:p>
            <a:r>
              <a:rPr lang="zh-CN" altLang="en-US" sz="2400" dirty="0" smtClean="0">
                <a:latin typeface="宋体" panose="02010600030101010101" pitchFamily="2" charset="-122"/>
                <a:ea typeface="宋体" panose="02010600030101010101" pitchFamily="2" charset="-122"/>
                <a:cs typeface="Roboto" panose="02000000000000000000" pitchFamily="2" charset="0"/>
              </a:rPr>
              <a:t>高效企业</a:t>
            </a:r>
            <a:r>
              <a:rPr lang="zh-CN" altLang="en-US" sz="2400" dirty="0">
                <a:latin typeface="宋体" panose="02010600030101010101" pitchFamily="2" charset="-122"/>
                <a:ea typeface="宋体" panose="02010600030101010101" pitchFamily="2" charset="-122"/>
                <a:cs typeface="Roboto" panose="02000000000000000000" pitchFamily="2" charset="0"/>
              </a:rPr>
              <a:t>管理</a:t>
            </a:r>
            <a:r>
              <a:rPr lang="zh-CN" altLang="en-US" sz="2400" dirty="0" smtClean="0">
                <a:latin typeface="宋体" panose="02010600030101010101" pitchFamily="2" charset="-122"/>
                <a:ea typeface="宋体" panose="02010600030101010101" pitchFamily="2" charset="-122"/>
                <a:cs typeface="Roboto" panose="02000000000000000000" pitchFamily="2" charset="0"/>
              </a:rPr>
              <a:t>，节约运营成本</a:t>
            </a:r>
            <a:endParaRPr lang="en-US" altLang="zh-CN" sz="2400" dirty="0" smtClean="0">
              <a:latin typeface="宋体" panose="02010600030101010101" pitchFamily="2" charset="-122"/>
              <a:ea typeface="宋体" panose="02010600030101010101" pitchFamily="2" charset="-122"/>
              <a:cs typeface="Roboto" panose="02000000000000000000" pitchFamily="2" charset="0"/>
            </a:endParaRPr>
          </a:p>
          <a:p>
            <a:r>
              <a:rPr lang="zh-CN" altLang="en-US" sz="2400" dirty="0">
                <a:latin typeface="宋体" panose="02010600030101010101" pitchFamily="2" charset="-122"/>
                <a:ea typeface="宋体" panose="02010600030101010101" pitchFamily="2" charset="-122"/>
                <a:cs typeface="Roboto" panose="02000000000000000000" pitchFamily="2" charset="0"/>
              </a:rPr>
              <a:t>提升自我</a:t>
            </a:r>
            <a:r>
              <a:rPr lang="zh-CN" altLang="en-US" sz="2400" dirty="0" smtClean="0">
                <a:latin typeface="宋体" panose="02010600030101010101" pitchFamily="2" charset="-122"/>
                <a:ea typeface="宋体" panose="02010600030101010101" pitchFamily="2" charset="-122"/>
                <a:cs typeface="Roboto" panose="02000000000000000000" pitchFamily="2" charset="0"/>
              </a:rPr>
              <a:t>专业，锻炼项目经验</a:t>
            </a:r>
            <a:endParaRPr lang="en-US" altLang="zh-CN" sz="2400" dirty="0">
              <a:latin typeface="宋体" panose="02010600030101010101" pitchFamily="2" charset="-122"/>
              <a:ea typeface="宋体" panose="02010600030101010101" pitchFamily="2" charset="-122"/>
              <a:cs typeface="Roboto" panose="02000000000000000000" pitchFamily="2" charset="0"/>
            </a:endParaRPr>
          </a:p>
        </p:txBody>
      </p:sp>
    </p:spTree>
    <p:extLst>
      <p:ext uri="{BB962C8B-B14F-4D97-AF65-F5344CB8AC3E}">
        <p14:creationId xmlns:p14="http://schemas.microsoft.com/office/powerpoint/2010/main" val="41052273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5" name="标题 1"/>
          <p:cNvSpPr>
            <a:spLocks noGrp="1"/>
          </p:cNvSpPr>
          <p:nvPr>
            <p:ph type="title"/>
          </p:nvPr>
        </p:nvSpPr>
        <p:spPr/>
        <p:txBody>
          <a:bodyPr/>
          <a:lstStyle/>
          <a:p>
            <a:pPr algn="l"/>
            <a:r>
              <a:rPr lang="zh-CN" altLang="en-US" dirty="0"/>
              <a:t>开发</a:t>
            </a:r>
            <a:r>
              <a:rPr lang="zh-CN" altLang="en-US" dirty="0" smtClean="0"/>
              <a:t>目标</a:t>
            </a:r>
            <a:endParaRPr lang="en-US" altLang="zh-CN" dirty="0"/>
          </a:p>
        </p:txBody>
      </p:sp>
      <p:sp>
        <p:nvSpPr>
          <p:cNvPr id="3" name="内容占位符 2"/>
          <p:cNvSpPr>
            <a:spLocks noGrp="1"/>
          </p:cNvSpPr>
          <p:nvPr>
            <p:ph idx="1"/>
          </p:nvPr>
        </p:nvSpPr>
        <p:spPr>
          <a:xfrm>
            <a:off x="457200" y="1844824"/>
            <a:ext cx="8229600" cy="4281339"/>
          </a:xfrm>
        </p:spPr>
        <p:txBody>
          <a:bodyPr>
            <a:normAutofit/>
          </a:bodyPr>
          <a:lstStyle/>
          <a:p>
            <a:r>
              <a:rPr lang="zh-CN" altLang="en-US" sz="2400" dirty="0">
                <a:latin typeface="宋体" panose="02010600030101010101" pitchFamily="2" charset="-122"/>
                <a:ea typeface="宋体" panose="02010600030101010101" pitchFamily="2" charset="-122"/>
                <a:cs typeface="Roboto" panose="02000000000000000000" pitchFamily="2" charset="0"/>
              </a:rPr>
              <a:t>基于</a:t>
            </a:r>
            <a:r>
              <a:rPr lang="en-US" altLang="zh-CN" sz="2400" dirty="0">
                <a:latin typeface="宋体" panose="02010600030101010101" pitchFamily="2" charset="-122"/>
                <a:ea typeface="宋体" panose="02010600030101010101" pitchFamily="2" charset="-122"/>
                <a:cs typeface="Roboto" panose="02000000000000000000" pitchFamily="2" charset="0"/>
              </a:rPr>
              <a:t>SSM</a:t>
            </a:r>
            <a:r>
              <a:rPr lang="zh-CN" altLang="en-US" sz="2400" dirty="0">
                <a:latin typeface="宋体" panose="02010600030101010101" pitchFamily="2" charset="-122"/>
                <a:ea typeface="宋体" panose="02010600030101010101" pitchFamily="2" charset="-122"/>
                <a:cs typeface="Roboto" panose="02000000000000000000" pitchFamily="2" charset="0"/>
              </a:rPr>
              <a:t>的</a:t>
            </a:r>
            <a:r>
              <a:rPr lang="en-US" altLang="zh-CN" sz="2400" dirty="0">
                <a:latin typeface="宋体" panose="02010600030101010101" pitchFamily="2" charset="-122"/>
                <a:ea typeface="宋体" panose="02010600030101010101" pitchFamily="2" charset="-122"/>
                <a:cs typeface="Roboto" panose="02000000000000000000" pitchFamily="2" charset="0"/>
              </a:rPr>
              <a:t>Web</a:t>
            </a:r>
            <a:r>
              <a:rPr lang="zh-CN" altLang="en-US" sz="2400" dirty="0">
                <a:latin typeface="宋体" panose="02010600030101010101" pitchFamily="2" charset="-122"/>
                <a:ea typeface="宋体" panose="02010600030101010101" pitchFamily="2" charset="-122"/>
                <a:cs typeface="Roboto" panose="02000000000000000000" pitchFamily="2" charset="0"/>
              </a:rPr>
              <a:t>项目开发框架实现</a:t>
            </a:r>
            <a:r>
              <a:rPr lang="en-US" altLang="zh-CN" sz="2400" dirty="0">
                <a:latin typeface="宋体" panose="02010600030101010101" pitchFamily="2" charset="-122"/>
                <a:ea typeface="宋体" panose="02010600030101010101" pitchFamily="2" charset="-122"/>
                <a:cs typeface="Roboto" panose="02000000000000000000" pitchFamily="2" charset="0"/>
              </a:rPr>
              <a:t>JSP</a:t>
            </a:r>
            <a:r>
              <a:rPr lang="zh-CN" altLang="en-US" sz="2400" dirty="0">
                <a:latin typeface="宋体" panose="02010600030101010101" pitchFamily="2" charset="-122"/>
                <a:ea typeface="宋体" panose="02010600030101010101" pitchFamily="2" charset="-122"/>
                <a:cs typeface="Roboto" panose="02000000000000000000" pitchFamily="2" charset="0"/>
              </a:rPr>
              <a:t>开发</a:t>
            </a:r>
            <a:r>
              <a:rPr lang="en-US" altLang="zh-CN" sz="2400" dirty="0">
                <a:latin typeface="宋体" panose="02010600030101010101" pitchFamily="2" charset="-122"/>
                <a:ea typeface="宋体" panose="02010600030101010101" pitchFamily="2" charset="-122"/>
                <a:cs typeface="Roboto" panose="02000000000000000000" pitchFamily="2" charset="0"/>
              </a:rPr>
              <a:t>Java web </a:t>
            </a:r>
            <a:r>
              <a:rPr lang="zh-CN" altLang="en-US" sz="2400" dirty="0">
                <a:latin typeface="宋体" panose="02010600030101010101" pitchFamily="2" charset="-122"/>
                <a:ea typeface="宋体" panose="02010600030101010101" pitchFamily="2" charset="-122"/>
                <a:cs typeface="Roboto" panose="02000000000000000000" pitchFamily="2" charset="0"/>
              </a:rPr>
              <a:t>站点。</a:t>
            </a:r>
            <a:endParaRPr lang="en-US" altLang="zh-CN" sz="2400" dirty="0">
              <a:latin typeface="宋体" panose="02010600030101010101" pitchFamily="2" charset="-122"/>
              <a:ea typeface="宋体" panose="02010600030101010101" pitchFamily="2" charset="-122"/>
              <a:cs typeface="Roboto" panose="02000000000000000000" pitchFamily="2" charset="0"/>
            </a:endParaRPr>
          </a:p>
          <a:p>
            <a:pPr marL="457200" lvl="1" indent="0" algn="r">
              <a:buNone/>
            </a:pP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Spring</a:t>
            </a:r>
            <a:r>
              <a:rPr lang="zh-CN" altLang="en-US"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MyBatis</a:t>
            </a:r>
            <a:r>
              <a:rPr lang="zh-CN" altLang="en-US" sz="1600" dirty="0">
                <a:latin typeface="宋体" panose="02010600030101010101" pitchFamily="2" charset="-122"/>
                <a:ea typeface="宋体" panose="02010600030101010101" pitchFamily="2" charset="-122"/>
              </a:rPr>
              <a:t>开源框架</a:t>
            </a:r>
            <a:r>
              <a:rPr lang="en-US" altLang="zh-CN"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SpringMVC</a:t>
            </a:r>
            <a:r>
              <a:rPr lang="zh-CN" altLang="en-US" sz="1600" dirty="0" smtClean="0">
                <a:latin typeface="宋体" panose="02010600030101010101" pitchFamily="2" charset="-122"/>
                <a:ea typeface="宋体" panose="02010600030101010101" pitchFamily="2" charset="-122"/>
              </a:rPr>
              <a:t>）</a:t>
            </a:r>
            <a:endParaRPr lang="en-US" altLang="zh-CN" sz="1600" dirty="0" smtClean="0">
              <a:latin typeface="宋体" panose="02010600030101010101" pitchFamily="2" charset="-122"/>
              <a:ea typeface="宋体" panose="02010600030101010101" pitchFamily="2" charset="-122"/>
            </a:endParaRPr>
          </a:p>
          <a:p>
            <a:pPr marL="457200" lvl="1" indent="0" algn="r">
              <a:buNone/>
            </a:pPr>
            <a:endParaRPr lang="en-US" altLang="zh-CN" sz="1600" dirty="0">
              <a:latin typeface="宋体" panose="02010600030101010101" pitchFamily="2" charset="-122"/>
              <a:ea typeface="宋体" panose="02010600030101010101" pitchFamily="2" charset="-122"/>
            </a:endParaRPr>
          </a:p>
          <a:p>
            <a:pPr marL="457200" lvl="1" indent="0" algn="r">
              <a:buNone/>
            </a:pPr>
            <a:endParaRPr lang="en-US" altLang="zh-CN" sz="1600" dirty="0" smtClean="0">
              <a:latin typeface="宋体" panose="02010600030101010101" pitchFamily="2" charset="-122"/>
              <a:ea typeface="宋体" panose="02010600030101010101" pitchFamily="2" charset="-122"/>
            </a:endParaRPr>
          </a:p>
          <a:p>
            <a:pPr lvl="1"/>
            <a:r>
              <a:rPr lang="zh-CN" altLang="en-US" sz="2000" dirty="0" smtClean="0">
                <a:latin typeface="宋体" panose="02010600030101010101" pitchFamily="2" charset="-122"/>
                <a:ea typeface="宋体" panose="02010600030101010101" pitchFamily="2" charset="-122"/>
              </a:rPr>
              <a:t>页面</a:t>
            </a:r>
            <a:r>
              <a:rPr lang="zh-CN" altLang="en-US" sz="2000" dirty="0">
                <a:latin typeface="宋体" panose="02010600030101010101" pitchFamily="2" charset="-122"/>
                <a:ea typeface="宋体" panose="02010600030101010101" pitchFamily="2" charset="-122"/>
              </a:rPr>
              <a:t>发送请求给控制器</a:t>
            </a:r>
            <a:r>
              <a:rPr lang="zh-CN" altLang="en-US" sz="2000" dirty="0" smtClean="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a:p>
            <a:pPr lvl="1"/>
            <a:r>
              <a:rPr lang="zh-CN" altLang="en-US" sz="2000" dirty="0" smtClean="0">
                <a:latin typeface="宋体" panose="02010600030101010101" pitchFamily="2" charset="-122"/>
                <a:ea typeface="宋体" panose="02010600030101010101" pitchFamily="2" charset="-122"/>
              </a:rPr>
              <a:t>控制器</a:t>
            </a:r>
            <a:r>
              <a:rPr lang="zh-CN" altLang="en-US" sz="2000" dirty="0">
                <a:latin typeface="宋体" panose="02010600030101010101" pitchFamily="2" charset="-122"/>
                <a:ea typeface="宋体" panose="02010600030101010101" pitchFamily="2" charset="-122"/>
              </a:rPr>
              <a:t>调用业务层处理逻辑</a:t>
            </a:r>
            <a:r>
              <a:rPr lang="zh-CN" altLang="en-US" sz="2000" dirty="0" smtClean="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a:p>
            <a:pPr lvl="1"/>
            <a:r>
              <a:rPr lang="zh-CN" altLang="en-US" sz="2000" dirty="0" smtClean="0">
                <a:latin typeface="宋体" panose="02010600030101010101" pitchFamily="2" charset="-122"/>
                <a:ea typeface="宋体" panose="02010600030101010101" pitchFamily="2" charset="-122"/>
              </a:rPr>
              <a:t>逻辑</a:t>
            </a:r>
            <a:r>
              <a:rPr lang="zh-CN" altLang="en-US" sz="2000" dirty="0">
                <a:latin typeface="宋体" panose="02010600030101010101" pitchFamily="2" charset="-122"/>
                <a:ea typeface="宋体" panose="02010600030101010101" pitchFamily="2" charset="-122"/>
              </a:rPr>
              <a:t>层向持久层发送请求</a:t>
            </a:r>
            <a:r>
              <a:rPr lang="zh-CN" altLang="en-US" sz="2000" dirty="0" smtClean="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a:p>
            <a:pPr lvl="1"/>
            <a:r>
              <a:rPr lang="zh-CN" altLang="en-US" sz="2000" dirty="0" smtClean="0">
                <a:latin typeface="宋体" panose="02010600030101010101" pitchFamily="2" charset="-122"/>
                <a:ea typeface="宋体" panose="02010600030101010101" pitchFamily="2" charset="-122"/>
              </a:rPr>
              <a:t>持久</a:t>
            </a:r>
            <a:r>
              <a:rPr lang="zh-CN" altLang="en-US" sz="2000" dirty="0">
                <a:latin typeface="宋体" panose="02010600030101010101" pitchFamily="2" charset="-122"/>
                <a:ea typeface="宋体" panose="02010600030101010101" pitchFamily="2" charset="-122"/>
              </a:rPr>
              <a:t>层与数据库交互</a:t>
            </a:r>
            <a:r>
              <a:rPr lang="zh-CN" altLang="en-US" sz="2000" dirty="0" smtClean="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a:p>
            <a:pPr lvl="1"/>
            <a:r>
              <a:rPr lang="zh-CN" altLang="en-US" sz="2000" dirty="0" smtClean="0">
                <a:latin typeface="宋体" panose="02010600030101010101" pitchFamily="2" charset="-122"/>
                <a:ea typeface="宋体" panose="02010600030101010101" pitchFamily="2" charset="-122"/>
              </a:rPr>
              <a:t>后</a:t>
            </a:r>
            <a:r>
              <a:rPr lang="zh-CN" altLang="en-US" sz="2000" dirty="0">
                <a:latin typeface="宋体" panose="02010600030101010101" pitchFamily="2" charset="-122"/>
                <a:ea typeface="宋体" panose="02010600030101010101" pitchFamily="2" charset="-122"/>
              </a:rPr>
              <a:t>将结果返回给业务层</a:t>
            </a:r>
            <a:r>
              <a:rPr lang="zh-CN" altLang="en-US" sz="2000" dirty="0" smtClean="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a:p>
            <a:pPr lvl="1"/>
            <a:r>
              <a:rPr lang="zh-CN" altLang="en-US" sz="2000" dirty="0" smtClean="0">
                <a:latin typeface="宋体" panose="02010600030101010101" pitchFamily="2" charset="-122"/>
                <a:ea typeface="宋体" panose="02010600030101010101" pitchFamily="2" charset="-122"/>
              </a:rPr>
              <a:t>业务</a:t>
            </a:r>
            <a:r>
              <a:rPr lang="zh-CN" altLang="en-US" sz="2000" dirty="0">
                <a:latin typeface="宋体" panose="02010600030101010101" pitchFamily="2" charset="-122"/>
                <a:ea typeface="宋体" panose="02010600030101010101" pitchFamily="2" charset="-122"/>
              </a:rPr>
              <a:t>层将处理逻辑发送给控制器</a:t>
            </a:r>
            <a:r>
              <a:rPr lang="zh-CN" altLang="en-US" sz="2000" dirty="0" smtClean="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a:p>
            <a:pPr lvl="1"/>
            <a:r>
              <a:rPr lang="zh-CN" altLang="en-US" sz="2000" dirty="0" smtClean="0">
                <a:latin typeface="宋体" panose="02010600030101010101" pitchFamily="2" charset="-122"/>
                <a:ea typeface="宋体" panose="02010600030101010101" pitchFamily="2" charset="-122"/>
              </a:rPr>
              <a:t>控制器</a:t>
            </a:r>
            <a:r>
              <a:rPr lang="zh-CN" altLang="en-US" sz="2000" dirty="0">
                <a:latin typeface="宋体" panose="02010600030101010101" pitchFamily="2" charset="-122"/>
                <a:ea typeface="宋体" panose="02010600030101010101" pitchFamily="2" charset="-122"/>
              </a:rPr>
              <a:t>再调用视图展现数据。</a:t>
            </a:r>
            <a:r>
              <a:rPr lang="zh-CN" altLang="en-US" sz="2000" baseline="30000" dirty="0"/>
              <a:t> </a:t>
            </a:r>
            <a:endParaRPr lang="zh-CN" altLang="en-US" sz="2000" dirty="0"/>
          </a:p>
          <a:p>
            <a:endParaRPr lang="en-US" altLang="zh-CN" dirty="0" smtClean="0"/>
          </a:p>
          <a:p>
            <a:endParaRPr lang="zh-CN" altLang="en-US" dirty="0"/>
          </a:p>
        </p:txBody>
      </p:sp>
    </p:spTree>
    <p:extLst>
      <p:ext uri="{BB962C8B-B14F-4D97-AF65-F5344CB8AC3E}">
        <p14:creationId xmlns:p14="http://schemas.microsoft.com/office/powerpoint/2010/main" val="202187810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研究</a:t>
            </a:r>
            <a:r>
              <a:rPr lang="zh-CN" altLang="en-US" dirty="0" smtClean="0"/>
              <a:t>方法</a:t>
            </a:r>
            <a:endParaRPr lang="zh-CN" altLang="en-US" dirty="0"/>
          </a:p>
        </p:txBody>
      </p:sp>
      <p:sp>
        <p:nvSpPr>
          <p:cNvPr id="3" name="矩形 2"/>
          <p:cNvSpPr/>
          <p:nvPr/>
        </p:nvSpPr>
        <p:spPr>
          <a:xfrm>
            <a:off x="179512" y="1772816"/>
            <a:ext cx="8964488" cy="7109639"/>
          </a:xfrm>
          <a:prstGeom prst="rect">
            <a:avLst/>
          </a:prstGeom>
        </p:spPr>
        <p:txBody>
          <a:bodyPr wrap="square">
            <a:spAutoFit/>
          </a:bodyPr>
          <a:lstStyle/>
          <a:p>
            <a:r>
              <a:rPr lang="zh-CN" altLang="zh-CN" sz="2400" dirty="0" smtClean="0">
                <a:latin typeface="宋体" panose="02010600030101010101" pitchFamily="2" charset="-122"/>
                <a:ea typeface="宋体" panose="02010600030101010101" pitchFamily="2" charset="-122"/>
              </a:rPr>
              <a:t>查阅文献</a:t>
            </a:r>
            <a:r>
              <a:rPr lang="zh-CN" altLang="zh-CN" sz="2400" dirty="0">
                <a:latin typeface="宋体" panose="02010600030101010101" pitchFamily="2" charset="-122"/>
                <a:ea typeface="宋体" panose="02010600030101010101" pitchFamily="2" charset="-122"/>
              </a:rPr>
              <a:t>资料，了解系统的背景及实现意义</a:t>
            </a:r>
            <a:r>
              <a:rPr lang="zh-CN" altLang="zh-CN"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r>
              <a:rPr lang="zh-CN" altLang="zh-CN" sz="2400" dirty="0" smtClean="0">
                <a:latin typeface="宋体" panose="02010600030101010101" pitchFamily="2" charset="-122"/>
                <a:ea typeface="宋体" panose="02010600030101010101" pitchFamily="2" charset="-122"/>
              </a:rPr>
              <a:t>确定</a:t>
            </a:r>
            <a:r>
              <a:rPr lang="zh-CN" altLang="zh-CN" sz="2400" dirty="0">
                <a:latin typeface="宋体" panose="02010600030101010101" pitchFamily="2" charset="-122"/>
                <a:ea typeface="宋体" panose="02010600030101010101" pitchFamily="2" charset="-122"/>
              </a:rPr>
              <a:t>系统开发目标</a:t>
            </a:r>
            <a:r>
              <a:rPr lang="zh-CN" altLang="zh-CN"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r>
              <a:rPr lang="zh-CN" altLang="zh-CN" sz="2400" dirty="0" smtClean="0">
                <a:latin typeface="宋体" panose="02010600030101010101" pitchFamily="2" charset="-122"/>
                <a:ea typeface="宋体" panose="02010600030101010101" pitchFamily="2" charset="-122"/>
              </a:rPr>
              <a:t>对</a:t>
            </a:r>
            <a:r>
              <a:rPr lang="zh-CN" altLang="zh-CN" sz="2400" dirty="0">
                <a:latin typeface="宋体" panose="02010600030101010101" pitchFamily="2" charset="-122"/>
                <a:ea typeface="宋体" panose="02010600030101010101" pitchFamily="2" charset="-122"/>
              </a:rPr>
              <a:t>系统作充分分析，确定开发计划</a:t>
            </a:r>
            <a:r>
              <a:rPr lang="zh-CN" altLang="zh-CN"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r>
              <a:rPr lang="zh-CN" altLang="zh-CN" sz="2400" dirty="0" smtClean="0">
                <a:latin typeface="宋体" panose="02010600030101010101" pitchFamily="2" charset="-122"/>
                <a:ea typeface="宋体" panose="02010600030101010101" pitchFamily="2" charset="-122"/>
              </a:rPr>
              <a:t>合理</a:t>
            </a:r>
            <a:r>
              <a:rPr lang="zh-CN" altLang="zh-CN" sz="2400" dirty="0">
                <a:latin typeface="宋体" panose="02010600030101010101" pitchFamily="2" charset="-122"/>
                <a:ea typeface="宋体" panose="02010600030101010101" pitchFamily="2" charset="-122"/>
              </a:rPr>
              <a:t>分析开发需求，了解系统要实现的功能</a:t>
            </a:r>
            <a:r>
              <a:rPr lang="zh-CN" altLang="zh-CN"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r>
              <a:rPr lang="zh-CN" altLang="zh-CN" sz="2400" dirty="0" smtClean="0">
                <a:latin typeface="宋体" panose="02010600030101010101" pitchFamily="2" charset="-122"/>
                <a:ea typeface="宋体" panose="02010600030101010101" pitchFamily="2" charset="-122"/>
              </a:rPr>
              <a:t>概要设计</a:t>
            </a:r>
            <a:r>
              <a:rPr lang="zh-CN" altLang="en-US" sz="2400" dirty="0" smtClean="0">
                <a:latin typeface="宋体" panose="02010600030101010101" pitchFamily="2" charset="-122"/>
                <a:ea typeface="宋体" panose="02010600030101010101" pitchFamily="2" charset="-122"/>
              </a:rPr>
              <a:t>，对数据库逻辑和结构设计；对功能结构设计。</a:t>
            </a:r>
            <a:endParaRPr lang="en-US" altLang="zh-CN" sz="2400" dirty="0" smtClean="0">
              <a:latin typeface="宋体" panose="02010600030101010101" pitchFamily="2" charset="-122"/>
              <a:ea typeface="宋体" panose="02010600030101010101" pitchFamily="2" charset="-122"/>
            </a:endParaRPr>
          </a:p>
          <a:p>
            <a:r>
              <a:rPr lang="zh-CN" altLang="zh-CN" sz="2400" dirty="0" smtClean="0">
                <a:latin typeface="宋体" panose="02010600030101010101" pitchFamily="2" charset="-122"/>
                <a:ea typeface="宋体" panose="02010600030101010101" pitchFamily="2" charset="-122"/>
              </a:rPr>
              <a:t>详细设计</a:t>
            </a:r>
            <a:r>
              <a:rPr lang="zh-CN" altLang="en-US" sz="2400" dirty="0" smtClean="0">
                <a:latin typeface="宋体" panose="02010600030101010101" pitchFamily="2" charset="-122"/>
                <a:ea typeface="宋体" panose="02010600030101010101" pitchFamily="2" charset="-122"/>
              </a:rPr>
              <a:t>，对如何创建数据库做详细描述；对功能具体过程设计。</a:t>
            </a:r>
            <a:endParaRPr lang="en-US" altLang="zh-CN" sz="2400" dirty="0" smtClean="0">
              <a:latin typeface="宋体" panose="02010600030101010101" pitchFamily="2" charset="-122"/>
              <a:ea typeface="宋体" panose="02010600030101010101" pitchFamily="2" charset="-122"/>
            </a:endParaRPr>
          </a:p>
          <a:p>
            <a:r>
              <a:rPr lang="zh-CN" altLang="zh-CN" sz="2400" dirty="0" smtClean="0">
                <a:latin typeface="宋体" panose="02010600030101010101" pitchFamily="2" charset="-122"/>
                <a:ea typeface="宋体" panose="02010600030101010101" pitchFamily="2" charset="-122"/>
              </a:rPr>
              <a:t>系统</a:t>
            </a:r>
            <a:r>
              <a:rPr lang="zh-CN" altLang="zh-CN" sz="2400" dirty="0">
                <a:latin typeface="宋体" panose="02010600030101010101" pitchFamily="2" charset="-122"/>
                <a:ea typeface="宋体" panose="02010600030101010101" pitchFamily="2" charset="-122"/>
              </a:rPr>
              <a:t>实现，代码编写</a:t>
            </a:r>
            <a:r>
              <a:rPr lang="zh-CN" altLang="zh-CN" sz="2400" dirty="0" smtClean="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r>
              <a:rPr lang="zh-CN" altLang="en-US" sz="2400" dirty="0" smtClean="0">
                <a:latin typeface="宋体" panose="02010600030101010101" pitchFamily="2" charset="-122"/>
                <a:ea typeface="宋体" panose="02010600030101010101" pitchFamily="2" charset="-122"/>
              </a:rPr>
              <a:t>整体</a:t>
            </a:r>
            <a:r>
              <a:rPr lang="zh-CN" altLang="zh-CN" sz="2400" dirty="0" smtClean="0">
                <a:latin typeface="宋体" panose="02010600030101010101" pitchFamily="2" charset="-122"/>
                <a:ea typeface="宋体" panose="02010600030101010101" pitchFamily="2" charset="-122"/>
              </a:rPr>
              <a:t>测试</a:t>
            </a:r>
            <a:r>
              <a:rPr lang="zh-CN" altLang="en-US" sz="2400" dirty="0" smtClean="0">
                <a:latin typeface="宋体" panose="02010600030101010101" pitchFamily="2" charset="-122"/>
                <a:ea typeface="宋体" panose="02010600030101010101" pitchFamily="2" charset="-122"/>
              </a:rPr>
              <a:t>，查漏补缺。</a:t>
            </a:r>
            <a:endParaRPr lang="zh-CN" altLang="zh-CN" sz="2400" dirty="0">
              <a:latin typeface="宋体" panose="02010600030101010101" pitchFamily="2" charset="-122"/>
              <a:ea typeface="宋体" panose="02010600030101010101" pitchFamily="2" charset="-122"/>
            </a:endParaRPr>
          </a:p>
          <a:p>
            <a:r>
              <a:rPr lang="en-US" altLang="zh-CN" sz="2400" dirty="0" smtClean="0">
                <a:latin typeface="Times New Roman" panose="02020603050405020304" pitchFamily="18" charset="0"/>
                <a:cs typeface="Times New Roman" panose="02020603050405020304" pitchFamily="18" charset="0"/>
              </a:rPr>
              <a:t>	</a:t>
            </a:r>
          </a:p>
          <a:p>
            <a:endParaRPr lang="en-US" altLang="zh-CN" sz="2400" dirty="0">
              <a:latin typeface="Times New Roman" panose="02020603050405020304" pitchFamily="18" charset="0"/>
              <a:cs typeface="Times New Roman" panose="02020603050405020304" pitchFamily="18" charset="0"/>
            </a:endParaRPr>
          </a:p>
          <a:p>
            <a:endParaRPr lang="en-US" altLang="zh-CN" sz="2400" dirty="0" smtClean="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smtClean="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smtClean="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smtClean="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78294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功能模块及描述</a:t>
            </a:r>
            <a:endParaRPr lang="zh-CN" altLang="en-US" dirty="0"/>
          </a:p>
        </p:txBody>
      </p:sp>
      <p:sp>
        <p:nvSpPr>
          <p:cNvPr id="3" name="内容占位符 2"/>
          <p:cNvSpPr>
            <a:spLocks noGrp="1"/>
          </p:cNvSpPr>
          <p:nvPr>
            <p:ph idx="1"/>
          </p:nvPr>
        </p:nvSpPr>
        <p:spPr>
          <a:xfrm>
            <a:off x="457200" y="1600200"/>
            <a:ext cx="8867328" cy="4686320"/>
          </a:xfrm>
        </p:spPr>
        <p:txBody>
          <a:bodyPr>
            <a:normAutofit/>
          </a:bodyPr>
          <a:lstStyle/>
          <a:p>
            <a:r>
              <a:rPr lang="zh-CN" altLang="en-US" sz="2400" dirty="0">
                <a:latin typeface="宋体" panose="02010600030101010101" pitchFamily="2" charset="-122"/>
                <a:ea typeface="宋体" panose="02010600030101010101" pitchFamily="2" charset="-122"/>
              </a:rPr>
              <a:t>租车</a:t>
            </a:r>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r>
              <a:rPr lang="zh-CN" altLang="en-US" sz="2400" dirty="0" smtClean="0">
                <a:latin typeface="宋体" panose="02010600030101010101" pitchFamily="2" charset="-122"/>
                <a:ea typeface="宋体" panose="02010600030101010101" pitchFamily="2" charset="-122"/>
              </a:rPr>
              <a:t>还</a:t>
            </a:r>
            <a:r>
              <a:rPr lang="zh-CN" altLang="en-US" sz="2400" dirty="0">
                <a:latin typeface="宋体" panose="02010600030101010101" pitchFamily="2" charset="-122"/>
                <a:ea typeface="宋体" panose="02010600030101010101" pitchFamily="2" charset="-122"/>
              </a:rPr>
              <a:t>车</a:t>
            </a:r>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r>
              <a:rPr lang="zh-CN" altLang="en-US" sz="2400" dirty="0" smtClean="0">
                <a:latin typeface="宋体" panose="02010600030101010101" pitchFamily="2" charset="-122"/>
                <a:ea typeface="宋体" panose="02010600030101010101" pitchFamily="2" charset="-122"/>
              </a:rPr>
              <a:t>员工</a:t>
            </a:r>
            <a:r>
              <a:rPr lang="zh-CN" altLang="en-US" sz="2400" dirty="0">
                <a:latin typeface="宋体" panose="02010600030101010101" pitchFamily="2" charset="-122"/>
                <a:ea typeface="宋体" panose="02010600030101010101" pitchFamily="2" charset="-122"/>
              </a:rPr>
              <a:t>信息管理：员工参数设置；员工注册；员工信息操作</a:t>
            </a:r>
            <a:r>
              <a:rPr lang="zh-CN" altLang="en-US" sz="2400" dirty="0" smtClean="0">
                <a:latin typeface="宋体" panose="02010600030101010101" pitchFamily="2" charset="-122"/>
                <a:ea typeface="宋体" panose="02010600030101010101" pitchFamily="2" charset="-122"/>
              </a:rPr>
              <a:t>；员工</a:t>
            </a:r>
            <a:r>
              <a:rPr lang="zh-CN" altLang="en-US" sz="2400" dirty="0">
                <a:latin typeface="宋体" panose="02010600030101010101" pitchFamily="2" charset="-122"/>
                <a:ea typeface="宋体" panose="02010600030101010101" pitchFamily="2" charset="-122"/>
              </a:rPr>
              <a:t>类别管理；员工业绩考核管理；功能</a:t>
            </a:r>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r>
              <a:rPr lang="zh-CN" altLang="en-US" sz="2400" dirty="0" smtClean="0">
                <a:latin typeface="宋体" panose="02010600030101010101" pitchFamily="2" charset="-122"/>
                <a:ea typeface="宋体" panose="02010600030101010101" pitchFamily="2" charset="-122"/>
              </a:rPr>
              <a:t>客户</a:t>
            </a:r>
            <a:r>
              <a:rPr lang="zh-CN" altLang="en-US" sz="2400" dirty="0">
                <a:latin typeface="宋体" panose="02010600030101010101" pitchFamily="2" charset="-122"/>
                <a:ea typeface="宋体" panose="02010600030101010101" pitchFamily="2" charset="-122"/>
              </a:rPr>
              <a:t>信息管理：客户参数设置；客户注册；客户信息操作；客户黑名单</a:t>
            </a:r>
            <a:r>
              <a:rPr lang="zh-CN" altLang="en-US" sz="2400" dirty="0" smtClean="0">
                <a:latin typeface="宋体" panose="02010600030101010101" pitchFamily="2" charset="-122"/>
                <a:ea typeface="宋体" panose="02010600030101010101" pitchFamily="2" charset="-122"/>
              </a:rPr>
              <a:t>管理功能。</a:t>
            </a:r>
            <a:endParaRPr lang="en-US" altLang="zh-CN" sz="2400" dirty="0" smtClean="0">
              <a:latin typeface="宋体" panose="02010600030101010101" pitchFamily="2" charset="-122"/>
              <a:ea typeface="宋体" panose="02010600030101010101" pitchFamily="2" charset="-122"/>
            </a:endParaRPr>
          </a:p>
          <a:p>
            <a:r>
              <a:rPr lang="zh-CN" altLang="en-US" sz="2400" dirty="0" smtClean="0">
                <a:latin typeface="宋体" panose="02010600030101010101" pitchFamily="2" charset="-122"/>
                <a:ea typeface="宋体" panose="02010600030101010101" pitchFamily="2" charset="-122"/>
              </a:rPr>
              <a:t>车辆</a:t>
            </a:r>
            <a:r>
              <a:rPr lang="zh-CN" altLang="en-US" sz="2400" dirty="0">
                <a:latin typeface="宋体" panose="02010600030101010101" pitchFamily="2" charset="-122"/>
                <a:ea typeface="宋体" panose="02010600030101010101" pitchFamily="2" charset="-122"/>
              </a:rPr>
              <a:t>信息管理：车辆参数设置；汽车获取；车辆信息操作；车辆类型管理</a:t>
            </a:r>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r>
              <a:rPr lang="zh-CN" altLang="en-US" sz="2400" dirty="0" smtClean="0">
                <a:latin typeface="宋体" panose="02010600030101010101" pitchFamily="2" charset="-122"/>
                <a:ea typeface="宋体" panose="02010600030101010101" pitchFamily="2" charset="-122"/>
              </a:rPr>
              <a:t>系统信息</a:t>
            </a:r>
            <a:r>
              <a:rPr lang="zh-CN" altLang="en-US" sz="2400" dirty="0">
                <a:latin typeface="宋体" panose="02010600030101010101" pitchFamily="2" charset="-122"/>
                <a:ea typeface="宋体" panose="02010600030101010101" pitchFamily="2" charset="-122"/>
              </a:rPr>
              <a:t>管理：系统参数设置；权限管理；角色</a:t>
            </a:r>
            <a:r>
              <a:rPr lang="zh-CN" altLang="en-US" sz="2400" dirty="0" smtClean="0">
                <a:latin typeface="宋体" panose="02010600030101010101" pitchFamily="2" charset="-122"/>
                <a:ea typeface="宋体" panose="02010600030101010101" pitchFamily="2" charset="-122"/>
              </a:rPr>
              <a:t>管理。</a:t>
            </a:r>
            <a:endParaRPr lang="en-US" altLang="zh-CN" sz="2400" dirty="0" smtClean="0">
              <a:latin typeface="宋体" panose="02010600030101010101" pitchFamily="2" charset="-122"/>
              <a:ea typeface="宋体" panose="02010600030101010101" pitchFamily="2" charset="-122"/>
            </a:endParaRPr>
          </a:p>
          <a:p>
            <a:r>
              <a:rPr lang="zh-CN" altLang="en-US" sz="2400" dirty="0" smtClean="0">
                <a:latin typeface="宋体" panose="02010600030101010101" pitchFamily="2" charset="-122"/>
                <a:ea typeface="宋体" panose="02010600030101010101" pitchFamily="2" charset="-122"/>
              </a:rPr>
              <a:t>订单</a:t>
            </a:r>
            <a:r>
              <a:rPr lang="zh-CN" altLang="en-US" sz="2400" dirty="0">
                <a:latin typeface="宋体" panose="02010600030101010101" pitchFamily="2" charset="-122"/>
                <a:ea typeface="宋体" panose="02010600030101010101" pitchFamily="2" charset="-122"/>
              </a:rPr>
              <a:t>管理：能进行下订单；订单确认、订单取消管理。</a:t>
            </a:r>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65019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主要参考文献</a:t>
            </a:r>
            <a:endParaRPr lang="zh-CN" altLang="en-US" sz="2400" dirty="0"/>
          </a:p>
        </p:txBody>
      </p:sp>
      <p:sp>
        <p:nvSpPr>
          <p:cNvPr id="8" name="内容占位符 2"/>
          <p:cNvSpPr>
            <a:spLocks noGrp="1"/>
          </p:cNvSpPr>
          <p:nvPr>
            <p:ph idx="1"/>
          </p:nvPr>
        </p:nvSpPr>
        <p:spPr>
          <a:xfrm>
            <a:off x="457200" y="1600200"/>
            <a:ext cx="8229600" cy="4686320"/>
          </a:xfrm>
        </p:spPr>
        <p:txBody>
          <a:bodyPr>
            <a:normAutofit fontScale="85000" lnSpcReduction="20000"/>
          </a:bodyPr>
          <a:lstStyle/>
          <a:p>
            <a:pPr marL="0" indent="0">
              <a:buNone/>
            </a:pPr>
            <a:r>
              <a:rPr lang="en-US" altLang="zh-CN" sz="2000" dirty="0" smtClean="0"/>
              <a:t> </a:t>
            </a:r>
            <a:r>
              <a:rPr lang="en-US" altLang="zh-CN" sz="2000" dirty="0"/>
              <a:t>[1] Carroll W J, Grimes R C. Evolutionary Change in Product Management: Experiences in the Car Rental Industry[J]. Interfaces, 1995, 25(5):84-104.</a:t>
            </a:r>
          </a:p>
          <a:p>
            <a:pPr marL="0" indent="0">
              <a:buNone/>
            </a:pPr>
            <a:r>
              <a:rPr lang="en-US" altLang="zh-CN" sz="2000" dirty="0"/>
              <a:t>[2]Luo J N, Yang M H, Yang M C. An Anonymous Car Rental System Based on NFC[C] International Symposium on Biometrics &amp; Security Technologies. 2013.</a:t>
            </a:r>
          </a:p>
          <a:p>
            <a:pPr marL="0" indent="0">
              <a:buNone/>
            </a:pPr>
            <a:r>
              <a:rPr lang="en-US" altLang="zh-CN" sz="2000" dirty="0"/>
              <a:t>[3]George D K , Xia C H . Fleet-sizing and service availability for a vehicle rental system via closed queueing networks[J]. European Journal of Operational Research, 2011, 211(1):198-207.</a:t>
            </a:r>
          </a:p>
          <a:p>
            <a:pPr marL="0" indent="0">
              <a:buNone/>
            </a:pPr>
            <a:r>
              <a:rPr lang="en-US" altLang="zh-CN" sz="2000" dirty="0"/>
              <a:t>[4] You P S , Hsieh Y C . A study on the vehicle size and transfer policy for car rental problems[J]. Transportation Research Part E: Logistics and Transportation Review, 2014, 64:110-121.</a:t>
            </a:r>
          </a:p>
          <a:p>
            <a:pPr marL="0" indent="0">
              <a:buNone/>
            </a:pPr>
            <a:r>
              <a:rPr lang="en-US" altLang="zh-CN" sz="2000" dirty="0"/>
              <a:t>[5]</a:t>
            </a:r>
            <a:r>
              <a:rPr lang="zh-CN" altLang="en-US" sz="2000" dirty="0"/>
              <a:t>甘秉武</a:t>
            </a:r>
            <a:r>
              <a:rPr lang="en-US" altLang="zh-CN" sz="2000" dirty="0"/>
              <a:t>.</a:t>
            </a:r>
            <a:r>
              <a:rPr lang="zh-CN" altLang="en-US" sz="2000" dirty="0"/>
              <a:t>搞活小企业的新路子</a:t>
            </a:r>
            <a:r>
              <a:rPr lang="en-US" altLang="zh-CN" sz="2000" dirty="0"/>
              <a:t>——</a:t>
            </a:r>
            <a:r>
              <a:rPr lang="zh-CN" altLang="en-US" sz="2000" dirty="0"/>
              <a:t>沈阳汽车工业公司五户国营小企业实行个人租赁经营情况调查</a:t>
            </a:r>
            <a:r>
              <a:rPr lang="en-US" altLang="zh-CN" sz="2000" dirty="0"/>
              <a:t>[J].</a:t>
            </a:r>
            <a:r>
              <a:rPr lang="zh-CN" altLang="en-US" sz="2000" dirty="0"/>
              <a:t>财政研究</a:t>
            </a:r>
            <a:r>
              <a:rPr lang="en-US" altLang="zh-CN" sz="2000" dirty="0"/>
              <a:t>,1985(06):65-67.</a:t>
            </a:r>
          </a:p>
          <a:p>
            <a:pPr marL="0" indent="0">
              <a:buNone/>
            </a:pPr>
            <a:r>
              <a:rPr lang="en-US" altLang="zh-CN" sz="2000" dirty="0"/>
              <a:t>[6]</a:t>
            </a:r>
            <a:r>
              <a:rPr lang="zh-CN" altLang="en-US" sz="2000" dirty="0"/>
              <a:t>梁伟卓</a:t>
            </a:r>
            <a:r>
              <a:rPr lang="en-US" altLang="zh-CN" sz="2000" dirty="0"/>
              <a:t>, </a:t>
            </a:r>
            <a:r>
              <a:rPr lang="zh-CN" altLang="en-US" sz="2000" dirty="0"/>
              <a:t>鲍鸿</a:t>
            </a:r>
            <a:r>
              <a:rPr lang="en-US" altLang="zh-CN" sz="2000" dirty="0"/>
              <a:t>. </a:t>
            </a:r>
            <a:r>
              <a:rPr lang="zh-CN" altLang="en-US" sz="2000" dirty="0"/>
              <a:t>基于</a:t>
            </a:r>
            <a:r>
              <a:rPr lang="en-US" altLang="zh-CN" sz="2000" dirty="0"/>
              <a:t>B</a:t>
            </a:r>
            <a:r>
              <a:rPr lang="zh-CN" altLang="en-US" sz="2000" dirty="0"/>
              <a:t>／</a:t>
            </a:r>
            <a:r>
              <a:rPr lang="en-US" altLang="zh-CN" sz="2000" dirty="0"/>
              <a:t>S</a:t>
            </a:r>
            <a:r>
              <a:rPr lang="zh-CN" altLang="en-US" sz="2000" dirty="0"/>
              <a:t>结构的汽车租赁管理信息系统</a:t>
            </a:r>
            <a:r>
              <a:rPr lang="en-US" altLang="zh-CN" sz="2000" dirty="0"/>
              <a:t>[J]. </a:t>
            </a:r>
            <a:r>
              <a:rPr lang="zh-CN" altLang="en-US" sz="2000" dirty="0"/>
              <a:t>交通与运输</a:t>
            </a:r>
            <a:r>
              <a:rPr lang="en-US" altLang="zh-CN" sz="2000" dirty="0"/>
              <a:t>(</a:t>
            </a:r>
            <a:r>
              <a:rPr lang="zh-CN" altLang="en-US" sz="2000" dirty="0"/>
              <a:t>学术版</a:t>
            </a:r>
            <a:r>
              <a:rPr lang="en-US" altLang="zh-CN" sz="2000" dirty="0"/>
              <a:t>), 2006(1):35-38.</a:t>
            </a:r>
          </a:p>
          <a:p>
            <a:pPr marL="0" indent="0">
              <a:buNone/>
            </a:pPr>
            <a:r>
              <a:rPr lang="en-US" altLang="zh-CN" sz="2000" dirty="0"/>
              <a:t>[7]</a:t>
            </a:r>
            <a:r>
              <a:rPr lang="zh-CN" altLang="en-US" sz="2000" dirty="0"/>
              <a:t>余俊杰</a:t>
            </a:r>
            <a:r>
              <a:rPr lang="en-US" altLang="zh-CN" sz="2000" dirty="0"/>
              <a:t>,</a:t>
            </a:r>
            <a:r>
              <a:rPr lang="zh-CN" altLang="en-US" sz="2000" dirty="0"/>
              <a:t>李华</a:t>
            </a:r>
            <a:r>
              <a:rPr lang="en-US" altLang="zh-CN" sz="2000" dirty="0"/>
              <a:t>.</a:t>
            </a:r>
            <a:r>
              <a:rPr lang="zh-CN" altLang="en-US" sz="2000" dirty="0"/>
              <a:t>汽车租赁管理系统的设计与实现</a:t>
            </a:r>
            <a:r>
              <a:rPr lang="en-US" altLang="zh-CN" sz="2000" dirty="0"/>
              <a:t>[J].</a:t>
            </a:r>
            <a:r>
              <a:rPr lang="zh-CN" altLang="en-US" sz="2000" dirty="0"/>
              <a:t>科技广场</a:t>
            </a:r>
            <a:r>
              <a:rPr lang="en-US" altLang="zh-CN" sz="2000" dirty="0"/>
              <a:t>,2012(09):76-78.</a:t>
            </a:r>
          </a:p>
          <a:p>
            <a:pPr marL="0" indent="0">
              <a:buNone/>
            </a:pPr>
            <a:r>
              <a:rPr lang="en-US" altLang="zh-CN" sz="2000" dirty="0"/>
              <a:t>[8]</a:t>
            </a:r>
            <a:r>
              <a:rPr lang="zh-CN" altLang="en-US" sz="2000" dirty="0"/>
              <a:t>袁忠华</a:t>
            </a:r>
            <a:r>
              <a:rPr lang="en-US" altLang="zh-CN" sz="2000" dirty="0"/>
              <a:t>. </a:t>
            </a:r>
            <a:r>
              <a:rPr lang="zh-CN" altLang="en-US" sz="2000" dirty="0"/>
              <a:t>基于</a:t>
            </a:r>
            <a:r>
              <a:rPr lang="en-US" altLang="zh-CN" sz="2000" dirty="0"/>
              <a:t>Web</a:t>
            </a:r>
            <a:r>
              <a:rPr lang="zh-CN" altLang="en-US" sz="2000" dirty="0"/>
              <a:t>的汽车租赁管理信息系统的设计与实现</a:t>
            </a:r>
            <a:r>
              <a:rPr lang="en-US" altLang="zh-CN" sz="2000" dirty="0"/>
              <a:t>[D].</a:t>
            </a:r>
            <a:r>
              <a:rPr lang="zh-CN" altLang="en-US" sz="2000" dirty="0"/>
              <a:t>电子科技大学</a:t>
            </a:r>
            <a:r>
              <a:rPr lang="en-US" altLang="zh-CN" sz="2000" dirty="0"/>
              <a:t>,2013.</a:t>
            </a:r>
          </a:p>
          <a:p>
            <a:pPr marL="0" indent="0">
              <a:buNone/>
            </a:pPr>
            <a:r>
              <a:rPr lang="en-US" altLang="zh-CN" sz="2000" dirty="0"/>
              <a:t>[9]</a:t>
            </a:r>
            <a:r>
              <a:rPr lang="zh-CN" altLang="en-US" sz="2000" dirty="0"/>
              <a:t>林开荣</a:t>
            </a:r>
            <a:r>
              <a:rPr lang="en-US" altLang="zh-CN" sz="2000" dirty="0"/>
              <a:t>.</a:t>
            </a:r>
            <a:r>
              <a:rPr lang="zh-CN" altLang="en-US" sz="2000" dirty="0"/>
              <a:t>汽车租赁企业经营分析及管理系统设计</a:t>
            </a:r>
            <a:r>
              <a:rPr lang="en-US" altLang="zh-CN" sz="2000" dirty="0"/>
              <a:t>[J].</a:t>
            </a:r>
            <a:r>
              <a:rPr lang="zh-CN" altLang="en-US" sz="2000" dirty="0"/>
              <a:t>山东轻工业学院学报</a:t>
            </a:r>
            <a:r>
              <a:rPr lang="en-US" altLang="zh-CN" sz="2000" dirty="0"/>
              <a:t>(</a:t>
            </a:r>
            <a:r>
              <a:rPr lang="zh-CN" altLang="en-US" sz="2000" dirty="0"/>
              <a:t>自然科学版</a:t>
            </a:r>
            <a:r>
              <a:rPr lang="en-US" altLang="zh-CN" sz="2000" dirty="0"/>
              <a:t>),2008(01):95-98.</a:t>
            </a:r>
          </a:p>
          <a:p>
            <a:pPr marL="0" indent="0">
              <a:buNone/>
            </a:pPr>
            <a:endParaRPr lang="en-US" altLang="zh-CN" sz="2000" dirty="0"/>
          </a:p>
        </p:txBody>
      </p:sp>
    </p:spTree>
    <p:extLst>
      <p:ext uri="{BB962C8B-B14F-4D97-AF65-F5344CB8AC3E}">
        <p14:creationId xmlns:p14="http://schemas.microsoft.com/office/powerpoint/2010/main" val="11816781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themeOverride>
</file>

<file path=docProps/app.xml><?xml version="1.0" encoding="utf-8"?>
<Properties xmlns="http://schemas.openxmlformats.org/officeDocument/2006/extended-properties" xmlns:vt="http://schemas.openxmlformats.org/officeDocument/2006/docPropsVTypes">
  <Template/>
  <TotalTime>5986</TotalTime>
  <Words>1094</Words>
  <Application>Microsoft Office PowerPoint</Application>
  <PresentationFormat>全屏显示(4:3)</PresentationFormat>
  <Paragraphs>113</Paragraphs>
  <Slides>11</Slides>
  <Notes>3</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暗香扑面</vt:lpstr>
      <vt:lpstr>基于SSM的汽车租赁系统 设计与开发</vt:lpstr>
      <vt:lpstr>什么是汽车租赁</vt:lpstr>
      <vt:lpstr>选题背景  </vt:lpstr>
      <vt:lpstr>选题背景  </vt:lpstr>
      <vt:lpstr>选题意义</vt:lpstr>
      <vt:lpstr>开发目标</vt:lpstr>
      <vt:lpstr>研究方法</vt:lpstr>
      <vt:lpstr>功能模块及描述</vt:lpstr>
      <vt:lpstr>主要参考文献</vt:lpstr>
      <vt:lpstr>工作进度安排</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91</cp:revision>
  <dcterms:created xsi:type="dcterms:W3CDTF">2018-04-22T11:33:13Z</dcterms:created>
  <dcterms:modified xsi:type="dcterms:W3CDTF">2019-02-17T02:28:01Z</dcterms:modified>
</cp:coreProperties>
</file>