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35" r:id="rId3"/>
    <p:sldId id="322" r:id="rId4"/>
    <p:sldId id="323" r:id="rId5"/>
    <p:sldId id="338" r:id="rId6"/>
    <p:sldId id="324" r:id="rId7"/>
    <p:sldId id="325" r:id="rId8"/>
    <p:sldId id="326" r:id="rId9"/>
    <p:sldId id="327" r:id="rId10"/>
    <p:sldId id="334" r:id="rId11"/>
    <p:sldId id="328" r:id="rId12"/>
    <p:sldId id="272" r:id="rId13"/>
    <p:sldId id="330" r:id="rId14"/>
    <p:sldId id="331" r:id="rId15"/>
    <p:sldId id="332" r:id="rId16"/>
    <p:sldId id="329" r:id="rId17"/>
    <p:sldId id="333" r:id="rId18"/>
    <p:sldId id="268" r:id="rId19"/>
    <p:sldId id="269" r:id="rId20"/>
    <p:sldId id="270" r:id="rId21"/>
    <p:sldId id="288" r:id="rId22"/>
    <p:sldId id="339" r:id="rId23"/>
    <p:sldId id="340" r:id="rId24"/>
    <p:sldId id="336" r:id="rId25"/>
    <p:sldId id="262" r:id="rId26"/>
    <p:sldId id="273" r:id="rId27"/>
    <p:sldId id="274" r:id="rId28"/>
    <p:sldId id="275" r:id="rId29"/>
    <p:sldId id="276" r:id="rId30"/>
    <p:sldId id="277" r:id="rId31"/>
    <p:sldId id="263" r:id="rId32"/>
    <p:sldId id="292" r:id="rId33"/>
    <p:sldId id="293" r:id="rId34"/>
    <p:sldId id="294" r:id="rId35"/>
    <p:sldId id="295" r:id="rId36"/>
    <p:sldId id="297" r:id="rId37"/>
    <p:sldId id="296" r:id="rId38"/>
    <p:sldId id="298" r:id="rId39"/>
    <p:sldId id="278" r:id="rId40"/>
    <p:sldId id="299" r:id="rId41"/>
    <p:sldId id="300" r:id="rId42"/>
    <p:sldId id="301" r:id="rId43"/>
    <p:sldId id="302" r:id="rId44"/>
    <p:sldId id="303" r:id="rId45"/>
    <p:sldId id="304" r:id="rId46"/>
    <p:sldId id="305" r:id="rId47"/>
    <p:sldId id="307" r:id="rId48"/>
    <p:sldId id="341" r:id="rId49"/>
    <p:sldId id="308" r:id="rId50"/>
    <p:sldId id="309" r:id="rId51"/>
    <p:sldId id="310" r:id="rId52"/>
    <p:sldId id="311" r:id="rId53"/>
    <p:sldId id="312" r:id="rId54"/>
    <p:sldId id="337" r:id="rId55"/>
    <p:sldId id="313" r:id="rId56"/>
    <p:sldId id="342" r:id="rId57"/>
    <p:sldId id="264" r:id="rId58"/>
    <p:sldId id="314" r:id="rId59"/>
    <p:sldId id="315" r:id="rId60"/>
    <p:sldId id="316" r:id="rId61"/>
    <p:sldId id="317" r:id="rId62"/>
    <p:sldId id="318" r:id="rId63"/>
    <p:sldId id="319" r:id="rId64"/>
    <p:sldId id="320" r:id="rId65"/>
    <p:sldId id="321" r:id="rId66"/>
    <p:sldId id="287" r:id="rId67"/>
    <p:sldId id="260"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2" autoAdjust="0"/>
    <p:restoredTop sz="94660"/>
  </p:normalViewPr>
  <p:slideViewPr>
    <p:cSldViewPr snapToGrid="0">
      <p:cViewPr varScale="1">
        <p:scale>
          <a:sx n="116" d="100"/>
          <a:sy n="116" d="100"/>
        </p:scale>
        <p:origin x="120"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p:cNvSpPr>
            <a:spLocks noGrp="1"/>
          </p:cNvSpPr>
          <p:nvPr>
            <p:ph type="dt" sz="half" idx="10"/>
          </p:nvPr>
        </p:nvSpPr>
        <p:spPr/>
        <p:txBody>
          <a:bodyPr/>
          <a:lstStyle/>
          <a:p>
            <a:fld id="{F3E976C3-9F7B-464D-B931-5BBF515DC7F0}" type="datetimeFigureOut">
              <a:rPr lang="en-ZA" smtClean="0"/>
              <a:t>2021/09/26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0F003FE-87D8-40E6-96F0-9C3EBEFCA87C}" type="slidenum">
              <a:rPr lang="en-ZA" smtClean="0"/>
              <a:t>‹#›</a:t>
            </a:fld>
            <a:endParaRPr lang="en-ZA"/>
          </a:p>
        </p:txBody>
      </p:sp>
    </p:spTree>
    <p:extLst>
      <p:ext uri="{BB962C8B-B14F-4D97-AF65-F5344CB8AC3E}">
        <p14:creationId xmlns:p14="http://schemas.microsoft.com/office/powerpoint/2010/main" val="1975285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F3E976C3-9F7B-464D-B931-5BBF515DC7F0}" type="datetimeFigureOut">
              <a:rPr lang="en-ZA" smtClean="0"/>
              <a:t>2021/09/26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0F003FE-87D8-40E6-96F0-9C3EBEFCA87C}" type="slidenum">
              <a:rPr lang="en-ZA" smtClean="0"/>
              <a:t>‹#›</a:t>
            </a:fld>
            <a:endParaRPr lang="en-ZA"/>
          </a:p>
        </p:txBody>
      </p:sp>
    </p:spTree>
    <p:extLst>
      <p:ext uri="{BB962C8B-B14F-4D97-AF65-F5344CB8AC3E}">
        <p14:creationId xmlns:p14="http://schemas.microsoft.com/office/powerpoint/2010/main" val="2096948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F3E976C3-9F7B-464D-B931-5BBF515DC7F0}" type="datetimeFigureOut">
              <a:rPr lang="en-ZA" smtClean="0"/>
              <a:t>2021/09/26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0F003FE-87D8-40E6-96F0-9C3EBEFCA87C}" type="slidenum">
              <a:rPr lang="en-ZA" smtClean="0"/>
              <a:t>‹#›</a:t>
            </a:fld>
            <a:endParaRPr lang="en-ZA"/>
          </a:p>
        </p:txBody>
      </p:sp>
    </p:spTree>
    <p:extLst>
      <p:ext uri="{BB962C8B-B14F-4D97-AF65-F5344CB8AC3E}">
        <p14:creationId xmlns:p14="http://schemas.microsoft.com/office/powerpoint/2010/main" val="2199263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10"/>
          </p:nvPr>
        </p:nvSpPr>
        <p:spPr/>
        <p:txBody>
          <a:bodyPr/>
          <a:lstStyle/>
          <a:p>
            <a:fld id="{F3E976C3-9F7B-464D-B931-5BBF515DC7F0}" type="datetimeFigureOut">
              <a:rPr lang="en-ZA" smtClean="0"/>
              <a:t>2021/09/26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0F003FE-87D8-40E6-96F0-9C3EBEFCA87C}" type="slidenum">
              <a:rPr lang="en-ZA" smtClean="0"/>
              <a:t>‹#›</a:t>
            </a:fld>
            <a:endParaRPr lang="en-ZA"/>
          </a:p>
        </p:txBody>
      </p:sp>
    </p:spTree>
    <p:extLst>
      <p:ext uri="{BB962C8B-B14F-4D97-AF65-F5344CB8AC3E}">
        <p14:creationId xmlns:p14="http://schemas.microsoft.com/office/powerpoint/2010/main" val="3466916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E976C3-9F7B-464D-B931-5BBF515DC7F0}" type="datetimeFigureOut">
              <a:rPr lang="en-ZA" smtClean="0"/>
              <a:t>2021/09/26</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A0F003FE-87D8-40E6-96F0-9C3EBEFCA87C}" type="slidenum">
              <a:rPr lang="en-ZA" smtClean="0"/>
              <a:t>‹#›</a:t>
            </a:fld>
            <a:endParaRPr lang="en-ZA"/>
          </a:p>
        </p:txBody>
      </p:sp>
    </p:spTree>
    <p:extLst>
      <p:ext uri="{BB962C8B-B14F-4D97-AF65-F5344CB8AC3E}">
        <p14:creationId xmlns:p14="http://schemas.microsoft.com/office/powerpoint/2010/main" val="2660102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p:cNvSpPr>
            <a:spLocks noGrp="1"/>
          </p:cNvSpPr>
          <p:nvPr>
            <p:ph type="dt" sz="half" idx="10"/>
          </p:nvPr>
        </p:nvSpPr>
        <p:spPr/>
        <p:txBody>
          <a:bodyPr/>
          <a:lstStyle/>
          <a:p>
            <a:fld id="{F3E976C3-9F7B-464D-B931-5BBF515DC7F0}" type="datetimeFigureOut">
              <a:rPr lang="en-ZA" smtClean="0"/>
              <a:t>2021/09/26</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A0F003FE-87D8-40E6-96F0-9C3EBEFCA87C}" type="slidenum">
              <a:rPr lang="en-ZA" smtClean="0"/>
              <a:t>‹#›</a:t>
            </a:fld>
            <a:endParaRPr lang="en-ZA"/>
          </a:p>
        </p:txBody>
      </p:sp>
    </p:spTree>
    <p:extLst>
      <p:ext uri="{BB962C8B-B14F-4D97-AF65-F5344CB8AC3E}">
        <p14:creationId xmlns:p14="http://schemas.microsoft.com/office/powerpoint/2010/main" val="824444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p:cNvSpPr>
            <a:spLocks noGrp="1"/>
          </p:cNvSpPr>
          <p:nvPr>
            <p:ph type="dt" sz="half" idx="10"/>
          </p:nvPr>
        </p:nvSpPr>
        <p:spPr/>
        <p:txBody>
          <a:bodyPr/>
          <a:lstStyle/>
          <a:p>
            <a:fld id="{F3E976C3-9F7B-464D-B931-5BBF515DC7F0}" type="datetimeFigureOut">
              <a:rPr lang="en-ZA" smtClean="0"/>
              <a:t>2021/09/26</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A0F003FE-87D8-40E6-96F0-9C3EBEFCA87C}" type="slidenum">
              <a:rPr lang="en-ZA" smtClean="0"/>
              <a:t>‹#›</a:t>
            </a:fld>
            <a:endParaRPr lang="en-ZA"/>
          </a:p>
        </p:txBody>
      </p:sp>
    </p:spTree>
    <p:extLst>
      <p:ext uri="{BB962C8B-B14F-4D97-AF65-F5344CB8AC3E}">
        <p14:creationId xmlns:p14="http://schemas.microsoft.com/office/powerpoint/2010/main" val="1048029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Date Placeholder 2"/>
          <p:cNvSpPr>
            <a:spLocks noGrp="1"/>
          </p:cNvSpPr>
          <p:nvPr>
            <p:ph type="dt" sz="half" idx="10"/>
          </p:nvPr>
        </p:nvSpPr>
        <p:spPr/>
        <p:txBody>
          <a:bodyPr/>
          <a:lstStyle/>
          <a:p>
            <a:fld id="{F3E976C3-9F7B-464D-B931-5BBF515DC7F0}" type="datetimeFigureOut">
              <a:rPr lang="en-ZA" smtClean="0"/>
              <a:t>2021/09/26</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A0F003FE-87D8-40E6-96F0-9C3EBEFCA87C}" type="slidenum">
              <a:rPr lang="en-ZA" smtClean="0"/>
              <a:t>‹#›</a:t>
            </a:fld>
            <a:endParaRPr lang="en-ZA"/>
          </a:p>
        </p:txBody>
      </p:sp>
    </p:spTree>
    <p:extLst>
      <p:ext uri="{BB962C8B-B14F-4D97-AF65-F5344CB8AC3E}">
        <p14:creationId xmlns:p14="http://schemas.microsoft.com/office/powerpoint/2010/main" val="3059943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E976C3-9F7B-464D-B931-5BBF515DC7F0}" type="datetimeFigureOut">
              <a:rPr lang="en-ZA" smtClean="0"/>
              <a:t>2021/09/26</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A0F003FE-87D8-40E6-96F0-9C3EBEFCA87C}" type="slidenum">
              <a:rPr lang="en-ZA" smtClean="0"/>
              <a:t>‹#›</a:t>
            </a:fld>
            <a:endParaRPr lang="en-ZA"/>
          </a:p>
        </p:txBody>
      </p:sp>
    </p:spTree>
    <p:extLst>
      <p:ext uri="{BB962C8B-B14F-4D97-AF65-F5344CB8AC3E}">
        <p14:creationId xmlns:p14="http://schemas.microsoft.com/office/powerpoint/2010/main" val="166019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3E976C3-9F7B-464D-B931-5BBF515DC7F0}" type="datetimeFigureOut">
              <a:rPr lang="en-ZA" smtClean="0"/>
              <a:t>2021/09/26</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A0F003FE-87D8-40E6-96F0-9C3EBEFCA87C}" type="slidenum">
              <a:rPr lang="en-ZA" smtClean="0"/>
              <a:t>‹#›</a:t>
            </a:fld>
            <a:endParaRPr lang="en-ZA"/>
          </a:p>
        </p:txBody>
      </p:sp>
    </p:spTree>
    <p:extLst>
      <p:ext uri="{BB962C8B-B14F-4D97-AF65-F5344CB8AC3E}">
        <p14:creationId xmlns:p14="http://schemas.microsoft.com/office/powerpoint/2010/main" val="591295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3E976C3-9F7B-464D-B931-5BBF515DC7F0}" type="datetimeFigureOut">
              <a:rPr lang="en-ZA" smtClean="0"/>
              <a:t>2021/09/26</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A0F003FE-87D8-40E6-96F0-9C3EBEFCA87C}" type="slidenum">
              <a:rPr lang="en-ZA" smtClean="0"/>
              <a:t>‹#›</a:t>
            </a:fld>
            <a:endParaRPr lang="en-ZA"/>
          </a:p>
        </p:txBody>
      </p:sp>
    </p:spTree>
    <p:extLst>
      <p:ext uri="{BB962C8B-B14F-4D97-AF65-F5344CB8AC3E}">
        <p14:creationId xmlns:p14="http://schemas.microsoft.com/office/powerpoint/2010/main" val="2492380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E976C3-9F7B-464D-B931-5BBF515DC7F0}" type="datetimeFigureOut">
              <a:rPr lang="en-ZA" smtClean="0"/>
              <a:t>2021/09/26</a:t>
            </a:fld>
            <a:endParaRPr lang="en-Z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F003FE-87D8-40E6-96F0-9C3EBEFCA87C}" type="slidenum">
              <a:rPr lang="en-ZA" smtClean="0"/>
              <a:t>‹#›</a:t>
            </a:fld>
            <a:endParaRPr lang="en-ZA"/>
          </a:p>
        </p:txBody>
      </p:sp>
    </p:spTree>
    <p:extLst>
      <p:ext uri="{BB962C8B-B14F-4D97-AF65-F5344CB8AC3E}">
        <p14:creationId xmlns:p14="http://schemas.microsoft.com/office/powerpoint/2010/main" val="10861487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emf"/><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emf"/><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38.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emf"/></Relationships>
</file>

<file path=ppt/slides/_rels/slide42.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1.emf"/><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3.emf"/><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4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5.emf"/><Relationship Id="rId1" Type="http://schemas.openxmlformats.org/officeDocument/2006/relationships/slideLayout" Target="../slideLayouts/slideLayout2.xml"/><Relationship Id="rId5" Type="http://schemas.openxmlformats.org/officeDocument/2006/relationships/image" Target="../media/image47.emf"/><Relationship Id="rId4" Type="http://schemas.openxmlformats.org/officeDocument/2006/relationships/image" Target="../media/image46.png"/></Relationships>
</file>

<file path=ppt/slides/_rels/slide4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47.emf"/><Relationship Id="rId4" Type="http://schemas.openxmlformats.org/officeDocument/2006/relationships/image" Target="../media/image46.png"/></Relationships>
</file>

<file path=ppt/slides/_rels/slide49.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image" Target="../media/image50.emf"/><Relationship Id="rId1" Type="http://schemas.openxmlformats.org/officeDocument/2006/relationships/slideLayout" Target="../slideLayouts/slideLayout2.xml"/><Relationship Id="rId5" Type="http://schemas.openxmlformats.org/officeDocument/2006/relationships/image" Target="../media/image53.emf"/><Relationship Id="rId4" Type="http://schemas.openxmlformats.org/officeDocument/2006/relationships/image" Target="../media/image52.emf"/></Relationships>
</file>

<file path=ppt/slides/_rels/slide52.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5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39.png"/><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4.png"/></Relationships>
</file>

<file path=ppt/slides/_rels/slide54.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47.emf"/><Relationship Id="rId2"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28.emf"/><Relationship Id="rId5" Type="http://schemas.openxmlformats.org/officeDocument/2006/relationships/image" Target="../media/image57.png"/><Relationship Id="rId4" Type="http://schemas.openxmlformats.org/officeDocument/2006/relationships/image" Target="../media/image30.e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hyperlink" Target="https://www.economodel.com/macroeconomics" TargetMode="External"/></Relationships>
</file>

<file path=ppt/slides/_rels/slide6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56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s://www.economodel.com/macroeconomics" TargetMode="External"/><Relationship Id="rId2" Type="http://schemas.openxmlformats.org/officeDocument/2006/relationships/image" Target="../media/image61.e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5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2.emf"/><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ZA" dirty="0"/>
              <a:t>Honours Macroeconomics</a:t>
            </a:r>
          </a:p>
        </p:txBody>
      </p:sp>
      <p:sp>
        <p:nvSpPr>
          <p:cNvPr id="3" name="Subtitle 2"/>
          <p:cNvSpPr>
            <a:spLocks noGrp="1"/>
          </p:cNvSpPr>
          <p:nvPr>
            <p:ph type="subTitle" idx="1"/>
          </p:nvPr>
        </p:nvSpPr>
        <p:spPr>
          <a:xfrm>
            <a:off x="1524000" y="3602037"/>
            <a:ext cx="9144000" cy="2461011"/>
          </a:xfrm>
        </p:spPr>
        <p:txBody>
          <a:bodyPr>
            <a:normAutofit fontScale="70000" lnSpcReduction="20000"/>
          </a:bodyPr>
          <a:lstStyle/>
          <a:p>
            <a:pPr algn="l"/>
            <a:r>
              <a:rPr lang="en-ZA" sz="4000" dirty="0">
                <a:solidFill>
                  <a:schemeClr val="bg2">
                    <a:lumMod val="50000"/>
                  </a:schemeClr>
                </a:solidFill>
              </a:rPr>
              <a:t>Business Cycle Theory</a:t>
            </a:r>
            <a:br>
              <a:rPr lang="en-ZA" sz="4000" dirty="0">
                <a:solidFill>
                  <a:schemeClr val="bg2">
                    <a:lumMod val="50000"/>
                  </a:schemeClr>
                </a:solidFill>
              </a:rPr>
            </a:br>
            <a:r>
              <a:rPr lang="en-ZA" sz="4000" dirty="0">
                <a:solidFill>
                  <a:schemeClr val="bg2">
                    <a:lumMod val="50000"/>
                  </a:schemeClr>
                </a:solidFill>
              </a:rPr>
              <a:t>Topic 1:</a:t>
            </a:r>
          </a:p>
          <a:p>
            <a:pPr algn="l"/>
            <a:r>
              <a:rPr lang="en-ZA" sz="4000" dirty="0">
                <a:solidFill>
                  <a:schemeClr val="bg2">
                    <a:lumMod val="50000"/>
                  </a:schemeClr>
                </a:solidFill>
              </a:rPr>
              <a:t>			Introduction to Business Cycle Theory</a:t>
            </a:r>
          </a:p>
          <a:p>
            <a:pPr algn="l"/>
            <a:r>
              <a:rPr lang="en-ZA" sz="4000" dirty="0">
                <a:solidFill>
                  <a:schemeClr val="bg2">
                    <a:lumMod val="50000"/>
                  </a:schemeClr>
                </a:solidFill>
              </a:rPr>
              <a:t>			and</a:t>
            </a:r>
          </a:p>
          <a:p>
            <a:pPr algn="l"/>
            <a:r>
              <a:rPr lang="en-ZA" sz="4000" dirty="0">
                <a:solidFill>
                  <a:schemeClr val="bg2">
                    <a:lumMod val="50000"/>
                  </a:schemeClr>
                </a:solidFill>
              </a:rPr>
              <a:t>			The simplest Real Business Cycle model</a:t>
            </a:r>
          </a:p>
        </p:txBody>
      </p:sp>
    </p:spTree>
    <p:extLst>
      <p:ext uri="{BB962C8B-B14F-4D97-AF65-F5344CB8AC3E}">
        <p14:creationId xmlns:p14="http://schemas.microsoft.com/office/powerpoint/2010/main" val="2963175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Measuring business cycles in models</a:t>
            </a:r>
          </a:p>
        </p:txBody>
      </p:sp>
      <p:sp>
        <p:nvSpPr>
          <p:cNvPr id="3" name="Content Placeholder 2"/>
          <p:cNvSpPr>
            <a:spLocks noGrp="1"/>
          </p:cNvSpPr>
          <p:nvPr>
            <p:ph idx="1"/>
          </p:nvPr>
        </p:nvSpPr>
        <p:spPr/>
        <p:txBody>
          <a:bodyPr>
            <a:normAutofit lnSpcReduction="10000"/>
          </a:bodyPr>
          <a:lstStyle/>
          <a:p>
            <a:r>
              <a:rPr lang="en-ZA" dirty="0"/>
              <a:t>In models like the ones we will build, the idea of a business cycle is somewhat differently conceived</a:t>
            </a:r>
          </a:p>
          <a:p>
            <a:pPr lvl="1"/>
            <a:r>
              <a:rPr lang="en-ZA" dirty="0"/>
              <a:t>The models are highly simplified (many fewer aggregate data series are considered)</a:t>
            </a:r>
          </a:p>
          <a:p>
            <a:pPr lvl="1"/>
            <a:r>
              <a:rPr lang="en-ZA" dirty="0"/>
              <a:t>The model tries to build a </a:t>
            </a:r>
            <a:r>
              <a:rPr lang="en-ZA" i="1" dirty="0"/>
              <a:t>structural economic reason</a:t>
            </a:r>
            <a:r>
              <a:rPr lang="en-ZA" dirty="0"/>
              <a:t> for the deviations that are called business cycles</a:t>
            </a:r>
          </a:p>
          <a:p>
            <a:r>
              <a:rPr lang="en-ZA" dirty="0"/>
              <a:t>The core idea is that there is some trend in </a:t>
            </a:r>
            <a:r>
              <a:rPr lang="en-ZA" i="1" dirty="0"/>
              <a:t>potential output </a:t>
            </a:r>
            <a:r>
              <a:rPr lang="en-ZA" dirty="0"/>
              <a:t>and that shocks cause a deviation around that trend</a:t>
            </a:r>
          </a:p>
          <a:p>
            <a:pPr lvl="1"/>
            <a:r>
              <a:rPr lang="en-ZA" dirty="0"/>
              <a:t>Think of the trend as the dynamic path of output in the </a:t>
            </a:r>
            <a:r>
              <a:rPr lang="en-ZA" i="1" dirty="0"/>
              <a:t>steady-state </a:t>
            </a:r>
            <a:r>
              <a:rPr lang="en-ZA" dirty="0"/>
              <a:t>of an RCK economy</a:t>
            </a:r>
          </a:p>
          <a:p>
            <a:pPr lvl="1"/>
            <a:r>
              <a:rPr lang="en-ZA" dirty="0"/>
              <a:t>A sequence of stochastic shocks (e.g. monetary policy shocks) means the economy is never at the steady state </a:t>
            </a:r>
            <a:r>
              <a:rPr lang="en-ZA" i="1" dirty="0"/>
              <a:t>potential</a:t>
            </a:r>
            <a:r>
              <a:rPr lang="en-ZA" dirty="0"/>
              <a:t>, but always tends towards it</a:t>
            </a:r>
          </a:p>
        </p:txBody>
      </p:sp>
    </p:spTree>
    <p:extLst>
      <p:ext uri="{BB962C8B-B14F-4D97-AF65-F5344CB8AC3E}">
        <p14:creationId xmlns:p14="http://schemas.microsoft.com/office/powerpoint/2010/main" val="3897387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Measuring business cycles in models</a:t>
            </a:r>
          </a:p>
        </p:txBody>
      </p:sp>
      <p:sp>
        <p:nvSpPr>
          <p:cNvPr id="3" name="Content Placeholder 2"/>
          <p:cNvSpPr>
            <a:spLocks noGrp="1"/>
          </p:cNvSpPr>
          <p:nvPr>
            <p:ph idx="1"/>
          </p:nvPr>
        </p:nvSpPr>
        <p:spPr>
          <a:xfrm>
            <a:off x="838200" y="1825625"/>
            <a:ext cx="10515600" cy="4771728"/>
          </a:xfrm>
        </p:spPr>
        <p:txBody>
          <a:bodyPr>
            <a:normAutofit fontScale="62500" lnSpcReduction="20000"/>
          </a:bodyPr>
          <a:lstStyle/>
          <a:p>
            <a:pPr>
              <a:lnSpc>
                <a:spcPct val="120000"/>
              </a:lnSpc>
            </a:pPr>
            <a:r>
              <a:rPr lang="en-ZA" dirty="0"/>
              <a:t>We will primarily focus on the theoretical side of things, but I wanted to make a brief comment on the empirical problems</a:t>
            </a:r>
          </a:p>
          <a:p>
            <a:pPr>
              <a:lnSpc>
                <a:spcPct val="120000"/>
              </a:lnSpc>
            </a:pPr>
            <a:r>
              <a:rPr lang="en-ZA" dirty="0"/>
              <a:t>To fit business cycle models of the type we will develop to trending data, we have to use some technique to “remove the trend”</a:t>
            </a:r>
          </a:p>
          <a:p>
            <a:pPr lvl="1">
              <a:lnSpc>
                <a:spcPct val="120000"/>
              </a:lnSpc>
            </a:pPr>
            <a:r>
              <a:rPr lang="en-ZA" dirty="0"/>
              <a:t>This is different from either the co-movement approach of Burns and Mitchel (1947) or the growth cycle in composite indicators of the SARB</a:t>
            </a:r>
          </a:p>
          <a:p>
            <a:pPr lvl="1">
              <a:lnSpc>
                <a:spcPct val="120000"/>
              </a:lnSpc>
            </a:pPr>
            <a:r>
              <a:rPr lang="en-ZA" dirty="0"/>
              <a:t>The underlying idea is that the trend is not directly modelled, so has to be “removed”</a:t>
            </a:r>
          </a:p>
          <a:p>
            <a:pPr lvl="1">
              <a:lnSpc>
                <a:spcPct val="120000"/>
              </a:lnSpc>
            </a:pPr>
            <a:r>
              <a:rPr lang="en-ZA" dirty="0"/>
              <a:t>Probably a better approach is to use the model to do </a:t>
            </a:r>
            <a:r>
              <a:rPr lang="en-ZA" i="1" dirty="0"/>
              <a:t>both </a:t>
            </a:r>
            <a:r>
              <a:rPr lang="en-ZA" dirty="0"/>
              <a:t>– account for the trend and the cycle around it, but this is not standard practice</a:t>
            </a:r>
          </a:p>
          <a:p>
            <a:pPr>
              <a:lnSpc>
                <a:spcPct val="120000"/>
              </a:lnSpc>
            </a:pPr>
            <a:r>
              <a:rPr lang="en-ZA" dirty="0"/>
              <a:t>There are many techniques for modelling the trend exogenously:</a:t>
            </a:r>
          </a:p>
          <a:p>
            <a:pPr lvl="1">
              <a:lnSpc>
                <a:spcPct val="120000"/>
              </a:lnSpc>
            </a:pPr>
            <a:r>
              <a:rPr lang="en-ZA" dirty="0"/>
              <a:t>Simple linear deterministic trend</a:t>
            </a:r>
          </a:p>
          <a:p>
            <a:pPr lvl="1">
              <a:lnSpc>
                <a:spcPct val="120000"/>
              </a:lnSpc>
            </a:pPr>
            <a:r>
              <a:rPr lang="en-ZA" dirty="0"/>
              <a:t>A non-linear deterministic trend</a:t>
            </a:r>
          </a:p>
          <a:p>
            <a:pPr lvl="1">
              <a:lnSpc>
                <a:spcPct val="120000"/>
              </a:lnSpc>
            </a:pPr>
            <a:r>
              <a:rPr lang="en-ZA" dirty="0"/>
              <a:t>A non-linear filter (e.g. moving average smoothing, </a:t>
            </a:r>
            <a:r>
              <a:rPr lang="en-ZA" dirty="0" err="1"/>
              <a:t>Hodrick</a:t>
            </a:r>
            <a:r>
              <a:rPr lang="en-ZA" dirty="0"/>
              <a:t>-Prescott filter or a Kalman filter)</a:t>
            </a:r>
          </a:p>
          <a:p>
            <a:pPr lvl="1">
              <a:lnSpc>
                <a:spcPct val="120000"/>
              </a:lnSpc>
            </a:pPr>
            <a:r>
              <a:rPr lang="en-ZA" dirty="0"/>
              <a:t>Fitting models</a:t>
            </a:r>
          </a:p>
          <a:p>
            <a:pPr lvl="1">
              <a:lnSpc>
                <a:spcPct val="120000"/>
              </a:lnSpc>
            </a:pPr>
            <a:r>
              <a:rPr lang="en-ZA" dirty="0"/>
              <a:t>Data reduction methods (Principal Component Analysis or Factor models)</a:t>
            </a:r>
          </a:p>
        </p:txBody>
      </p:sp>
    </p:spTree>
    <p:extLst>
      <p:ext uri="{BB962C8B-B14F-4D97-AF65-F5344CB8AC3E}">
        <p14:creationId xmlns:p14="http://schemas.microsoft.com/office/powerpoint/2010/main" val="4279073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From: Prescott (1986)</a:t>
            </a:r>
          </a:p>
        </p:txBody>
      </p:sp>
      <p:pic>
        <p:nvPicPr>
          <p:cNvPr id="4" name="Picture 3"/>
          <p:cNvPicPr>
            <a:picLocks noChangeAspect="1"/>
          </p:cNvPicPr>
          <p:nvPr/>
        </p:nvPicPr>
        <p:blipFill>
          <a:blip r:embed="rId2"/>
          <a:stretch>
            <a:fillRect/>
          </a:stretch>
        </p:blipFill>
        <p:spPr>
          <a:xfrm>
            <a:off x="356419" y="2225368"/>
            <a:ext cx="3258400" cy="3123463"/>
          </a:xfrm>
          <a:prstGeom prst="rect">
            <a:avLst/>
          </a:prstGeom>
        </p:spPr>
      </p:pic>
      <p:pic>
        <p:nvPicPr>
          <p:cNvPr id="5" name="Picture 4"/>
          <p:cNvPicPr>
            <a:picLocks noChangeAspect="1"/>
          </p:cNvPicPr>
          <p:nvPr/>
        </p:nvPicPr>
        <p:blipFill>
          <a:blip r:embed="rId3"/>
          <a:stretch>
            <a:fillRect/>
          </a:stretch>
        </p:blipFill>
        <p:spPr>
          <a:xfrm>
            <a:off x="3958434" y="1912193"/>
            <a:ext cx="3601604" cy="3749815"/>
          </a:xfrm>
          <a:prstGeom prst="rect">
            <a:avLst/>
          </a:prstGeom>
        </p:spPr>
      </p:pic>
      <p:pic>
        <p:nvPicPr>
          <p:cNvPr id="6" name="Picture 5"/>
          <p:cNvPicPr>
            <a:picLocks noChangeAspect="1"/>
          </p:cNvPicPr>
          <p:nvPr/>
        </p:nvPicPr>
        <p:blipFill>
          <a:blip r:embed="rId4"/>
          <a:stretch>
            <a:fillRect/>
          </a:stretch>
        </p:blipFill>
        <p:spPr>
          <a:xfrm>
            <a:off x="8001975" y="1912193"/>
            <a:ext cx="3865965" cy="3592767"/>
          </a:xfrm>
          <a:prstGeom prst="rect">
            <a:avLst/>
          </a:prstGeom>
        </p:spPr>
      </p:pic>
    </p:spTree>
    <p:extLst>
      <p:ext uri="{BB962C8B-B14F-4D97-AF65-F5344CB8AC3E}">
        <p14:creationId xmlns:p14="http://schemas.microsoft.com/office/powerpoint/2010/main" val="4191170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Different “cycles” due to different trends: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1200" y="1936519"/>
            <a:ext cx="8229600" cy="3853324"/>
          </a:xfrm>
        </p:spPr>
      </p:pic>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8AFE5822-FAB7-415A-9211-300B69540D0E}"/>
                  </a:ext>
                </a:extLst>
              </p:cNvPr>
              <p:cNvSpPr txBox="1"/>
              <p:nvPr/>
            </p:nvSpPr>
            <p:spPr>
              <a:xfrm>
                <a:off x="238897" y="1820562"/>
                <a:ext cx="2821991" cy="3970318"/>
              </a:xfrm>
              <a:prstGeom prst="rect">
                <a:avLst/>
              </a:prstGeom>
              <a:noFill/>
            </p:spPr>
            <p:txBody>
              <a:bodyPr wrap="none" rtlCol="0">
                <a:spAutoFit/>
              </a:bodyPr>
              <a:lstStyle/>
              <a:p>
                <a:r>
                  <a:rPr lang="en-ZA" dirty="0"/>
                  <a:t>As illustration, I simulated a </a:t>
                </a:r>
              </a:p>
              <a:p>
                <a:r>
                  <a:rPr lang="en-ZA" dirty="0"/>
                  <a:t>unit root process, </a:t>
                </a:r>
              </a:p>
              <a:p>
                <a:endParaRPr lang="en-ZA" dirty="0"/>
              </a:p>
              <a:p>
                <a14:m>
                  <m:oMathPara xmlns:m="http://schemas.openxmlformats.org/officeDocument/2006/math">
                    <m:oMathParaPr>
                      <m:jc m:val="centerGroup"/>
                    </m:oMathParaPr>
                    <m:oMath xmlns:m="http://schemas.openxmlformats.org/officeDocument/2006/math">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sub>
                      </m:sSub>
                      <m:r>
                        <a:rPr lang="en-ZA" b="0" i="1"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𝑦</m:t>
                          </m:r>
                        </m:e>
                        <m:sub>
                          <m:r>
                            <a:rPr lang="en-ZA" b="0" i="1" smtClean="0">
                              <a:latin typeface="Cambria Math" panose="02040503050406030204" pitchFamily="18" charset="0"/>
                            </a:rPr>
                            <m:t>𝑡</m:t>
                          </m:r>
                          <m:r>
                            <a:rPr lang="en-ZA" b="0" i="1" smtClean="0">
                              <a:latin typeface="Cambria Math" panose="02040503050406030204" pitchFamily="18" charset="0"/>
                            </a:rPr>
                            <m:t>−1</m:t>
                          </m:r>
                        </m:sub>
                      </m:sSub>
                      <m:r>
                        <a:rPr lang="en-ZA" b="0" i="1" smtClean="0">
                          <a:latin typeface="Cambria Math" panose="02040503050406030204" pitchFamily="18" charset="0"/>
                        </a:rPr>
                        <m:t>+</m:t>
                      </m:r>
                      <m:sSub>
                        <m:sSubPr>
                          <m:ctrlPr>
                            <a:rPr lang="en-ZA" b="0" i="1" smtClean="0">
                              <a:latin typeface="Cambria Math" panose="02040503050406030204" pitchFamily="18" charset="0"/>
                            </a:rPr>
                          </m:ctrlPr>
                        </m:sSubPr>
                        <m:e>
                          <m:r>
                            <a:rPr lang="en-ZA" b="0" i="1" smtClean="0">
                              <a:latin typeface="Cambria Math" panose="02040503050406030204" pitchFamily="18" charset="0"/>
                            </a:rPr>
                            <m:t>𝜀</m:t>
                          </m:r>
                        </m:e>
                        <m:sub>
                          <m:r>
                            <a:rPr lang="en-ZA" b="0" i="1" smtClean="0">
                              <a:latin typeface="Cambria Math" panose="02040503050406030204" pitchFamily="18" charset="0"/>
                            </a:rPr>
                            <m:t>𝑡</m:t>
                          </m:r>
                        </m:sub>
                      </m:sSub>
                    </m:oMath>
                  </m:oMathPara>
                </a14:m>
                <a:endParaRPr lang="en-ZA" dirty="0"/>
              </a:p>
              <a:p>
                <a:endParaRPr lang="en-ZA" dirty="0"/>
              </a:p>
              <a:p>
                <a:r>
                  <a:rPr lang="en-ZA" dirty="0"/>
                  <a:t>which by </a:t>
                </a:r>
              </a:p>
              <a:p>
                <a:r>
                  <a:rPr lang="en-ZA" dirty="0"/>
                  <a:t>construction does not have</a:t>
                </a:r>
              </a:p>
              <a:p>
                <a:r>
                  <a:rPr lang="en-ZA" dirty="0"/>
                  <a:t>a deterministic trend.</a:t>
                </a:r>
              </a:p>
              <a:p>
                <a:endParaRPr lang="en-ZA" dirty="0"/>
              </a:p>
              <a:p>
                <a:r>
                  <a:rPr lang="en-ZA" dirty="0"/>
                  <a:t>Then I applied simple </a:t>
                </a:r>
              </a:p>
              <a:p>
                <a:r>
                  <a:rPr lang="en-ZA" dirty="0"/>
                  <a:t>De-trending techniques to</a:t>
                </a:r>
              </a:p>
              <a:p>
                <a:r>
                  <a:rPr lang="en-ZA" dirty="0"/>
                  <a:t>Show that the (imposed)</a:t>
                </a:r>
              </a:p>
              <a:p>
                <a:r>
                  <a:rPr lang="en-ZA" dirty="0"/>
                  <a:t>trend determines the </a:t>
                </a:r>
              </a:p>
              <a:p>
                <a:r>
                  <a:rPr lang="en-ZA" dirty="0"/>
                  <a:t>(estimated) cycle.</a:t>
                </a:r>
              </a:p>
            </p:txBody>
          </p:sp>
        </mc:Choice>
        <mc:Fallback>
          <p:sp>
            <p:nvSpPr>
              <p:cNvPr id="3" name="TextBox 2">
                <a:extLst>
                  <a:ext uri="{FF2B5EF4-FFF2-40B4-BE49-F238E27FC236}">
                    <a16:creationId xmlns:a16="http://schemas.microsoft.com/office/drawing/2014/main" id="{8AFE5822-FAB7-415A-9211-300B69540D0E}"/>
                  </a:ext>
                </a:extLst>
              </p:cNvPr>
              <p:cNvSpPr txBox="1">
                <a:spLocks noRot="1" noChangeAspect="1" noMove="1" noResize="1" noEditPoints="1" noAdjustHandles="1" noChangeArrowheads="1" noChangeShapeType="1" noTextEdit="1"/>
              </p:cNvSpPr>
              <p:nvPr/>
            </p:nvSpPr>
            <p:spPr>
              <a:xfrm>
                <a:off x="238897" y="1820562"/>
                <a:ext cx="2821991" cy="3970318"/>
              </a:xfrm>
              <a:prstGeom prst="rect">
                <a:avLst/>
              </a:prstGeom>
              <a:blipFill>
                <a:blip r:embed="rId3"/>
                <a:stretch>
                  <a:fillRect l="-1728" t="-922" r="-864" b="-1536"/>
                </a:stretch>
              </a:blipFill>
            </p:spPr>
            <p:txBody>
              <a:bodyPr/>
              <a:lstStyle/>
              <a:p>
                <a:r>
                  <a:rPr lang="en-ZA">
                    <a:noFill/>
                  </a:rPr>
                  <a:t> </a:t>
                </a:r>
              </a:p>
            </p:txBody>
          </p:sp>
        </mc:Fallback>
      </mc:AlternateContent>
    </p:spTree>
    <p:extLst>
      <p:ext uri="{BB962C8B-B14F-4D97-AF65-F5344CB8AC3E}">
        <p14:creationId xmlns:p14="http://schemas.microsoft.com/office/powerpoint/2010/main" val="1563586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Different “cycles” due to different trends: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1200" y="2057313"/>
            <a:ext cx="8229600" cy="3611736"/>
          </a:xfrm>
        </p:spPr>
      </p:pic>
    </p:spTree>
    <p:extLst>
      <p:ext uri="{BB962C8B-B14F-4D97-AF65-F5344CB8AC3E}">
        <p14:creationId xmlns:p14="http://schemas.microsoft.com/office/powerpoint/2010/main" val="1198565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Different “cycles” due to different trends: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1200" y="2059198"/>
            <a:ext cx="8229600" cy="3607966"/>
          </a:xfrm>
        </p:spPr>
      </p:pic>
    </p:spTree>
    <p:extLst>
      <p:ext uri="{BB962C8B-B14F-4D97-AF65-F5344CB8AC3E}">
        <p14:creationId xmlns:p14="http://schemas.microsoft.com/office/powerpoint/2010/main" val="2650751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Measuring business cycles in the data</a:t>
            </a:r>
          </a:p>
        </p:txBody>
      </p:sp>
      <p:sp>
        <p:nvSpPr>
          <p:cNvPr id="3" name="Content Placeholder 2"/>
          <p:cNvSpPr>
            <a:spLocks noGrp="1"/>
          </p:cNvSpPr>
          <p:nvPr>
            <p:ph idx="1"/>
          </p:nvPr>
        </p:nvSpPr>
        <p:spPr>
          <a:xfrm>
            <a:off x="838200" y="1825625"/>
            <a:ext cx="10515600" cy="4771728"/>
          </a:xfrm>
        </p:spPr>
        <p:txBody>
          <a:bodyPr>
            <a:normAutofit fontScale="92500" lnSpcReduction="10000"/>
          </a:bodyPr>
          <a:lstStyle/>
          <a:p>
            <a:pPr>
              <a:lnSpc>
                <a:spcPct val="110000"/>
              </a:lnSpc>
            </a:pPr>
            <a:r>
              <a:rPr lang="en-ZA" dirty="0"/>
              <a:t>There are many techniques</a:t>
            </a:r>
          </a:p>
          <a:p>
            <a:pPr>
              <a:lnSpc>
                <a:spcPct val="110000"/>
              </a:lnSpc>
            </a:pPr>
            <a:r>
              <a:rPr lang="en-ZA" dirty="0"/>
              <a:t>The big risk:</a:t>
            </a:r>
          </a:p>
          <a:p>
            <a:pPr lvl="1">
              <a:lnSpc>
                <a:spcPct val="110000"/>
              </a:lnSpc>
            </a:pPr>
            <a:r>
              <a:rPr lang="en-ZA" dirty="0"/>
              <a:t>Your choice of trend determines the cycle you get</a:t>
            </a:r>
          </a:p>
          <a:p>
            <a:pPr lvl="1">
              <a:lnSpc>
                <a:spcPct val="110000"/>
              </a:lnSpc>
            </a:pPr>
            <a:r>
              <a:rPr lang="en-ZA" dirty="0"/>
              <a:t>If you use an inappropriate method, you will be explaining a spurious business cycle</a:t>
            </a:r>
          </a:p>
          <a:p>
            <a:pPr lvl="1">
              <a:lnSpc>
                <a:spcPct val="110000"/>
              </a:lnSpc>
            </a:pPr>
            <a:r>
              <a:rPr lang="en-ZA" dirty="0"/>
              <a:t>Especially problematic is if you remove the trends independently from different series</a:t>
            </a:r>
          </a:p>
          <a:p>
            <a:pPr>
              <a:lnSpc>
                <a:spcPct val="110000"/>
              </a:lnSpc>
            </a:pPr>
            <a:r>
              <a:rPr lang="en-ZA" dirty="0"/>
              <a:t>Business cycles are neither regular, nor sinusoidal</a:t>
            </a:r>
          </a:p>
          <a:p>
            <a:pPr lvl="1">
              <a:lnSpc>
                <a:spcPct val="110000"/>
              </a:lnSpc>
            </a:pPr>
            <a:r>
              <a:rPr lang="en-ZA" dirty="0"/>
              <a:t>The only safe method is a fundamentally economically motivated approach </a:t>
            </a:r>
          </a:p>
          <a:p>
            <a:pPr lvl="1">
              <a:lnSpc>
                <a:spcPct val="110000"/>
              </a:lnSpc>
            </a:pPr>
            <a:r>
              <a:rPr lang="en-ZA" dirty="0"/>
              <a:t>Must at least match something like a data intensive approach of the SARB/Fed</a:t>
            </a:r>
          </a:p>
          <a:p>
            <a:pPr lvl="1">
              <a:lnSpc>
                <a:spcPct val="110000"/>
              </a:lnSpc>
            </a:pPr>
            <a:r>
              <a:rPr lang="en-ZA" dirty="0"/>
              <a:t>Multivariate Kalman Filters are a statistically motivated approach that is probably the most defensible</a:t>
            </a:r>
          </a:p>
        </p:txBody>
      </p:sp>
    </p:spTree>
    <p:extLst>
      <p:ext uri="{BB962C8B-B14F-4D97-AF65-F5344CB8AC3E}">
        <p14:creationId xmlns:p14="http://schemas.microsoft.com/office/powerpoint/2010/main" val="4250472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Business Cycle Theory</a:t>
            </a:r>
          </a:p>
        </p:txBody>
      </p:sp>
      <p:sp>
        <p:nvSpPr>
          <p:cNvPr id="3" name="Content Placeholder 2"/>
          <p:cNvSpPr>
            <a:spLocks noGrp="1"/>
          </p:cNvSpPr>
          <p:nvPr>
            <p:ph idx="1"/>
          </p:nvPr>
        </p:nvSpPr>
        <p:spPr/>
        <p:txBody>
          <a:bodyPr/>
          <a:lstStyle/>
          <a:p>
            <a:pPr marL="0" indent="0">
              <a:buNone/>
            </a:pPr>
            <a:r>
              <a:rPr lang="en-ZA" dirty="0"/>
              <a:t>First, some questions:</a:t>
            </a:r>
          </a:p>
          <a:p>
            <a:r>
              <a:rPr lang="en-ZA" dirty="0"/>
              <a:t>What are business cycles? I.e. give a definition</a:t>
            </a:r>
          </a:p>
          <a:p>
            <a:r>
              <a:rPr lang="en-ZA" dirty="0"/>
              <a:t>How are business cycles measured?</a:t>
            </a:r>
          </a:p>
          <a:p>
            <a:r>
              <a:rPr lang="en-ZA" b="1" dirty="0"/>
              <a:t>What causes business cycles?</a:t>
            </a:r>
          </a:p>
          <a:p>
            <a:r>
              <a:rPr lang="en-ZA" dirty="0"/>
              <a:t>Should policy intervene in business cycles?</a:t>
            </a:r>
          </a:p>
          <a:p>
            <a:pPr lvl="1"/>
            <a:r>
              <a:rPr lang="en-ZA" dirty="0"/>
              <a:t>During upswings?</a:t>
            </a:r>
          </a:p>
          <a:p>
            <a:pPr lvl="1"/>
            <a:r>
              <a:rPr lang="en-ZA" dirty="0"/>
              <a:t>During downswings?</a:t>
            </a:r>
          </a:p>
          <a:p>
            <a:pPr lvl="1"/>
            <a:r>
              <a:rPr lang="en-ZA" dirty="0"/>
              <a:t>Always?</a:t>
            </a:r>
          </a:p>
        </p:txBody>
      </p:sp>
    </p:spTree>
    <p:extLst>
      <p:ext uri="{BB962C8B-B14F-4D97-AF65-F5344CB8AC3E}">
        <p14:creationId xmlns:p14="http://schemas.microsoft.com/office/powerpoint/2010/main" val="2735023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ZA" dirty="0"/>
              <a:t>Modern business cycle models</a:t>
            </a:r>
            <a:br>
              <a:rPr lang="en-ZA" dirty="0"/>
            </a:br>
            <a:r>
              <a:rPr lang="en-ZA" sz="2400" dirty="0"/>
              <a:t>Kehoe et al (2018)</a:t>
            </a:r>
            <a:endParaRPr lang="en-ZA" dirty="0"/>
          </a:p>
        </p:txBody>
      </p:sp>
      <p:sp>
        <p:nvSpPr>
          <p:cNvPr id="3" name="Content Placeholder 2"/>
          <p:cNvSpPr>
            <a:spLocks noGrp="1"/>
          </p:cNvSpPr>
          <p:nvPr>
            <p:ph idx="1"/>
          </p:nvPr>
        </p:nvSpPr>
        <p:spPr>
          <a:xfrm>
            <a:off x="838200" y="1325563"/>
            <a:ext cx="10515600" cy="5202237"/>
          </a:xfrm>
        </p:spPr>
        <p:txBody>
          <a:bodyPr>
            <a:normAutofit fontScale="85000" lnSpcReduction="20000"/>
          </a:bodyPr>
          <a:lstStyle/>
          <a:p>
            <a:pPr lvl="1">
              <a:lnSpc>
                <a:spcPct val="110000"/>
              </a:lnSpc>
            </a:pPr>
            <a:r>
              <a:rPr lang="en-ZA" dirty="0"/>
              <a:t>A response to the Lucas Critique (1976)</a:t>
            </a:r>
          </a:p>
          <a:p>
            <a:pPr lvl="2">
              <a:lnSpc>
                <a:spcPct val="110000"/>
              </a:lnSpc>
            </a:pPr>
            <a:r>
              <a:rPr lang="en-ZA" dirty="0"/>
              <a:t>An econometric model that is not able to uncover deep, policy invariant parameters that describe the structure of the economy is useless as a guide to decide on policy intervention</a:t>
            </a:r>
          </a:p>
          <a:p>
            <a:pPr lvl="2">
              <a:lnSpc>
                <a:spcPct val="110000"/>
              </a:lnSpc>
            </a:pPr>
            <a:r>
              <a:rPr lang="en-ZA" dirty="0"/>
              <a:t>E.g. in the static Keynesian model: The “Marginal Propensity to Consume” is sensitive to the interest rate, beliefs of consumers, not an exogenous parameter to be estimated</a:t>
            </a:r>
          </a:p>
          <a:p>
            <a:pPr lvl="2">
              <a:lnSpc>
                <a:spcPct val="110000"/>
              </a:lnSpc>
            </a:pPr>
            <a:r>
              <a:rPr lang="en-ZA" dirty="0"/>
              <a:t>The problem: if you estimate the statistical regularity of a policy dependent feature, it will not be valid if you plug in a different policy regime</a:t>
            </a:r>
          </a:p>
          <a:p>
            <a:pPr lvl="2">
              <a:lnSpc>
                <a:spcPct val="110000"/>
              </a:lnSpc>
            </a:pPr>
            <a:endParaRPr lang="en-ZA" dirty="0"/>
          </a:p>
          <a:p>
            <a:pPr lvl="1">
              <a:lnSpc>
                <a:spcPct val="110000"/>
              </a:lnSpc>
            </a:pPr>
            <a:r>
              <a:rPr lang="en-ZA" dirty="0"/>
              <a:t>Patterns of aggregate variation must be derived from primitives that are defensibly independent of policy</a:t>
            </a:r>
          </a:p>
          <a:p>
            <a:pPr lvl="2">
              <a:lnSpc>
                <a:spcPct val="110000"/>
              </a:lnSpc>
            </a:pPr>
            <a:r>
              <a:rPr lang="en-ZA" dirty="0"/>
              <a:t>Technology</a:t>
            </a:r>
          </a:p>
          <a:p>
            <a:pPr lvl="2">
              <a:lnSpc>
                <a:spcPct val="110000"/>
              </a:lnSpc>
            </a:pPr>
            <a:r>
              <a:rPr lang="en-ZA" dirty="0"/>
              <a:t>Preferences</a:t>
            </a:r>
          </a:p>
          <a:p>
            <a:pPr lvl="2">
              <a:lnSpc>
                <a:spcPct val="110000"/>
              </a:lnSpc>
            </a:pPr>
            <a:r>
              <a:rPr lang="en-ZA" dirty="0"/>
              <a:t>Information</a:t>
            </a:r>
          </a:p>
          <a:p>
            <a:pPr lvl="2">
              <a:lnSpc>
                <a:spcPct val="110000"/>
              </a:lnSpc>
            </a:pPr>
            <a:r>
              <a:rPr lang="en-ZA" dirty="0"/>
              <a:t>Rules of interaction</a:t>
            </a:r>
          </a:p>
          <a:p>
            <a:pPr lvl="2">
              <a:lnSpc>
                <a:spcPct val="110000"/>
              </a:lnSpc>
            </a:pPr>
            <a:r>
              <a:rPr lang="en-ZA" dirty="0"/>
              <a:t>Equilibrium definition</a:t>
            </a:r>
          </a:p>
          <a:p>
            <a:pPr lvl="2">
              <a:lnSpc>
                <a:spcPct val="110000"/>
              </a:lnSpc>
            </a:pPr>
            <a:endParaRPr lang="en-ZA" dirty="0"/>
          </a:p>
          <a:p>
            <a:pPr lvl="1">
              <a:lnSpc>
                <a:spcPct val="110000"/>
              </a:lnSpc>
            </a:pPr>
            <a:r>
              <a:rPr lang="en-ZA" dirty="0"/>
              <a:t>Agents think inter-temporally in all decisions</a:t>
            </a:r>
          </a:p>
        </p:txBody>
      </p:sp>
    </p:spTree>
    <p:extLst>
      <p:ext uri="{BB962C8B-B14F-4D97-AF65-F5344CB8AC3E}">
        <p14:creationId xmlns:p14="http://schemas.microsoft.com/office/powerpoint/2010/main" val="24127595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ZA" dirty="0"/>
              <a:t>Modern business cycle models</a:t>
            </a:r>
            <a:br>
              <a:rPr lang="en-ZA" dirty="0"/>
            </a:br>
            <a:r>
              <a:rPr lang="en-ZA" sz="2400" dirty="0"/>
              <a:t>Kehoe et al (2018)</a:t>
            </a:r>
            <a:endParaRPr lang="en-ZA" dirty="0"/>
          </a:p>
        </p:txBody>
      </p:sp>
      <p:sp>
        <p:nvSpPr>
          <p:cNvPr id="3" name="Content Placeholder 2"/>
          <p:cNvSpPr>
            <a:spLocks noGrp="1"/>
          </p:cNvSpPr>
          <p:nvPr>
            <p:ph idx="1"/>
          </p:nvPr>
        </p:nvSpPr>
        <p:spPr>
          <a:xfrm>
            <a:off x="111095" y="1187865"/>
            <a:ext cx="11716284" cy="5339935"/>
          </a:xfrm>
        </p:spPr>
        <p:txBody>
          <a:bodyPr>
            <a:normAutofit fontScale="77500" lnSpcReduction="20000"/>
          </a:bodyPr>
          <a:lstStyle/>
          <a:p>
            <a:pPr lvl="1"/>
            <a:r>
              <a:rPr lang="en-ZA" dirty="0"/>
              <a:t>Real Business Cycle models</a:t>
            </a:r>
          </a:p>
          <a:p>
            <a:pPr lvl="2"/>
            <a:r>
              <a:rPr lang="en-ZA" dirty="0"/>
              <a:t>Early models abstracted from money, as we will do today</a:t>
            </a:r>
          </a:p>
          <a:p>
            <a:pPr lvl="2"/>
            <a:r>
              <a:rPr lang="en-ZA" dirty="0"/>
              <a:t>Optimal inter-temporal Consumption, Investment and Labour supply</a:t>
            </a:r>
          </a:p>
          <a:p>
            <a:pPr lvl="2"/>
            <a:r>
              <a:rPr lang="en-ZA" dirty="0"/>
              <a:t>Only technology shock</a:t>
            </a:r>
          </a:p>
          <a:p>
            <a:pPr lvl="1"/>
            <a:endParaRPr lang="en-ZA" dirty="0"/>
          </a:p>
          <a:p>
            <a:pPr lvl="1"/>
            <a:r>
              <a:rPr lang="en-ZA" dirty="0"/>
              <a:t>Why technology shocks? And what is a technology shock?</a:t>
            </a:r>
          </a:p>
          <a:p>
            <a:pPr lvl="2"/>
            <a:r>
              <a:rPr lang="en-ZA" dirty="0"/>
              <a:t>In the model it will be very simple: a stochastic disturbance to the “A” factor – total factor productivity</a:t>
            </a:r>
          </a:p>
          <a:p>
            <a:pPr lvl="2"/>
            <a:r>
              <a:rPr lang="en-ZA" dirty="0"/>
              <a:t>A short-cut stand in for a more complex idea</a:t>
            </a:r>
          </a:p>
          <a:p>
            <a:pPr lvl="3"/>
            <a:r>
              <a:rPr lang="en-ZA" dirty="0"/>
              <a:t>It is not assumed that firms “forget” their production technology (as we thought of this idea in microeconomics)</a:t>
            </a:r>
          </a:p>
          <a:p>
            <a:pPr lvl="3"/>
            <a:r>
              <a:rPr lang="en-ZA" dirty="0"/>
              <a:t>Rather, it serves as a “a stand-in for deeper models of how economic outputs and inputs adjust to various nonproductivity shocks.”</a:t>
            </a:r>
          </a:p>
          <a:p>
            <a:pPr lvl="2"/>
            <a:endParaRPr lang="en-ZA" dirty="0"/>
          </a:p>
          <a:p>
            <a:pPr lvl="1"/>
            <a:r>
              <a:rPr lang="en-ZA" dirty="0"/>
              <a:t>Why real?</a:t>
            </a:r>
          </a:p>
          <a:p>
            <a:pPr lvl="2"/>
            <a:r>
              <a:rPr lang="en-ZA" dirty="0"/>
              <a:t>Not because there is any belief that money cannot have real effects (think hyperinflation)</a:t>
            </a:r>
          </a:p>
          <a:p>
            <a:pPr lvl="2"/>
            <a:r>
              <a:rPr lang="en-ZA" dirty="0"/>
              <a:t>The Lucas critique forced a rethink of how to model business cycle events</a:t>
            </a:r>
          </a:p>
          <a:p>
            <a:pPr lvl="2"/>
            <a:r>
              <a:rPr lang="en-ZA" dirty="0"/>
              <a:t>A good model is only as complicated as it needs to be to tell its story</a:t>
            </a:r>
          </a:p>
          <a:p>
            <a:pPr lvl="2"/>
            <a:r>
              <a:rPr lang="en-ZA" dirty="0"/>
              <a:t>The early RBC authors thus started with the simple model we do today</a:t>
            </a:r>
          </a:p>
          <a:p>
            <a:pPr lvl="1"/>
            <a:endParaRPr lang="en-ZA" dirty="0"/>
          </a:p>
          <a:p>
            <a:pPr lvl="1"/>
            <a:r>
              <a:rPr lang="en-ZA" dirty="0"/>
              <a:t>It did remarkably well</a:t>
            </a:r>
          </a:p>
          <a:p>
            <a:pPr lvl="2"/>
            <a:r>
              <a:rPr lang="en-ZA" dirty="0"/>
              <a:t>Prescott (1986) and Kehoe et al (2018) argues that these very simple models, with only real frictions, can come close to a “plausible” explanation for many aggregate observations from the data, and produces the same type variations </a:t>
            </a:r>
          </a:p>
          <a:p>
            <a:pPr lvl="2"/>
            <a:r>
              <a:rPr lang="en-ZA" dirty="0"/>
              <a:t>Of course, this is based on the econometric techniques/beliefs at the time, particularly the definition of a business cycle.</a:t>
            </a:r>
          </a:p>
          <a:p>
            <a:pPr lvl="2"/>
            <a:r>
              <a:rPr lang="en-ZA" dirty="0"/>
              <a:t>Many disagreements, but try to avoid thinking in terms of ideological schools of thought – be agnostic and critical</a:t>
            </a:r>
          </a:p>
        </p:txBody>
      </p:sp>
    </p:spTree>
    <p:extLst>
      <p:ext uri="{BB962C8B-B14F-4D97-AF65-F5344CB8AC3E}">
        <p14:creationId xmlns:p14="http://schemas.microsoft.com/office/powerpoint/2010/main" val="4253495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3C0A8-3A24-41C0-B624-80F571B21A72}"/>
              </a:ext>
            </a:extLst>
          </p:cNvPr>
          <p:cNvSpPr>
            <a:spLocks noGrp="1"/>
          </p:cNvSpPr>
          <p:nvPr>
            <p:ph type="title"/>
          </p:nvPr>
        </p:nvSpPr>
        <p:spPr/>
        <p:txBody>
          <a:bodyPr/>
          <a:lstStyle/>
          <a:p>
            <a:r>
              <a:rPr lang="en-ZA" dirty="0"/>
              <a:t>Plan</a:t>
            </a:r>
          </a:p>
        </p:txBody>
      </p:sp>
      <p:sp>
        <p:nvSpPr>
          <p:cNvPr id="3" name="Content Placeholder 2">
            <a:extLst>
              <a:ext uri="{FF2B5EF4-FFF2-40B4-BE49-F238E27FC236}">
                <a16:creationId xmlns:a16="http://schemas.microsoft.com/office/drawing/2014/main" id="{84581194-2EB3-4227-8859-5986C8E6D135}"/>
              </a:ext>
            </a:extLst>
          </p:cNvPr>
          <p:cNvSpPr>
            <a:spLocks noGrp="1"/>
          </p:cNvSpPr>
          <p:nvPr>
            <p:ph idx="1"/>
          </p:nvPr>
        </p:nvSpPr>
        <p:spPr/>
        <p:txBody>
          <a:bodyPr/>
          <a:lstStyle/>
          <a:p>
            <a:r>
              <a:rPr lang="en-ZA" dirty="0"/>
              <a:t>Broad discussion of the definitions and measurement of business cycles</a:t>
            </a:r>
          </a:p>
          <a:p>
            <a:r>
              <a:rPr lang="en-ZA" dirty="0"/>
              <a:t>Develop a simple models with only real (as opposed to nominal) components</a:t>
            </a:r>
          </a:p>
          <a:p>
            <a:pPr lvl="1"/>
            <a:r>
              <a:rPr lang="en-ZA" dirty="0"/>
              <a:t>Two period model </a:t>
            </a:r>
          </a:p>
          <a:p>
            <a:pPr lvl="1"/>
            <a:r>
              <a:rPr lang="en-ZA" dirty="0"/>
              <a:t>Infinite General Equilibrium model</a:t>
            </a:r>
          </a:p>
          <a:p>
            <a:pPr lvl="1"/>
            <a:endParaRPr lang="en-ZA" dirty="0"/>
          </a:p>
        </p:txBody>
      </p:sp>
    </p:spTree>
    <p:extLst>
      <p:ext uri="{BB962C8B-B14F-4D97-AF65-F5344CB8AC3E}">
        <p14:creationId xmlns:p14="http://schemas.microsoft.com/office/powerpoint/2010/main" val="30661274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ZA" dirty="0"/>
              <a:t>Modern business cycle models</a:t>
            </a:r>
            <a:br>
              <a:rPr lang="en-ZA" dirty="0"/>
            </a:br>
            <a:r>
              <a:rPr lang="en-ZA" sz="2400" dirty="0"/>
              <a:t>Kehoe et al (2018)</a:t>
            </a:r>
            <a:endParaRPr lang="en-ZA" dirty="0"/>
          </a:p>
        </p:txBody>
      </p:sp>
      <p:sp>
        <p:nvSpPr>
          <p:cNvPr id="3" name="Content Placeholder 2"/>
          <p:cNvSpPr>
            <a:spLocks noGrp="1"/>
          </p:cNvSpPr>
          <p:nvPr>
            <p:ph idx="1"/>
          </p:nvPr>
        </p:nvSpPr>
        <p:spPr>
          <a:xfrm>
            <a:off x="838200" y="1325563"/>
            <a:ext cx="10515600" cy="5202237"/>
          </a:xfrm>
        </p:spPr>
        <p:txBody>
          <a:bodyPr>
            <a:normAutofit/>
          </a:bodyPr>
          <a:lstStyle/>
          <a:p>
            <a:pPr lvl="1"/>
            <a:r>
              <a:rPr lang="en-ZA" sz="2000" dirty="0"/>
              <a:t>The early success of the RBC model, and its strong foundations means it is still the core of current models</a:t>
            </a:r>
          </a:p>
          <a:p>
            <a:pPr lvl="2"/>
            <a:r>
              <a:rPr lang="en-ZA" sz="1800" dirty="0"/>
              <a:t>It is based on RCK growth model, but now with technology shocks</a:t>
            </a:r>
          </a:p>
          <a:p>
            <a:pPr lvl="2"/>
            <a:endParaRPr lang="en-ZA" sz="1800" dirty="0"/>
          </a:p>
          <a:p>
            <a:pPr lvl="1"/>
            <a:r>
              <a:rPr lang="en-ZA" sz="2000" dirty="0"/>
              <a:t>We will study it as the real part of the final New Keynesian model (which allows for money and nominal frictions) that is central to policy analysis</a:t>
            </a:r>
          </a:p>
          <a:p>
            <a:pPr lvl="1"/>
            <a:endParaRPr lang="en-ZA" sz="2000" dirty="0"/>
          </a:p>
          <a:p>
            <a:pPr lvl="1"/>
            <a:r>
              <a:rPr lang="en-ZA" sz="2000" dirty="0"/>
              <a:t>What is the purpose of this modelling exercise? A quote from Kehoe et al (2018) :</a:t>
            </a:r>
          </a:p>
          <a:p>
            <a:pPr marL="457200" lvl="1" indent="0">
              <a:buNone/>
            </a:pPr>
            <a:endParaRPr lang="en-ZA" dirty="0"/>
          </a:p>
        </p:txBody>
      </p:sp>
      <p:pic>
        <p:nvPicPr>
          <p:cNvPr id="4" name="Picture 3"/>
          <p:cNvPicPr>
            <a:picLocks noChangeAspect="1"/>
          </p:cNvPicPr>
          <p:nvPr/>
        </p:nvPicPr>
        <p:blipFill>
          <a:blip r:embed="rId2"/>
          <a:stretch>
            <a:fillRect/>
          </a:stretch>
        </p:blipFill>
        <p:spPr>
          <a:xfrm>
            <a:off x="942975" y="3921918"/>
            <a:ext cx="10082214" cy="2800615"/>
          </a:xfrm>
          <a:prstGeom prst="rect">
            <a:avLst/>
          </a:prstGeom>
        </p:spPr>
      </p:pic>
      <p:sp>
        <p:nvSpPr>
          <p:cNvPr id="5" name="Rectangle 4"/>
          <p:cNvSpPr/>
          <p:nvPr/>
        </p:nvSpPr>
        <p:spPr>
          <a:xfrm>
            <a:off x="601133" y="3835400"/>
            <a:ext cx="8813800" cy="5249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13377571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ZA" dirty="0"/>
              <a:t>Generations of models:</a:t>
            </a:r>
            <a:br>
              <a:rPr lang="en-ZA" dirty="0"/>
            </a:br>
            <a:r>
              <a:rPr lang="en-ZA" sz="2800" dirty="0"/>
              <a:t>Kehoe et al (2018)</a:t>
            </a:r>
            <a:endParaRPr lang="en-ZA" dirty="0"/>
          </a:p>
        </p:txBody>
      </p:sp>
      <p:sp>
        <p:nvSpPr>
          <p:cNvPr id="6" name="Content Placeholder 5"/>
          <p:cNvSpPr>
            <a:spLocks noGrp="1"/>
          </p:cNvSpPr>
          <p:nvPr>
            <p:ph idx="1"/>
          </p:nvPr>
        </p:nvSpPr>
        <p:spPr/>
        <p:txBody>
          <a:bodyPr>
            <a:normAutofit fontScale="62500" lnSpcReduction="20000"/>
          </a:bodyPr>
          <a:lstStyle/>
          <a:p>
            <a:pPr marL="0" indent="0">
              <a:buNone/>
            </a:pPr>
            <a:r>
              <a:rPr lang="en-ZA" dirty="0"/>
              <a:t>First Generation:</a:t>
            </a:r>
          </a:p>
          <a:p>
            <a:r>
              <a:rPr lang="en-ZA" dirty="0"/>
              <a:t>Pure RBC models, built to match moments (means, variances, covariances) of the data</a:t>
            </a:r>
          </a:p>
          <a:p>
            <a:r>
              <a:rPr lang="en-ZA" dirty="0"/>
              <a:t>Use only technology shocks and real frictions</a:t>
            </a:r>
          </a:p>
          <a:p>
            <a:r>
              <a:rPr lang="en-ZA" dirty="0"/>
              <a:t>Key attempt: explain variation</a:t>
            </a:r>
          </a:p>
          <a:p>
            <a:endParaRPr lang="en-ZA" dirty="0"/>
          </a:p>
          <a:p>
            <a:pPr marL="0" indent="0">
              <a:buNone/>
            </a:pPr>
            <a:r>
              <a:rPr lang="en-ZA" dirty="0"/>
              <a:t>Second Generation:</a:t>
            </a:r>
          </a:p>
          <a:p>
            <a:r>
              <a:rPr lang="en-ZA" dirty="0"/>
              <a:t>New Keynesian models, built to capture dynamics of aggregate series</a:t>
            </a:r>
          </a:p>
          <a:p>
            <a:r>
              <a:rPr lang="en-ZA" dirty="0"/>
              <a:t>Many more equations, shocks, frictions, including nominal features (the New Keynesians would argue!)</a:t>
            </a:r>
          </a:p>
          <a:p>
            <a:r>
              <a:rPr lang="en-ZA" dirty="0"/>
              <a:t>Motivated by behaviour of model, not micro evidence</a:t>
            </a:r>
          </a:p>
          <a:p>
            <a:endParaRPr lang="en-ZA" dirty="0"/>
          </a:p>
          <a:p>
            <a:pPr marL="0" indent="0">
              <a:buNone/>
            </a:pPr>
            <a:r>
              <a:rPr lang="en-ZA" dirty="0"/>
              <a:t>Third Generation:</a:t>
            </a:r>
          </a:p>
          <a:p>
            <a:r>
              <a:rPr lang="en-ZA" dirty="0"/>
              <a:t>Use detailed, disaggregated micro data to motivate new mechanisms </a:t>
            </a:r>
          </a:p>
          <a:p>
            <a:r>
              <a:rPr lang="en-ZA" dirty="0"/>
              <a:t>Very computationally intensive, hence becoming popular now.</a:t>
            </a:r>
          </a:p>
        </p:txBody>
      </p:sp>
    </p:spTree>
    <p:extLst>
      <p:ext uri="{BB962C8B-B14F-4D97-AF65-F5344CB8AC3E}">
        <p14:creationId xmlns:p14="http://schemas.microsoft.com/office/powerpoint/2010/main" val="19893414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Business Cycle Theory</a:t>
            </a:r>
          </a:p>
        </p:txBody>
      </p:sp>
      <p:sp>
        <p:nvSpPr>
          <p:cNvPr id="3" name="Content Placeholder 2"/>
          <p:cNvSpPr>
            <a:spLocks noGrp="1"/>
          </p:cNvSpPr>
          <p:nvPr>
            <p:ph idx="1"/>
          </p:nvPr>
        </p:nvSpPr>
        <p:spPr/>
        <p:txBody>
          <a:bodyPr/>
          <a:lstStyle/>
          <a:p>
            <a:pPr marL="0" indent="0">
              <a:buNone/>
            </a:pPr>
            <a:r>
              <a:rPr lang="en-ZA" dirty="0"/>
              <a:t>First, some questions:</a:t>
            </a:r>
          </a:p>
          <a:p>
            <a:r>
              <a:rPr lang="en-ZA" dirty="0"/>
              <a:t>What are business cycles? I.e. give a definition</a:t>
            </a:r>
          </a:p>
          <a:p>
            <a:r>
              <a:rPr lang="en-ZA" dirty="0"/>
              <a:t>How are business cycles measured?</a:t>
            </a:r>
          </a:p>
          <a:p>
            <a:r>
              <a:rPr lang="en-ZA" dirty="0"/>
              <a:t>What causes business cycles?</a:t>
            </a:r>
          </a:p>
          <a:p>
            <a:r>
              <a:rPr lang="en-ZA" b="1" dirty="0"/>
              <a:t>Should policy intervene in business cycles?</a:t>
            </a:r>
          </a:p>
          <a:p>
            <a:pPr lvl="1"/>
            <a:r>
              <a:rPr lang="en-ZA" b="1" dirty="0"/>
              <a:t>During upswings?</a:t>
            </a:r>
          </a:p>
          <a:p>
            <a:pPr lvl="1"/>
            <a:r>
              <a:rPr lang="en-ZA" b="1" dirty="0"/>
              <a:t>During downswings?</a:t>
            </a:r>
          </a:p>
          <a:p>
            <a:pPr lvl="1"/>
            <a:r>
              <a:rPr lang="en-ZA" b="1" dirty="0"/>
              <a:t>Always?</a:t>
            </a:r>
          </a:p>
        </p:txBody>
      </p:sp>
    </p:spTree>
    <p:extLst>
      <p:ext uri="{BB962C8B-B14F-4D97-AF65-F5344CB8AC3E}">
        <p14:creationId xmlns:p14="http://schemas.microsoft.com/office/powerpoint/2010/main" val="36605643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2E069-EF56-486C-8CCF-4AEE8BCBB9B2}"/>
              </a:ext>
            </a:extLst>
          </p:cNvPr>
          <p:cNvSpPr>
            <a:spLocks noGrp="1"/>
          </p:cNvSpPr>
          <p:nvPr>
            <p:ph type="title"/>
          </p:nvPr>
        </p:nvSpPr>
        <p:spPr>
          <a:xfrm>
            <a:off x="838200" y="365125"/>
            <a:ext cx="10515600" cy="854075"/>
          </a:xfrm>
        </p:spPr>
        <p:txBody>
          <a:bodyPr/>
          <a:lstStyle/>
          <a:p>
            <a:r>
              <a:rPr lang="en-ZA" dirty="0"/>
              <a:t>Stabilisation policy</a:t>
            </a:r>
          </a:p>
        </p:txBody>
      </p:sp>
      <p:sp>
        <p:nvSpPr>
          <p:cNvPr id="3" name="Content Placeholder 2">
            <a:extLst>
              <a:ext uri="{FF2B5EF4-FFF2-40B4-BE49-F238E27FC236}">
                <a16:creationId xmlns:a16="http://schemas.microsoft.com/office/drawing/2014/main" id="{308C2B1B-9717-49D4-A81F-CC940E1F42D4}"/>
              </a:ext>
            </a:extLst>
          </p:cNvPr>
          <p:cNvSpPr>
            <a:spLocks noGrp="1"/>
          </p:cNvSpPr>
          <p:nvPr>
            <p:ph idx="1"/>
          </p:nvPr>
        </p:nvSpPr>
        <p:spPr>
          <a:xfrm>
            <a:off x="838200" y="1219200"/>
            <a:ext cx="10515600" cy="5511114"/>
          </a:xfrm>
        </p:spPr>
        <p:txBody>
          <a:bodyPr>
            <a:normAutofit fontScale="70000" lnSpcReduction="20000"/>
          </a:bodyPr>
          <a:lstStyle/>
          <a:p>
            <a:pPr>
              <a:lnSpc>
                <a:spcPct val="120000"/>
              </a:lnSpc>
            </a:pPr>
            <a:r>
              <a:rPr lang="en-ZA" dirty="0"/>
              <a:t>Can aggregate policy measures (e.g. monetary and fiscal policy) improve welfare by “smoothing out the business cycle”?</a:t>
            </a:r>
          </a:p>
          <a:p>
            <a:pPr>
              <a:lnSpc>
                <a:spcPct val="120000"/>
              </a:lnSpc>
            </a:pPr>
            <a:r>
              <a:rPr lang="en-ZA" dirty="0"/>
              <a:t>In the models: </a:t>
            </a:r>
          </a:p>
          <a:p>
            <a:pPr lvl="1">
              <a:lnSpc>
                <a:spcPct val="120000"/>
              </a:lnSpc>
            </a:pPr>
            <a:r>
              <a:rPr lang="en-ZA" dirty="0"/>
              <a:t>If there are no frictions (e.g. sluggish price adjustment, credit constraints etc), no – all responses are optimal – the model is in Pareto efficient equilibrium at all times </a:t>
            </a:r>
          </a:p>
          <a:p>
            <a:pPr lvl="1">
              <a:lnSpc>
                <a:spcPct val="120000"/>
              </a:lnSpc>
            </a:pPr>
            <a:r>
              <a:rPr lang="en-ZA" dirty="0"/>
              <a:t>If there are frictions, yes – if prices are slow to adjust, demand may be sub-optimally low after a negative shock and expansionary policy can improve welfare (present value of lifetime utility)</a:t>
            </a:r>
          </a:p>
          <a:p>
            <a:pPr lvl="1">
              <a:lnSpc>
                <a:spcPct val="120000"/>
              </a:lnSpc>
            </a:pPr>
            <a:r>
              <a:rPr lang="en-ZA" dirty="0"/>
              <a:t>Caveat: these models were </a:t>
            </a:r>
            <a:r>
              <a:rPr lang="en-ZA" i="1" dirty="0"/>
              <a:t>built</a:t>
            </a:r>
            <a:r>
              <a:rPr lang="en-ZA" dirty="0"/>
              <a:t> to analyse “optimal policy”, thus unsurprising that they find a positive role for policy. Whether this translates to the real world depends on how accurate the models are</a:t>
            </a:r>
          </a:p>
          <a:p>
            <a:pPr lvl="1">
              <a:lnSpc>
                <a:spcPct val="120000"/>
              </a:lnSpc>
            </a:pPr>
            <a:r>
              <a:rPr lang="en-ZA" dirty="0"/>
              <a:t>Unfortunately, we will not be able to go deep enough into the models to get to the formal version of this answer</a:t>
            </a:r>
          </a:p>
          <a:p>
            <a:pPr>
              <a:lnSpc>
                <a:spcPct val="120000"/>
              </a:lnSpc>
            </a:pPr>
            <a:r>
              <a:rPr lang="en-ZA" dirty="0"/>
              <a:t>In practice:</a:t>
            </a:r>
          </a:p>
          <a:p>
            <a:pPr lvl="1">
              <a:lnSpc>
                <a:spcPct val="120000"/>
              </a:lnSpc>
            </a:pPr>
            <a:r>
              <a:rPr lang="en-ZA" dirty="0"/>
              <a:t>If and only if the policy maker is </a:t>
            </a:r>
            <a:r>
              <a:rPr lang="en-ZA" i="1" dirty="0"/>
              <a:t>less </a:t>
            </a:r>
            <a:r>
              <a:rPr lang="en-ZA" dirty="0"/>
              <a:t>constrained than the market economy and has </a:t>
            </a:r>
            <a:r>
              <a:rPr lang="en-ZA" i="1" dirty="0"/>
              <a:t>more </a:t>
            </a:r>
            <a:r>
              <a:rPr lang="en-ZA" dirty="0"/>
              <a:t>information can this occur</a:t>
            </a:r>
          </a:p>
          <a:p>
            <a:pPr lvl="1">
              <a:lnSpc>
                <a:spcPct val="120000"/>
              </a:lnSpc>
            </a:pPr>
            <a:r>
              <a:rPr lang="en-ZA" dirty="0"/>
              <a:t>The problem with stabilisation policy is if it has long run consequences:</a:t>
            </a:r>
          </a:p>
          <a:p>
            <a:pPr lvl="2">
              <a:lnSpc>
                <a:spcPct val="120000"/>
              </a:lnSpc>
            </a:pPr>
            <a:r>
              <a:rPr lang="en-ZA" dirty="0"/>
              <a:t>Low interest rates to battle a recession leading to excessive risk taking/debt accumulation</a:t>
            </a:r>
          </a:p>
          <a:p>
            <a:pPr lvl="2">
              <a:lnSpc>
                <a:spcPct val="120000"/>
              </a:lnSpc>
            </a:pPr>
            <a:r>
              <a:rPr lang="en-ZA" dirty="0"/>
              <a:t>Covid income grants in South Africa? </a:t>
            </a:r>
          </a:p>
          <a:p>
            <a:pPr lvl="1">
              <a:lnSpc>
                <a:spcPct val="120000"/>
              </a:lnSpc>
            </a:pPr>
            <a:endParaRPr lang="en-ZA" dirty="0"/>
          </a:p>
        </p:txBody>
      </p:sp>
    </p:spTree>
    <p:extLst>
      <p:ext uri="{BB962C8B-B14F-4D97-AF65-F5344CB8AC3E}">
        <p14:creationId xmlns:p14="http://schemas.microsoft.com/office/powerpoint/2010/main" val="28696024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A3B51-2340-48A5-B730-DCDB15B3F3FC}"/>
              </a:ext>
            </a:extLst>
          </p:cNvPr>
          <p:cNvSpPr>
            <a:spLocks noGrp="1"/>
          </p:cNvSpPr>
          <p:nvPr>
            <p:ph type="title"/>
          </p:nvPr>
        </p:nvSpPr>
        <p:spPr/>
        <p:txBody>
          <a:bodyPr/>
          <a:lstStyle/>
          <a:p>
            <a:r>
              <a:rPr lang="en-ZA" dirty="0"/>
              <a:t>To the models!</a:t>
            </a:r>
          </a:p>
        </p:txBody>
      </p:sp>
      <p:sp>
        <p:nvSpPr>
          <p:cNvPr id="3" name="Content Placeholder 2">
            <a:extLst>
              <a:ext uri="{FF2B5EF4-FFF2-40B4-BE49-F238E27FC236}">
                <a16:creationId xmlns:a16="http://schemas.microsoft.com/office/drawing/2014/main" id="{EDCB707C-A9D4-4449-BF8C-A71F15A467F4}"/>
              </a:ext>
            </a:extLst>
          </p:cNvPr>
          <p:cNvSpPr>
            <a:spLocks noGrp="1"/>
          </p:cNvSpPr>
          <p:nvPr>
            <p:ph idx="1"/>
          </p:nvPr>
        </p:nvSpPr>
        <p:spPr/>
        <p:txBody>
          <a:bodyPr/>
          <a:lstStyle/>
          <a:p>
            <a:pPr>
              <a:lnSpc>
                <a:spcPct val="100000"/>
              </a:lnSpc>
            </a:pPr>
            <a:r>
              <a:rPr lang="en-ZA" dirty="0"/>
              <a:t>Think of this part as tool building, rather than exposing real-world economic truths</a:t>
            </a:r>
          </a:p>
          <a:p>
            <a:pPr lvl="1">
              <a:lnSpc>
                <a:spcPct val="100000"/>
              </a:lnSpc>
            </a:pPr>
            <a:r>
              <a:rPr lang="en-ZA" dirty="0"/>
              <a:t>The models will not be realistic, but the methods used extend naturally to more realistic settings</a:t>
            </a:r>
          </a:p>
          <a:p>
            <a:pPr lvl="2">
              <a:lnSpc>
                <a:spcPct val="100000"/>
              </a:lnSpc>
            </a:pPr>
            <a:r>
              <a:rPr lang="en-ZA" dirty="0"/>
              <a:t>The more realistic, the more complicated, the more difficult to follow the intuition</a:t>
            </a:r>
          </a:p>
          <a:p>
            <a:pPr lvl="2">
              <a:lnSpc>
                <a:spcPct val="100000"/>
              </a:lnSpc>
            </a:pPr>
            <a:r>
              <a:rPr lang="en-ZA" dirty="0"/>
              <a:t>The basic ideas extend through even the most complicated models</a:t>
            </a:r>
          </a:p>
          <a:p>
            <a:pPr lvl="1">
              <a:lnSpc>
                <a:spcPct val="100000"/>
              </a:lnSpc>
            </a:pPr>
            <a:r>
              <a:rPr lang="en-ZA" dirty="0"/>
              <a:t>Take cognisance of all the short-comings, but focus strongly on understand how we achieve the very limited  goals we set</a:t>
            </a:r>
          </a:p>
          <a:p>
            <a:pPr lvl="1">
              <a:lnSpc>
                <a:spcPct val="100000"/>
              </a:lnSpc>
            </a:pPr>
            <a:r>
              <a:rPr lang="en-ZA" dirty="0"/>
              <a:t>Understand the purposes (and costs) of the assumptions, and understand how to get to and interpret the results </a:t>
            </a:r>
          </a:p>
        </p:txBody>
      </p:sp>
    </p:spTree>
    <p:extLst>
      <p:ext uri="{BB962C8B-B14F-4D97-AF65-F5344CB8AC3E}">
        <p14:creationId xmlns:p14="http://schemas.microsoft.com/office/powerpoint/2010/main" val="15454795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sz="3600" dirty="0"/>
              <a:t>Impact of interest rates: beyond the Euler Equation</a:t>
            </a:r>
          </a:p>
        </p:txBody>
      </p:sp>
      <p:sp>
        <p:nvSpPr>
          <p:cNvPr id="3" name="Content Placeholder 2"/>
          <p:cNvSpPr>
            <a:spLocks noGrp="1"/>
          </p:cNvSpPr>
          <p:nvPr>
            <p:ph idx="1"/>
          </p:nvPr>
        </p:nvSpPr>
        <p:spPr/>
        <p:txBody>
          <a:bodyPr>
            <a:normAutofit fontScale="55000" lnSpcReduction="20000"/>
          </a:bodyPr>
          <a:lstStyle/>
          <a:p>
            <a:pPr marL="0" indent="0">
              <a:lnSpc>
                <a:spcPct val="120000"/>
              </a:lnSpc>
              <a:buNone/>
            </a:pPr>
            <a:r>
              <a:rPr lang="en-ZA" dirty="0"/>
              <a:t>The key component of all macro models is the inter-temporal dimension</a:t>
            </a:r>
          </a:p>
          <a:p>
            <a:pPr>
              <a:lnSpc>
                <a:spcPct val="120000"/>
              </a:lnSpc>
            </a:pPr>
            <a:r>
              <a:rPr lang="en-ZA" dirty="0"/>
              <a:t>In previous models you have found that an important impact of the interest rate is its effect on the incentives for saving: </a:t>
            </a:r>
          </a:p>
          <a:p>
            <a:pPr>
              <a:lnSpc>
                <a:spcPct val="120000"/>
              </a:lnSpc>
            </a:pPr>
            <a:endParaRPr lang="en-ZA" dirty="0"/>
          </a:p>
          <a:p>
            <a:pPr>
              <a:lnSpc>
                <a:spcPct val="120000"/>
              </a:lnSpc>
            </a:pPr>
            <a:endParaRPr lang="en-ZA" dirty="0"/>
          </a:p>
          <a:p>
            <a:pPr>
              <a:lnSpc>
                <a:spcPct val="120000"/>
              </a:lnSpc>
            </a:pPr>
            <a:endParaRPr lang="en-ZA" dirty="0"/>
          </a:p>
          <a:p>
            <a:pPr>
              <a:lnSpc>
                <a:spcPct val="120000"/>
              </a:lnSpc>
            </a:pPr>
            <a:r>
              <a:rPr lang="en-ZA" dirty="0"/>
              <a:t>It also has an impact on labour supply, however, in a full dynamic model. </a:t>
            </a:r>
          </a:p>
          <a:p>
            <a:pPr>
              <a:lnSpc>
                <a:spcPct val="120000"/>
              </a:lnSpc>
            </a:pPr>
            <a:endParaRPr lang="en-ZA" dirty="0"/>
          </a:p>
          <a:p>
            <a:pPr>
              <a:lnSpc>
                <a:spcPct val="120000"/>
              </a:lnSpc>
            </a:pPr>
            <a:r>
              <a:rPr lang="en-ZA" dirty="0"/>
              <a:t>Since savings depend on the interest rate, it also determines when it is sensible to work more, which has productive consequences, and can act as a transmission mechanism for technology shocks. </a:t>
            </a:r>
          </a:p>
          <a:p>
            <a:pPr>
              <a:lnSpc>
                <a:spcPct val="120000"/>
              </a:lnSpc>
            </a:pPr>
            <a:endParaRPr lang="en-ZA" dirty="0"/>
          </a:p>
          <a:p>
            <a:pPr>
              <a:lnSpc>
                <a:spcPct val="120000"/>
              </a:lnSpc>
            </a:pPr>
            <a:r>
              <a:rPr lang="en-ZA" dirty="0"/>
              <a:t>To isolate this effect analytically, we study labour supply effects of the interest rate in a simple two period model. </a:t>
            </a:r>
          </a:p>
        </p:txBody>
      </p:sp>
      <p:pic>
        <p:nvPicPr>
          <p:cNvPr id="4" name="Picture 3"/>
          <p:cNvPicPr>
            <a:picLocks noChangeAspect="1"/>
          </p:cNvPicPr>
          <p:nvPr/>
        </p:nvPicPr>
        <p:blipFill>
          <a:blip r:embed="rId2"/>
          <a:stretch>
            <a:fillRect/>
          </a:stretch>
        </p:blipFill>
        <p:spPr>
          <a:xfrm>
            <a:off x="4492650" y="2655820"/>
            <a:ext cx="3206700" cy="924733"/>
          </a:xfrm>
          <a:prstGeom prst="rect">
            <a:avLst/>
          </a:prstGeom>
        </p:spPr>
      </p:pic>
    </p:spTree>
    <p:extLst>
      <p:ext uri="{BB962C8B-B14F-4D97-AF65-F5344CB8AC3E}">
        <p14:creationId xmlns:p14="http://schemas.microsoft.com/office/powerpoint/2010/main" val="9803853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2 period model</a:t>
            </a:r>
          </a:p>
        </p:txBody>
      </p:sp>
      <p:sp>
        <p:nvSpPr>
          <p:cNvPr id="3" name="Content Placeholder 2"/>
          <p:cNvSpPr>
            <a:spLocks noGrp="1"/>
          </p:cNvSpPr>
          <p:nvPr>
            <p:ph idx="1"/>
          </p:nvPr>
        </p:nvSpPr>
        <p:spPr/>
        <p:txBody>
          <a:bodyPr>
            <a:normAutofit/>
          </a:bodyPr>
          <a:lstStyle/>
          <a:p>
            <a:pPr marL="0" indent="0">
              <a:buNone/>
            </a:pPr>
            <a:r>
              <a:rPr lang="en-ZA" sz="2400" dirty="0"/>
              <a:t>Households make two decisions: how much to work and how much to consume, maximize a standard utility function:</a:t>
            </a:r>
          </a:p>
          <a:p>
            <a:pPr marL="0" indent="0">
              <a:buNone/>
            </a:pPr>
            <a:endParaRPr lang="en-ZA" sz="2400" dirty="0"/>
          </a:p>
        </p:txBody>
      </p:sp>
      <p:pic>
        <p:nvPicPr>
          <p:cNvPr id="4" name="Picture 3"/>
          <p:cNvPicPr>
            <a:picLocks noChangeAspect="1"/>
          </p:cNvPicPr>
          <p:nvPr/>
        </p:nvPicPr>
        <p:blipFill>
          <a:blip r:embed="rId2"/>
          <a:stretch>
            <a:fillRect/>
          </a:stretch>
        </p:blipFill>
        <p:spPr>
          <a:xfrm>
            <a:off x="3139891" y="2692133"/>
            <a:ext cx="5573551" cy="610133"/>
          </a:xfrm>
          <a:prstGeom prst="rect">
            <a:avLst/>
          </a:prstGeom>
        </p:spPr>
      </p:pic>
      <p:pic>
        <p:nvPicPr>
          <p:cNvPr id="5" name="Picture 4"/>
          <p:cNvPicPr>
            <a:picLocks noChangeAspect="1"/>
          </p:cNvPicPr>
          <p:nvPr/>
        </p:nvPicPr>
        <p:blipFill>
          <a:blip r:embed="rId3"/>
          <a:stretch>
            <a:fillRect/>
          </a:stretch>
        </p:blipFill>
        <p:spPr>
          <a:xfrm>
            <a:off x="1627208" y="3671101"/>
            <a:ext cx="2672250" cy="1801800"/>
          </a:xfrm>
          <a:prstGeom prst="rect">
            <a:avLst/>
          </a:prstGeom>
        </p:spPr>
      </p:pic>
      <p:pic>
        <p:nvPicPr>
          <p:cNvPr id="6" name="Picture 5"/>
          <p:cNvPicPr>
            <a:picLocks noChangeAspect="1"/>
          </p:cNvPicPr>
          <p:nvPr/>
        </p:nvPicPr>
        <p:blipFill>
          <a:blip r:embed="rId4"/>
          <a:stretch>
            <a:fillRect/>
          </a:stretch>
        </p:blipFill>
        <p:spPr>
          <a:xfrm>
            <a:off x="5420783" y="3581401"/>
            <a:ext cx="4229100" cy="1981200"/>
          </a:xfrm>
          <a:prstGeom prst="rect">
            <a:avLst/>
          </a:prstGeom>
        </p:spPr>
      </p:pic>
    </p:spTree>
    <p:extLst>
      <p:ext uri="{BB962C8B-B14F-4D97-AF65-F5344CB8AC3E}">
        <p14:creationId xmlns:p14="http://schemas.microsoft.com/office/powerpoint/2010/main" val="520584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2 period model</a:t>
            </a:r>
          </a:p>
        </p:txBody>
      </p:sp>
      <p:sp>
        <p:nvSpPr>
          <p:cNvPr id="3" name="Content Placeholder 2"/>
          <p:cNvSpPr>
            <a:spLocks noGrp="1"/>
          </p:cNvSpPr>
          <p:nvPr>
            <p:ph idx="1"/>
          </p:nvPr>
        </p:nvSpPr>
        <p:spPr/>
        <p:txBody>
          <a:bodyPr>
            <a:normAutofit/>
          </a:bodyPr>
          <a:lstStyle/>
          <a:p>
            <a:pPr marL="0" indent="0">
              <a:buNone/>
            </a:pPr>
            <a:r>
              <a:rPr lang="en-ZA" sz="2400" dirty="0"/>
              <a:t>The budget constraint is:</a:t>
            </a:r>
          </a:p>
          <a:p>
            <a:pPr marL="0" indent="0">
              <a:buNone/>
            </a:pPr>
            <a:endParaRPr lang="en-ZA" sz="2400" dirty="0"/>
          </a:p>
        </p:txBody>
      </p:sp>
      <p:pic>
        <p:nvPicPr>
          <p:cNvPr id="7" name="Picture 6"/>
          <p:cNvPicPr>
            <a:picLocks noChangeAspect="1"/>
          </p:cNvPicPr>
          <p:nvPr/>
        </p:nvPicPr>
        <p:blipFill>
          <a:blip r:embed="rId2"/>
          <a:stretch>
            <a:fillRect/>
          </a:stretch>
        </p:blipFill>
        <p:spPr>
          <a:xfrm>
            <a:off x="2726729" y="2568733"/>
            <a:ext cx="5993476" cy="2059200"/>
          </a:xfrm>
          <a:prstGeom prst="rect">
            <a:avLst/>
          </a:prstGeom>
        </p:spPr>
      </p:pic>
    </p:spTree>
    <p:extLst>
      <p:ext uri="{BB962C8B-B14F-4D97-AF65-F5344CB8AC3E}">
        <p14:creationId xmlns:p14="http://schemas.microsoft.com/office/powerpoint/2010/main" val="23396089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2 period model</a:t>
            </a:r>
          </a:p>
        </p:txBody>
      </p:sp>
      <p:sp>
        <p:nvSpPr>
          <p:cNvPr id="3" name="Content Placeholder 2"/>
          <p:cNvSpPr>
            <a:spLocks noGrp="1"/>
          </p:cNvSpPr>
          <p:nvPr>
            <p:ph idx="1"/>
          </p:nvPr>
        </p:nvSpPr>
        <p:spPr/>
        <p:txBody>
          <a:bodyPr>
            <a:normAutofit/>
          </a:bodyPr>
          <a:lstStyle/>
          <a:p>
            <a:pPr marL="0" indent="0">
              <a:buNone/>
            </a:pPr>
            <a:r>
              <a:rPr lang="en-ZA" sz="2400" dirty="0"/>
              <a:t>The </a:t>
            </a:r>
            <a:r>
              <a:rPr lang="en-ZA" sz="2400" dirty="0" err="1"/>
              <a:t>Lagrangian</a:t>
            </a:r>
            <a:r>
              <a:rPr lang="en-ZA" sz="2400" dirty="0"/>
              <a:t> and first order conditions:</a:t>
            </a:r>
          </a:p>
          <a:p>
            <a:pPr marL="0" indent="0">
              <a:buNone/>
            </a:pPr>
            <a:endParaRPr lang="en-ZA" sz="2400" dirty="0"/>
          </a:p>
        </p:txBody>
      </p:sp>
      <p:pic>
        <p:nvPicPr>
          <p:cNvPr id="4" name="Picture 3"/>
          <p:cNvPicPr>
            <a:picLocks noChangeAspect="1"/>
          </p:cNvPicPr>
          <p:nvPr/>
        </p:nvPicPr>
        <p:blipFill>
          <a:blip r:embed="rId2"/>
          <a:stretch>
            <a:fillRect/>
          </a:stretch>
        </p:blipFill>
        <p:spPr>
          <a:xfrm>
            <a:off x="2832337" y="2402666"/>
            <a:ext cx="6222526" cy="1849467"/>
          </a:xfrm>
          <a:prstGeom prst="rect">
            <a:avLst/>
          </a:prstGeom>
        </p:spPr>
      </p:pic>
      <p:pic>
        <p:nvPicPr>
          <p:cNvPr id="5" name="Picture 4"/>
          <p:cNvPicPr>
            <a:picLocks noChangeAspect="1"/>
          </p:cNvPicPr>
          <p:nvPr/>
        </p:nvPicPr>
        <p:blipFill>
          <a:blip r:embed="rId3"/>
          <a:stretch>
            <a:fillRect/>
          </a:stretch>
        </p:blipFill>
        <p:spPr>
          <a:xfrm>
            <a:off x="3535362" y="4252133"/>
            <a:ext cx="4105275" cy="2105025"/>
          </a:xfrm>
          <a:prstGeom prst="rect">
            <a:avLst/>
          </a:prstGeom>
        </p:spPr>
      </p:pic>
    </p:spTree>
    <p:extLst>
      <p:ext uri="{BB962C8B-B14F-4D97-AF65-F5344CB8AC3E}">
        <p14:creationId xmlns:p14="http://schemas.microsoft.com/office/powerpoint/2010/main" val="40440989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2 period model</a:t>
            </a:r>
          </a:p>
        </p:txBody>
      </p:sp>
      <p:sp>
        <p:nvSpPr>
          <p:cNvPr id="3" name="Content Placeholder 2"/>
          <p:cNvSpPr>
            <a:spLocks noGrp="1"/>
          </p:cNvSpPr>
          <p:nvPr>
            <p:ph idx="1"/>
          </p:nvPr>
        </p:nvSpPr>
        <p:spPr>
          <a:xfrm>
            <a:off x="838200" y="1825624"/>
            <a:ext cx="10515600" cy="4791485"/>
          </a:xfrm>
        </p:spPr>
        <p:txBody>
          <a:bodyPr>
            <a:normAutofit fontScale="92500" lnSpcReduction="20000"/>
          </a:bodyPr>
          <a:lstStyle/>
          <a:p>
            <a:pPr marL="0" indent="0">
              <a:buNone/>
            </a:pPr>
            <a:r>
              <a:rPr lang="en-ZA" sz="2400" dirty="0"/>
              <a:t>Intertemporal labour supply:</a:t>
            </a:r>
          </a:p>
          <a:p>
            <a:pPr marL="0" indent="0">
              <a:buNone/>
            </a:pPr>
            <a:endParaRPr lang="en-ZA" sz="2400" dirty="0"/>
          </a:p>
          <a:p>
            <a:pPr marL="0" indent="0">
              <a:buNone/>
            </a:pPr>
            <a:endParaRPr lang="en-ZA" sz="2400" dirty="0"/>
          </a:p>
          <a:p>
            <a:pPr marL="0" indent="0">
              <a:buNone/>
            </a:pPr>
            <a:endParaRPr lang="en-ZA" sz="2400" dirty="0"/>
          </a:p>
          <a:p>
            <a:pPr marL="0" indent="0">
              <a:buNone/>
            </a:pPr>
            <a:endParaRPr lang="en-ZA" sz="2400" dirty="0"/>
          </a:p>
          <a:p>
            <a:pPr marL="0" indent="0">
              <a:buNone/>
            </a:pPr>
            <a:r>
              <a:rPr lang="en-ZA" sz="2400" dirty="0"/>
              <a:t>What is the impact of a change in interest rate on labour supply?</a:t>
            </a:r>
          </a:p>
          <a:p>
            <a:pPr marL="0" indent="0">
              <a:buNone/>
            </a:pPr>
            <a:endParaRPr lang="en-ZA" sz="2400" dirty="0"/>
          </a:p>
          <a:p>
            <a:pPr marL="0" indent="0">
              <a:buNone/>
            </a:pPr>
            <a:r>
              <a:rPr lang="en-ZA" sz="2400" dirty="0"/>
              <a:t>The intertemporal nature of the hours worked is a key variable that a good model must match.</a:t>
            </a:r>
          </a:p>
          <a:p>
            <a:pPr marL="0" indent="0">
              <a:buNone/>
            </a:pPr>
            <a:endParaRPr lang="en-ZA" sz="2400" dirty="0"/>
          </a:p>
          <a:p>
            <a:pPr marL="0" indent="0">
              <a:buNone/>
            </a:pPr>
            <a:r>
              <a:rPr lang="en-ZA" sz="2400" dirty="0"/>
              <a:t>Not all recessions are the same (Kehoe et al 2018):</a:t>
            </a:r>
          </a:p>
          <a:p>
            <a:r>
              <a:rPr lang="en-ZA" sz="2400" dirty="0"/>
              <a:t>1982: output and measured productivity drop similar, hours drop less (common)</a:t>
            </a:r>
          </a:p>
          <a:p>
            <a:r>
              <a:rPr lang="en-ZA" sz="2400" dirty="0"/>
              <a:t>2008: measured productivity constant, hours fall more than output (new)</a:t>
            </a:r>
          </a:p>
          <a:p>
            <a:pPr marL="0" indent="0">
              <a:buNone/>
            </a:pPr>
            <a:endParaRPr lang="en-ZA" sz="2400" dirty="0"/>
          </a:p>
        </p:txBody>
      </p:sp>
      <p:pic>
        <p:nvPicPr>
          <p:cNvPr id="6" name="Picture 5"/>
          <p:cNvPicPr>
            <a:picLocks noChangeAspect="1"/>
          </p:cNvPicPr>
          <p:nvPr/>
        </p:nvPicPr>
        <p:blipFill>
          <a:blip r:embed="rId2"/>
          <a:stretch>
            <a:fillRect/>
          </a:stretch>
        </p:blipFill>
        <p:spPr>
          <a:xfrm>
            <a:off x="4263900" y="2241066"/>
            <a:ext cx="3359400" cy="1105867"/>
          </a:xfrm>
          <a:prstGeom prst="rect">
            <a:avLst/>
          </a:prstGeom>
        </p:spPr>
      </p:pic>
    </p:spTree>
    <p:extLst>
      <p:ext uri="{BB962C8B-B14F-4D97-AF65-F5344CB8AC3E}">
        <p14:creationId xmlns:p14="http://schemas.microsoft.com/office/powerpoint/2010/main" val="3759587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Business Cycle Theory</a:t>
            </a:r>
          </a:p>
        </p:txBody>
      </p:sp>
      <p:sp>
        <p:nvSpPr>
          <p:cNvPr id="3" name="Content Placeholder 2"/>
          <p:cNvSpPr>
            <a:spLocks noGrp="1"/>
          </p:cNvSpPr>
          <p:nvPr>
            <p:ph idx="1"/>
          </p:nvPr>
        </p:nvSpPr>
        <p:spPr/>
        <p:txBody>
          <a:bodyPr/>
          <a:lstStyle/>
          <a:p>
            <a:r>
              <a:rPr lang="en-ZA" dirty="0"/>
              <a:t>Many economic series show trending behaviour</a:t>
            </a:r>
          </a:p>
          <a:p>
            <a:pPr lvl="1"/>
            <a:r>
              <a:rPr lang="en-ZA" dirty="0"/>
              <a:t>You studied theories of economic growth with Monique</a:t>
            </a:r>
          </a:p>
          <a:p>
            <a:r>
              <a:rPr lang="en-ZA" dirty="0"/>
              <a:t>But the upward tendency is not smooth</a:t>
            </a:r>
          </a:p>
          <a:p>
            <a:pPr lvl="1"/>
            <a:r>
              <a:rPr lang="en-ZA" dirty="0"/>
              <a:t>The variations around these trends are studied under the heading of “business cycle theory” - this part of the course</a:t>
            </a:r>
          </a:p>
          <a:p>
            <a:r>
              <a:rPr lang="en-ZA" dirty="0"/>
              <a:t>The key </a:t>
            </a:r>
            <a:r>
              <a:rPr lang="en-ZA" b="1" dirty="0"/>
              <a:t>policy</a:t>
            </a:r>
            <a:r>
              <a:rPr lang="en-ZA" dirty="0"/>
              <a:t> issue is whether macroeconomic stability policy can provide welfare improving outcomes by smoothing the business cycle</a:t>
            </a:r>
          </a:p>
        </p:txBody>
      </p:sp>
    </p:spTree>
    <p:extLst>
      <p:ext uri="{BB962C8B-B14F-4D97-AF65-F5344CB8AC3E}">
        <p14:creationId xmlns:p14="http://schemas.microsoft.com/office/powerpoint/2010/main" val="10979044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First steps towards the New Keynesian model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77500" lnSpcReduction="20000"/>
              </a:bodyPr>
              <a:lstStyle/>
              <a:p>
                <a:pPr>
                  <a:lnSpc>
                    <a:spcPct val="110000"/>
                  </a:lnSpc>
                </a:pPr>
                <a:r>
                  <a:rPr lang="en-ZA" dirty="0"/>
                  <a:t>We will build the simplest RBC model in this lecture</a:t>
                </a:r>
              </a:p>
              <a:p>
                <a:pPr lvl="1">
                  <a:lnSpc>
                    <a:spcPct val="110000"/>
                  </a:lnSpc>
                </a:pPr>
                <a:r>
                  <a:rPr lang="en-ZA" dirty="0"/>
                  <a:t>Focus mostly on the Household</a:t>
                </a:r>
              </a:p>
              <a:p>
                <a:pPr lvl="1">
                  <a:lnSpc>
                    <a:spcPct val="110000"/>
                  </a:lnSpc>
                </a:pPr>
                <a:r>
                  <a:rPr lang="en-ZA" dirty="0"/>
                  <a:t>Firms are not modelled as fully intertemporal optimizers yet </a:t>
                </a:r>
              </a:p>
              <a:p>
                <a:pPr lvl="2">
                  <a:lnSpc>
                    <a:spcPct val="110000"/>
                  </a:lnSpc>
                </a:pPr>
                <a:r>
                  <a:rPr lang="en-ZA" dirty="0"/>
                  <a:t>perfect competition – no pricing power</a:t>
                </a:r>
              </a:p>
              <a:p>
                <a:pPr lvl="2">
                  <a:lnSpc>
                    <a:spcPct val="110000"/>
                  </a:lnSpc>
                </a:pPr>
                <a:r>
                  <a:rPr lang="en-ZA" dirty="0"/>
                  <a:t>Rent all inputs (from households) – no intertemporal decisions</a:t>
                </a:r>
              </a:p>
              <a:p>
                <a:pPr lvl="1">
                  <a:lnSpc>
                    <a:spcPct val="110000"/>
                  </a:lnSpc>
                </a:pPr>
                <a:r>
                  <a:rPr lang="en-ZA" dirty="0"/>
                  <a:t>Prices are perfectly flexible, so we normalize the aggregate price index of a unit of consumption </a:t>
                </a:r>
                <a14:m>
                  <m:oMath xmlns:m="http://schemas.openxmlformats.org/officeDocument/2006/math">
                    <m:d>
                      <m:dPr>
                        <m:ctrlPr>
                          <a:rPr lang="en-ZA" b="0" i="0" smtClean="0">
                            <a:latin typeface="Cambria Math" panose="02040503050406030204" pitchFamily="18" charset="0"/>
                          </a:rPr>
                        </m:ctrlPr>
                      </m:dPr>
                      <m:e>
                        <m:sSub>
                          <m:sSubPr>
                            <m:ctrlPr>
                              <a:rPr lang="en-ZA" b="0" i="1" smtClean="0">
                                <a:latin typeface="Cambria Math" panose="02040503050406030204" pitchFamily="18" charset="0"/>
                              </a:rPr>
                            </m:ctrlPr>
                          </m:sSubPr>
                          <m:e>
                            <m:r>
                              <a:rPr lang="en-ZA" b="0" i="1" smtClean="0">
                                <a:latin typeface="Cambria Math" panose="02040503050406030204" pitchFamily="18" charset="0"/>
                              </a:rPr>
                              <m:t>𝑃</m:t>
                            </m:r>
                          </m:e>
                          <m:sub>
                            <m:r>
                              <a:rPr lang="en-ZA" b="0" i="1" smtClean="0">
                                <a:latin typeface="Cambria Math" panose="02040503050406030204" pitchFamily="18" charset="0"/>
                              </a:rPr>
                              <m:t>𝑡</m:t>
                            </m:r>
                          </m:sub>
                        </m:sSub>
                      </m:e>
                    </m:d>
                    <m:r>
                      <a:rPr lang="en-ZA" b="0" i="1" smtClean="0">
                        <a:latin typeface="Cambria Math" panose="02040503050406030204" pitchFamily="18" charset="0"/>
                      </a:rPr>
                      <m:t> </m:t>
                    </m:r>
                  </m:oMath>
                </a14:m>
                <a:r>
                  <a:rPr lang="en-ZA" dirty="0"/>
                  <a:t>to unity: I.e. </a:t>
                </a:r>
                <a14:m>
                  <m:oMath xmlns:m="http://schemas.openxmlformats.org/officeDocument/2006/math">
                    <m:sSub>
                      <m:sSubPr>
                        <m:ctrlPr>
                          <a:rPr lang="en-ZA" i="1">
                            <a:latin typeface="Cambria Math" panose="02040503050406030204" pitchFamily="18" charset="0"/>
                          </a:rPr>
                        </m:ctrlPr>
                      </m:sSubPr>
                      <m:e>
                        <m:r>
                          <a:rPr lang="en-ZA" i="1">
                            <a:latin typeface="Cambria Math" panose="02040503050406030204" pitchFamily="18" charset="0"/>
                          </a:rPr>
                          <m:t>𝑃</m:t>
                        </m:r>
                      </m:e>
                      <m:sub>
                        <m:r>
                          <a:rPr lang="en-ZA" i="1">
                            <a:latin typeface="Cambria Math" panose="02040503050406030204" pitchFamily="18" charset="0"/>
                          </a:rPr>
                          <m:t>𝑡</m:t>
                        </m:r>
                      </m:sub>
                    </m:sSub>
                    <m:r>
                      <a:rPr lang="en-ZA" b="0" i="0" smtClean="0">
                        <a:latin typeface="Cambria Math" panose="02040503050406030204" pitchFamily="18" charset="0"/>
                      </a:rPr>
                      <m:t>=1</m:t>
                    </m:r>
                  </m:oMath>
                </a14:m>
                <a:r>
                  <a:rPr lang="en-ZA" dirty="0"/>
                  <a:t> for all </a:t>
                </a:r>
                <a14:m>
                  <m:oMath xmlns:m="http://schemas.openxmlformats.org/officeDocument/2006/math">
                    <m:r>
                      <a:rPr lang="en-ZA" b="0" i="1" smtClean="0">
                        <a:latin typeface="Cambria Math" panose="02040503050406030204" pitchFamily="18" charset="0"/>
                      </a:rPr>
                      <m:t>𝑡</m:t>
                    </m:r>
                  </m:oMath>
                </a14:m>
                <a:r>
                  <a:rPr lang="en-ZA" dirty="0"/>
                  <a:t> </a:t>
                </a:r>
              </a:p>
              <a:p>
                <a:pPr>
                  <a:lnSpc>
                    <a:spcPct val="110000"/>
                  </a:lnSpc>
                </a:pPr>
                <a:r>
                  <a:rPr lang="en-ZA" dirty="0"/>
                  <a:t>Add an interesting supply side/pricing concerns next week</a:t>
                </a:r>
              </a:p>
              <a:p>
                <a:pPr lvl="1">
                  <a:lnSpc>
                    <a:spcPct val="110000"/>
                  </a:lnSpc>
                </a:pPr>
                <a:r>
                  <a:rPr lang="en-ZA" dirty="0"/>
                  <a:t>Firms will have pricing power and own capital</a:t>
                </a:r>
              </a:p>
              <a:p>
                <a:pPr lvl="2">
                  <a:lnSpc>
                    <a:spcPct val="110000"/>
                  </a:lnSpc>
                </a:pPr>
                <a:r>
                  <a:rPr lang="en-ZA" dirty="0"/>
                  <a:t>Thus the optimal price to set and the intertemporal management of the optimal capital stock will be relevant</a:t>
                </a:r>
              </a:p>
              <a:p>
                <a:pPr lvl="1">
                  <a:lnSpc>
                    <a:spcPct val="110000"/>
                  </a:lnSpc>
                </a:pPr>
                <a:r>
                  <a:rPr lang="en-ZA" dirty="0"/>
                  <a:t>Additionally, we will add nominal frictions which will cause price stickiness</a:t>
                </a:r>
              </a:p>
              <a:p>
                <a:pPr lvl="2">
                  <a:lnSpc>
                    <a:spcPct val="110000"/>
                  </a:lnSpc>
                </a:pPr>
                <a:r>
                  <a:rPr lang="en-ZA" dirty="0"/>
                  <a:t>Giving a function for monetary policy – if prices cannot adjust fully, monetary policy will have real effects</a:t>
                </a:r>
              </a:p>
              <a:p>
                <a:pPr lvl="2">
                  <a:lnSpc>
                    <a:spcPct val="110000"/>
                  </a:lnSpc>
                </a:pPr>
                <a:r>
                  <a:rPr lang="en-ZA" dirty="0"/>
                  <a:t>Aggregate price index for a unit of consumption is time varying and endogenous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96" t="-1681"/>
                </a:stretch>
              </a:blipFill>
            </p:spPr>
            <p:txBody>
              <a:bodyPr/>
              <a:lstStyle/>
              <a:p>
                <a:r>
                  <a:rPr lang="en-ZA">
                    <a:noFill/>
                  </a:rPr>
                  <a:t> </a:t>
                </a:r>
              </a:p>
            </p:txBody>
          </p:sp>
        </mc:Fallback>
      </mc:AlternateContent>
    </p:spTree>
    <p:extLst>
      <p:ext uri="{BB962C8B-B14F-4D97-AF65-F5344CB8AC3E}">
        <p14:creationId xmlns:p14="http://schemas.microsoft.com/office/powerpoint/2010/main" val="193930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ZA" dirty="0"/>
              <a:t>Complete model (Prescott 1986, simplified):</a:t>
            </a:r>
          </a:p>
        </p:txBody>
      </p:sp>
      <p:sp>
        <p:nvSpPr>
          <p:cNvPr id="3" name="Content Placeholder 2"/>
          <p:cNvSpPr>
            <a:spLocks noGrp="1"/>
          </p:cNvSpPr>
          <p:nvPr>
            <p:ph idx="1"/>
          </p:nvPr>
        </p:nvSpPr>
        <p:spPr>
          <a:xfrm>
            <a:off x="838200" y="1185333"/>
            <a:ext cx="10515600" cy="5452534"/>
          </a:xfrm>
        </p:spPr>
        <p:txBody>
          <a:bodyPr>
            <a:normAutofit fontScale="62500" lnSpcReduction="20000"/>
          </a:bodyPr>
          <a:lstStyle/>
          <a:p>
            <a:pPr marL="0" indent="0">
              <a:lnSpc>
                <a:spcPct val="120000"/>
              </a:lnSpc>
              <a:buNone/>
            </a:pPr>
            <a:r>
              <a:rPr lang="en-ZA" dirty="0"/>
              <a:t>We consider a </a:t>
            </a:r>
            <a:r>
              <a:rPr lang="en-ZA" b="1" dirty="0">
                <a:solidFill>
                  <a:srgbClr val="FF0000"/>
                </a:solidFill>
              </a:rPr>
              <a:t>real</a:t>
            </a:r>
            <a:r>
              <a:rPr lang="en-ZA" dirty="0"/>
              <a:t> economy with the following features:</a:t>
            </a:r>
          </a:p>
          <a:p>
            <a:pPr>
              <a:lnSpc>
                <a:spcPct val="120000"/>
              </a:lnSpc>
            </a:pPr>
            <a:r>
              <a:rPr lang="en-ZA" dirty="0"/>
              <a:t>Infinitely lived consumer</a:t>
            </a:r>
          </a:p>
          <a:p>
            <a:pPr lvl="1">
              <a:lnSpc>
                <a:spcPct val="120000"/>
              </a:lnSpc>
            </a:pPr>
            <a:r>
              <a:rPr lang="en-ZA" dirty="0"/>
              <a:t>Derives utility from consumption and leisure</a:t>
            </a:r>
          </a:p>
          <a:p>
            <a:pPr lvl="1">
              <a:lnSpc>
                <a:spcPct val="120000"/>
              </a:lnSpc>
            </a:pPr>
            <a:r>
              <a:rPr lang="en-ZA" dirty="0"/>
              <a:t>i.e. supplies Labour at disutility</a:t>
            </a:r>
          </a:p>
          <a:p>
            <a:pPr lvl="1">
              <a:lnSpc>
                <a:spcPct val="120000"/>
              </a:lnSpc>
            </a:pPr>
            <a:r>
              <a:rPr lang="en-ZA" dirty="0"/>
              <a:t>Owns and invests in capital that depreciates at a constant rate – in this simple model, it is only asset that exists to save in</a:t>
            </a:r>
          </a:p>
          <a:p>
            <a:pPr lvl="1">
              <a:lnSpc>
                <a:spcPct val="120000"/>
              </a:lnSpc>
            </a:pPr>
            <a:r>
              <a:rPr lang="en-ZA" b="1" dirty="0">
                <a:solidFill>
                  <a:srgbClr val="FF0000"/>
                </a:solidFill>
              </a:rPr>
              <a:t>Dynamic problem </a:t>
            </a:r>
            <a:r>
              <a:rPr lang="en-ZA" dirty="0"/>
              <a:t>– very different from micro</a:t>
            </a:r>
          </a:p>
          <a:p>
            <a:pPr lvl="1">
              <a:lnSpc>
                <a:spcPct val="120000"/>
              </a:lnSpc>
            </a:pPr>
            <a:endParaRPr lang="en-ZA" dirty="0"/>
          </a:p>
          <a:p>
            <a:pPr>
              <a:lnSpc>
                <a:spcPct val="120000"/>
              </a:lnSpc>
            </a:pPr>
            <a:r>
              <a:rPr lang="en-ZA" dirty="0"/>
              <a:t>Perfectly competitive firms that employs a </a:t>
            </a:r>
            <a:br>
              <a:rPr lang="en-ZA" dirty="0"/>
            </a:br>
            <a:r>
              <a:rPr lang="en-ZA" b="1" dirty="0">
                <a:solidFill>
                  <a:srgbClr val="FF0000"/>
                </a:solidFill>
              </a:rPr>
              <a:t>stochastic</a:t>
            </a:r>
            <a:r>
              <a:rPr lang="en-ZA" dirty="0"/>
              <a:t> constant returns to scale production function</a:t>
            </a:r>
          </a:p>
          <a:p>
            <a:pPr lvl="1">
              <a:lnSpc>
                <a:spcPct val="120000"/>
              </a:lnSpc>
            </a:pPr>
            <a:r>
              <a:rPr lang="en-ZA" dirty="0"/>
              <a:t>Technology grows, but with slow fading shocks</a:t>
            </a:r>
          </a:p>
          <a:p>
            <a:pPr lvl="1">
              <a:lnSpc>
                <a:spcPct val="120000"/>
              </a:lnSpc>
            </a:pPr>
            <a:r>
              <a:rPr lang="en-ZA" dirty="0"/>
              <a:t>Hires labour at a competitive wage</a:t>
            </a:r>
          </a:p>
          <a:p>
            <a:pPr lvl="1">
              <a:lnSpc>
                <a:spcPct val="120000"/>
              </a:lnSpc>
            </a:pPr>
            <a:r>
              <a:rPr lang="en-ZA" dirty="0"/>
              <a:t>Hires capital at a competitive rate of return</a:t>
            </a:r>
          </a:p>
          <a:p>
            <a:pPr lvl="1">
              <a:lnSpc>
                <a:spcPct val="120000"/>
              </a:lnSpc>
            </a:pPr>
            <a:r>
              <a:rPr lang="en-ZA" dirty="0"/>
              <a:t>All inputs flexible, free entry</a:t>
            </a:r>
          </a:p>
          <a:p>
            <a:pPr lvl="1">
              <a:lnSpc>
                <a:spcPct val="120000"/>
              </a:lnSpc>
            </a:pPr>
            <a:r>
              <a:rPr lang="en-ZA" dirty="0"/>
              <a:t>Period-by-period problem = static, as in micro</a:t>
            </a:r>
          </a:p>
          <a:p>
            <a:pPr lvl="1">
              <a:lnSpc>
                <a:spcPct val="120000"/>
              </a:lnSpc>
            </a:pPr>
            <a:endParaRPr lang="en-ZA" dirty="0"/>
          </a:p>
          <a:p>
            <a:pPr>
              <a:lnSpc>
                <a:spcPct val="120000"/>
              </a:lnSpc>
            </a:pPr>
            <a:r>
              <a:rPr lang="en-ZA" dirty="0"/>
              <a:t>We abstract from government from the start for simplicity</a:t>
            </a:r>
          </a:p>
        </p:txBody>
      </p:sp>
    </p:spTree>
    <p:extLst>
      <p:ext uri="{BB962C8B-B14F-4D97-AF65-F5344CB8AC3E}">
        <p14:creationId xmlns:p14="http://schemas.microsoft.com/office/powerpoint/2010/main" val="28230413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ZA" dirty="0"/>
              <a:t>Firm problem</a:t>
            </a:r>
          </a:p>
        </p:txBody>
      </p:sp>
      <p:sp>
        <p:nvSpPr>
          <p:cNvPr id="3" name="Content Placeholder 2"/>
          <p:cNvSpPr>
            <a:spLocks noGrp="1"/>
          </p:cNvSpPr>
          <p:nvPr>
            <p:ph idx="1"/>
          </p:nvPr>
        </p:nvSpPr>
        <p:spPr>
          <a:xfrm>
            <a:off x="838200" y="1041400"/>
            <a:ext cx="10515600" cy="5135563"/>
          </a:xfrm>
        </p:spPr>
        <p:txBody>
          <a:bodyPr>
            <a:normAutofit/>
          </a:bodyPr>
          <a:lstStyle/>
          <a:p>
            <a:r>
              <a:rPr lang="en-ZA" dirty="0"/>
              <a:t>Production technology:</a:t>
            </a:r>
          </a:p>
          <a:p>
            <a:endParaRPr lang="en-ZA" dirty="0"/>
          </a:p>
          <a:p>
            <a:r>
              <a:rPr lang="en-ZA" dirty="0"/>
              <a:t>Firms minimize costs of production</a:t>
            </a:r>
          </a:p>
          <a:p>
            <a:pPr lvl="1"/>
            <a:r>
              <a:rPr lang="en-ZA" dirty="0"/>
              <a:t>paying wage W and capital r per unit</a:t>
            </a:r>
          </a:p>
          <a:p>
            <a:pPr lvl="1"/>
            <a:r>
              <a:rPr lang="en-ZA" dirty="0"/>
              <a:t>And firms are always in the competitive long run</a:t>
            </a:r>
          </a:p>
          <a:p>
            <a:endParaRPr lang="en-ZA" dirty="0"/>
          </a:p>
          <a:p>
            <a:r>
              <a:rPr lang="en-ZA" dirty="0"/>
              <a:t>Important new part: Technology (or rather: total factor productivity) grows at a stochastic rate</a:t>
            </a:r>
          </a:p>
          <a:p>
            <a:pPr marL="0" indent="0">
              <a:buNone/>
            </a:pPr>
            <a:r>
              <a:rPr lang="en-ZA" dirty="0"/>
              <a:t>					 	</a:t>
            </a:r>
          </a:p>
          <a:p>
            <a:pPr marL="0" indent="0">
              <a:buNone/>
            </a:pPr>
            <a:r>
              <a:rPr lang="en-ZA" dirty="0"/>
              <a:t>						where:</a:t>
            </a:r>
          </a:p>
          <a:p>
            <a:endParaRPr lang="en-ZA" dirty="0"/>
          </a:p>
          <a:p>
            <a:endParaRPr lang="en-ZA" dirty="0"/>
          </a:p>
          <a:p>
            <a:endParaRPr lang="en-ZA" dirty="0"/>
          </a:p>
          <a:p>
            <a:endParaRPr lang="en-ZA" dirty="0"/>
          </a:p>
          <a:p>
            <a:pPr marL="0" indent="0">
              <a:buNone/>
            </a:pPr>
            <a:endParaRPr lang="en-ZA" dirty="0"/>
          </a:p>
          <a:p>
            <a:pPr marL="0" indent="0">
              <a:buNone/>
            </a:pPr>
            <a:endParaRPr lang="en-ZA" dirty="0"/>
          </a:p>
          <a:p>
            <a:pPr marL="0" indent="0">
              <a:buNone/>
            </a:pPr>
            <a:endParaRPr lang="en-ZA" dirty="0"/>
          </a:p>
          <a:p>
            <a:endParaRPr lang="en-ZA" dirty="0"/>
          </a:p>
        </p:txBody>
      </p:sp>
      <p:pic>
        <p:nvPicPr>
          <p:cNvPr id="4" name="Picture 3"/>
          <p:cNvPicPr>
            <a:picLocks noChangeAspect="1"/>
          </p:cNvPicPr>
          <p:nvPr/>
        </p:nvPicPr>
        <p:blipFill>
          <a:blip r:embed="rId2"/>
          <a:stretch>
            <a:fillRect/>
          </a:stretch>
        </p:blipFill>
        <p:spPr>
          <a:xfrm>
            <a:off x="4900454" y="963296"/>
            <a:ext cx="3932025" cy="724533"/>
          </a:xfrm>
          <a:prstGeom prst="rect">
            <a:avLst/>
          </a:prstGeom>
        </p:spPr>
      </p:pic>
      <p:pic>
        <p:nvPicPr>
          <p:cNvPr id="7" name="Picture 6"/>
          <p:cNvPicPr>
            <a:picLocks noChangeAspect="1"/>
          </p:cNvPicPr>
          <p:nvPr/>
        </p:nvPicPr>
        <p:blipFill>
          <a:blip r:embed="rId3"/>
          <a:stretch>
            <a:fillRect/>
          </a:stretch>
        </p:blipFill>
        <p:spPr>
          <a:xfrm>
            <a:off x="994305" y="4736111"/>
            <a:ext cx="4495800" cy="1638434"/>
          </a:xfrm>
          <a:prstGeom prst="rect">
            <a:avLst/>
          </a:prstGeom>
        </p:spPr>
      </p:pic>
      <p:pic>
        <p:nvPicPr>
          <p:cNvPr id="8" name="Picture 7"/>
          <p:cNvPicPr>
            <a:picLocks noChangeAspect="1"/>
          </p:cNvPicPr>
          <p:nvPr/>
        </p:nvPicPr>
        <p:blipFill>
          <a:blip r:embed="rId4"/>
          <a:stretch>
            <a:fillRect/>
          </a:stretch>
        </p:blipFill>
        <p:spPr>
          <a:xfrm>
            <a:off x="7746999" y="4669612"/>
            <a:ext cx="3450696" cy="1585455"/>
          </a:xfrm>
          <a:prstGeom prst="rect">
            <a:avLst/>
          </a:prstGeom>
        </p:spPr>
      </p:pic>
    </p:spTree>
    <p:extLst>
      <p:ext uri="{BB962C8B-B14F-4D97-AF65-F5344CB8AC3E}">
        <p14:creationId xmlns:p14="http://schemas.microsoft.com/office/powerpoint/2010/main" val="24727701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Firm problem</a:t>
            </a:r>
          </a:p>
        </p:txBody>
      </p:sp>
      <p:sp>
        <p:nvSpPr>
          <p:cNvPr id="3" name="Content Placeholder 2"/>
          <p:cNvSpPr>
            <a:spLocks noGrp="1"/>
          </p:cNvSpPr>
          <p:nvPr>
            <p:ph idx="1"/>
          </p:nvPr>
        </p:nvSpPr>
        <p:spPr/>
        <p:txBody>
          <a:bodyPr>
            <a:normAutofit fontScale="92500" lnSpcReduction="10000"/>
          </a:bodyPr>
          <a:lstStyle/>
          <a:p>
            <a:r>
              <a:rPr lang="en-ZA" dirty="0" err="1"/>
              <a:t>Lagrangian</a:t>
            </a:r>
            <a:r>
              <a:rPr lang="en-ZA" dirty="0"/>
              <a:t> of the cost minimization problem:</a:t>
            </a:r>
          </a:p>
          <a:p>
            <a:endParaRPr lang="en-ZA" dirty="0"/>
          </a:p>
          <a:p>
            <a:endParaRPr lang="en-ZA" dirty="0"/>
          </a:p>
          <a:p>
            <a:endParaRPr lang="en-ZA" dirty="0"/>
          </a:p>
          <a:p>
            <a:pPr marL="0" indent="0">
              <a:buNone/>
            </a:pPr>
            <a:endParaRPr lang="en-ZA" dirty="0"/>
          </a:p>
          <a:p>
            <a:pPr marL="0" indent="0">
              <a:buNone/>
            </a:pPr>
            <a:endParaRPr lang="en-ZA" dirty="0"/>
          </a:p>
          <a:p>
            <a:pPr marL="0" indent="0">
              <a:buNone/>
            </a:pPr>
            <a:r>
              <a:rPr lang="en-ZA" dirty="0"/>
              <a:t>Note a difference from Romer: </a:t>
            </a:r>
          </a:p>
          <a:p>
            <a:pPr>
              <a:buFontTx/>
              <a:buChar char="-"/>
            </a:pPr>
            <a:r>
              <a:rPr lang="en-ZA" dirty="0"/>
              <a:t>He skips the firm step, so the definition of r differs</a:t>
            </a:r>
          </a:p>
          <a:p>
            <a:pPr>
              <a:buFontTx/>
              <a:buChar char="-"/>
            </a:pPr>
            <a:r>
              <a:rPr lang="en-ZA" dirty="0"/>
              <a:t>We will add it later</a:t>
            </a:r>
          </a:p>
          <a:p>
            <a:pPr lvl="1">
              <a:buFontTx/>
              <a:buChar char="-"/>
            </a:pPr>
            <a:r>
              <a:rPr lang="en-ZA" dirty="0"/>
              <a:t>Our model: firm just rents the capital, so doesn’t see the depreciation</a:t>
            </a:r>
          </a:p>
          <a:p>
            <a:pPr>
              <a:buFontTx/>
              <a:buChar char="-"/>
            </a:pPr>
            <a:endParaRPr lang="en-ZA" dirty="0"/>
          </a:p>
          <a:p>
            <a:endParaRPr lang="en-ZA" dirty="0"/>
          </a:p>
          <a:p>
            <a:endParaRPr lang="en-ZA" dirty="0"/>
          </a:p>
          <a:p>
            <a:pPr marL="0" indent="0">
              <a:buNone/>
            </a:pPr>
            <a:endParaRPr lang="en-ZA" dirty="0"/>
          </a:p>
          <a:p>
            <a:pPr marL="0" indent="0">
              <a:buNone/>
            </a:pPr>
            <a:endParaRPr lang="en-ZA" dirty="0"/>
          </a:p>
          <a:p>
            <a:pPr marL="0" indent="0">
              <a:buNone/>
            </a:pPr>
            <a:endParaRPr lang="en-ZA" dirty="0"/>
          </a:p>
          <a:p>
            <a:endParaRPr lang="en-ZA" dirty="0"/>
          </a:p>
        </p:txBody>
      </p:sp>
      <p:pic>
        <p:nvPicPr>
          <p:cNvPr id="6" name="Picture 5"/>
          <p:cNvPicPr>
            <a:picLocks noChangeAspect="1"/>
          </p:cNvPicPr>
          <p:nvPr/>
        </p:nvPicPr>
        <p:blipFill>
          <a:blip r:embed="rId2"/>
          <a:stretch>
            <a:fillRect/>
          </a:stretch>
        </p:blipFill>
        <p:spPr>
          <a:xfrm>
            <a:off x="838200" y="2435225"/>
            <a:ext cx="10277475" cy="971550"/>
          </a:xfrm>
          <a:prstGeom prst="rect">
            <a:avLst/>
          </a:prstGeom>
        </p:spPr>
      </p:pic>
    </p:spTree>
    <p:extLst>
      <p:ext uri="{BB962C8B-B14F-4D97-AF65-F5344CB8AC3E}">
        <p14:creationId xmlns:p14="http://schemas.microsoft.com/office/powerpoint/2010/main" val="30237465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Firm problem</a:t>
            </a:r>
          </a:p>
        </p:txBody>
      </p:sp>
      <p:sp>
        <p:nvSpPr>
          <p:cNvPr id="3" name="Content Placeholder 2"/>
          <p:cNvSpPr>
            <a:spLocks noGrp="1"/>
          </p:cNvSpPr>
          <p:nvPr>
            <p:ph idx="1"/>
          </p:nvPr>
        </p:nvSpPr>
        <p:spPr/>
        <p:txBody>
          <a:bodyPr/>
          <a:lstStyle/>
          <a:p>
            <a:r>
              <a:rPr lang="en-ZA" dirty="0" err="1"/>
              <a:t>Lagrangian</a:t>
            </a:r>
            <a:r>
              <a:rPr lang="en-ZA" dirty="0"/>
              <a:t> of the cost minimization problem:</a:t>
            </a:r>
          </a:p>
          <a:p>
            <a:endParaRPr lang="en-ZA" dirty="0"/>
          </a:p>
          <a:p>
            <a:endParaRPr lang="en-ZA" dirty="0"/>
          </a:p>
          <a:p>
            <a:endParaRPr lang="en-ZA" dirty="0"/>
          </a:p>
          <a:p>
            <a:r>
              <a:rPr lang="en-ZA" dirty="0"/>
              <a:t>First order conditions:</a:t>
            </a:r>
          </a:p>
          <a:p>
            <a:endParaRPr lang="en-ZA" dirty="0"/>
          </a:p>
          <a:p>
            <a:endParaRPr lang="en-ZA" dirty="0"/>
          </a:p>
          <a:p>
            <a:pPr marL="0" indent="0">
              <a:buNone/>
            </a:pPr>
            <a:endParaRPr lang="en-ZA" dirty="0"/>
          </a:p>
          <a:p>
            <a:pPr marL="0" indent="0">
              <a:buNone/>
            </a:pPr>
            <a:endParaRPr lang="en-ZA" dirty="0"/>
          </a:p>
          <a:p>
            <a:pPr marL="0" indent="0">
              <a:buNone/>
            </a:pPr>
            <a:endParaRPr lang="en-ZA" dirty="0"/>
          </a:p>
          <a:p>
            <a:endParaRPr lang="en-ZA" dirty="0"/>
          </a:p>
        </p:txBody>
      </p:sp>
      <p:pic>
        <p:nvPicPr>
          <p:cNvPr id="6" name="Picture 5"/>
          <p:cNvPicPr>
            <a:picLocks noChangeAspect="1"/>
          </p:cNvPicPr>
          <p:nvPr/>
        </p:nvPicPr>
        <p:blipFill>
          <a:blip r:embed="rId2"/>
          <a:stretch>
            <a:fillRect/>
          </a:stretch>
        </p:blipFill>
        <p:spPr>
          <a:xfrm>
            <a:off x="838200" y="2435225"/>
            <a:ext cx="10277475" cy="971550"/>
          </a:xfrm>
          <a:prstGeom prst="rect">
            <a:avLst/>
          </a:prstGeom>
        </p:spPr>
      </p:pic>
      <p:pic>
        <p:nvPicPr>
          <p:cNvPr id="4" name="Picture 3"/>
          <p:cNvPicPr>
            <a:picLocks noChangeAspect="1"/>
          </p:cNvPicPr>
          <p:nvPr/>
        </p:nvPicPr>
        <p:blipFill>
          <a:blip r:embed="rId3"/>
          <a:stretch>
            <a:fillRect/>
          </a:stretch>
        </p:blipFill>
        <p:spPr>
          <a:xfrm>
            <a:off x="4588404" y="4121150"/>
            <a:ext cx="6181725" cy="2190750"/>
          </a:xfrm>
          <a:prstGeom prst="rect">
            <a:avLst/>
          </a:prstGeom>
        </p:spPr>
      </p:pic>
    </p:spTree>
    <p:extLst>
      <p:ext uri="{BB962C8B-B14F-4D97-AF65-F5344CB8AC3E}">
        <p14:creationId xmlns:p14="http://schemas.microsoft.com/office/powerpoint/2010/main" val="8107367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Firm problem</a:t>
            </a:r>
          </a:p>
        </p:txBody>
      </p:sp>
      <p:sp>
        <p:nvSpPr>
          <p:cNvPr id="3" name="Content Placeholder 2"/>
          <p:cNvSpPr>
            <a:spLocks noGrp="1"/>
          </p:cNvSpPr>
          <p:nvPr>
            <p:ph idx="1"/>
          </p:nvPr>
        </p:nvSpPr>
        <p:spPr/>
        <p:txBody>
          <a:bodyPr/>
          <a:lstStyle/>
          <a:p>
            <a:r>
              <a:rPr lang="en-ZA" dirty="0"/>
              <a:t>Rewrite the first order conditions:</a:t>
            </a:r>
          </a:p>
          <a:p>
            <a:endParaRPr lang="en-ZA" dirty="0"/>
          </a:p>
          <a:p>
            <a:endParaRPr lang="en-ZA" dirty="0"/>
          </a:p>
          <a:p>
            <a:endParaRPr lang="en-ZA" dirty="0"/>
          </a:p>
          <a:p>
            <a:endParaRPr lang="en-ZA" dirty="0"/>
          </a:p>
          <a:p>
            <a:endParaRPr lang="en-ZA" dirty="0"/>
          </a:p>
          <a:p>
            <a:pPr marL="0" indent="0">
              <a:buNone/>
            </a:pPr>
            <a:endParaRPr lang="en-ZA" dirty="0"/>
          </a:p>
          <a:p>
            <a:pPr marL="0" indent="0">
              <a:buNone/>
            </a:pPr>
            <a:endParaRPr lang="en-ZA" dirty="0"/>
          </a:p>
          <a:p>
            <a:pPr marL="0" indent="0">
              <a:buNone/>
            </a:pPr>
            <a:endParaRPr lang="en-ZA" dirty="0"/>
          </a:p>
          <a:p>
            <a:endParaRPr lang="en-ZA" dirty="0"/>
          </a:p>
        </p:txBody>
      </p:sp>
      <p:pic>
        <p:nvPicPr>
          <p:cNvPr id="5" name="Picture 4"/>
          <p:cNvPicPr>
            <a:picLocks noChangeAspect="1"/>
          </p:cNvPicPr>
          <p:nvPr/>
        </p:nvPicPr>
        <p:blipFill>
          <a:blip r:embed="rId2"/>
          <a:stretch>
            <a:fillRect/>
          </a:stretch>
        </p:blipFill>
        <p:spPr>
          <a:xfrm>
            <a:off x="289983" y="2702983"/>
            <a:ext cx="4991100" cy="3162300"/>
          </a:xfrm>
          <a:prstGeom prst="rect">
            <a:avLst/>
          </a:prstGeom>
        </p:spPr>
      </p:pic>
      <p:pic>
        <p:nvPicPr>
          <p:cNvPr id="7" name="Picture 6"/>
          <p:cNvPicPr>
            <a:picLocks noChangeAspect="1"/>
          </p:cNvPicPr>
          <p:nvPr/>
        </p:nvPicPr>
        <p:blipFill>
          <a:blip r:embed="rId3"/>
          <a:stretch>
            <a:fillRect/>
          </a:stretch>
        </p:blipFill>
        <p:spPr>
          <a:xfrm>
            <a:off x="5939367" y="2702983"/>
            <a:ext cx="5962650" cy="3162300"/>
          </a:xfrm>
          <a:prstGeom prst="rect">
            <a:avLst/>
          </a:prstGeom>
        </p:spPr>
      </p:pic>
    </p:spTree>
    <p:extLst>
      <p:ext uri="{BB962C8B-B14F-4D97-AF65-F5344CB8AC3E}">
        <p14:creationId xmlns:p14="http://schemas.microsoft.com/office/powerpoint/2010/main" val="42809442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1080"/>
          </a:xfrm>
        </p:spPr>
        <p:txBody>
          <a:bodyPr>
            <a:normAutofit fontScale="90000"/>
          </a:bodyPr>
          <a:lstStyle/>
          <a:p>
            <a:r>
              <a:rPr lang="en-ZA" dirty="0"/>
              <a:t>Firm problem</a:t>
            </a:r>
          </a:p>
        </p:txBody>
      </p:sp>
      <p:sp>
        <p:nvSpPr>
          <p:cNvPr id="3" name="Content Placeholder 2"/>
          <p:cNvSpPr>
            <a:spLocks noGrp="1"/>
          </p:cNvSpPr>
          <p:nvPr>
            <p:ph idx="1"/>
          </p:nvPr>
        </p:nvSpPr>
        <p:spPr>
          <a:xfrm>
            <a:off x="838200" y="1276865"/>
            <a:ext cx="10515600" cy="4900098"/>
          </a:xfrm>
        </p:spPr>
        <p:txBody>
          <a:bodyPr>
            <a:normAutofit lnSpcReduction="10000"/>
          </a:bodyPr>
          <a:lstStyle/>
          <a:p>
            <a:r>
              <a:rPr lang="en-ZA" dirty="0"/>
              <a:t>Now impose perfect competition</a:t>
            </a:r>
          </a:p>
          <a:p>
            <a:r>
              <a:rPr lang="en-ZA" dirty="0"/>
              <a:t>Perfect competition implies zero profits – i.e. all resources are paid out to purchase inputs</a:t>
            </a:r>
          </a:p>
          <a:p>
            <a:endParaRPr lang="en-ZA" dirty="0"/>
          </a:p>
          <a:p>
            <a:endParaRPr lang="en-ZA" dirty="0"/>
          </a:p>
          <a:p>
            <a:endParaRPr lang="en-ZA" dirty="0"/>
          </a:p>
          <a:p>
            <a:endParaRPr lang="en-ZA" dirty="0"/>
          </a:p>
          <a:p>
            <a:endParaRPr lang="en-ZA" dirty="0"/>
          </a:p>
          <a:p>
            <a:endParaRPr lang="en-ZA" dirty="0"/>
          </a:p>
          <a:p>
            <a:r>
              <a:rPr lang="en-ZA" dirty="0"/>
              <a:t>Thus: </a:t>
            </a:r>
          </a:p>
          <a:p>
            <a:pPr marL="0" indent="0">
              <a:buNone/>
            </a:pPr>
            <a:endParaRPr lang="en-ZA" dirty="0"/>
          </a:p>
          <a:p>
            <a:endParaRPr lang="en-ZA" dirty="0"/>
          </a:p>
          <a:p>
            <a:endParaRPr lang="en-ZA" dirty="0"/>
          </a:p>
          <a:p>
            <a:endParaRPr lang="en-ZA" dirty="0"/>
          </a:p>
          <a:p>
            <a:endParaRPr lang="en-ZA" dirty="0"/>
          </a:p>
          <a:p>
            <a:endParaRPr lang="en-ZA" dirty="0"/>
          </a:p>
          <a:p>
            <a:pPr marL="0" indent="0">
              <a:buNone/>
            </a:pPr>
            <a:endParaRPr lang="en-ZA" dirty="0"/>
          </a:p>
          <a:p>
            <a:pPr marL="0" indent="0">
              <a:buNone/>
            </a:pPr>
            <a:endParaRPr lang="en-ZA" dirty="0"/>
          </a:p>
          <a:p>
            <a:pPr marL="0" indent="0">
              <a:buNone/>
            </a:pPr>
            <a:endParaRPr lang="en-ZA" dirty="0"/>
          </a:p>
          <a:p>
            <a:endParaRPr lang="en-ZA" dirty="0"/>
          </a:p>
        </p:txBody>
      </p:sp>
      <p:pic>
        <p:nvPicPr>
          <p:cNvPr id="4" name="Picture 3"/>
          <p:cNvPicPr>
            <a:picLocks noChangeAspect="1"/>
          </p:cNvPicPr>
          <p:nvPr/>
        </p:nvPicPr>
        <p:blipFill>
          <a:blip r:embed="rId2"/>
          <a:stretch>
            <a:fillRect/>
          </a:stretch>
        </p:blipFill>
        <p:spPr>
          <a:xfrm>
            <a:off x="2858971" y="2568191"/>
            <a:ext cx="7344700" cy="2655181"/>
          </a:xfrm>
          <a:prstGeom prst="rect">
            <a:avLst/>
          </a:prstGeom>
        </p:spPr>
      </p:pic>
      <p:pic>
        <p:nvPicPr>
          <p:cNvPr id="6" name="Picture 5"/>
          <p:cNvPicPr>
            <a:picLocks noChangeAspect="1"/>
          </p:cNvPicPr>
          <p:nvPr/>
        </p:nvPicPr>
        <p:blipFill>
          <a:blip r:embed="rId3"/>
          <a:stretch>
            <a:fillRect/>
          </a:stretch>
        </p:blipFill>
        <p:spPr>
          <a:xfrm>
            <a:off x="1988329" y="5042140"/>
            <a:ext cx="1343025" cy="942975"/>
          </a:xfrm>
          <a:prstGeom prst="rect">
            <a:avLst/>
          </a:prstGeom>
        </p:spPr>
      </p:pic>
    </p:spTree>
    <p:extLst>
      <p:ext uri="{BB962C8B-B14F-4D97-AF65-F5344CB8AC3E}">
        <p14:creationId xmlns:p14="http://schemas.microsoft.com/office/powerpoint/2010/main" val="40340694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Firm results:</a:t>
            </a:r>
          </a:p>
        </p:txBody>
      </p:sp>
      <p:sp>
        <p:nvSpPr>
          <p:cNvPr id="3" name="Content Placeholder 2"/>
          <p:cNvSpPr>
            <a:spLocks noGrp="1"/>
          </p:cNvSpPr>
          <p:nvPr>
            <p:ph idx="1"/>
          </p:nvPr>
        </p:nvSpPr>
        <p:spPr/>
        <p:txBody>
          <a:bodyPr/>
          <a:lstStyle/>
          <a:p>
            <a:pPr marL="0" indent="0">
              <a:buNone/>
            </a:pPr>
            <a:r>
              <a:rPr lang="en-ZA" dirty="0"/>
              <a:t>Two interpretations:</a:t>
            </a:r>
          </a:p>
          <a:p>
            <a:r>
              <a:rPr lang="en-ZA" dirty="0"/>
              <a:t>Each factor gets its fair share of the output:</a:t>
            </a:r>
          </a:p>
          <a:p>
            <a:endParaRPr lang="en-ZA" dirty="0"/>
          </a:p>
          <a:p>
            <a:endParaRPr lang="en-ZA" dirty="0"/>
          </a:p>
          <a:p>
            <a:endParaRPr lang="en-ZA" dirty="0"/>
          </a:p>
          <a:p>
            <a:r>
              <a:rPr lang="en-ZA" dirty="0"/>
              <a:t>The capital labour ratio depends on the relative productivity and relative costs:</a:t>
            </a:r>
          </a:p>
        </p:txBody>
      </p:sp>
      <p:pic>
        <p:nvPicPr>
          <p:cNvPr id="4" name="Picture 3"/>
          <p:cNvPicPr>
            <a:picLocks noChangeAspect="1"/>
          </p:cNvPicPr>
          <p:nvPr/>
        </p:nvPicPr>
        <p:blipFill>
          <a:blip r:embed="rId2"/>
          <a:stretch>
            <a:fillRect/>
          </a:stretch>
        </p:blipFill>
        <p:spPr>
          <a:xfrm>
            <a:off x="5014057" y="229658"/>
            <a:ext cx="6262481" cy="1963208"/>
          </a:xfrm>
          <a:prstGeom prst="rect">
            <a:avLst/>
          </a:prstGeom>
        </p:spPr>
      </p:pic>
      <p:pic>
        <p:nvPicPr>
          <p:cNvPr id="5" name="Picture 4"/>
          <p:cNvPicPr>
            <a:picLocks noChangeAspect="1"/>
          </p:cNvPicPr>
          <p:nvPr/>
        </p:nvPicPr>
        <p:blipFill>
          <a:blip r:embed="rId3"/>
          <a:stretch>
            <a:fillRect/>
          </a:stretch>
        </p:blipFill>
        <p:spPr>
          <a:xfrm>
            <a:off x="3872374" y="2811727"/>
            <a:ext cx="4152437" cy="1277673"/>
          </a:xfrm>
          <a:prstGeom prst="rect">
            <a:avLst/>
          </a:prstGeom>
        </p:spPr>
      </p:pic>
      <p:pic>
        <p:nvPicPr>
          <p:cNvPr id="6" name="Picture 5"/>
          <p:cNvPicPr>
            <a:picLocks noChangeAspect="1"/>
          </p:cNvPicPr>
          <p:nvPr/>
        </p:nvPicPr>
        <p:blipFill>
          <a:blip r:embed="rId4"/>
          <a:stretch>
            <a:fillRect/>
          </a:stretch>
        </p:blipFill>
        <p:spPr>
          <a:xfrm>
            <a:off x="3872374" y="5206624"/>
            <a:ext cx="3602504" cy="1105276"/>
          </a:xfrm>
          <a:prstGeom prst="rect">
            <a:avLst/>
          </a:prstGeom>
        </p:spPr>
      </p:pic>
    </p:spTree>
    <p:extLst>
      <p:ext uri="{BB962C8B-B14F-4D97-AF65-F5344CB8AC3E}">
        <p14:creationId xmlns:p14="http://schemas.microsoft.com/office/powerpoint/2010/main" val="20599549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Firm results:</a:t>
            </a:r>
          </a:p>
        </p:txBody>
      </p:sp>
      <p:sp>
        <p:nvSpPr>
          <p:cNvPr id="3" name="Content Placeholder 2"/>
          <p:cNvSpPr>
            <a:spLocks noGrp="1"/>
          </p:cNvSpPr>
          <p:nvPr>
            <p:ph idx="1"/>
          </p:nvPr>
        </p:nvSpPr>
        <p:spPr/>
        <p:txBody>
          <a:bodyPr/>
          <a:lstStyle/>
          <a:p>
            <a:pPr marL="0" indent="0">
              <a:buNone/>
            </a:pPr>
            <a:r>
              <a:rPr lang="en-ZA" dirty="0"/>
              <a:t>What’s different from micro?</a:t>
            </a:r>
          </a:p>
          <a:p>
            <a:r>
              <a:rPr lang="en-ZA" dirty="0"/>
              <a:t>Return on capital and wage are </a:t>
            </a:r>
            <a:r>
              <a:rPr lang="en-ZA" b="1" dirty="0">
                <a:solidFill>
                  <a:srgbClr val="FF0000"/>
                </a:solidFill>
              </a:rPr>
              <a:t>endogenous</a:t>
            </a:r>
            <a:r>
              <a:rPr lang="en-ZA" dirty="0"/>
              <a:t> processes </a:t>
            </a:r>
          </a:p>
          <a:p>
            <a:pPr lvl="1"/>
            <a:r>
              <a:rPr lang="en-ZA" dirty="0"/>
              <a:t> we have to </a:t>
            </a:r>
            <a:r>
              <a:rPr lang="en-ZA" b="1" dirty="0"/>
              <a:t>solve</a:t>
            </a:r>
            <a:r>
              <a:rPr lang="en-ZA" dirty="0"/>
              <a:t> for them in general equilibrium</a:t>
            </a:r>
          </a:p>
          <a:p>
            <a:r>
              <a:rPr lang="en-ZA" dirty="0"/>
              <a:t>They are both </a:t>
            </a:r>
            <a:r>
              <a:rPr lang="en-ZA" b="1" dirty="0">
                <a:solidFill>
                  <a:srgbClr val="FF0000"/>
                </a:solidFill>
              </a:rPr>
              <a:t>stochastic</a:t>
            </a:r>
            <a:r>
              <a:rPr lang="en-ZA" dirty="0"/>
              <a:t> processes</a:t>
            </a:r>
          </a:p>
          <a:p>
            <a:pPr lvl="1"/>
            <a:r>
              <a:rPr lang="en-ZA" dirty="0"/>
              <a:t>Not fully predictable</a:t>
            </a:r>
          </a:p>
        </p:txBody>
      </p:sp>
      <p:pic>
        <p:nvPicPr>
          <p:cNvPr id="4" name="Picture 3"/>
          <p:cNvPicPr>
            <a:picLocks noChangeAspect="1"/>
          </p:cNvPicPr>
          <p:nvPr/>
        </p:nvPicPr>
        <p:blipFill>
          <a:blip r:embed="rId2"/>
          <a:stretch>
            <a:fillRect/>
          </a:stretch>
        </p:blipFill>
        <p:spPr>
          <a:xfrm>
            <a:off x="3023662" y="4489563"/>
            <a:ext cx="5382675" cy="1687400"/>
          </a:xfrm>
          <a:prstGeom prst="rect">
            <a:avLst/>
          </a:prstGeom>
        </p:spPr>
      </p:pic>
      <p:sp>
        <p:nvSpPr>
          <p:cNvPr id="7" name="Oval 6"/>
          <p:cNvSpPr/>
          <p:nvPr/>
        </p:nvSpPr>
        <p:spPr>
          <a:xfrm>
            <a:off x="5444067" y="4571999"/>
            <a:ext cx="338666" cy="51245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8" name="Oval 7"/>
          <p:cNvSpPr/>
          <p:nvPr/>
        </p:nvSpPr>
        <p:spPr>
          <a:xfrm>
            <a:off x="5274734" y="5503333"/>
            <a:ext cx="338666" cy="49499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20222371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Consumer Problem:</a:t>
            </a:r>
          </a:p>
        </p:txBody>
      </p:sp>
      <p:sp>
        <p:nvSpPr>
          <p:cNvPr id="3" name="Content Placeholder 2"/>
          <p:cNvSpPr>
            <a:spLocks noGrp="1"/>
          </p:cNvSpPr>
          <p:nvPr>
            <p:ph idx="1"/>
          </p:nvPr>
        </p:nvSpPr>
        <p:spPr/>
        <p:txBody>
          <a:bodyPr/>
          <a:lstStyle/>
          <a:p>
            <a:pPr marL="0" indent="0">
              <a:buNone/>
            </a:pPr>
            <a:r>
              <a:rPr lang="en-ZA" dirty="0"/>
              <a:t>Utility function:</a:t>
            </a:r>
          </a:p>
          <a:p>
            <a:pPr marL="0" indent="0">
              <a:buNone/>
            </a:pPr>
            <a:endParaRPr lang="en-ZA" dirty="0"/>
          </a:p>
          <a:p>
            <a:pPr marL="0" indent="0">
              <a:buNone/>
            </a:pPr>
            <a:endParaRPr lang="en-ZA" dirty="0"/>
          </a:p>
          <a:p>
            <a:pPr marL="0" indent="0">
              <a:buNone/>
            </a:pPr>
            <a:r>
              <a:rPr lang="en-ZA" dirty="0"/>
              <a:t>Features:</a:t>
            </a:r>
          </a:p>
          <a:p>
            <a:r>
              <a:rPr lang="en-ZA" dirty="0"/>
              <a:t>The objective function is the “beginning of time” </a:t>
            </a:r>
            <a:r>
              <a:rPr lang="en-ZA" b="1" dirty="0"/>
              <a:t>expected</a:t>
            </a:r>
            <a:r>
              <a:rPr lang="en-ZA" dirty="0"/>
              <a:t> present value of lifetime utility – the economy is stochastic/uncertain</a:t>
            </a:r>
          </a:p>
          <a:p>
            <a:r>
              <a:rPr lang="en-ZA" dirty="0"/>
              <a:t>Likes consumption, dislikes labour, discounts the </a:t>
            </a:r>
            <a:r>
              <a:rPr lang="en-ZA" dirty="0" err="1"/>
              <a:t>futre</a:t>
            </a:r>
            <a:endParaRPr lang="en-ZA" dirty="0"/>
          </a:p>
          <a:p>
            <a:r>
              <a:rPr lang="en-ZA" dirty="0"/>
              <a:t>What is a solution for this problem, given the uncertainty?</a:t>
            </a:r>
          </a:p>
          <a:p>
            <a:endParaRPr lang="en-ZA" dirty="0"/>
          </a:p>
        </p:txBody>
      </p:sp>
      <p:pic>
        <p:nvPicPr>
          <p:cNvPr id="4" name="Picture 3"/>
          <p:cNvPicPr>
            <a:picLocks noChangeAspect="1"/>
          </p:cNvPicPr>
          <p:nvPr/>
        </p:nvPicPr>
        <p:blipFill>
          <a:blip r:embed="rId2"/>
          <a:stretch>
            <a:fillRect/>
          </a:stretch>
        </p:blipFill>
        <p:spPr>
          <a:xfrm>
            <a:off x="3124200" y="2296338"/>
            <a:ext cx="4814887" cy="1137953"/>
          </a:xfrm>
          <a:prstGeom prst="rect">
            <a:avLst/>
          </a:prstGeom>
        </p:spPr>
      </p:pic>
    </p:spTree>
    <p:extLst>
      <p:ext uri="{BB962C8B-B14F-4D97-AF65-F5344CB8AC3E}">
        <p14:creationId xmlns:p14="http://schemas.microsoft.com/office/powerpoint/2010/main" val="2913634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Business Cycle Theory</a:t>
            </a:r>
          </a:p>
        </p:txBody>
      </p:sp>
      <p:sp>
        <p:nvSpPr>
          <p:cNvPr id="3" name="Content Placeholder 2"/>
          <p:cNvSpPr>
            <a:spLocks noGrp="1"/>
          </p:cNvSpPr>
          <p:nvPr>
            <p:ph idx="1"/>
          </p:nvPr>
        </p:nvSpPr>
        <p:spPr/>
        <p:txBody>
          <a:bodyPr/>
          <a:lstStyle/>
          <a:p>
            <a:pPr marL="0" indent="0">
              <a:buNone/>
            </a:pPr>
            <a:r>
              <a:rPr lang="en-ZA" dirty="0"/>
              <a:t>First, some questions for class discussion:</a:t>
            </a:r>
          </a:p>
          <a:p>
            <a:r>
              <a:rPr lang="en-ZA" b="1" dirty="0"/>
              <a:t>What are business cycles? I.e. give a definition</a:t>
            </a:r>
          </a:p>
          <a:p>
            <a:r>
              <a:rPr lang="en-ZA" b="1" dirty="0"/>
              <a:t>How are business cycles measured?</a:t>
            </a:r>
          </a:p>
          <a:p>
            <a:r>
              <a:rPr lang="en-ZA" dirty="0"/>
              <a:t>What causes business cycles?</a:t>
            </a:r>
          </a:p>
          <a:p>
            <a:r>
              <a:rPr lang="en-ZA" dirty="0"/>
              <a:t>Should policy intervene in business cycles?</a:t>
            </a:r>
          </a:p>
          <a:p>
            <a:pPr lvl="1"/>
            <a:r>
              <a:rPr lang="en-ZA" dirty="0"/>
              <a:t>During upswings?</a:t>
            </a:r>
          </a:p>
          <a:p>
            <a:pPr lvl="1"/>
            <a:r>
              <a:rPr lang="en-ZA" dirty="0"/>
              <a:t>During downswings?</a:t>
            </a:r>
          </a:p>
          <a:p>
            <a:pPr lvl="1"/>
            <a:r>
              <a:rPr lang="en-ZA" dirty="0"/>
              <a:t>Always?</a:t>
            </a:r>
          </a:p>
        </p:txBody>
      </p:sp>
    </p:spTree>
    <p:extLst>
      <p:ext uri="{BB962C8B-B14F-4D97-AF65-F5344CB8AC3E}">
        <p14:creationId xmlns:p14="http://schemas.microsoft.com/office/powerpoint/2010/main" val="23509491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Consumer Problem:</a:t>
            </a:r>
          </a:p>
        </p:txBody>
      </p:sp>
      <p:sp>
        <p:nvSpPr>
          <p:cNvPr id="3" name="Content Placeholder 2"/>
          <p:cNvSpPr>
            <a:spLocks noGrp="1"/>
          </p:cNvSpPr>
          <p:nvPr>
            <p:ph idx="1"/>
          </p:nvPr>
        </p:nvSpPr>
        <p:spPr>
          <a:xfrm>
            <a:off x="838200" y="1825624"/>
            <a:ext cx="10515600" cy="5032375"/>
          </a:xfrm>
        </p:spPr>
        <p:txBody>
          <a:bodyPr>
            <a:normAutofit fontScale="92500" lnSpcReduction="10000"/>
          </a:bodyPr>
          <a:lstStyle/>
          <a:p>
            <a:pPr marL="0" indent="0">
              <a:buNone/>
            </a:pPr>
            <a:r>
              <a:rPr lang="en-ZA" dirty="0"/>
              <a:t>Utility function:</a:t>
            </a:r>
          </a:p>
          <a:p>
            <a:pPr marL="0" indent="0">
              <a:buNone/>
            </a:pPr>
            <a:endParaRPr lang="en-ZA" dirty="0"/>
          </a:p>
          <a:p>
            <a:pPr marL="0" indent="0">
              <a:buNone/>
            </a:pPr>
            <a:endParaRPr lang="en-ZA" dirty="0"/>
          </a:p>
          <a:p>
            <a:pPr marL="0" indent="0">
              <a:buNone/>
            </a:pPr>
            <a:r>
              <a:rPr lang="en-ZA" dirty="0"/>
              <a:t>Features:</a:t>
            </a:r>
          </a:p>
          <a:p>
            <a:r>
              <a:rPr lang="en-ZA" dirty="0"/>
              <a:t>The objective function is the “beginning of time” </a:t>
            </a:r>
            <a:r>
              <a:rPr lang="en-ZA" b="1" dirty="0"/>
              <a:t>expected</a:t>
            </a:r>
            <a:r>
              <a:rPr lang="en-ZA" dirty="0"/>
              <a:t> present value of lifetime utility – the economy is stochastic/uncertain</a:t>
            </a:r>
          </a:p>
          <a:p>
            <a:r>
              <a:rPr lang="en-ZA" dirty="0"/>
              <a:t>The consumer likes consumption, dislikes labour, discounts the future</a:t>
            </a:r>
          </a:p>
          <a:p>
            <a:r>
              <a:rPr lang="en-ZA" dirty="0"/>
              <a:t>What is a solution for this problem, given the uncertainty?</a:t>
            </a:r>
          </a:p>
          <a:p>
            <a:pPr lvl="1"/>
            <a:r>
              <a:rPr lang="en-ZA" dirty="0"/>
              <a:t>A consumer cannot choose all values (or time paths) for consumption/labour ex ante</a:t>
            </a:r>
          </a:p>
          <a:p>
            <a:pPr lvl="1"/>
            <a:r>
              <a:rPr lang="en-ZA" dirty="0"/>
              <a:t>Must choose </a:t>
            </a:r>
            <a:r>
              <a:rPr lang="en-ZA" b="1" dirty="0">
                <a:solidFill>
                  <a:srgbClr val="FF0000"/>
                </a:solidFill>
              </a:rPr>
              <a:t>optimal conditional plans </a:t>
            </a:r>
            <a:r>
              <a:rPr lang="en-ZA" dirty="0"/>
              <a:t>also called </a:t>
            </a:r>
            <a:r>
              <a:rPr lang="en-ZA" b="1" dirty="0"/>
              <a:t>policy functions</a:t>
            </a:r>
            <a:endParaRPr lang="en-ZA" b="1" dirty="0">
              <a:solidFill>
                <a:srgbClr val="FF0000"/>
              </a:solidFill>
            </a:endParaRPr>
          </a:p>
          <a:p>
            <a:pPr lvl="1"/>
            <a:r>
              <a:rPr lang="en-ZA" dirty="0"/>
              <a:t>In each period, given the outcome of the random TFP and stock of capital, </a:t>
            </a:r>
            <a:br>
              <a:rPr lang="en-ZA" dirty="0"/>
            </a:br>
            <a:r>
              <a:rPr lang="en-ZA" dirty="0"/>
              <a:t>what is the best choice of consumption and labour?</a:t>
            </a:r>
          </a:p>
          <a:p>
            <a:endParaRPr lang="en-ZA" dirty="0"/>
          </a:p>
        </p:txBody>
      </p:sp>
      <p:pic>
        <p:nvPicPr>
          <p:cNvPr id="4" name="Picture 3"/>
          <p:cNvPicPr>
            <a:picLocks noChangeAspect="1"/>
          </p:cNvPicPr>
          <p:nvPr/>
        </p:nvPicPr>
        <p:blipFill>
          <a:blip r:embed="rId2"/>
          <a:stretch>
            <a:fillRect/>
          </a:stretch>
        </p:blipFill>
        <p:spPr>
          <a:xfrm>
            <a:off x="3124200" y="2296338"/>
            <a:ext cx="4814887" cy="1137953"/>
          </a:xfrm>
          <a:prstGeom prst="rect">
            <a:avLst/>
          </a:prstGeom>
        </p:spPr>
      </p:pic>
    </p:spTree>
    <p:extLst>
      <p:ext uri="{BB962C8B-B14F-4D97-AF65-F5344CB8AC3E}">
        <p14:creationId xmlns:p14="http://schemas.microsoft.com/office/powerpoint/2010/main" val="40833469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ZA" dirty="0"/>
              <a:t>Consumer Problem:</a:t>
            </a:r>
          </a:p>
        </p:txBody>
      </p:sp>
      <p:sp>
        <p:nvSpPr>
          <p:cNvPr id="3" name="Content Placeholder 2"/>
          <p:cNvSpPr>
            <a:spLocks noGrp="1"/>
          </p:cNvSpPr>
          <p:nvPr>
            <p:ph idx="1"/>
          </p:nvPr>
        </p:nvSpPr>
        <p:spPr>
          <a:xfrm>
            <a:off x="838200" y="1143000"/>
            <a:ext cx="10515600" cy="5033963"/>
          </a:xfrm>
        </p:spPr>
        <p:txBody>
          <a:bodyPr>
            <a:normAutofit lnSpcReduction="10000"/>
          </a:bodyPr>
          <a:lstStyle/>
          <a:p>
            <a:pPr marL="0" indent="0">
              <a:buNone/>
            </a:pPr>
            <a:r>
              <a:rPr lang="en-ZA" dirty="0"/>
              <a:t>For simplicity, we use a specific functional form:</a:t>
            </a:r>
          </a:p>
          <a:p>
            <a:pPr marL="0" indent="0">
              <a:buNone/>
            </a:pPr>
            <a:endParaRPr lang="en-ZA" dirty="0"/>
          </a:p>
          <a:p>
            <a:pPr marL="0" indent="0">
              <a:buNone/>
            </a:pPr>
            <a:endParaRPr lang="en-ZA" dirty="0"/>
          </a:p>
          <a:p>
            <a:pPr marL="0" indent="0">
              <a:buNone/>
            </a:pPr>
            <a:endParaRPr lang="en-ZA" dirty="0"/>
          </a:p>
          <a:p>
            <a:pPr marL="0" indent="0">
              <a:buNone/>
            </a:pPr>
            <a:r>
              <a:rPr lang="en-ZA" dirty="0"/>
              <a:t>Budget Constraint:</a:t>
            </a:r>
          </a:p>
          <a:p>
            <a:r>
              <a:rPr lang="en-ZA" dirty="0"/>
              <a:t>Income</a:t>
            </a:r>
          </a:p>
          <a:p>
            <a:endParaRPr lang="en-ZA" dirty="0"/>
          </a:p>
          <a:p>
            <a:r>
              <a:rPr lang="en-ZA" dirty="0"/>
              <a:t>Expenditure: Consume (C) or Invest (I):</a:t>
            </a:r>
          </a:p>
          <a:p>
            <a:endParaRPr lang="en-ZA" dirty="0"/>
          </a:p>
          <a:p>
            <a:r>
              <a:rPr lang="en-ZA" dirty="0"/>
              <a:t>Capital depreciates, so: </a:t>
            </a:r>
          </a:p>
        </p:txBody>
      </p:sp>
      <p:pic>
        <p:nvPicPr>
          <p:cNvPr id="5" name="Picture 4"/>
          <p:cNvPicPr>
            <a:picLocks noChangeAspect="1"/>
          </p:cNvPicPr>
          <p:nvPr/>
        </p:nvPicPr>
        <p:blipFill>
          <a:blip r:embed="rId2"/>
          <a:stretch>
            <a:fillRect/>
          </a:stretch>
        </p:blipFill>
        <p:spPr>
          <a:xfrm>
            <a:off x="2563548" y="1634969"/>
            <a:ext cx="7064904" cy="1311536"/>
          </a:xfrm>
          <a:prstGeom prst="rect">
            <a:avLst/>
          </a:prstGeom>
        </p:spPr>
      </p:pic>
      <p:pic>
        <p:nvPicPr>
          <p:cNvPr id="6" name="Picture 5"/>
          <p:cNvPicPr>
            <a:picLocks noChangeAspect="1"/>
          </p:cNvPicPr>
          <p:nvPr/>
        </p:nvPicPr>
        <p:blipFill>
          <a:blip r:embed="rId3"/>
          <a:stretch>
            <a:fillRect/>
          </a:stretch>
        </p:blipFill>
        <p:spPr>
          <a:xfrm>
            <a:off x="2563548" y="3385751"/>
            <a:ext cx="2545604" cy="669884"/>
          </a:xfrm>
          <a:prstGeom prst="rect">
            <a:avLst/>
          </a:prstGeom>
        </p:spPr>
      </p:pic>
      <p:pic>
        <p:nvPicPr>
          <p:cNvPr id="7" name="Picture 6"/>
          <p:cNvPicPr>
            <a:picLocks noChangeAspect="1"/>
          </p:cNvPicPr>
          <p:nvPr/>
        </p:nvPicPr>
        <p:blipFill>
          <a:blip r:embed="rId4"/>
          <a:stretch>
            <a:fillRect/>
          </a:stretch>
        </p:blipFill>
        <p:spPr>
          <a:xfrm>
            <a:off x="6792925" y="4294105"/>
            <a:ext cx="1603350" cy="686400"/>
          </a:xfrm>
          <a:prstGeom prst="rect">
            <a:avLst/>
          </a:prstGeom>
        </p:spPr>
      </p:pic>
      <p:pic>
        <p:nvPicPr>
          <p:cNvPr id="8" name="Picture 7"/>
          <p:cNvPicPr>
            <a:picLocks noChangeAspect="1"/>
          </p:cNvPicPr>
          <p:nvPr/>
        </p:nvPicPr>
        <p:blipFill>
          <a:blip r:embed="rId5"/>
          <a:stretch>
            <a:fillRect/>
          </a:stretch>
        </p:blipFill>
        <p:spPr>
          <a:xfrm>
            <a:off x="4875213" y="5223031"/>
            <a:ext cx="5438775" cy="1390650"/>
          </a:xfrm>
          <a:prstGeom prst="rect">
            <a:avLst/>
          </a:prstGeom>
        </p:spPr>
      </p:pic>
    </p:spTree>
    <p:extLst>
      <p:ext uri="{BB962C8B-B14F-4D97-AF65-F5344CB8AC3E}">
        <p14:creationId xmlns:p14="http://schemas.microsoft.com/office/powerpoint/2010/main" val="9419516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ZA" dirty="0"/>
              <a:t>Consumer Problem:</a:t>
            </a:r>
          </a:p>
        </p:txBody>
      </p:sp>
      <p:sp>
        <p:nvSpPr>
          <p:cNvPr id="3" name="Content Placeholder 2"/>
          <p:cNvSpPr>
            <a:spLocks noGrp="1"/>
          </p:cNvSpPr>
          <p:nvPr>
            <p:ph idx="1"/>
          </p:nvPr>
        </p:nvSpPr>
        <p:spPr>
          <a:xfrm>
            <a:off x="838200" y="1143000"/>
            <a:ext cx="10515600" cy="5033963"/>
          </a:xfrm>
        </p:spPr>
        <p:txBody>
          <a:bodyPr/>
          <a:lstStyle/>
          <a:p>
            <a:pPr marL="0" indent="0">
              <a:buNone/>
            </a:pPr>
            <a:r>
              <a:rPr lang="en-ZA" dirty="0"/>
              <a:t>Utility function:</a:t>
            </a:r>
          </a:p>
          <a:p>
            <a:pPr marL="0" indent="0">
              <a:buNone/>
            </a:pPr>
            <a:endParaRPr lang="en-ZA" dirty="0"/>
          </a:p>
          <a:p>
            <a:pPr marL="0" indent="0">
              <a:buNone/>
            </a:pPr>
            <a:endParaRPr lang="en-ZA" dirty="0"/>
          </a:p>
          <a:p>
            <a:pPr marL="0" indent="0">
              <a:buNone/>
            </a:pPr>
            <a:r>
              <a:rPr lang="en-ZA" dirty="0"/>
              <a:t>Budget Constraint:</a:t>
            </a:r>
          </a:p>
        </p:txBody>
      </p:sp>
      <p:pic>
        <p:nvPicPr>
          <p:cNvPr id="5" name="Picture 4"/>
          <p:cNvPicPr>
            <a:picLocks noChangeAspect="1"/>
          </p:cNvPicPr>
          <p:nvPr/>
        </p:nvPicPr>
        <p:blipFill>
          <a:blip r:embed="rId2"/>
          <a:stretch>
            <a:fillRect/>
          </a:stretch>
        </p:blipFill>
        <p:spPr>
          <a:xfrm>
            <a:off x="3547533" y="1396210"/>
            <a:ext cx="7064904" cy="1311536"/>
          </a:xfrm>
          <a:prstGeom prst="rect">
            <a:avLst/>
          </a:prstGeom>
        </p:spPr>
      </p:pic>
      <p:pic>
        <p:nvPicPr>
          <p:cNvPr id="7" name="Picture 6">
            <a:extLst>
              <a:ext uri="{FF2B5EF4-FFF2-40B4-BE49-F238E27FC236}">
                <a16:creationId xmlns:a16="http://schemas.microsoft.com/office/drawing/2014/main" id="{63A3E100-0506-4565-8BC5-6D2D70AE8A8E}"/>
              </a:ext>
            </a:extLst>
          </p:cNvPr>
          <p:cNvPicPr>
            <a:picLocks noChangeAspect="1"/>
          </p:cNvPicPr>
          <p:nvPr/>
        </p:nvPicPr>
        <p:blipFill>
          <a:blip r:embed="rId3"/>
          <a:stretch>
            <a:fillRect/>
          </a:stretch>
        </p:blipFill>
        <p:spPr>
          <a:xfrm>
            <a:off x="1037968" y="3429000"/>
            <a:ext cx="9910118" cy="1964505"/>
          </a:xfrm>
          <a:prstGeom prst="rect">
            <a:avLst/>
          </a:prstGeom>
        </p:spPr>
      </p:pic>
    </p:spTree>
    <p:extLst>
      <p:ext uri="{BB962C8B-B14F-4D97-AF65-F5344CB8AC3E}">
        <p14:creationId xmlns:p14="http://schemas.microsoft.com/office/powerpoint/2010/main" val="6456228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ZA" dirty="0"/>
              <a:t>Consumer Problem:</a:t>
            </a:r>
          </a:p>
        </p:txBody>
      </p:sp>
      <p:sp>
        <p:nvSpPr>
          <p:cNvPr id="3" name="Content Placeholder 2"/>
          <p:cNvSpPr>
            <a:spLocks noGrp="1"/>
          </p:cNvSpPr>
          <p:nvPr>
            <p:ph idx="1"/>
          </p:nvPr>
        </p:nvSpPr>
        <p:spPr>
          <a:xfrm>
            <a:off x="838200" y="1143000"/>
            <a:ext cx="10515600" cy="5033963"/>
          </a:xfrm>
        </p:spPr>
        <p:txBody>
          <a:bodyPr/>
          <a:lstStyle/>
          <a:p>
            <a:pPr marL="0" indent="0">
              <a:buNone/>
            </a:pPr>
            <a:r>
              <a:rPr lang="en-ZA" dirty="0" err="1"/>
              <a:t>Lagrangian</a:t>
            </a:r>
            <a:r>
              <a:rPr lang="en-ZA" dirty="0"/>
              <a:t>:</a:t>
            </a:r>
          </a:p>
          <a:p>
            <a:pPr marL="0" indent="0">
              <a:buNone/>
            </a:pPr>
            <a:endParaRPr lang="en-ZA" dirty="0"/>
          </a:p>
          <a:p>
            <a:pPr marL="0" indent="0">
              <a:buNone/>
            </a:pPr>
            <a:endParaRPr lang="en-ZA" dirty="0"/>
          </a:p>
        </p:txBody>
      </p:sp>
      <p:pic>
        <p:nvPicPr>
          <p:cNvPr id="7" name="Picture 6"/>
          <p:cNvPicPr>
            <a:picLocks noChangeAspect="1"/>
          </p:cNvPicPr>
          <p:nvPr/>
        </p:nvPicPr>
        <p:blipFill>
          <a:blip r:embed="rId2"/>
          <a:stretch>
            <a:fillRect/>
          </a:stretch>
        </p:blipFill>
        <p:spPr>
          <a:xfrm>
            <a:off x="-116420" y="1905000"/>
            <a:ext cx="12308420" cy="1230842"/>
          </a:xfrm>
          <a:prstGeom prst="rect">
            <a:avLst/>
          </a:prstGeom>
        </p:spPr>
      </p:pic>
    </p:spTree>
    <p:extLst>
      <p:ext uri="{BB962C8B-B14F-4D97-AF65-F5344CB8AC3E}">
        <p14:creationId xmlns:p14="http://schemas.microsoft.com/office/powerpoint/2010/main" val="9732556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116420" y="1768344"/>
            <a:ext cx="12308420" cy="1230842"/>
          </a:xfrm>
          <a:prstGeom prst="rect">
            <a:avLst/>
          </a:prstGeom>
        </p:spPr>
      </p:pic>
      <p:sp>
        <p:nvSpPr>
          <p:cNvPr id="2" name="Title 1"/>
          <p:cNvSpPr>
            <a:spLocks noGrp="1"/>
          </p:cNvSpPr>
          <p:nvPr>
            <p:ph type="title"/>
          </p:nvPr>
        </p:nvSpPr>
        <p:spPr>
          <a:xfrm>
            <a:off x="838200" y="0"/>
            <a:ext cx="10515600" cy="1325563"/>
          </a:xfrm>
        </p:spPr>
        <p:txBody>
          <a:bodyPr/>
          <a:lstStyle/>
          <a:p>
            <a:r>
              <a:rPr lang="en-ZA" dirty="0"/>
              <a:t>Consumer Problem:</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143000"/>
                <a:ext cx="10515600" cy="5033963"/>
              </a:xfrm>
            </p:spPr>
            <p:txBody>
              <a:bodyPr>
                <a:normAutofit fontScale="92500" lnSpcReduction="10000"/>
              </a:bodyPr>
              <a:lstStyle/>
              <a:p>
                <a:pPr marL="0" indent="0">
                  <a:buNone/>
                </a:pPr>
                <a:r>
                  <a:rPr lang="en-ZA" dirty="0"/>
                  <a:t>Lagrangian:</a:t>
                </a:r>
              </a:p>
              <a:p>
                <a:pPr marL="0" indent="0">
                  <a:buNone/>
                </a:pPr>
                <a:endParaRPr lang="en-ZA" dirty="0"/>
              </a:p>
              <a:p>
                <a:pPr marL="0" indent="0">
                  <a:buNone/>
                </a:pPr>
                <a:endParaRPr lang="en-ZA" dirty="0"/>
              </a:p>
              <a:p>
                <a:pPr marL="0" indent="0">
                  <a:buNone/>
                </a:pPr>
                <a:endParaRPr lang="en-ZA" dirty="0"/>
              </a:p>
              <a:p>
                <a:pPr marL="0" indent="0">
                  <a:buNone/>
                </a:pPr>
                <a:endParaRPr lang="en-ZA" dirty="0"/>
              </a:p>
              <a:p>
                <a:pPr marL="0" indent="0">
                  <a:buNone/>
                </a:pPr>
                <a:endParaRPr lang="en-ZA" dirty="0"/>
              </a:p>
              <a:p>
                <a:pPr marL="0" indent="0">
                  <a:buNone/>
                </a:pPr>
                <a:r>
                  <a:rPr lang="en-ZA" dirty="0"/>
                  <a:t>Dynamic problem:</a:t>
                </a:r>
              </a:p>
              <a:p>
                <a:r>
                  <a:rPr lang="en-ZA" dirty="0"/>
                  <a:t>In each period, knows the history of the economy up to that point:</a:t>
                </a:r>
              </a:p>
              <a:p>
                <a:pPr lvl="1"/>
                <a:r>
                  <a:rPr lang="en-ZA" dirty="0"/>
                  <a:t>Capital stock inherited from previous period </a:t>
                </a:r>
                <a14:m>
                  <m:oMath xmlns:m="http://schemas.openxmlformats.org/officeDocument/2006/math">
                    <m:sSub>
                      <m:sSubPr>
                        <m:ctrlPr>
                          <a:rPr lang="en-ZA" b="0" i="1" smtClean="0">
                            <a:latin typeface="Cambria Math" panose="02040503050406030204" pitchFamily="18" charset="0"/>
                          </a:rPr>
                        </m:ctrlPr>
                      </m:sSubPr>
                      <m:e>
                        <m:r>
                          <a:rPr lang="en-ZA" b="0" i="1" smtClean="0">
                            <a:latin typeface="Cambria Math" panose="02040503050406030204" pitchFamily="18" charset="0"/>
                          </a:rPr>
                          <m:t>𝐾</m:t>
                        </m:r>
                      </m:e>
                      <m:sub>
                        <m:r>
                          <a:rPr lang="en-ZA" b="0" i="1" smtClean="0">
                            <a:latin typeface="Cambria Math" panose="02040503050406030204" pitchFamily="18" charset="0"/>
                          </a:rPr>
                          <m:t>𝑡</m:t>
                        </m:r>
                      </m:sub>
                    </m:sSub>
                  </m:oMath>
                </a14:m>
                <a:endParaRPr lang="en-ZA" dirty="0"/>
              </a:p>
              <a:p>
                <a:pPr lvl="1"/>
                <a:r>
                  <a:rPr lang="en-ZA" dirty="0"/>
                  <a:t>Realized total factor productivity in period t: </a:t>
                </a:r>
                <a14:m>
                  <m:oMath xmlns:m="http://schemas.openxmlformats.org/officeDocument/2006/math">
                    <m:sSub>
                      <m:sSubPr>
                        <m:ctrlPr>
                          <a:rPr lang="en-ZA" b="0" i="1" smtClean="0">
                            <a:latin typeface="Cambria Math" panose="02040503050406030204" pitchFamily="18" charset="0"/>
                          </a:rPr>
                        </m:ctrlPr>
                      </m:sSubPr>
                      <m:e>
                        <m:r>
                          <a:rPr lang="en-ZA" b="0" i="1" smtClean="0">
                            <a:latin typeface="Cambria Math" panose="02040503050406030204" pitchFamily="18" charset="0"/>
                          </a:rPr>
                          <m:t>𝐴</m:t>
                        </m:r>
                      </m:e>
                      <m:sub>
                        <m:r>
                          <a:rPr lang="en-ZA" b="0" i="1" smtClean="0">
                            <a:latin typeface="Cambria Math" panose="02040503050406030204" pitchFamily="18" charset="0"/>
                          </a:rPr>
                          <m:t>𝑡</m:t>
                        </m:r>
                      </m:sub>
                    </m:sSub>
                  </m:oMath>
                </a14:m>
                <a:r>
                  <a:rPr lang="en-ZA" dirty="0"/>
                  <a:t> - thus </a:t>
                </a:r>
                <a14:m>
                  <m:oMath xmlns:m="http://schemas.openxmlformats.org/officeDocument/2006/math">
                    <m:sSub>
                      <m:sSubPr>
                        <m:ctrlPr>
                          <a:rPr lang="en-ZA" i="1">
                            <a:latin typeface="Cambria Math" panose="02040503050406030204" pitchFamily="18" charset="0"/>
                          </a:rPr>
                        </m:ctrlPr>
                      </m:sSubPr>
                      <m:e>
                        <m:r>
                          <a:rPr lang="en-ZA" b="0" i="1" smtClean="0">
                            <a:latin typeface="Cambria Math" panose="02040503050406030204" pitchFamily="18" charset="0"/>
                          </a:rPr>
                          <m:t>𝑟</m:t>
                        </m:r>
                      </m:e>
                      <m:sub>
                        <m:r>
                          <a:rPr lang="en-ZA" i="1">
                            <a:latin typeface="Cambria Math" panose="02040503050406030204" pitchFamily="18" charset="0"/>
                          </a:rPr>
                          <m:t>𝑡</m:t>
                        </m:r>
                      </m:sub>
                    </m:sSub>
                  </m:oMath>
                </a14:m>
                <a:r>
                  <a:rPr lang="en-ZA" dirty="0"/>
                  <a:t> and </a:t>
                </a:r>
                <a14:m>
                  <m:oMath xmlns:m="http://schemas.openxmlformats.org/officeDocument/2006/math">
                    <m:sSub>
                      <m:sSubPr>
                        <m:ctrlPr>
                          <a:rPr lang="en-ZA" i="1">
                            <a:latin typeface="Cambria Math" panose="02040503050406030204" pitchFamily="18" charset="0"/>
                          </a:rPr>
                        </m:ctrlPr>
                      </m:sSubPr>
                      <m:e>
                        <m:r>
                          <a:rPr lang="en-ZA" b="0" i="1" smtClean="0">
                            <a:latin typeface="Cambria Math" panose="02040503050406030204" pitchFamily="18" charset="0"/>
                          </a:rPr>
                          <m:t>𝑊</m:t>
                        </m:r>
                      </m:e>
                      <m:sub>
                        <m:r>
                          <a:rPr lang="en-ZA" i="1">
                            <a:latin typeface="Cambria Math" panose="02040503050406030204" pitchFamily="18" charset="0"/>
                          </a:rPr>
                          <m:t>𝑡</m:t>
                        </m:r>
                      </m:sub>
                    </m:sSub>
                  </m:oMath>
                </a14:m>
                <a:r>
                  <a:rPr lang="en-ZA" dirty="0"/>
                  <a:t> are known</a:t>
                </a:r>
              </a:p>
              <a:p>
                <a:r>
                  <a:rPr lang="en-ZA" dirty="0"/>
                  <a:t>Can make a decision for optimal period t choices, taking only the rest of the future as uncertain</a:t>
                </a:r>
              </a:p>
              <a:p>
                <a:pPr marL="0" indent="0">
                  <a:buNone/>
                </a:pPr>
                <a:endParaRPr lang="en-ZA" dirty="0"/>
              </a:p>
              <a:p>
                <a:pPr marL="0" indent="0">
                  <a:buNone/>
                </a:pPr>
                <a:endParaRPr lang="en-ZA"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143000"/>
                <a:ext cx="10515600" cy="5033963"/>
              </a:xfrm>
              <a:blipFill>
                <a:blip r:embed="rId3"/>
                <a:stretch>
                  <a:fillRect l="-1043" t="-2545" r="-1681" b="-1576"/>
                </a:stretch>
              </a:blipFill>
            </p:spPr>
            <p:txBody>
              <a:bodyPr/>
              <a:lstStyle/>
              <a:p>
                <a:r>
                  <a:rPr lang="en-ZA">
                    <a:noFill/>
                  </a:rPr>
                  <a:t> </a:t>
                </a:r>
              </a:p>
            </p:txBody>
          </p:sp>
        </mc:Fallback>
      </mc:AlternateContent>
      <p:sp>
        <p:nvSpPr>
          <p:cNvPr id="4" name="TextBox 3"/>
          <p:cNvSpPr txBox="1"/>
          <p:nvPr/>
        </p:nvSpPr>
        <p:spPr>
          <a:xfrm>
            <a:off x="389467" y="2955265"/>
            <a:ext cx="2523067" cy="523220"/>
          </a:xfrm>
          <a:prstGeom prst="rect">
            <a:avLst/>
          </a:prstGeom>
          <a:noFill/>
        </p:spPr>
        <p:txBody>
          <a:bodyPr wrap="square" rtlCol="0">
            <a:spAutoFit/>
          </a:bodyPr>
          <a:lstStyle/>
          <a:p>
            <a:r>
              <a:rPr lang="en-ZA" sz="2800" dirty="0">
                <a:solidFill>
                  <a:srgbClr val="FF0000"/>
                </a:solidFill>
              </a:rPr>
              <a:t>Choice variables</a:t>
            </a:r>
          </a:p>
        </p:txBody>
      </p:sp>
      <p:cxnSp>
        <p:nvCxnSpPr>
          <p:cNvPr id="7" name="Straight Arrow Connector 6"/>
          <p:cNvCxnSpPr/>
          <p:nvPr/>
        </p:nvCxnSpPr>
        <p:spPr>
          <a:xfrm flipV="1">
            <a:off x="1651000" y="2305087"/>
            <a:ext cx="0" cy="67782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49128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ZA" dirty="0"/>
              <a:t>Consumer Problem:</a:t>
            </a:r>
          </a:p>
        </p:txBody>
      </p:sp>
      <p:sp>
        <p:nvSpPr>
          <p:cNvPr id="3" name="Content Placeholder 2"/>
          <p:cNvSpPr>
            <a:spLocks noGrp="1"/>
          </p:cNvSpPr>
          <p:nvPr>
            <p:ph idx="1"/>
          </p:nvPr>
        </p:nvSpPr>
        <p:spPr>
          <a:xfrm>
            <a:off x="838200" y="1143000"/>
            <a:ext cx="10515600" cy="5033963"/>
          </a:xfrm>
        </p:spPr>
        <p:txBody>
          <a:bodyPr/>
          <a:lstStyle/>
          <a:p>
            <a:pPr marL="0" indent="0">
              <a:buNone/>
            </a:pPr>
            <a:r>
              <a:rPr lang="en-ZA" dirty="0" err="1"/>
              <a:t>Lagrangian</a:t>
            </a:r>
            <a:r>
              <a:rPr lang="en-ZA" dirty="0"/>
              <a:t>:</a:t>
            </a:r>
          </a:p>
          <a:p>
            <a:pPr marL="0" indent="0">
              <a:buNone/>
            </a:pPr>
            <a:endParaRPr lang="en-ZA" dirty="0"/>
          </a:p>
          <a:p>
            <a:pPr marL="0" indent="0">
              <a:buNone/>
            </a:pPr>
            <a:endParaRPr lang="en-ZA" dirty="0"/>
          </a:p>
          <a:p>
            <a:pPr marL="0" indent="0">
              <a:buNone/>
            </a:pPr>
            <a:endParaRPr lang="en-ZA" dirty="0"/>
          </a:p>
          <a:p>
            <a:pPr marL="0" indent="0">
              <a:buNone/>
            </a:pPr>
            <a:r>
              <a:rPr lang="en-ZA" dirty="0"/>
              <a:t>Consumption FOC:</a:t>
            </a:r>
          </a:p>
          <a:p>
            <a:pPr marL="0" indent="0">
              <a:buNone/>
            </a:pPr>
            <a:endParaRPr lang="en-ZA" dirty="0"/>
          </a:p>
          <a:p>
            <a:pPr marL="0" indent="0">
              <a:buNone/>
            </a:pPr>
            <a:endParaRPr lang="en-ZA" dirty="0"/>
          </a:p>
        </p:txBody>
      </p:sp>
      <p:pic>
        <p:nvPicPr>
          <p:cNvPr id="5" name="Picture 4"/>
          <p:cNvPicPr>
            <a:picLocks noChangeAspect="1"/>
          </p:cNvPicPr>
          <p:nvPr/>
        </p:nvPicPr>
        <p:blipFill>
          <a:blip r:embed="rId2"/>
          <a:stretch>
            <a:fillRect/>
          </a:stretch>
        </p:blipFill>
        <p:spPr>
          <a:xfrm>
            <a:off x="838200" y="3790804"/>
            <a:ext cx="1946925" cy="772200"/>
          </a:xfrm>
          <a:prstGeom prst="rect">
            <a:avLst/>
          </a:prstGeom>
        </p:spPr>
      </p:pic>
      <p:pic>
        <p:nvPicPr>
          <p:cNvPr id="9" name="Picture 8"/>
          <p:cNvPicPr>
            <a:picLocks noChangeAspect="1"/>
          </p:cNvPicPr>
          <p:nvPr/>
        </p:nvPicPr>
        <p:blipFill>
          <a:blip r:embed="rId3"/>
          <a:stretch>
            <a:fillRect/>
          </a:stretch>
        </p:blipFill>
        <p:spPr>
          <a:xfrm>
            <a:off x="-116420" y="1676397"/>
            <a:ext cx="12308420" cy="1230842"/>
          </a:xfrm>
          <a:prstGeom prst="rect">
            <a:avLst/>
          </a:prstGeom>
        </p:spPr>
      </p:pic>
      <p:pic>
        <p:nvPicPr>
          <p:cNvPr id="4" name="Picture 3"/>
          <p:cNvPicPr>
            <a:picLocks noChangeAspect="1"/>
          </p:cNvPicPr>
          <p:nvPr/>
        </p:nvPicPr>
        <p:blipFill>
          <a:blip r:embed="rId4"/>
          <a:stretch>
            <a:fillRect/>
          </a:stretch>
        </p:blipFill>
        <p:spPr>
          <a:xfrm>
            <a:off x="5176837" y="3906786"/>
            <a:ext cx="4886325" cy="2190750"/>
          </a:xfrm>
          <a:prstGeom prst="rect">
            <a:avLst/>
          </a:prstGeom>
        </p:spPr>
      </p:pic>
    </p:spTree>
    <p:extLst>
      <p:ext uri="{BB962C8B-B14F-4D97-AF65-F5344CB8AC3E}">
        <p14:creationId xmlns:p14="http://schemas.microsoft.com/office/powerpoint/2010/main" val="28034480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ZA" dirty="0"/>
              <a:t>Consumer Problem:</a:t>
            </a:r>
          </a:p>
        </p:txBody>
      </p:sp>
      <p:sp>
        <p:nvSpPr>
          <p:cNvPr id="3" name="Content Placeholder 2"/>
          <p:cNvSpPr>
            <a:spLocks noGrp="1"/>
          </p:cNvSpPr>
          <p:nvPr>
            <p:ph idx="1"/>
          </p:nvPr>
        </p:nvSpPr>
        <p:spPr>
          <a:xfrm>
            <a:off x="838200" y="1143000"/>
            <a:ext cx="10515600" cy="5033963"/>
          </a:xfrm>
        </p:spPr>
        <p:txBody>
          <a:bodyPr/>
          <a:lstStyle/>
          <a:p>
            <a:pPr marL="0" indent="0">
              <a:buNone/>
            </a:pPr>
            <a:r>
              <a:rPr lang="en-ZA" dirty="0" err="1"/>
              <a:t>Lagrangian</a:t>
            </a:r>
            <a:r>
              <a:rPr lang="en-ZA" dirty="0"/>
              <a:t>:</a:t>
            </a:r>
          </a:p>
          <a:p>
            <a:pPr marL="0" indent="0">
              <a:buNone/>
            </a:pPr>
            <a:endParaRPr lang="en-ZA" dirty="0"/>
          </a:p>
          <a:p>
            <a:pPr marL="0" indent="0">
              <a:buNone/>
            </a:pPr>
            <a:endParaRPr lang="en-ZA" dirty="0"/>
          </a:p>
          <a:p>
            <a:pPr marL="0" indent="0">
              <a:buNone/>
            </a:pPr>
            <a:endParaRPr lang="en-ZA" dirty="0"/>
          </a:p>
          <a:p>
            <a:pPr marL="0" indent="0">
              <a:buNone/>
            </a:pPr>
            <a:r>
              <a:rPr lang="en-ZA" dirty="0"/>
              <a:t>Labour FOC:</a:t>
            </a:r>
          </a:p>
          <a:p>
            <a:pPr marL="0" indent="0">
              <a:buNone/>
            </a:pPr>
            <a:endParaRPr lang="en-ZA" dirty="0"/>
          </a:p>
          <a:p>
            <a:pPr marL="0" indent="0">
              <a:buNone/>
            </a:pPr>
            <a:endParaRPr lang="en-ZA" dirty="0"/>
          </a:p>
        </p:txBody>
      </p:sp>
      <p:pic>
        <p:nvPicPr>
          <p:cNvPr id="4" name="Picture 3"/>
          <p:cNvPicPr>
            <a:picLocks noChangeAspect="1"/>
          </p:cNvPicPr>
          <p:nvPr/>
        </p:nvPicPr>
        <p:blipFill>
          <a:blip r:embed="rId2"/>
          <a:stretch>
            <a:fillRect/>
          </a:stretch>
        </p:blipFill>
        <p:spPr>
          <a:xfrm>
            <a:off x="838200" y="3695470"/>
            <a:ext cx="2061450" cy="867533"/>
          </a:xfrm>
          <a:prstGeom prst="rect">
            <a:avLst/>
          </a:prstGeom>
        </p:spPr>
      </p:pic>
      <p:pic>
        <p:nvPicPr>
          <p:cNvPr id="9" name="Picture 8"/>
          <p:cNvPicPr>
            <a:picLocks noChangeAspect="1"/>
          </p:cNvPicPr>
          <p:nvPr/>
        </p:nvPicPr>
        <p:blipFill>
          <a:blip r:embed="rId3"/>
          <a:stretch>
            <a:fillRect/>
          </a:stretch>
        </p:blipFill>
        <p:spPr>
          <a:xfrm>
            <a:off x="-116420" y="1676397"/>
            <a:ext cx="12308420" cy="1230842"/>
          </a:xfrm>
          <a:prstGeom prst="rect">
            <a:avLst/>
          </a:prstGeom>
        </p:spPr>
      </p:pic>
      <p:pic>
        <p:nvPicPr>
          <p:cNvPr id="5" name="Picture 4"/>
          <p:cNvPicPr>
            <a:picLocks noChangeAspect="1"/>
          </p:cNvPicPr>
          <p:nvPr/>
        </p:nvPicPr>
        <p:blipFill>
          <a:blip r:embed="rId4"/>
          <a:stretch>
            <a:fillRect/>
          </a:stretch>
        </p:blipFill>
        <p:spPr>
          <a:xfrm>
            <a:off x="4758813" y="3805238"/>
            <a:ext cx="6096000" cy="2371725"/>
          </a:xfrm>
          <a:prstGeom prst="rect">
            <a:avLst/>
          </a:prstGeom>
        </p:spPr>
      </p:pic>
    </p:spTree>
    <p:extLst>
      <p:ext uri="{BB962C8B-B14F-4D97-AF65-F5344CB8AC3E}">
        <p14:creationId xmlns:p14="http://schemas.microsoft.com/office/powerpoint/2010/main" val="22643199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996E959-B454-49EC-B9BC-A1950140F55B}"/>
              </a:ext>
            </a:extLst>
          </p:cNvPr>
          <p:cNvPicPr>
            <a:picLocks noChangeAspect="1"/>
          </p:cNvPicPr>
          <p:nvPr/>
        </p:nvPicPr>
        <p:blipFill>
          <a:blip r:embed="rId2"/>
          <a:stretch>
            <a:fillRect/>
          </a:stretch>
        </p:blipFill>
        <p:spPr>
          <a:xfrm>
            <a:off x="7247599" y="3310556"/>
            <a:ext cx="3206216" cy="1640681"/>
          </a:xfrm>
          <a:prstGeom prst="rect">
            <a:avLst/>
          </a:prstGeom>
        </p:spPr>
      </p:pic>
      <p:sp>
        <p:nvSpPr>
          <p:cNvPr id="2" name="Title 1"/>
          <p:cNvSpPr>
            <a:spLocks noGrp="1"/>
          </p:cNvSpPr>
          <p:nvPr>
            <p:ph type="title"/>
          </p:nvPr>
        </p:nvSpPr>
        <p:spPr>
          <a:xfrm>
            <a:off x="838200" y="0"/>
            <a:ext cx="10515600" cy="1325563"/>
          </a:xfrm>
        </p:spPr>
        <p:txBody>
          <a:bodyPr/>
          <a:lstStyle/>
          <a:p>
            <a:r>
              <a:rPr lang="en-ZA" dirty="0"/>
              <a:t>Consumer Problem:</a:t>
            </a:r>
          </a:p>
        </p:txBody>
      </p:sp>
      <p:sp>
        <p:nvSpPr>
          <p:cNvPr id="3" name="Content Placeholder 2"/>
          <p:cNvSpPr>
            <a:spLocks noGrp="1"/>
          </p:cNvSpPr>
          <p:nvPr>
            <p:ph idx="1"/>
          </p:nvPr>
        </p:nvSpPr>
        <p:spPr>
          <a:xfrm>
            <a:off x="838200" y="1143000"/>
            <a:ext cx="10515600" cy="5033963"/>
          </a:xfrm>
        </p:spPr>
        <p:txBody>
          <a:bodyPr/>
          <a:lstStyle/>
          <a:p>
            <a:pPr marL="0" indent="0">
              <a:buNone/>
            </a:pPr>
            <a:r>
              <a:rPr lang="en-ZA" dirty="0" err="1"/>
              <a:t>Lagrangian</a:t>
            </a:r>
            <a:r>
              <a:rPr lang="en-ZA" dirty="0"/>
              <a:t>:</a:t>
            </a:r>
          </a:p>
          <a:p>
            <a:pPr marL="0" indent="0">
              <a:buNone/>
            </a:pPr>
            <a:endParaRPr lang="en-ZA" dirty="0"/>
          </a:p>
          <a:p>
            <a:pPr marL="0" indent="0">
              <a:buNone/>
            </a:pPr>
            <a:endParaRPr lang="en-ZA" dirty="0"/>
          </a:p>
          <a:p>
            <a:pPr marL="0" indent="0">
              <a:buNone/>
            </a:pPr>
            <a:endParaRPr lang="en-ZA" dirty="0"/>
          </a:p>
          <a:p>
            <a:pPr marL="0" indent="0">
              <a:buNone/>
            </a:pPr>
            <a:r>
              <a:rPr lang="en-ZA" dirty="0"/>
              <a:t>Optimal Labour supply:</a:t>
            </a:r>
          </a:p>
          <a:p>
            <a:pPr marL="0" indent="0">
              <a:buNone/>
            </a:pPr>
            <a:endParaRPr lang="en-ZA" dirty="0"/>
          </a:p>
          <a:p>
            <a:pPr marL="0" indent="0">
              <a:buNone/>
            </a:pPr>
            <a:endParaRPr lang="en-ZA" dirty="0"/>
          </a:p>
        </p:txBody>
      </p:sp>
      <p:pic>
        <p:nvPicPr>
          <p:cNvPr id="9" name="Picture 8"/>
          <p:cNvPicPr>
            <a:picLocks noChangeAspect="1"/>
          </p:cNvPicPr>
          <p:nvPr/>
        </p:nvPicPr>
        <p:blipFill>
          <a:blip r:embed="rId3"/>
          <a:stretch>
            <a:fillRect/>
          </a:stretch>
        </p:blipFill>
        <p:spPr>
          <a:xfrm>
            <a:off x="-116420" y="1676397"/>
            <a:ext cx="12308420" cy="1230842"/>
          </a:xfrm>
          <a:prstGeom prst="rect">
            <a:avLst/>
          </a:prstGeom>
        </p:spPr>
      </p:pic>
      <p:pic>
        <p:nvPicPr>
          <p:cNvPr id="4" name="Picture 3"/>
          <p:cNvPicPr>
            <a:picLocks noChangeAspect="1"/>
          </p:cNvPicPr>
          <p:nvPr/>
        </p:nvPicPr>
        <p:blipFill>
          <a:blip r:embed="rId4"/>
          <a:stretch>
            <a:fillRect/>
          </a:stretch>
        </p:blipFill>
        <p:spPr>
          <a:xfrm>
            <a:off x="985837" y="5187686"/>
            <a:ext cx="4124325" cy="1114425"/>
          </a:xfrm>
          <a:prstGeom prst="rect">
            <a:avLst/>
          </a:prstGeom>
        </p:spPr>
      </p:pic>
      <p:pic>
        <p:nvPicPr>
          <p:cNvPr id="7" name="Picture 6"/>
          <p:cNvPicPr>
            <a:picLocks noChangeAspect="1"/>
          </p:cNvPicPr>
          <p:nvPr/>
        </p:nvPicPr>
        <p:blipFill>
          <a:blip r:embed="rId5"/>
          <a:stretch>
            <a:fillRect/>
          </a:stretch>
        </p:blipFill>
        <p:spPr>
          <a:xfrm>
            <a:off x="1331704" y="4077307"/>
            <a:ext cx="3778458" cy="649509"/>
          </a:xfrm>
          <a:prstGeom prst="rect">
            <a:avLst/>
          </a:prstGeom>
        </p:spPr>
      </p:pic>
      <p:sp>
        <p:nvSpPr>
          <p:cNvPr id="5" name="TextBox 4">
            <a:extLst>
              <a:ext uri="{FF2B5EF4-FFF2-40B4-BE49-F238E27FC236}">
                <a16:creationId xmlns:a16="http://schemas.microsoft.com/office/drawing/2014/main" id="{DE697062-A98E-4ED4-9A32-0D1ACF3A31F8}"/>
              </a:ext>
            </a:extLst>
          </p:cNvPr>
          <p:cNvSpPr txBox="1"/>
          <p:nvPr/>
        </p:nvSpPr>
        <p:spPr>
          <a:xfrm>
            <a:off x="6296095" y="3136761"/>
            <a:ext cx="4409630" cy="523220"/>
          </a:xfrm>
          <a:prstGeom prst="rect">
            <a:avLst/>
          </a:prstGeom>
          <a:noFill/>
        </p:spPr>
        <p:txBody>
          <a:bodyPr wrap="square" rtlCol="0">
            <a:spAutoFit/>
          </a:bodyPr>
          <a:lstStyle/>
          <a:p>
            <a:r>
              <a:rPr lang="en-ZA" sz="2800" dirty="0"/>
              <a:t>Take ratio:</a:t>
            </a:r>
          </a:p>
        </p:txBody>
      </p:sp>
      <p:sp>
        <p:nvSpPr>
          <p:cNvPr id="11" name="TextBox 10">
            <a:extLst>
              <a:ext uri="{FF2B5EF4-FFF2-40B4-BE49-F238E27FC236}">
                <a16:creationId xmlns:a16="http://schemas.microsoft.com/office/drawing/2014/main" id="{8CC3B7A0-FCC9-4617-915E-987120D1003B}"/>
              </a:ext>
            </a:extLst>
          </p:cNvPr>
          <p:cNvSpPr txBox="1"/>
          <p:nvPr/>
        </p:nvSpPr>
        <p:spPr>
          <a:xfrm>
            <a:off x="6276694" y="4906730"/>
            <a:ext cx="2224216" cy="1569660"/>
          </a:xfrm>
          <a:prstGeom prst="rect">
            <a:avLst/>
          </a:prstGeom>
          <a:noFill/>
        </p:spPr>
        <p:txBody>
          <a:bodyPr wrap="square" rtlCol="0">
            <a:spAutoFit/>
          </a:bodyPr>
          <a:lstStyle/>
          <a:p>
            <a:pPr algn="r"/>
            <a:r>
              <a:rPr lang="en-ZA" sz="2400" dirty="0">
                <a:solidFill>
                  <a:srgbClr val="002060"/>
                </a:solidFill>
              </a:rPr>
              <a:t>Marginal Rate of Substitution of Consumption for Labour</a:t>
            </a:r>
          </a:p>
        </p:txBody>
      </p:sp>
      <p:sp>
        <p:nvSpPr>
          <p:cNvPr id="12" name="TextBox 11">
            <a:extLst>
              <a:ext uri="{FF2B5EF4-FFF2-40B4-BE49-F238E27FC236}">
                <a16:creationId xmlns:a16="http://schemas.microsoft.com/office/drawing/2014/main" id="{8DDE5B41-BD2C-440F-AE89-FF090341404B}"/>
              </a:ext>
            </a:extLst>
          </p:cNvPr>
          <p:cNvSpPr txBox="1"/>
          <p:nvPr/>
        </p:nvSpPr>
        <p:spPr>
          <a:xfrm>
            <a:off x="9308041" y="4903337"/>
            <a:ext cx="2224216" cy="1938992"/>
          </a:xfrm>
          <a:prstGeom prst="rect">
            <a:avLst/>
          </a:prstGeom>
          <a:noFill/>
        </p:spPr>
        <p:txBody>
          <a:bodyPr wrap="square" rtlCol="0">
            <a:spAutoFit/>
          </a:bodyPr>
          <a:lstStyle/>
          <a:p>
            <a:r>
              <a:rPr lang="en-ZA" sz="2400" dirty="0">
                <a:solidFill>
                  <a:srgbClr val="C00000"/>
                </a:solidFill>
              </a:rPr>
              <a:t>Market cost of consumption relative to earnings per unit labour</a:t>
            </a:r>
          </a:p>
        </p:txBody>
      </p:sp>
    </p:spTree>
    <p:extLst>
      <p:ext uri="{BB962C8B-B14F-4D97-AF65-F5344CB8AC3E}">
        <p14:creationId xmlns:p14="http://schemas.microsoft.com/office/powerpoint/2010/main" val="32083122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ZA" dirty="0"/>
              <a:t>Consumer Problem:</a:t>
            </a:r>
          </a:p>
        </p:txBody>
      </p:sp>
      <p:sp>
        <p:nvSpPr>
          <p:cNvPr id="3" name="Content Placeholder 2"/>
          <p:cNvSpPr>
            <a:spLocks noGrp="1"/>
          </p:cNvSpPr>
          <p:nvPr>
            <p:ph idx="1"/>
          </p:nvPr>
        </p:nvSpPr>
        <p:spPr>
          <a:xfrm>
            <a:off x="838200" y="1143000"/>
            <a:ext cx="10515600" cy="5033963"/>
          </a:xfrm>
        </p:spPr>
        <p:txBody>
          <a:bodyPr/>
          <a:lstStyle/>
          <a:p>
            <a:pPr marL="0" indent="0">
              <a:buNone/>
            </a:pPr>
            <a:r>
              <a:rPr lang="en-ZA" dirty="0" err="1"/>
              <a:t>Lagrangian</a:t>
            </a:r>
            <a:r>
              <a:rPr lang="en-ZA" dirty="0"/>
              <a:t>:</a:t>
            </a:r>
          </a:p>
          <a:p>
            <a:pPr marL="0" indent="0">
              <a:buNone/>
            </a:pPr>
            <a:endParaRPr lang="en-ZA" dirty="0"/>
          </a:p>
          <a:p>
            <a:pPr marL="0" indent="0">
              <a:buNone/>
            </a:pPr>
            <a:endParaRPr lang="en-ZA" dirty="0"/>
          </a:p>
          <a:p>
            <a:pPr marL="0" indent="0">
              <a:buNone/>
            </a:pPr>
            <a:endParaRPr lang="en-ZA" dirty="0"/>
          </a:p>
          <a:p>
            <a:pPr marL="0" indent="0">
              <a:buNone/>
            </a:pPr>
            <a:r>
              <a:rPr lang="en-ZA" dirty="0"/>
              <a:t>Labour supply function:</a:t>
            </a:r>
          </a:p>
          <a:p>
            <a:pPr marL="0" indent="0">
              <a:buNone/>
            </a:pPr>
            <a:endParaRPr lang="en-ZA" dirty="0"/>
          </a:p>
          <a:p>
            <a:pPr marL="0" indent="0">
              <a:buNone/>
            </a:pPr>
            <a:endParaRPr lang="en-ZA" dirty="0"/>
          </a:p>
        </p:txBody>
      </p:sp>
      <p:pic>
        <p:nvPicPr>
          <p:cNvPr id="9" name="Picture 8"/>
          <p:cNvPicPr>
            <a:picLocks noChangeAspect="1"/>
          </p:cNvPicPr>
          <p:nvPr/>
        </p:nvPicPr>
        <p:blipFill>
          <a:blip r:embed="rId2"/>
          <a:stretch>
            <a:fillRect/>
          </a:stretch>
        </p:blipFill>
        <p:spPr>
          <a:xfrm>
            <a:off x="-116420" y="1676397"/>
            <a:ext cx="12308420" cy="1230842"/>
          </a:xfrm>
          <a:prstGeom prst="rect">
            <a:avLst/>
          </a:prstGeom>
        </p:spPr>
      </p:pic>
      <p:pic>
        <p:nvPicPr>
          <p:cNvPr id="8" name="Picture 7"/>
          <p:cNvPicPr>
            <a:picLocks noChangeAspect="1"/>
          </p:cNvPicPr>
          <p:nvPr/>
        </p:nvPicPr>
        <p:blipFill>
          <a:blip r:embed="rId3"/>
          <a:stretch>
            <a:fillRect/>
          </a:stretch>
        </p:blipFill>
        <p:spPr>
          <a:xfrm>
            <a:off x="6539971" y="3730361"/>
            <a:ext cx="4933950" cy="2571750"/>
          </a:xfrm>
          <a:prstGeom prst="rect">
            <a:avLst/>
          </a:prstGeom>
        </p:spPr>
      </p:pic>
      <p:pic>
        <p:nvPicPr>
          <p:cNvPr id="4" name="Picture 3"/>
          <p:cNvPicPr>
            <a:picLocks noChangeAspect="1"/>
          </p:cNvPicPr>
          <p:nvPr/>
        </p:nvPicPr>
        <p:blipFill>
          <a:blip r:embed="rId4"/>
          <a:stretch>
            <a:fillRect/>
          </a:stretch>
        </p:blipFill>
        <p:spPr>
          <a:xfrm>
            <a:off x="985837" y="5187686"/>
            <a:ext cx="4124325" cy="1114425"/>
          </a:xfrm>
          <a:prstGeom prst="rect">
            <a:avLst/>
          </a:prstGeom>
        </p:spPr>
      </p:pic>
      <p:pic>
        <p:nvPicPr>
          <p:cNvPr id="7" name="Picture 6"/>
          <p:cNvPicPr>
            <a:picLocks noChangeAspect="1"/>
          </p:cNvPicPr>
          <p:nvPr/>
        </p:nvPicPr>
        <p:blipFill>
          <a:blip r:embed="rId5"/>
          <a:stretch>
            <a:fillRect/>
          </a:stretch>
        </p:blipFill>
        <p:spPr>
          <a:xfrm>
            <a:off x="1331704" y="4077307"/>
            <a:ext cx="3778458" cy="649509"/>
          </a:xfrm>
          <a:prstGeom prst="rect">
            <a:avLst/>
          </a:prstGeom>
        </p:spPr>
      </p:pic>
    </p:spTree>
    <p:extLst>
      <p:ext uri="{BB962C8B-B14F-4D97-AF65-F5344CB8AC3E}">
        <p14:creationId xmlns:p14="http://schemas.microsoft.com/office/powerpoint/2010/main" val="20829993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ZA" dirty="0"/>
              <a:t>Consumer Problem:</a:t>
            </a:r>
          </a:p>
        </p:txBody>
      </p:sp>
      <p:sp>
        <p:nvSpPr>
          <p:cNvPr id="3" name="Content Placeholder 2"/>
          <p:cNvSpPr>
            <a:spLocks noGrp="1"/>
          </p:cNvSpPr>
          <p:nvPr>
            <p:ph idx="1"/>
          </p:nvPr>
        </p:nvSpPr>
        <p:spPr>
          <a:xfrm>
            <a:off x="838200" y="1143000"/>
            <a:ext cx="10515600" cy="5033963"/>
          </a:xfrm>
        </p:spPr>
        <p:txBody>
          <a:bodyPr/>
          <a:lstStyle/>
          <a:p>
            <a:pPr marL="0" indent="0">
              <a:buNone/>
            </a:pPr>
            <a:r>
              <a:rPr lang="en-ZA" dirty="0" err="1"/>
              <a:t>Lagrangian</a:t>
            </a:r>
            <a:r>
              <a:rPr lang="en-ZA" dirty="0"/>
              <a:t>:</a:t>
            </a:r>
          </a:p>
          <a:p>
            <a:pPr marL="0" indent="0">
              <a:buNone/>
            </a:pPr>
            <a:endParaRPr lang="en-ZA" dirty="0"/>
          </a:p>
          <a:p>
            <a:pPr marL="0" indent="0">
              <a:buNone/>
            </a:pPr>
            <a:endParaRPr lang="en-ZA" dirty="0"/>
          </a:p>
          <a:p>
            <a:pPr marL="0" indent="0">
              <a:buNone/>
            </a:pPr>
            <a:endParaRPr lang="en-ZA" dirty="0"/>
          </a:p>
          <a:p>
            <a:pPr marL="0" indent="0">
              <a:buNone/>
            </a:pPr>
            <a:r>
              <a:rPr lang="en-ZA" dirty="0"/>
              <a:t>Capital FOC:</a:t>
            </a:r>
          </a:p>
          <a:p>
            <a:pPr marL="0" indent="0">
              <a:buNone/>
            </a:pPr>
            <a:endParaRPr lang="en-ZA" dirty="0"/>
          </a:p>
          <a:p>
            <a:pPr marL="0" indent="0">
              <a:buNone/>
            </a:pPr>
            <a:endParaRPr lang="en-ZA" dirty="0"/>
          </a:p>
        </p:txBody>
      </p:sp>
      <p:pic>
        <p:nvPicPr>
          <p:cNvPr id="9" name="Picture 8"/>
          <p:cNvPicPr>
            <a:picLocks noChangeAspect="1"/>
          </p:cNvPicPr>
          <p:nvPr/>
        </p:nvPicPr>
        <p:blipFill>
          <a:blip r:embed="rId2"/>
          <a:stretch>
            <a:fillRect/>
          </a:stretch>
        </p:blipFill>
        <p:spPr>
          <a:xfrm>
            <a:off x="-116420" y="1676397"/>
            <a:ext cx="12308420" cy="1230842"/>
          </a:xfrm>
          <a:prstGeom prst="rect">
            <a:avLst/>
          </a:prstGeom>
        </p:spPr>
      </p:pic>
      <p:pic>
        <p:nvPicPr>
          <p:cNvPr id="4" name="Picture 3"/>
          <p:cNvPicPr>
            <a:picLocks noChangeAspect="1"/>
          </p:cNvPicPr>
          <p:nvPr/>
        </p:nvPicPr>
        <p:blipFill>
          <a:blip r:embed="rId3"/>
          <a:stretch>
            <a:fillRect/>
          </a:stretch>
        </p:blipFill>
        <p:spPr>
          <a:xfrm>
            <a:off x="838200" y="3805974"/>
            <a:ext cx="2290500" cy="838933"/>
          </a:xfrm>
          <a:prstGeom prst="rect">
            <a:avLst/>
          </a:prstGeom>
        </p:spPr>
      </p:pic>
    </p:spTree>
    <p:extLst>
      <p:ext uri="{BB962C8B-B14F-4D97-AF65-F5344CB8AC3E}">
        <p14:creationId xmlns:p14="http://schemas.microsoft.com/office/powerpoint/2010/main" val="1266801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A2ACD-7136-4DDB-B10A-8B8C4B5748DD}"/>
              </a:ext>
            </a:extLst>
          </p:cNvPr>
          <p:cNvSpPr>
            <a:spLocks noGrp="1"/>
          </p:cNvSpPr>
          <p:nvPr>
            <p:ph type="title"/>
          </p:nvPr>
        </p:nvSpPr>
        <p:spPr/>
        <p:txBody>
          <a:bodyPr/>
          <a:lstStyle/>
          <a:p>
            <a:r>
              <a:rPr lang="en-ZA" dirty="0"/>
              <a:t>Caveat based on my personal view</a:t>
            </a:r>
          </a:p>
        </p:txBody>
      </p:sp>
      <p:sp>
        <p:nvSpPr>
          <p:cNvPr id="3" name="Content Placeholder 2">
            <a:extLst>
              <a:ext uri="{FF2B5EF4-FFF2-40B4-BE49-F238E27FC236}">
                <a16:creationId xmlns:a16="http://schemas.microsoft.com/office/drawing/2014/main" id="{32C775E8-7E1F-45EE-86AD-E0CDE127C4C2}"/>
              </a:ext>
            </a:extLst>
          </p:cNvPr>
          <p:cNvSpPr>
            <a:spLocks noGrp="1"/>
          </p:cNvSpPr>
          <p:nvPr>
            <p:ph idx="1"/>
          </p:nvPr>
        </p:nvSpPr>
        <p:spPr>
          <a:xfrm>
            <a:off x="838200" y="1573427"/>
            <a:ext cx="10515600" cy="4603536"/>
          </a:xfrm>
        </p:spPr>
        <p:txBody>
          <a:bodyPr>
            <a:normAutofit fontScale="62500" lnSpcReduction="20000"/>
          </a:bodyPr>
          <a:lstStyle/>
          <a:p>
            <a:pPr>
              <a:lnSpc>
                <a:spcPct val="110000"/>
              </a:lnSpc>
            </a:pPr>
            <a:r>
              <a:rPr lang="en-ZA" dirty="0"/>
              <a:t>All the theories in this course (and much of the discussion in the literature) make a fundamental assumption:</a:t>
            </a:r>
          </a:p>
          <a:p>
            <a:pPr lvl="1">
              <a:lnSpc>
                <a:spcPct val="110000"/>
              </a:lnSpc>
            </a:pPr>
            <a:r>
              <a:rPr lang="en-ZA" dirty="0"/>
              <a:t>There are fundamental causes of the trending behaviour (growth)</a:t>
            </a:r>
          </a:p>
          <a:p>
            <a:pPr lvl="2">
              <a:lnSpc>
                <a:spcPct val="110000"/>
              </a:lnSpc>
            </a:pPr>
            <a:r>
              <a:rPr lang="en-ZA" dirty="0"/>
              <a:t>I.e. a shock to the growth factors is </a:t>
            </a:r>
            <a:r>
              <a:rPr lang="en-ZA" i="1" dirty="0"/>
              <a:t>permanent</a:t>
            </a:r>
            <a:endParaRPr lang="en-ZA" dirty="0"/>
          </a:p>
          <a:p>
            <a:pPr lvl="1">
              <a:lnSpc>
                <a:spcPct val="110000"/>
              </a:lnSpc>
            </a:pPr>
            <a:r>
              <a:rPr lang="en-ZA" dirty="0"/>
              <a:t>And </a:t>
            </a:r>
            <a:r>
              <a:rPr lang="en-ZA" i="1" dirty="0"/>
              <a:t>other </a:t>
            </a:r>
            <a:r>
              <a:rPr lang="en-ZA" dirty="0"/>
              <a:t>causes of deviations from this trend</a:t>
            </a:r>
          </a:p>
          <a:p>
            <a:pPr lvl="2">
              <a:lnSpc>
                <a:spcPct val="110000"/>
              </a:lnSpc>
            </a:pPr>
            <a:r>
              <a:rPr lang="en-ZA" dirty="0"/>
              <a:t>I.e. temporary shocks that eventually fade out, with or without policy intervention</a:t>
            </a:r>
          </a:p>
          <a:p>
            <a:pPr lvl="1">
              <a:lnSpc>
                <a:spcPct val="110000"/>
              </a:lnSpc>
            </a:pPr>
            <a:r>
              <a:rPr lang="en-ZA" dirty="0"/>
              <a:t>Thus they can be studied/addressed separately</a:t>
            </a:r>
          </a:p>
          <a:p>
            <a:pPr lvl="2">
              <a:lnSpc>
                <a:spcPct val="110000"/>
              </a:lnSpc>
            </a:pPr>
            <a:r>
              <a:rPr lang="en-ZA" dirty="0"/>
              <a:t>Growth policies vs Stabilization policies</a:t>
            </a:r>
          </a:p>
          <a:p>
            <a:pPr>
              <a:lnSpc>
                <a:spcPct val="110000"/>
              </a:lnSpc>
            </a:pPr>
            <a:r>
              <a:rPr lang="en-ZA" dirty="0"/>
              <a:t>An empirical problem:</a:t>
            </a:r>
          </a:p>
          <a:p>
            <a:pPr lvl="1">
              <a:lnSpc>
                <a:spcPct val="110000"/>
              </a:lnSpc>
            </a:pPr>
            <a:r>
              <a:rPr lang="en-ZA" dirty="0"/>
              <a:t>Distinguishing between permanent and temporary shocks from the aggregate perspective is very difficult and entirely a function of the empirical approach</a:t>
            </a:r>
          </a:p>
          <a:p>
            <a:pPr lvl="1">
              <a:lnSpc>
                <a:spcPct val="110000"/>
              </a:lnSpc>
            </a:pPr>
            <a:r>
              <a:rPr lang="en-ZA" dirty="0"/>
              <a:t>The wrong empirical approach will imply wrong identification of issues/problems and hence wrong policies</a:t>
            </a:r>
          </a:p>
          <a:p>
            <a:pPr>
              <a:lnSpc>
                <a:spcPct val="110000"/>
              </a:lnSpc>
            </a:pPr>
            <a:r>
              <a:rPr lang="en-ZA" dirty="0"/>
              <a:t>Salient issue: Is monetary </a:t>
            </a:r>
            <a:r>
              <a:rPr lang="en-ZA" i="1" dirty="0"/>
              <a:t>policy</a:t>
            </a:r>
            <a:r>
              <a:rPr lang="en-ZA" dirty="0"/>
              <a:t> neutral? </a:t>
            </a:r>
          </a:p>
          <a:p>
            <a:pPr lvl="1">
              <a:lnSpc>
                <a:spcPct val="110000"/>
              </a:lnSpc>
            </a:pPr>
            <a:r>
              <a:rPr lang="en-ZA" dirty="0"/>
              <a:t>Most models assume the money supply is neutral in the long run, but modern monetary policy is conducted via controlling interest rates, </a:t>
            </a:r>
            <a:r>
              <a:rPr lang="en-ZA" i="1" dirty="0"/>
              <a:t>not </a:t>
            </a:r>
            <a:r>
              <a:rPr lang="en-ZA" dirty="0"/>
              <a:t>the money supply</a:t>
            </a:r>
          </a:p>
          <a:p>
            <a:pPr lvl="1">
              <a:lnSpc>
                <a:spcPct val="110000"/>
              </a:lnSpc>
            </a:pPr>
            <a:r>
              <a:rPr lang="en-ZA" dirty="0"/>
              <a:t>A (growing) minority argues that the modern monetary policy approach may be non-neutral in the long run</a:t>
            </a:r>
          </a:p>
          <a:p>
            <a:pPr lvl="2">
              <a:lnSpc>
                <a:spcPct val="110000"/>
              </a:lnSpc>
            </a:pPr>
            <a:r>
              <a:rPr lang="en-ZA" dirty="0"/>
              <a:t>E.g. excessively low policy interest rates contributed to the Global Financial Crisis of 2007/8, secular stagnation since then</a:t>
            </a:r>
          </a:p>
          <a:p>
            <a:pPr lvl="2">
              <a:lnSpc>
                <a:spcPct val="110000"/>
              </a:lnSpc>
            </a:pPr>
            <a:r>
              <a:rPr lang="en-ZA" dirty="0"/>
              <a:t>I.e. policy rates that are too </a:t>
            </a:r>
            <a:r>
              <a:rPr lang="en-ZA" i="1" dirty="0"/>
              <a:t>low</a:t>
            </a:r>
            <a:r>
              <a:rPr lang="en-ZA" dirty="0"/>
              <a:t> may induce low growth rates</a:t>
            </a:r>
          </a:p>
        </p:txBody>
      </p:sp>
    </p:spTree>
    <p:extLst>
      <p:ext uri="{BB962C8B-B14F-4D97-AF65-F5344CB8AC3E}">
        <p14:creationId xmlns:p14="http://schemas.microsoft.com/office/powerpoint/2010/main" val="34593099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ZA" dirty="0"/>
              <a:t>Consumer Problem:</a:t>
            </a:r>
          </a:p>
        </p:txBody>
      </p:sp>
      <p:sp>
        <p:nvSpPr>
          <p:cNvPr id="3" name="Content Placeholder 2"/>
          <p:cNvSpPr>
            <a:spLocks noGrp="1"/>
          </p:cNvSpPr>
          <p:nvPr>
            <p:ph idx="1"/>
          </p:nvPr>
        </p:nvSpPr>
        <p:spPr>
          <a:xfrm>
            <a:off x="838200" y="1143000"/>
            <a:ext cx="10515600" cy="5033963"/>
          </a:xfrm>
        </p:spPr>
        <p:txBody>
          <a:bodyPr/>
          <a:lstStyle/>
          <a:p>
            <a:pPr marL="0" indent="0">
              <a:buNone/>
            </a:pPr>
            <a:r>
              <a:rPr lang="en-ZA" dirty="0" err="1"/>
              <a:t>Lagrangian</a:t>
            </a:r>
            <a:r>
              <a:rPr lang="en-ZA" dirty="0"/>
              <a:t> Unpacked:</a:t>
            </a:r>
          </a:p>
          <a:p>
            <a:pPr marL="0" indent="0">
              <a:buNone/>
            </a:pPr>
            <a:endParaRPr lang="en-ZA" dirty="0"/>
          </a:p>
          <a:p>
            <a:pPr marL="0" indent="0">
              <a:buNone/>
            </a:pPr>
            <a:endParaRPr lang="en-ZA" dirty="0"/>
          </a:p>
          <a:p>
            <a:pPr marL="0" indent="0">
              <a:buNone/>
            </a:pPr>
            <a:endParaRPr lang="en-ZA" dirty="0"/>
          </a:p>
          <a:p>
            <a:pPr marL="0" indent="0">
              <a:buNone/>
            </a:pPr>
            <a:r>
              <a:rPr lang="en-ZA" dirty="0"/>
              <a:t>Capital FOC:</a:t>
            </a:r>
          </a:p>
          <a:p>
            <a:pPr marL="0" indent="0">
              <a:buNone/>
            </a:pPr>
            <a:endParaRPr lang="en-ZA" dirty="0"/>
          </a:p>
          <a:p>
            <a:pPr marL="0" indent="0">
              <a:buNone/>
            </a:pPr>
            <a:endParaRPr lang="en-ZA" dirty="0"/>
          </a:p>
        </p:txBody>
      </p:sp>
      <p:pic>
        <p:nvPicPr>
          <p:cNvPr id="4" name="Picture 3"/>
          <p:cNvPicPr>
            <a:picLocks noChangeAspect="1"/>
          </p:cNvPicPr>
          <p:nvPr/>
        </p:nvPicPr>
        <p:blipFill>
          <a:blip r:embed="rId2"/>
          <a:stretch>
            <a:fillRect/>
          </a:stretch>
        </p:blipFill>
        <p:spPr>
          <a:xfrm>
            <a:off x="357503" y="1856454"/>
            <a:ext cx="11476994" cy="4193403"/>
          </a:xfrm>
          <a:prstGeom prst="rect">
            <a:avLst/>
          </a:prstGeom>
        </p:spPr>
      </p:pic>
      <p:sp>
        <p:nvSpPr>
          <p:cNvPr id="5" name="TextBox 4">
            <a:extLst>
              <a:ext uri="{FF2B5EF4-FFF2-40B4-BE49-F238E27FC236}">
                <a16:creationId xmlns:a16="http://schemas.microsoft.com/office/drawing/2014/main" id="{844BB55C-E7D2-43DD-A615-AE888966CB5E}"/>
              </a:ext>
            </a:extLst>
          </p:cNvPr>
          <p:cNvSpPr txBox="1"/>
          <p:nvPr/>
        </p:nvSpPr>
        <p:spPr>
          <a:xfrm>
            <a:off x="5824150" y="361624"/>
            <a:ext cx="6227805" cy="923330"/>
          </a:xfrm>
          <a:prstGeom prst="rect">
            <a:avLst/>
          </a:prstGeom>
          <a:noFill/>
        </p:spPr>
        <p:txBody>
          <a:bodyPr wrap="square" rtlCol="0">
            <a:spAutoFit/>
          </a:bodyPr>
          <a:lstStyle/>
          <a:p>
            <a:r>
              <a:rPr lang="en-ZA" dirty="0">
                <a:solidFill>
                  <a:srgbClr val="FF0000"/>
                </a:solidFill>
              </a:rPr>
              <a:t>Note: this “unpacking” is to assist those that struggle to intuitively work with summation. This is </a:t>
            </a:r>
            <a:r>
              <a:rPr lang="en-ZA" i="1" dirty="0">
                <a:solidFill>
                  <a:srgbClr val="FF0000"/>
                </a:solidFill>
              </a:rPr>
              <a:t>not </a:t>
            </a:r>
            <a:r>
              <a:rPr lang="en-ZA" dirty="0">
                <a:solidFill>
                  <a:srgbClr val="FF0000"/>
                </a:solidFill>
              </a:rPr>
              <a:t>how you should present the answers in an assessment/paper</a:t>
            </a:r>
          </a:p>
        </p:txBody>
      </p:sp>
    </p:spTree>
    <p:extLst>
      <p:ext uri="{BB962C8B-B14F-4D97-AF65-F5344CB8AC3E}">
        <p14:creationId xmlns:p14="http://schemas.microsoft.com/office/powerpoint/2010/main" val="28074416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239516" y="1676466"/>
            <a:ext cx="11476994" cy="4193403"/>
          </a:xfrm>
          <a:prstGeom prst="rect">
            <a:avLst/>
          </a:prstGeom>
        </p:spPr>
      </p:pic>
      <p:sp>
        <p:nvSpPr>
          <p:cNvPr id="2" name="Title 1"/>
          <p:cNvSpPr>
            <a:spLocks noGrp="1"/>
          </p:cNvSpPr>
          <p:nvPr>
            <p:ph type="title"/>
          </p:nvPr>
        </p:nvSpPr>
        <p:spPr>
          <a:xfrm>
            <a:off x="838200" y="0"/>
            <a:ext cx="10515600" cy="1325563"/>
          </a:xfrm>
        </p:spPr>
        <p:txBody>
          <a:bodyPr/>
          <a:lstStyle/>
          <a:p>
            <a:r>
              <a:rPr lang="en-ZA" dirty="0"/>
              <a:t>Consumer Problem:</a:t>
            </a:r>
          </a:p>
        </p:txBody>
      </p:sp>
      <p:sp>
        <p:nvSpPr>
          <p:cNvPr id="3" name="Content Placeholder 2"/>
          <p:cNvSpPr>
            <a:spLocks noGrp="1"/>
          </p:cNvSpPr>
          <p:nvPr>
            <p:ph idx="1"/>
          </p:nvPr>
        </p:nvSpPr>
        <p:spPr>
          <a:xfrm>
            <a:off x="838200" y="1143000"/>
            <a:ext cx="10515600" cy="5833533"/>
          </a:xfrm>
        </p:spPr>
        <p:txBody>
          <a:bodyPr>
            <a:normAutofit/>
          </a:bodyPr>
          <a:lstStyle/>
          <a:p>
            <a:pPr marL="0" indent="0">
              <a:buNone/>
            </a:pPr>
            <a:r>
              <a:rPr lang="en-ZA" dirty="0" err="1"/>
              <a:t>Lagrangian</a:t>
            </a:r>
            <a:r>
              <a:rPr lang="en-ZA" dirty="0"/>
              <a:t> Unpacked:</a:t>
            </a:r>
          </a:p>
          <a:p>
            <a:pPr marL="0" indent="0">
              <a:buNone/>
            </a:pPr>
            <a:endParaRPr lang="en-ZA" dirty="0"/>
          </a:p>
          <a:p>
            <a:pPr marL="0" indent="0">
              <a:buNone/>
            </a:pPr>
            <a:endParaRPr lang="en-ZA" dirty="0"/>
          </a:p>
          <a:p>
            <a:pPr marL="0" indent="0">
              <a:buNone/>
            </a:pPr>
            <a:endParaRPr lang="en-ZA" dirty="0"/>
          </a:p>
          <a:p>
            <a:pPr marL="0" indent="0">
              <a:buNone/>
            </a:pPr>
            <a:endParaRPr lang="en-ZA" dirty="0"/>
          </a:p>
          <a:p>
            <a:pPr marL="0" indent="0">
              <a:buNone/>
            </a:pPr>
            <a:endParaRPr lang="en-ZA" dirty="0"/>
          </a:p>
          <a:p>
            <a:pPr marL="0" indent="0">
              <a:buNone/>
            </a:pPr>
            <a:endParaRPr lang="en-ZA" dirty="0"/>
          </a:p>
          <a:p>
            <a:pPr marL="0" indent="0">
              <a:buNone/>
            </a:pPr>
            <a:endParaRPr lang="en-ZA" dirty="0"/>
          </a:p>
          <a:p>
            <a:pPr marL="0" indent="0">
              <a:buNone/>
            </a:pPr>
            <a:endParaRPr lang="en-ZA" dirty="0"/>
          </a:p>
          <a:p>
            <a:pPr marL="0" indent="0">
              <a:buNone/>
            </a:pPr>
            <a:r>
              <a:rPr lang="en-ZA" dirty="0"/>
              <a:t>consumer can choose K_t+1  in period t, but does not know the future:</a:t>
            </a:r>
          </a:p>
          <a:p>
            <a:pPr marL="0" indent="0">
              <a:buNone/>
            </a:pPr>
            <a:r>
              <a:rPr lang="en-ZA" dirty="0"/>
              <a:t>           ,              are uncertain</a:t>
            </a:r>
          </a:p>
        </p:txBody>
      </p:sp>
      <p:sp>
        <p:nvSpPr>
          <p:cNvPr id="6" name="Oval 5"/>
          <p:cNvSpPr/>
          <p:nvPr/>
        </p:nvSpPr>
        <p:spPr>
          <a:xfrm>
            <a:off x="7423627" y="3891285"/>
            <a:ext cx="1041400" cy="66040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Oval 6"/>
          <p:cNvSpPr/>
          <p:nvPr/>
        </p:nvSpPr>
        <p:spPr>
          <a:xfrm>
            <a:off x="7129206" y="4538646"/>
            <a:ext cx="1041400" cy="66040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4" name="Picture 3"/>
          <p:cNvPicPr>
            <a:picLocks noChangeAspect="1"/>
          </p:cNvPicPr>
          <p:nvPr/>
        </p:nvPicPr>
        <p:blipFill>
          <a:blip r:embed="rId3"/>
          <a:stretch>
            <a:fillRect/>
          </a:stretch>
        </p:blipFill>
        <p:spPr>
          <a:xfrm>
            <a:off x="4160391" y="5703632"/>
            <a:ext cx="992550" cy="581533"/>
          </a:xfrm>
          <a:prstGeom prst="rect">
            <a:avLst/>
          </a:prstGeom>
        </p:spPr>
      </p:pic>
      <p:pic>
        <p:nvPicPr>
          <p:cNvPr id="8" name="Picture 7"/>
          <p:cNvPicPr>
            <a:picLocks noChangeAspect="1"/>
          </p:cNvPicPr>
          <p:nvPr/>
        </p:nvPicPr>
        <p:blipFill>
          <a:blip r:embed="rId4"/>
          <a:stretch>
            <a:fillRect/>
          </a:stretch>
        </p:blipFill>
        <p:spPr>
          <a:xfrm>
            <a:off x="838200" y="6176962"/>
            <a:ext cx="954375" cy="533867"/>
          </a:xfrm>
          <a:prstGeom prst="rect">
            <a:avLst/>
          </a:prstGeom>
        </p:spPr>
      </p:pic>
      <p:pic>
        <p:nvPicPr>
          <p:cNvPr id="9" name="Picture 8"/>
          <p:cNvPicPr>
            <a:picLocks noChangeAspect="1"/>
          </p:cNvPicPr>
          <p:nvPr/>
        </p:nvPicPr>
        <p:blipFill>
          <a:blip r:embed="rId5"/>
          <a:stretch>
            <a:fillRect/>
          </a:stretch>
        </p:blipFill>
        <p:spPr>
          <a:xfrm>
            <a:off x="1973987" y="6220773"/>
            <a:ext cx="878025" cy="524333"/>
          </a:xfrm>
          <a:prstGeom prst="rect">
            <a:avLst/>
          </a:prstGeom>
        </p:spPr>
      </p:pic>
    </p:spTree>
    <p:extLst>
      <p:ext uri="{BB962C8B-B14F-4D97-AF65-F5344CB8AC3E}">
        <p14:creationId xmlns:p14="http://schemas.microsoft.com/office/powerpoint/2010/main" val="38227702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ZA" dirty="0"/>
              <a:t>Consumer Problem:</a:t>
            </a:r>
          </a:p>
        </p:txBody>
      </p:sp>
      <p:sp>
        <p:nvSpPr>
          <p:cNvPr id="3" name="Content Placeholder 2"/>
          <p:cNvSpPr>
            <a:spLocks noGrp="1"/>
          </p:cNvSpPr>
          <p:nvPr>
            <p:ph idx="1"/>
          </p:nvPr>
        </p:nvSpPr>
        <p:spPr>
          <a:xfrm>
            <a:off x="838200" y="1143000"/>
            <a:ext cx="10515600" cy="5033963"/>
          </a:xfrm>
        </p:spPr>
        <p:txBody>
          <a:bodyPr/>
          <a:lstStyle/>
          <a:p>
            <a:pPr marL="0" indent="0">
              <a:buNone/>
            </a:pPr>
            <a:r>
              <a:rPr lang="en-ZA" dirty="0" err="1"/>
              <a:t>Lagrangian</a:t>
            </a:r>
            <a:r>
              <a:rPr lang="en-ZA" dirty="0"/>
              <a:t>:</a:t>
            </a:r>
          </a:p>
          <a:p>
            <a:pPr marL="0" indent="0">
              <a:buNone/>
            </a:pPr>
            <a:endParaRPr lang="en-ZA" dirty="0"/>
          </a:p>
          <a:p>
            <a:pPr marL="0" indent="0">
              <a:buNone/>
            </a:pPr>
            <a:endParaRPr lang="en-ZA" dirty="0"/>
          </a:p>
          <a:p>
            <a:pPr marL="0" indent="0">
              <a:buNone/>
            </a:pPr>
            <a:endParaRPr lang="en-ZA" dirty="0"/>
          </a:p>
          <a:p>
            <a:pPr marL="0" indent="0">
              <a:buNone/>
            </a:pPr>
            <a:r>
              <a:rPr lang="en-ZA" dirty="0"/>
              <a:t>Capital FOC:</a:t>
            </a:r>
          </a:p>
          <a:p>
            <a:pPr marL="0" indent="0">
              <a:buNone/>
            </a:pPr>
            <a:endParaRPr lang="en-ZA" dirty="0"/>
          </a:p>
          <a:p>
            <a:pPr marL="0" indent="0">
              <a:buNone/>
            </a:pPr>
            <a:endParaRPr lang="en-ZA" dirty="0"/>
          </a:p>
        </p:txBody>
      </p:sp>
      <p:pic>
        <p:nvPicPr>
          <p:cNvPr id="9" name="Picture 8"/>
          <p:cNvPicPr>
            <a:picLocks noChangeAspect="1"/>
          </p:cNvPicPr>
          <p:nvPr/>
        </p:nvPicPr>
        <p:blipFill>
          <a:blip r:embed="rId2"/>
          <a:stretch>
            <a:fillRect/>
          </a:stretch>
        </p:blipFill>
        <p:spPr>
          <a:xfrm>
            <a:off x="-116420" y="1676397"/>
            <a:ext cx="12308420" cy="1230842"/>
          </a:xfrm>
          <a:prstGeom prst="rect">
            <a:avLst/>
          </a:prstGeom>
        </p:spPr>
      </p:pic>
      <p:pic>
        <p:nvPicPr>
          <p:cNvPr id="4" name="Picture 3"/>
          <p:cNvPicPr>
            <a:picLocks noChangeAspect="1"/>
          </p:cNvPicPr>
          <p:nvPr/>
        </p:nvPicPr>
        <p:blipFill>
          <a:blip r:embed="rId3"/>
          <a:stretch>
            <a:fillRect/>
          </a:stretch>
        </p:blipFill>
        <p:spPr>
          <a:xfrm>
            <a:off x="838200" y="3805974"/>
            <a:ext cx="2290500" cy="838933"/>
          </a:xfrm>
          <a:prstGeom prst="rect">
            <a:avLst/>
          </a:prstGeom>
        </p:spPr>
      </p:pic>
      <p:pic>
        <p:nvPicPr>
          <p:cNvPr id="5" name="Picture 4"/>
          <p:cNvPicPr>
            <a:picLocks noChangeAspect="1"/>
          </p:cNvPicPr>
          <p:nvPr/>
        </p:nvPicPr>
        <p:blipFill>
          <a:blip r:embed="rId4"/>
          <a:stretch>
            <a:fillRect/>
          </a:stretch>
        </p:blipFill>
        <p:spPr>
          <a:xfrm>
            <a:off x="4378581" y="4772025"/>
            <a:ext cx="6600825" cy="971550"/>
          </a:xfrm>
          <a:prstGeom prst="rect">
            <a:avLst/>
          </a:prstGeom>
        </p:spPr>
      </p:pic>
    </p:spTree>
    <p:extLst>
      <p:ext uri="{BB962C8B-B14F-4D97-AF65-F5344CB8AC3E}">
        <p14:creationId xmlns:p14="http://schemas.microsoft.com/office/powerpoint/2010/main" val="33688990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ZA" dirty="0"/>
              <a:t>Consumer Problem:</a:t>
            </a:r>
          </a:p>
        </p:txBody>
      </p:sp>
      <p:sp>
        <p:nvSpPr>
          <p:cNvPr id="3" name="Content Placeholder 2"/>
          <p:cNvSpPr>
            <a:spLocks noGrp="1"/>
          </p:cNvSpPr>
          <p:nvPr>
            <p:ph idx="1"/>
          </p:nvPr>
        </p:nvSpPr>
        <p:spPr>
          <a:xfrm>
            <a:off x="838200" y="1143000"/>
            <a:ext cx="10515600" cy="5033963"/>
          </a:xfrm>
        </p:spPr>
        <p:txBody>
          <a:bodyPr/>
          <a:lstStyle/>
          <a:p>
            <a:pPr marL="0" indent="0">
              <a:buNone/>
            </a:pPr>
            <a:r>
              <a:rPr lang="en-ZA" dirty="0" err="1"/>
              <a:t>Lagrangian</a:t>
            </a:r>
            <a:r>
              <a:rPr lang="en-ZA" dirty="0"/>
              <a:t>:</a:t>
            </a:r>
          </a:p>
          <a:p>
            <a:pPr marL="0" indent="0">
              <a:buNone/>
            </a:pPr>
            <a:endParaRPr lang="en-ZA" dirty="0"/>
          </a:p>
          <a:p>
            <a:pPr marL="0" indent="0">
              <a:buNone/>
            </a:pPr>
            <a:endParaRPr lang="en-ZA" dirty="0"/>
          </a:p>
          <a:p>
            <a:pPr marL="0" indent="0">
              <a:buNone/>
            </a:pPr>
            <a:endParaRPr lang="en-ZA" dirty="0"/>
          </a:p>
          <a:p>
            <a:pPr marL="0" indent="0">
              <a:buNone/>
            </a:pPr>
            <a:r>
              <a:rPr lang="en-ZA" dirty="0"/>
              <a:t>Euler equation:</a:t>
            </a:r>
          </a:p>
          <a:p>
            <a:pPr marL="0" indent="0">
              <a:buNone/>
            </a:pPr>
            <a:endParaRPr lang="en-ZA" dirty="0"/>
          </a:p>
          <a:p>
            <a:pPr marL="0" indent="0">
              <a:buNone/>
            </a:pPr>
            <a:endParaRPr lang="en-ZA" dirty="0"/>
          </a:p>
        </p:txBody>
      </p:sp>
      <p:pic>
        <p:nvPicPr>
          <p:cNvPr id="9" name="Picture 8"/>
          <p:cNvPicPr>
            <a:picLocks noChangeAspect="1"/>
          </p:cNvPicPr>
          <p:nvPr/>
        </p:nvPicPr>
        <p:blipFill>
          <a:blip r:embed="rId2"/>
          <a:stretch>
            <a:fillRect/>
          </a:stretch>
        </p:blipFill>
        <p:spPr>
          <a:xfrm>
            <a:off x="-116420" y="1676397"/>
            <a:ext cx="12308420" cy="1230842"/>
          </a:xfrm>
          <a:prstGeom prst="rect">
            <a:avLst/>
          </a:prstGeom>
        </p:spPr>
      </p:pic>
      <p:pic>
        <p:nvPicPr>
          <p:cNvPr id="8" name="Picture 7"/>
          <p:cNvPicPr>
            <a:picLocks noChangeAspect="1"/>
          </p:cNvPicPr>
          <p:nvPr/>
        </p:nvPicPr>
        <p:blipFill>
          <a:blip r:embed="rId3"/>
          <a:stretch>
            <a:fillRect/>
          </a:stretch>
        </p:blipFill>
        <p:spPr>
          <a:xfrm>
            <a:off x="4715937" y="5370335"/>
            <a:ext cx="7115175" cy="885825"/>
          </a:xfrm>
          <a:prstGeom prst="rect">
            <a:avLst/>
          </a:prstGeom>
        </p:spPr>
      </p:pic>
      <p:pic>
        <p:nvPicPr>
          <p:cNvPr id="4" name="Picture 3"/>
          <p:cNvPicPr>
            <a:picLocks noChangeAspect="1"/>
          </p:cNvPicPr>
          <p:nvPr/>
        </p:nvPicPr>
        <p:blipFill>
          <a:blip r:embed="rId4"/>
          <a:stretch>
            <a:fillRect/>
          </a:stretch>
        </p:blipFill>
        <p:spPr>
          <a:xfrm>
            <a:off x="237067" y="3788659"/>
            <a:ext cx="6600825" cy="971550"/>
          </a:xfrm>
          <a:prstGeom prst="rect">
            <a:avLst/>
          </a:prstGeom>
        </p:spPr>
      </p:pic>
      <p:pic>
        <p:nvPicPr>
          <p:cNvPr id="6" name="Picture 5"/>
          <p:cNvPicPr>
            <a:picLocks noChangeAspect="1"/>
          </p:cNvPicPr>
          <p:nvPr/>
        </p:nvPicPr>
        <p:blipFill>
          <a:blip r:embed="rId5"/>
          <a:stretch>
            <a:fillRect/>
          </a:stretch>
        </p:blipFill>
        <p:spPr>
          <a:xfrm>
            <a:off x="319621" y="4979641"/>
            <a:ext cx="4095750" cy="1323975"/>
          </a:xfrm>
          <a:prstGeom prst="rect">
            <a:avLst/>
          </a:prstGeom>
        </p:spPr>
      </p:pic>
    </p:spTree>
    <p:extLst>
      <p:ext uri="{BB962C8B-B14F-4D97-AF65-F5344CB8AC3E}">
        <p14:creationId xmlns:p14="http://schemas.microsoft.com/office/powerpoint/2010/main" val="4798827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59695-0038-4DB2-A29D-9A11AF5FABAC}"/>
              </a:ext>
            </a:extLst>
          </p:cNvPr>
          <p:cNvSpPr>
            <a:spLocks noGrp="1"/>
          </p:cNvSpPr>
          <p:nvPr>
            <p:ph type="title"/>
          </p:nvPr>
        </p:nvSpPr>
        <p:spPr>
          <a:xfrm>
            <a:off x="838200" y="0"/>
            <a:ext cx="10515600" cy="1325563"/>
          </a:xfrm>
        </p:spPr>
        <p:txBody>
          <a:bodyPr/>
          <a:lstStyle/>
          <a:p>
            <a:r>
              <a:rPr lang="en-ZA" dirty="0"/>
              <a:t>Equilibrium:</a:t>
            </a:r>
          </a:p>
        </p:txBody>
      </p:sp>
      <p:sp>
        <p:nvSpPr>
          <p:cNvPr id="3" name="Content Placeholder 2">
            <a:extLst>
              <a:ext uri="{FF2B5EF4-FFF2-40B4-BE49-F238E27FC236}">
                <a16:creationId xmlns:a16="http://schemas.microsoft.com/office/drawing/2014/main" id="{F56359C3-CCA7-4DBE-9F44-B76088AD0417}"/>
              </a:ext>
            </a:extLst>
          </p:cNvPr>
          <p:cNvSpPr>
            <a:spLocks noGrp="1"/>
          </p:cNvSpPr>
          <p:nvPr>
            <p:ph idx="1"/>
          </p:nvPr>
        </p:nvSpPr>
        <p:spPr>
          <a:xfrm>
            <a:off x="838200" y="1162228"/>
            <a:ext cx="10515600" cy="5014735"/>
          </a:xfrm>
        </p:spPr>
        <p:txBody>
          <a:bodyPr>
            <a:normAutofit/>
          </a:bodyPr>
          <a:lstStyle/>
          <a:p>
            <a:r>
              <a:rPr lang="en-ZA" sz="2400" dirty="0"/>
              <a:t>A general equilibrium in this economy is defined as time paths for all endogenous variables (Consumption, Labour, Investment, Wages, Interest rates and Lagrange multipliers) such that:</a:t>
            </a:r>
          </a:p>
          <a:p>
            <a:pPr lvl="1"/>
            <a:r>
              <a:rPr lang="en-ZA" sz="2000" dirty="0"/>
              <a:t>All agents behave optimally:</a:t>
            </a:r>
            <a:br>
              <a:rPr lang="en-ZA" sz="2000" dirty="0"/>
            </a:br>
            <a:r>
              <a:rPr lang="en-ZA" sz="2000" dirty="0"/>
              <a:t>Consumers:</a:t>
            </a:r>
            <a:br>
              <a:rPr lang="en-ZA" sz="2000" dirty="0"/>
            </a:br>
            <a:br>
              <a:rPr lang="en-ZA" sz="2000" dirty="0"/>
            </a:br>
            <a:br>
              <a:rPr lang="en-ZA" sz="2000" dirty="0"/>
            </a:br>
            <a:br>
              <a:rPr lang="en-ZA" sz="2000" dirty="0"/>
            </a:br>
            <a:br>
              <a:rPr lang="en-ZA" sz="2000" dirty="0"/>
            </a:br>
            <a:br>
              <a:rPr lang="en-ZA" sz="2000" dirty="0"/>
            </a:br>
            <a:br>
              <a:rPr lang="en-ZA" sz="2000" dirty="0"/>
            </a:br>
            <a:r>
              <a:rPr lang="en-ZA" sz="2000" dirty="0"/>
              <a:t>Firms:</a:t>
            </a:r>
          </a:p>
          <a:p>
            <a:pPr lvl="1"/>
            <a:endParaRPr lang="en-ZA" sz="2000" dirty="0"/>
          </a:p>
          <a:p>
            <a:pPr lvl="1"/>
            <a:endParaRPr lang="en-ZA" sz="2000" dirty="0"/>
          </a:p>
          <a:p>
            <a:pPr lvl="1"/>
            <a:endParaRPr lang="en-ZA" sz="2000" dirty="0"/>
          </a:p>
          <a:p>
            <a:pPr lvl="1"/>
            <a:r>
              <a:rPr lang="en-ZA" sz="2000" dirty="0"/>
              <a:t>Markets clear in every period:</a:t>
            </a:r>
          </a:p>
        </p:txBody>
      </p:sp>
      <p:pic>
        <p:nvPicPr>
          <p:cNvPr id="4" name="Picture 3">
            <a:extLst>
              <a:ext uri="{FF2B5EF4-FFF2-40B4-BE49-F238E27FC236}">
                <a16:creationId xmlns:a16="http://schemas.microsoft.com/office/drawing/2014/main" id="{9EEB80BE-910F-461E-B789-C7B4B093356C}"/>
              </a:ext>
            </a:extLst>
          </p:cNvPr>
          <p:cNvPicPr>
            <a:picLocks noChangeAspect="1"/>
          </p:cNvPicPr>
          <p:nvPr/>
        </p:nvPicPr>
        <p:blipFill>
          <a:blip r:embed="rId2"/>
          <a:stretch>
            <a:fillRect/>
          </a:stretch>
        </p:blipFill>
        <p:spPr>
          <a:xfrm>
            <a:off x="3388785" y="2504399"/>
            <a:ext cx="5049810" cy="628691"/>
          </a:xfrm>
          <a:prstGeom prst="rect">
            <a:avLst/>
          </a:prstGeom>
        </p:spPr>
      </p:pic>
      <p:pic>
        <p:nvPicPr>
          <p:cNvPr id="5" name="Picture 4">
            <a:extLst>
              <a:ext uri="{FF2B5EF4-FFF2-40B4-BE49-F238E27FC236}">
                <a16:creationId xmlns:a16="http://schemas.microsoft.com/office/drawing/2014/main" id="{0FA9DBF3-BA45-4E14-84EE-A7A4D93D7281}"/>
              </a:ext>
            </a:extLst>
          </p:cNvPr>
          <p:cNvPicPr>
            <a:picLocks noChangeAspect="1"/>
          </p:cNvPicPr>
          <p:nvPr/>
        </p:nvPicPr>
        <p:blipFill rotWithShape="1">
          <a:blip r:embed="rId3"/>
          <a:srcRect b="50991"/>
          <a:stretch/>
        </p:blipFill>
        <p:spPr>
          <a:xfrm>
            <a:off x="3141650" y="3055034"/>
            <a:ext cx="3111824" cy="794919"/>
          </a:xfrm>
          <a:prstGeom prst="rect">
            <a:avLst/>
          </a:prstGeom>
        </p:spPr>
      </p:pic>
      <p:pic>
        <p:nvPicPr>
          <p:cNvPr id="6" name="Picture 5">
            <a:extLst>
              <a:ext uri="{FF2B5EF4-FFF2-40B4-BE49-F238E27FC236}">
                <a16:creationId xmlns:a16="http://schemas.microsoft.com/office/drawing/2014/main" id="{E946ADA5-D0C2-49E5-974C-F9F64D5E7B6C}"/>
              </a:ext>
            </a:extLst>
          </p:cNvPr>
          <p:cNvPicPr>
            <a:picLocks noChangeAspect="1"/>
          </p:cNvPicPr>
          <p:nvPr/>
        </p:nvPicPr>
        <p:blipFill rotWithShape="1">
          <a:blip r:embed="rId4"/>
          <a:srcRect l="11689" t="2" r="32279" b="60892"/>
          <a:stretch/>
        </p:blipFill>
        <p:spPr>
          <a:xfrm>
            <a:off x="2729405" y="4423024"/>
            <a:ext cx="3509025" cy="767744"/>
          </a:xfrm>
          <a:prstGeom prst="rect">
            <a:avLst/>
          </a:prstGeom>
        </p:spPr>
      </p:pic>
      <p:pic>
        <p:nvPicPr>
          <p:cNvPr id="7" name="Picture 6">
            <a:extLst>
              <a:ext uri="{FF2B5EF4-FFF2-40B4-BE49-F238E27FC236}">
                <a16:creationId xmlns:a16="http://schemas.microsoft.com/office/drawing/2014/main" id="{D1FC0DBC-87A1-4366-915E-4B436CAA6052}"/>
              </a:ext>
            </a:extLst>
          </p:cNvPr>
          <p:cNvPicPr>
            <a:picLocks noChangeAspect="1"/>
          </p:cNvPicPr>
          <p:nvPr/>
        </p:nvPicPr>
        <p:blipFill rotWithShape="1">
          <a:blip r:embed="rId4"/>
          <a:srcRect l="3092" t="52884" r="34053" b="11827"/>
          <a:stretch/>
        </p:blipFill>
        <p:spPr>
          <a:xfrm>
            <a:off x="2729405" y="4956466"/>
            <a:ext cx="3936315" cy="692788"/>
          </a:xfrm>
          <a:prstGeom prst="rect">
            <a:avLst/>
          </a:prstGeom>
        </p:spPr>
      </p:pic>
      <p:pic>
        <p:nvPicPr>
          <p:cNvPr id="8" name="Picture 7">
            <a:extLst>
              <a:ext uri="{FF2B5EF4-FFF2-40B4-BE49-F238E27FC236}">
                <a16:creationId xmlns:a16="http://schemas.microsoft.com/office/drawing/2014/main" id="{D97FA8FB-26A3-48DA-B27E-F6D568F6A080}"/>
              </a:ext>
            </a:extLst>
          </p:cNvPr>
          <p:cNvPicPr>
            <a:picLocks noChangeAspect="1"/>
          </p:cNvPicPr>
          <p:nvPr/>
        </p:nvPicPr>
        <p:blipFill rotWithShape="1">
          <a:blip r:embed="rId5"/>
          <a:srcRect l="37186" t="10799" r="34525" b="48822"/>
          <a:stretch/>
        </p:blipFill>
        <p:spPr>
          <a:xfrm>
            <a:off x="3388785" y="6176963"/>
            <a:ext cx="1909306" cy="482968"/>
          </a:xfrm>
          <a:prstGeom prst="rect">
            <a:avLst/>
          </a:prstGeom>
        </p:spPr>
      </p:pic>
      <p:pic>
        <p:nvPicPr>
          <p:cNvPr id="9" name="Picture 8">
            <a:extLst>
              <a:ext uri="{FF2B5EF4-FFF2-40B4-BE49-F238E27FC236}">
                <a16:creationId xmlns:a16="http://schemas.microsoft.com/office/drawing/2014/main" id="{5D5EAC80-B7C2-4AC6-B9F6-AB03F9ABC3D4}"/>
              </a:ext>
            </a:extLst>
          </p:cNvPr>
          <p:cNvPicPr>
            <a:picLocks noChangeAspect="1"/>
          </p:cNvPicPr>
          <p:nvPr/>
        </p:nvPicPr>
        <p:blipFill rotWithShape="1">
          <a:blip r:embed="rId6"/>
          <a:srcRect l="3380" t="7226" r="89904" b="68869"/>
          <a:stretch/>
        </p:blipFill>
        <p:spPr>
          <a:xfrm>
            <a:off x="5400274" y="6148375"/>
            <a:ext cx="513416" cy="660657"/>
          </a:xfrm>
          <a:prstGeom prst="rect">
            <a:avLst/>
          </a:prstGeom>
        </p:spPr>
      </p:pic>
      <p:pic>
        <p:nvPicPr>
          <p:cNvPr id="10" name="Picture 9">
            <a:extLst>
              <a:ext uri="{FF2B5EF4-FFF2-40B4-BE49-F238E27FC236}">
                <a16:creationId xmlns:a16="http://schemas.microsoft.com/office/drawing/2014/main" id="{FE46D605-6C96-41FE-A818-86A5B10E1A00}"/>
              </a:ext>
            </a:extLst>
          </p:cNvPr>
          <p:cNvPicPr>
            <a:picLocks noChangeAspect="1"/>
          </p:cNvPicPr>
          <p:nvPr/>
        </p:nvPicPr>
        <p:blipFill>
          <a:blip r:embed="rId7"/>
          <a:stretch>
            <a:fillRect/>
          </a:stretch>
        </p:blipFill>
        <p:spPr>
          <a:xfrm>
            <a:off x="3192926" y="3825175"/>
            <a:ext cx="2541303" cy="436845"/>
          </a:xfrm>
          <a:prstGeom prst="rect">
            <a:avLst/>
          </a:prstGeom>
        </p:spPr>
      </p:pic>
      <p:sp>
        <p:nvSpPr>
          <p:cNvPr id="11" name="TextBox 10">
            <a:extLst>
              <a:ext uri="{FF2B5EF4-FFF2-40B4-BE49-F238E27FC236}">
                <a16:creationId xmlns:a16="http://schemas.microsoft.com/office/drawing/2014/main" id="{C7539C85-DFC0-43CC-B72C-2EEA2B8626FB}"/>
              </a:ext>
            </a:extLst>
          </p:cNvPr>
          <p:cNvSpPr txBox="1"/>
          <p:nvPr/>
        </p:nvSpPr>
        <p:spPr>
          <a:xfrm>
            <a:off x="8289421" y="4055614"/>
            <a:ext cx="2816199" cy="1384995"/>
          </a:xfrm>
          <a:prstGeom prst="rect">
            <a:avLst/>
          </a:prstGeom>
          <a:noFill/>
        </p:spPr>
        <p:txBody>
          <a:bodyPr wrap="square" rtlCol="0">
            <a:spAutoFit/>
          </a:bodyPr>
          <a:lstStyle/>
          <a:p>
            <a:r>
              <a:rPr lang="en-ZA" sz="2800" dirty="0">
                <a:solidFill>
                  <a:srgbClr val="FF0000"/>
                </a:solidFill>
              </a:rPr>
              <a:t>Note: we have six unknowns in six equations</a:t>
            </a:r>
          </a:p>
        </p:txBody>
      </p:sp>
    </p:spTree>
    <p:extLst>
      <p:ext uri="{BB962C8B-B14F-4D97-AF65-F5344CB8AC3E}">
        <p14:creationId xmlns:p14="http://schemas.microsoft.com/office/powerpoint/2010/main" val="32163618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ZA" dirty="0"/>
              <a:t>How to solve this model?</a:t>
            </a:r>
          </a:p>
        </p:txBody>
      </p:sp>
      <p:sp>
        <p:nvSpPr>
          <p:cNvPr id="3" name="Content Placeholder 2"/>
          <p:cNvSpPr>
            <a:spLocks noGrp="1"/>
          </p:cNvSpPr>
          <p:nvPr>
            <p:ph idx="1"/>
          </p:nvPr>
        </p:nvSpPr>
        <p:spPr>
          <a:xfrm>
            <a:off x="838200" y="1325563"/>
            <a:ext cx="10515600" cy="4851400"/>
          </a:xfrm>
        </p:spPr>
        <p:txBody>
          <a:bodyPr>
            <a:normAutofit fontScale="92500"/>
          </a:bodyPr>
          <a:lstStyle/>
          <a:p>
            <a:r>
              <a:rPr lang="en-ZA" dirty="0"/>
              <a:t>The equilibrium </a:t>
            </a:r>
            <a:r>
              <a:rPr lang="en-ZA" i="1" dirty="0"/>
              <a:t>conditions</a:t>
            </a:r>
            <a:r>
              <a:rPr lang="en-ZA" dirty="0"/>
              <a:t> are not yet a </a:t>
            </a:r>
            <a:r>
              <a:rPr lang="en-ZA" b="1" dirty="0"/>
              <a:t>solution </a:t>
            </a:r>
            <a:r>
              <a:rPr lang="en-ZA" dirty="0"/>
              <a:t>of the model</a:t>
            </a:r>
          </a:p>
          <a:p>
            <a:pPr lvl="1"/>
            <a:r>
              <a:rPr lang="en-ZA" dirty="0"/>
              <a:t>We have six unknowns connected by six equations</a:t>
            </a:r>
          </a:p>
          <a:p>
            <a:r>
              <a:rPr lang="en-ZA" dirty="0"/>
              <a:t>Defining a Solution: The solution of a dynamic general equilibrium model is </a:t>
            </a:r>
          </a:p>
          <a:p>
            <a:pPr lvl="1"/>
            <a:r>
              <a:rPr lang="en-ZA" dirty="0"/>
              <a:t>a set of closed form, </a:t>
            </a:r>
            <a:r>
              <a:rPr lang="en-ZA" b="1" dirty="0">
                <a:solidFill>
                  <a:srgbClr val="FF0000"/>
                </a:solidFill>
              </a:rPr>
              <a:t>time invariant</a:t>
            </a:r>
            <a:r>
              <a:rPr lang="en-ZA" dirty="0"/>
              <a:t> equations expressing each variable in terms</a:t>
            </a:r>
          </a:p>
          <a:p>
            <a:pPr lvl="2"/>
            <a:r>
              <a:rPr lang="en-ZA" dirty="0"/>
              <a:t>Initial conditions</a:t>
            </a:r>
          </a:p>
          <a:p>
            <a:pPr lvl="2"/>
            <a:r>
              <a:rPr lang="en-ZA" dirty="0"/>
              <a:t>exogenous shocks </a:t>
            </a:r>
          </a:p>
          <a:p>
            <a:pPr lvl="2"/>
            <a:r>
              <a:rPr lang="en-ZA" dirty="0"/>
              <a:t>parameters</a:t>
            </a:r>
          </a:p>
          <a:p>
            <a:r>
              <a:rPr lang="en-ZA" dirty="0"/>
              <a:t>This is difficult in our model </a:t>
            </a:r>
          </a:p>
          <a:p>
            <a:pPr lvl="1"/>
            <a:r>
              <a:rPr lang="en-ZA" dirty="0"/>
              <a:t>since it is </a:t>
            </a:r>
          </a:p>
          <a:p>
            <a:pPr lvl="2"/>
            <a:r>
              <a:rPr lang="en-ZA" dirty="0"/>
              <a:t>Non-linear</a:t>
            </a:r>
          </a:p>
          <a:p>
            <a:pPr lvl="2"/>
            <a:r>
              <a:rPr lang="en-ZA" dirty="0"/>
              <a:t>Stochastic</a:t>
            </a:r>
          </a:p>
          <a:p>
            <a:pPr lvl="2"/>
            <a:r>
              <a:rPr lang="en-ZA" dirty="0"/>
              <a:t>Forward Looking</a:t>
            </a:r>
          </a:p>
          <a:p>
            <a:pPr lvl="1"/>
            <a:r>
              <a:rPr lang="en-ZA" dirty="0"/>
              <a:t>And the solutions are not numbers but </a:t>
            </a:r>
            <a:r>
              <a:rPr lang="en-ZA" i="1" dirty="0"/>
              <a:t>functions</a:t>
            </a:r>
            <a:endParaRPr lang="en-ZA" dirty="0"/>
          </a:p>
        </p:txBody>
      </p:sp>
    </p:spTree>
    <p:extLst>
      <p:ext uri="{BB962C8B-B14F-4D97-AF65-F5344CB8AC3E}">
        <p14:creationId xmlns:p14="http://schemas.microsoft.com/office/powerpoint/2010/main" val="15718834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ZA" dirty="0"/>
              <a:t>How to solve this model?</a:t>
            </a:r>
          </a:p>
        </p:txBody>
      </p:sp>
      <p:sp>
        <p:nvSpPr>
          <p:cNvPr id="3" name="Content Placeholder 2"/>
          <p:cNvSpPr>
            <a:spLocks noGrp="1"/>
          </p:cNvSpPr>
          <p:nvPr>
            <p:ph idx="1"/>
          </p:nvPr>
        </p:nvSpPr>
        <p:spPr>
          <a:xfrm>
            <a:off x="838200" y="1325563"/>
            <a:ext cx="10515600" cy="4851400"/>
          </a:xfrm>
        </p:spPr>
        <p:txBody>
          <a:bodyPr>
            <a:normAutofit fontScale="92500"/>
          </a:bodyPr>
          <a:lstStyle/>
          <a:p>
            <a:r>
              <a:rPr lang="en-ZA" dirty="0"/>
              <a:t>The equilibrium </a:t>
            </a:r>
            <a:r>
              <a:rPr lang="en-ZA" i="1" dirty="0"/>
              <a:t>conditions</a:t>
            </a:r>
            <a:r>
              <a:rPr lang="en-ZA" dirty="0"/>
              <a:t> are not yet a </a:t>
            </a:r>
            <a:r>
              <a:rPr lang="en-ZA" b="1" dirty="0"/>
              <a:t>solution </a:t>
            </a:r>
            <a:r>
              <a:rPr lang="en-ZA" dirty="0"/>
              <a:t>of the model</a:t>
            </a:r>
          </a:p>
          <a:p>
            <a:pPr lvl="1"/>
            <a:r>
              <a:rPr lang="en-ZA" dirty="0"/>
              <a:t>We have six unknowns connected by six equations</a:t>
            </a:r>
          </a:p>
          <a:p>
            <a:r>
              <a:rPr lang="en-ZA" dirty="0"/>
              <a:t>Defining a Solution: The solution of a dynamic general equilibrium model is </a:t>
            </a:r>
          </a:p>
          <a:p>
            <a:pPr lvl="1"/>
            <a:r>
              <a:rPr lang="en-ZA" dirty="0"/>
              <a:t>a set of closed form, </a:t>
            </a:r>
            <a:r>
              <a:rPr lang="en-ZA" b="1" dirty="0">
                <a:solidFill>
                  <a:srgbClr val="FF0000"/>
                </a:solidFill>
              </a:rPr>
              <a:t>time invariant</a:t>
            </a:r>
            <a:r>
              <a:rPr lang="en-ZA" dirty="0"/>
              <a:t> equations expressing each variable in terms</a:t>
            </a:r>
          </a:p>
          <a:p>
            <a:pPr lvl="2"/>
            <a:r>
              <a:rPr lang="en-ZA" dirty="0"/>
              <a:t>Initial conditions</a:t>
            </a:r>
          </a:p>
          <a:p>
            <a:pPr lvl="2"/>
            <a:r>
              <a:rPr lang="en-ZA" dirty="0"/>
              <a:t>exogenous shocks </a:t>
            </a:r>
          </a:p>
          <a:p>
            <a:pPr lvl="2"/>
            <a:r>
              <a:rPr lang="en-ZA" dirty="0"/>
              <a:t>parameters</a:t>
            </a:r>
          </a:p>
          <a:p>
            <a:r>
              <a:rPr lang="en-ZA" dirty="0"/>
              <a:t>This is difficult in our model </a:t>
            </a:r>
          </a:p>
          <a:p>
            <a:pPr lvl="1"/>
            <a:r>
              <a:rPr lang="en-ZA" dirty="0"/>
              <a:t>since it is </a:t>
            </a:r>
          </a:p>
          <a:p>
            <a:pPr lvl="2"/>
            <a:r>
              <a:rPr lang="en-ZA" dirty="0"/>
              <a:t>Non-linear</a:t>
            </a:r>
          </a:p>
          <a:p>
            <a:pPr lvl="2"/>
            <a:r>
              <a:rPr lang="en-ZA" dirty="0"/>
              <a:t>Stochastic</a:t>
            </a:r>
          </a:p>
          <a:p>
            <a:pPr lvl="2"/>
            <a:r>
              <a:rPr lang="en-ZA" dirty="0"/>
              <a:t>Forward Looking</a:t>
            </a:r>
          </a:p>
          <a:p>
            <a:pPr lvl="1"/>
            <a:r>
              <a:rPr lang="en-ZA" dirty="0"/>
              <a:t>And the solutions are not numbers but </a:t>
            </a:r>
            <a:r>
              <a:rPr lang="en-ZA" i="1" dirty="0"/>
              <a:t>functions</a:t>
            </a:r>
            <a:endParaRPr lang="en-ZA" dirty="0"/>
          </a:p>
        </p:txBody>
      </p:sp>
      <p:pic>
        <p:nvPicPr>
          <p:cNvPr id="4" name="Picture 3">
            <a:extLst>
              <a:ext uri="{FF2B5EF4-FFF2-40B4-BE49-F238E27FC236}">
                <a16:creationId xmlns:a16="http://schemas.microsoft.com/office/drawing/2014/main" id="{206C1DF9-9620-4B54-98F3-E8EA7863BE87}"/>
              </a:ext>
            </a:extLst>
          </p:cNvPr>
          <p:cNvPicPr>
            <a:picLocks noChangeAspect="1"/>
          </p:cNvPicPr>
          <p:nvPr/>
        </p:nvPicPr>
        <p:blipFill>
          <a:blip r:embed="rId2"/>
          <a:stretch>
            <a:fillRect/>
          </a:stretch>
        </p:blipFill>
        <p:spPr>
          <a:xfrm>
            <a:off x="6026786" y="3074987"/>
            <a:ext cx="1762125" cy="2457450"/>
          </a:xfrm>
          <a:prstGeom prst="rect">
            <a:avLst/>
          </a:prstGeom>
        </p:spPr>
      </p:pic>
      <p:sp>
        <p:nvSpPr>
          <p:cNvPr id="5" name="TextBox 4">
            <a:extLst>
              <a:ext uri="{FF2B5EF4-FFF2-40B4-BE49-F238E27FC236}">
                <a16:creationId xmlns:a16="http://schemas.microsoft.com/office/drawing/2014/main" id="{F34BB2C2-BDD7-4D62-AEAB-F3DF391A6B1B}"/>
              </a:ext>
            </a:extLst>
          </p:cNvPr>
          <p:cNvSpPr txBox="1"/>
          <p:nvPr/>
        </p:nvSpPr>
        <p:spPr>
          <a:xfrm>
            <a:off x="8417607" y="3285668"/>
            <a:ext cx="2816199" cy="2246769"/>
          </a:xfrm>
          <a:prstGeom prst="rect">
            <a:avLst/>
          </a:prstGeom>
          <a:noFill/>
        </p:spPr>
        <p:txBody>
          <a:bodyPr wrap="square" rtlCol="0">
            <a:spAutoFit/>
          </a:bodyPr>
          <a:lstStyle/>
          <a:p>
            <a:r>
              <a:rPr lang="en-ZA" sz="2800" dirty="0">
                <a:solidFill>
                  <a:srgbClr val="FF0000"/>
                </a:solidFill>
              </a:rPr>
              <a:t>A solution is a set of explicit functions of things known at time t</a:t>
            </a:r>
          </a:p>
        </p:txBody>
      </p:sp>
      <p:sp>
        <p:nvSpPr>
          <p:cNvPr id="6" name="Right Brace 5">
            <a:extLst>
              <a:ext uri="{FF2B5EF4-FFF2-40B4-BE49-F238E27FC236}">
                <a16:creationId xmlns:a16="http://schemas.microsoft.com/office/drawing/2014/main" id="{C44EB044-6946-4702-AAA9-B1390082C448}"/>
              </a:ext>
            </a:extLst>
          </p:cNvPr>
          <p:cNvSpPr/>
          <p:nvPr/>
        </p:nvSpPr>
        <p:spPr>
          <a:xfrm>
            <a:off x="7788911" y="3009929"/>
            <a:ext cx="269773" cy="2522508"/>
          </a:xfrm>
          <a:prstGeom prst="rightBrace">
            <a:avLst>
              <a:gd name="adj1" fmla="val 99134"/>
              <a:gd name="adj2" fmla="val 21204"/>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ZA"/>
          </a:p>
        </p:txBody>
      </p:sp>
    </p:spTree>
    <p:extLst>
      <p:ext uri="{BB962C8B-B14F-4D97-AF65-F5344CB8AC3E}">
        <p14:creationId xmlns:p14="http://schemas.microsoft.com/office/powerpoint/2010/main" val="196894537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5664"/>
            <a:ext cx="10515600" cy="822740"/>
          </a:xfrm>
        </p:spPr>
        <p:txBody>
          <a:bodyPr/>
          <a:lstStyle/>
          <a:p>
            <a:r>
              <a:rPr lang="en-ZA" dirty="0"/>
              <a:t>How to solve this model?</a:t>
            </a:r>
          </a:p>
        </p:txBody>
      </p:sp>
      <p:sp>
        <p:nvSpPr>
          <p:cNvPr id="3" name="Content Placeholder 2"/>
          <p:cNvSpPr>
            <a:spLocks noGrp="1"/>
          </p:cNvSpPr>
          <p:nvPr>
            <p:ph idx="1"/>
          </p:nvPr>
        </p:nvSpPr>
        <p:spPr>
          <a:xfrm>
            <a:off x="838200" y="1204957"/>
            <a:ext cx="10515600" cy="4972006"/>
          </a:xfrm>
        </p:spPr>
        <p:txBody>
          <a:bodyPr>
            <a:normAutofit fontScale="92500"/>
          </a:bodyPr>
          <a:lstStyle/>
          <a:p>
            <a:r>
              <a:rPr lang="en-ZA" dirty="0"/>
              <a:t>The equilibrium conditions are not yet a </a:t>
            </a:r>
            <a:r>
              <a:rPr lang="en-ZA" b="1" dirty="0"/>
              <a:t>solution </a:t>
            </a:r>
            <a:r>
              <a:rPr lang="en-ZA" dirty="0"/>
              <a:t>of the model</a:t>
            </a:r>
          </a:p>
          <a:p>
            <a:pPr lvl="1"/>
            <a:r>
              <a:rPr lang="en-ZA" dirty="0"/>
              <a:t>We have six unknown </a:t>
            </a:r>
            <a:r>
              <a:rPr lang="en-ZA" b="1" dirty="0"/>
              <a:t>functions</a:t>
            </a:r>
            <a:r>
              <a:rPr lang="en-ZA" dirty="0"/>
              <a:t> connected by six non linear equations</a:t>
            </a:r>
          </a:p>
          <a:p>
            <a:r>
              <a:rPr lang="en-ZA" dirty="0"/>
              <a:t>Defining a Solution: The solution of a dynamic general equilibrium model is </a:t>
            </a:r>
          </a:p>
          <a:p>
            <a:pPr lvl="1"/>
            <a:r>
              <a:rPr lang="en-ZA" dirty="0"/>
              <a:t>a set of closed form, </a:t>
            </a:r>
            <a:r>
              <a:rPr lang="en-ZA" b="1" dirty="0">
                <a:solidFill>
                  <a:srgbClr val="FF0000"/>
                </a:solidFill>
              </a:rPr>
              <a:t>time invariant</a:t>
            </a:r>
            <a:r>
              <a:rPr lang="en-ZA" dirty="0"/>
              <a:t> equations expressing each variable in terms</a:t>
            </a:r>
          </a:p>
          <a:p>
            <a:pPr lvl="2"/>
            <a:r>
              <a:rPr lang="en-ZA" dirty="0"/>
              <a:t>Initial conditions</a:t>
            </a:r>
          </a:p>
          <a:p>
            <a:pPr lvl="2"/>
            <a:r>
              <a:rPr lang="en-ZA" dirty="0"/>
              <a:t>exogenous shocks </a:t>
            </a:r>
          </a:p>
          <a:p>
            <a:pPr lvl="2"/>
            <a:r>
              <a:rPr lang="en-ZA" dirty="0"/>
              <a:t>parameters</a:t>
            </a:r>
          </a:p>
          <a:p>
            <a:pPr lvl="1"/>
            <a:r>
              <a:rPr lang="en-ZA" dirty="0"/>
              <a:t>Our model is highly non-linear so this is not feasible</a:t>
            </a:r>
          </a:p>
          <a:p>
            <a:pPr lvl="2"/>
            <a:r>
              <a:rPr lang="en-ZA" dirty="0"/>
              <a:t>Moreover, we want solutions to be general, not a function of specific forms</a:t>
            </a:r>
          </a:p>
          <a:p>
            <a:r>
              <a:rPr lang="en-ZA" dirty="0"/>
              <a:t>Approach: </a:t>
            </a:r>
          </a:p>
          <a:p>
            <a:pPr lvl="1"/>
            <a:r>
              <a:rPr lang="en-ZA" dirty="0"/>
              <a:t>Model simplifications (see Romer)</a:t>
            </a:r>
          </a:p>
          <a:p>
            <a:pPr lvl="1"/>
            <a:r>
              <a:rPr lang="en-ZA" dirty="0"/>
              <a:t>Standard: Linear approximation around steady state</a:t>
            </a:r>
          </a:p>
          <a:p>
            <a:pPr lvl="1"/>
            <a:r>
              <a:rPr lang="en-ZA" dirty="0"/>
              <a:t>You will learn these techniques in detail if you stay for a Masters</a:t>
            </a:r>
          </a:p>
        </p:txBody>
      </p:sp>
    </p:spTree>
    <p:extLst>
      <p:ext uri="{BB962C8B-B14F-4D97-AF65-F5344CB8AC3E}">
        <p14:creationId xmlns:p14="http://schemas.microsoft.com/office/powerpoint/2010/main" val="16110604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ZA" dirty="0"/>
              <a:t>How to solve this model?</a:t>
            </a:r>
          </a:p>
        </p:txBody>
      </p:sp>
      <p:sp>
        <p:nvSpPr>
          <p:cNvPr id="3" name="Content Placeholder 2"/>
          <p:cNvSpPr>
            <a:spLocks noGrp="1"/>
          </p:cNvSpPr>
          <p:nvPr>
            <p:ph idx="1"/>
          </p:nvPr>
        </p:nvSpPr>
        <p:spPr>
          <a:xfrm>
            <a:off x="838200" y="1325563"/>
            <a:ext cx="10515600" cy="4851400"/>
          </a:xfrm>
        </p:spPr>
        <p:txBody>
          <a:bodyPr>
            <a:normAutofit lnSpcReduction="10000"/>
          </a:bodyPr>
          <a:lstStyle/>
          <a:p>
            <a:r>
              <a:rPr lang="en-ZA" dirty="0"/>
              <a:t>A closed form solution exists only for a very special simplified version of the model:</a:t>
            </a:r>
          </a:p>
          <a:p>
            <a:pPr lvl="1"/>
            <a:r>
              <a:rPr lang="en-ZA" dirty="0"/>
              <a:t>Log utility (which we started with)</a:t>
            </a:r>
          </a:p>
          <a:p>
            <a:pPr lvl="1"/>
            <a:r>
              <a:rPr lang="en-ZA" dirty="0"/>
              <a:t>100% depreciation</a:t>
            </a:r>
          </a:p>
          <a:p>
            <a:pPr lvl="1"/>
            <a:r>
              <a:rPr lang="en-ZA" dirty="0"/>
              <a:t>Romer shows you how to do this (not intuitive, purely algebraic)</a:t>
            </a:r>
          </a:p>
          <a:p>
            <a:endParaRPr lang="en-ZA" dirty="0"/>
          </a:p>
          <a:p>
            <a:r>
              <a:rPr lang="en-ZA" dirty="0"/>
              <a:t>In all other cases the model can only be solved in approximation around a steady state</a:t>
            </a:r>
          </a:p>
          <a:p>
            <a:pPr lvl="1"/>
            <a:r>
              <a:rPr lang="en-ZA" dirty="0"/>
              <a:t>This is </a:t>
            </a:r>
            <a:r>
              <a:rPr lang="en-ZA" b="1" dirty="0"/>
              <a:t>not difficult</a:t>
            </a:r>
            <a:r>
              <a:rPr lang="en-ZA" dirty="0"/>
              <a:t>, but it is</a:t>
            </a:r>
          </a:p>
          <a:p>
            <a:pPr lvl="2"/>
            <a:r>
              <a:rPr lang="en-ZA" sz="2400" dirty="0"/>
              <a:t>Tedious</a:t>
            </a:r>
          </a:p>
          <a:p>
            <a:pPr lvl="2"/>
            <a:r>
              <a:rPr lang="en-ZA" sz="2400" dirty="0"/>
              <a:t>Complicated (many simple steps, tons of algebra)</a:t>
            </a:r>
          </a:p>
          <a:p>
            <a:pPr lvl="1"/>
            <a:r>
              <a:rPr lang="en-ZA" sz="2800" dirty="0"/>
              <a:t>I will give you just a flavour of it in a future lecture/tutorial</a:t>
            </a:r>
          </a:p>
        </p:txBody>
      </p:sp>
    </p:spTree>
    <p:extLst>
      <p:ext uri="{BB962C8B-B14F-4D97-AF65-F5344CB8AC3E}">
        <p14:creationId xmlns:p14="http://schemas.microsoft.com/office/powerpoint/2010/main" val="20278934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How do we interpret the results from this model?</a:t>
            </a:r>
          </a:p>
        </p:txBody>
      </p:sp>
      <p:sp>
        <p:nvSpPr>
          <p:cNvPr id="3" name="Content Placeholder 2"/>
          <p:cNvSpPr>
            <a:spLocks noGrp="1"/>
          </p:cNvSpPr>
          <p:nvPr>
            <p:ph idx="1"/>
          </p:nvPr>
        </p:nvSpPr>
        <p:spPr/>
        <p:txBody>
          <a:bodyPr>
            <a:normAutofit lnSpcReduction="10000"/>
          </a:bodyPr>
          <a:lstStyle/>
          <a:p>
            <a:r>
              <a:rPr lang="en-ZA" dirty="0"/>
              <a:t>Suppose we have a solution to the model:</a:t>
            </a:r>
          </a:p>
          <a:p>
            <a:pPr lvl="1"/>
            <a:r>
              <a:rPr lang="en-ZA" dirty="0"/>
              <a:t>I.e. policy functions that describe </a:t>
            </a:r>
            <a:br>
              <a:rPr lang="en-ZA" dirty="0"/>
            </a:br>
            <a:r>
              <a:rPr lang="en-ZA" dirty="0"/>
              <a:t>the optimal choice for any </a:t>
            </a:r>
          </a:p>
          <a:p>
            <a:pPr lvl="2"/>
            <a:r>
              <a:rPr lang="en-ZA" sz="2400" dirty="0"/>
              <a:t>Current capital stock (“state variable”)</a:t>
            </a:r>
          </a:p>
          <a:p>
            <a:pPr lvl="3"/>
            <a:r>
              <a:rPr lang="en-ZA" sz="2400" dirty="0"/>
              <a:t>Which depends on all past shocks</a:t>
            </a:r>
          </a:p>
          <a:p>
            <a:pPr lvl="3"/>
            <a:r>
              <a:rPr lang="en-ZA" sz="2400" dirty="0"/>
              <a:t>And past optimal choices</a:t>
            </a:r>
          </a:p>
          <a:p>
            <a:pPr lvl="2"/>
            <a:r>
              <a:rPr lang="en-ZA" sz="2400" dirty="0"/>
              <a:t>Current realization of the technology</a:t>
            </a:r>
            <a:br>
              <a:rPr lang="en-ZA" sz="2400" dirty="0"/>
            </a:br>
            <a:r>
              <a:rPr lang="en-ZA" sz="2400" dirty="0"/>
              <a:t>shock (“shock realization”)</a:t>
            </a:r>
          </a:p>
          <a:p>
            <a:r>
              <a:rPr lang="en-ZA" dirty="0"/>
              <a:t>Then we can simulate the dynamic path of this economy multiple times </a:t>
            </a:r>
          </a:p>
          <a:p>
            <a:pPr lvl="1"/>
            <a:r>
              <a:rPr lang="en-ZA" dirty="0"/>
              <a:t>Check whether the “typical” prediction of the model matches the data</a:t>
            </a:r>
          </a:p>
          <a:p>
            <a:pPr lvl="2"/>
            <a:endParaRPr lang="en-ZA" dirty="0"/>
          </a:p>
          <a:p>
            <a:pPr lvl="2"/>
            <a:endParaRPr lang="en-ZA" dirty="0"/>
          </a:p>
          <a:p>
            <a:pPr lvl="2"/>
            <a:endParaRPr lang="en-ZA" dirty="0"/>
          </a:p>
          <a:p>
            <a:pPr marL="0" indent="0">
              <a:buNone/>
            </a:pPr>
            <a:endParaRPr lang="en-ZA" dirty="0"/>
          </a:p>
        </p:txBody>
      </p:sp>
      <p:sp>
        <p:nvSpPr>
          <p:cNvPr id="5" name="TextBox 4"/>
          <p:cNvSpPr txBox="1"/>
          <p:nvPr/>
        </p:nvSpPr>
        <p:spPr>
          <a:xfrm>
            <a:off x="9381067" y="1087612"/>
            <a:ext cx="2065866" cy="461665"/>
          </a:xfrm>
          <a:prstGeom prst="rect">
            <a:avLst/>
          </a:prstGeom>
          <a:noFill/>
        </p:spPr>
        <p:txBody>
          <a:bodyPr wrap="square" rtlCol="0">
            <a:spAutoFit/>
          </a:bodyPr>
          <a:lstStyle/>
          <a:p>
            <a:r>
              <a:rPr lang="en-ZA" sz="2400" b="1" dirty="0">
                <a:solidFill>
                  <a:srgbClr val="FF0000"/>
                </a:solidFill>
              </a:rPr>
              <a:t>State Variable</a:t>
            </a:r>
          </a:p>
        </p:txBody>
      </p:sp>
      <p:cxnSp>
        <p:nvCxnSpPr>
          <p:cNvPr id="7" name="Straight Arrow Connector 6"/>
          <p:cNvCxnSpPr>
            <a:cxnSpLocks/>
            <a:stCxn id="5" idx="1"/>
          </p:cNvCxnSpPr>
          <p:nvPr/>
        </p:nvCxnSpPr>
        <p:spPr>
          <a:xfrm flipH="1">
            <a:off x="9160935" y="1318445"/>
            <a:ext cx="220132" cy="50718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9298973" y="4187179"/>
            <a:ext cx="2997200" cy="461665"/>
          </a:xfrm>
          <a:prstGeom prst="rect">
            <a:avLst/>
          </a:prstGeom>
          <a:noFill/>
        </p:spPr>
        <p:txBody>
          <a:bodyPr wrap="square" rtlCol="0">
            <a:spAutoFit/>
          </a:bodyPr>
          <a:lstStyle/>
          <a:p>
            <a:r>
              <a:rPr lang="en-ZA" sz="2400" b="1" dirty="0">
                <a:solidFill>
                  <a:srgbClr val="FF0000"/>
                </a:solidFill>
              </a:rPr>
              <a:t>Shock Realization</a:t>
            </a:r>
          </a:p>
        </p:txBody>
      </p:sp>
      <p:pic>
        <p:nvPicPr>
          <p:cNvPr id="10" name="Picture 9">
            <a:extLst>
              <a:ext uri="{FF2B5EF4-FFF2-40B4-BE49-F238E27FC236}">
                <a16:creationId xmlns:a16="http://schemas.microsoft.com/office/drawing/2014/main" id="{78073BE5-C489-462D-851C-EF283FD1315F}"/>
              </a:ext>
            </a:extLst>
          </p:cNvPr>
          <p:cNvPicPr>
            <a:picLocks noChangeAspect="1"/>
          </p:cNvPicPr>
          <p:nvPr/>
        </p:nvPicPr>
        <p:blipFill>
          <a:blip r:embed="rId2"/>
          <a:stretch>
            <a:fillRect/>
          </a:stretch>
        </p:blipFill>
        <p:spPr>
          <a:xfrm>
            <a:off x="7742540" y="1825625"/>
            <a:ext cx="1762125" cy="2457450"/>
          </a:xfrm>
          <a:prstGeom prst="rect">
            <a:avLst/>
          </a:prstGeom>
        </p:spPr>
      </p:pic>
      <p:cxnSp>
        <p:nvCxnSpPr>
          <p:cNvPr id="12" name="Straight Arrow Connector 11">
            <a:extLst>
              <a:ext uri="{FF2B5EF4-FFF2-40B4-BE49-F238E27FC236}">
                <a16:creationId xmlns:a16="http://schemas.microsoft.com/office/drawing/2014/main" id="{842FD6E6-6ADF-4533-BA6B-F2DFFAFC342F}"/>
              </a:ext>
            </a:extLst>
          </p:cNvPr>
          <p:cNvCxnSpPr>
            <a:cxnSpLocks/>
            <a:stCxn id="8" idx="1"/>
          </p:cNvCxnSpPr>
          <p:nvPr/>
        </p:nvCxnSpPr>
        <p:spPr>
          <a:xfrm flipH="1" flipV="1">
            <a:off x="8623603" y="4283076"/>
            <a:ext cx="675370" cy="13493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2856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What are business cycles</a:t>
            </a:r>
          </a:p>
        </p:txBody>
      </p:sp>
      <p:sp>
        <p:nvSpPr>
          <p:cNvPr id="3" name="Content Placeholder 2"/>
          <p:cNvSpPr>
            <a:spLocks noGrp="1"/>
          </p:cNvSpPr>
          <p:nvPr>
            <p:ph idx="1"/>
          </p:nvPr>
        </p:nvSpPr>
        <p:spPr/>
        <p:txBody>
          <a:bodyPr>
            <a:normAutofit lnSpcReduction="10000"/>
          </a:bodyPr>
          <a:lstStyle/>
          <a:p>
            <a:r>
              <a:rPr lang="en-ZA" dirty="0"/>
              <a:t>Burns and Mitchel (1947) the first systematic attempt at a clear, replicable, precise definition and measure</a:t>
            </a:r>
          </a:p>
          <a:p>
            <a:pPr marL="0" indent="0">
              <a:buNone/>
            </a:pPr>
            <a:r>
              <a:rPr lang="en-ZA" dirty="0"/>
              <a:t>“Business cycles are a type of fluctuation found in the aggregate economic activity of nations that organize their work mainly in business enterprises: a cycle consists of expansions occurring at about the same time in many economic activities, followed by similarly general recessions, contractions and revivals which merge into the expansion phase of the next cycle” (p.3)</a:t>
            </a:r>
          </a:p>
          <a:p>
            <a:r>
              <a:rPr lang="en-ZA" dirty="0"/>
              <a:t>Key components: up and down swings in </a:t>
            </a:r>
            <a:r>
              <a:rPr lang="en-ZA" i="1" dirty="0"/>
              <a:t>many</a:t>
            </a:r>
            <a:r>
              <a:rPr lang="en-ZA" dirty="0"/>
              <a:t> series – i.e. co-movement is key</a:t>
            </a:r>
          </a:p>
          <a:p>
            <a:r>
              <a:rPr lang="en-ZA" dirty="0"/>
              <a:t>They dated cycles by clustering of turning points in 100s of series</a:t>
            </a:r>
          </a:p>
        </p:txBody>
      </p:sp>
    </p:spTree>
    <p:extLst>
      <p:ext uri="{BB962C8B-B14F-4D97-AF65-F5344CB8AC3E}">
        <p14:creationId xmlns:p14="http://schemas.microsoft.com/office/powerpoint/2010/main" val="235330707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How do we interpret the results from this model?</a:t>
            </a:r>
          </a:p>
        </p:txBody>
      </p:sp>
      <p:sp>
        <p:nvSpPr>
          <p:cNvPr id="3" name="Content Placeholder 2"/>
          <p:cNvSpPr>
            <a:spLocks noGrp="1"/>
          </p:cNvSpPr>
          <p:nvPr>
            <p:ph idx="1"/>
          </p:nvPr>
        </p:nvSpPr>
        <p:spPr/>
        <p:txBody>
          <a:bodyPr>
            <a:normAutofit/>
          </a:bodyPr>
          <a:lstStyle/>
          <a:p>
            <a:r>
              <a:rPr lang="en-ZA" dirty="0"/>
              <a:t>To simulate the model we need to impose model parameters</a:t>
            </a:r>
          </a:p>
          <a:p>
            <a:pPr lvl="1"/>
            <a:r>
              <a:rPr lang="en-ZA" dirty="0"/>
              <a:t>E.g. the utility parameters, technology parameters, stochastic process</a:t>
            </a:r>
          </a:p>
          <a:p>
            <a:r>
              <a:rPr lang="en-ZA" dirty="0"/>
              <a:t>This can be done in a number of ways:</a:t>
            </a:r>
          </a:p>
          <a:p>
            <a:pPr lvl="1"/>
            <a:r>
              <a:rPr lang="en-ZA" dirty="0"/>
              <a:t>Calibrate the model, i.e. choose the model parameters</a:t>
            </a:r>
          </a:p>
          <a:p>
            <a:pPr lvl="2"/>
            <a:r>
              <a:rPr lang="en-ZA" dirty="0"/>
              <a:t>Based on micro evidence</a:t>
            </a:r>
          </a:p>
          <a:p>
            <a:pPr lvl="2"/>
            <a:r>
              <a:rPr lang="en-ZA" dirty="0"/>
              <a:t>Matching certain relatively constant ratios in the macro data (e.g. Capital as a proportion of Output)</a:t>
            </a:r>
          </a:p>
          <a:p>
            <a:pPr lvl="1"/>
            <a:r>
              <a:rPr lang="en-ZA" dirty="0"/>
              <a:t>Estimating the model directly with data</a:t>
            </a:r>
          </a:p>
          <a:p>
            <a:pPr lvl="2"/>
            <a:r>
              <a:rPr lang="en-ZA" dirty="0"/>
              <a:t>You will do this with Guangling if you do your masters</a:t>
            </a:r>
          </a:p>
          <a:p>
            <a:pPr lvl="2"/>
            <a:endParaRPr lang="en-ZA" dirty="0"/>
          </a:p>
          <a:p>
            <a:pPr lvl="2"/>
            <a:endParaRPr lang="en-ZA" dirty="0"/>
          </a:p>
          <a:p>
            <a:pPr marL="0" indent="0">
              <a:buNone/>
            </a:pPr>
            <a:endParaRPr lang="en-ZA" dirty="0"/>
          </a:p>
        </p:txBody>
      </p:sp>
    </p:spTree>
    <p:extLst>
      <p:ext uri="{BB962C8B-B14F-4D97-AF65-F5344CB8AC3E}">
        <p14:creationId xmlns:p14="http://schemas.microsoft.com/office/powerpoint/2010/main" val="6145273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How do we interpret the results from this model?</a:t>
            </a:r>
          </a:p>
        </p:txBody>
      </p:sp>
      <p:sp>
        <p:nvSpPr>
          <p:cNvPr id="4" name="Content Placeholder 3"/>
          <p:cNvSpPr>
            <a:spLocks noGrp="1"/>
          </p:cNvSpPr>
          <p:nvPr>
            <p:ph idx="1"/>
          </p:nvPr>
        </p:nvSpPr>
        <p:spPr/>
        <p:txBody>
          <a:bodyPr/>
          <a:lstStyle/>
          <a:p>
            <a:endParaRPr lang="en-ZA" dirty="0"/>
          </a:p>
        </p:txBody>
      </p:sp>
      <p:pic>
        <p:nvPicPr>
          <p:cNvPr id="5" name="Picture 4"/>
          <p:cNvPicPr>
            <a:picLocks noChangeAspect="1"/>
          </p:cNvPicPr>
          <p:nvPr/>
        </p:nvPicPr>
        <p:blipFill>
          <a:blip r:embed="rId2"/>
          <a:stretch>
            <a:fillRect/>
          </a:stretch>
        </p:blipFill>
        <p:spPr>
          <a:xfrm>
            <a:off x="206903" y="1625600"/>
            <a:ext cx="7172325" cy="1981200"/>
          </a:xfrm>
          <a:prstGeom prst="rect">
            <a:avLst/>
          </a:prstGeom>
        </p:spPr>
      </p:pic>
      <p:pic>
        <p:nvPicPr>
          <p:cNvPr id="6" name="Picture 5"/>
          <p:cNvPicPr>
            <a:picLocks noChangeAspect="1"/>
          </p:cNvPicPr>
          <p:nvPr/>
        </p:nvPicPr>
        <p:blipFill>
          <a:blip r:embed="rId3"/>
          <a:stretch>
            <a:fillRect/>
          </a:stretch>
        </p:blipFill>
        <p:spPr>
          <a:xfrm>
            <a:off x="5748337" y="3449637"/>
            <a:ext cx="6334125" cy="3514725"/>
          </a:xfrm>
          <a:prstGeom prst="rect">
            <a:avLst/>
          </a:prstGeom>
        </p:spPr>
      </p:pic>
      <p:sp>
        <p:nvSpPr>
          <p:cNvPr id="7" name="TextBox 6"/>
          <p:cNvSpPr txBox="1"/>
          <p:nvPr/>
        </p:nvSpPr>
        <p:spPr>
          <a:xfrm>
            <a:off x="0" y="6385996"/>
            <a:ext cx="5517536" cy="369332"/>
          </a:xfrm>
          <a:prstGeom prst="rect">
            <a:avLst/>
          </a:prstGeom>
          <a:noFill/>
        </p:spPr>
        <p:txBody>
          <a:bodyPr wrap="none" rtlCol="0">
            <a:spAutoFit/>
          </a:bodyPr>
          <a:lstStyle/>
          <a:p>
            <a:r>
              <a:rPr lang="en-ZA" dirty="0"/>
              <a:t>Source: </a:t>
            </a:r>
            <a:r>
              <a:rPr lang="en-ZA" dirty="0">
                <a:hlinkClick r:id="rId4"/>
              </a:rPr>
              <a:t>https://www.economodel.com/macroeconomics</a:t>
            </a:r>
            <a:endParaRPr lang="en-ZA" dirty="0"/>
          </a:p>
        </p:txBody>
      </p:sp>
    </p:spTree>
    <p:extLst>
      <p:ext uri="{BB962C8B-B14F-4D97-AF65-F5344CB8AC3E}">
        <p14:creationId xmlns:p14="http://schemas.microsoft.com/office/powerpoint/2010/main" val="34227017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How do we interpret the results from this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ZA" dirty="0"/>
                  <a:t>Another approach is to use </a:t>
                </a:r>
                <a:r>
                  <a:rPr lang="en-ZA" b="1" dirty="0">
                    <a:solidFill>
                      <a:srgbClr val="FF0000"/>
                    </a:solidFill>
                  </a:rPr>
                  <a:t>Impulse Response Functions</a:t>
                </a:r>
              </a:p>
              <a:p>
                <a:r>
                  <a:rPr lang="en-ZA" dirty="0"/>
                  <a:t>These are defined as follows:</a:t>
                </a:r>
              </a:p>
              <a:p>
                <a:pPr lvl="1"/>
                <a:r>
                  <a:rPr lang="en-ZA" dirty="0"/>
                  <a:t>We have a set of endogenous variables</a:t>
                </a:r>
              </a:p>
              <a:p>
                <a:pPr lvl="1"/>
                <a:r>
                  <a:rPr lang="en-ZA" dirty="0"/>
                  <a:t>Suppose we start in steady state</a:t>
                </a:r>
              </a:p>
              <a:p>
                <a:pPr lvl="1"/>
                <a:r>
                  <a:rPr lang="en-ZA" dirty="0"/>
                  <a:t>And there is a one-time technology shock</a:t>
                </a:r>
              </a:p>
              <a:p>
                <a:pPr lvl="1"/>
                <a:endParaRPr lang="en-ZA" dirty="0"/>
              </a:p>
              <a:p>
                <a:r>
                  <a:rPr lang="en-ZA" dirty="0"/>
                  <a:t>I.e.:</a:t>
                </a:r>
                <a:endParaRPr lang="en-ZA"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Sup>
                        <m:sSubSupPr>
                          <m:ctrlPr>
                            <a:rPr lang="en-ZA" b="0" i="1" smtClean="0">
                              <a:latin typeface="Cambria Math" panose="02040503050406030204" pitchFamily="18" charset="0"/>
                            </a:rPr>
                          </m:ctrlPr>
                        </m:sSubSupPr>
                        <m:e>
                          <m:d>
                            <m:dPr>
                              <m:begChr m:val="{"/>
                              <m:endChr m:val="}"/>
                              <m:ctrlPr>
                                <a:rPr lang="en-ZA" b="0" i="1" smtClean="0">
                                  <a:latin typeface="Cambria Math" panose="02040503050406030204" pitchFamily="18" charset="0"/>
                                </a:rPr>
                              </m:ctrlPr>
                            </m:dPr>
                            <m:e>
                              <m:sSub>
                                <m:sSubPr>
                                  <m:ctrlPr>
                                    <a:rPr lang="en-ZA" b="0" i="1" smtClean="0">
                                      <a:latin typeface="Cambria Math" panose="02040503050406030204" pitchFamily="18" charset="0"/>
                                    </a:rPr>
                                  </m:ctrlPr>
                                </m:sSubPr>
                                <m:e>
                                  <m:r>
                                    <a:rPr lang="en-ZA" b="0" i="1" smtClean="0">
                                      <a:latin typeface="Cambria Math" panose="02040503050406030204" pitchFamily="18" charset="0"/>
                                    </a:rPr>
                                    <m:t>𝜀</m:t>
                                  </m:r>
                                </m:e>
                                <m:sub>
                                  <m:r>
                                    <a:rPr lang="en-ZA" b="0" i="1" smtClean="0">
                                      <a:latin typeface="Cambria Math" panose="02040503050406030204" pitchFamily="18" charset="0"/>
                                    </a:rPr>
                                    <m:t>𝑡</m:t>
                                  </m:r>
                                </m:sub>
                              </m:sSub>
                            </m:e>
                          </m:d>
                        </m:e>
                        <m:sub>
                          <m:r>
                            <a:rPr lang="en-ZA" b="0" i="1" smtClean="0">
                              <a:latin typeface="Cambria Math" panose="02040503050406030204" pitchFamily="18" charset="0"/>
                            </a:rPr>
                            <m:t>𝑡</m:t>
                          </m:r>
                          <m:r>
                            <a:rPr lang="en-ZA" b="0" i="1" smtClean="0">
                              <a:latin typeface="Cambria Math" panose="02040503050406030204" pitchFamily="18" charset="0"/>
                            </a:rPr>
                            <m:t>=0</m:t>
                          </m:r>
                        </m:sub>
                        <m:sup>
                          <m:r>
                            <a:rPr lang="en-ZA" b="0" i="1" smtClean="0">
                              <a:latin typeface="Cambria Math" panose="02040503050406030204" pitchFamily="18" charset="0"/>
                            </a:rPr>
                            <m:t>100</m:t>
                          </m:r>
                        </m:sup>
                      </m:sSubSup>
                      <m:r>
                        <a:rPr lang="en-ZA" b="0" i="1" smtClean="0">
                          <a:latin typeface="Cambria Math" panose="02040503050406030204" pitchFamily="18" charset="0"/>
                        </a:rPr>
                        <m:t>=[</m:t>
                      </m:r>
                      <m:r>
                        <a:rPr lang="en-ZA" b="0" i="1" smtClean="0">
                          <a:latin typeface="Cambria Math" panose="02040503050406030204" pitchFamily="18" charset="0"/>
                        </a:rPr>
                        <m:t>𝜎</m:t>
                      </m:r>
                      <m:r>
                        <a:rPr lang="en-ZA" b="0" i="1" smtClean="0">
                          <a:latin typeface="Cambria Math" panose="02040503050406030204" pitchFamily="18" charset="0"/>
                        </a:rPr>
                        <m:t>,0,0,0…]</m:t>
                      </m:r>
                    </m:oMath>
                  </m:oMathPara>
                </a14:m>
                <a:endParaRPr lang="en-ZA" dirty="0"/>
              </a:p>
              <a:p>
                <a:pPr lvl="1"/>
                <a:endParaRPr lang="en-ZA" dirty="0"/>
              </a:p>
              <a:p>
                <a:pPr lvl="1"/>
                <a:endParaRPr lang="en-ZA" dirty="0"/>
              </a:p>
              <a:p>
                <a:pPr lvl="1"/>
                <a:endParaRPr lang="en-ZA" dirty="0"/>
              </a:p>
              <a:p>
                <a:endParaRPr lang="en-ZA" dirty="0"/>
              </a:p>
              <a:p>
                <a:pPr lvl="2"/>
                <a:endParaRPr lang="en-ZA" dirty="0"/>
              </a:p>
              <a:p>
                <a:pPr marL="0" indent="0">
                  <a:buNone/>
                </a:pPr>
                <a:endParaRPr lang="en-Z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ZA">
                    <a:noFill/>
                  </a:rPr>
                  <a:t> </a:t>
                </a:r>
              </a:p>
            </p:txBody>
          </p:sp>
        </mc:Fallback>
      </mc:AlternateContent>
      <p:pic>
        <p:nvPicPr>
          <p:cNvPr id="4" name="Picture 3"/>
          <p:cNvPicPr>
            <a:picLocks noChangeAspect="1"/>
          </p:cNvPicPr>
          <p:nvPr/>
        </p:nvPicPr>
        <p:blipFill>
          <a:blip r:embed="rId3"/>
          <a:stretch>
            <a:fillRect/>
          </a:stretch>
        </p:blipFill>
        <p:spPr>
          <a:xfrm>
            <a:off x="8449733" y="3103827"/>
            <a:ext cx="3014133" cy="1051364"/>
          </a:xfrm>
          <a:prstGeom prst="rect">
            <a:avLst/>
          </a:prstGeom>
        </p:spPr>
      </p:pic>
    </p:spTree>
    <p:extLst>
      <p:ext uri="{BB962C8B-B14F-4D97-AF65-F5344CB8AC3E}">
        <p14:creationId xmlns:p14="http://schemas.microsoft.com/office/powerpoint/2010/main" val="25592168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How do we interpret the results from this model?</a:t>
            </a:r>
          </a:p>
        </p:txBody>
      </p:sp>
      <p:sp>
        <p:nvSpPr>
          <p:cNvPr id="3" name="Content Placeholder 2"/>
          <p:cNvSpPr>
            <a:spLocks noGrp="1"/>
          </p:cNvSpPr>
          <p:nvPr>
            <p:ph idx="1"/>
          </p:nvPr>
        </p:nvSpPr>
        <p:spPr/>
        <p:txBody>
          <a:bodyPr>
            <a:normAutofit fontScale="92500" lnSpcReduction="10000"/>
          </a:bodyPr>
          <a:lstStyle/>
          <a:p>
            <a:r>
              <a:rPr lang="en-ZA" dirty="0"/>
              <a:t>Another approach is to use </a:t>
            </a:r>
            <a:r>
              <a:rPr lang="en-ZA" b="1" dirty="0">
                <a:solidFill>
                  <a:srgbClr val="FF0000"/>
                </a:solidFill>
              </a:rPr>
              <a:t>Impulse Response Functions</a:t>
            </a:r>
          </a:p>
          <a:p>
            <a:r>
              <a:rPr lang="en-ZA" dirty="0"/>
              <a:t>These are defines as follows:</a:t>
            </a:r>
          </a:p>
          <a:p>
            <a:pPr lvl="1"/>
            <a:r>
              <a:rPr lang="en-ZA" dirty="0"/>
              <a:t>We have a set of endogenous variables</a:t>
            </a:r>
          </a:p>
          <a:p>
            <a:pPr lvl="1"/>
            <a:r>
              <a:rPr lang="en-ZA" dirty="0"/>
              <a:t>Suppose we start in steady state</a:t>
            </a:r>
          </a:p>
          <a:p>
            <a:pPr lvl="1"/>
            <a:r>
              <a:rPr lang="en-ZA" dirty="0"/>
              <a:t>And there is a one-time technology shock</a:t>
            </a:r>
          </a:p>
          <a:p>
            <a:pPr lvl="1"/>
            <a:endParaRPr lang="en-ZA" dirty="0"/>
          </a:p>
          <a:p>
            <a:pPr lvl="1"/>
            <a:endParaRPr lang="en-ZA" dirty="0"/>
          </a:p>
          <a:p>
            <a:pPr lvl="1"/>
            <a:endParaRPr lang="en-ZA" dirty="0"/>
          </a:p>
          <a:p>
            <a:r>
              <a:rPr lang="en-ZA" dirty="0"/>
              <a:t>What does the dynamic paths of the model variables look like as they return to steady state?</a:t>
            </a:r>
          </a:p>
          <a:p>
            <a:pPr lvl="1"/>
            <a:r>
              <a:rPr lang="en-ZA" dirty="0"/>
              <a:t>I.e. we study the log-deviation of each variable from its steady state</a:t>
            </a:r>
          </a:p>
          <a:p>
            <a:pPr lvl="1"/>
            <a:r>
              <a:rPr lang="en-ZA" dirty="0"/>
              <a:t>Using simulations based on the calibrated/estimated parameters </a:t>
            </a:r>
          </a:p>
          <a:p>
            <a:pPr lvl="2"/>
            <a:endParaRPr lang="en-ZA" dirty="0"/>
          </a:p>
          <a:p>
            <a:pPr marL="0" indent="0">
              <a:buNone/>
            </a:pPr>
            <a:endParaRPr lang="en-ZA" dirty="0"/>
          </a:p>
        </p:txBody>
      </p:sp>
    </p:spTree>
    <p:extLst>
      <p:ext uri="{BB962C8B-B14F-4D97-AF65-F5344CB8AC3E}">
        <p14:creationId xmlns:p14="http://schemas.microsoft.com/office/powerpoint/2010/main" val="200332804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dirty="0"/>
          </a:p>
        </p:txBody>
      </p:sp>
      <p:sp>
        <p:nvSpPr>
          <p:cNvPr id="3" name="Content Placeholder 2"/>
          <p:cNvSpPr>
            <a:spLocks noGrp="1"/>
          </p:cNvSpPr>
          <p:nvPr>
            <p:ph idx="1"/>
          </p:nvPr>
        </p:nvSpPr>
        <p:spPr/>
        <p:txBody>
          <a:bodyPr/>
          <a:lstStyle/>
          <a:p>
            <a:endParaRPr lang="en-ZA" dirty="0"/>
          </a:p>
        </p:txBody>
      </p:sp>
      <p:pic>
        <p:nvPicPr>
          <p:cNvPr id="5" name="Picture 4"/>
          <p:cNvPicPr>
            <a:picLocks noChangeAspect="1"/>
          </p:cNvPicPr>
          <p:nvPr/>
        </p:nvPicPr>
        <p:blipFill>
          <a:blip r:embed="rId2"/>
          <a:stretch>
            <a:fillRect/>
          </a:stretch>
        </p:blipFill>
        <p:spPr>
          <a:xfrm>
            <a:off x="1794026" y="0"/>
            <a:ext cx="7718869" cy="6646333"/>
          </a:xfrm>
          <a:prstGeom prst="rect">
            <a:avLst/>
          </a:prstGeom>
        </p:spPr>
      </p:pic>
      <p:sp>
        <p:nvSpPr>
          <p:cNvPr id="6" name="TextBox 5"/>
          <p:cNvSpPr txBox="1"/>
          <p:nvPr/>
        </p:nvSpPr>
        <p:spPr>
          <a:xfrm>
            <a:off x="6764867" y="6551728"/>
            <a:ext cx="5517536" cy="369332"/>
          </a:xfrm>
          <a:prstGeom prst="rect">
            <a:avLst/>
          </a:prstGeom>
          <a:noFill/>
        </p:spPr>
        <p:txBody>
          <a:bodyPr wrap="none" rtlCol="0">
            <a:spAutoFit/>
          </a:bodyPr>
          <a:lstStyle/>
          <a:p>
            <a:r>
              <a:rPr lang="en-ZA" dirty="0"/>
              <a:t>Source: </a:t>
            </a:r>
            <a:r>
              <a:rPr lang="en-ZA" dirty="0">
                <a:hlinkClick r:id="rId3"/>
              </a:rPr>
              <a:t>https://www.economodel.com/macroeconomics</a:t>
            </a:r>
            <a:endParaRPr lang="en-ZA" dirty="0"/>
          </a:p>
        </p:txBody>
      </p:sp>
    </p:spTree>
    <p:extLst>
      <p:ext uri="{BB962C8B-B14F-4D97-AF65-F5344CB8AC3E}">
        <p14:creationId xmlns:p14="http://schemas.microsoft.com/office/powerpoint/2010/main" val="2360838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Impulse responses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ZA" dirty="0"/>
                  <a:t>Given a set of model predicted impulse responses, how to we test/argue whether they are reasonable?</a:t>
                </a:r>
              </a:p>
              <a:p>
                <a:r>
                  <a:rPr lang="en-ZA" dirty="0"/>
                  <a:t>The standard tool in time series econometrics is called a vector </a:t>
                </a:r>
                <a:r>
                  <a:rPr lang="en-ZA" dirty="0" err="1"/>
                  <a:t>autoregression</a:t>
                </a:r>
                <a:endParaRPr lang="en-ZA" dirty="0"/>
              </a:p>
              <a:p>
                <a:pPr lvl="1"/>
                <a:r>
                  <a:rPr lang="en-ZA" dirty="0"/>
                  <a:t>That is a system of linear, jointly endogenous equations in variables of interest</a:t>
                </a:r>
                <a:endParaRPr lang="en-ZA"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ZA" i="1">
                              <a:latin typeface="Cambria Math" panose="02040503050406030204" pitchFamily="18" charset="0"/>
                            </a:rPr>
                          </m:ctrlPr>
                        </m:sSubPr>
                        <m:e>
                          <m:r>
                            <a:rPr lang="en-ZA" b="0" i="1" smtClean="0">
                              <a:latin typeface="Cambria Math" panose="02040503050406030204" pitchFamily="18" charset="0"/>
                            </a:rPr>
                            <m:t>𝐶</m:t>
                          </m:r>
                        </m:e>
                        <m:sub>
                          <m:r>
                            <a:rPr lang="en-ZA" i="1">
                              <a:latin typeface="Cambria Math" panose="02040503050406030204" pitchFamily="18" charset="0"/>
                            </a:rPr>
                            <m:t>𝑡</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01</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11</m:t>
                          </m:r>
                        </m:sub>
                      </m:sSub>
                      <m:sSub>
                        <m:sSubPr>
                          <m:ctrlPr>
                            <a:rPr lang="en-ZA" i="1">
                              <a:latin typeface="Cambria Math" panose="02040503050406030204" pitchFamily="18" charset="0"/>
                            </a:rPr>
                          </m:ctrlPr>
                        </m:sSubPr>
                        <m:e>
                          <m:r>
                            <a:rPr lang="en-ZA" b="0" i="1" smtClean="0">
                              <a:latin typeface="Cambria Math" panose="02040503050406030204" pitchFamily="18" charset="0"/>
                            </a:rPr>
                            <m:t>𝐶</m:t>
                          </m:r>
                        </m:e>
                        <m:sub>
                          <m:r>
                            <a:rPr lang="en-ZA" i="1">
                              <a:latin typeface="Cambria Math" panose="02040503050406030204" pitchFamily="18" charset="0"/>
                            </a:rPr>
                            <m:t>𝑡</m:t>
                          </m:r>
                          <m:r>
                            <a:rPr lang="en-ZA" i="1">
                              <a:latin typeface="Cambria Math" panose="02040503050406030204" pitchFamily="18" charset="0"/>
                            </a:rPr>
                            <m:t>−1</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12</m:t>
                          </m:r>
                        </m:sub>
                      </m:sSub>
                      <m:sSub>
                        <m:sSubPr>
                          <m:ctrlPr>
                            <a:rPr lang="en-ZA" i="1">
                              <a:latin typeface="Cambria Math" panose="02040503050406030204" pitchFamily="18" charset="0"/>
                            </a:rPr>
                          </m:ctrlPr>
                        </m:sSubPr>
                        <m:e>
                          <m:r>
                            <a:rPr lang="en-ZA" b="0" i="1" smtClean="0">
                              <a:latin typeface="Cambria Math" panose="02040503050406030204" pitchFamily="18" charset="0"/>
                            </a:rPr>
                            <m:t>𝐿</m:t>
                          </m:r>
                        </m:e>
                        <m:sub>
                          <m:r>
                            <a:rPr lang="en-ZA" i="1">
                              <a:latin typeface="Cambria Math" panose="02040503050406030204" pitchFamily="18" charset="0"/>
                            </a:rPr>
                            <m:t>𝑡</m:t>
                          </m:r>
                          <m:r>
                            <a:rPr lang="en-ZA" i="1">
                              <a:latin typeface="Cambria Math" panose="02040503050406030204" pitchFamily="18" charset="0"/>
                            </a:rPr>
                            <m:t>−1</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13</m:t>
                          </m:r>
                        </m:sub>
                      </m:sSub>
                      <m:sSub>
                        <m:sSubPr>
                          <m:ctrlPr>
                            <a:rPr lang="en-ZA" i="1">
                              <a:latin typeface="Cambria Math" panose="02040503050406030204" pitchFamily="18" charset="0"/>
                            </a:rPr>
                          </m:ctrlPr>
                        </m:sSubPr>
                        <m:e>
                          <m:r>
                            <a:rPr lang="en-ZA" b="0" i="1" smtClean="0">
                              <a:latin typeface="Cambria Math" panose="02040503050406030204" pitchFamily="18" charset="0"/>
                            </a:rPr>
                            <m:t>𝐼</m:t>
                          </m:r>
                        </m:e>
                        <m:sub>
                          <m:r>
                            <a:rPr lang="en-ZA" i="1">
                              <a:latin typeface="Cambria Math" panose="02040503050406030204" pitchFamily="18" charset="0"/>
                            </a:rPr>
                            <m:t>𝑡</m:t>
                          </m:r>
                          <m:r>
                            <a:rPr lang="en-ZA" i="1">
                              <a:latin typeface="Cambria Math" panose="02040503050406030204" pitchFamily="18" charset="0"/>
                            </a:rPr>
                            <m:t>−1</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𝑢</m:t>
                          </m:r>
                        </m:e>
                        <m:sub>
                          <m:r>
                            <a:rPr lang="en-ZA" i="1">
                              <a:latin typeface="Cambria Math" panose="02040503050406030204" pitchFamily="18" charset="0"/>
                            </a:rPr>
                            <m:t>1</m:t>
                          </m:r>
                          <m:r>
                            <a:rPr lang="en-ZA" i="1">
                              <a:latin typeface="Cambria Math" panose="02040503050406030204" pitchFamily="18" charset="0"/>
                            </a:rPr>
                            <m:t>𝑡</m:t>
                          </m:r>
                        </m:sub>
                      </m:sSub>
                    </m:oMath>
                    <m:oMath xmlns:m="http://schemas.openxmlformats.org/officeDocument/2006/math">
                      <m:sSub>
                        <m:sSubPr>
                          <m:ctrlPr>
                            <a:rPr lang="en-ZA" i="1">
                              <a:latin typeface="Cambria Math" panose="02040503050406030204" pitchFamily="18" charset="0"/>
                            </a:rPr>
                          </m:ctrlPr>
                        </m:sSubPr>
                        <m:e>
                          <m:r>
                            <a:rPr lang="en-ZA" b="0" i="1" smtClean="0">
                              <a:latin typeface="Cambria Math" panose="02040503050406030204" pitchFamily="18" charset="0"/>
                            </a:rPr>
                            <m:t>𝐿</m:t>
                          </m:r>
                        </m:e>
                        <m:sub>
                          <m:r>
                            <a:rPr lang="en-ZA" i="1">
                              <a:latin typeface="Cambria Math" panose="02040503050406030204" pitchFamily="18" charset="0"/>
                            </a:rPr>
                            <m:t>𝑡</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02</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21</m:t>
                          </m:r>
                        </m:sub>
                      </m:sSub>
                      <m:sSub>
                        <m:sSubPr>
                          <m:ctrlPr>
                            <a:rPr lang="en-ZA" i="1">
                              <a:latin typeface="Cambria Math" panose="02040503050406030204" pitchFamily="18" charset="0"/>
                            </a:rPr>
                          </m:ctrlPr>
                        </m:sSubPr>
                        <m:e>
                          <m:r>
                            <a:rPr lang="en-ZA" b="0" i="1" smtClean="0">
                              <a:latin typeface="Cambria Math" panose="02040503050406030204" pitchFamily="18" charset="0"/>
                            </a:rPr>
                            <m:t>𝐶</m:t>
                          </m:r>
                        </m:e>
                        <m:sub>
                          <m:r>
                            <a:rPr lang="en-ZA" i="1">
                              <a:latin typeface="Cambria Math" panose="02040503050406030204" pitchFamily="18" charset="0"/>
                            </a:rPr>
                            <m:t>𝑡</m:t>
                          </m:r>
                          <m:r>
                            <a:rPr lang="en-ZA" i="1">
                              <a:latin typeface="Cambria Math" panose="02040503050406030204" pitchFamily="18" charset="0"/>
                            </a:rPr>
                            <m:t>−1</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22</m:t>
                          </m:r>
                        </m:sub>
                      </m:sSub>
                      <m:sSub>
                        <m:sSubPr>
                          <m:ctrlPr>
                            <a:rPr lang="en-ZA" i="1">
                              <a:latin typeface="Cambria Math" panose="02040503050406030204" pitchFamily="18" charset="0"/>
                            </a:rPr>
                          </m:ctrlPr>
                        </m:sSubPr>
                        <m:e>
                          <m:r>
                            <a:rPr lang="en-ZA" b="0" i="1" smtClean="0">
                              <a:latin typeface="Cambria Math" panose="02040503050406030204" pitchFamily="18" charset="0"/>
                            </a:rPr>
                            <m:t>𝐿</m:t>
                          </m:r>
                        </m:e>
                        <m:sub>
                          <m:r>
                            <a:rPr lang="en-ZA" i="1">
                              <a:latin typeface="Cambria Math" panose="02040503050406030204" pitchFamily="18" charset="0"/>
                            </a:rPr>
                            <m:t>𝑡</m:t>
                          </m:r>
                          <m:r>
                            <a:rPr lang="en-ZA" i="1">
                              <a:latin typeface="Cambria Math" panose="02040503050406030204" pitchFamily="18" charset="0"/>
                            </a:rPr>
                            <m:t>−1</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23</m:t>
                          </m:r>
                        </m:sub>
                      </m:sSub>
                      <m:sSub>
                        <m:sSubPr>
                          <m:ctrlPr>
                            <a:rPr lang="en-ZA" i="1">
                              <a:latin typeface="Cambria Math" panose="02040503050406030204" pitchFamily="18" charset="0"/>
                            </a:rPr>
                          </m:ctrlPr>
                        </m:sSubPr>
                        <m:e>
                          <m:r>
                            <a:rPr lang="en-ZA" b="0" i="1" smtClean="0">
                              <a:latin typeface="Cambria Math" panose="02040503050406030204" pitchFamily="18" charset="0"/>
                            </a:rPr>
                            <m:t>𝐼</m:t>
                          </m:r>
                        </m:e>
                        <m:sub>
                          <m:r>
                            <a:rPr lang="en-ZA" i="1">
                              <a:latin typeface="Cambria Math" panose="02040503050406030204" pitchFamily="18" charset="0"/>
                            </a:rPr>
                            <m:t>𝑡</m:t>
                          </m:r>
                          <m:r>
                            <a:rPr lang="en-ZA" i="1">
                              <a:latin typeface="Cambria Math" panose="02040503050406030204" pitchFamily="18" charset="0"/>
                            </a:rPr>
                            <m:t>−1</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𝑢</m:t>
                          </m:r>
                        </m:e>
                        <m:sub>
                          <m:r>
                            <a:rPr lang="en-ZA" i="1">
                              <a:latin typeface="Cambria Math" panose="02040503050406030204" pitchFamily="18" charset="0"/>
                            </a:rPr>
                            <m:t>2</m:t>
                          </m:r>
                          <m:r>
                            <a:rPr lang="en-ZA" i="1">
                              <a:latin typeface="Cambria Math" panose="02040503050406030204" pitchFamily="18" charset="0"/>
                            </a:rPr>
                            <m:t>𝑡</m:t>
                          </m:r>
                        </m:sub>
                      </m:sSub>
                    </m:oMath>
                  </m:oMathPara>
                </a14:m>
                <a:endParaRPr lang="en-ZA" dirty="0"/>
              </a:p>
              <a:p>
                <a:pPr marL="0" indent="0">
                  <a:buNone/>
                </a:pPr>
                <a14:m>
                  <m:oMathPara xmlns:m="http://schemas.openxmlformats.org/officeDocument/2006/math">
                    <m:oMathParaPr>
                      <m:jc m:val="centerGroup"/>
                    </m:oMathParaPr>
                    <m:oMath xmlns:m="http://schemas.openxmlformats.org/officeDocument/2006/math">
                      <m:sSub>
                        <m:sSubPr>
                          <m:ctrlPr>
                            <a:rPr lang="en-ZA" i="1">
                              <a:latin typeface="Cambria Math" panose="02040503050406030204" pitchFamily="18" charset="0"/>
                            </a:rPr>
                          </m:ctrlPr>
                        </m:sSubPr>
                        <m:e>
                          <m:r>
                            <a:rPr lang="en-ZA" b="0" i="1" smtClean="0">
                              <a:latin typeface="Cambria Math" panose="02040503050406030204" pitchFamily="18" charset="0"/>
                            </a:rPr>
                            <m:t>𝐼</m:t>
                          </m:r>
                        </m:e>
                        <m:sub>
                          <m:r>
                            <a:rPr lang="en-ZA" i="1">
                              <a:latin typeface="Cambria Math" panose="02040503050406030204" pitchFamily="18" charset="0"/>
                            </a:rPr>
                            <m:t>𝑡</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03</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31</m:t>
                          </m:r>
                        </m:sub>
                      </m:sSub>
                      <m:sSub>
                        <m:sSubPr>
                          <m:ctrlPr>
                            <a:rPr lang="en-ZA" i="1">
                              <a:latin typeface="Cambria Math" panose="02040503050406030204" pitchFamily="18" charset="0"/>
                            </a:rPr>
                          </m:ctrlPr>
                        </m:sSubPr>
                        <m:e>
                          <m:r>
                            <a:rPr lang="en-ZA" b="0" i="1" smtClean="0">
                              <a:latin typeface="Cambria Math" panose="02040503050406030204" pitchFamily="18" charset="0"/>
                            </a:rPr>
                            <m:t>𝐶</m:t>
                          </m:r>
                        </m:e>
                        <m:sub>
                          <m:r>
                            <a:rPr lang="en-ZA" i="1">
                              <a:latin typeface="Cambria Math" panose="02040503050406030204" pitchFamily="18" charset="0"/>
                            </a:rPr>
                            <m:t>𝑡</m:t>
                          </m:r>
                          <m:r>
                            <a:rPr lang="en-ZA" i="1">
                              <a:latin typeface="Cambria Math" panose="02040503050406030204" pitchFamily="18" charset="0"/>
                            </a:rPr>
                            <m:t>−1</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32</m:t>
                          </m:r>
                        </m:sub>
                      </m:sSub>
                      <m:sSub>
                        <m:sSubPr>
                          <m:ctrlPr>
                            <a:rPr lang="en-ZA" i="1">
                              <a:latin typeface="Cambria Math" panose="02040503050406030204" pitchFamily="18" charset="0"/>
                            </a:rPr>
                          </m:ctrlPr>
                        </m:sSubPr>
                        <m:e>
                          <m:r>
                            <a:rPr lang="en-ZA" b="0" i="1" smtClean="0">
                              <a:latin typeface="Cambria Math" panose="02040503050406030204" pitchFamily="18" charset="0"/>
                            </a:rPr>
                            <m:t>𝐿</m:t>
                          </m:r>
                        </m:e>
                        <m:sub>
                          <m:r>
                            <a:rPr lang="en-ZA" i="1">
                              <a:latin typeface="Cambria Math" panose="02040503050406030204" pitchFamily="18" charset="0"/>
                            </a:rPr>
                            <m:t>𝑡</m:t>
                          </m:r>
                          <m:r>
                            <a:rPr lang="en-ZA" i="1">
                              <a:latin typeface="Cambria Math" panose="02040503050406030204" pitchFamily="18" charset="0"/>
                            </a:rPr>
                            <m:t>−1</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𝑎</m:t>
                          </m:r>
                        </m:e>
                        <m:sub>
                          <m:r>
                            <a:rPr lang="en-ZA" i="1">
                              <a:latin typeface="Cambria Math" panose="02040503050406030204" pitchFamily="18" charset="0"/>
                            </a:rPr>
                            <m:t>33</m:t>
                          </m:r>
                        </m:sub>
                      </m:sSub>
                      <m:sSub>
                        <m:sSubPr>
                          <m:ctrlPr>
                            <a:rPr lang="en-ZA" i="1">
                              <a:latin typeface="Cambria Math" panose="02040503050406030204" pitchFamily="18" charset="0"/>
                            </a:rPr>
                          </m:ctrlPr>
                        </m:sSubPr>
                        <m:e>
                          <m:r>
                            <a:rPr lang="en-ZA" b="0" i="1" smtClean="0">
                              <a:latin typeface="Cambria Math" panose="02040503050406030204" pitchFamily="18" charset="0"/>
                            </a:rPr>
                            <m:t>𝐼</m:t>
                          </m:r>
                        </m:e>
                        <m:sub>
                          <m:r>
                            <a:rPr lang="en-ZA" i="1">
                              <a:latin typeface="Cambria Math" panose="02040503050406030204" pitchFamily="18" charset="0"/>
                            </a:rPr>
                            <m:t>𝑡</m:t>
                          </m:r>
                          <m:r>
                            <a:rPr lang="en-ZA" i="1">
                              <a:latin typeface="Cambria Math" panose="02040503050406030204" pitchFamily="18" charset="0"/>
                            </a:rPr>
                            <m:t>−1</m:t>
                          </m:r>
                        </m:sub>
                      </m:sSub>
                      <m:r>
                        <a:rPr lang="en-ZA" i="1">
                          <a:latin typeface="Cambria Math" panose="02040503050406030204" pitchFamily="18" charset="0"/>
                        </a:rPr>
                        <m:t>+</m:t>
                      </m:r>
                      <m:sSub>
                        <m:sSubPr>
                          <m:ctrlPr>
                            <a:rPr lang="en-ZA" i="1">
                              <a:latin typeface="Cambria Math" panose="02040503050406030204" pitchFamily="18" charset="0"/>
                            </a:rPr>
                          </m:ctrlPr>
                        </m:sSubPr>
                        <m:e>
                          <m:r>
                            <a:rPr lang="en-ZA" i="1">
                              <a:latin typeface="Cambria Math" panose="02040503050406030204" pitchFamily="18" charset="0"/>
                            </a:rPr>
                            <m:t>𝑢</m:t>
                          </m:r>
                        </m:e>
                        <m:sub>
                          <m:r>
                            <a:rPr lang="en-ZA" i="1">
                              <a:latin typeface="Cambria Math" panose="02040503050406030204" pitchFamily="18" charset="0"/>
                            </a:rPr>
                            <m:t>3</m:t>
                          </m:r>
                          <m:r>
                            <a:rPr lang="en-ZA" i="1">
                              <a:latin typeface="Cambria Math" panose="02040503050406030204" pitchFamily="18" charset="0"/>
                            </a:rPr>
                            <m:t>𝑡</m:t>
                          </m:r>
                        </m:sub>
                      </m:sSub>
                    </m:oMath>
                  </m:oMathPara>
                </a14:m>
                <a:endParaRPr lang="en-ZA" dirty="0"/>
              </a:p>
              <a:p>
                <a:pPr lvl="1"/>
                <a:r>
                  <a:rPr lang="en-ZA" dirty="0"/>
                  <a:t>This estimation yields a set of purely data based (not model based) impulse responses that can be compared to the theoretical model predictions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r="-754"/>
                </a:stretch>
              </a:blipFill>
            </p:spPr>
            <p:txBody>
              <a:bodyPr/>
              <a:lstStyle/>
              <a:p>
                <a:r>
                  <a:rPr lang="en-ZA">
                    <a:noFill/>
                  </a:rPr>
                  <a:t> </a:t>
                </a:r>
              </a:p>
            </p:txBody>
          </p:sp>
        </mc:Fallback>
      </mc:AlternateContent>
    </p:spTree>
    <p:extLst>
      <p:ext uri="{BB962C8B-B14F-4D97-AF65-F5344CB8AC3E}">
        <p14:creationId xmlns:p14="http://schemas.microsoft.com/office/powerpoint/2010/main" val="400602391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Example of evaluating a model:</a:t>
            </a:r>
          </a:p>
        </p:txBody>
      </p:sp>
      <p:sp>
        <p:nvSpPr>
          <p:cNvPr id="3" name="Content Placeholder 2"/>
          <p:cNvSpPr>
            <a:spLocks noGrp="1"/>
          </p:cNvSpPr>
          <p:nvPr>
            <p:ph sz="half" idx="1"/>
          </p:nvPr>
        </p:nvSpPr>
        <p:spPr/>
        <p:txBody>
          <a:bodyPr>
            <a:normAutofit/>
          </a:bodyPr>
          <a:lstStyle/>
          <a:p>
            <a:r>
              <a:rPr lang="en-ZA" sz="2400" dirty="0"/>
              <a:t>This is from one of the most important contributions in this literature</a:t>
            </a:r>
          </a:p>
          <a:p>
            <a:endParaRPr lang="en-ZA" sz="2400" dirty="0"/>
          </a:p>
          <a:p>
            <a:r>
              <a:rPr lang="en-ZA" sz="2400" dirty="0"/>
              <a:t>The authors do the following:</a:t>
            </a:r>
          </a:p>
          <a:p>
            <a:pPr lvl="1"/>
            <a:r>
              <a:rPr lang="en-ZA" sz="2000" dirty="0"/>
              <a:t>Grey areas – 95% confidence interval of IRF from a VAR (point estimate not shown)</a:t>
            </a:r>
          </a:p>
          <a:p>
            <a:pPr lvl="1"/>
            <a:r>
              <a:rPr lang="en-ZA" sz="2000" dirty="0"/>
              <a:t>Black line – an IRF of a benchmark model</a:t>
            </a:r>
          </a:p>
          <a:p>
            <a:pPr lvl="1"/>
            <a:r>
              <a:rPr lang="en-ZA" sz="2000" dirty="0"/>
              <a:t>Dashed line – an IRF of their proposed model</a:t>
            </a:r>
          </a:p>
        </p:txBody>
      </p:sp>
      <p:sp>
        <p:nvSpPr>
          <p:cNvPr id="5" name="Content Placeholder 4"/>
          <p:cNvSpPr>
            <a:spLocks noGrp="1"/>
          </p:cNvSpPr>
          <p:nvPr>
            <p:ph sz="half" idx="2"/>
          </p:nvPr>
        </p:nvSpPr>
        <p:spPr/>
        <p:txBody>
          <a:bodyPr>
            <a:normAutofit/>
          </a:bodyPr>
          <a:lstStyle/>
          <a:p>
            <a:pPr marL="0" indent="0">
              <a:buNone/>
            </a:pPr>
            <a:r>
              <a:rPr lang="en-ZA" sz="1800" dirty="0"/>
              <a:t>from </a:t>
            </a:r>
            <a:r>
              <a:rPr lang="en-ZA" sz="1800" dirty="0" err="1"/>
              <a:t>Christiano</a:t>
            </a:r>
            <a:r>
              <a:rPr lang="en-ZA" sz="1800" dirty="0"/>
              <a:t>, </a:t>
            </a:r>
            <a:r>
              <a:rPr lang="en-ZA" sz="1800" dirty="0" err="1"/>
              <a:t>Eichenbaum</a:t>
            </a:r>
            <a:r>
              <a:rPr lang="en-ZA" sz="1800" dirty="0"/>
              <a:t> and Evans (2005, JPE)</a:t>
            </a:r>
          </a:p>
          <a:p>
            <a:pPr marL="0" indent="0">
              <a:buNone/>
            </a:pPr>
            <a:endParaRPr lang="en-ZA" sz="1800" dirty="0"/>
          </a:p>
        </p:txBody>
      </p:sp>
      <p:pic>
        <p:nvPicPr>
          <p:cNvPr id="4" name="Picture 3"/>
          <p:cNvPicPr>
            <a:picLocks noChangeAspect="1"/>
          </p:cNvPicPr>
          <p:nvPr/>
        </p:nvPicPr>
        <p:blipFill>
          <a:blip r:embed="rId2"/>
          <a:stretch>
            <a:fillRect/>
          </a:stretch>
        </p:blipFill>
        <p:spPr>
          <a:xfrm>
            <a:off x="6259055" y="2204864"/>
            <a:ext cx="4076858" cy="4455006"/>
          </a:xfrm>
          <a:prstGeom prst="rect">
            <a:avLst/>
          </a:prstGeom>
        </p:spPr>
      </p:pic>
    </p:spTree>
    <p:extLst>
      <p:ext uri="{BB962C8B-B14F-4D97-AF65-F5344CB8AC3E}">
        <p14:creationId xmlns:p14="http://schemas.microsoft.com/office/powerpoint/2010/main" val="309923254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A" dirty="0"/>
          </a:p>
        </p:txBody>
      </p:sp>
      <p:sp>
        <p:nvSpPr>
          <p:cNvPr id="3" name="Content Placeholder 2"/>
          <p:cNvSpPr>
            <a:spLocks noGrp="1"/>
          </p:cNvSpPr>
          <p:nvPr>
            <p:ph idx="1"/>
          </p:nvPr>
        </p:nvSpPr>
        <p:spPr/>
        <p:txBody>
          <a:bodyPr/>
          <a:lstStyle/>
          <a:p>
            <a:endParaRPr lang="en-ZA" dirty="0"/>
          </a:p>
          <a:p>
            <a:endParaRPr lang="en-ZA" dirty="0"/>
          </a:p>
          <a:p>
            <a:endParaRPr lang="en-ZA" dirty="0"/>
          </a:p>
          <a:p>
            <a:pPr marL="0" indent="0">
              <a:buNone/>
            </a:pPr>
            <a:r>
              <a:rPr lang="en-ZA" dirty="0"/>
              <a:t>In the next two weeks </a:t>
            </a:r>
            <a:r>
              <a:rPr lang="en-ZA"/>
              <a:t>we will add </a:t>
            </a:r>
            <a:r>
              <a:rPr lang="en-ZA" dirty="0"/>
              <a:t>monopolistic firms with pricing power, as well as persistence in prices</a:t>
            </a:r>
          </a:p>
        </p:txBody>
      </p:sp>
    </p:spTree>
    <p:extLst>
      <p:ext uri="{BB962C8B-B14F-4D97-AF65-F5344CB8AC3E}">
        <p14:creationId xmlns:p14="http://schemas.microsoft.com/office/powerpoint/2010/main" val="3770824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BF676B5-28E2-4135-B430-076CC211C71A}"/>
              </a:ext>
            </a:extLst>
          </p:cNvPr>
          <p:cNvPicPr>
            <a:picLocks noChangeAspect="1"/>
          </p:cNvPicPr>
          <p:nvPr/>
        </p:nvPicPr>
        <p:blipFill>
          <a:blip r:embed="rId2"/>
          <a:stretch>
            <a:fillRect/>
          </a:stretch>
        </p:blipFill>
        <p:spPr>
          <a:xfrm>
            <a:off x="5088010" y="1"/>
            <a:ext cx="7078352" cy="6302523"/>
          </a:xfrm>
          <a:prstGeom prst="rect">
            <a:avLst/>
          </a:prstGeom>
        </p:spPr>
      </p:pic>
      <p:sp>
        <p:nvSpPr>
          <p:cNvPr id="2" name="Title 1"/>
          <p:cNvSpPr>
            <a:spLocks noGrp="1"/>
          </p:cNvSpPr>
          <p:nvPr>
            <p:ph type="title"/>
          </p:nvPr>
        </p:nvSpPr>
        <p:spPr>
          <a:xfrm>
            <a:off x="838200" y="0"/>
            <a:ext cx="10515600" cy="1325563"/>
          </a:xfrm>
        </p:spPr>
        <p:txBody>
          <a:bodyPr/>
          <a:lstStyle/>
          <a:p>
            <a:r>
              <a:rPr lang="en-ZA" dirty="0"/>
              <a:t>SARB	</a:t>
            </a:r>
          </a:p>
        </p:txBody>
      </p:sp>
      <p:sp>
        <p:nvSpPr>
          <p:cNvPr id="3" name="Content Placeholder 2"/>
          <p:cNvSpPr>
            <a:spLocks noGrp="1"/>
          </p:cNvSpPr>
          <p:nvPr>
            <p:ph idx="1"/>
          </p:nvPr>
        </p:nvSpPr>
        <p:spPr>
          <a:xfrm>
            <a:off x="307649" y="1088206"/>
            <a:ext cx="5007835" cy="5406598"/>
          </a:xfrm>
        </p:spPr>
        <p:txBody>
          <a:bodyPr>
            <a:normAutofit fontScale="92500" lnSpcReduction="20000"/>
          </a:bodyPr>
          <a:lstStyle/>
          <a:p>
            <a:pPr>
              <a:spcBef>
                <a:spcPts val="600"/>
              </a:spcBef>
              <a:spcAft>
                <a:spcPts val="600"/>
              </a:spcAft>
            </a:pPr>
            <a:r>
              <a:rPr lang="en-ZA" dirty="0"/>
              <a:t>Uses a </a:t>
            </a:r>
            <a:r>
              <a:rPr lang="en-ZA" i="1" dirty="0"/>
              <a:t>growth cycle </a:t>
            </a:r>
            <a:r>
              <a:rPr lang="en-ZA" dirty="0"/>
              <a:t>approach</a:t>
            </a:r>
          </a:p>
          <a:p>
            <a:pPr lvl="1">
              <a:spcBef>
                <a:spcPts val="600"/>
              </a:spcBef>
              <a:spcAft>
                <a:spcPts val="600"/>
              </a:spcAft>
            </a:pPr>
            <a:r>
              <a:rPr lang="en-ZA" dirty="0"/>
              <a:t>Rather than looking at turning points in the levels of aggregate variables, the SARB considers the cycle as deviation around the long run growth trend</a:t>
            </a:r>
          </a:p>
          <a:p>
            <a:pPr lvl="1">
              <a:spcBef>
                <a:spcPts val="600"/>
              </a:spcBef>
              <a:spcAft>
                <a:spcPts val="600"/>
              </a:spcAft>
            </a:pPr>
            <a:r>
              <a:rPr lang="en-ZA" dirty="0"/>
              <a:t>Business cycle is defined by identifying turning points in the growth rate (around trend) of a set of indicators: lagging, coincident and leading</a:t>
            </a:r>
          </a:p>
          <a:p>
            <a:pPr lvl="1">
              <a:spcBef>
                <a:spcPts val="600"/>
              </a:spcBef>
              <a:spcAft>
                <a:spcPts val="600"/>
              </a:spcAft>
            </a:pPr>
            <a:r>
              <a:rPr lang="en-ZA" dirty="0"/>
              <a:t>These indicators are constructed in a model-free sense:</a:t>
            </a:r>
          </a:p>
          <a:p>
            <a:pPr lvl="2">
              <a:spcBef>
                <a:spcPts val="600"/>
              </a:spcBef>
              <a:spcAft>
                <a:spcPts val="600"/>
              </a:spcAft>
            </a:pPr>
            <a:r>
              <a:rPr lang="en-ZA" dirty="0"/>
              <a:t>rather than build a model, they use real indicators that suggest a speed-up/slow-down in economic activity</a:t>
            </a:r>
          </a:p>
          <a:p>
            <a:pPr lvl="2">
              <a:spcBef>
                <a:spcPts val="600"/>
              </a:spcBef>
              <a:spcAft>
                <a:spcPts val="600"/>
              </a:spcAft>
            </a:pPr>
            <a:r>
              <a:rPr lang="en-ZA" dirty="0"/>
              <a:t>The components and weights of the indicators are continually adjusted to account for structural change in the economy</a:t>
            </a:r>
          </a:p>
        </p:txBody>
      </p:sp>
      <p:sp>
        <p:nvSpPr>
          <p:cNvPr id="6" name="TextBox 5">
            <a:extLst>
              <a:ext uri="{FF2B5EF4-FFF2-40B4-BE49-F238E27FC236}">
                <a16:creationId xmlns:a16="http://schemas.microsoft.com/office/drawing/2014/main" id="{154EE461-B355-472C-8484-41FA9B65E405}"/>
              </a:ext>
            </a:extLst>
          </p:cNvPr>
          <p:cNvSpPr txBox="1"/>
          <p:nvPr/>
        </p:nvSpPr>
        <p:spPr>
          <a:xfrm>
            <a:off x="5785502" y="6334780"/>
            <a:ext cx="6012679" cy="523220"/>
          </a:xfrm>
          <a:prstGeom prst="rect">
            <a:avLst/>
          </a:prstGeom>
          <a:noFill/>
        </p:spPr>
        <p:txBody>
          <a:bodyPr wrap="square" rtlCol="0">
            <a:spAutoFit/>
          </a:bodyPr>
          <a:lstStyle/>
          <a:p>
            <a:r>
              <a:rPr lang="en-ZA" sz="1400" dirty="0"/>
              <a:t>Source: Graph 2 in Venter, J.C., 2016. Business cycles in South Africa from 2009 to 2013. </a:t>
            </a:r>
            <a:r>
              <a:rPr lang="en-ZA" sz="1400" i="1" dirty="0"/>
              <a:t>Quarterly bulletin</a:t>
            </a:r>
            <a:r>
              <a:rPr lang="en-ZA" sz="1400" dirty="0"/>
              <a:t>, (279), pp.102-112.</a:t>
            </a:r>
          </a:p>
        </p:txBody>
      </p:sp>
    </p:spTree>
    <p:extLst>
      <p:ext uri="{BB962C8B-B14F-4D97-AF65-F5344CB8AC3E}">
        <p14:creationId xmlns:p14="http://schemas.microsoft.com/office/powerpoint/2010/main" val="3400222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ZA" dirty="0"/>
              <a:t>SARB	</a:t>
            </a:r>
          </a:p>
        </p:txBody>
      </p:sp>
      <p:sp>
        <p:nvSpPr>
          <p:cNvPr id="3" name="Content Placeholder 2"/>
          <p:cNvSpPr>
            <a:spLocks noGrp="1"/>
          </p:cNvSpPr>
          <p:nvPr>
            <p:ph idx="1"/>
          </p:nvPr>
        </p:nvSpPr>
        <p:spPr>
          <a:xfrm>
            <a:off x="838200" y="1088206"/>
            <a:ext cx="10515600" cy="4351338"/>
          </a:xfrm>
        </p:spPr>
        <p:txBody>
          <a:bodyPr/>
          <a:lstStyle/>
          <a:p>
            <a:r>
              <a:rPr lang="en-ZA" dirty="0"/>
              <a:t>Uses a similar approach:</a:t>
            </a:r>
          </a:p>
          <a:p>
            <a:pPr lvl="1"/>
            <a:r>
              <a:rPr lang="en-ZA" dirty="0"/>
              <a:t>Try to identify turning points in sets of lagging, coincident and leading indicators to identify the cycle turning points</a:t>
            </a:r>
          </a:p>
        </p:txBody>
      </p:sp>
      <p:pic>
        <p:nvPicPr>
          <p:cNvPr id="4" name="Picture 3"/>
          <p:cNvPicPr>
            <a:picLocks noChangeAspect="1"/>
          </p:cNvPicPr>
          <p:nvPr/>
        </p:nvPicPr>
        <p:blipFill>
          <a:blip r:embed="rId2"/>
          <a:stretch>
            <a:fillRect/>
          </a:stretch>
        </p:blipFill>
        <p:spPr>
          <a:xfrm>
            <a:off x="0" y="39328"/>
            <a:ext cx="12002834" cy="6730601"/>
          </a:xfrm>
          <a:prstGeom prst="rect">
            <a:avLst/>
          </a:prstGeom>
        </p:spPr>
      </p:pic>
    </p:spTree>
    <p:extLst>
      <p:ext uri="{BB962C8B-B14F-4D97-AF65-F5344CB8AC3E}">
        <p14:creationId xmlns:p14="http://schemas.microsoft.com/office/powerpoint/2010/main" val="1398782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ZA" dirty="0"/>
              <a:t>SARB (from official release)	</a:t>
            </a:r>
          </a:p>
        </p:txBody>
      </p:sp>
      <p:sp>
        <p:nvSpPr>
          <p:cNvPr id="3" name="Content Placeholder 2"/>
          <p:cNvSpPr>
            <a:spLocks noGrp="1"/>
          </p:cNvSpPr>
          <p:nvPr>
            <p:ph idx="1"/>
          </p:nvPr>
        </p:nvSpPr>
        <p:spPr>
          <a:xfrm>
            <a:off x="838200" y="1088206"/>
            <a:ext cx="10515600" cy="4351338"/>
          </a:xfrm>
        </p:spPr>
        <p:txBody>
          <a:bodyPr/>
          <a:lstStyle/>
          <a:p>
            <a:r>
              <a:rPr lang="en-ZA" dirty="0"/>
              <a:t>Uses a similar approach:</a:t>
            </a:r>
          </a:p>
          <a:p>
            <a:pPr lvl="1"/>
            <a:r>
              <a:rPr lang="en-ZA" dirty="0"/>
              <a:t>Try to identify turning points in sets of lagging, coincident and leading indicators to identify the cycle turning points</a:t>
            </a:r>
          </a:p>
        </p:txBody>
      </p:sp>
      <p:pic>
        <p:nvPicPr>
          <p:cNvPr id="4" name="Picture 3"/>
          <p:cNvPicPr>
            <a:picLocks noChangeAspect="1"/>
          </p:cNvPicPr>
          <p:nvPr/>
        </p:nvPicPr>
        <p:blipFill>
          <a:blip r:embed="rId2"/>
          <a:stretch>
            <a:fillRect/>
          </a:stretch>
        </p:blipFill>
        <p:spPr>
          <a:xfrm>
            <a:off x="838199" y="1088206"/>
            <a:ext cx="10645899" cy="5696052"/>
          </a:xfrm>
          <a:prstGeom prst="rect">
            <a:avLst/>
          </a:prstGeom>
        </p:spPr>
      </p:pic>
    </p:spTree>
    <p:extLst>
      <p:ext uri="{BB962C8B-B14F-4D97-AF65-F5344CB8AC3E}">
        <p14:creationId xmlns:p14="http://schemas.microsoft.com/office/powerpoint/2010/main" val="42415922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3362</TotalTime>
  <Words>4404</Words>
  <Application>Microsoft Office PowerPoint</Application>
  <PresentationFormat>Widescreen</PresentationFormat>
  <Paragraphs>588</Paragraphs>
  <Slides>67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67</vt:i4>
      </vt:variant>
    </vt:vector>
  </HeadingPairs>
  <TitlesOfParts>
    <vt:vector size="72" baseType="lpstr">
      <vt:lpstr>Arial</vt:lpstr>
      <vt:lpstr>Calibri</vt:lpstr>
      <vt:lpstr>Calibri Light</vt:lpstr>
      <vt:lpstr>Cambria Math</vt:lpstr>
      <vt:lpstr>Office Theme</vt:lpstr>
      <vt:lpstr>Honours Macroeconomics</vt:lpstr>
      <vt:lpstr>Plan</vt:lpstr>
      <vt:lpstr>Business Cycle Theory</vt:lpstr>
      <vt:lpstr>Business Cycle Theory</vt:lpstr>
      <vt:lpstr>Caveat based on my personal view</vt:lpstr>
      <vt:lpstr>What are business cycles</vt:lpstr>
      <vt:lpstr>SARB </vt:lpstr>
      <vt:lpstr>SARB </vt:lpstr>
      <vt:lpstr>SARB (from official release) </vt:lpstr>
      <vt:lpstr>Measuring business cycles in models</vt:lpstr>
      <vt:lpstr>Measuring business cycles in models</vt:lpstr>
      <vt:lpstr>From: Prescott (1986)</vt:lpstr>
      <vt:lpstr>Different “cycles” due to different trends:</vt:lpstr>
      <vt:lpstr>Different “cycles” due to different trends:</vt:lpstr>
      <vt:lpstr>Different “cycles” due to different trends:</vt:lpstr>
      <vt:lpstr>Measuring business cycles in the data</vt:lpstr>
      <vt:lpstr>Business Cycle Theory</vt:lpstr>
      <vt:lpstr>Modern business cycle models Kehoe et al (2018)</vt:lpstr>
      <vt:lpstr>Modern business cycle models Kehoe et al (2018)</vt:lpstr>
      <vt:lpstr>Modern business cycle models Kehoe et al (2018)</vt:lpstr>
      <vt:lpstr>Generations of models: Kehoe et al (2018)</vt:lpstr>
      <vt:lpstr>Business Cycle Theory</vt:lpstr>
      <vt:lpstr>Stabilisation policy</vt:lpstr>
      <vt:lpstr>To the models!</vt:lpstr>
      <vt:lpstr>Impact of interest rates: beyond the Euler Equation</vt:lpstr>
      <vt:lpstr>2 period model</vt:lpstr>
      <vt:lpstr>2 period model</vt:lpstr>
      <vt:lpstr>2 period model</vt:lpstr>
      <vt:lpstr>2 period model</vt:lpstr>
      <vt:lpstr>First steps towards the New Keynesian model</vt:lpstr>
      <vt:lpstr>Complete model (Prescott 1986, simplified):</vt:lpstr>
      <vt:lpstr>Firm problem</vt:lpstr>
      <vt:lpstr>Firm problem</vt:lpstr>
      <vt:lpstr>Firm problem</vt:lpstr>
      <vt:lpstr>Firm problem</vt:lpstr>
      <vt:lpstr>Firm problem</vt:lpstr>
      <vt:lpstr>Firm results:</vt:lpstr>
      <vt:lpstr>Firm results:</vt:lpstr>
      <vt:lpstr>Consumer Problem:</vt:lpstr>
      <vt:lpstr>Consumer Problem:</vt:lpstr>
      <vt:lpstr>Consumer Problem:</vt:lpstr>
      <vt:lpstr>Consumer Problem:</vt:lpstr>
      <vt:lpstr>Consumer Problem:</vt:lpstr>
      <vt:lpstr>Consumer Problem:</vt:lpstr>
      <vt:lpstr>Consumer Problem:</vt:lpstr>
      <vt:lpstr>Consumer Problem:</vt:lpstr>
      <vt:lpstr>Consumer Problem:</vt:lpstr>
      <vt:lpstr>Consumer Problem:</vt:lpstr>
      <vt:lpstr>Consumer Problem:</vt:lpstr>
      <vt:lpstr>Consumer Problem:</vt:lpstr>
      <vt:lpstr>Consumer Problem:</vt:lpstr>
      <vt:lpstr>Consumer Problem:</vt:lpstr>
      <vt:lpstr>Consumer Problem:</vt:lpstr>
      <vt:lpstr>Equilibrium:</vt:lpstr>
      <vt:lpstr>How to solve this model?</vt:lpstr>
      <vt:lpstr>How to solve this model?</vt:lpstr>
      <vt:lpstr>How to solve this model?</vt:lpstr>
      <vt:lpstr>How to solve this model?</vt:lpstr>
      <vt:lpstr>How do we interpret the results from this model?</vt:lpstr>
      <vt:lpstr>How do we interpret the results from this model?</vt:lpstr>
      <vt:lpstr>How do we interpret the results from this model?</vt:lpstr>
      <vt:lpstr>How do we interpret the results from this model?</vt:lpstr>
      <vt:lpstr>How do we interpret the results from this model?</vt:lpstr>
      <vt:lpstr>PowerPoint Presentation</vt:lpstr>
      <vt:lpstr>Impulse responses</vt:lpstr>
      <vt:lpstr>Example of evaluating a model:</vt:lpstr>
      <vt:lpstr>PowerPoint Presentation</vt:lpstr>
    </vt:vector>
  </TitlesOfParts>
  <Company>Stellenbosch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Honours Macroeconomics</dc:title>
  <dc:creator>Gideon du Rand</dc:creator>
  <cp:lastModifiedBy>Du Rand, GP, Dr [gideondurand@sun.ac.za]</cp:lastModifiedBy>
  <cp:revision>74</cp:revision>
  <dcterms:created xsi:type="dcterms:W3CDTF">2017-09-26T15:27:27Z</dcterms:created>
  <dcterms:modified xsi:type="dcterms:W3CDTF">2021-09-26T12:09:10Z</dcterms:modified>
</cp:coreProperties>
</file>