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6"/>
  </p:notesMasterIdLst>
  <p:sldIdLst>
    <p:sldId id="384" r:id="rId2"/>
    <p:sldId id="385" r:id="rId3"/>
    <p:sldId id="307" r:id="rId4"/>
    <p:sldId id="323" r:id="rId5"/>
    <p:sldId id="324" r:id="rId6"/>
    <p:sldId id="386" r:id="rId7"/>
    <p:sldId id="382" r:id="rId8"/>
    <p:sldId id="635" r:id="rId9"/>
    <p:sldId id="636" r:id="rId10"/>
    <p:sldId id="322" r:id="rId11"/>
    <p:sldId id="308" r:id="rId12"/>
    <p:sldId id="320" r:id="rId13"/>
    <p:sldId id="309" r:id="rId14"/>
    <p:sldId id="321" r:id="rId15"/>
    <p:sldId id="325" r:id="rId16"/>
    <p:sldId id="310" r:id="rId17"/>
    <p:sldId id="311" r:id="rId18"/>
    <p:sldId id="312" r:id="rId19"/>
    <p:sldId id="314" r:id="rId20"/>
    <p:sldId id="315" r:id="rId21"/>
    <p:sldId id="383" r:id="rId22"/>
    <p:sldId id="316" r:id="rId23"/>
    <p:sldId id="318" r:id="rId24"/>
    <p:sldId id="326" r:id="rId25"/>
    <p:sldId id="328" r:id="rId26"/>
    <p:sldId id="645" r:id="rId27"/>
    <p:sldId id="329" r:id="rId28"/>
    <p:sldId id="327" r:id="rId29"/>
    <p:sldId id="644" r:id="rId30"/>
    <p:sldId id="347" r:id="rId31"/>
    <p:sldId id="330" r:id="rId32"/>
    <p:sldId id="331" r:id="rId33"/>
    <p:sldId id="332" r:id="rId34"/>
    <p:sldId id="352" r:id="rId35"/>
    <p:sldId id="353" r:id="rId36"/>
    <p:sldId id="354" r:id="rId37"/>
    <p:sldId id="355" r:id="rId38"/>
    <p:sldId id="637" r:id="rId39"/>
    <p:sldId id="333" r:id="rId40"/>
    <p:sldId id="357" r:id="rId41"/>
    <p:sldId id="358" r:id="rId42"/>
    <p:sldId id="359" r:id="rId43"/>
    <p:sldId id="360" r:id="rId44"/>
    <p:sldId id="365" r:id="rId45"/>
    <p:sldId id="643" r:id="rId46"/>
    <p:sldId id="641" r:id="rId47"/>
    <p:sldId id="640" r:id="rId48"/>
    <p:sldId id="639" r:id="rId49"/>
    <p:sldId id="638" r:id="rId50"/>
    <p:sldId id="335" r:id="rId51"/>
    <p:sldId id="337" r:id="rId52"/>
    <p:sldId id="366" r:id="rId53"/>
    <p:sldId id="367" r:id="rId54"/>
    <p:sldId id="368" r:id="rId55"/>
    <p:sldId id="369" r:id="rId56"/>
    <p:sldId id="370" r:id="rId57"/>
    <p:sldId id="371" r:id="rId58"/>
    <p:sldId id="339" r:id="rId59"/>
    <p:sldId id="375" r:id="rId60"/>
    <p:sldId id="376" r:id="rId61"/>
    <p:sldId id="377" r:id="rId62"/>
    <p:sldId id="378" r:id="rId63"/>
    <p:sldId id="379" r:id="rId64"/>
    <p:sldId id="340" r:id="rId65"/>
    <p:sldId id="372" r:id="rId66"/>
    <p:sldId id="373" r:id="rId67"/>
    <p:sldId id="374" r:id="rId68"/>
    <p:sldId id="341" r:id="rId69"/>
    <p:sldId id="380" r:id="rId70"/>
    <p:sldId id="342" r:id="rId71"/>
    <p:sldId id="343" r:id="rId72"/>
    <p:sldId id="344" r:id="rId73"/>
    <p:sldId id="345" r:id="rId74"/>
    <p:sldId id="346"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F7A70AB-DAF1-42BE-87CC-AB1BEBB85C90}">
          <p14:sldIdLst>
            <p14:sldId id="384"/>
            <p14:sldId id="385"/>
            <p14:sldId id="307"/>
            <p14:sldId id="323"/>
            <p14:sldId id="324"/>
            <p14:sldId id="386"/>
            <p14:sldId id="382"/>
            <p14:sldId id="635"/>
            <p14:sldId id="636"/>
            <p14:sldId id="322"/>
            <p14:sldId id="308"/>
            <p14:sldId id="320"/>
            <p14:sldId id="309"/>
            <p14:sldId id="321"/>
            <p14:sldId id="325"/>
            <p14:sldId id="310"/>
            <p14:sldId id="311"/>
            <p14:sldId id="312"/>
            <p14:sldId id="314"/>
            <p14:sldId id="315"/>
            <p14:sldId id="383"/>
            <p14:sldId id="316"/>
            <p14:sldId id="318"/>
            <p14:sldId id="326"/>
            <p14:sldId id="328"/>
            <p14:sldId id="645"/>
            <p14:sldId id="329"/>
            <p14:sldId id="327"/>
            <p14:sldId id="644"/>
            <p14:sldId id="347"/>
            <p14:sldId id="330"/>
            <p14:sldId id="331"/>
            <p14:sldId id="332"/>
            <p14:sldId id="352"/>
            <p14:sldId id="353"/>
            <p14:sldId id="354"/>
            <p14:sldId id="355"/>
            <p14:sldId id="637"/>
            <p14:sldId id="333"/>
            <p14:sldId id="357"/>
            <p14:sldId id="358"/>
            <p14:sldId id="359"/>
            <p14:sldId id="360"/>
            <p14:sldId id="365"/>
            <p14:sldId id="643"/>
            <p14:sldId id="641"/>
            <p14:sldId id="640"/>
            <p14:sldId id="639"/>
            <p14:sldId id="638"/>
            <p14:sldId id="335"/>
            <p14:sldId id="337"/>
            <p14:sldId id="366"/>
            <p14:sldId id="367"/>
            <p14:sldId id="368"/>
            <p14:sldId id="369"/>
            <p14:sldId id="370"/>
            <p14:sldId id="371"/>
            <p14:sldId id="339"/>
            <p14:sldId id="375"/>
            <p14:sldId id="376"/>
            <p14:sldId id="377"/>
            <p14:sldId id="378"/>
            <p14:sldId id="379"/>
            <p14:sldId id="340"/>
            <p14:sldId id="372"/>
            <p14:sldId id="373"/>
            <p14:sldId id="374"/>
            <p14:sldId id="341"/>
            <p14:sldId id="380"/>
            <p14:sldId id="342"/>
            <p14:sldId id="343"/>
            <p14:sldId id="344"/>
            <p14:sldId id="345"/>
            <p14:sldId id="34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700000"/>
    <a:srgbClr val="C89C9C"/>
    <a:srgbClr val="A45C5C"/>
    <a:srgbClr val="8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3" autoAdjust="0"/>
    <p:restoredTop sz="94660"/>
  </p:normalViewPr>
  <p:slideViewPr>
    <p:cSldViewPr>
      <p:cViewPr varScale="1">
        <p:scale>
          <a:sx n="113" d="100"/>
          <a:sy n="113" d="100"/>
        </p:scale>
        <p:origin x="34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96E66-877D-4168-A92D-CF1057AEA355}" type="datetimeFigureOut">
              <a:rPr lang="en-ZA" smtClean="0"/>
              <a:t>2021/10/03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7F223-4930-4687-900A-98CD0EDEF1BB}" type="slidenum">
              <a:rPr lang="en-ZA" smtClean="0"/>
              <a:t>‹#›</a:t>
            </a:fld>
            <a:endParaRPr lang="en-ZA"/>
          </a:p>
        </p:txBody>
      </p:sp>
    </p:spTree>
    <p:extLst>
      <p:ext uri="{BB962C8B-B14F-4D97-AF65-F5344CB8AC3E}">
        <p14:creationId xmlns:p14="http://schemas.microsoft.com/office/powerpoint/2010/main" val="3640475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A77F223-4930-4687-900A-98CD0EDEF1BB}" type="slidenum">
              <a:rPr lang="en-ZA" smtClean="0"/>
              <a:t>44</a:t>
            </a:fld>
            <a:endParaRPr lang="en-ZA"/>
          </a:p>
        </p:txBody>
      </p:sp>
    </p:spTree>
    <p:extLst>
      <p:ext uri="{BB962C8B-B14F-4D97-AF65-F5344CB8AC3E}">
        <p14:creationId xmlns:p14="http://schemas.microsoft.com/office/powerpoint/2010/main" val="86699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A77F223-4930-4687-900A-98CD0EDEF1BB}" type="slidenum">
              <a:rPr lang="en-ZA" smtClean="0"/>
              <a:t>45</a:t>
            </a:fld>
            <a:endParaRPr lang="en-ZA"/>
          </a:p>
        </p:txBody>
      </p:sp>
    </p:spTree>
    <p:extLst>
      <p:ext uri="{BB962C8B-B14F-4D97-AF65-F5344CB8AC3E}">
        <p14:creationId xmlns:p14="http://schemas.microsoft.com/office/powerpoint/2010/main" val="251955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A77F223-4930-4687-900A-98CD0EDEF1BB}" type="slidenum">
              <a:rPr lang="en-ZA" smtClean="0"/>
              <a:t>46</a:t>
            </a:fld>
            <a:endParaRPr lang="en-ZA"/>
          </a:p>
        </p:txBody>
      </p:sp>
    </p:spTree>
    <p:extLst>
      <p:ext uri="{BB962C8B-B14F-4D97-AF65-F5344CB8AC3E}">
        <p14:creationId xmlns:p14="http://schemas.microsoft.com/office/powerpoint/2010/main" val="3304808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A77F223-4930-4687-900A-98CD0EDEF1BB}" type="slidenum">
              <a:rPr lang="en-ZA" smtClean="0"/>
              <a:t>47</a:t>
            </a:fld>
            <a:endParaRPr lang="en-ZA"/>
          </a:p>
        </p:txBody>
      </p:sp>
    </p:spTree>
    <p:extLst>
      <p:ext uri="{BB962C8B-B14F-4D97-AF65-F5344CB8AC3E}">
        <p14:creationId xmlns:p14="http://schemas.microsoft.com/office/powerpoint/2010/main" val="3059522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A77F223-4930-4687-900A-98CD0EDEF1BB}" type="slidenum">
              <a:rPr lang="en-ZA" smtClean="0"/>
              <a:t>48</a:t>
            </a:fld>
            <a:endParaRPr lang="en-ZA"/>
          </a:p>
        </p:txBody>
      </p:sp>
    </p:spTree>
    <p:extLst>
      <p:ext uri="{BB962C8B-B14F-4D97-AF65-F5344CB8AC3E}">
        <p14:creationId xmlns:p14="http://schemas.microsoft.com/office/powerpoint/2010/main" val="913038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A77F223-4930-4687-900A-98CD0EDEF1BB}" type="slidenum">
              <a:rPr lang="en-ZA" smtClean="0"/>
              <a:t>49</a:t>
            </a:fld>
            <a:endParaRPr lang="en-ZA"/>
          </a:p>
        </p:txBody>
      </p:sp>
    </p:spTree>
    <p:extLst>
      <p:ext uri="{BB962C8B-B14F-4D97-AF65-F5344CB8AC3E}">
        <p14:creationId xmlns:p14="http://schemas.microsoft.com/office/powerpoint/2010/main" val="28383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7EC661-5356-4F91-B755-D7077DE4798D}" type="datetimeFigureOut">
              <a:rPr lang="en-ZA" smtClean="0"/>
              <a:t>2021/10/03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31328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EC661-5356-4F91-B755-D7077DE4798D}" type="datetimeFigureOut">
              <a:rPr lang="en-ZA" smtClean="0"/>
              <a:t>2021/10/03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95927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EC661-5356-4F91-B755-D7077DE4798D}" type="datetimeFigureOut">
              <a:rPr lang="en-ZA" smtClean="0"/>
              <a:t>2021/10/03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169015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EC661-5356-4F91-B755-D7077DE4798D}" type="datetimeFigureOut">
              <a:rPr lang="en-ZA" smtClean="0"/>
              <a:t>2021/10/03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359808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EC661-5356-4F91-B755-D7077DE4798D}" type="datetimeFigureOut">
              <a:rPr lang="en-ZA" smtClean="0"/>
              <a:t>2021/10/03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171999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7EC661-5356-4F91-B755-D7077DE4798D}" type="datetimeFigureOut">
              <a:rPr lang="en-ZA" smtClean="0"/>
              <a:t>2021/10/03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160745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7EC661-5356-4F91-B755-D7077DE4798D}" type="datetimeFigureOut">
              <a:rPr lang="en-ZA" smtClean="0"/>
              <a:t>2021/10/03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325160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7EC661-5356-4F91-B755-D7077DE4798D}" type="datetimeFigureOut">
              <a:rPr lang="en-ZA" smtClean="0"/>
              <a:t>2021/10/03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250018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EC661-5356-4F91-B755-D7077DE4798D}" type="datetimeFigureOut">
              <a:rPr lang="en-ZA" smtClean="0"/>
              <a:t>2021/10/03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226674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EC661-5356-4F91-B755-D7077DE4798D}" type="datetimeFigureOut">
              <a:rPr lang="en-ZA" smtClean="0"/>
              <a:t>2021/10/03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841081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EC661-5356-4F91-B755-D7077DE4798D}" type="datetimeFigureOut">
              <a:rPr lang="en-ZA" smtClean="0"/>
              <a:t>2021/10/03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6B45CD4-020A-4748-AEAC-F20E7B3CBE70}" type="slidenum">
              <a:rPr lang="en-ZA" smtClean="0"/>
              <a:t>‹#›</a:t>
            </a:fld>
            <a:endParaRPr lang="en-ZA"/>
          </a:p>
        </p:txBody>
      </p:sp>
    </p:spTree>
    <p:extLst>
      <p:ext uri="{BB962C8B-B14F-4D97-AF65-F5344CB8AC3E}">
        <p14:creationId xmlns:p14="http://schemas.microsoft.com/office/powerpoint/2010/main" val="159448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EC661-5356-4F91-B755-D7077DE4798D}" type="datetimeFigureOut">
              <a:rPr lang="en-ZA" smtClean="0"/>
              <a:t>2021/10/03</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45CD4-020A-4748-AEAC-F20E7B3CBE70}" type="slidenum">
              <a:rPr lang="en-ZA" smtClean="0"/>
              <a:t>‹#›</a:t>
            </a:fld>
            <a:endParaRPr lang="en-ZA"/>
          </a:p>
        </p:txBody>
      </p:sp>
    </p:spTree>
    <p:extLst>
      <p:ext uri="{BB962C8B-B14F-4D97-AF65-F5344CB8AC3E}">
        <p14:creationId xmlns:p14="http://schemas.microsoft.com/office/powerpoint/2010/main" val="23332284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7.emf"/></Relationships>
</file>

<file path=ppt/slides/_rels/slide4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7.emf"/></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7.emf"/></Relationships>
</file>

<file path=ppt/slides/_rels/slide4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7.emf"/></Relationships>
</file>

<file path=ppt/slides/_rels/slide4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7.emf"/></Relationships>
</file>

<file path=ppt/slides/_rels/slide49.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7.png"/><Relationship Id="rId4" Type="http://schemas.openxmlformats.org/officeDocument/2006/relationships/image" Target="../media/image2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5" Type="http://schemas.openxmlformats.org/officeDocument/2006/relationships/image" Target="../media/image34.emf"/><Relationship Id="rId4" Type="http://schemas.openxmlformats.org/officeDocument/2006/relationships/image" Target="../media/image33.emf"/></Relationships>
</file>

<file path=ppt/slides/_rels/slide5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emf"/><Relationship Id="rId4" Type="http://schemas.openxmlformats.org/officeDocument/2006/relationships/image" Target="../media/image3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image" Target="../media/image29.emf"/></Relationships>
</file>

<file path=ppt/slides/_rels/slide6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6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image" Target="../media/image46.emf"/><Relationship Id="rId4" Type="http://schemas.openxmlformats.org/officeDocument/2006/relationships/image" Target="../media/image4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54509"/>
          </a:xfrm>
        </p:spPr>
        <p:txBody>
          <a:bodyPr/>
          <a:lstStyle/>
          <a:p>
            <a:r>
              <a:rPr lang="en-ZA" dirty="0"/>
              <a:t>Honours Macroeconomics</a:t>
            </a:r>
          </a:p>
        </p:txBody>
      </p:sp>
      <p:sp>
        <p:nvSpPr>
          <p:cNvPr id="3" name="Subtitle 2"/>
          <p:cNvSpPr>
            <a:spLocks noGrp="1"/>
          </p:cNvSpPr>
          <p:nvPr>
            <p:ph type="subTitle" idx="1"/>
          </p:nvPr>
        </p:nvSpPr>
        <p:spPr>
          <a:xfrm>
            <a:off x="1487488" y="2708920"/>
            <a:ext cx="9828584" cy="3255962"/>
          </a:xfrm>
        </p:spPr>
        <p:txBody>
          <a:bodyPr>
            <a:normAutofit fontScale="92500" lnSpcReduction="10000"/>
          </a:bodyPr>
          <a:lstStyle/>
          <a:p>
            <a:pPr algn="l"/>
            <a:r>
              <a:rPr lang="en-ZA" sz="4000" dirty="0">
                <a:solidFill>
                  <a:schemeClr val="bg2">
                    <a:lumMod val="50000"/>
                  </a:schemeClr>
                </a:solidFill>
              </a:rPr>
              <a:t>Business Cycle Theory</a:t>
            </a:r>
            <a:br>
              <a:rPr lang="en-ZA" sz="4000" dirty="0">
                <a:solidFill>
                  <a:schemeClr val="bg2">
                    <a:lumMod val="50000"/>
                  </a:schemeClr>
                </a:solidFill>
              </a:rPr>
            </a:br>
            <a:r>
              <a:rPr lang="en-ZA" sz="4000" dirty="0">
                <a:solidFill>
                  <a:schemeClr val="bg2">
                    <a:lumMod val="50000"/>
                  </a:schemeClr>
                </a:solidFill>
              </a:rPr>
              <a:t>Topic 2:</a:t>
            </a:r>
          </a:p>
          <a:p>
            <a:pPr algn="l"/>
            <a:r>
              <a:rPr lang="en-ZA" sz="4000" dirty="0">
                <a:solidFill>
                  <a:schemeClr val="bg2">
                    <a:lumMod val="50000"/>
                  </a:schemeClr>
                </a:solidFill>
              </a:rPr>
              <a:t>			</a:t>
            </a:r>
            <a:r>
              <a:rPr lang="en-ZA" sz="4000" b="1" dirty="0">
                <a:solidFill>
                  <a:schemeClr val="bg2">
                    <a:lumMod val="50000"/>
                  </a:schemeClr>
                </a:solidFill>
              </a:rPr>
              <a:t>Nominal Rigidity </a:t>
            </a:r>
          </a:p>
          <a:p>
            <a:pPr algn="l"/>
            <a:r>
              <a:rPr lang="en-ZA" sz="4000" dirty="0">
                <a:solidFill>
                  <a:schemeClr val="bg2">
                    <a:lumMod val="50000"/>
                  </a:schemeClr>
                </a:solidFill>
              </a:rPr>
              <a:t>			and </a:t>
            </a:r>
          </a:p>
          <a:p>
            <a:pPr algn="l"/>
            <a:r>
              <a:rPr lang="en-ZA" sz="4000" dirty="0">
                <a:solidFill>
                  <a:schemeClr val="bg2">
                    <a:lumMod val="50000"/>
                  </a:schemeClr>
                </a:solidFill>
              </a:rPr>
              <a:t>			</a:t>
            </a:r>
            <a:r>
              <a:rPr lang="en-ZA" sz="4000" b="1" dirty="0">
                <a:solidFill>
                  <a:schemeClr val="bg2">
                    <a:lumMod val="50000"/>
                  </a:schemeClr>
                </a:solidFill>
              </a:rPr>
              <a:t>A model with imperfect 					competition and price setting</a:t>
            </a:r>
          </a:p>
        </p:txBody>
      </p:sp>
    </p:spTree>
    <p:extLst>
      <p:ext uri="{BB962C8B-B14F-4D97-AF65-F5344CB8AC3E}">
        <p14:creationId xmlns:p14="http://schemas.microsoft.com/office/powerpoint/2010/main" val="2963175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r>
              <a:rPr lang="en-US" altLang="en-US" dirty="0"/>
              <a:t>Introduction (continued)	</a:t>
            </a:r>
          </a:p>
        </p:txBody>
      </p:sp>
      <p:sp>
        <p:nvSpPr>
          <p:cNvPr id="33794" name="Rectangle 2"/>
          <p:cNvSpPr>
            <a:spLocks noGrp="1" noChangeArrowheads="1"/>
          </p:cNvSpPr>
          <p:nvPr>
            <p:ph idx="1"/>
          </p:nvPr>
        </p:nvSpPr>
        <p:spPr>
          <a:ln/>
        </p:spPr>
        <p:txBody>
          <a:bodyPr>
            <a:normAutofit/>
          </a:bodyPr>
          <a:lstStyle/>
          <a:p>
            <a:pPr>
              <a:spcBef>
                <a:spcPts val="600"/>
              </a:spcBef>
              <a:spcAft>
                <a:spcPts val="600"/>
              </a:spcAft>
            </a:pPr>
            <a:r>
              <a:rPr lang="en-US" altLang="en-US" dirty="0"/>
              <a:t>In the next two sessions we consider several issues along these lines:</a:t>
            </a:r>
          </a:p>
          <a:p>
            <a:pPr lvl="1">
              <a:spcBef>
                <a:spcPts val="600"/>
              </a:spcBef>
              <a:spcAft>
                <a:spcPts val="600"/>
              </a:spcAft>
            </a:pPr>
            <a:r>
              <a:rPr lang="en-US" altLang="en-US" dirty="0"/>
              <a:t>Are prices sticky in the data?</a:t>
            </a:r>
          </a:p>
          <a:p>
            <a:pPr lvl="1">
              <a:spcBef>
                <a:spcPts val="600"/>
              </a:spcBef>
              <a:spcAft>
                <a:spcPts val="600"/>
              </a:spcAft>
            </a:pPr>
            <a:r>
              <a:rPr lang="en-ZA" dirty="0"/>
              <a:t>If prices are sticky, why? What is the fundamental microeconomic reason for it?</a:t>
            </a:r>
          </a:p>
          <a:p>
            <a:pPr lvl="1">
              <a:spcBef>
                <a:spcPts val="600"/>
              </a:spcBef>
              <a:spcAft>
                <a:spcPts val="600"/>
              </a:spcAft>
            </a:pPr>
            <a:r>
              <a:rPr lang="en-ZA" dirty="0"/>
              <a:t>Are sticky prices necessarily inefficient?</a:t>
            </a:r>
          </a:p>
          <a:p>
            <a:pPr lvl="1">
              <a:spcBef>
                <a:spcPts val="600"/>
              </a:spcBef>
              <a:spcAft>
                <a:spcPts val="600"/>
              </a:spcAft>
            </a:pPr>
            <a:r>
              <a:rPr lang="en-ZA" dirty="0"/>
              <a:t>How can we build a simple model for price dynamics?</a:t>
            </a:r>
          </a:p>
          <a:p>
            <a:pPr lvl="1">
              <a:spcBef>
                <a:spcPts val="600"/>
              </a:spcBef>
              <a:spcAft>
                <a:spcPts val="600"/>
              </a:spcAft>
            </a:pPr>
            <a:r>
              <a:rPr lang="en-ZA" dirty="0"/>
              <a:t>What does price stickiness imply about the macroeconomic relationship between inflation, interest rates and the optimality of the level of output?</a:t>
            </a:r>
          </a:p>
          <a:p>
            <a:pPr lvl="2">
              <a:spcBef>
                <a:spcPts val="600"/>
              </a:spcBef>
              <a:spcAft>
                <a:spcPts val="600"/>
              </a:spcAft>
            </a:pPr>
            <a:r>
              <a:rPr lang="en-ZA" sz="2400" dirty="0"/>
              <a:t>I.e. can policy improve on market outcomes when prices are sticky? </a:t>
            </a:r>
          </a:p>
          <a:p>
            <a:pPr lvl="1">
              <a:spcBef>
                <a:spcPts val="600"/>
              </a:spcBef>
              <a:spcAft>
                <a:spcPts val="600"/>
              </a:spcAft>
            </a:pPr>
            <a:endParaRPr lang="en-ZA" sz="2600" dirty="0"/>
          </a:p>
          <a:p>
            <a:pPr lvl="1">
              <a:spcBef>
                <a:spcPts val="600"/>
              </a:spcBef>
              <a:spcAft>
                <a:spcPts val="600"/>
              </a:spcAft>
            </a:pPr>
            <a:endParaRPr lang="en-ZA" dirty="0"/>
          </a:p>
          <a:p>
            <a:pPr lvl="1">
              <a:spcBef>
                <a:spcPts val="600"/>
              </a:spcBef>
              <a:spcAft>
                <a:spcPts val="600"/>
              </a:spcAft>
            </a:pPr>
            <a:endParaRPr lang="en-US" altLang="en-US" sz="1800" dirty="0"/>
          </a:p>
        </p:txBody>
      </p:sp>
      <p:sp>
        <p:nvSpPr>
          <p:cNvPr id="4" name="Slide Number Placeholder 3"/>
          <p:cNvSpPr>
            <a:spLocks noGrp="1"/>
          </p:cNvSpPr>
          <p:nvPr>
            <p:ph type="sldNum" sz="quarter" idx="12"/>
          </p:nvPr>
        </p:nvSpPr>
        <p:spPr/>
        <p:txBody>
          <a:bodyPr/>
          <a:lstStyle/>
          <a:p>
            <a:fld id="{4B9FFF9F-45FA-4771-84B7-213317C3B998}" type="slidenum">
              <a:rPr lang="en-US" altLang="en-US"/>
              <a:pPr/>
              <a:t>10</a:t>
            </a:fld>
            <a:endParaRPr lang="en-US" altLang="en-US"/>
          </a:p>
        </p:txBody>
      </p:sp>
    </p:spTree>
    <p:extLst>
      <p:ext uri="{BB962C8B-B14F-4D97-AF65-F5344CB8AC3E}">
        <p14:creationId xmlns:p14="http://schemas.microsoft.com/office/powerpoint/2010/main" val="84650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627"/>
          </a:xfrm>
        </p:spPr>
        <p:txBody>
          <a:bodyPr/>
          <a:lstStyle/>
          <a:p>
            <a:r>
              <a:rPr lang="en-ZA" dirty="0"/>
              <a:t>Are prices sticky?</a:t>
            </a:r>
          </a:p>
        </p:txBody>
      </p:sp>
      <p:sp>
        <p:nvSpPr>
          <p:cNvPr id="3" name="Content Placeholder 2"/>
          <p:cNvSpPr>
            <a:spLocks noGrp="1"/>
          </p:cNvSpPr>
          <p:nvPr>
            <p:ph idx="1"/>
          </p:nvPr>
        </p:nvSpPr>
        <p:spPr>
          <a:xfrm>
            <a:off x="335360" y="1340769"/>
            <a:ext cx="5832648" cy="4836195"/>
          </a:xfrm>
        </p:spPr>
        <p:txBody>
          <a:bodyPr>
            <a:normAutofit/>
          </a:bodyPr>
          <a:lstStyle/>
          <a:p>
            <a:r>
              <a:rPr lang="en-ZA" sz="2800" dirty="0" err="1"/>
              <a:t>Uhlig</a:t>
            </a:r>
            <a:r>
              <a:rPr lang="en-ZA" sz="2800" dirty="0"/>
              <a:t> (2012) asks this as one of the important empirical questions that are actually not fully understood</a:t>
            </a:r>
          </a:p>
          <a:p>
            <a:pPr lvl="1"/>
            <a:r>
              <a:rPr lang="en-ZA" dirty="0"/>
              <a:t>Sales vs Regular prices</a:t>
            </a:r>
          </a:p>
          <a:p>
            <a:pPr lvl="1"/>
            <a:r>
              <a:rPr lang="en-ZA" dirty="0"/>
              <a:t>“a price change is a price change”?</a:t>
            </a:r>
          </a:p>
          <a:p>
            <a:r>
              <a:rPr lang="en-ZA" sz="2800" dirty="0" err="1"/>
              <a:t>Bils</a:t>
            </a:r>
            <a:r>
              <a:rPr lang="en-ZA" sz="2800" dirty="0"/>
              <a:t> and </a:t>
            </a:r>
            <a:r>
              <a:rPr lang="en-ZA" sz="2800" dirty="0" err="1"/>
              <a:t>Klenow</a:t>
            </a:r>
            <a:r>
              <a:rPr lang="en-ZA" sz="2800" dirty="0"/>
              <a:t> (2004) is the seminal contribution studying unpublished data from the Bureau of </a:t>
            </a:r>
            <a:r>
              <a:rPr lang="en-ZA" sz="2800" dirty="0" err="1"/>
              <a:t>Labor</a:t>
            </a:r>
            <a:r>
              <a:rPr lang="en-ZA" sz="2800" dirty="0"/>
              <a:t> Statistics</a:t>
            </a:r>
          </a:p>
          <a:p>
            <a:endParaRPr lang="en-ZA" sz="2800" dirty="0"/>
          </a:p>
          <a:p>
            <a:endParaRPr lang="en-ZA" dirty="0"/>
          </a:p>
          <a:p>
            <a:pPr marL="0" indent="0">
              <a:buNone/>
            </a:pPr>
            <a:endParaRPr lang="en-ZA" dirty="0"/>
          </a:p>
          <a:p>
            <a:endParaRPr lang="en-ZA" dirty="0"/>
          </a:p>
          <a:p>
            <a:endParaRPr lang="en-ZA" dirty="0"/>
          </a:p>
        </p:txBody>
      </p:sp>
      <p:pic>
        <p:nvPicPr>
          <p:cNvPr id="4" name="Picture 3"/>
          <p:cNvPicPr>
            <a:picLocks noChangeAspect="1"/>
          </p:cNvPicPr>
          <p:nvPr/>
        </p:nvPicPr>
        <p:blipFill>
          <a:blip r:embed="rId2"/>
          <a:stretch>
            <a:fillRect/>
          </a:stretch>
        </p:blipFill>
        <p:spPr>
          <a:xfrm>
            <a:off x="6384032" y="260648"/>
            <a:ext cx="4536504" cy="6404556"/>
          </a:xfrm>
          <a:prstGeom prst="rect">
            <a:avLst/>
          </a:prstGeom>
        </p:spPr>
      </p:pic>
      <p:sp>
        <p:nvSpPr>
          <p:cNvPr id="5" name="TextBox 4">
            <a:extLst>
              <a:ext uri="{FF2B5EF4-FFF2-40B4-BE49-F238E27FC236}">
                <a16:creationId xmlns:a16="http://schemas.microsoft.com/office/drawing/2014/main" id="{3691C40B-B9C7-4244-B1E8-D2D78E479FC3}"/>
              </a:ext>
            </a:extLst>
          </p:cNvPr>
          <p:cNvSpPr txBox="1"/>
          <p:nvPr/>
        </p:nvSpPr>
        <p:spPr>
          <a:xfrm>
            <a:off x="623392" y="5229200"/>
            <a:ext cx="5040561" cy="1477328"/>
          </a:xfrm>
          <a:prstGeom prst="rect">
            <a:avLst/>
          </a:prstGeom>
          <a:noFill/>
        </p:spPr>
        <p:txBody>
          <a:bodyPr wrap="square" rtlCol="0">
            <a:spAutoFit/>
          </a:bodyPr>
          <a:lstStyle/>
          <a:p>
            <a:r>
              <a:rPr lang="en-ZA" dirty="0">
                <a:solidFill>
                  <a:schemeClr val="tx1">
                    <a:lumMod val="50000"/>
                    <a:lumOff val="50000"/>
                  </a:schemeClr>
                </a:solidFill>
              </a:rPr>
              <a:t>Uhlig, H., 2012. Economics and reality. </a:t>
            </a:r>
            <a:r>
              <a:rPr lang="en-ZA" i="1" dirty="0">
                <a:solidFill>
                  <a:schemeClr val="tx1">
                    <a:lumMod val="50000"/>
                    <a:lumOff val="50000"/>
                  </a:schemeClr>
                </a:solidFill>
              </a:rPr>
              <a:t>Journal of 	Macroeconomics</a:t>
            </a:r>
            <a:r>
              <a:rPr lang="en-ZA" dirty="0">
                <a:solidFill>
                  <a:schemeClr val="tx1">
                    <a:lumMod val="50000"/>
                    <a:lumOff val="50000"/>
                  </a:schemeClr>
                </a:solidFill>
              </a:rPr>
              <a:t>, </a:t>
            </a:r>
            <a:r>
              <a:rPr lang="en-ZA" i="1" dirty="0">
                <a:solidFill>
                  <a:schemeClr val="tx1">
                    <a:lumMod val="50000"/>
                    <a:lumOff val="50000"/>
                  </a:schemeClr>
                </a:solidFill>
              </a:rPr>
              <a:t>34</a:t>
            </a:r>
            <a:r>
              <a:rPr lang="en-ZA" dirty="0">
                <a:solidFill>
                  <a:schemeClr val="tx1">
                    <a:lumMod val="50000"/>
                    <a:lumOff val="50000"/>
                  </a:schemeClr>
                </a:solidFill>
              </a:rPr>
              <a:t>(1), pp.29-41.</a:t>
            </a:r>
          </a:p>
          <a:p>
            <a:r>
              <a:rPr lang="en-ZA" dirty="0" err="1">
                <a:solidFill>
                  <a:schemeClr val="tx1">
                    <a:lumMod val="50000"/>
                    <a:lumOff val="50000"/>
                  </a:schemeClr>
                </a:solidFill>
              </a:rPr>
              <a:t>Bils</a:t>
            </a:r>
            <a:r>
              <a:rPr lang="en-ZA" dirty="0">
                <a:solidFill>
                  <a:schemeClr val="tx1">
                    <a:lumMod val="50000"/>
                    <a:lumOff val="50000"/>
                  </a:schemeClr>
                </a:solidFill>
              </a:rPr>
              <a:t>, M. and </a:t>
            </a:r>
            <a:r>
              <a:rPr lang="en-ZA" dirty="0" err="1">
                <a:solidFill>
                  <a:schemeClr val="tx1">
                    <a:lumMod val="50000"/>
                    <a:lumOff val="50000"/>
                  </a:schemeClr>
                </a:solidFill>
              </a:rPr>
              <a:t>Klenow</a:t>
            </a:r>
            <a:r>
              <a:rPr lang="en-ZA" dirty="0">
                <a:solidFill>
                  <a:schemeClr val="tx1">
                    <a:lumMod val="50000"/>
                    <a:lumOff val="50000"/>
                  </a:schemeClr>
                </a:solidFill>
              </a:rPr>
              <a:t>, P.J., 2004. Some evidence on 	the importance of sticky prices. </a:t>
            </a:r>
            <a:r>
              <a:rPr lang="en-ZA" i="1" dirty="0">
                <a:solidFill>
                  <a:schemeClr val="tx1">
                    <a:lumMod val="50000"/>
                    <a:lumOff val="50000"/>
                  </a:schemeClr>
                </a:solidFill>
              </a:rPr>
              <a:t>Journal of 	political economy</a:t>
            </a:r>
            <a:r>
              <a:rPr lang="en-ZA" dirty="0">
                <a:solidFill>
                  <a:schemeClr val="tx1">
                    <a:lumMod val="50000"/>
                    <a:lumOff val="50000"/>
                  </a:schemeClr>
                </a:solidFill>
              </a:rPr>
              <a:t>, </a:t>
            </a:r>
            <a:r>
              <a:rPr lang="en-ZA" i="1" dirty="0">
                <a:solidFill>
                  <a:schemeClr val="tx1">
                    <a:lumMod val="50000"/>
                    <a:lumOff val="50000"/>
                  </a:schemeClr>
                </a:solidFill>
              </a:rPr>
              <a:t>112</a:t>
            </a:r>
            <a:r>
              <a:rPr lang="en-ZA" dirty="0">
                <a:solidFill>
                  <a:schemeClr val="tx1">
                    <a:lumMod val="50000"/>
                    <a:lumOff val="50000"/>
                  </a:schemeClr>
                </a:solidFill>
              </a:rPr>
              <a:t>(5), pp.947-985.</a:t>
            </a:r>
          </a:p>
        </p:txBody>
      </p:sp>
    </p:spTree>
    <p:extLst>
      <p:ext uri="{BB962C8B-B14F-4D97-AF65-F5344CB8AC3E}">
        <p14:creationId xmlns:p14="http://schemas.microsoft.com/office/powerpoint/2010/main" val="4552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Are prices sticky?</a:t>
            </a:r>
          </a:p>
        </p:txBody>
      </p:sp>
      <p:sp>
        <p:nvSpPr>
          <p:cNvPr id="3" name="Content Placeholder 2"/>
          <p:cNvSpPr>
            <a:spLocks noGrp="1"/>
          </p:cNvSpPr>
          <p:nvPr>
            <p:ph idx="1"/>
          </p:nvPr>
        </p:nvSpPr>
        <p:spPr>
          <a:xfrm>
            <a:off x="407368" y="1340769"/>
            <a:ext cx="4248472" cy="4836195"/>
          </a:xfrm>
        </p:spPr>
        <p:txBody>
          <a:bodyPr>
            <a:normAutofit/>
          </a:bodyPr>
          <a:lstStyle/>
          <a:p>
            <a:r>
              <a:rPr lang="en-ZA" sz="2600" dirty="0"/>
              <a:t>Nakamura and </a:t>
            </a:r>
            <a:r>
              <a:rPr lang="en-ZA" sz="2600" dirty="0" err="1"/>
              <a:t>Steinsson</a:t>
            </a:r>
            <a:r>
              <a:rPr lang="en-ZA" sz="2600" dirty="0"/>
              <a:t> (2008) </a:t>
            </a:r>
            <a:r>
              <a:rPr lang="en-ZA" sz="2600" dirty="0" err="1"/>
              <a:t>analyzes</a:t>
            </a:r>
            <a:r>
              <a:rPr lang="en-ZA" sz="2600" dirty="0"/>
              <a:t> the raw data on which the US CPI figures are based</a:t>
            </a:r>
          </a:p>
          <a:p>
            <a:pPr lvl="1"/>
            <a:r>
              <a:rPr lang="en-ZA" sz="2200" dirty="0"/>
              <a:t>Access to this is not easy</a:t>
            </a:r>
          </a:p>
          <a:p>
            <a:r>
              <a:rPr lang="en-ZA" sz="2600" dirty="0"/>
              <a:t>Findings:</a:t>
            </a:r>
          </a:p>
          <a:p>
            <a:pPr lvl="1"/>
            <a:r>
              <a:rPr lang="en-ZA" sz="2200" dirty="0"/>
              <a:t>Frequency of price changes are greatly heterogeneous  across firms</a:t>
            </a:r>
          </a:p>
          <a:p>
            <a:endParaRPr lang="en-ZA" sz="2600" dirty="0"/>
          </a:p>
          <a:p>
            <a:pPr marL="0" indent="0">
              <a:buNone/>
            </a:pPr>
            <a:endParaRPr lang="en-ZA" dirty="0"/>
          </a:p>
          <a:p>
            <a:pPr marL="0" indent="0">
              <a:buNone/>
            </a:pPr>
            <a:endParaRPr lang="en-ZA" dirty="0"/>
          </a:p>
          <a:p>
            <a:endParaRPr lang="en-ZA" dirty="0"/>
          </a:p>
          <a:p>
            <a:endParaRPr lang="en-ZA" dirty="0"/>
          </a:p>
        </p:txBody>
      </p:sp>
      <p:pic>
        <p:nvPicPr>
          <p:cNvPr id="5" name="Picture 2" descr="http://www.columbia.edu/~en2198/index_files/image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009" y="144016"/>
            <a:ext cx="1560133" cy="15601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olumbia.edu/~js3204/index_files/image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216" y="165368"/>
            <a:ext cx="1485492" cy="15387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087888" y="1844825"/>
            <a:ext cx="5535142" cy="4523809"/>
          </a:xfrm>
          <a:prstGeom prst="rect">
            <a:avLst/>
          </a:prstGeom>
        </p:spPr>
      </p:pic>
      <p:sp>
        <p:nvSpPr>
          <p:cNvPr id="4" name="TextBox 3">
            <a:extLst>
              <a:ext uri="{FF2B5EF4-FFF2-40B4-BE49-F238E27FC236}">
                <a16:creationId xmlns:a16="http://schemas.microsoft.com/office/drawing/2014/main" id="{80DBBA23-7A2A-491B-8A29-97E47CD4109E}"/>
              </a:ext>
            </a:extLst>
          </p:cNvPr>
          <p:cNvSpPr txBox="1"/>
          <p:nvPr/>
        </p:nvSpPr>
        <p:spPr>
          <a:xfrm>
            <a:off x="551384" y="5157192"/>
            <a:ext cx="4752528" cy="1477328"/>
          </a:xfrm>
          <a:prstGeom prst="rect">
            <a:avLst/>
          </a:prstGeom>
          <a:noFill/>
        </p:spPr>
        <p:txBody>
          <a:bodyPr wrap="square" rtlCol="0">
            <a:spAutoFit/>
          </a:bodyPr>
          <a:lstStyle/>
          <a:p>
            <a:r>
              <a:rPr lang="en-ZA" dirty="0">
                <a:solidFill>
                  <a:schemeClr val="tx1">
                    <a:lumMod val="50000"/>
                    <a:lumOff val="50000"/>
                  </a:schemeClr>
                </a:solidFill>
              </a:rPr>
              <a:t>Nakamura, E. and </a:t>
            </a:r>
            <a:r>
              <a:rPr lang="en-ZA" dirty="0" err="1">
                <a:solidFill>
                  <a:schemeClr val="tx1">
                    <a:lumMod val="50000"/>
                    <a:lumOff val="50000"/>
                  </a:schemeClr>
                </a:solidFill>
              </a:rPr>
              <a:t>Steinsson</a:t>
            </a:r>
            <a:r>
              <a:rPr lang="en-ZA" dirty="0">
                <a:solidFill>
                  <a:schemeClr val="tx1">
                    <a:lumMod val="50000"/>
                    <a:lumOff val="50000"/>
                  </a:schemeClr>
                </a:solidFill>
              </a:rPr>
              <a:t>, J., 2008. Five facts 	about prices: A re-evaluation of menu cost 	models. The Quarterly Journal of 	Economics, 123(4), pp.1415-1464. 	</a:t>
            </a:r>
          </a:p>
          <a:p>
            <a:endParaRPr lang="en-ZA" dirty="0">
              <a:solidFill>
                <a:schemeClr val="tx1">
                  <a:lumMod val="50000"/>
                  <a:lumOff val="50000"/>
                </a:schemeClr>
              </a:solidFill>
            </a:endParaRPr>
          </a:p>
        </p:txBody>
      </p:sp>
    </p:spTree>
    <p:extLst>
      <p:ext uri="{BB962C8B-B14F-4D97-AF65-F5344CB8AC3E}">
        <p14:creationId xmlns:p14="http://schemas.microsoft.com/office/powerpoint/2010/main" val="266522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Are prices sticky?</a:t>
            </a:r>
          </a:p>
        </p:txBody>
      </p:sp>
      <p:sp>
        <p:nvSpPr>
          <p:cNvPr id="3" name="Content Placeholder 2"/>
          <p:cNvSpPr>
            <a:spLocks noGrp="1"/>
          </p:cNvSpPr>
          <p:nvPr>
            <p:ph idx="1"/>
          </p:nvPr>
        </p:nvSpPr>
        <p:spPr/>
        <p:txBody>
          <a:bodyPr>
            <a:normAutofit/>
          </a:bodyPr>
          <a:lstStyle/>
          <a:p>
            <a:r>
              <a:rPr lang="en-ZA" sz="2600" dirty="0"/>
              <a:t>Nakamura and </a:t>
            </a:r>
            <a:r>
              <a:rPr lang="en-ZA" sz="2600" dirty="0" err="1"/>
              <a:t>Steinsson</a:t>
            </a:r>
            <a:r>
              <a:rPr lang="en-ZA" sz="2600" dirty="0"/>
              <a:t> (2008) </a:t>
            </a:r>
            <a:r>
              <a:rPr lang="en-ZA" sz="2600" dirty="0" err="1"/>
              <a:t>analyzes</a:t>
            </a:r>
            <a:r>
              <a:rPr lang="en-ZA" sz="2600" dirty="0"/>
              <a:t> the raw data on which the US CPI figures are based</a:t>
            </a:r>
          </a:p>
          <a:p>
            <a:pPr lvl="1"/>
            <a:r>
              <a:rPr lang="en-ZA" sz="2200" dirty="0"/>
              <a:t>Frequency of price changes are greatly heterogeneous  across firms</a:t>
            </a:r>
          </a:p>
          <a:p>
            <a:pPr lvl="1"/>
            <a:r>
              <a:rPr lang="en-ZA" sz="2200" dirty="0"/>
              <a:t>Sales changes prices</a:t>
            </a:r>
          </a:p>
          <a:p>
            <a:pPr lvl="2"/>
            <a:r>
              <a:rPr lang="en-ZA" sz="1800" dirty="0"/>
              <a:t>but are short lived</a:t>
            </a:r>
          </a:p>
          <a:p>
            <a:pPr lvl="2"/>
            <a:r>
              <a:rPr lang="en-ZA" sz="1800" dirty="0"/>
              <a:t>Prices often return to </a:t>
            </a:r>
            <a:br>
              <a:rPr lang="en-ZA" sz="1800" dirty="0"/>
            </a:br>
            <a:r>
              <a:rPr lang="en-ZA" sz="1800" dirty="0"/>
              <a:t>pre-sale prices, which</a:t>
            </a:r>
            <a:br>
              <a:rPr lang="en-ZA" sz="1800" dirty="0"/>
            </a:br>
            <a:r>
              <a:rPr lang="en-ZA" sz="1800" dirty="0"/>
              <a:t>is arguably evidence of</a:t>
            </a:r>
            <a:br>
              <a:rPr lang="en-ZA" sz="1800" dirty="0"/>
            </a:br>
            <a:r>
              <a:rPr lang="en-ZA" sz="1800" dirty="0"/>
              <a:t>sticky prices </a:t>
            </a:r>
          </a:p>
          <a:p>
            <a:endParaRPr lang="en-ZA" sz="2600" dirty="0"/>
          </a:p>
          <a:p>
            <a:pPr marL="0" indent="0">
              <a:buNone/>
            </a:pPr>
            <a:endParaRPr lang="en-ZA" dirty="0"/>
          </a:p>
          <a:p>
            <a:pPr marL="0" indent="0">
              <a:buNone/>
            </a:pPr>
            <a:endParaRPr lang="en-ZA" dirty="0"/>
          </a:p>
          <a:p>
            <a:endParaRPr lang="en-ZA" dirty="0"/>
          </a:p>
          <a:p>
            <a:endParaRPr lang="en-ZA" dirty="0"/>
          </a:p>
        </p:txBody>
      </p:sp>
      <p:pic>
        <p:nvPicPr>
          <p:cNvPr id="8" name="Picture 7"/>
          <p:cNvPicPr>
            <a:picLocks noChangeAspect="1"/>
          </p:cNvPicPr>
          <p:nvPr/>
        </p:nvPicPr>
        <p:blipFill>
          <a:blip r:embed="rId2"/>
          <a:stretch>
            <a:fillRect/>
          </a:stretch>
        </p:blipFill>
        <p:spPr>
          <a:xfrm>
            <a:off x="4405949" y="2924944"/>
            <a:ext cx="6947851" cy="3775200"/>
          </a:xfrm>
          <a:prstGeom prst="rect">
            <a:avLst/>
          </a:prstGeom>
        </p:spPr>
      </p:pic>
    </p:spTree>
    <p:extLst>
      <p:ext uri="{BB962C8B-B14F-4D97-AF65-F5344CB8AC3E}">
        <p14:creationId xmlns:p14="http://schemas.microsoft.com/office/powerpoint/2010/main" val="124312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Are prices sticky?</a:t>
            </a:r>
          </a:p>
        </p:txBody>
      </p:sp>
      <p:sp>
        <p:nvSpPr>
          <p:cNvPr id="3" name="Content Placeholder 2"/>
          <p:cNvSpPr>
            <a:spLocks noGrp="1"/>
          </p:cNvSpPr>
          <p:nvPr>
            <p:ph idx="1"/>
          </p:nvPr>
        </p:nvSpPr>
        <p:spPr>
          <a:xfrm>
            <a:off x="838200" y="1412777"/>
            <a:ext cx="10154344" cy="4764188"/>
          </a:xfrm>
        </p:spPr>
        <p:txBody>
          <a:bodyPr>
            <a:normAutofit/>
          </a:bodyPr>
          <a:lstStyle/>
          <a:p>
            <a:r>
              <a:rPr lang="en-ZA" sz="2600" dirty="0"/>
              <a:t>Nakamura and </a:t>
            </a:r>
            <a:r>
              <a:rPr lang="en-ZA" sz="2600" dirty="0" err="1"/>
              <a:t>Steinsson</a:t>
            </a:r>
            <a:r>
              <a:rPr lang="en-ZA" sz="2600" dirty="0"/>
              <a:t> (2008) </a:t>
            </a:r>
            <a:r>
              <a:rPr lang="en-ZA" sz="2600" dirty="0" err="1"/>
              <a:t>analyzes</a:t>
            </a:r>
            <a:r>
              <a:rPr lang="en-ZA" sz="2600" dirty="0"/>
              <a:t> the raw data on which the US CPI figures are based</a:t>
            </a:r>
          </a:p>
          <a:p>
            <a:pPr lvl="1"/>
            <a:r>
              <a:rPr lang="en-ZA" sz="2200" dirty="0"/>
              <a:t>Price changes are greatly heterogeneous </a:t>
            </a:r>
          </a:p>
          <a:p>
            <a:pPr lvl="1"/>
            <a:r>
              <a:rPr lang="en-ZA" sz="2200" dirty="0"/>
              <a:t>Sales are short lived</a:t>
            </a:r>
          </a:p>
          <a:p>
            <a:r>
              <a:rPr lang="en-ZA" sz="2600" dirty="0"/>
              <a:t>Augmented with micro models, there is now a “soft consensus” that measured microeconomic price rigidity lead to sluggishness of the aggregate price level to adjust</a:t>
            </a:r>
          </a:p>
          <a:p>
            <a:pPr lvl="1"/>
            <a:r>
              <a:rPr lang="en-ZA" sz="2200" dirty="0"/>
              <a:t>In the prescribed follow up paper, Nakamura and </a:t>
            </a:r>
            <a:r>
              <a:rPr lang="en-ZA" sz="2200" dirty="0" err="1"/>
              <a:t>Steinsson</a:t>
            </a:r>
            <a:r>
              <a:rPr lang="en-ZA" sz="2200" dirty="0"/>
              <a:t> (2013) relate the micro evidence to the macro responsiveness of aggregate prices and the responses of the economy to nominal demand shocks (which include monetary and fiscal policy shocks)</a:t>
            </a:r>
          </a:p>
          <a:p>
            <a:pPr lvl="1"/>
            <a:r>
              <a:rPr lang="en-ZA" sz="2200" dirty="0"/>
              <a:t>Conclusion: the macro model we are building is too simple to capture many of these important effects</a:t>
            </a:r>
            <a:endParaRPr lang="en-ZA" dirty="0"/>
          </a:p>
        </p:txBody>
      </p:sp>
      <p:sp>
        <p:nvSpPr>
          <p:cNvPr id="4" name="TextBox 3">
            <a:extLst>
              <a:ext uri="{FF2B5EF4-FFF2-40B4-BE49-F238E27FC236}">
                <a16:creationId xmlns:a16="http://schemas.microsoft.com/office/drawing/2014/main" id="{90CCA9BD-109F-42D4-9DF3-7A5505AD4870}"/>
              </a:ext>
            </a:extLst>
          </p:cNvPr>
          <p:cNvSpPr txBox="1"/>
          <p:nvPr/>
        </p:nvSpPr>
        <p:spPr>
          <a:xfrm>
            <a:off x="911424" y="6093296"/>
            <a:ext cx="9001000" cy="923330"/>
          </a:xfrm>
          <a:prstGeom prst="rect">
            <a:avLst/>
          </a:prstGeom>
          <a:noFill/>
        </p:spPr>
        <p:txBody>
          <a:bodyPr wrap="square" rtlCol="0">
            <a:spAutoFit/>
          </a:bodyPr>
          <a:lstStyle/>
          <a:p>
            <a:r>
              <a:rPr lang="en-ZA" dirty="0">
                <a:solidFill>
                  <a:schemeClr val="tx1">
                    <a:lumMod val="50000"/>
                    <a:lumOff val="50000"/>
                  </a:schemeClr>
                </a:solidFill>
              </a:rPr>
              <a:t>Nakamura, E. and </a:t>
            </a:r>
            <a:r>
              <a:rPr lang="en-ZA" dirty="0" err="1">
                <a:solidFill>
                  <a:schemeClr val="tx1">
                    <a:lumMod val="50000"/>
                    <a:lumOff val="50000"/>
                  </a:schemeClr>
                </a:solidFill>
              </a:rPr>
              <a:t>Steinsson</a:t>
            </a:r>
            <a:r>
              <a:rPr lang="en-ZA" dirty="0">
                <a:solidFill>
                  <a:schemeClr val="tx1">
                    <a:lumMod val="50000"/>
                    <a:lumOff val="50000"/>
                  </a:schemeClr>
                </a:solidFill>
              </a:rPr>
              <a:t>, J., 2013. Price rigidity: Microeconomic evidence and 	macroeconomic implications. Annual Review of Economics, 5(1), pp.133-163. 	</a:t>
            </a:r>
          </a:p>
          <a:p>
            <a:endParaRPr lang="en-ZA" dirty="0">
              <a:solidFill>
                <a:schemeClr val="tx1">
                  <a:lumMod val="50000"/>
                  <a:lumOff val="50000"/>
                </a:schemeClr>
              </a:solidFill>
            </a:endParaRPr>
          </a:p>
        </p:txBody>
      </p:sp>
    </p:spTree>
    <p:extLst>
      <p:ext uri="{BB962C8B-B14F-4D97-AF65-F5344CB8AC3E}">
        <p14:creationId xmlns:p14="http://schemas.microsoft.com/office/powerpoint/2010/main" val="2193802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624"/>
            <a:ext cx="10515600" cy="759619"/>
          </a:xfrm>
        </p:spPr>
        <p:txBody>
          <a:bodyPr/>
          <a:lstStyle/>
          <a:p>
            <a:r>
              <a:rPr lang="en-ZA" dirty="0"/>
              <a:t>Why are prices sticky?</a:t>
            </a:r>
          </a:p>
        </p:txBody>
      </p:sp>
      <p:sp>
        <p:nvSpPr>
          <p:cNvPr id="3" name="Content Placeholder 2"/>
          <p:cNvSpPr>
            <a:spLocks noGrp="1"/>
          </p:cNvSpPr>
          <p:nvPr>
            <p:ph idx="1"/>
          </p:nvPr>
        </p:nvSpPr>
        <p:spPr>
          <a:xfrm>
            <a:off x="838200" y="908720"/>
            <a:ext cx="10946432" cy="5949280"/>
          </a:xfrm>
        </p:spPr>
        <p:txBody>
          <a:bodyPr>
            <a:normAutofit/>
          </a:bodyPr>
          <a:lstStyle/>
          <a:p>
            <a:pPr>
              <a:lnSpc>
                <a:spcPct val="120000"/>
              </a:lnSpc>
              <a:spcBef>
                <a:spcPts val="400"/>
              </a:spcBef>
              <a:spcAft>
                <a:spcPts val="400"/>
              </a:spcAft>
            </a:pPr>
            <a:r>
              <a:rPr lang="en-ZA" sz="1800" dirty="0"/>
              <a:t>For our macro model to provide a reasonable description of true price dynamics, we need to understand the microeconomic mechanisms that lie behind imperfect price adjustments</a:t>
            </a:r>
          </a:p>
          <a:p>
            <a:pPr>
              <a:lnSpc>
                <a:spcPct val="120000"/>
              </a:lnSpc>
              <a:spcBef>
                <a:spcPts val="400"/>
              </a:spcBef>
              <a:spcAft>
                <a:spcPts val="400"/>
              </a:spcAft>
            </a:pPr>
            <a:r>
              <a:rPr lang="en-ZA" sz="1800" dirty="0"/>
              <a:t>A first possibility that this price rigidity is </a:t>
            </a:r>
            <a:r>
              <a:rPr lang="en-ZA" sz="1800" b="1" dirty="0"/>
              <a:t>optimal</a:t>
            </a:r>
            <a:r>
              <a:rPr lang="en-ZA" sz="1800" b="1" i="1" dirty="0"/>
              <a:t> </a:t>
            </a:r>
            <a:r>
              <a:rPr lang="en-ZA" sz="1800" dirty="0"/>
              <a:t>in some sense:</a:t>
            </a:r>
          </a:p>
          <a:p>
            <a:pPr lvl="1">
              <a:lnSpc>
                <a:spcPct val="120000"/>
              </a:lnSpc>
              <a:spcBef>
                <a:spcPts val="400"/>
              </a:spcBef>
              <a:spcAft>
                <a:spcPts val="400"/>
              </a:spcAft>
            </a:pPr>
            <a:r>
              <a:rPr lang="en-ZA" sz="1800" dirty="0"/>
              <a:t>Head, Liu, </a:t>
            </a:r>
            <a:r>
              <a:rPr lang="en-ZA" sz="1800" dirty="0" err="1"/>
              <a:t>Menzio</a:t>
            </a:r>
            <a:r>
              <a:rPr lang="en-ZA" sz="1800" dirty="0"/>
              <a:t>, and Wright (2012) argue for sticky prices that arise endogenously based on a search-for-matches model, even when firms are always free to set any price</a:t>
            </a:r>
          </a:p>
          <a:p>
            <a:pPr lvl="1">
              <a:lnSpc>
                <a:spcPct val="120000"/>
              </a:lnSpc>
              <a:spcBef>
                <a:spcPts val="400"/>
              </a:spcBef>
              <a:spcAft>
                <a:spcPts val="400"/>
              </a:spcAft>
            </a:pPr>
            <a:r>
              <a:rPr lang="en-ZA" sz="1800" dirty="0"/>
              <a:t>In this situation, monetary policy cannot improve on welfare</a:t>
            </a:r>
          </a:p>
          <a:p>
            <a:pPr>
              <a:lnSpc>
                <a:spcPct val="120000"/>
              </a:lnSpc>
              <a:spcBef>
                <a:spcPts val="400"/>
              </a:spcBef>
              <a:spcAft>
                <a:spcPts val="400"/>
              </a:spcAft>
            </a:pPr>
            <a:r>
              <a:rPr lang="en-ZA" sz="1800" dirty="0"/>
              <a:t>For monetary policy to have a positive welfare impact, it must be that price stickiness is costly/sub-optimal</a:t>
            </a:r>
          </a:p>
          <a:p>
            <a:pPr lvl="1">
              <a:lnSpc>
                <a:spcPct val="120000"/>
              </a:lnSpc>
              <a:spcBef>
                <a:spcPts val="400"/>
              </a:spcBef>
              <a:spcAft>
                <a:spcPts val="400"/>
              </a:spcAft>
            </a:pPr>
            <a:r>
              <a:rPr lang="en-ZA" sz="1800" dirty="0" err="1"/>
              <a:t>Gorodnichenko</a:t>
            </a:r>
            <a:r>
              <a:rPr lang="en-ZA" sz="1800" dirty="0"/>
              <a:t> and Weber (2016) provide an empirical study, using stock prices and the (confidential) data from which the Producer Price Index in the US is calculated</a:t>
            </a:r>
          </a:p>
          <a:p>
            <a:pPr lvl="1">
              <a:lnSpc>
                <a:spcPct val="120000"/>
              </a:lnSpc>
              <a:spcBef>
                <a:spcPts val="400"/>
              </a:spcBef>
              <a:spcAft>
                <a:spcPts val="400"/>
              </a:spcAft>
            </a:pPr>
            <a:r>
              <a:rPr lang="en-ZA" sz="1800" dirty="0"/>
              <a:t>They show that companies that have “stickier prices” experience larger fluctuations in valuation</a:t>
            </a:r>
          </a:p>
          <a:p>
            <a:pPr lvl="1">
              <a:lnSpc>
                <a:spcPct val="120000"/>
              </a:lnSpc>
              <a:spcBef>
                <a:spcPts val="400"/>
              </a:spcBef>
              <a:spcAft>
                <a:spcPts val="400"/>
              </a:spcAft>
            </a:pPr>
            <a:r>
              <a:rPr lang="en-ZA" sz="1800" dirty="0"/>
              <a:t>The conclusion they reach is that prices are sticky because of constraints. </a:t>
            </a:r>
          </a:p>
          <a:p>
            <a:pPr lvl="1">
              <a:lnSpc>
                <a:spcPct val="120000"/>
              </a:lnSpc>
              <a:spcBef>
                <a:spcPts val="400"/>
              </a:spcBef>
              <a:spcAft>
                <a:spcPts val="400"/>
              </a:spcAft>
            </a:pPr>
            <a:r>
              <a:rPr lang="en-ZA" sz="1800" dirty="0"/>
              <a:t>Hence price stickiness, empirically, is costly (i.e. not optimal)</a:t>
            </a:r>
          </a:p>
        </p:txBody>
      </p:sp>
      <p:sp>
        <p:nvSpPr>
          <p:cNvPr id="4" name="TextBox 3">
            <a:extLst>
              <a:ext uri="{FF2B5EF4-FFF2-40B4-BE49-F238E27FC236}">
                <a16:creationId xmlns:a16="http://schemas.microsoft.com/office/drawing/2014/main" id="{C6C8F191-D317-474B-8FC7-E96EDA78AD1C}"/>
              </a:ext>
            </a:extLst>
          </p:cNvPr>
          <p:cNvSpPr txBox="1"/>
          <p:nvPr/>
        </p:nvSpPr>
        <p:spPr>
          <a:xfrm>
            <a:off x="838200" y="5877272"/>
            <a:ext cx="10154344" cy="954107"/>
          </a:xfrm>
          <a:prstGeom prst="rect">
            <a:avLst/>
          </a:prstGeom>
          <a:noFill/>
        </p:spPr>
        <p:txBody>
          <a:bodyPr wrap="square" rtlCol="0">
            <a:spAutoFit/>
          </a:bodyPr>
          <a:lstStyle/>
          <a:p>
            <a:r>
              <a:rPr lang="en-ZA" sz="1400" dirty="0">
                <a:solidFill>
                  <a:schemeClr val="tx1">
                    <a:lumMod val="50000"/>
                    <a:lumOff val="50000"/>
                  </a:schemeClr>
                </a:solidFill>
              </a:rPr>
              <a:t>Head, A., Liu, L.Q., </a:t>
            </a:r>
            <a:r>
              <a:rPr lang="en-ZA" sz="1400" dirty="0" err="1">
                <a:solidFill>
                  <a:schemeClr val="tx1">
                    <a:lumMod val="50000"/>
                    <a:lumOff val="50000"/>
                  </a:schemeClr>
                </a:solidFill>
              </a:rPr>
              <a:t>Menzio</a:t>
            </a:r>
            <a:r>
              <a:rPr lang="en-ZA" sz="1400" dirty="0">
                <a:solidFill>
                  <a:schemeClr val="tx1">
                    <a:lumMod val="50000"/>
                    <a:lumOff val="50000"/>
                  </a:schemeClr>
                </a:solidFill>
              </a:rPr>
              <a:t>, G. and Wright, R., 2012. Sticky prices: A new monetarist approach. </a:t>
            </a:r>
            <a:r>
              <a:rPr lang="en-ZA" sz="1400" i="1" dirty="0">
                <a:solidFill>
                  <a:schemeClr val="tx1">
                    <a:lumMod val="50000"/>
                    <a:lumOff val="50000"/>
                  </a:schemeClr>
                </a:solidFill>
              </a:rPr>
              <a:t>Journal of 	the European Economic 	Association</a:t>
            </a:r>
            <a:r>
              <a:rPr lang="en-ZA" sz="1400" dirty="0">
                <a:solidFill>
                  <a:schemeClr val="tx1">
                    <a:lumMod val="50000"/>
                    <a:lumOff val="50000"/>
                  </a:schemeClr>
                </a:solidFill>
              </a:rPr>
              <a:t>, </a:t>
            </a:r>
            <a:r>
              <a:rPr lang="en-ZA" sz="1400" i="1" dirty="0">
                <a:solidFill>
                  <a:schemeClr val="tx1">
                    <a:lumMod val="50000"/>
                    <a:lumOff val="50000"/>
                  </a:schemeClr>
                </a:solidFill>
              </a:rPr>
              <a:t>10</a:t>
            </a:r>
            <a:r>
              <a:rPr lang="en-ZA" sz="1400" dirty="0">
                <a:solidFill>
                  <a:schemeClr val="tx1">
                    <a:lumMod val="50000"/>
                    <a:lumOff val="50000"/>
                  </a:schemeClr>
                </a:solidFill>
              </a:rPr>
              <a:t>(5), pp.939-973.</a:t>
            </a:r>
          </a:p>
          <a:p>
            <a:r>
              <a:rPr lang="en-ZA" sz="1400" dirty="0" err="1">
                <a:solidFill>
                  <a:schemeClr val="tx1">
                    <a:lumMod val="50000"/>
                    <a:lumOff val="50000"/>
                  </a:schemeClr>
                </a:solidFill>
              </a:rPr>
              <a:t>Gorodnichenko</a:t>
            </a:r>
            <a:r>
              <a:rPr lang="en-ZA" sz="1400" dirty="0">
                <a:solidFill>
                  <a:schemeClr val="tx1">
                    <a:lumMod val="50000"/>
                    <a:lumOff val="50000"/>
                  </a:schemeClr>
                </a:solidFill>
              </a:rPr>
              <a:t>, Y. and Weber, M., 2016. Are sticky prices costly? Evidence from the stock market. American Economic Review, 106(1), 	pp.165-99. </a:t>
            </a:r>
          </a:p>
        </p:txBody>
      </p:sp>
    </p:spTree>
    <p:extLst>
      <p:ext uri="{BB962C8B-B14F-4D97-AF65-F5344CB8AC3E}">
        <p14:creationId xmlns:p14="http://schemas.microsoft.com/office/powerpoint/2010/main" val="12584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Why are prices sticky?</a:t>
            </a:r>
          </a:p>
        </p:txBody>
      </p:sp>
      <p:sp>
        <p:nvSpPr>
          <p:cNvPr id="3" name="Content Placeholder 2"/>
          <p:cNvSpPr>
            <a:spLocks noGrp="1"/>
          </p:cNvSpPr>
          <p:nvPr>
            <p:ph idx="1"/>
          </p:nvPr>
        </p:nvSpPr>
        <p:spPr>
          <a:xfrm>
            <a:off x="838200" y="1825624"/>
            <a:ext cx="10515600" cy="4771727"/>
          </a:xfrm>
        </p:spPr>
        <p:txBody>
          <a:bodyPr>
            <a:normAutofit fontScale="85000" lnSpcReduction="20000"/>
          </a:bodyPr>
          <a:lstStyle/>
          <a:p>
            <a:pPr>
              <a:spcBef>
                <a:spcPts val="600"/>
              </a:spcBef>
              <a:spcAft>
                <a:spcPts val="600"/>
              </a:spcAft>
            </a:pPr>
            <a:r>
              <a:rPr lang="en-ZA" dirty="0"/>
              <a:t>Several mechanisms have been raised to explain costly/sub-optimal reasons for price stickiness:</a:t>
            </a:r>
          </a:p>
          <a:p>
            <a:pPr lvl="1">
              <a:spcBef>
                <a:spcPts val="600"/>
              </a:spcBef>
              <a:spcAft>
                <a:spcPts val="600"/>
              </a:spcAft>
            </a:pPr>
            <a:r>
              <a:rPr lang="en-ZA" dirty="0"/>
              <a:t>Menu Costs </a:t>
            </a:r>
          </a:p>
          <a:p>
            <a:pPr lvl="2">
              <a:spcBef>
                <a:spcPts val="600"/>
              </a:spcBef>
              <a:spcAft>
                <a:spcPts val="600"/>
              </a:spcAft>
            </a:pPr>
            <a:r>
              <a:rPr lang="en-ZA" dirty="0"/>
              <a:t>to change restaurant prices, new menus have to be printed </a:t>
            </a:r>
          </a:p>
          <a:p>
            <a:pPr lvl="2">
              <a:spcBef>
                <a:spcPts val="600"/>
              </a:spcBef>
              <a:spcAft>
                <a:spcPts val="600"/>
              </a:spcAft>
            </a:pPr>
            <a:r>
              <a:rPr lang="en-ZA" dirty="0"/>
              <a:t>If increase in profits does not cover this cost, it will not be done</a:t>
            </a:r>
          </a:p>
          <a:p>
            <a:pPr lvl="2">
              <a:spcBef>
                <a:spcPts val="600"/>
              </a:spcBef>
              <a:spcAft>
                <a:spcPts val="600"/>
              </a:spcAft>
            </a:pPr>
            <a:r>
              <a:rPr lang="en-ZA" dirty="0"/>
              <a:t>Does not seem realistic (in the way it was set up)</a:t>
            </a:r>
          </a:p>
          <a:p>
            <a:pPr lvl="1">
              <a:spcBef>
                <a:spcPts val="600"/>
              </a:spcBef>
              <a:spcAft>
                <a:spcPts val="600"/>
              </a:spcAft>
            </a:pPr>
            <a:r>
              <a:rPr lang="en-ZA" dirty="0"/>
              <a:t>Real Rigidities</a:t>
            </a:r>
          </a:p>
          <a:p>
            <a:pPr lvl="2">
              <a:spcBef>
                <a:spcPts val="600"/>
              </a:spcBef>
              <a:spcAft>
                <a:spcPts val="600"/>
              </a:spcAft>
            </a:pPr>
            <a:r>
              <a:rPr lang="en-ZA" dirty="0"/>
              <a:t>Efficiency wages – pay above market clearing </a:t>
            </a:r>
          </a:p>
          <a:p>
            <a:pPr lvl="3">
              <a:spcBef>
                <a:spcPts val="600"/>
              </a:spcBef>
              <a:spcAft>
                <a:spcPts val="600"/>
              </a:spcAft>
            </a:pPr>
            <a:r>
              <a:rPr lang="en-ZA" dirty="0"/>
              <a:t>To attract the best – Adverse Selection</a:t>
            </a:r>
          </a:p>
          <a:p>
            <a:pPr lvl="3">
              <a:spcBef>
                <a:spcPts val="600"/>
              </a:spcBef>
              <a:spcAft>
                <a:spcPts val="600"/>
              </a:spcAft>
            </a:pPr>
            <a:r>
              <a:rPr lang="en-ZA" dirty="0"/>
              <a:t>To motivate behaviour (make shirking risky) – Moral Hazard</a:t>
            </a:r>
          </a:p>
          <a:p>
            <a:pPr lvl="2">
              <a:spcBef>
                <a:spcPts val="600"/>
              </a:spcBef>
              <a:spcAft>
                <a:spcPts val="600"/>
              </a:spcAft>
            </a:pPr>
            <a:r>
              <a:rPr lang="en-ZA" dirty="0"/>
              <a:t>“Customer Anger” – </a:t>
            </a:r>
            <a:r>
              <a:rPr lang="en-ZA" dirty="0" err="1"/>
              <a:t>Rotemberg</a:t>
            </a:r>
            <a:r>
              <a:rPr lang="en-ZA" dirty="0"/>
              <a:t> (2005) – </a:t>
            </a:r>
          </a:p>
          <a:p>
            <a:pPr lvl="3">
              <a:spcBef>
                <a:spcPts val="600"/>
              </a:spcBef>
              <a:spcAft>
                <a:spcPts val="600"/>
              </a:spcAft>
            </a:pPr>
            <a:r>
              <a:rPr lang="en-ZA" dirty="0"/>
              <a:t>Customers respond only to “unfair” prices</a:t>
            </a:r>
          </a:p>
          <a:p>
            <a:pPr lvl="1">
              <a:spcBef>
                <a:spcPts val="600"/>
              </a:spcBef>
              <a:spcAft>
                <a:spcPts val="600"/>
              </a:spcAft>
            </a:pPr>
            <a:r>
              <a:rPr lang="en-ZA" dirty="0"/>
              <a:t>Imperfect Information – Lucas (1972) Phelps, </a:t>
            </a:r>
            <a:r>
              <a:rPr lang="en-ZA" dirty="0" err="1"/>
              <a:t>Alchian</a:t>
            </a:r>
            <a:r>
              <a:rPr lang="en-ZA" dirty="0"/>
              <a:t> </a:t>
            </a:r>
            <a:br>
              <a:rPr lang="en-ZA" dirty="0"/>
            </a:br>
            <a:r>
              <a:rPr lang="en-ZA" dirty="0"/>
              <a:t>and Holt (1970)</a:t>
            </a:r>
          </a:p>
        </p:txBody>
      </p:sp>
      <p:sp>
        <p:nvSpPr>
          <p:cNvPr id="4" name="TextBox 3">
            <a:extLst>
              <a:ext uri="{FF2B5EF4-FFF2-40B4-BE49-F238E27FC236}">
                <a16:creationId xmlns:a16="http://schemas.microsoft.com/office/drawing/2014/main" id="{66DA6A85-50FF-4492-86CC-1CEB394BAB63}"/>
              </a:ext>
            </a:extLst>
          </p:cNvPr>
          <p:cNvSpPr txBox="1"/>
          <p:nvPr/>
        </p:nvSpPr>
        <p:spPr>
          <a:xfrm>
            <a:off x="8112224" y="2690336"/>
            <a:ext cx="3888432" cy="3293209"/>
          </a:xfrm>
          <a:prstGeom prst="rect">
            <a:avLst/>
          </a:prstGeom>
          <a:noFill/>
        </p:spPr>
        <p:txBody>
          <a:bodyPr wrap="square" rtlCol="0">
            <a:spAutoFit/>
          </a:bodyPr>
          <a:lstStyle/>
          <a:p>
            <a:pPr marL="447675" indent="-447675"/>
            <a:r>
              <a:rPr lang="en-ZA" sz="1600" dirty="0">
                <a:solidFill>
                  <a:schemeClr val="tx1">
                    <a:lumMod val="50000"/>
                    <a:lumOff val="50000"/>
                  </a:schemeClr>
                </a:solidFill>
              </a:rPr>
              <a:t>Lucas Jr, R.E., 1972. Expectations and the Neutrality of Money. </a:t>
            </a:r>
            <a:r>
              <a:rPr lang="en-ZA" sz="1600" i="1" dirty="0">
                <a:solidFill>
                  <a:schemeClr val="tx1">
                    <a:lumMod val="50000"/>
                    <a:lumOff val="50000"/>
                  </a:schemeClr>
                </a:solidFill>
              </a:rPr>
              <a:t>Journal of economic theory</a:t>
            </a:r>
            <a:r>
              <a:rPr lang="en-ZA" sz="1600" dirty="0">
                <a:solidFill>
                  <a:schemeClr val="tx1">
                    <a:lumMod val="50000"/>
                    <a:lumOff val="50000"/>
                  </a:schemeClr>
                </a:solidFill>
              </a:rPr>
              <a:t>, </a:t>
            </a:r>
            <a:r>
              <a:rPr lang="en-ZA" sz="1600" i="1" dirty="0">
                <a:solidFill>
                  <a:schemeClr val="tx1">
                    <a:lumMod val="50000"/>
                    <a:lumOff val="50000"/>
                  </a:schemeClr>
                </a:solidFill>
              </a:rPr>
              <a:t>4</a:t>
            </a:r>
            <a:r>
              <a:rPr lang="en-ZA" sz="1600" dirty="0">
                <a:solidFill>
                  <a:schemeClr val="tx1">
                    <a:lumMod val="50000"/>
                    <a:lumOff val="50000"/>
                  </a:schemeClr>
                </a:solidFill>
              </a:rPr>
              <a:t>(2), pp.103-124.</a:t>
            </a:r>
          </a:p>
          <a:p>
            <a:pPr marL="447675" indent="-447675"/>
            <a:r>
              <a:rPr lang="en-ZA" sz="1600" dirty="0">
                <a:solidFill>
                  <a:schemeClr val="tx1">
                    <a:lumMod val="50000"/>
                    <a:lumOff val="50000"/>
                  </a:schemeClr>
                </a:solidFill>
              </a:rPr>
              <a:t>Phelps, E.S., </a:t>
            </a:r>
            <a:r>
              <a:rPr lang="en-ZA" sz="1600" dirty="0" err="1">
                <a:solidFill>
                  <a:schemeClr val="tx1">
                    <a:lumMod val="50000"/>
                    <a:lumOff val="50000"/>
                  </a:schemeClr>
                </a:solidFill>
              </a:rPr>
              <a:t>Alchian</a:t>
            </a:r>
            <a:r>
              <a:rPr lang="en-ZA" sz="1600" dirty="0">
                <a:solidFill>
                  <a:schemeClr val="tx1">
                    <a:lumMod val="50000"/>
                    <a:lumOff val="50000"/>
                  </a:schemeClr>
                </a:solidFill>
              </a:rPr>
              <a:t>, A.A. and Holt, C.C., 1970. </a:t>
            </a:r>
            <a:r>
              <a:rPr lang="en-ZA" sz="1600" i="1" dirty="0">
                <a:solidFill>
                  <a:schemeClr val="tx1">
                    <a:lumMod val="50000"/>
                    <a:lumOff val="50000"/>
                  </a:schemeClr>
                </a:solidFill>
              </a:rPr>
              <a:t>Microeconomic foundations of employment and inflation theory</a:t>
            </a:r>
            <a:r>
              <a:rPr lang="en-ZA" sz="1600" dirty="0">
                <a:solidFill>
                  <a:schemeClr val="tx1">
                    <a:lumMod val="50000"/>
                    <a:lumOff val="50000"/>
                  </a:schemeClr>
                </a:solidFill>
              </a:rPr>
              <a:t>. New York: WW Norton.</a:t>
            </a:r>
          </a:p>
          <a:p>
            <a:pPr marL="447675" indent="-447675"/>
            <a:r>
              <a:rPr lang="en-ZA" sz="1600" dirty="0" err="1">
                <a:solidFill>
                  <a:schemeClr val="tx1">
                    <a:lumMod val="50000"/>
                    <a:lumOff val="50000"/>
                  </a:schemeClr>
                </a:solidFill>
              </a:rPr>
              <a:t>Rotemberg</a:t>
            </a:r>
            <a:r>
              <a:rPr lang="en-ZA" sz="1600" dirty="0">
                <a:solidFill>
                  <a:schemeClr val="tx1">
                    <a:lumMod val="50000"/>
                    <a:lumOff val="50000"/>
                  </a:schemeClr>
                </a:solidFill>
              </a:rPr>
              <a:t>, J.J., 2005. Customer anger at price increases, changes in the frequency of price adjustment and monetary policy. </a:t>
            </a:r>
            <a:r>
              <a:rPr lang="en-ZA" sz="1600" i="1" dirty="0">
                <a:solidFill>
                  <a:schemeClr val="tx1">
                    <a:lumMod val="50000"/>
                    <a:lumOff val="50000"/>
                  </a:schemeClr>
                </a:solidFill>
              </a:rPr>
              <a:t>Journal of monetary economics</a:t>
            </a:r>
            <a:r>
              <a:rPr lang="en-ZA" sz="1600" dirty="0">
                <a:solidFill>
                  <a:schemeClr val="tx1">
                    <a:lumMod val="50000"/>
                    <a:lumOff val="50000"/>
                  </a:schemeClr>
                </a:solidFill>
              </a:rPr>
              <a:t>, </a:t>
            </a:r>
            <a:r>
              <a:rPr lang="en-ZA" sz="1600" i="1" dirty="0">
                <a:solidFill>
                  <a:schemeClr val="tx1">
                    <a:lumMod val="50000"/>
                    <a:lumOff val="50000"/>
                  </a:schemeClr>
                </a:solidFill>
              </a:rPr>
              <a:t>52</a:t>
            </a:r>
            <a:r>
              <a:rPr lang="en-ZA" sz="1600" dirty="0">
                <a:solidFill>
                  <a:schemeClr val="tx1">
                    <a:lumMod val="50000"/>
                    <a:lumOff val="50000"/>
                  </a:schemeClr>
                </a:solidFill>
              </a:rPr>
              <a:t>(4), pp.829-852.</a:t>
            </a:r>
          </a:p>
          <a:p>
            <a:pPr marL="447675" indent="-447675"/>
            <a:endParaRPr lang="en-ZA" sz="1600" dirty="0">
              <a:solidFill>
                <a:schemeClr val="tx1">
                  <a:lumMod val="50000"/>
                  <a:lumOff val="50000"/>
                </a:schemeClr>
              </a:solidFill>
            </a:endParaRPr>
          </a:p>
        </p:txBody>
      </p:sp>
    </p:spTree>
    <p:extLst>
      <p:ext uri="{BB962C8B-B14F-4D97-AF65-F5344CB8AC3E}">
        <p14:creationId xmlns:p14="http://schemas.microsoft.com/office/powerpoint/2010/main" val="166166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Why are prices sticky?</a:t>
            </a:r>
          </a:p>
        </p:txBody>
      </p:sp>
      <p:sp>
        <p:nvSpPr>
          <p:cNvPr id="3" name="Content Placeholder 2"/>
          <p:cNvSpPr>
            <a:spLocks noGrp="1"/>
          </p:cNvSpPr>
          <p:nvPr>
            <p:ph idx="1"/>
          </p:nvPr>
        </p:nvSpPr>
        <p:spPr/>
        <p:txBody>
          <a:bodyPr>
            <a:normAutofit fontScale="85000" lnSpcReduction="20000"/>
          </a:bodyPr>
          <a:lstStyle/>
          <a:p>
            <a:pPr lvl="1">
              <a:spcBef>
                <a:spcPts val="600"/>
              </a:spcBef>
              <a:spcAft>
                <a:spcPts val="600"/>
              </a:spcAft>
            </a:pPr>
            <a:r>
              <a:rPr lang="en-ZA" dirty="0"/>
              <a:t>Imperfect Information – Lucas (1972) Phelps, </a:t>
            </a:r>
            <a:r>
              <a:rPr lang="en-ZA" dirty="0" err="1"/>
              <a:t>Alchian</a:t>
            </a:r>
            <a:r>
              <a:rPr lang="en-ZA" dirty="0"/>
              <a:t> and Holt (1970)</a:t>
            </a:r>
          </a:p>
          <a:p>
            <a:pPr lvl="2">
              <a:spcBef>
                <a:spcPts val="600"/>
              </a:spcBef>
              <a:spcAft>
                <a:spcPts val="600"/>
              </a:spcAft>
            </a:pPr>
            <a:r>
              <a:rPr lang="en-ZA" dirty="0"/>
              <a:t>Most intuitive story to me</a:t>
            </a:r>
          </a:p>
          <a:p>
            <a:pPr lvl="2">
              <a:spcBef>
                <a:spcPts val="600"/>
              </a:spcBef>
              <a:spcAft>
                <a:spcPts val="600"/>
              </a:spcAft>
            </a:pPr>
            <a:r>
              <a:rPr lang="en-ZA" dirty="0"/>
              <a:t>The version in the textbook is very stylised (allows strawman critique)</a:t>
            </a:r>
          </a:p>
          <a:p>
            <a:pPr lvl="2">
              <a:spcBef>
                <a:spcPts val="600"/>
              </a:spcBef>
              <a:spcAft>
                <a:spcPts val="600"/>
              </a:spcAft>
            </a:pPr>
            <a:r>
              <a:rPr lang="en-ZA" dirty="0"/>
              <a:t>I will try provide a broad intuitive coverage of why it makes sense</a:t>
            </a:r>
          </a:p>
          <a:p>
            <a:pPr lvl="2">
              <a:spcBef>
                <a:spcPts val="600"/>
              </a:spcBef>
              <a:spcAft>
                <a:spcPts val="600"/>
              </a:spcAft>
            </a:pPr>
            <a:r>
              <a:rPr lang="en-ZA" dirty="0"/>
              <a:t>Although we will use an “exogenous” model which is simpler, but captures the flavour of imperfect price adjustments</a:t>
            </a:r>
          </a:p>
          <a:p>
            <a:pPr lvl="1">
              <a:spcBef>
                <a:spcPts val="600"/>
              </a:spcBef>
              <a:spcAft>
                <a:spcPts val="600"/>
              </a:spcAft>
            </a:pPr>
            <a:r>
              <a:rPr lang="en-ZA" dirty="0"/>
              <a:t>New stuff from my reading for this lecture:</a:t>
            </a:r>
          </a:p>
          <a:p>
            <a:pPr lvl="2">
              <a:spcBef>
                <a:spcPts val="600"/>
              </a:spcBef>
              <a:spcAft>
                <a:spcPts val="600"/>
              </a:spcAft>
            </a:pPr>
            <a:r>
              <a:rPr lang="en-ZA" dirty="0"/>
              <a:t>Any real reason for price stickiness is now classified as “menu cost”</a:t>
            </a:r>
          </a:p>
          <a:p>
            <a:pPr lvl="2">
              <a:spcBef>
                <a:spcPts val="600"/>
              </a:spcBef>
              <a:spcAft>
                <a:spcPts val="600"/>
              </a:spcAft>
            </a:pPr>
            <a:r>
              <a:rPr lang="en-ZA" dirty="0"/>
              <a:t>So the literature has settled on the idea that there are real reasons for price stickiness, and this is now universally labelled as “menu costs”</a:t>
            </a:r>
          </a:p>
          <a:p>
            <a:pPr lvl="1">
              <a:spcBef>
                <a:spcPts val="600"/>
              </a:spcBef>
              <a:spcAft>
                <a:spcPts val="600"/>
              </a:spcAft>
            </a:pPr>
            <a:r>
              <a:rPr lang="en-ZA" dirty="0"/>
              <a:t>Back to the benchmark: perfect information</a:t>
            </a:r>
          </a:p>
          <a:p>
            <a:pPr lvl="2">
              <a:spcBef>
                <a:spcPts val="600"/>
              </a:spcBef>
              <a:spcAft>
                <a:spcPts val="600"/>
              </a:spcAft>
            </a:pPr>
            <a:r>
              <a:rPr lang="en-ZA" dirty="0"/>
              <a:t>The key mechanism is the amount of information it is reasonable to expect agents to have relative to what they need for optimal choices</a:t>
            </a:r>
          </a:p>
          <a:p>
            <a:pPr lvl="2">
              <a:spcBef>
                <a:spcPts val="600"/>
              </a:spcBef>
              <a:spcAft>
                <a:spcPts val="600"/>
              </a:spcAft>
            </a:pPr>
            <a:r>
              <a:rPr lang="en-ZA" dirty="0"/>
              <a:t>If information acquisition is costly, it is optimal to have incomplete information</a:t>
            </a:r>
          </a:p>
        </p:txBody>
      </p:sp>
    </p:spTree>
    <p:extLst>
      <p:ext uri="{BB962C8B-B14F-4D97-AF65-F5344CB8AC3E}">
        <p14:creationId xmlns:p14="http://schemas.microsoft.com/office/powerpoint/2010/main" val="2229910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Why are prices sticky?</a:t>
            </a:r>
          </a:p>
        </p:txBody>
      </p:sp>
      <p:sp>
        <p:nvSpPr>
          <p:cNvPr id="3" name="Content Placeholder 2"/>
          <p:cNvSpPr>
            <a:spLocks noGrp="1"/>
          </p:cNvSpPr>
          <p:nvPr>
            <p:ph idx="1"/>
          </p:nvPr>
        </p:nvSpPr>
        <p:spPr/>
        <p:txBody>
          <a:bodyPr>
            <a:normAutofit/>
          </a:bodyPr>
          <a:lstStyle/>
          <a:p>
            <a:pPr lvl="1">
              <a:spcBef>
                <a:spcPts val="600"/>
              </a:spcBef>
              <a:spcAft>
                <a:spcPts val="600"/>
              </a:spcAft>
            </a:pPr>
            <a:r>
              <a:rPr lang="en-ZA" dirty="0"/>
              <a:t>Consider an industry with a 100 firms, each with the same input and one imperfect substitute output and a perfectly observed money supply</a:t>
            </a:r>
          </a:p>
          <a:p>
            <a:pPr lvl="2">
              <a:spcBef>
                <a:spcPts val="600"/>
              </a:spcBef>
              <a:spcAft>
                <a:spcPts val="600"/>
              </a:spcAft>
            </a:pPr>
            <a:r>
              <a:rPr lang="en-ZA" dirty="0"/>
              <a:t>This is a simple world</a:t>
            </a:r>
          </a:p>
          <a:p>
            <a:pPr lvl="2">
              <a:spcBef>
                <a:spcPts val="600"/>
              </a:spcBef>
              <a:spcAft>
                <a:spcPts val="600"/>
              </a:spcAft>
            </a:pPr>
            <a:r>
              <a:rPr lang="en-ZA" dirty="0"/>
              <a:t>Intuition: Easy to keep track of a spreadsheet of 99 relative prices and one stock (Money)</a:t>
            </a:r>
          </a:p>
          <a:p>
            <a:pPr lvl="2">
              <a:spcBef>
                <a:spcPts val="600"/>
              </a:spcBef>
              <a:spcAft>
                <a:spcPts val="600"/>
              </a:spcAft>
            </a:pPr>
            <a:r>
              <a:rPr lang="en-ZA" dirty="0"/>
              <a:t>If money is observed to increase relative to real output, all prices will move simultaneously, proportionally</a:t>
            </a:r>
          </a:p>
          <a:p>
            <a:pPr lvl="2">
              <a:spcBef>
                <a:spcPts val="600"/>
              </a:spcBef>
              <a:spcAft>
                <a:spcPts val="600"/>
              </a:spcAft>
            </a:pPr>
            <a:r>
              <a:rPr lang="en-ZA" dirty="0"/>
              <a:t>If some specific price falls, there will be a simple optimal response by all the other firms.</a:t>
            </a:r>
          </a:p>
        </p:txBody>
      </p:sp>
    </p:spTree>
    <p:extLst>
      <p:ext uri="{BB962C8B-B14F-4D97-AF65-F5344CB8AC3E}">
        <p14:creationId xmlns:p14="http://schemas.microsoft.com/office/powerpoint/2010/main" val="125861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Why are prices sticky?</a:t>
            </a:r>
          </a:p>
        </p:txBody>
      </p:sp>
      <p:sp>
        <p:nvSpPr>
          <p:cNvPr id="3" name="Content Placeholder 2"/>
          <p:cNvSpPr>
            <a:spLocks noGrp="1"/>
          </p:cNvSpPr>
          <p:nvPr>
            <p:ph idx="1"/>
          </p:nvPr>
        </p:nvSpPr>
        <p:spPr/>
        <p:txBody>
          <a:bodyPr>
            <a:normAutofit fontScale="85000" lnSpcReduction="10000"/>
          </a:bodyPr>
          <a:lstStyle/>
          <a:p>
            <a:pPr lvl="1">
              <a:spcBef>
                <a:spcPts val="600"/>
              </a:spcBef>
              <a:spcAft>
                <a:spcPts val="600"/>
              </a:spcAft>
            </a:pPr>
            <a:r>
              <a:rPr lang="en-ZA" dirty="0"/>
              <a:t>Now consider an industry with a 100 firms, each with 100 inputs and 100 outputs and an imperfectly observed money stock</a:t>
            </a:r>
          </a:p>
          <a:p>
            <a:pPr lvl="2">
              <a:spcBef>
                <a:spcPts val="600"/>
              </a:spcBef>
              <a:spcAft>
                <a:spcPts val="600"/>
              </a:spcAft>
            </a:pPr>
            <a:r>
              <a:rPr lang="en-ZA" dirty="0"/>
              <a:t>Now there are potentially 1 000 000 sequences of prices to gather, analyse and understand to make truly optimal decisions</a:t>
            </a:r>
          </a:p>
          <a:p>
            <a:pPr lvl="2">
              <a:spcBef>
                <a:spcPts val="600"/>
              </a:spcBef>
              <a:spcAft>
                <a:spcPts val="600"/>
              </a:spcAft>
            </a:pPr>
            <a:r>
              <a:rPr lang="en-ZA" dirty="0"/>
              <a:t>Moreover, the relative size of Money to Real Output is uncertain</a:t>
            </a:r>
          </a:p>
          <a:p>
            <a:pPr lvl="2">
              <a:spcBef>
                <a:spcPts val="600"/>
              </a:spcBef>
              <a:spcAft>
                <a:spcPts val="600"/>
              </a:spcAft>
            </a:pPr>
            <a:r>
              <a:rPr lang="en-ZA" dirty="0"/>
              <a:t>If only a small set of prices are observed by each firm, this is a complicated inference problem:</a:t>
            </a:r>
          </a:p>
          <a:p>
            <a:pPr lvl="3">
              <a:spcBef>
                <a:spcPts val="600"/>
              </a:spcBef>
              <a:spcAft>
                <a:spcPts val="600"/>
              </a:spcAft>
            </a:pPr>
            <a:r>
              <a:rPr lang="en-ZA" dirty="0"/>
              <a:t>Observed price increases may be due to:</a:t>
            </a:r>
          </a:p>
          <a:p>
            <a:pPr lvl="4">
              <a:spcBef>
                <a:spcPts val="600"/>
              </a:spcBef>
              <a:spcAft>
                <a:spcPts val="600"/>
              </a:spcAft>
            </a:pPr>
            <a:r>
              <a:rPr lang="en-ZA" dirty="0"/>
              <a:t>Other firms changing their relative prices</a:t>
            </a:r>
          </a:p>
          <a:p>
            <a:pPr lvl="4">
              <a:spcBef>
                <a:spcPts val="600"/>
              </a:spcBef>
              <a:spcAft>
                <a:spcPts val="600"/>
              </a:spcAft>
            </a:pPr>
            <a:r>
              <a:rPr lang="en-ZA" dirty="0"/>
              <a:t>Other firms changing their prices based on their belief of inflation</a:t>
            </a:r>
          </a:p>
          <a:p>
            <a:pPr lvl="3">
              <a:spcBef>
                <a:spcPts val="600"/>
              </a:spcBef>
              <a:spcAft>
                <a:spcPts val="600"/>
              </a:spcAft>
            </a:pPr>
            <a:r>
              <a:rPr lang="en-ZA" dirty="0"/>
              <a:t>The optimal response to each is different</a:t>
            </a:r>
          </a:p>
          <a:p>
            <a:pPr lvl="4">
              <a:spcBef>
                <a:spcPts val="600"/>
              </a:spcBef>
              <a:spcAft>
                <a:spcPts val="600"/>
              </a:spcAft>
            </a:pPr>
            <a:r>
              <a:rPr lang="en-ZA" dirty="0"/>
              <a:t>Hence sometimes price changes will be suboptimal</a:t>
            </a:r>
          </a:p>
          <a:p>
            <a:pPr lvl="4">
              <a:spcBef>
                <a:spcPts val="600"/>
              </a:spcBef>
              <a:spcAft>
                <a:spcPts val="600"/>
              </a:spcAft>
            </a:pPr>
            <a:r>
              <a:rPr lang="en-ZA" dirty="0"/>
              <a:t>Mistakes may be costly, so firms “should” only change prices for “sufficiently clear/large” signals</a:t>
            </a:r>
          </a:p>
          <a:p>
            <a:pPr lvl="3">
              <a:spcBef>
                <a:spcPts val="600"/>
              </a:spcBef>
              <a:spcAft>
                <a:spcPts val="600"/>
              </a:spcAft>
            </a:pPr>
            <a:r>
              <a:rPr lang="en-ZA" dirty="0"/>
              <a:t>This suggests sticky prices for a rational reason under imperfect information</a:t>
            </a:r>
          </a:p>
        </p:txBody>
      </p:sp>
    </p:spTree>
    <p:extLst>
      <p:ext uri="{BB962C8B-B14F-4D97-AF65-F5344CB8AC3E}">
        <p14:creationId xmlns:p14="http://schemas.microsoft.com/office/powerpoint/2010/main" val="409692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C0A8-3A24-41C0-B624-80F571B21A72}"/>
              </a:ext>
            </a:extLst>
          </p:cNvPr>
          <p:cNvSpPr>
            <a:spLocks noGrp="1"/>
          </p:cNvSpPr>
          <p:nvPr>
            <p:ph type="title"/>
          </p:nvPr>
        </p:nvSpPr>
        <p:spPr/>
        <p:txBody>
          <a:bodyPr/>
          <a:lstStyle/>
          <a:p>
            <a:r>
              <a:rPr lang="en-ZA" dirty="0"/>
              <a:t>Plan</a:t>
            </a:r>
          </a:p>
        </p:txBody>
      </p:sp>
      <p:sp>
        <p:nvSpPr>
          <p:cNvPr id="3" name="Content Placeholder 2">
            <a:extLst>
              <a:ext uri="{FF2B5EF4-FFF2-40B4-BE49-F238E27FC236}">
                <a16:creationId xmlns:a16="http://schemas.microsoft.com/office/drawing/2014/main" id="{84581194-2EB3-4227-8859-5986C8E6D135}"/>
              </a:ext>
            </a:extLst>
          </p:cNvPr>
          <p:cNvSpPr>
            <a:spLocks noGrp="1"/>
          </p:cNvSpPr>
          <p:nvPr>
            <p:ph idx="1"/>
          </p:nvPr>
        </p:nvSpPr>
        <p:spPr/>
        <p:txBody>
          <a:bodyPr/>
          <a:lstStyle/>
          <a:p>
            <a:r>
              <a:rPr lang="en-ZA" dirty="0"/>
              <a:t>Broad discussion of the need for Nominal Rigidity in models and empirical evidence of sticky prices and their impact</a:t>
            </a:r>
          </a:p>
          <a:p>
            <a:r>
              <a:rPr lang="en-ZA" dirty="0"/>
              <a:t>Develop a simple models where firms have pricing power</a:t>
            </a:r>
          </a:p>
          <a:p>
            <a:pPr lvl="1"/>
            <a:r>
              <a:rPr lang="en-ZA" dirty="0"/>
              <a:t>We will not yet add sticky prices</a:t>
            </a:r>
          </a:p>
          <a:p>
            <a:pPr lvl="1"/>
            <a:r>
              <a:rPr lang="en-ZA" dirty="0"/>
              <a:t>It will take quite a bit of work to get the base model of firms that set prices, even in a perfectly flexible price world</a:t>
            </a:r>
          </a:p>
          <a:p>
            <a:pPr lvl="1"/>
            <a:r>
              <a:rPr lang="en-ZA" dirty="0"/>
              <a:t>Next week, we will imbed that model into the RBC model, add sticky prices and derive our final New Keynesian Dynamic Stochastic General Equilibrium model</a:t>
            </a:r>
          </a:p>
          <a:p>
            <a:pPr lvl="1"/>
            <a:endParaRPr lang="en-ZA" dirty="0"/>
          </a:p>
        </p:txBody>
      </p:sp>
    </p:spTree>
    <p:extLst>
      <p:ext uri="{BB962C8B-B14F-4D97-AF65-F5344CB8AC3E}">
        <p14:creationId xmlns:p14="http://schemas.microsoft.com/office/powerpoint/2010/main" val="3066127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Why are prices sticky?</a:t>
            </a:r>
          </a:p>
        </p:txBody>
      </p:sp>
      <p:sp>
        <p:nvSpPr>
          <p:cNvPr id="3" name="Content Placeholder 2"/>
          <p:cNvSpPr>
            <a:spLocks noGrp="1"/>
          </p:cNvSpPr>
          <p:nvPr>
            <p:ph idx="1"/>
          </p:nvPr>
        </p:nvSpPr>
        <p:spPr/>
        <p:txBody>
          <a:bodyPr>
            <a:normAutofit/>
          </a:bodyPr>
          <a:lstStyle/>
          <a:p>
            <a:pPr marL="273050" lvl="1">
              <a:spcBef>
                <a:spcPts val="600"/>
              </a:spcBef>
              <a:spcAft>
                <a:spcPts val="600"/>
              </a:spcAft>
            </a:pPr>
            <a:r>
              <a:rPr lang="en-ZA" dirty="0"/>
              <a:t>If the imperfect information story is true, it also gives the clearest intuition for the welfare costs of inflation</a:t>
            </a:r>
          </a:p>
          <a:p>
            <a:pPr lvl="2">
              <a:spcBef>
                <a:spcPts val="600"/>
              </a:spcBef>
              <a:spcAft>
                <a:spcPts val="600"/>
              </a:spcAft>
            </a:pPr>
            <a:r>
              <a:rPr lang="en-ZA" dirty="0"/>
              <a:t>Particularly “high and variable inflation”</a:t>
            </a:r>
          </a:p>
          <a:p>
            <a:pPr lvl="2">
              <a:spcBef>
                <a:spcPts val="600"/>
              </a:spcBef>
              <a:spcAft>
                <a:spcPts val="600"/>
              </a:spcAft>
            </a:pPr>
            <a:r>
              <a:rPr lang="en-ZA" dirty="0"/>
              <a:t>Reduces the signal strength of observed price changes</a:t>
            </a:r>
          </a:p>
          <a:p>
            <a:pPr lvl="2">
              <a:spcBef>
                <a:spcPts val="600"/>
              </a:spcBef>
              <a:spcAft>
                <a:spcPts val="600"/>
              </a:spcAft>
            </a:pPr>
            <a:r>
              <a:rPr lang="en-ZA" dirty="0"/>
              <a:t>Induces sluggish/imperfect/incomplete adjustment</a:t>
            </a:r>
          </a:p>
          <a:p>
            <a:pPr lvl="2">
              <a:spcBef>
                <a:spcPts val="600"/>
              </a:spcBef>
              <a:spcAft>
                <a:spcPts val="600"/>
              </a:spcAft>
            </a:pPr>
            <a:r>
              <a:rPr lang="en-ZA" dirty="0"/>
              <a:t>This, in turn, induces a misallocation of resources due to distorted price signals</a:t>
            </a:r>
          </a:p>
          <a:p>
            <a:pPr>
              <a:spcBef>
                <a:spcPts val="600"/>
              </a:spcBef>
              <a:spcAft>
                <a:spcPts val="600"/>
              </a:spcAft>
            </a:pPr>
            <a:r>
              <a:rPr lang="en-ZA" dirty="0"/>
              <a:t>So far we were talking about goods prices. </a:t>
            </a:r>
          </a:p>
          <a:p>
            <a:pPr lvl="1">
              <a:spcBef>
                <a:spcPts val="600"/>
              </a:spcBef>
              <a:spcAft>
                <a:spcPts val="600"/>
              </a:spcAft>
            </a:pPr>
            <a:r>
              <a:rPr lang="en-ZA" dirty="0"/>
              <a:t>What about asset prices in the view of Quantitative Easing?</a:t>
            </a:r>
          </a:p>
        </p:txBody>
      </p:sp>
    </p:spTree>
    <p:extLst>
      <p:ext uri="{BB962C8B-B14F-4D97-AF65-F5344CB8AC3E}">
        <p14:creationId xmlns:p14="http://schemas.microsoft.com/office/powerpoint/2010/main" val="155790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6AE2-1916-49E4-8CE6-90735502BC8E}"/>
              </a:ext>
            </a:extLst>
          </p:cNvPr>
          <p:cNvSpPr>
            <a:spLocks noGrp="1"/>
          </p:cNvSpPr>
          <p:nvPr>
            <p:ph type="title"/>
          </p:nvPr>
        </p:nvSpPr>
        <p:spPr/>
        <p:txBody>
          <a:bodyPr>
            <a:normAutofit/>
          </a:bodyPr>
          <a:lstStyle/>
          <a:p>
            <a:r>
              <a:rPr lang="en-ZA" dirty="0"/>
              <a:t>Lucas model</a:t>
            </a:r>
            <a:br>
              <a:rPr lang="en-ZA" dirty="0"/>
            </a:br>
            <a:r>
              <a:rPr lang="en-ZA" sz="3200" dirty="0"/>
              <a:t>(Romer section 6.9)</a:t>
            </a:r>
            <a:endParaRPr lang="en-ZA" dirty="0"/>
          </a:p>
        </p:txBody>
      </p:sp>
      <p:sp>
        <p:nvSpPr>
          <p:cNvPr id="3" name="Content Placeholder 2">
            <a:extLst>
              <a:ext uri="{FF2B5EF4-FFF2-40B4-BE49-F238E27FC236}">
                <a16:creationId xmlns:a16="http://schemas.microsoft.com/office/drawing/2014/main" id="{FFEAEA1F-4022-4C09-92D7-3477EE29C9E7}"/>
              </a:ext>
            </a:extLst>
          </p:cNvPr>
          <p:cNvSpPr>
            <a:spLocks noGrp="1"/>
          </p:cNvSpPr>
          <p:nvPr>
            <p:ph idx="1"/>
          </p:nvPr>
        </p:nvSpPr>
        <p:spPr>
          <a:xfrm>
            <a:off x="838200" y="1825624"/>
            <a:ext cx="10515600" cy="5032375"/>
          </a:xfrm>
        </p:spPr>
        <p:txBody>
          <a:bodyPr>
            <a:normAutofit fontScale="70000" lnSpcReduction="20000"/>
          </a:bodyPr>
          <a:lstStyle/>
          <a:p>
            <a:pPr>
              <a:lnSpc>
                <a:spcPct val="120000"/>
              </a:lnSpc>
            </a:pPr>
            <a:r>
              <a:rPr lang="en-ZA" dirty="0"/>
              <a:t>Formalizes the “signal extraction problem” of observing prices</a:t>
            </a:r>
          </a:p>
          <a:p>
            <a:pPr lvl="1">
              <a:lnSpc>
                <a:spcPct val="120000"/>
              </a:lnSpc>
            </a:pPr>
            <a:r>
              <a:rPr lang="en-ZA" dirty="0"/>
              <a:t>Optimal to respond via output to relative price changes</a:t>
            </a:r>
          </a:p>
          <a:p>
            <a:pPr lvl="2">
              <a:lnSpc>
                <a:spcPct val="120000"/>
              </a:lnSpc>
            </a:pPr>
            <a:r>
              <a:rPr lang="en-ZA" dirty="0"/>
              <a:t>If a competitor to raises its price due increasing relative costs, the optimal response is </a:t>
            </a:r>
            <a:r>
              <a:rPr lang="en-ZA" i="1" dirty="0"/>
              <a:t>not </a:t>
            </a:r>
            <a:r>
              <a:rPr lang="en-ZA" dirty="0"/>
              <a:t>to raise prices to match – gain market share</a:t>
            </a:r>
          </a:p>
          <a:p>
            <a:pPr lvl="2">
              <a:lnSpc>
                <a:spcPct val="120000"/>
              </a:lnSpc>
            </a:pPr>
            <a:r>
              <a:rPr lang="en-ZA" dirty="0"/>
              <a:t>If a competitor raises prices due to inflation, optimal to match – own prices will be sub-optimally low – lose profit.</a:t>
            </a:r>
          </a:p>
          <a:p>
            <a:pPr lvl="1">
              <a:lnSpc>
                <a:spcPct val="120000"/>
              </a:lnSpc>
            </a:pPr>
            <a:r>
              <a:rPr lang="en-ZA" dirty="0"/>
              <a:t>Model predicts price stickiness</a:t>
            </a:r>
          </a:p>
          <a:p>
            <a:pPr>
              <a:lnSpc>
                <a:spcPct val="120000"/>
              </a:lnSpc>
            </a:pPr>
            <a:r>
              <a:rPr lang="en-ZA" dirty="0"/>
              <a:t>Important policy implication: </a:t>
            </a:r>
          </a:p>
          <a:p>
            <a:pPr lvl="1">
              <a:lnSpc>
                <a:spcPct val="120000"/>
              </a:lnSpc>
            </a:pPr>
            <a:r>
              <a:rPr lang="en-ZA" dirty="0"/>
              <a:t>stabilization policy can </a:t>
            </a:r>
            <a:r>
              <a:rPr lang="en-ZA" i="1" dirty="0"/>
              <a:t>only</a:t>
            </a:r>
            <a:r>
              <a:rPr lang="en-ZA" dirty="0"/>
              <a:t> improve welfare if the policy-maker has access to information beyond what the market has</a:t>
            </a:r>
          </a:p>
          <a:p>
            <a:pPr lvl="1">
              <a:lnSpc>
                <a:spcPct val="120000"/>
              </a:lnSpc>
            </a:pPr>
            <a:r>
              <a:rPr lang="en-ZA" dirty="0"/>
              <a:t>In the model, the market is already doing “optimal signal extraction” from publicly available data</a:t>
            </a:r>
          </a:p>
          <a:p>
            <a:pPr>
              <a:lnSpc>
                <a:spcPct val="120000"/>
              </a:lnSpc>
            </a:pPr>
            <a:r>
              <a:rPr lang="en-ZA" dirty="0"/>
              <a:t>What does this imply for the real world?</a:t>
            </a:r>
          </a:p>
          <a:p>
            <a:pPr marL="914400" lvl="1" indent="-457200">
              <a:lnSpc>
                <a:spcPct val="120000"/>
              </a:lnSpc>
              <a:buAutoNum type="arabicParenR"/>
            </a:pPr>
            <a:r>
              <a:rPr lang="en-ZA" dirty="0"/>
              <a:t>Only if the policy maker has more information than the market, can it improve on the market outcome with active/discretionary action</a:t>
            </a:r>
          </a:p>
          <a:p>
            <a:pPr marL="914400" lvl="1" indent="-457200">
              <a:lnSpc>
                <a:spcPct val="120000"/>
              </a:lnSpc>
              <a:buAutoNum type="arabicParenR"/>
            </a:pPr>
            <a:r>
              <a:rPr lang="en-ZA" dirty="0"/>
              <a:t>If the policy maker does not plausibly have such information, the best thing that can be done is to keep inflation low and predictable – for which rule based policies like inflation targeting is popular</a:t>
            </a:r>
          </a:p>
          <a:p>
            <a:pPr lvl="1">
              <a:lnSpc>
                <a:spcPct val="120000"/>
              </a:lnSpc>
            </a:pPr>
            <a:endParaRPr lang="en-ZA" dirty="0"/>
          </a:p>
        </p:txBody>
      </p:sp>
    </p:spTree>
    <p:extLst>
      <p:ext uri="{BB962C8B-B14F-4D97-AF65-F5344CB8AC3E}">
        <p14:creationId xmlns:p14="http://schemas.microsoft.com/office/powerpoint/2010/main" val="3795481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normAutofit/>
          </a:bodyPr>
          <a:lstStyle/>
          <a:p>
            <a:r>
              <a:rPr lang="en-ZA" sz="2800" dirty="0"/>
              <a:t>Toward a usable dynamic model of nominal rigidity</a:t>
            </a:r>
          </a:p>
        </p:txBody>
      </p:sp>
      <p:sp>
        <p:nvSpPr>
          <p:cNvPr id="3" name="Content Placeholder 2"/>
          <p:cNvSpPr>
            <a:spLocks noGrp="1"/>
          </p:cNvSpPr>
          <p:nvPr>
            <p:ph idx="1"/>
          </p:nvPr>
        </p:nvSpPr>
        <p:spPr>
          <a:xfrm>
            <a:off x="838200" y="1052736"/>
            <a:ext cx="10515600" cy="5544616"/>
          </a:xfrm>
        </p:spPr>
        <p:txBody>
          <a:bodyPr>
            <a:normAutofit fontScale="55000" lnSpcReduction="20000"/>
          </a:bodyPr>
          <a:lstStyle/>
          <a:p>
            <a:pPr>
              <a:lnSpc>
                <a:spcPct val="120000"/>
              </a:lnSpc>
            </a:pPr>
            <a:r>
              <a:rPr lang="en-ZA" sz="3600" dirty="0"/>
              <a:t>Given that prices are sticky, and thus inflation has real costs, how can policy improve on the situation if at all? </a:t>
            </a:r>
          </a:p>
          <a:p>
            <a:pPr>
              <a:lnSpc>
                <a:spcPct val="120000"/>
              </a:lnSpc>
            </a:pPr>
            <a:r>
              <a:rPr lang="en-ZA" sz="3600" dirty="0"/>
              <a:t>Can policy drive the economy back to a better equilibrium?</a:t>
            </a:r>
          </a:p>
          <a:p>
            <a:pPr lvl="1">
              <a:lnSpc>
                <a:spcPct val="120000"/>
              </a:lnSpc>
            </a:pPr>
            <a:r>
              <a:rPr lang="en-ZA" sz="2900" dirty="0"/>
              <a:t>Key understanding: from a theoretical point view, policy can improve  on the aggregate economic outcome if a “recession” is due the inability of prices to adjust quickly enough. I.e. demand adjusts too slowly.</a:t>
            </a:r>
          </a:p>
          <a:p>
            <a:pPr lvl="1">
              <a:lnSpc>
                <a:spcPct val="120000"/>
              </a:lnSpc>
            </a:pPr>
            <a:r>
              <a:rPr lang="en-ZA" sz="2900" dirty="0"/>
              <a:t>Do you find this argument convincing? If not, how will you go about convincing someone on the other side?</a:t>
            </a:r>
          </a:p>
          <a:p>
            <a:pPr lvl="1">
              <a:lnSpc>
                <a:spcPct val="120000"/>
              </a:lnSpc>
            </a:pPr>
            <a:r>
              <a:rPr lang="en-ZA" sz="2900" dirty="0"/>
              <a:t>Where does your lecturer stand? Does that influence your opinion?</a:t>
            </a:r>
          </a:p>
          <a:p>
            <a:pPr>
              <a:lnSpc>
                <a:spcPct val="120000"/>
              </a:lnSpc>
            </a:pPr>
            <a:r>
              <a:rPr lang="en-ZA" sz="3600" dirty="0"/>
              <a:t>For us to be able to give a coherent answer, we need a systematic description of how monetary policy can influence the nominal and real parts of the economy. </a:t>
            </a:r>
          </a:p>
          <a:p>
            <a:pPr lvl="1">
              <a:lnSpc>
                <a:spcPct val="120000"/>
              </a:lnSpc>
            </a:pPr>
            <a:r>
              <a:rPr lang="en-ZA" sz="3200" dirty="0"/>
              <a:t>We need a model where some of these aspects are formalized</a:t>
            </a:r>
          </a:p>
          <a:p>
            <a:pPr>
              <a:lnSpc>
                <a:spcPct val="120000"/>
              </a:lnSpc>
            </a:pPr>
            <a:r>
              <a:rPr lang="en-ZA" sz="3600" dirty="0"/>
              <a:t>We need:</a:t>
            </a:r>
          </a:p>
          <a:p>
            <a:pPr lvl="1">
              <a:lnSpc>
                <a:spcPct val="120000"/>
              </a:lnSpc>
            </a:pPr>
            <a:r>
              <a:rPr lang="en-ZA" sz="2900" dirty="0"/>
              <a:t>Firms that can set prices</a:t>
            </a:r>
          </a:p>
          <a:p>
            <a:pPr lvl="1">
              <a:lnSpc>
                <a:spcPct val="120000"/>
              </a:lnSpc>
            </a:pPr>
            <a:r>
              <a:rPr lang="en-ZA" sz="2900" dirty="0"/>
              <a:t>A solvable way of representing the aggregate impact of slowly adjusting prices, where relative prices distortions is what cause real inefficiency/sub-optimality</a:t>
            </a:r>
          </a:p>
          <a:p>
            <a:pPr lvl="1">
              <a:lnSpc>
                <a:spcPct val="120000"/>
              </a:lnSpc>
            </a:pPr>
            <a:r>
              <a:rPr lang="en-ZA" sz="2900" dirty="0"/>
              <a:t>Thus we need a dynamic model</a:t>
            </a:r>
          </a:p>
          <a:p>
            <a:pPr lvl="1">
              <a:lnSpc>
                <a:spcPct val="120000"/>
              </a:lnSpc>
            </a:pPr>
            <a:r>
              <a:rPr lang="en-ZA" sz="2900" dirty="0"/>
              <a:t>Uncertainty is key, so must have this as well</a:t>
            </a:r>
          </a:p>
          <a:p>
            <a:endParaRPr lang="en-ZA" dirty="0"/>
          </a:p>
        </p:txBody>
      </p:sp>
    </p:spTree>
    <p:extLst>
      <p:ext uri="{BB962C8B-B14F-4D97-AF65-F5344CB8AC3E}">
        <p14:creationId xmlns:p14="http://schemas.microsoft.com/office/powerpoint/2010/main" val="2422867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615603"/>
          </a:xfrm>
        </p:spPr>
        <p:txBody>
          <a:bodyPr>
            <a:normAutofit/>
          </a:bodyPr>
          <a:lstStyle/>
          <a:p>
            <a:r>
              <a:rPr lang="en-ZA" sz="2800" dirty="0"/>
              <a:t>Toward a usable dynamic model of nominal rigidity</a:t>
            </a:r>
          </a:p>
        </p:txBody>
      </p:sp>
      <p:sp>
        <p:nvSpPr>
          <p:cNvPr id="3" name="Content Placeholder 2"/>
          <p:cNvSpPr>
            <a:spLocks noGrp="1"/>
          </p:cNvSpPr>
          <p:nvPr>
            <p:ph idx="1"/>
          </p:nvPr>
        </p:nvSpPr>
        <p:spPr>
          <a:xfrm>
            <a:off x="852901" y="980728"/>
            <a:ext cx="10515600" cy="5688632"/>
          </a:xfrm>
        </p:spPr>
        <p:txBody>
          <a:bodyPr>
            <a:normAutofit fontScale="77500" lnSpcReduction="20000"/>
          </a:bodyPr>
          <a:lstStyle/>
          <a:p>
            <a:pPr>
              <a:spcBef>
                <a:spcPts val="600"/>
              </a:spcBef>
              <a:spcAft>
                <a:spcPts val="600"/>
              </a:spcAft>
            </a:pPr>
            <a:r>
              <a:rPr lang="en-ZA" dirty="0"/>
              <a:t>Today:</a:t>
            </a:r>
          </a:p>
          <a:p>
            <a:pPr lvl="1">
              <a:lnSpc>
                <a:spcPct val="120000"/>
              </a:lnSpc>
              <a:spcBef>
                <a:spcPts val="600"/>
              </a:spcBef>
              <a:spcAft>
                <a:spcPts val="600"/>
              </a:spcAft>
            </a:pPr>
            <a:r>
              <a:rPr lang="en-ZA" dirty="0"/>
              <a:t>A general equilibrium model with consumption and production of a variety of goods where </a:t>
            </a:r>
            <a:r>
              <a:rPr lang="en-ZA" b="1" dirty="0"/>
              <a:t>relative prices </a:t>
            </a:r>
            <a:r>
              <a:rPr lang="en-ZA" dirty="0"/>
              <a:t>determine equilibrium properties of the model</a:t>
            </a:r>
          </a:p>
          <a:p>
            <a:pPr lvl="1">
              <a:spcBef>
                <a:spcPts val="600"/>
              </a:spcBef>
              <a:spcAft>
                <a:spcPts val="600"/>
              </a:spcAft>
            </a:pPr>
            <a:r>
              <a:rPr lang="en-ZA" dirty="0"/>
              <a:t>Production is done by many (a continuum) monopolistically competitive firms (= pricing power)</a:t>
            </a:r>
          </a:p>
          <a:p>
            <a:pPr lvl="1">
              <a:spcBef>
                <a:spcPts val="600"/>
              </a:spcBef>
              <a:spcAft>
                <a:spcPts val="600"/>
              </a:spcAft>
            </a:pPr>
            <a:r>
              <a:rPr lang="en-ZA" dirty="0"/>
              <a:t>A fixed money supply, no information problems</a:t>
            </a:r>
          </a:p>
          <a:p>
            <a:pPr lvl="1">
              <a:spcBef>
                <a:spcPts val="600"/>
              </a:spcBef>
              <a:spcAft>
                <a:spcPts val="600"/>
              </a:spcAft>
            </a:pPr>
            <a:r>
              <a:rPr lang="en-ZA" dirty="0"/>
              <a:t>To focus exclusively on “efficient relative prices” as a benchmark, prices are fully flexible</a:t>
            </a:r>
          </a:p>
          <a:p>
            <a:pPr lvl="1">
              <a:spcBef>
                <a:spcPts val="600"/>
              </a:spcBef>
              <a:spcAft>
                <a:spcPts val="600"/>
              </a:spcAft>
            </a:pPr>
            <a:r>
              <a:rPr lang="en-ZA" dirty="0"/>
              <a:t>So we abstract from </a:t>
            </a:r>
          </a:p>
          <a:p>
            <a:pPr lvl="2">
              <a:spcBef>
                <a:spcPts val="600"/>
              </a:spcBef>
              <a:spcAft>
                <a:spcPts val="600"/>
              </a:spcAft>
            </a:pPr>
            <a:r>
              <a:rPr lang="en-ZA" dirty="0"/>
              <a:t>Capital</a:t>
            </a:r>
          </a:p>
          <a:p>
            <a:pPr lvl="2">
              <a:spcBef>
                <a:spcPts val="600"/>
              </a:spcBef>
              <a:spcAft>
                <a:spcPts val="600"/>
              </a:spcAft>
            </a:pPr>
            <a:r>
              <a:rPr lang="en-ZA" dirty="0"/>
              <a:t>Labour market imperfections</a:t>
            </a:r>
          </a:p>
          <a:p>
            <a:pPr lvl="1">
              <a:spcBef>
                <a:spcPts val="600"/>
              </a:spcBef>
              <a:spcAft>
                <a:spcPts val="600"/>
              </a:spcAft>
            </a:pPr>
            <a:r>
              <a:rPr lang="en-ZA" dirty="0"/>
              <a:t>So, while the model is in principle dynamic</a:t>
            </a:r>
          </a:p>
          <a:p>
            <a:pPr lvl="2">
              <a:spcBef>
                <a:spcPts val="600"/>
              </a:spcBef>
              <a:spcAft>
                <a:spcPts val="600"/>
              </a:spcAft>
            </a:pPr>
            <a:r>
              <a:rPr lang="en-ZA" dirty="0"/>
              <a:t>The absence of capital (which links production resources over time), and</a:t>
            </a:r>
          </a:p>
          <a:p>
            <a:pPr lvl="2">
              <a:spcBef>
                <a:spcPts val="600"/>
              </a:spcBef>
              <a:spcAft>
                <a:spcPts val="600"/>
              </a:spcAft>
            </a:pPr>
            <a:r>
              <a:rPr lang="en-ZA" dirty="0"/>
              <a:t>The flexibility of prices</a:t>
            </a:r>
          </a:p>
          <a:p>
            <a:pPr lvl="2">
              <a:spcBef>
                <a:spcPts val="600"/>
              </a:spcBef>
              <a:spcAft>
                <a:spcPts val="600"/>
              </a:spcAft>
            </a:pPr>
            <a:r>
              <a:rPr lang="en-ZA" dirty="0"/>
              <a:t>Imply that the </a:t>
            </a:r>
            <a:r>
              <a:rPr lang="en-ZA" i="1" dirty="0"/>
              <a:t>effective </a:t>
            </a:r>
            <a:r>
              <a:rPr lang="en-ZA" dirty="0"/>
              <a:t>problem is period-by-period (static)</a:t>
            </a:r>
          </a:p>
          <a:p>
            <a:pPr>
              <a:spcBef>
                <a:spcPts val="600"/>
              </a:spcBef>
              <a:spcAft>
                <a:spcPts val="600"/>
              </a:spcAft>
            </a:pPr>
            <a:r>
              <a:rPr lang="en-ZA" dirty="0"/>
              <a:t>Next week: </a:t>
            </a:r>
          </a:p>
          <a:p>
            <a:pPr lvl="1">
              <a:spcBef>
                <a:spcPts val="600"/>
              </a:spcBef>
              <a:spcAft>
                <a:spcPts val="600"/>
              </a:spcAft>
            </a:pPr>
            <a:r>
              <a:rPr lang="en-ZA" dirty="0"/>
              <a:t>Use this multi firm setup in intertemporal models of sticky prices </a:t>
            </a:r>
          </a:p>
          <a:p>
            <a:pPr lvl="1">
              <a:spcBef>
                <a:spcPts val="600"/>
              </a:spcBef>
              <a:spcAft>
                <a:spcPts val="600"/>
              </a:spcAft>
            </a:pPr>
            <a:r>
              <a:rPr lang="en-ZA" dirty="0"/>
              <a:t>embed this into our RBC framework from last week and ask some simple questions about policy</a:t>
            </a:r>
          </a:p>
          <a:p>
            <a:pPr>
              <a:spcBef>
                <a:spcPts val="600"/>
              </a:spcBef>
              <a:spcAft>
                <a:spcPts val="600"/>
              </a:spcAft>
            </a:pPr>
            <a:endParaRPr lang="en-ZA" dirty="0"/>
          </a:p>
        </p:txBody>
      </p:sp>
    </p:spTree>
    <p:extLst>
      <p:ext uri="{BB962C8B-B14F-4D97-AF65-F5344CB8AC3E}">
        <p14:creationId xmlns:p14="http://schemas.microsoft.com/office/powerpoint/2010/main" val="3163179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The model: Firms and Production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a:lnSpc>
                    <a:spcPct val="110000"/>
                  </a:lnSpc>
                </a:pPr>
                <a:r>
                  <a:rPr lang="en-ZA" dirty="0"/>
                  <a:t>There exists a continuum of consumption goods, indexed by </a:t>
                </a:r>
                <a14:m>
                  <m:oMath xmlns:m="http://schemas.openxmlformats.org/officeDocument/2006/math">
                    <m:r>
                      <a:rPr lang="en-ZA" i="1" dirty="0" smtClean="0">
                        <a:latin typeface="Cambria Math" panose="02040503050406030204" pitchFamily="18" charset="0"/>
                      </a:rPr>
                      <m:t>𝑖</m:t>
                    </m:r>
                    <m:r>
                      <a:rPr lang="en-ZA" b="0" i="1" dirty="0" smtClean="0">
                        <a:latin typeface="Cambria Math" panose="02040503050406030204" pitchFamily="18" charset="0"/>
                      </a:rPr>
                      <m:t>∈</m:t>
                    </m:r>
                    <m:r>
                      <a:rPr lang="en-ZA" i="1" dirty="0">
                        <a:latin typeface="Cambria Math" panose="02040503050406030204" pitchFamily="18" charset="0"/>
                      </a:rPr>
                      <m:t>[0</m:t>
                    </m:r>
                    <m:r>
                      <a:rPr lang="en-ZA" b="0" i="1" dirty="0" smtClean="0">
                        <a:latin typeface="Cambria Math" panose="02040503050406030204" pitchFamily="18" charset="0"/>
                      </a:rPr>
                      <m:t>,</m:t>
                    </m:r>
                    <m:r>
                      <a:rPr lang="en-ZA" i="1" dirty="0">
                        <a:latin typeface="Cambria Math" panose="02040503050406030204" pitchFamily="18" charset="0"/>
                      </a:rPr>
                      <m:t>1]</m:t>
                    </m:r>
                  </m:oMath>
                </a14:m>
                <a:r>
                  <a:rPr lang="en-ZA" dirty="0"/>
                  <a:t>, each produced by a single firm with monopoly rights to that good, so that firm </a:t>
                </a:r>
                <a14:m>
                  <m:oMath xmlns:m="http://schemas.openxmlformats.org/officeDocument/2006/math">
                    <m:r>
                      <a:rPr lang="en-ZA" i="1" dirty="0" smtClean="0">
                        <a:latin typeface="Cambria Math" panose="02040503050406030204" pitchFamily="18" charset="0"/>
                      </a:rPr>
                      <m:t>𝑖</m:t>
                    </m:r>
                  </m:oMath>
                </a14:m>
                <a:r>
                  <a:rPr lang="en-ZA" dirty="0"/>
                  <a:t> can set the price for good </a:t>
                </a:r>
                <a14:m>
                  <m:oMath xmlns:m="http://schemas.openxmlformats.org/officeDocument/2006/math">
                    <m:r>
                      <a:rPr lang="en-ZA" i="1" dirty="0">
                        <a:latin typeface="Cambria Math" panose="02040503050406030204" pitchFamily="18" charset="0"/>
                      </a:rPr>
                      <m:t>𝑖</m:t>
                    </m:r>
                  </m:oMath>
                </a14:m>
                <a:endParaRPr lang="en-ZA" dirty="0"/>
              </a:p>
              <a:p>
                <a:pPr marL="0" indent="0">
                  <a:lnSpc>
                    <a:spcPct val="110000"/>
                  </a:lnSpc>
                  <a:buNone/>
                </a:pPr>
                <a:r>
                  <a:rPr lang="en-ZA" dirty="0"/>
                  <a:t>Notation:</a:t>
                </a:r>
              </a:p>
              <a:p>
                <a:pPr lvl="1">
                  <a:lnSpc>
                    <a:spcPct val="110000"/>
                  </a:lnSpc>
                </a:pPr>
                <a:r>
                  <a:rPr lang="en-ZA" dirty="0"/>
                  <a:t>Aggregate consumption of good </a:t>
                </a:r>
                <a14:m>
                  <m:oMath xmlns:m="http://schemas.openxmlformats.org/officeDocument/2006/math">
                    <m:r>
                      <a:rPr lang="en-ZA" i="1" dirty="0" smtClean="0">
                        <a:latin typeface="Cambria Math" panose="02040503050406030204" pitchFamily="18" charset="0"/>
                      </a:rPr>
                      <m:t>𝑖</m:t>
                    </m:r>
                  </m:oMath>
                </a14:m>
                <a:r>
                  <a:rPr lang="en-ZA" dirty="0"/>
                  <a:t> is </a:t>
                </a:r>
                <a14:m>
                  <m:oMath xmlns:m="http://schemas.openxmlformats.org/officeDocument/2006/math">
                    <m:sSub>
                      <m:sSubPr>
                        <m:ctrlPr>
                          <a:rPr lang="en-ZA" b="0" i="1" dirty="0" smtClean="0">
                            <a:latin typeface="Cambria Math" panose="02040503050406030204" pitchFamily="18" charset="0"/>
                          </a:rPr>
                        </m:ctrlPr>
                      </m:sSubPr>
                      <m:e>
                        <m:r>
                          <a:rPr lang="en-ZA" i="1" dirty="0" smtClean="0">
                            <a:latin typeface="Cambria Math" panose="02040503050406030204" pitchFamily="18" charset="0"/>
                          </a:rPr>
                          <m:t>𝐶</m:t>
                        </m:r>
                      </m:e>
                      <m:sub>
                        <m:r>
                          <a:rPr lang="en-ZA" i="1" dirty="0" smtClean="0">
                            <a:latin typeface="Cambria Math" panose="02040503050406030204" pitchFamily="18" charset="0"/>
                          </a:rPr>
                          <m:t>𝑖</m:t>
                        </m:r>
                      </m:sub>
                    </m:sSub>
                  </m:oMath>
                </a14:m>
                <a:r>
                  <a:rPr lang="en-ZA" dirty="0"/>
                  <a:t> and the price paid for good </a:t>
                </a:r>
                <a14:m>
                  <m:oMath xmlns:m="http://schemas.openxmlformats.org/officeDocument/2006/math">
                    <m:r>
                      <a:rPr lang="en-ZA" i="1" dirty="0" smtClean="0">
                        <a:latin typeface="Cambria Math" panose="02040503050406030204" pitchFamily="18" charset="0"/>
                      </a:rPr>
                      <m:t>𝑖</m:t>
                    </m:r>
                  </m:oMath>
                </a14:m>
                <a:r>
                  <a:rPr lang="en-ZA" dirty="0"/>
                  <a:t>, </a:t>
                </a:r>
                <a14:m>
                  <m:oMath xmlns:m="http://schemas.openxmlformats.org/officeDocument/2006/math">
                    <m:sSub>
                      <m:sSubPr>
                        <m:ctrlPr>
                          <a:rPr lang="en-ZA" b="0" i="1" dirty="0" smtClean="0">
                            <a:latin typeface="Cambria Math" panose="02040503050406030204" pitchFamily="18" charset="0"/>
                          </a:rPr>
                        </m:ctrlPr>
                      </m:sSubPr>
                      <m:e>
                        <m:r>
                          <a:rPr lang="en-ZA" i="1" dirty="0" smtClean="0">
                            <a:latin typeface="Cambria Math" panose="02040503050406030204" pitchFamily="18" charset="0"/>
                          </a:rPr>
                          <m:t>𝑃</m:t>
                        </m:r>
                      </m:e>
                      <m:sub>
                        <m:r>
                          <a:rPr lang="en-ZA" i="1" dirty="0" smtClean="0">
                            <a:latin typeface="Cambria Math" panose="02040503050406030204" pitchFamily="18" charset="0"/>
                          </a:rPr>
                          <m:t>𝑖</m:t>
                        </m:r>
                      </m:sub>
                    </m:sSub>
                  </m:oMath>
                </a14:m>
                <a:endParaRPr lang="en-ZA" dirty="0"/>
              </a:p>
              <a:p>
                <a:pPr lvl="1">
                  <a:lnSpc>
                    <a:spcPct val="110000"/>
                  </a:lnSpc>
                </a:pPr>
                <a:endParaRPr lang="en-ZA" dirty="0"/>
              </a:p>
              <a:p>
                <a:pPr lvl="1">
                  <a:lnSpc>
                    <a:spcPct val="110000"/>
                  </a:lnSpc>
                </a:pPr>
                <a:r>
                  <a:rPr lang="en-ZA" dirty="0"/>
                  <a:t>Production: firm </a:t>
                </a:r>
                <a14:m>
                  <m:oMath xmlns:m="http://schemas.openxmlformats.org/officeDocument/2006/math">
                    <m:r>
                      <a:rPr lang="en-ZA" i="1" dirty="0">
                        <a:latin typeface="Cambria Math" panose="02040503050406030204" pitchFamily="18" charset="0"/>
                      </a:rPr>
                      <m:t>𝑖</m:t>
                    </m:r>
                  </m:oMath>
                </a14:m>
                <a:r>
                  <a:rPr lang="en-ZA" dirty="0"/>
                  <a:t> produces good </a:t>
                </a:r>
                <a14:m>
                  <m:oMath xmlns:m="http://schemas.openxmlformats.org/officeDocument/2006/math">
                    <m:r>
                      <a:rPr lang="en-ZA" i="1" dirty="0">
                        <a:latin typeface="Cambria Math" panose="02040503050406030204" pitchFamily="18" charset="0"/>
                      </a:rPr>
                      <m:t>𝑖</m:t>
                    </m:r>
                  </m:oMath>
                </a14:m>
                <a:r>
                  <a:rPr lang="en-ZA" dirty="0"/>
                  <a:t> using only labour hired from a perfectly competitive market for labour of type </a:t>
                </a:r>
                <a14:m>
                  <m:oMath xmlns:m="http://schemas.openxmlformats.org/officeDocument/2006/math">
                    <m:r>
                      <a:rPr lang="en-ZA" i="1" dirty="0">
                        <a:latin typeface="Cambria Math" panose="02040503050406030204" pitchFamily="18" charset="0"/>
                      </a:rPr>
                      <m:t>𝑖</m:t>
                    </m:r>
                  </m:oMath>
                </a14:m>
                <a:r>
                  <a:rPr lang="en-ZA" dirty="0"/>
                  <a:t>: </a:t>
                </a:r>
                <a:endParaRPr lang="en-ZA" b="0" i="1" dirty="0">
                  <a:latin typeface="Cambria Math" panose="02040503050406030204" pitchFamily="18" charset="0"/>
                </a:endParaRPr>
              </a:p>
              <a:p>
                <a:pPr marL="342900" lvl="1" indent="0">
                  <a:lnSpc>
                    <a:spcPct val="110000"/>
                  </a:lnSpc>
                  <a:buNone/>
                </a:pPr>
                <a14:m>
                  <m:oMathPara xmlns:m="http://schemas.openxmlformats.org/officeDocument/2006/math">
                    <m:oMathParaPr>
                      <m:jc m:val="centerGroup"/>
                    </m:oMathParaPr>
                    <m:oMath xmlns:m="http://schemas.openxmlformats.org/officeDocument/2006/math">
                      <m:sSub>
                        <m:sSubPr>
                          <m:ctrlPr>
                            <a:rPr lang="en-ZA" b="0" i="1" dirty="0" smtClean="0">
                              <a:latin typeface="Cambria Math" panose="02040503050406030204" pitchFamily="18" charset="0"/>
                            </a:rPr>
                          </m:ctrlPr>
                        </m:sSubPr>
                        <m:e>
                          <m:r>
                            <a:rPr lang="en-ZA" i="1" dirty="0">
                              <a:latin typeface="Cambria Math" panose="02040503050406030204" pitchFamily="18" charset="0"/>
                            </a:rPr>
                            <m:t>𝑌</m:t>
                          </m:r>
                        </m:e>
                        <m:sub>
                          <m:r>
                            <a:rPr lang="en-ZA" b="0" i="1" dirty="0" smtClean="0">
                              <a:latin typeface="Cambria Math" panose="02040503050406030204" pitchFamily="18" charset="0"/>
                            </a:rPr>
                            <m:t>𝑖</m:t>
                          </m:r>
                        </m:sub>
                      </m:sSub>
                      <m:r>
                        <a:rPr lang="en-ZA" b="0" i="1" dirty="0" smtClean="0">
                          <a:latin typeface="Cambria Math" panose="02040503050406030204" pitchFamily="18" charset="0"/>
                        </a:rPr>
                        <m:t>=</m:t>
                      </m:r>
                      <m:sSub>
                        <m:sSubPr>
                          <m:ctrlPr>
                            <a:rPr lang="en-ZA" i="1" dirty="0">
                              <a:latin typeface="Cambria Math" panose="02040503050406030204" pitchFamily="18" charset="0"/>
                            </a:rPr>
                          </m:ctrlPr>
                        </m:sSubPr>
                        <m:e>
                          <m:r>
                            <a:rPr lang="en-ZA" b="0" i="1" dirty="0" smtClean="0">
                              <a:latin typeface="Cambria Math" panose="02040503050406030204" pitchFamily="18" charset="0"/>
                            </a:rPr>
                            <m:t>𝐿</m:t>
                          </m:r>
                        </m:e>
                        <m:sub>
                          <m:r>
                            <a:rPr lang="en-ZA" i="1" dirty="0">
                              <a:latin typeface="Cambria Math" panose="02040503050406030204" pitchFamily="18" charset="0"/>
                            </a:rPr>
                            <m:t>𝑖</m:t>
                          </m:r>
                        </m:sub>
                      </m:sSub>
                    </m:oMath>
                  </m:oMathPara>
                </a14:m>
                <a:endParaRPr lang="en-ZA" dirty="0"/>
              </a:p>
              <a:p>
                <a:pPr lvl="1">
                  <a:lnSpc>
                    <a:spcPct val="110000"/>
                  </a:lnSpc>
                </a:pPr>
                <a:endParaRPr lang="en-ZA" dirty="0"/>
              </a:p>
              <a:p>
                <a:pPr lvl="1">
                  <a:lnSpc>
                    <a:spcPct val="110000"/>
                  </a:lnSpc>
                </a:pPr>
                <a:r>
                  <a:rPr lang="en-ZA" dirty="0"/>
                  <a:t>No government, outside markets or capital, so equilibrium requires:</a:t>
                </a:r>
              </a:p>
              <a:p>
                <a:pPr marL="342900" lvl="1" indent="0">
                  <a:lnSpc>
                    <a:spcPct val="110000"/>
                  </a:lnSpc>
                  <a:buNone/>
                </a:pPr>
                <a14:m>
                  <m:oMathPara xmlns:m="http://schemas.openxmlformats.org/officeDocument/2006/math">
                    <m:oMathParaPr>
                      <m:jc m:val="centerGroup"/>
                    </m:oMathParaPr>
                    <m:oMath xmlns:m="http://schemas.openxmlformats.org/officeDocument/2006/math">
                      <m:sSub>
                        <m:sSubPr>
                          <m:ctrlPr>
                            <a:rPr lang="en-ZA" i="1" dirty="0">
                              <a:latin typeface="Cambria Math" panose="02040503050406030204" pitchFamily="18" charset="0"/>
                            </a:rPr>
                          </m:ctrlPr>
                        </m:sSubPr>
                        <m:e>
                          <m:r>
                            <a:rPr lang="en-ZA" i="1" dirty="0">
                              <a:latin typeface="Cambria Math" panose="02040503050406030204" pitchFamily="18" charset="0"/>
                            </a:rPr>
                            <m:t>𝑌</m:t>
                          </m:r>
                        </m:e>
                        <m:sub>
                          <m:r>
                            <a:rPr lang="en-ZA" i="1" dirty="0">
                              <a:latin typeface="Cambria Math" panose="02040503050406030204" pitchFamily="18" charset="0"/>
                            </a:rPr>
                            <m:t>𝑖</m:t>
                          </m:r>
                        </m:sub>
                      </m:sSub>
                      <m:r>
                        <a:rPr lang="en-ZA" i="1" dirty="0">
                          <a:latin typeface="Cambria Math" panose="02040503050406030204" pitchFamily="18" charset="0"/>
                        </a:rPr>
                        <m:t>=</m:t>
                      </m:r>
                      <m:sSub>
                        <m:sSubPr>
                          <m:ctrlPr>
                            <a:rPr lang="en-ZA" i="1" dirty="0">
                              <a:latin typeface="Cambria Math" panose="02040503050406030204" pitchFamily="18" charset="0"/>
                            </a:rPr>
                          </m:ctrlPr>
                        </m:sSubPr>
                        <m:e>
                          <m:r>
                            <a:rPr lang="en-ZA" b="0" i="1" dirty="0" smtClean="0">
                              <a:latin typeface="Cambria Math" panose="02040503050406030204" pitchFamily="18" charset="0"/>
                            </a:rPr>
                            <m:t>𝐶</m:t>
                          </m:r>
                        </m:e>
                        <m:sub>
                          <m:r>
                            <a:rPr lang="en-ZA" i="1" dirty="0">
                              <a:latin typeface="Cambria Math" panose="02040503050406030204" pitchFamily="18" charset="0"/>
                            </a:rPr>
                            <m:t>𝑖</m:t>
                          </m:r>
                        </m:sub>
                      </m:sSub>
                    </m:oMath>
                  </m:oMathPara>
                </a14:m>
                <a:endParaRPr lang="en-ZA" dirty="0"/>
              </a:p>
              <a:p>
                <a:pPr marL="342900" lvl="1" indent="0">
                  <a:buNone/>
                </a:pPr>
                <a:endParaRPr lang="en-ZA" dirty="0"/>
              </a:p>
              <a:p>
                <a:pPr marL="342900" lvl="1" indent="0">
                  <a:buNone/>
                </a:pPr>
                <a:endParaRPr lang="en-ZA" dirty="0"/>
              </a:p>
              <a:p>
                <a:pPr marL="342900" lvl="1" indent="0">
                  <a:buNone/>
                </a:pPr>
                <a:endParaRPr lang="en-ZA" dirty="0"/>
              </a:p>
              <a:p>
                <a:pPr lvl="2"/>
                <a:endParaRPr lang="en-ZA"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en-ZA">
                    <a:noFill/>
                  </a:rPr>
                  <a:t> </a:t>
                </a:r>
              </a:p>
            </p:txBody>
          </p:sp>
        </mc:Fallback>
      </mc:AlternateContent>
    </p:spTree>
    <p:extLst>
      <p:ext uri="{BB962C8B-B14F-4D97-AF65-F5344CB8AC3E}">
        <p14:creationId xmlns:p14="http://schemas.microsoft.com/office/powerpoint/2010/main" val="2932971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788"/>
          </a:xfrm>
        </p:spPr>
        <p:txBody>
          <a:bodyPr>
            <a:normAutofit/>
          </a:bodyPr>
          <a:lstStyle/>
          <a:p>
            <a:r>
              <a:rPr lang="en-ZA" sz="2800" dirty="0"/>
              <a:t>The model: The representative household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95400" y="1169914"/>
                <a:ext cx="6120680" cy="5007049"/>
              </a:xfrm>
            </p:spPr>
            <p:txBody>
              <a:bodyPr>
                <a:normAutofit lnSpcReduction="10000"/>
              </a:bodyPr>
              <a:lstStyle/>
              <a:p>
                <a:pPr>
                  <a:lnSpc>
                    <a:spcPct val="110000"/>
                  </a:lnSpc>
                </a:pPr>
                <a:r>
                  <a:rPr lang="en-ZA" sz="2800" dirty="0"/>
                  <a:t>Households prefer a mix of consumption goods and a experience uniform disutility from labour supplied to different type of firms:</a:t>
                </a:r>
              </a:p>
              <a:p>
                <a:pPr lvl="1">
                  <a:lnSpc>
                    <a:spcPct val="110000"/>
                  </a:lnSpc>
                </a:pPr>
                <a:r>
                  <a:rPr lang="en-ZA" sz="2400" dirty="0"/>
                  <a:t>Since this is a effectively static model, utility from aggregate consumption (</a:t>
                </a:r>
                <a14:m>
                  <m:oMath xmlns:m="http://schemas.openxmlformats.org/officeDocument/2006/math">
                    <m:r>
                      <a:rPr lang="en-ZA" sz="2400" i="1" dirty="0" smtClean="0">
                        <a:latin typeface="Cambria Math" panose="02040503050406030204" pitchFamily="18" charset="0"/>
                      </a:rPr>
                      <m:t>𝐶</m:t>
                    </m:r>
                  </m:oMath>
                </a14:m>
                <a:r>
                  <a:rPr lang="en-ZA" sz="2400" dirty="0"/>
                  <a:t>) is linear</a:t>
                </a:r>
              </a:p>
              <a:p>
                <a:pPr lvl="1">
                  <a:lnSpc>
                    <a:spcPct val="110000"/>
                  </a:lnSpc>
                </a:pPr>
                <a:r>
                  <a:rPr lang="en-ZA" sz="2400" dirty="0"/>
                  <a:t>It will be nonlinear next week</a:t>
                </a:r>
              </a:p>
              <a:p>
                <a:pPr lvl="1">
                  <a:lnSpc>
                    <a:spcPct val="110000"/>
                  </a:lnSpc>
                </a:pPr>
                <a:r>
                  <a:rPr lang="en-ZA" sz="2400" dirty="0"/>
                  <a:t>The linear utility function assumption on labour “types” means that a household worker does not care for which type of firm she works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95400" y="1169914"/>
                <a:ext cx="6120680" cy="5007049"/>
              </a:xfrm>
              <a:blipFill>
                <a:blip r:embed="rId2"/>
                <a:stretch>
                  <a:fillRect l="-1793" t="-1218" r="-1295" b="-974"/>
                </a:stretch>
              </a:blipFill>
            </p:spPr>
            <p:txBody>
              <a:bodyPr/>
              <a:lstStyle/>
              <a:p>
                <a:r>
                  <a:rPr lang="en-ZA">
                    <a:noFill/>
                  </a:rPr>
                  <a:t> </a:t>
                </a:r>
              </a:p>
            </p:txBody>
          </p:sp>
        </mc:Fallback>
      </mc:AlternateContent>
      <p:pic>
        <p:nvPicPr>
          <p:cNvPr id="4" name="Picture 3"/>
          <p:cNvPicPr>
            <a:picLocks noChangeAspect="1"/>
          </p:cNvPicPr>
          <p:nvPr/>
        </p:nvPicPr>
        <p:blipFill>
          <a:blip r:embed="rId3"/>
          <a:stretch>
            <a:fillRect/>
          </a:stretch>
        </p:blipFill>
        <p:spPr>
          <a:xfrm>
            <a:off x="6567427" y="1628800"/>
            <a:ext cx="3845005" cy="4089276"/>
          </a:xfrm>
          <a:prstGeom prst="rect">
            <a:avLst/>
          </a:prstGeom>
        </p:spPr>
      </p:pic>
    </p:spTree>
    <p:extLst>
      <p:ext uri="{BB962C8B-B14F-4D97-AF65-F5344CB8AC3E}">
        <p14:creationId xmlns:p14="http://schemas.microsoft.com/office/powerpoint/2010/main" val="1436056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788"/>
          </a:xfrm>
        </p:spPr>
        <p:txBody>
          <a:bodyPr>
            <a:normAutofit/>
          </a:bodyPr>
          <a:lstStyle/>
          <a:p>
            <a:r>
              <a:rPr lang="en-ZA" sz="2800" dirty="0"/>
              <a:t>The model: The representative household</a:t>
            </a:r>
          </a:p>
        </p:txBody>
      </p:sp>
      <p:sp>
        <p:nvSpPr>
          <p:cNvPr id="3" name="Content Placeholder 2"/>
          <p:cNvSpPr>
            <a:spLocks noGrp="1"/>
          </p:cNvSpPr>
          <p:nvPr>
            <p:ph idx="1"/>
          </p:nvPr>
        </p:nvSpPr>
        <p:spPr>
          <a:xfrm>
            <a:off x="695400" y="1169914"/>
            <a:ext cx="6120680" cy="5007049"/>
          </a:xfrm>
        </p:spPr>
        <p:txBody>
          <a:bodyPr>
            <a:normAutofit lnSpcReduction="10000"/>
          </a:bodyPr>
          <a:lstStyle/>
          <a:p>
            <a:pPr>
              <a:lnSpc>
                <a:spcPct val="110000"/>
              </a:lnSpc>
            </a:pPr>
            <a:r>
              <a:rPr lang="en-ZA" sz="2800" dirty="0"/>
              <a:t>Households prefer a mix of consumption goods and a experience uniform disutility from labour supplied to different type of firms:</a:t>
            </a:r>
          </a:p>
          <a:p>
            <a:pPr lvl="1">
              <a:lnSpc>
                <a:spcPct val="110000"/>
              </a:lnSpc>
            </a:pPr>
            <a:r>
              <a:rPr lang="en-ZA" sz="2400" dirty="0"/>
              <a:t>Since this is a effectively static model, utility from aggregate consumption is linear</a:t>
            </a:r>
          </a:p>
          <a:p>
            <a:pPr lvl="1">
              <a:lnSpc>
                <a:spcPct val="110000"/>
              </a:lnSpc>
            </a:pPr>
            <a:r>
              <a:rPr lang="en-ZA" sz="2400" dirty="0"/>
              <a:t>It will be nonlinear next week</a:t>
            </a:r>
          </a:p>
          <a:p>
            <a:pPr lvl="1">
              <a:lnSpc>
                <a:spcPct val="110000"/>
              </a:lnSpc>
            </a:pPr>
            <a:r>
              <a:rPr lang="en-ZA" sz="2400" dirty="0"/>
              <a:t>Extremes?</a:t>
            </a:r>
          </a:p>
          <a:p>
            <a:pPr lvl="1">
              <a:lnSpc>
                <a:spcPct val="110000"/>
              </a:lnSpc>
            </a:pPr>
            <a:r>
              <a:rPr lang="en-ZA" sz="2400" dirty="0"/>
              <a:t>The linear assumption on labour “types” means that a household worker does not care for which type of firm she works</a:t>
            </a:r>
          </a:p>
        </p:txBody>
      </p:sp>
      <p:pic>
        <p:nvPicPr>
          <p:cNvPr id="4" name="Picture 3"/>
          <p:cNvPicPr>
            <a:picLocks noChangeAspect="1"/>
          </p:cNvPicPr>
          <p:nvPr/>
        </p:nvPicPr>
        <p:blipFill>
          <a:blip r:embed="rId2"/>
          <a:stretch>
            <a:fillRect/>
          </a:stretch>
        </p:blipFill>
        <p:spPr>
          <a:xfrm>
            <a:off x="6567427" y="1628800"/>
            <a:ext cx="3845005" cy="4089276"/>
          </a:xfrm>
          <a:prstGeom prst="rect">
            <a:avLst/>
          </a:prstGeom>
        </p:spPr>
      </p:pic>
      <p:sp>
        <p:nvSpPr>
          <p:cNvPr id="5" name="TextBox 4">
            <a:extLst>
              <a:ext uri="{FF2B5EF4-FFF2-40B4-BE49-F238E27FC236}">
                <a16:creationId xmlns:a16="http://schemas.microsoft.com/office/drawing/2014/main" id="{3E4B4BF6-1FE8-451B-8234-F84D06C1D91E}"/>
              </a:ext>
            </a:extLst>
          </p:cNvPr>
          <p:cNvSpPr txBox="1"/>
          <p:nvPr/>
        </p:nvSpPr>
        <p:spPr>
          <a:xfrm>
            <a:off x="7176120" y="3784972"/>
            <a:ext cx="3495763" cy="2308324"/>
          </a:xfrm>
          <a:prstGeom prst="rect">
            <a:avLst/>
          </a:prstGeom>
          <a:solidFill>
            <a:schemeClr val="bg1"/>
          </a:solidFill>
        </p:spPr>
        <p:txBody>
          <a:bodyPr wrap="square" rtlCol="0">
            <a:spAutoFit/>
          </a:bodyPr>
          <a:lstStyle/>
          <a:p>
            <a:r>
              <a:rPr lang="en-ZA" dirty="0">
                <a:solidFill>
                  <a:srgbClr val="FF0000"/>
                </a:solidFill>
              </a:rPr>
              <a:t>A concave, </a:t>
            </a:r>
            <a:br>
              <a:rPr lang="en-ZA" dirty="0">
                <a:solidFill>
                  <a:srgbClr val="FF0000"/>
                </a:solidFill>
              </a:rPr>
            </a:br>
            <a:r>
              <a:rPr lang="en-ZA" dirty="0">
                <a:solidFill>
                  <a:srgbClr val="FF0000"/>
                </a:solidFill>
              </a:rPr>
              <a:t>constant elasticity of substitution utility function</a:t>
            </a:r>
          </a:p>
          <a:p>
            <a:pPr marL="285750" indent="-285750">
              <a:buFontTx/>
              <a:buChar char="-"/>
            </a:pPr>
            <a:r>
              <a:rPr lang="en-ZA" dirty="0">
                <a:solidFill>
                  <a:srgbClr val="FF0000"/>
                </a:solidFill>
              </a:rPr>
              <a:t>Consumers prefer average bundles over extreme bundles</a:t>
            </a:r>
          </a:p>
          <a:p>
            <a:pPr marL="285750" indent="-285750">
              <a:buFontTx/>
              <a:buChar char="-"/>
            </a:pPr>
            <a:r>
              <a:rPr lang="en-ZA" dirty="0">
                <a:solidFill>
                  <a:srgbClr val="FF0000"/>
                </a:solidFill>
              </a:rPr>
              <a:t>If the price of two goods differ, the consumer will consume different quantities of them</a:t>
            </a:r>
          </a:p>
        </p:txBody>
      </p:sp>
    </p:spTree>
    <p:extLst>
      <p:ext uri="{BB962C8B-B14F-4D97-AF65-F5344CB8AC3E}">
        <p14:creationId xmlns:p14="http://schemas.microsoft.com/office/powerpoint/2010/main" val="294041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603"/>
          </a:xfrm>
        </p:spPr>
        <p:txBody>
          <a:bodyPr>
            <a:normAutofit/>
          </a:bodyPr>
          <a:lstStyle/>
          <a:p>
            <a:r>
              <a:rPr lang="en-ZA" sz="2800" dirty="0"/>
              <a:t>The model: The representative household</a:t>
            </a:r>
          </a:p>
        </p:txBody>
      </p:sp>
      <p:sp>
        <p:nvSpPr>
          <p:cNvPr id="3" name="Content Placeholder 2"/>
          <p:cNvSpPr>
            <a:spLocks noGrp="1"/>
          </p:cNvSpPr>
          <p:nvPr>
            <p:ph idx="1"/>
          </p:nvPr>
        </p:nvSpPr>
        <p:spPr>
          <a:xfrm>
            <a:off x="479376" y="1340769"/>
            <a:ext cx="6120680" cy="4836195"/>
          </a:xfrm>
        </p:spPr>
        <p:txBody>
          <a:bodyPr>
            <a:normAutofit fontScale="85000" lnSpcReduction="20000"/>
          </a:bodyPr>
          <a:lstStyle/>
          <a:p>
            <a:pPr>
              <a:lnSpc>
                <a:spcPct val="120000"/>
              </a:lnSpc>
            </a:pPr>
            <a:r>
              <a:rPr lang="en-ZA" sz="2800" dirty="0"/>
              <a:t>Budget constraint</a:t>
            </a:r>
          </a:p>
          <a:p>
            <a:pPr>
              <a:lnSpc>
                <a:spcPct val="120000"/>
              </a:lnSpc>
            </a:pPr>
            <a:r>
              <a:rPr lang="en-ZA" sz="2800" dirty="0"/>
              <a:t>Households obtain wealth from labour (WL) and profit shares from ownership of firms (R)</a:t>
            </a:r>
          </a:p>
          <a:p>
            <a:pPr lvl="1">
              <a:lnSpc>
                <a:spcPct val="120000"/>
              </a:lnSpc>
            </a:pPr>
            <a:r>
              <a:rPr lang="en-ZA" sz="2400" dirty="0"/>
              <a:t>Since “different varieties” of labour are perfect substitutes in consumption and production, the equilibrium relative wage is 1 and we can just consider the aggregate wage and labour supply</a:t>
            </a:r>
          </a:p>
          <a:p>
            <a:pPr>
              <a:lnSpc>
                <a:spcPct val="120000"/>
              </a:lnSpc>
            </a:pPr>
            <a:r>
              <a:rPr lang="en-ZA" sz="2800" dirty="0"/>
              <a:t>Spend it on different varieties of goods </a:t>
            </a:r>
          </a:p>
          <a:p>
            <a:pPr>
              <a:lnSpc>
                <a:spcPct val="120000"/>
              </a:lnSpc>
            </a:pPr>
            <a:r>
              <a:rPr lang="en-ZA" sz="2800" dirty="0"/>
              <a:t>Since the utility function and budget constraint are both </a:t>
            </a:r>
            <a:r>
              <a:rPr lang="en-ZA" sz="2800" b="1" dirty="0"/>
              <a:t>linearly separable </a:t>
            </a:r>
            <a:r>
              <a:rPr lang="en-ZA" sz="2800" dirty="0"/>
              <a:t>between consumption and labour, we can consider the two problems </a:t>
            </a:r>
            <a:r>
              <a:rPr lang="en-ZA" sz="2800" b="1" dirty="0"/>
              <a:t>independently</a:t>
            </a:r>
          </a:p>
          <a:p>
            <a:pPr lvl="1">
              <a:lnSpc>
                <a:spcPct val="110000"/>
              </a:lnSpc>
            </a:pPr>
            <a:endParaRPr lang="en-ZA" sz="2000" dirty="0"/>
          </a:p>
        </p:txBody>
      </p:sp>
      <p:pic>
        <p:nvPicPr>
          <p:cNvPr id="5" name="Picture 4"/>
          <p:cNvPicPr>
            <a:picLocks noChangeAspect="1"/>
          </p:cNvPicPr>
          <p:nvPr/>
        </p:nvPicPr>
        <p:blipFill>
          <a:blip r:embed="rId2"/>
          <a:stretch>
            <a:fillRect/>
          </a:stretch>
        </p:blipFill>
        <p:spPr>
          <a:xfrm>
            <a:off x="7032105" y="2924945"/>
            <a:ext cx="3244875" cy="1163067"/>
          </a:xfrm>
          <a:prstGeom prst="rect">
            <a:avLst/>
          </a:prstGeom>
        </p:spPr>
      </p:pic>
      <p:sp>
        <p:nvSpPr>
          <p:cNvPr id="4" name="Right Brace 3">
            <a:extLst>
              <a:ext uri="{FF2B5EF4-FFF2-40B4-BE49-F238E27FC236}">
                <a16:creationId xmlns:a16="http://schemas.microsoft.com/office/drawing/2014/main" id="{914A670F-5983-416C-AFD7-E40CB254650D}"/>
              </a:ext>
            </a:extLst>
          </p:cNvPr>
          <p:cNvSpPr/>
          <p:nvPr/>
        </p:nvSpPr>
        <p:spPr>
          <a:xfrm rot="5400000">
            <a:off x="7644171" y="3331929"/>
            <a:ext cx="432048" cy="1080119"/>
          </a:xfrm>
          <a:prstGeom prst="rightBrace">
            <a:avLst>
              <a:gd name="adj1" fmla="val 29890"/>
              <a:gd name="adj2" fmla="val 5000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pic>
        <p:nvPicPr>
          <p:cNvPr id="6" name="Picture 5">
            <a:extLst>
              <a:ext uri="{FF2B5EF4-FFF2-40B4-BE49-F238E27FC236}">
                <a16:creationId xmlns:a16="http://schemas.microsoft.com/office/drawing/2014/main" id="{0E192A75-683D-45FC-B3D9-7A664C0C3072}"/>
              </a:ext>
            </a:extLst>
          </p:cNvPr>
          <p:cNvPicPr>
            <a:picLocks noChangeAspect="1"/>
          </p:cNvPicPr>
          <p:nvPr/>
        </p:nvPicPr>
        <p:blipFill rotWithShape="1">
          <a:blip r:embed="rId3"/>
          <a:srcRect l="80840" t="35930" r="3762" b="34565"/>
          <a:stretch/>
        </p:blipFill>
        <p:spPr>
          <a:xfrm>
            <a:off x="7716179" y="4221088"/>
            <a:ext cx="288032" cy="360040"/>
          </a:xfrm>
          <a:prstGeom prst="rect">
            <a:avLst/>
          </a:prstGeom>
        </p:spPr>
      </p:pic>
    </p:spTree>
    <p:extLst>
      <p:ext uri="{BB962C8B-B14F-4D97-AF65-F5344CB8AC3E}">
        <p14:creationId xmlns:p14="http://schemas.microsoft.com/office/powerpoint/2010/main" val="2828096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236"/>
          </a:xfrm>
        </p:spPr>
        <p:txBody>
          <a:bodyPr>
            <a:normAutofit/>
          </a:bodyPr>
          <a:lstStyle/>
          <a:p>
            <a:r>
              <a:rPr lang="en-ZA" sz="2800" dirty="0"/>
              <a:t>Consumption Demand of variety of goods</a:t>
            </a:r>
          </a:p>
        </p:txBody>
      </p:sp>
      <p:sp>
        <p:nvSpPr>
          <p:cNvPr id="3" name="Content Placeholder 2"/>
          <p:cNvSpPr>
            <a:spLocks noGrp="1"/>
          </p:cNvSpPr>
          <p:nvPr>
            <p:ph idx="1"/>
          </p:nvPr>
        </p:nvSpPr>
        <p:spPr>
          <a:xfrm>
            <a:off x="551384" y="1340769"/>
            <a:ext cx="3816424" cy="4836195"/>
          </a:xfrm>
        </p:spPr>
        <p:txBody>
          <a:bodyPr/>
          <a:lstStyle/>
          <a:p>
            <a:endParaRPr lang="en-ZA" dirty="0"/>
          </a:p>
          <a:p>
            <a:r>
              <a:rPr lang="en-ZA" dirty="0"/>
              <a:t>Utility function:</a:t>
            </a:r>
          </a:p>
          <a:p>
            <a:endParaRPr lang="en-ZA" dirty="0"/>
          </a:p>
          <a:p>
            <a:r>
              <a:rPr lang="en-ZA" dirty="0"/>
              <a:t>Budget Constraint:</a:t>
            </a:r>
          </a:p>
          <a:p>
            <a:endParaRPr lang="en-ZA" dirty="0"/>
          </a:p>
          <a:p>
            <a:r>
              <a:rPr lang="en-ZA" dirty="0" err="1"/>
              <a:t>Lagrangian</a:t>
            </a:r>
            <a:r>
              <a:rPr lang="en-ZA" dirty="0"/>
              <a:t>:</a:t>
            </a:r>
          </a:p>
        </p:txBody>
      </p:sp>
      <p:pic>
        <p:nvPicPr>
          <p:cNvPr id="4" name="Picture 3"/>
          <p:cNvPicPr>
            <a:picLocks noChangeAspect="1"/>
          </p:cNvPicPr>
          <p:nvPr/>
        </p:nvPicPr>
        <p:blipFill>
          <a:blip r:embed="rId2"/>
          <a:stretch>
            <a:fillRect/>
          </a:stretch>
        </p:blipFill>
        <p:spPr>
          <a:xfrm>
            <a:off x="3479503" y="1340768"/>
            <a:ext cx="2352675" cy="1276350"/>
          </a:xfrm>
          <a:prstGeom prst="rect">
            <a:avLst/>
          </a:prstGeom>
        </p:spPr>
      </p:pic>
      <p:pic>
        <p:nvPicPr>
          <p:cNvPr id="5" name="Picture 4"/>
          <p:cNvPicPr>
            <a:picLocks noChangeAspect="1"/>
          </p:cNvPicPr>
          <p:nvPr/>
        </p:nvPicPr>
        <p:blipFill>
          <a:blip r:embed="rId3"/>
          <a:stretch>
            <a:fillRect/>
          </a:stretch>
        </p:blipFill>
        <p:spPr>
          <a:xfrm>
            <a:off x="4079777" y="2630520"/>
            <a:ext cx="1870575" cy="1220267"/>
          </a:xfrm>
          <a:prstGeom prst="rect">
            <a:avLst/>
          </a:prstGeom>
        </p:spPr>
      </p:pic>
      <p:pic>
        <p:nvPicPr>
          <p:cNvPr id="6" name="Picture 5"/>
          <p:cNvPicPr>
            <a:picLocks noChangeAspect="1"/>
          </p:cNvPicPr>
          <p:nvPr/>
        </p:nvPicPr>
        <p:blipFill>
          <a:blip r:embed="rId4"/>
          <a:stretch>
            <a:fillRect/>
          </a:stretch>
        </p:blipFill>
        <p:spPr>
          <a:xfrm>
            <a:off x="1010265" y="4509120"/>
            <a:ext cx="5191125" cy="1323975"/>
          </a:xfrm>
          <a:prstGeom prst="rect">
            <a:avLst/>
          </a:prstGeom>
        </p:spPr>
      </p:pic>
    </p:spTree>
    <p:extLst>
      <p:ext uri="{BB962C8B-B14F-4D97-AF65-F5344CB8AC3E}">
        <p14:creationId xmlns:p14="http://schemas.microsoft.com/office/powerpoint/2010/main" val="1305727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236"/>
          </a:xfrm>
        </p:spPr>
        <p:txBody>
          <a:bodyPr>
            <a:normAutofit/>
          </a:bodyPr>
          <a:lstStyle/>
          <a:p>
            <a:r>
              <a:rPr lang="en-ZA" sz="2800" dirty="0"/>
              <a:t>Consumption Demand of variety of goods</a:t>
            </a:r>
          </a:p>
        </p:txBody>
      </p:sp>
      <p:sp>
        <p:nvSpPr>
          <p:cNvPr id="3" name="Content Placeholder 2"/>
          <p:cNvSpPr>
            <a:spLocks noGrp="1"/>
          </p:cNvSpPr>
          <p:nvPr>
            <p:ph idx="1"/>
          </p:nvPr>
        </p:nvSpPr>
        <p:spPr>
          <a:xfrm>
            <a:off x="551384" y="1340769"/>
            <a:ext cx="3816424" cy="4836195"/>
          </a:xfrm>
        </p:spPr>
        <p:txBody>
          <a:bodyPr/>
          <a:lstStyle/>
          <a:p>
            <a:endParaRPr lang="en-ZA" dirty="0"/>
          </a:p>
          <a:p>
            <a:r>
              <a:rPr lang="en-ZA" dirty="0"/>
              <a:t>Utility function:</a:t>
            </a:r>
          </a:p>
          <a:p>
            <a:endParaRPr lang="en-ZA" dirty="0"/>
          </a:p>
          <a:p>
            <a:r>
              <a:rPr lang="en-ZA" dirty="0"/>
              <a:t>Budget Constraint:</a:t>
            </a:r>
          </a:p>
          <a:p>
            <a:endParaRPr lang="en-ZA" dirty="0"/>
          </a:p>
          <a:p>
            <a:r>
              <a:rPr lang="en-ZA" dirty="0" err="1"/>
              <a:t>Lagrangian</a:t>
            </a:r>
            <a:r>
              <a:rPr lang="en-ZA" dirty="0"/>
              <a:t>:</a:t>
            </a:r>
          </a:p>
        </p:txBody>
      </p:sp>
      <p:pic>
        <p:nvPicPr>
          <p:cNvPr id="4" name="Picture 3"/>
          <p:cNvPicPr>
            <a:picLocks noChangeAspect="1"/>
          </p:cNvPicPr>
          <p:nvPr/>
        </p:nvPicPr>
        <p:blipFill>
          <a:blip r:embed="rId2"/>
          <a:stretch>
            <a:fillRect/>
          </a:stretch>
        </p:blipFill>
        <p:spPr>
          <a:xfrm>
            <a:off x="3479503" y="1340768"/>
            <a:ext cx="2352675" cy="1276350"/>
          </a:xfrm>
          <a:prstGeom prst="rect">
            <a:avLst/>
          </a:prstGeom>
        </p:spPr>
      </p:pic>
      <p:pic>
        <p:nvPicPr>
          <p:cNvPr id="5" name="Picture 4"/>
          <p:cNvPicPr>
            <a:picLocks noChangeAspect="1"/>
          </p:cNvPicPr>
          <p:nvPr/>
        </p:nvPicPr>
        <p:blipFill>
          <a:blip r:embed="rId3"/>
          <a:stretch>
            <a:fillRect/>
          </a:stretch>
        </p:blipFill>
        <p:spPr>
          <a:xfrm>
            <a:off x="4079777" y="2630520"/>
            <a:ext cx="1870575" cy="1220267"/>
          </a:xfrm>
          <a:prstGeom prst="rect">
            <a:avLst/>
          </a:prstGeom>
        </p:spPr>
      </p:pic>
      <p:pic>
        <p:nvPicPr>
          <p:cNvPr id="6" name="Picture 5"/>
          <p:cNvPicPr>
            <a:picLocks noChangeAspect="1"/>
          </p:cNvPicPr>
          <p:nvPr/>
        </p:nvPicPr>
        <p:blipFill>
          <a:blip r:embed="rId4"/>
          <a:stretch>
            <a:fillRect/>
          </a:stretch>
        </p:blipFill>
        <p:spPr>
          <a:xfrm>
            <a:off x="1010265" y="4509120"/>
            <a:ext cx="5191125" cy="1323975"/>
          </a:xfrm>
          <a:prstGeom prst="rect">
            <a:avLst/>
          </a:prstGeom>
        </p:spPr>
      </p:pic>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AF40223F-F5D9-44F1-BDC4-3308ADAEA963}"/>
                  </a:ext>
                </a:extLst>
              </p:cNvPr>
              <p:cNvSpPr txBox="1">
                <a:spLocks/>
              </p:cNvSpPr>
              <p:nvPr/>
            </p:nvSpPr>
            <p:spPr>
              <a:xfrm>
                <a:off x="6570602" y="1052736"/>
                <a:ext cx="5286037" cy="5124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ZA" dirty="0"/>
              </a:p>
              <a:p>
                <a:r>
                  <a:rPr lang="en-ZA" dirty="0"/>
                  <a:t>Goal: to show that we can express the demand for any variety of good (e.g. good </a:t>
                </a:r>
                <a14:m>
                  <m:oMath xmlns:m="http://schemas.openxmlformats.org/officeDocument/2006/math">
                    <m:r>
                      <a:rPr lang="en-ZA" b="0" i="1" dirty="0" smtClean="0">
                        <a:latin typeface="Cambria Math" panose="02040503050406030204" pitchFamily="18" charset="0"/>
                      </a:rPr>
                      <m:t>𝑗</m:t>
                    </m:r>
                  </m:oMath>
                </a14:m>
                <a:r>
                  <a:rPr lang="en-ZA" dirty="0"/>
                  <a:t>) as:</a:t>
                </a:r>
              </a:p>
              <a:p>
                <a:endParaRPr lang="en-ZA" dirty="0"/>
              </a:p>
              <a:p>
                <a:endParaRPr lang="en-ZA" dirty="0"/>
              </a:p>
              <a:p>
                <a:endParaRPr lang="en-ZA" dirty="0"/>
              </a:p>
              <a:p>
                <a:pPr lvl="1"/>
                <a:r>
                  <a:rPr lang="en-ZA" dirty="0"/>
                  <a:t>This will take a lot of steps</a:t>
                </a:r>
              </a:p>
              <a:p>
                <a:pPr lvl="2"/>
                <a:r>
                  <a:rPr lang="en-ZA" dirty="0"/>
                  <a:t>The steps are not of economic interest, but this setup is so universal, I feel it is important to go through carefully, so you can see all the algebraic “tricks”  </a:t>
                </a:r>
              </a:p>
            </p:txBody>
          </p:sp>
        </mc:Choice>
        <mc:Fallback>
          <p:sp>
            <p:nvSpPr>
              <p:cNvPr id="7" name="Content Placeholder 2">
                <a:extLst>
                  <a:ext uri="{FF2B5EF4-FFF2-40B4-BE49-F238E27FC236}">
                    <a16:creationId xmlns:a16="http://schemas.microsoft.com/office/drawing/2014/main" id="{AF40223F-F5D9-44F1-BDC4-3308ADAEA963}"/>
                  </a:ext>
                </a:extLst>
              </p:cNvPr>
              <p:cNvSpPr txBox="1">
                <a:spLocks noRot="1" noChangeAspect="1" noMove="1" noResize="1" noEditPoints="1" noAdjustHandles="1" noChangeArrowheads="1" noChangeShapeType="1" noTextEdit="1"/>
              </p:cNvSpPr>
              <p:nvPr/>
            </p:nvSpPr>
            <p:spPr>
              <a:xfrm>
                <a:off x="6570602" y="1052736"/>
                <a:ext cx="5286037" cy="5124228"/>
              </a:xfrm>
              <a:prstGeom prst="rect">
                <a:avLst/>
              </a:prstGeom>
              <a:blipFill>
                <a:blip r:embed="rId5"/>
                <a:stretch>
                  <a:fillRect l="-2076" r="-1038" b="-2024"/>
                </a:stretch>
              </a:blipFill>
            </p:spPr>
            <p:txBody>
              <a:bodyPr/>
              <a:lstStyle/>
              <a:p>
                <a:r>
                  <a:rPr lang="en-ZA">
                    <a:noFill/>
                  </a:rPr>
                  <a:t> </a:t>
                </a:r>
              </a:p>
            </p:txBody>
          </p:sp>
        </mc:Fallback>
      </mc:AlternateContent>
      <p:pic>
        <p:nvPicPr>
          <p:cNvPr id="8" name="Picture 7">
            <a:extLst>
              <a:ext uri="{FF2B5EF4-FFF2-40B4-BE49-F238E27FC236}">
                <a16:creationId xmlns:a16="http://schemas.microsoft.com/office/drawing/2014/main" id="{CCDCF10F-3C98-4899-BF3D-49117A9A92B4}"/>
              </a:ext>
            </a:extLst>
          </p:cNvPr>
          <p:cNvPicPr>
            <a:picLocks noChangeAspect="1"/>
          </p:cNvPicPr>
          <p:nvPr/>
        </p:nvPicPr>
        <p:blipFill rotWithShape="1">
          <a:blip r:embed="rId6"/>
          <a:srcRect l="23033" t="84440"/>
          <a:stretch/>
        </p:blipFill>
        <p:spPr>
          <a:xfrm>
            <a:off x="7593440" y="3026215"/>
            <a:ext cx="3240360" cy="889236"/>
          </a:xfrm>
          <a:prstGeom prst="rect">
            <a:avLst/>
          </a:prstGeom>
        </p:spPr>
      </p:pic>
    </p:spTree>
    <p:extLst>
      <p:ext uri="{BB962C8B-B14F-4D97-AF65-F5344CB8AC3E}">
        <p14:creationId xmlns:p14="http://schemas.microsoft.com/office/powerpoint/2010/main" val="268665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838200" y="116632"/>
            <a:ext cx="10515600" cy="687611"/>
          </a:xfrm>
          <a:ln/>
        </p:spPr>
        <p:txBody>
          <a:bodyPr>
            <a:normAutofit fontScale="90000"/>
          </a:bodyPr>
          <a:lstStyle/>
          <a:p>
            <a:r>
              <a:rPr lang="en-US" altLang="en-US" dirty="0"/>
              <a:t>Introduction	</a:t>
            </a:r>
          </a:p>
        </p:txBody>
      </p:sp>
      <p:sp>
        <p:nvSpPr>
          <p:cNvPr id="33794" name="Rectangle 2"/>
          <p:cNvSpPr>
            <a:spLocks noGrp="1" noChangeArrowheads="1"/>
          </p:cNvSpPr>
          <p:nvPr>
            <p:ph idx="1"/>
          </p:nvPr>
        </p:nvSpPr>
        <p:spPr>
          <a:xfrm>
            <a:off x="335360" y="804243"/>
            <a:ext cx="11521280" cy="5793109"/>
          </a:xfrm>
          <a:ln/>
        </p:spPr>
        <p:txBody>
          <a:bodyPr>
            <a:normAutofit/>
          </a:bodyPr>
          <a:lstStyle/>
          <a:p>
            <a:pPr>
              <a:spcBef>
                <a:spcPts val="600"/>
              </a:spcBef>
              <a:spcAft>
                <a:spcPts val="600"/>
              </a:spcAft>
            </a:pPr>
            <a:r>
              <a:rPr lang="en-US" altLang="en-US" sz="2200" dirty="0"/>
              <a:t>For monetary policy, fiscal policy in nominal variables or nominal shocks to have real aggregate effects in a simple model, the assumed price adjustment must be imperfect in some way</a:t>
            </a:r>
          </a:p>
          <a:p>
            <a:pPr>
              <a:spcBef>
                <a:spcPts val="600"/>
              </a:spcBef>
              <a:spcAft>
                <a:spcPts val="600"/>
              </a:spcAft>
            </a:pPr>
            <a:r>
              <a:rPr lang="en-US" altLang="en-US" sz="2200" dirty="0"/>
              <a:t>Consider an increase in the money supply</a:t>
            </a:r>
          </a:p>
          <a:p>
            <a:pPr lvl="1">
              <a:spcBef>
                <a:spcPts val="600"/>
              </a:spcBef>
              <a:spcAft>
                <a:spcPts val="600"/>
              </a:spcAft>
            </a:pPr>
            <a:r>
              <a:rPr lang="en-US" altLang="en-US" sz="1800" dirty="0"/>
              <a:t>Consumers have more cash so their nominal wealth will increase, but nothing has changed to the sources of their real demand.</a:t>
            </a:r>
          </a:p>
          <a:p>
            <a:pPr lvl="1">
              <a:spcBef>
                <a:spcPts val="600"/>
              </a:spcBef>
              <a:spcAft>
                <a:spcPts val="600"/>
              </a:spcAft>
            </a:pPr>
            <a:r>
              <a:rPr lang="en-US" altLang="en-US" sz="1800" dirty="0"/>
              <a:t>If all prices are fixed, equilibrium requires that real output increases to meet the increased demand</a:t>
            </a:r>
          </a:p>
          <a:p>
            <a:pPr lvl="1">
              <a:spcBef>
                <a:spcPts val="600"/>
              </a:spcBef>
              <a:spcAft>
                <a:spcPts val="600"/>
              </a:spcAft>
            </a:pPr>
            <a:r>
              <a:rPr lang="en-US" altLang="en-US" sz="1800" dirty="0"/>
              <a:t>If all prices are perfectly flexible all firms (which are perfectly informed) will internalize the “new base” immediately, prices will all increase proportionally to the increase in the money supply, and the real side of the economy will remain unchanged</a:t>
            </a:r>
            <a:endParaRPr lang="en-US" altLang="en-US" sz="1000" dirty="0"/>
          </a:p>
          <a:p>
            <a:pPr lvl="1">
              <a:spcBef>
                <a:spcPts val="600"/>
              </a:spcBef>
              <a:spcAft>
                <a:spcPts val="600"/>
              </a:spcAft>
            </a:pPr>
            <a:r>
              <a:rPr lang="en-US" altLang="en-US" sz="1800" dirty="0"/>
              <a:t>The more sluggish price adjustments are, the longer the output would be above equilibrium</a:t>
            </a:r>
          </a:p>
          <a:p>
            <a:pPr>
              <a:spcBef>
                <a:spcPts val="600"/>
              </a:spcBef>
              <a:spcAft>
                <a:spcPts val="600"/>
              </a:spcAft>
            </a:pPr>
            <a:r>
              <a:rPr lang="en-US" altLang="en-US" sz="2200" dirty="0"/>
              <a:t>Naturally, this is </a:t>
            </a:r>
            <a:r>
              <a:rPr lang="en-US" altLang="en-US" sz="2200" i="1" dirty="0"/>
              <a:t>in the simple models</a:t>
            </a:r>
            <a:r>
              <a:rPr lang="en-US" altLang="en-US" sz="2200" dirty="0"/>
              <a:t> we use in macroeconomics</a:t>
            </a:r>
          </a:p>
          <a:p>
            <a:pPr lvl="1">
              <a:spcBef>
                <a:spcPts val="600"/>
              </a:spcBef>
              <a:spcAft>
                <a:spcPts val="600"/>
              </a:spcAft>
            </a:pPr>
            <a:r>
              <a:rPr lang="en-US" altLang="en-US" sz="1800" dirty="0"/>
              <a:t>Recall, that we need this simplifications for the models to be solved</a:t>
            </a:r>
          </a:p>
          <a:p>
            <a:pPr lvl="1">
              <a:spcBef>
                <a:spcPts val="600"/>
              </a:spcBef>
              <a:spcAft>
                <a:spcPts val="600"/>
              </a:spcAft>
            </a:pPr>
            <a:r>
              <a:rPr lang="en-US" altLang="en-US" sz="1800" dirty="0"/>
              <a:t>We use </a:t>
            </a:r>
            <a:r>
              <a:rPr lang="en-US" altLang="en-US" sz="1800" i="1" dirty="0"/>
              <a:t>general equilibrium</a:t>
            </a:r>
            <a:r>
              <a:rPr lang="en-US" altLang="en-US" sz="1800" dirty="0"/>
              <a:t> as a solution concept, that requires that all agents optimize</a:t>
            </a:r>
          </a:p>
          <a:p>
            <a:pPr lvl="2">
              <a:spcBef>
                <a:spcPts val="600"/>
              </a:spcBef>
              <a:spcAft>
                <a:spcPts val="600"/>
              </a:spcAft>
            </a:pPr>
            <a:r>
              <a:rPr lang="en-US" altLang="en-US" sz="1400" dirty="0"/>
              <a:t>In a model where firms are perfectly informed, they optimize by internalizing any monetary change immediately</a:t>
            </a:r>
          </a:p>
          <a:p>
            <a:pPr lvl="2">
              <a:spcBef>
                <a:spcPts val="600"/>
              </a:spcBef>
              <a:spcAft>
                <a:spcPts val="600"/>
              </a:spcAft>
            </a:pPr>
            <a:r>
              <a:rPr lang="en-US" altLang="en-US" sz="1400" dirty="0"/>
              <a:t>Thus, for there to be real effects, there must be some imperfection/friction. Information frictions are far more reasonable, but lead to much more complicated models, so the standard approach is simple, heuristic frictions on the ability of prices to adapt quickly</a:t>
            </a:r>
          </a:p>
          <a:p>
            <a:pPr marL="0" indent="0">
              <a:spcBef>
                <a:spcPts val="600"/>
              </a:spcBef>
              <a:spcAft>
                <a:spcPts val="600"/>
              </a:spcAft>
              <a:buNone/>
            </a:pPr>
            <a:endParaRPr lang="en-US" altLang="en-US" sz="2200" dirty="0"/>
          </a:p>
          <a:p>
            <a:pPr>
              <a:spcBef>
                <a:spcPts val="600"/>
              </a:spcBef>
              <a:spcAft>
                <a:spcPts val="600"/>
              </a:spcAft>
            </a:pPr>
            <a:endParaRPr lang="en-ZA" dirty="0"/>
          </a:p>
          <a:p>
            <a:pPr lvl="1">
              <a:spcBef>
                <a:spcPts val="600"/>
              </a:spcBef>
              <a:spcAft>
                <a:spcPts val="600"/>
              </a:spcAft>
            </a:pPr>
            <a:endParaRPr lang="en-US" altLang="en-US" sz="1800" dirty="0"/>
          </a:p>
        </p:txBody>
      </p:sp>
      <p:sp>
        <p:nvSpPr>
          <p:cNvPr id="4" name="Slide Number Placeholder 3"/>
          <p:cNvSpPr>
            <a:spLocks noGrp="1"/>
          </p:cNvSpPr>
          <p:nvPr>
            <p:ph type="sldNum" sz="quarter" idx="12"/>
          </p:nvPr>
        </p:nvSpPr>
        <p:spPr/>
        <p:txBody>
          <a:bodyPr/>
          <a:lstStyle/>
          <a:p>
            <a:fld id="{4B9FFF9F-45FA-4771-84B7-213317C3B998}" type="slidenum">
              <a:rPr lang="en-US" altLang="en-US"/>
              <a:pPr/>
              <a:t>3</a:t>
            </a:fld>
            <a:endParaRPr lang="en-US" altLang="en-US"/>
          </a:p>
        </p:txBody>
      </p:sp>
    </p:spTree>
    <p:extLst>
      <p:ext uri="{BB962C8B-B14F-4D97-AF65-F5344CB8AC3E}">
        <p14:creationId xmlns:p14="http://schemas.microsoft.com/office/powerpoint/2010/main" val="2610077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Detour</a:t>
            </a:r>
          </a:p>
        </p:txBody>
      </p:sp>
      <p:sp>
        <p:nvSpPr>
          <p:cNvPr id="3" name="Content Placeholder 2"/>
          <p:cNvSpPr>
            <a:spLocks noGrp="1"/>
          </p:cNvSpPr>
          <p:nvPr>
            <p:ph idx="1"/>
          </p:nvPr>
        </p:nvSpPr>
        <p:spPr/>
        <p:txBody>
          <a:bodyPr/>
          <a:lstStyle/>
          <a:p>
            <a:r>
              <a:rPr lang="en-ZA" dirty="0"/>
              <a:t>Some calculus intuition on the utility function</a:t>
            </a:r>
          </a:p>
          <a:p>
            <a:endParaRPr lang="en-ZA" dirty="0"/>
          </a:p>
          <a:p>
            <a:endParaRPr lang="en-ZA" dirty="0"/>
          </a:p>
          <a:p>
            <a:endParaRPr lang="en-ZA" dirty="0"/>
          </a:p>
          <a:p>
            <a:r>
              <a:rPr lang="en-ZA" dirty="0"/>
              <a:t>When taking derivatives, this function works almost exactly like      </a:t>
            </a:r>
            <a:br>
              <a:rPr lang="en-ZA" dirty="0"/>
            </a:br>
            <a:br>
              <a:rPr lang="en-ZA" dirty="0"/>
            </a:br>
            <a:br>
              <a:rPr lang="en-ZA" dirty="0"/>
            </a:br>
            <a:r>
              <a:rPr lang="en-ZA" dirty="0"/>
              <a:t>					   or</a:t>
            </a:r>
          </a:p>
          <a:p>
            <a:endParaRPr lang="en-ZA" dirty="0"/>
          </a:p>
        </p:txBody>
      </p:sp>
      <p:pic>
        <p:nvPicPr>
          <p:cNvPr id="4" name="Picture 3"/>
          <p:cNvPicPr>
            <a:picLocks noChangeAspect="1"/>
          </p:cNvPicPr>
          <p:nvPr/>
        </p:nvPicPr>
        <p:blipFill>
          <a:blip r:embed="rId2"/>
          <a:stretch>
            <a:fillRect/>
          </a:stretch>
        </p:blipFill>
        <p:spPr>
          <a:xfrm>
            <a:off x="4295800" y="2420888"/>
            <a:ext cx="3435750" cy="1220267"/>
          </a:xfrm>
          <a:prstGeom prst="rect">
            <a:avLst/>
          </a:prstGeom>
        </p:spPr>
      </p:pic>
      <p:pic>
        <p:nvPicPr>
          <p:cNvPr id="5" name="Picture 4"/>
          <p:cNvPicPr>
            <a:picLocks noChangeAspect="1"/>
          </p:cNvPicPr>
          <p:nvPr/>
        </p:nvPicPr>
        <p:blipFill>
          <a:blip r:embed="rId3"/>
          <a:stretch>
            <a:fillRect/>
          </a:stretch>
        </p:blipFill>
        <p:spPr>
          <a:xfrm>
            <a:off x="2513274" y="4653137"/>
            <a:ext cx="2790638" cy="1325473"/>
          </a:xfrm>
          <a:prstGeom prst="rect">
            <a:avLst/>
          </a:prstGeom>
        </p:spPr>
      </p:pic>
      <p:pic>
        <p:nvPicPr>
          <p:cNvPr id="6" name="Picture 5"/>
          <p:cNvPicPr>
            <a:picLocks noChangeAspect="1"/>
          </p:cNvPicPr>
          <p:nvPr/>
        </p:nvPicPr>
        <p:blipFill>
          <a:blip r:embed="rId4"/>
          <a:stretch>
            <a:fillRect/>
          </a:stretch>
        </p:blipFill>
        <p:spPr>
          <a:xfrm>
            <a:off x="6424330" y="4698272"/>
            <a:ext cx="3776127" cy="1323017"/>
          </a:xfrm>
          <a:prstGeom prst="rect">
            <a:avLst/>
          </a:prstGeom>
        </p:spPr>
      </p:pic>
    </p:spTree>
    <p:extLst>
      <p:ext uri="{BB962C8B-B14F-4D97-AF65-F5344CB8AC3E}">
        <p14:creationId xmlns:p14="http://schemas.microsoft.com/office/powerpoint/2010/main" val="2631063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sp>
        <p:nvSpPr>
          <p:cNvPr id="3" name="Content Placeholder 2"/>
          <p:cNvSpPr>
            <a:spLocks noGrp="1"/>
          </p:cNvSpPr>
          <p:nvPr>
            <p:ph idx="1"/>
          </p:nvPr>
        </p:nvSpPr>
        <p:spPr>
          <a:xfrm>
            <a:off x="1991544" y="1340769"/>
            <a:ext cx="8208912" cy="4836195"/>
          </a:xfrm>
        </p:spPr>
        <p:txBody>
          <a:bodyPr>
            <a:normAutofit/>
          </a:bodyPr>
          <a:lstStyle/>
          <a:p>
            <a:pPr marL="0" indent="0">
              <a:buNone/>
            </a:pPr>
            <a:r>
              <a:rPr lang="en-ZA" sz="2400" dirty="0"/>
              <a:t>First order condition with respect to consumption of good type j:</a:t>
            </a:r>
          </a:p>
        </p:txBody>
      </p:sp>
      <p:pic>
        <p:nvPicPr>
          <p:cNvPr id="7" name="Picture 6"/>
          <p:cNvPicPr>
            <a:picLocks noChangeAspect="1"/>
          </p:cNvPicPr>
          <p:nvPr/>
        </p:nvPicPr>
        <p:blipFill>
          <a:blip r:embed="rId2"/>
          <a:stretch>
            <a:fillRect/>
          </a:stretch>
        </p:blipFill>
        <p:spPr>
          <a:xfrm>
            <a:off x="2063553" y="1844824"/>
            <a:ext cx="1676015" cy="1080120"/>
          </a:xfrm>
          <a:prstGeom prst="rect">
            <a:avLst/>
          </a:prstGeom>
        </p:spPr>
      </p:pic>
      <p:pic>
        <p:nvPicPr>
          <p:cNvPr id="8" name="Picture 7"/>
          <p:cNvPicPr>
            <a:picLocks noChangeAspect="1"/>
          </p:cNvPicPr>
          <p:nvPr/>
        </p:nvPicPr>
        <p:blipFill>
          <a:blip r:embed="rId3"/>
          <a:stretch>
            <a:fillRect/>
          </a:stretch>
        </p:blipFill>
        <p:spPr>
          <a:xfrm>
            <a:off x="1856404" y="2924944"/>
            <a:ext cx="8551201" cy="3670334"/>
          </a:xfrm>
          <a:prstGeom prst="rect">
            <a:avLst/>
          </a:prstGeom>
        </p:spPr>
      </p:pic>
      <p:pic>
        <p:nvPicPr>
          <p:cNvPr id="6" name="Picture 5">
            <a:extLst>
              <a:ext uri="{FF2B5EF4-FFF2-40B4-BE49-F238E27FC236}">
                <a16:creationId xmlns:a16="http://schemas.microsoft.com/office/drawing/2014/main" id="{370921BC-C146-442B-BC0E-5ED68B8D64E2}"/>
              </a:ext>
            </a:extLst>
          </p:cNvPr>
          <p:cNvPicPr>
            <a:picLocks noChangeAspect="1"/>
          </p:cNvPicPr>
          <p:nvPr/>
        </p:nvPicPr>
        <p:blipFill>
          <a:blip r:embed="rId4"/>
          <a:stretch>
            <a:fillRect/>
          </a:stretch>
        </p:blipFill>
        <p:spPr>
          <a:xfrm>
            <a:off x="6739347" y="19048"/>
            <a:ext cx="5191125" cy="1323975"/>
          </a:xfrm>
          <a:prstGeom prst="rect">
            <a:avLst/>
          </a:prstGeom>
        </p:spPr>
      </p:pic>
    </p:spTree>
    <p:extLst>
      <p:ext uri="{BB962C8B-B14F-4D97-AF65-F5344CB8AC3E}">
        <p14:creationId xmlns:p14="http://schemas.microsoft.com/office/powerpoint/2010/main" val="1363493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sp>
        <p:nvSpPr>
          <p:cNvPr id="3" name="Content Placeholder 2"/>
          <p:cNvSpPr>
            <a:spLocks noGrp="1"/>
          </p:cNvSpPr>
          <p:nvPr>
            <p:ph idx="1"/>
          </p:nvPr>
        </p:nvSpPr>
        <p:spPr/>
        <p:txBody>
          <a:bodyPr>
            <a:normAutofit lnSpcReduction="10000"/>
          </a:bodyPr>
          <a:lstStyle/>
          <a:p>
            <a:pPr marL="0" indent="0">
              <a:buNone/>
            </a:pPr>
            <a:r>
              <a:rPr lang="en-ZA" sz="2400" dirty="0"/>
              <a:t>As in all economic models, we define a demand function to be of a specific form:</a:t>
            </a:r>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r>
              <a:rPr lang="en-ZA" sz="2400" dirty="0"/>
              <a:t>The next steps will yield this result by plugging the FOC for consumption of good j into the budget constraint</a:t>
            </a:r>
          </a:p>
          <a:p>
            <a:pPr marL="0" indent="0">
              <a:buNone/>
            </a:pPr>
            <a:endParaRPr lang="en-ZA" sz="2400" dirty="0"/>
          </a:p>
          <a:p>
            <a:pPr marL="0" indent="0">
              <a:buNone/>
            </a:pPr>
            <a:r>
              <a:rPr lang="en-ZA" sz="2400" dirty="0"/>
              <a:t>The specific functional form we assume leads to a very simple version of this demand function. </a:t>
            </a:r>
          </a:p>
          <a:p>
            <a:r>
              <a:rPr lang="en-ZA" sz="2400" dirty="0"/>
              <a:t>And that is the point of this functional form assumption!</a:t>
            </a:r>
          </a:p>
        </p:txBody>
      </p:sp>
      <p:pic>
        <p:nvPicPr>
          <p:cNvPr id="4" name="Picture 3"/>
          <p:cNvPicPr>
            <a:picLocks noChangeAspect="1"/>
          </p:cNvPicPr>
          <p:nvPr/>
        </p:nvPicPr>
        <p:blipFill>
          <a:blip r:embed="rId2"/>
          <a:stretch>
            <a:fillRect/>
          </a:stretch>
        </p:blipFill>
        <p:spPr>
          <a:xfrm>
            <a:off x="2738437" y="2420888"/>
            <a:ext cx="6715125" cy="1162050"/>
          </a:xfrm>
          <a:prstGeom prst="rect">
            <a:avLst/>
          </a:prstGeom>
        </p:spPr>
      </p:pic>
    </p:spTree>
    <p:extLst>
      <p:ext uri="{BB962C8B-B14F-4D97-AF65-F5344CB8AC3E}">
        <p14:creationId xmlns:p14="http://schemas.microsoft.com/office/powerpoint/2010/main" val="106347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5" name="Content Placeholder 4"/>
          <p:cNvPicPr>
            <a:picLocks noGrp="1" noChangeAspect="1"/>
          </p:cNvPicPr>
          <p:nvPr>
            <p:ph idx="1"/>
          </p:nvPr>
        </p:nvPicPr>
        <p:blipFill>
          <a:blip r:embed="rId2"/>
          <a:stretch>
            <a:fillRect/>
          </a:stretch>
        </p:blipFill>
        <p:spPr>
          <a:xfrm>
            <a:off x="2404601" y="1825625"/>
            <a:ext cx="7382798" cy="4351338"/>
          </a:xfrm>
          <a:prstGeom prst="rect">
            <a:avLst/>
          </a:prstGeom>
        </p:spPr>
      </p:pic>
      <p:pic>
        <p:nvPicPr>
          <p:cNvPr id="4" name="Picture 3"/>
          <p:cNvPicPr>
            <a:picLocks noChangeAspect="1"/>
          </p:cNvPicPr>
          <p:nvPr/>
        </p:nvPicPr>
        <p:blipFill>
          <a:blip r:embed="rId3"/>
          <a:stretch>
            <a:fillRect/>
          </a:stretch>
        </p:blipFill>
        <p:spPr>
          <a:xfrm>
            <a:off x="2094921" y="4399238"/>
            <a:ext cx="1870575" cy="1220267"/>
          </a:xfrm>
          <a:prstGeom prst="rect">
            <a:avLst/>
          </a:prstGeom>
        </p:spPr>
      </p:pic>
      <p:pic>
        <p:nvPicPr>
          <p:cNvPr id="3" name="Picture 2"/>
          <p:cNvPicPr>
            <a:picLocks noChangeAspect="1"/>
          </p:cNvPicPr>
          <p:nvPr/>
        </p:nvPicPr>
        <p:blipFill>
          <a:blip r:embed="rId4"/>
          <a:stretch>
            <a:fillRect/>
          </a:stretch>
        </p:blipFill>
        <p:spPr>
          <a:xfrm>
            <a:off x="2130379" y="3000000"/>
            <a:ext cx="2061450" cy="429000"/>
          </a:xfrm>
          <a:prstGeom prst="rect">
            <a:avLst/>
          </a:prstGeom>
        </p:spPr>
      </p:pic>
      <p:sp>
        <p:nvSpPr>
          <p:cNvPr id="6" name="TextBox 5"/>
          <p:cNvSpPr txBox="1"/>
          <p:nvPr/>
        </p:nvSpPr>
        <p:spPr>
          <a:xfrm>
            <a:off x="2094920" y="4049421"/>
            <a:ext cx="2098588" cy="400110"/>
          </a:xfrm>
          <a:prstGeom prst="rect">
            <a:avLst/>
          </a:prstGeom>
          <a:noFill/>
        </p:spPr>
        <p:txBody>
          <a:bodyPr wrap="none" rtlCol="0">
            <a:spAutoFit/>
          </a:bodyPr>
          <a:lstStyle/>
          <a:p>
            <a:r>
              <a:rPr lang="en-ZA" sz="2000" dirty="0"/>
              <a:t>Budget constraint:</a:t>
            </a:r>
          </a:p>
        </p:txBody>
      </p:sp>
      <p:sp>
        <p:nvSpPr>
          <p:cNvPr id="7" name="TextBox 6"/>
          <p:cNvSpPr txBox="1"/>
          <p:nvPr/>
        </p:nvSpPr>
        <p:spPr>
          <a:xfrm>
            <a:off x="2111811" y="2432858"/>
            <a:ext cx="2150525" cy="400110"/>
          </a:xfrm>
          <a:prstGeom prst="rect">
            <a:avLst/>
          </a:prstGeom>
          <a:noFill/>
        </p:spPr>
        <p:txBody>
          <a:bodyPr wrap="none" rtlCol="0">
            <a:spAutoFit/>
          </a:bodyPr>
          <a:lstStyle/>
          <a:p>
            <a:r>
              <a:rPr lang="en-ZA" sz="2000" dirty="0"/>
              <a:t>Result from above:</a:t>
            </a:r>
          </a:p>
        </p:txBody>
      </p:sp>
      <p:sp>
        <p:nvSpPr>
          <p:cNvPr id="11" name="Rectangle 10"/>
          <p:cNvSpPr/>
          <p:nvPr/>
        </p:nvSpPr>
        <p:spPr>
          <a:xfrm>
            <a:off x="5735961" y="2204864"/>
            <a:ext cx="4462193" cy="3816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8" name="Curved Connector 17"/>
          <p:cNvCxnSpPr>
            <a:stCxn id="3" idx="3"/>
            <a:endCxn id="4" idx="3"/>
          </p:cNvCxnSpPr>
          <p:nvPr/>
        </p:nvCxnSpPr>
        <p:spPr>
          <a:xfrm flipH="1">
            <a:off x="3965495" y="3214501"/>
            <a:ext cx="226334" cy="1794871"/>
          </a:xfrm>
          <a:prstGeom prst="curvedConnector3">
            <a:avLst>
              <a:gd name="adj1" fmla="val -435748"/>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03913" y="3881103"/>
            <a:ext cx="1021433" cy="461665"/>
          </a:xfrm>
          <a:prstGeom prst="rect">
            <a:avLst/>
          </a:prstGeom>
          <a:noFill/>
        </p:spPr>
        <p:txBody>
          <a:bodyPr wrap="none" rtlCol="0">
            <a:spAutoFit/>
          </a:bodyPr>
          <a:lstStyle/>
          <a:p>
            <a:r>
              <a:rPr lang="en-ZA" sz="2400" dirty="0"/>
              <a:t>Plug in</a:t>
            </a:r>
          </a:p>
        </p:txBody>
      </p:sp>
    </p:spTree>
    <p:extLst>
      <p:ext uri="{BB962C8B-B14F-4D97-AF65-F5344CB8AC3E}">
        <p14:creationId xmlns:p14="http://schemas.microsoft.com/office/powerpoint/2010/main" val="706063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5" name="Content Placeholder 4"/>
          <p:cNvPicPr>
            <a:picLocks noGrp="1" noChangeAspect="1"/>
          </p:cNvPicPr>
          <p:nvPr>
            <p:ph idx="1"/>
          </p:nvPr>
        </p:nvPicPr>
        <p:blipFill>
          <a:blip r:embed="rId2"/>
          <a:stretch>
            <a:fillRect/>
          </a:stretch>
        </p:blipFill>
        <p:spPr>
          <a:xfrm>
            <a:off x="2847894" y="1849364"/>
            <a:ext cx="7382798" cy="4351338"/>
          </a:xfrm>
          <a:prstGeom prst="rect">
            <a:avLst/>
          </a:prstGeom>
        </p:spPr>
      </p:pic>
      <p:pic>
        <p:nvPicPr>
          <p:cNvPr id="4" name="Picture 3"/>
          <p:cNvPicPr>
            <a:picLocks noChangeAspect="1"/>
          </p:cNvPicPr>
          <p:nvPr/>
        </p:nvPicPr>
        <p:blipFill>
          <a:blip r:embed="rId3"/>
          <a:stretch>
            <a:fillRect/>
          </a:stretch>
        </p:blipFill>
        <p:spPr>
          <a:xfrm>
            <a:off x="2094921" y="4399238"/>
            <a:ext cx="1870575" cy="1220267"/>
          </a:xfrm>
          <a:prstGeom prst="rect">
            <a:avLst/>
          </a:prstGeom>
        </p:spPr>
      </p:pic>
      <p:pic>
        <p:nvPicPr>
          <p:cNvPr id="3" name="Picture 2"/>
          <p:cNvPicPr>
            <a:picLocks noChangeAspect="1"/>
          </p:cNvPicPr>
          <p:nvPr/>
        </p:nvPicPr>
        <p:blipFill>
          <a:blip r:embed="rId4"/>
          <a:stretch>
            <a:fillRect/>
          </a:stretch>
        </p:blipFill>
        <p:spPr>
          <a:xfrm>
            <a:off x="2130379" y="3000000"/>
            <a:ext cx="2061450" cy="429000"/>
          </a:xfrm>
          <a:prstGeom prst="rect">
            <a:avLst/>
          </a:prstGeom>
        </p:spPr>
      </p:pic>
      <p:sp>
        <p:nvSpPr>
          <p:cNvPr id="6" name="TextBox 5"/>
          <p:cNvSpPr txBox="1"/>
          <p:nvPr/>
        </p:nvSpPr>
        <p:spPr>
          <a:xfrm>
            <a:off x="2094920" y="4049421"/>
            <a:ext cx="2098588" cy="400110"/>
          </a:xfrm>
          <a:prstGeom prst="rect">
            <a:avLst/>
          </a:prstGeom>
          <a:noFill/>
        </p:spPr>
        <p:txBody>
          <a:bodyPr wrap="none" rtlCol="0">
            <a:spAutoFit/>
          </a:bodyPr>
          <a:lstStyle/>
          <a:p>
            <a:r>
              <a:rPr lang="en-ZA" sz="2000" dirty="0"/>
              <a:t>Budget constraint:</a:t>
            </a:r>
          </a:p>
        </p:txBody>
      </p:sp>
      <p:sp>
        <p:nvSpPr>
          <p:cNvPr id="7" name="TextBox 6"/>
          <p:cNvSpPr txBox="1"/>
          <p:nvPr/>
        </p:nvSpPr>
        <p:spPr>
          <a:xfrm>
            <a:off x="2111811" y="2432858"/>
            <a:ext cx="2150525" cy="400110"/>
          </a:xfrm>
          <a:prstGeom prst="rect">
            <a:avLst/>
          </a:prstGeom>
          <a:noFill/>
        </p:spPr>
        <p:txBody>
          <a:bodyPr wrap="none" rtlCol="0">
            <a:spAutoFit/>
          </a:bodyPr>
          <a:lstStyle/>
          <a:p>
            <a:r>
              <a:rPr lang="en-ZA" sz="2000" dirty="0"/>
              <a:t>Result from above:</a:t>
            </a:r>
          </a:p>
        </p:txBody>
      </p:sp>
      <p:sp>
        <p:nvSpPr>
          <p:cNvPr id="11" name="Rectangle 10"/>
          <p:cNvSpPr/>
          <p:nvPr/>
        </p:nvSpPr>
        <p:spPr>
          <a:xfrm>
            <a:off x="5735961" y="3573016"/>
            <a:ext cx="4462193"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8" name="Curved Connector 17"/>
          <p:cNvCxnSpPr>
            <a:stCxn id="3" idx="3"/>
            <a:endCxn id="4" idx="3"/>
          </p:cNvCxnSpPr>
          <p:nvPr/>
        </p:nvCxnSpPr>
        <p:spPr>
          <a:xfrm flipH="1">
            <a:off x="3965495" y="3214501"/>
            <a:ext cx="226334" cy="1794871"/>
          </a:xfrm>
          <a:prstGeom prst="curvedConnector3">
            <a:avLst>
              <a:gd name="adj1" fmla="val -435748"/>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03913" y="3881103"/>
            <a:ext cx="1021433" cy="461665"/>
          </a:xfrm>
          <a:prstGeom prst="rect">
            <a:avLst/>
          </a:prstGeom>
          <a:noFill/>
        </p:spPr>
        <p:txBody>
          <a:bodyPr wrap="none" rtlCol="0">
            <a:spAutoFit/>
          </a:bodyPr>
          <a:lstStyle/>
          <a:p>
            <a:r>
              <a:rPr lang="en-ZA" sz="2400" dirty="0"/>
              <a:t>Plug in</a:t>
            </a:r>
          </a:p>
        </p:txBody>
      </p:sp>
    </p:spTree>
    <p:extLst>
      <p:ext uri="{BB962C8B-B14F-4D97-AF65-F5344CB8AC3E}">
        <p14:creationId xmlns:p14="http://schemas.microsoft.com/office/powerpoint/2010/main" val="1806445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5" name="Content Placeholder 4"/>
          <p:cNvPicPr>
            <a:picLocks noGrp="1" noChangeAspect="1"/>
          </p:cNvPicPr>
          <p:nvPr>
            <p:ph idx="1"/>
          </p:nvPr>
        </p:nvPicPr>
        <p:blipFill>
          <a:blip r:embed="rId2"/>
          <a:stretch>
            <a:fillRect/>
          </a:stretch>
        </p:blipFill>
        <p:spPr>
          <a:xfrm>
            <a:off x="2404601" y="1825625"/>
            <a:ext cx="7382798" cy="4351338"/>
          </a:xfrm>
          <a:prstGeom prst="rect">
            <a:avLst/>
          </a:prstGeom>
        </p:spPr>
      </p:pic>
      <p:sp>
        <p:nvSpPr>
          <p:cNvPr id="11" name="Rectangle 10"/>
          <p:cNvSpPr/>
          <p:nvPr/>
        </p:nvSpPr>
        <p:spPr>
          <a:xfrm>
            <a:off x="5762344" y="4581128"/>
            <a:ext cx="4462193" cy="1440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94725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5" name="Content Placeholder 4"/>
          <p:cNvPicPr>
            <a:picLocks noGrp="1" noChangeAspect="1"/>
          </p:cNvPicPr>
          <p:nvPr>
            <p:ph idx="1"/>
          </p:nvPr>
        </p:nvPicPr>
        <p:blipFill>
          <a:blip r:embed="rId2"/>
          <a:stretch>
            <a:fillRect/>
          </a:stretch>
        </p:blipFill>
        <p:spPr>
          <a:xfrm>
            <a:off x="2404601" y="1825625"/>
            <a:ext cx="7382798" cy="4351338"/>
          </a:xfrm>
          <a:prstGeom prst="rect">
            <a:avLst/>
          </a:prstGeom>
        </p:spPr>
      </p:pic>
      <p:sp>
        <p:nvSpPr>
          <p:cNvPr id="11" name="Rectangle 10"/>
          <p:cNvSpPr/>
          <p:nvPr/>
        </p:nvSpPr>
        <p:spPr>
          <a:xfrm>
            <a:off x="5735961" y="5229200"/>
            <a:ext cx="4462193"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564283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5" name="Content Placeholder 4"/>
          <p:cNvPicPr>
            <a:picLocks noGrp="1" noChangeAspect="1"/>
          </p:cNvPicPr>
          <p:nvPr>
            <p:ph idx="1"/>
          </p:nvPr>
        </p:nvPicPr>
        <p:blipFill>
          <a:blip r:embed="rId2"/>
          <a:stretch>
            <a:fillRect/>
          </a:stretch>
        </p:blipFill>
        <p:spPr>
          <a:xfrm>
            <a:off x="2404601" y="1844824"/>
            <a:ext cx="7382798" cy="4351338"/>
          </a:xfrm>
          <a:prstGeom prst="rect">
            <a:avLst/>
          </a:prstGeom>
        </p:spPr>
      </p:pic>
      <p:sp>
        <p:nvSpPr>
          <p:cNvPr id="11" name="Rectangle 10"/>
          <p:cNvSpPr/>
          <p:nvPr/>
        </p:nvSpPr>
        <p:spPr>
          <a:xfrm>
            <a:off x="5735961" y="5301208"/>
            <a:ext cx="4462193"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4" name="Elbow Connector 3"/>
          <p:cNvCxnSpPr>
            <a:cxnSpLocks/>
          </p:cNvCxnSpPr>
          <p:nvPr/>
        </p:nvCxnSpPr>
        <p:spPr>
          <a:xfrm rot="10800000">
            <a:off x="3791744" y="2420888"/>
            <a:ext cx="3240360" cy="2448272"/>
          </a:xfrm>
          <a:prstGeom prst="bentConnector3">
            <a:avLst>
              <a:gd name="adj1" fmla="val 99655"/>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76798" y="4960858"/>
            <a:ext cx="1021433" cy="461665"/>
          </a:xfrm>
          <a:prstGeom prst="rect">
            <a:avLst/>
          </a:prstGeom>
          <a:noFill/>
        </p:spPr>
        <p:txBody>
          <a:bodyPr wrap="none" rtlCol="0">
            <a:spAutoFit/>
          </a:bodyPr>
          <a:lstStyle/>
          <a:p>
            <a:r>
              <a:rPr lang="en-ZA" sz="2400" dirty="0"/>
              <a:t>Plug in</a:t>
            </a:r>
          </a:p>
        </p:txBody>
      </p:sp>
    </p:spTree>
    <p:extLst>
      <p:ext uri="{BB962C8B-B14F-4D97-AF65-F5344CB8AC3E}">
        <p14:creationId xmlns:p14="http://schemas.microsoft.com/office/powerpoint/2010/main" val="276433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5" name="Content Placeholder 4"/>
          <p:cNvPicPr>
            <a:picLocks noGrp="1" noChangeAspect="1"/>
          </p:cNvPicPr>
          <p:nvPr>
            <p:ph idx="1"/>
          </p:nvPr>
        </p:nvPicPr>
        <p:blipFill>
          <a:blip r:embed="rId2"/>
          <a:stretch>
            <a:fillRect/>
          </a:stretch>
        </p:blipFill>
        <p:spPr>
          <a:xfrm>
            <a:off x="2404601" y="1844824"/>
            <a:ext cx="7382798" cy="4351338"/>
          </a:xfrm>
          <a:prstGeom prst="rect">
            <a:avLst/>
          </a:prstGeom>
        </p:spPr>
      </p:pic>
      <p:cxnSp>
        <p:nvCxnSpPr>
          <p:cNvPr id="4" name="Elbow Connector 3"/>
          <p:cNvCxnSpPr>
            <a:cxnSpLocks/>
          </p:cNvCxnSpPr>
          <p:nvPr/>
        </p:nvCxnSpPr>
        <p:spPr>
          <a:xfrm rot="10800000">
            <a:off x="3791744" y="2420888"/>
            <a:ext cx="3240360" cy="2448272"/>
          </a:xfrm>
          <a:prstGeom prst="bentConnector3">
            <a:avLst>
              <a:gd name="adj1" fmla="val 99655"/>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76798" y="4960858"/>
            <a:ext cx="1021433" cy="461665"/>
          </a:xfrm>
          <a:prstGeom prst="rect">
            <a:avLst/>
          </a:prstGeom>
          <a:noFill/>
        </p:spPr>
        <p:txBody>
          <a:bodyPr wrap="none" rtlCol="0">
            <a:spAutoFit/>
          </a:bodyPr>
          <a:lstStyle/>
          <a:p>
            <a:r>
              <a:rPr lang="en-ZA" sz="2400" dirty="0"/>
              <a:t>Plug in</a:t>
            </a:r>
          </a:p>
        </p:txBody>
      </p:sp>
      <p:sp>
        <p:nvSpPr>
          <p:cNvPr id="3" name="TextBox 2">
            <a:extLst>
              <a:ext uri="{FF2B5EF4-FFF2-40B4-BE49-F238E27FC236}">
                <a16:creationId xmlns:a16="http://schemas.microsoft.com/office/drawing/2014/main" id="{20C708D7-9968-400F-B395-391DD0BD3BE9}"/>
              </a:ext>
            </a:extLst>
          </p:cNvPr>
          <p:cNvSpPr txBox="1"/>
          <p:nvPr/>
        </p:nvSpPr>
        <p:spPr>
          <a:xfrm>
            <a:off x="191344" y="5780346"/>
            <a:ext cx="4896544" cy="923330"/>
          </a:xfrm>
          <a:prstGeom prst="rect">
            <a:avLst/>
          </a:prstGeom>
          <a:noFill/>
        </p:spPr>
        <p:txBody>
          <a:bodyPr wrap="square" rtlCol="0">
            <a:spAutoFit/>
          </a:bodyPr>
          <a:lstStyle/>
          <a:p>
            <a:r>
              <a:rPr lang="en-ZA" dirty="0"/>
              <a:t>Now, this is already in “demand function form”, but it will be convenient for the rest of the model to go a bit further</a:t>
            </a:r>
          </a:p>
        </p:txBody>
      </p:sp>
    </p:spTree>
    <p:extLst>
      <p:ext uri="{BB962C8B-B14F-4D97-AF65-F5344CB8AC3E}">
        <p14:creationId xmlns:p14="http://schemas.microsoft.com/office/powerpoint/2010/main" val="2481416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4" name="Content Placeholder 3"/>
          <p:cNvPicPr>
            <a:picLocks noGrp="1" noChangeAspect="1"/>
          </p:cNvPicPr>
          <p:nvPr>
            <p:ph idx="1"/>
          </p:nvPr>
        </p:nvPicPr>
        <p:blipFill>
          <a:blip r:embed="rId2"/>
          <a:stretch>
            <a:fillRect/>
          </a:stretch>
        </p:blipFill>
        <p:spPr>
          <a:xfrm>
            <a:off x="2617478" y="1825625"/>
            <a:ext cx="6957044" cy="4351338"/>
          </a:xfrm>
          <a:prstGeom prst="rect">
            <a:avLst/>
          </a:prstGeom>
        </p:spPr>
      </p:pic>
      <p:pic>
        <p:nvPicPr>
          <p:cNvPr id="7" name="Picture 6"/>
          <p:cNvPicPr>
            <a:picLocks noChangeAspect="1"/>
          </p:cNvPicPr>
          <p:nvPr/>
        </p:nvPicPr>
        <p:blipFill>
          <a:blip r:embed="rId3"/>
          <a:stretch>
            <a:fillRect/>
          </a:stretch>
        </p:blipFill>
        <p:spPr>
          <a:xfrm>
            <a:off x="2043038" y="4396653"/>
            <a:ext cx="2540794" cy="1065063"/>
          </a:xfrm>
          <a:prstGeom prst="rect">
            <a:avLst/>
          </a:prstGeom>
        </p:spPr>
      </p:pic>
      <p:pic>
        <p:nvPicPr>
          <p:cNvPr id="3" name="Picture 2"/>
          <p:cNvPicPr>
            <a:picLocks noChangeAspect="1"/>
          </p:cNvPicPr>
          <p:nvPr/>
        </p:nvPicPr>
        <p:blipFill>
          <a:blip r:embed="rId4"/>
          <a:stretch>
            <a:fillRect/>
          </a:stretch>
        </p:blipFill>
        <p:spPr>
          <a:xfrm>
            <a:off x="2028084" y="2750678"/>
            <a:ext cx="2915789" cy="762825"/>
          </a:xfrm>
          <a:prstGeom prst="rect">
            <a:avLst/>
          </a:prstGeom>
        </p:spPr>
      </p:pic>
      <p:sp>
        <p:nvSpPr>
          <p:cNvPr id="6" name="TextBox 5"/>
          <p:cNvSpPr txBox="1"/>
          <p:nvPr/>
        </p:nvSpPr>
        <p:spPr>
          <a:xfrm>
            <a:off x="1847529" y="2261920"/>
            <a:ext cx="2150525" cy="400110"/>
          </a:xfrm>
          <a:prstGeom prst="rect">
            <a:avLst/>
          </a:prstGeom>
          <a:noFill/>
        </p:spPr>
        <p:txBody>
          <a:bodyPr wrap="none" rtlCol="0">
            <a:spAutoFit/>
          </a:bodyPr>
          <a:lstStyle/>
          <a:p>
            <a:r>
              <a:rPr lang="en-ZA" sz="2000" dirty="0"/>
              <a:t>Result from above:</a:t>
            </a:r>
          </a:p>
        </p:txBody>
      </p:sp>
      <p:sp>
        <p:nvSpPr>
          <p:cNvPr id="8" name="TextBox 7"/>
          <p:cNvSpPr txBox="1"/>
          <p:nvPr/>
        </p:nvSpPr>
        <p:spPr>
          <a:xfrm>
            <a:off x="1854424" y="4046243"/>
            <a:ext cx="1814920" cy="400110"/>
          </a:xfrm>
          <a:prstGeom prst="rect">
            <a:avLst/>
          </a:prstGeom>
          <a:noFill/>
        </p:spPr>
        <p:txBody>
          <a:bodyPr wrap="none" rtlCol="0">
            <a:spAutoFit/>
          </a:bodyPr>
          <a:lstStyle/>
          <a:p>
            <a:r>
              <a:rPr lang="en-ZA" sz="2000" dirty="0"/>
              <a:t>Utility function:</a:t>
            </a:r>
          </a:p>
        </p:txBody>
      </p:sp>
      <p:sp>
        <p:nvSpPr>
          <p:cNvPr id="10" name="Rectangle 9"/>
          <p:cNvSpPr/>
          <p:nvPr/>
        </p:nvSpPr>
        <p:spPr>
          <a:xfrm>
            <a:off x="5528730" y="2261919"/>
            <a:ext cx="4776608" cy="3980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1" name="Curved Connector 10"/>
          <p:cNvCxnSpPr/>
          <p:nvPr/>
        </p:nvCxnSpPr>
        <p:spPr>
          <a:xfrm flipH="1">
            <a:off x="4717538" y="3127871"/>
            <a:ext cx="226334" cy="1794871"/>
          </a:xfrm>
          <a:prstGeom prst="curvedConnector3">
            <a:avLst>
              <a:gd name="adj1" fmla="val -435748"/>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55956" y="3794473"/>
            <a:ext cx="1021433" cy="461665"/>
          </a:xfrm>
          <a:prstGeom prst="rect">
            <a:avLst/>
          </a:prstGeom>
          <a:noFill/>
        </p:spPr>
        <p:txBody>
          <a:bodyPr wrap="none" rtlCol="0">
            <a:spAutoFit/>
          </a:bodyPr>
          <a:lstStyle/>
          <a:p>
            <a:r>
              <a:rPr lang="en-ZA" sz="2400" dirty="0"/>
              <a:t>Plug in</a:t>
            </a:r>
          </a:p>
        </p:txBody>
      </p:sp>
    </p:spTree>
    <p:extLst>
      <p:ext uri="{BB962C8B-B14F-4D97-AF65-F5344CB8AC3E}">
        <p14:creationId xmlns:p14="http://schemas.microsoft.com/office/powerpoint/2010/main" val="327924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r>
              <a:rPr lang="en-US" altLang="en-US" dirty="0"/>
              <a:t>Introduction	</a:t>
            </a:r>
          </a:p>
        </p:txBody>
      </p:sp>
      <p:sp>
        <p:nvSpPr>
          <p:cNvPr id="33794" name="Rectangle 2"/>
          <p:cNvSpPr>
            <a:spLocks noGrp="1" noChangeArrowheads="1"/>
          </p:cNvSpPr>
          <p:nvPr>
            <p:ph idx="1"/>
          </p:nvPr>
        </p:nvSpPr>
        <p:spPr>
          <a:ln/>
        </p:spPr>
        <p:txBody>
          <a:bodyPr>
            <a:normAutofit/>
          </a:bodyPr>
          <a:lstStyle/>
          <a:p>
            <a:pPr>
              <a:spcBef>
                <a:spcPts val="600"/>
              </a:spcBef>
              <a:spcAft>
                <a:spcPts val="600"/>
              </a:spcAft>
            </a:pPr>
            <a:r>
              <a:rPr lang="en-US" altLang="en-US" sz="2400" dirty="0"/>
              <a:t>For monetary policy or other nominal shocks to have real effects, price adjustment must be imperfect in some way</a:t>
            </a:r>
          </a:p>
          <a:p>
            <a:pPr>
              <a:spcBef>
                <a:spcPts val="600"/>
              </a:spcBef>
              <a:spcAft>
                <a:spcPts val="600"/>
              </a:spcAft>
            </a:pPr>
            <a:r>
              <a:rPr lang="en-US" altLang="en-US" sz="2400" dirty="0"/>
              <a:t>Consider a positive fiscal shock </a:t>
            </a:r>
          </a:p>
          <a:p>
            <a:pPr lvl="1">
              <a:spcBef>
                <a:spcPts val="600"/>
              </a:spcBef>
              <a:spcAft>
                <a:spcPts val="600"/>
              </a:spcAft>
            </a:pPr>
            <a:r>
              <a:rPr lang="en-US" altLang="en-US" sz="2000" dirty="0"/>
              <a:t>E.g. an increase in (nominal) government consumption demand</a:t>
            </a:r>
          </a:p>
          <a:p>
            <a:pPr lvl="1">
              <a:spcBef>
                <a:spcPts val="600"/>
              </a:spcBef>
              <a:spcAft>
                <a:spcPts val="600"/>
              </a:spcAft>
            </a:pPr>
            <a:r>
              <a:rPr lang="en-US" altLang="en-US" sz="2000" dirty="0"/>
              <a:t>If all prices are fixed, equilibrium requires that real output increases to meet the increased demand</a:t>
            </a:r>
          </a:p>
          <a:p>
            <a:pPr lvl="1">
              <a:spcBef>
                <a:spcPts val="600"/>
              </a:spcBef>
              <a:spcAft>
                <a:spcPts val="600"/>
              </a:spcAft>
            </a:pPr>
            <a:r>
              <a:rPr lang="en-US" altLang="en-US" sz="2000" dirty="0"/>
              <a:t>If all prices are perfectly flexible, they will increase, which means private consumption demand will fall: </a:t>
            </a:r>
          </a:p>
          <a:p>
            <a:pPr lvl="2">
              <a:spcBef>
                <a:spcPts val="600"/>
              </a:spcBef>
              <a:spcAft>
                <a:spcPts val="600"/>
              </a:spcAft>
            </a:pPr>
            <a:r>
              <a:rPr lang="en-US" altLang="en-US" sz="1600" dirty="0"/>
              <a:t>the government demand will </a:t>
            </a:r>
            <a:r>
              <a:rPr lang="en-US" altLang="en-US" sz="1600" b="1" dirty="0"/>
              <a:t>crowd out</a:t>
            </a:r>
            <a:r>
              <a:rPr lang="en-US" altLang="en-US" sz="1600" dirty="0"/>
              <a:t> the private consumption and there will be no impact on aggregate demand</a:t>
            </a:r>
          </a:p>
          <a:p>
            <a:pPr lvl="2">
              <a:spcBef>
                <a:spcPts val="600"/>
              </a:spcBef>
              <a:spcAft>
                <a:spcPts val="600"/>
              </a:spcAft>
            </a:pPr>
            <a:r>
              <a:rPr lang="en-US" altLang="en-US" sz="1600" dirty="0"/>
              <a:t>The more sluggish price adjustments are, the longer the (temporary) increase in output</a:t>
            </a:r>
          </a:p>
          <a:p>
            <a:pPr marL="0" indent="0">
              <a:spcBef>
                <a:spcPts val="600"/>
              </a:spcBef>
              <a:spcAft>
                <a:spcPts val="600"/>
              </a:spcAft>
              <a:buNone/>
            </a:pPr>
            <a:endParaRPr lang="en-US" altLang="en-US" sz="2200" dirty="0"/>
          </a:p>
          <a:p>
            <a:pPr>
              <a:spcBef>
                <a:spcPts val="600"/>
              </a:spcBef>
              <a:spcAft>
                <a:spcPts val="600"/>
              </a:spcAft>
            </a:pPr>
            <a:endParaRPr lang="en-ZA" dirty="0"/>
          </a:p>
          <a:p>
            <a:pPr lvl="1">
              <a:spcBef>
                <a:spcPts val="600"/>
              </a:spcBef>
              <a:spcAft>
                <a:spcPts val="600"/>
              </a:spcAft>
            </a:pPr>
            <a:endParaRPr lang="en-US" altLang="en-US" sz="1800" dirty="0"/>
          </a:p>
        </p:txBody>
      </p:sp>
      <p:sp>
        <p:nvSpPr>
          <p:cNvPr id="4" name="Slide Number Placeholder 3"/>
          <p:cNvSpPr>
            <a:spLocks noGrp="1"/>
          </p:cNvSpPr>
          <p:nvPr>
            <p:ph type="sldNum" sz="quarter" idx="12"/>
          </p:nvPr>
        </p:nvSpPr>
        <p:spPr/>
        <p:txBody>
          <a:bodyPr/>
          <a:lstStyle/>
          <a:p>
            <a:fld id="{4B9FFF9F-45FA-4771-84B7-213317C3B998}" type="slidenum">
              <a:rPr lang="en-US" altLang="en-US"/>
              <a:pPr/>
              <a:t>4</a:t>
            </a:fld>
            <a:endParaRPr lang="en-US" altLang="en-US"/>
          </a:p>
        </p:txBody>
      </p:sp>
    </p:spTree>
    <p:extLst>
      <p:ext uri="{BB962C8B-B14F-4D97-AF65-F5344CB8AC3E}">
        <p14:creationId xmlns:p14="http://schemas.microsoft.com/office/powerpoint/2010/main" val="3331533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4" name="Content Placeholder 3"/>
          <p:cNvPicPr>
            <a:picLocks noGrp="1" noChangeAspect="1"/>
          </p:cNvPicPr>
          <p:nvPr>
            <p:ph idx="1"/>
          </p:nvPr>
        </p:nvPicPr>
        <p:blipFill>
          <a:blip r:embed="rId2"/>
          <a:stretch>
            <a:fillRect/>
          </a:stretch>
        </p:blipFill>
        <p:spPr>
          <a:xfrm>
            <a:off x="4129648" y="1690688"/>
            <a:ext cx="6957044" cy="4351338"/>
          </a:xfrm>
          <a:prstGeom prst="rect">
            <a:avLst/>
          </a:prstGeom>
        </p:spPr>
      </p:pic>
      <p:pic>
        <p:nvPicPr>
          <p:cNvPr id="7" name="Picture 6"/>
          <p:cNvPicPr>
            <a:picLocks noChangeAspect="1"/>
          </p:cNvPicPr>
          <p:nvPr/>
        </p:nvPicPr>
        <p:blipFill>
          <a:blip r:embed="rId3"/>
          <a:stretch>
            <a:fillRect/>
          </a:stretch>
        </p:blipFill>
        <p:spPr>
          <a:xfrm>
            <a:off x="2043038" y="4396653"/>
            <a:ext cx="2540794" cy="1065063"/>
          </a:xfrm>
          <a:prstGeom prst="rect">
            <a:avLst/>
          </a:prstGeom>
        </p:spPr>
      </p:pic>
      <p:pic>
        <p:nvPicPr>
          <p:cNvPr id="3" name="Picture 2"/>
          <p:cNvPicPr>
            <a:picLocks noChangeAspect="1"/>
          </p:cNvPicPr>
          <p:nvPr/>
        </p:nvPicPr>
        <p:blipFill>
          <a:blip r:embed="rId4"/>
          <a:stretch>
            <a:fillRect/>
          </a:stretch>
        </p:blipFill>
        <p:spPr>
          <a:xfrm>
            <a:off x="2028084" y="2750678"/>
            <a:ext cx="2915789" cy="762825"/>
          </a:xfrm>
          <a:prstGeom prst="rect">
            <a:avLst/>
          </a:prstGeom>
        </p:spPr>
      </p:pic>
      <p:sp>
        <p:nvSpPr>
          <p:cNvPr id="6" name="TextBox 5"/>
          <p:cNvSpPr txBox="1"/>
          <p:nvPr/>
        </p:nvSpPr>
        <p:spPr>
          <a:xfrm>
            <a:off x="1847529" y="2261920"/>
            <a:ext cx="2150525" cy="400110"/>
          </a:xfrm>
          <a:prstGeom prst="rect">
            <a:avLst/>
          </a:prstGeom>
          <a:noFill/>
        </p:spPr>
        <p:txBody>
          <a:bodyPr wrap="none" rtlCol="0">
            <a:spAutoFit/>
          </a:bodyPr>
          <a:lstStyle/>
          <a:p>
            <a:r>
              <a:rPr lang="en-ZA" sz="2000" dirty="0"/>
              <a:t>Result from above:</a:t>
            </a:r>
          </a:p>
        </p:txBody>
      </p:sp>
      <p:sp>
        <p:nvSpPr>
          <p:cNvPr id="8" name="TextBox 7"/>
          <p:cNvSpPr txBox="1"/>
          <p:nvPr/>
        </p:nvSpPr>
        <p:spPr>
          <a:xfrm>
            <a:off x="1854424" y="4046243"/>
            <a:ext cx="1814920" cy="400110"/>
          </a:xfrm>
          <a:prstGeom prst="rect">
            <a:avLst/>
          </a:prstGeom>
          <a:noFill/>
        </p:spPr>
        <p:txBody>
          <a:bodyPr wrap="none" rtlCol="0">
            <a:spAutoFit/>
          </a:bodyPr>
          <a:lstStyle/>
          <a:p>
            <a:r>
              <a:rPr lang="en-ZA" sz="2000" dirty="0"/>
              <a:t>Utility function:</a:t>
            </a:r>
          </a:p>
        </p:txBody>
      </p:sp>
      <p:sp>
        <p:nvSpPr>
          <p:cNvPr id="10" name="Rectangle 9"/>
          <p:cNvSpPr/>
          <p:nvPr/>
        </p:nvSpPr>
        <p:spPr>
          <a:xfrm>
            <a:off x="6282988" y="3077411"/>
            <a:ext cx="4776608"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1" name="Curved Connector 10"/>
          <p:cNvCxnSpPr/>
          <p:nvPr/>
        </p:nvCxnSpPr>
        <p:spPr>
          <a:xfrm flipH="1">
            <a:off x="4717538" y="3127871"/>
            <a:ext cx="226334" cy="1794871"/>
          </a:xfrm>
          <a:prstGeom prst="curvedConnector3">
            <a:avLst>
              <a:gd name="adj1" fmla="val -435748"/>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55956" y="3794473"/>
            <a:ext cx="1021433" cy="461665"/>
          </a:xfrm>
          <a:prstGeom prst="rect">
            <a:avLst/>
          </a:prstGeom>
          <a:noFill/>
        </p:spPr>
        <p:txBody>
          <a:bodyPr wrap="none" rtlCol="0">
            <a:spAutoFit/>
          </a:bodyPr>
          <a:lstStyle/>
          <a:p>
            <a:r>
              <a:rPr lang="en-ZA" sz="2400" dirty="0"/>
              <a:t>Plug in</a:t>
            </a:r>
          </a:p>
        </p:txBody>
      </p:sp>
    </p:spTree>
    <p:extLst>
      <p:ext uri="{BB962C8B-B14F-4D97-AF65-F5344CB8AC3E}">
        <p14:creationId xmlns:p14="http://schemas.microsoft.com/office/powerpoint/2010/main" val="4104131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4" name="Content Placeholder 3"/>
          <p:cNvPicPr>
            <a:picLocks noGrp="1" noChangeAspect="1"/>
          </p:cNvPicPr>
          <p:nvPr>
            <p:ph idx="1"/>
          </p:nvPr>
        </p:nvPicPr>
        <p:blipFill>
          <a:blip r:embed="rId2"/>
          <a:stretch>
            <a:fillRect/>
          </a:stretch>
        </p:blipFill>
        <p:spPr>
          <a:xfrm>
            <a:off x="2617478" y="1825625"/>
            <a:ext cx="6957044" cy="4351338"/>
          </a:xfrm>
          <a:prstGeom prst="rect">
            <a:avLst/>
          </a:prstGeom>
        </p:spPr>
      </p:pic>
      <p:sp>
        <p:nvSpPr>
          <p:cNvPr id="10" name="Rectangle 9"/>
          <p:cNvSpPr/>
          <p:nvPr/>
        </p:nvSpPr>
        <p:spPr>
          <a:xfrm>
            <a:off x="5387309" y="4581128"/>
            <a:ext cx="4776608" cy="172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76965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4" name="Content Placeholder 3"/>
          <p:cNvPicPr>
            <a:picLocks noGrp="1" noChangeAspect="1"/>
          </p:cNvPicPr>
          <p:nvPr>
            <p:ph idx="1"/>
          </p:nvPr>
        </p:nvPicPr>
        <p:blipFill>
          <a:blip r:embed="rId2"/>
          <a:stretch>
            <a:fillRect/>
          </a:stretch>
        </p:blipFill>
        <p:spPr>
          <a:xfrm>
            <a:off x="2617478" y="1825625"/>
            <a:ext cx="6957044" cy="4351338"/>
          </a:xfrm>
          <a:prstGeom prst="rect">
            <a:avLst/>
          </a:prstGeom>
        </p:spPr>
      </p:pic>
      <p:sp>
        <p:nvSpPr>
          <p:cNvPr id="10" name="Rectangle 9"/>
          <p:cNvSpPr/>
          <p:nvPr/>
        </p:nvSpPr>
        <p:spPr>
          <a:xfrm>
            <a:off x="5387309" y="5301208"/>
            <a:ext cx="4776608"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157432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4" name="Content Placeholder 3"/>
          <p:cNvPicPr>
            <a:picLocks noGrp="1" noChangeAspect="1"/>
          </p:cNvPicPr>
          <p:nvPr>
            <p:ph idx="1"/>
          </p:nvPr>
        </p:nvPicPr>
        <p:blipFill>
          <a:blip r:embed="rId2"/>
          <a:stretch>
            <a:fillRect/>
          </a:stretch>
        </p:blipFill>
        <p:spPr>
          <a:xfrm>
            <a:off x="2617478" y="1825625"/>
            <a:ext cx="6957044" cy="4351338"/>
          </a:xfrm>
          <a:prstGeom prst="rect">
            <a:avLst/>
          </a:prstGeom>
        </p:spPr>
      </p:pic>
    </p:spTree>
    <p:extLst>
      <p:ext uri="{BB962C8B-B14F-4D97-AF65-F5344CB8AC3E}">
        <p14:creationId xmlns:p14="http://schemas.microsoft.com/office/powerpoint/2010/main" val="1908937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6" name="Content Placeholder 5"/>
          <p:cNvPicPr>
            <a:picLocks noGrp="1" noChangeAspect="1"/>
          </p:cNvPicPr>
          <p:nvPr>
            <p:ph idx="1"/>
          </p:nvPr>
        </p:nvPicPr>
        <p:blipFill>
          <a:blip r:embed="rId3"/>
          <a:stretch>
            <a:fillRect/>
          </a:stretch>
        </p:blipFill>
        <p:spPr>
          <a:xfrm>
            <a:off x="2487903" y="1825625"/>
            <a:ext cx="7216194" cy="4351338"/>
          </a:xfrm>
          <a:prstGeom prst="rect">
            <a:avLst/>
          </a:prstGeom>
        </p:spPr>
      </p:pic>
      <p:pic>
        <p:nvPicPr>
          <p:cNvPr id="3" name="Picture 2"/>
          <p:cNvPicPr>
            <a:picLocks noChangeAspect="1"/>
          </p:cNvPicPr>
          <p:nvPr/>
        </p:nvPicPr>
        <p:blipFill>
          <a:blip r:embed="rId4"/>
          <a:stretch>
            <a:fillRect/>
          </a:stretch>
        </p:blipFill>
        <p:spPr>
          <a:xfrm>
            <a:off x="5168728" y="1977411"/>
            <a:ext cx="4316407" cy="265537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46350" y="2195572"/>
                <a:ext cx="3855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5" name="TextBox 4"/>
              <p:cNvSpPr txBox="1">
                <a:spLocks noRot="1" noChangeAspect="1" noMove="1" noResize="1" noEditPoints="1" noAdjustHandles="1" noChangeArrowheads="1" noChangeShapeType="1" noTextEdit="1"/>
              </p:cNvSpPr>
              <p:nvPr/>
            </p:nvSpPr>
            <p:spPr>
              <a:xfrm>
                <a:off x="4846350" y="2195572"/>
                <a:ext cx="385554"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5142" y="5408674"/>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7" name="TextBox 6"/>
              <p:cNvSpPr txBox="1">
                <a:spLocks noRot="1" noChangeAspect="1" noMove="1" noResize="1" noEditPoints="1" noAdjustHandles="1" noChangeArrowheads="1" noChangeShapeType="1" noTextEdit="1"/>
              </p:cNvSpPr>
              <p:nvPr/>
            </p:nvSpPr>
            <p:spPr>
              <a:xfrm>
                <a:off x="4855142" y="5408674"/>
                <a:ext cx="385554" cy="406265"/>
              </a:xfrm>
              <a:prstGeom prst="rect">
                <a:avLst/>
              </a:prstGeom>
              <a:blipFill>
                <a:blip r:embed="rId6"/>
                <a:stretch>
                  <a:fillRect/>
                </a:stretch>
              </a:blipFill>
            </p:spPr>
            <p:txBody>
              <a:bodyPr/>
              <a:lstStyle/>
              <a:p>
                <a:r>
                  <a:rPr lang="en-ZA">
                    <a:noFill/>
                  </a:rPr>
                  <a:t> </a:t>
                </a:r>
              </a:p>
            </p:txBody>
          </p:sp>
        </mc:Fallback>
      </mc:AlternateContent>
      <p:sp>
        <p:nvSpPr>
          <p:cNvPr id="10" name="Rectangle 9">
            <a:extLst>
              <a:ext uri="{FF2B5EF4-FFF2-40B4-BE49-F238E27FC236}">
                <a16:creationId xmlns:a16="http://schemas.microsoft.com/office/drawing/2014/main" id="{18A65748-65BE-40E1-AFBC-09D9E9710C64}"/>
              </a:ext>
            </a:extLst>
          </p:cNvPr>
          <p:cNvSpPr/>
          <p:nvPr/>
        </p:nvSpPr>
        <p:spPr>
          <a:xfrm>
            <a:off x="2487903" y="2783065"/>
            <a:ext cx="7676016" cy="3526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819968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6" name="Content Placeholder 5"/>
          <p:cNvPicPr>
            <a:picLocks noGrp="1" noChangeAspect="1"/>
          </p:cNvPicPr>
          <p:nvPr>
            <p:ph idx="1"/>
          </p:nvPr>
        </p:nvPicPr>
        <p:blipFill>
          <a:blip r:embed="rId3"/>
          <a:stretch>
            <a:fillRect/>
          </a:stretch>
        </p:blipFill>
        <p:spPr>
          <a:xfrm>
            <a:off x="2487903" y="1825625"/>
            <a:ext cx="7216194" cy="4351338"/>
          </a:xfrm>
          <a:prstGeom prst="rect">
            <a:avLst/>
          </a:prstGeom>
        </p:spPr>
      </p:pic>
      <p:pic>
        <p:nvPicPr>
          <p:cNvPr id="3" name="Picture 2"/>
          <p:cNvPicPr>
            <a:picLocks noChangeAspect="1"/>
          </p:cNvPicPr>
          <p:nvPr/>
        </p:nvPicPr>
        <p:blipFill>
          <a:blip r:embed="rId4"/>
          <a:stretch>
            <a:fillRect/>
          </a:stretch>
        </p:blipFill>
        <p:spPr>
          <a:xfrm>
            <a:off x="5168728" y="1977411"/>
            <a:ext cx="4316407" cy="265537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46350" y="2195572"/>
                <a:ext cx="3855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5" name="TextBox 4"/>
              <p:cNvSpPr txBox="1">
                <a:spLocks noRot="1" noChangeAspect="1" noMove="1" noResize="1" noEditPoints="1" noAdjustHandles="1" noChangeArrowheads="1" noChangeShapeType="1" noTextEdit="1"/>
              </p:cNvSpPr>
              <p:nvPr/>
            </p:nvSpPr>
            <p:spPr>
              <a:xfrm>
                <a:off x="4846350" y="2195572"/>
                <a:ext cx="385554"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5142" y="5408674"/>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7" name="TextBox 6"/>
              <p:cNvSpPr txBox="1">
                <a:spLocks noRot="1" noChangeAspect="1" noMove="1" noResize="1" noEditPoints="1" noAdjustHandles="1" noChangeArrowheads="1" noChangeShapeType="1" noTextEdit="1"/>
              </p:cNvSpPr>
              <p:nvPr/>
            </p:nvSpPr>
            <p:spPr>
              <a:xfrm>
                <a:off x="4855142" y="5408674"/>
                <a:ext cx="385554" cy="406265"/>
              </a:xfrm>
              <a:prstGeom prst="rect">
                <a:avLst/>
              </a:prstGeom>
              <a:blipFill>
                <a:blip r:embed="rId6"/>
                <a:stretch>
                  <a:fillRect/>
                </a:stretch>
              </a:blipFill>
            </p:spPr>
            <p:txBody>
              <a:bodyPr/>
              <a:lstStyle/>
              <a:p>
                <a:r>
                  <a:rPr lang="en-ZA">
                    <a:noFill/>
                  </a:rPr>
                  <a:t> </a:t>
                </a:r>
              </a:p>
            </p:txBody>
          </p:sp>
        </mc:Fallback>
      </mc:AlternateContent>
      <p:sp>
        <p:nvSpPr>
          <p:cNvPr id="10" name="Rectangle 9">
            <a:extLst>
              <a:ext uri="{FF2B5EF4-FFF2-40B4-BE49-F238E27FC236}">
                <a16:creationId xmlns:a16="http://schemas.microsoft.com/office/drawing/2014/main" id="{18A65748-65BE-40E1-AFBC-09D9E9710C64}"/>
              </a:ext>
            </a:extLst>
          </p:cNvPr>
          <p:cNvSpPr/>
          <p:nvPr/>
        </p:nvSpPr>
        <p:spPr>
          <a:xfrm>
            <a:off x="2487903" y="3717032"/>
            <a:ext cx="7676016"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956144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6" name="Content Placeholder 5"/>
          <p:cNvPicPr>
            <a:picLocks noGrp="1" noChangeAspect="1"/>
          </p:cNvPicPr>
          <p:nvPr>
            <p:ph idx="1"/>
          </p:nvPr>
        </p:nvPicPr>
        <p:blipFill>
          <a:blip r:embed="rId3"/>
          <a:stretch>
            <a:fillRect/>
          </a:stretch>
        </p:blipFill>
        <p:spPr>
          <a:xfrm>
            <a:off x="2487903" y="1825625"/>
            <a:ext cx="7216194" cy="4351338"/>
          </a:xfrm>
          <a:prstGeom prst="rect">
            <a:avLst/>
          </a:prstGeom>
        </p:spPr>
      </p:pic>
      <p:pic>
        <p:nvPicPr>
          <p:cNvPr id="3" name="Picture 2"/>
          <p:cNvPicPr>
            <a:picLocks noChangeAspect="1"/>
          </p:cNvPicPr>
          <p:nvPr/>
        </p:nvPicPr>
        <p:blipFill>
          <a:blip r:embed="rId4"/>
          <a:stretch>
            <a:fillRect/>
          </a:stretch>
        </p:blipFill>
        <p:spPr>
          <a:xfrm>
            <a:off x="5168728" y="1977411"/>
            <a:ext cx="4316407" cy="265537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46350" y="2195572"/>
                <a:ext cx="3855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5" name="TextBox 4"/>
              <p:cNvSpPr txBox="1">
                <a:spLocks noRot="1" noChangeAspect="1" noMove="1" noResize="1" noEditPoints="1" noAdjustHandles="1" noChangeArrowheads="1" noChangeShapeType="1" noTextEdit="1"/>
              </p:cNvSpPr>
              <p:nvPr/>
            </p:nvSpPr>
            <p:spPr>
              <a:xfrm>
                <a:off x="4846350" y="2195572"/>
                <a:ext cx="385554"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5142" y="5408674"/>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7" name="TextBox 6"/>
              <p:cNvSpPr txBox="1">
                <a:spLocks noRot="1" noChangeAspect="1" noMove="1" noResize="1" noEditPoints="1" noAdjustHandles="1" noChangeArrowheads="1" noChangeShapeType="1" noTextEdit="1"/>
              </p:cNvSpPr>
              <p:nvPr/>
            </p:nvSpPr>
            <p:spPr>
              <a:xfrm>
                <a:off x="4855142" y="5408674"/>
                <a:ext cx="385554" cy="406265"/>
              </a:xfrm>
              <a:prstGeom prst="rect">
                <a:avLst/>
              </a:prstGeom>
              <a:blipFill>
                <a:blip r:embed="rId6"/>
                <a:stretch>
                  <a:fillRect/>
                </a:stretch>
              </a:blipFill>
            </p:spPr>
            <p:txBody>
              <a:bodyPr/>
              <a:lstStyle/>
              <a:p>
                <a:r>
                  <a:rPr lang="en-ZA">
                    <a:noFill/>
                  </a:rPr>
                  <a:t> </a:t>
                </a:r>
              </a:p>
            </p:txBody>
          </p:sp>
        </mc:Fallback>
      </mc:AlternateContent>
      <p:sp>
        <p:nvSpPr>
          <p:cNvPr id="10" name="Rectangle 9">
            <a:extLst>
              <a:ext uri="{FF2B5EF4-FFF2-40B4-BE49-F238E27FC236}">
                <a16:creationId xmlns:a16="http://schemas.microsoft.com/office/drawing/2014/main" id="{18A65748-65BE-40E1-AFBC-09D9E9710C64}"/>
              </a:ext>
            </a:extLst>
          </p:cNvPr>
          <p:cNvSpPr/>
          <p:nvPr/>
        </p:nvSpPr>
        <p:spPr>
          <a:xfrm>
            <a:off x="2487903" y="4581128"/>
            <a:ext cx="7676016" cy="172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037750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6" name="Content Placeholder 5"/>
          <p:cNvPicPr>
            <a:picLocks noGrp="1" noChangeAspect="1"/>
          </p:cNvPicPr>
          <p:nvPr>
            <p:ph idx="1"/>
          </p:nvPr>
        </p:nvPicPr>
        <p:blipFill>
          <a:blip r:embed="rId3"/>
          <a:stretch>
            <a:fillRect/>
          </a:stretch>
        </p:blipFill>
        <p:spPr>
          <a:xfrm>
            <a:off x="2487903" y="1825625"/>
            <a:ext cx="7216194" cy="4351338"/>
          </a:xfrm>
          <a:prstGeom prst="rect">
            <a:avLst/>
          </a:prstGeom>
        </p:spPr>
      </p:pic>
      <p:pic>
        <p:nvPicPr>
          <p:cNvPr id="3" name="Picture 2"/>
          <p:cNvPicPr>
            <a:picLocks noChangeAspect="1"/>
          </p:cNvPicPr>
          <p:nvPr/>
        </p:nvPicPr>
        <p:blipFill>
          <a:blip r:embed="rId4"/>
          <a:stretch>
            <a:fillRect/>
          </a:stretch>
        </p:blipFill>
        <p:spPr>
          <a:xfrm>
            <a:off x="5168728" y="1977411"/>
            <a:ext cx="4316407" cy="265537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46350" y="2195572"/>
                <a:ext cx="3855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5" name="TextBox 4"/>
              <p:cNvSpPr txBox="1">
                <a:spLocks noRot="1" noChangeAspect="1" noMove="1" noResize="1" noEditPoints="1" noAdjustHandles="1" noChangeArrowheads="1" noChangeShapeType="1" noTextEdit="1"/>
              </p:cNvSpPr>
              <p:nvPr/>
            </p:nvSpPr>
            <p:spPr>
              <a:xfrm>
                <a:off x="4846350" y="2195572"/>
                <a:ext cx="385554"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5142" y="5408674"/>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7" name="TextBox 6"/>
              <p:cNvSpPr txBox="1">
                <a:spLocks noRot="1" noChangeAspect="1" noMove="1" noResize="1" noEditPoints="1" noAdjustHandles="1" noChangeArrowheads="1" noChangeShapeType="1" noTextEdit="1"/>
              </p:cNvSpPr>
              <p:nvPr/>
            </p:nvSpPr>
            <p:spPr>
              <a:xfrm>
                <a:off x="4855142" y="5408674"/>
                <a:ext cx="385554" cy="406265"/>
              </a:xfrm>
              <a:prstGeom prst="rect">
                <a:avLst/>
              </a:prstGeom>
              <a:blipFill>
                <a:blip r:embed="rId6"/>
                <a:stretch>
                  <a:fillRect/>
                </a:stretch>
              </a:blipFill>
            </p:spPr>
            <p:txBody>
              <a:bodyPr/>
              <a:lstStyle/>
              <a:p>
                <a:r>
                  <a:rPr lang="en-ZA">
                    <a:noFill/>
                  </a:rPr>
                  <a:t> </a:t>
                </a:r>
              </a:p>
            </p:txBody>
          </p:sp>
        </mc:Fallback>
      </mc:AlternateContent>
      <p:sp>
        <p:nvSpPr>
          <p:cNvPr id="10" name="Rectangle 9">
            <a:extLst>
              <a:ext uri="{FF2B5EF4-FFF2-40B4-BE49-F238E27FC236}">
                <a16:creationId xmlns:a16="http://schemas.microsoft.com/office/drawing/2014/main" id="{18A65748-65BE-40E1-AFBC-09D9E9710C64}"/>
              </a:ext>
            </a:extLst>
          </p:cNvPr>
          <p:cNvSpPr/>
          <p:nvPr/>
        </p:nvSpPr>
        <p:spPr>
          <a:xfrm>
            <a:off x="4846351" y="5157192"/>
            <a:ext cx="531756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378754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6" name="Content Placeholder 5"/>
          <p:cNvPicPr>
            <a:picLocks noGrp="1" noChangeAspect="1"/>
          </p:cNvPicPr>
          <p:nvPr>
            <p:ph idx="1"/>
          </p:nvPr>
        </p:nvPicPr>
        <p:blipFill>
          <a:blip r:embed="rId3"/>
          <a:stretch>
            <a:fillRect/>
          </a:stretch>
        </p:blipFill>
        <p:spPr>
          <a:xfrm>
            <a:off x="2487903" y="1825625"/>
            <a:ext cx="7216194" cy="4351338"/>
          </a:xfrm>
          <a:prstGeom prst="rect">
            <a:avLst/>
          </a:prstGeom>
        </p:spPr>
      </p:pic>
      <p:pic>
        <p:nvPicPr>
          <p:cNvPr id="3" name="Picture 2"/>
          <p:cNvPicPr>
            <a:picLocks noChangeAspect="1"/>
          </p:cNvPicPr>
          <p:nvPr/>
        </p:nvPicPr>
        <p:blipFill>
          <a:blip r:embed="rId4"/>
          <a:stretch>
            <a:fillRect/>
          </a:stretch>
        </p:blipFill>
        <p:spPr>
          <a:xfrm>
            <a:off x="5168728" y="1977411"/>
            <a:ext cx="4316407" cy="265537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846350" y="2195572"/>
                <a:ext cx="3855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5" name="TextBox 4"/>
              <p:cNvSpPr txBox="1">
                <a:spLocks noRot="1" noChangeAspect="1" noMove="1" noResize="1" noEditPoints="1" noAdjustHandles="1" noChangeArrowheads="1" noChangeShapeType="1" noTextEdit="1"/>
              </p:cNvSpPr>
              <p:nvPr/>
            </p:nvSpPr>
            <p:spPr>
              <a:xfrm>
                <a:off x="4846350" y="2195572"/>
                <a:ext cx="385554" cy="369332"/>
              </a:xfrm>
              <a:prstGeom prst="rect">
                <a:avLst/>
              </a:prstGeom>
              <a:blipFill>
                <a:blip r:embed="rId5"/>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5142" y="5408674"/>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7" name="TextBox 6"/>
              <p:cNvSpPr txBox="1">
                <a:spLocks noRot="1" noChangeAspect="1" noMove="1" noResize="1" noEditPoints="1" noAdjustHandles="1" noChangeArrowheads="1" noChangeShapeType="1" noTextEdit="1"/>
              </p:cNvSpPr>
              <p:nvPr/>
            </p:nvSpPr>
            <p:spPr>
              <a:xfrm>
                <a:off x="4855142" y="5408674"/>
                <a:ext cx="385554" cy="406265"/>
              </a:xfrm>
              <a:prstGeom prst="rect">
                <a:avLst/>
              </a:prstGeom>
              <a:blipFill>
                <a:blip r:embed="rId6"/>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4017848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pic>
        <p:nvPicPr>
          <p:cNvPr id="6" name="Content Placeholder 5"/>
          <p:cNvPicPr>
            <a:picLocks noGrp="1" noChangeAspect="1"/>
          </p:cNvPicPr>
          <p:nvPr>
            <p:ph idx="1"/>
          </p:nvPr>
        </p:nvPicPr>
        <p:blipFill>
          <a:blip r:embed="rId3"/>
          <a:stretch>
            <a:fillRect/>
          </a:stretch>
        </p:blipFill>
        <p:spPr>
          <a:xfrm>
            <a:off x="2487903" y="1825625"/>
            <a:ext cx="7216194" cy="4351338"/>
          </a:xfrm>
          <a:prstGeom prst="rect">
            <a:avLst/>
          </a:prstGeom>
        </p:spPr>
      </p:pic>
      <p:pic>
        <p:nvPicPr>
          <p:cNvPr id="3" name="Picture 2"/>
          <p:cNvPicPr>
            <a:picLocks noChangeAspect="1"/>
          </p:cNvPicPr>
          <p:nvPr/>
        </p:nvPicPr>
        <p:blipFill>
          <a:blip r:embed="rId4"/>
          <a:stretch>
            <a:fillRect/>
          </a:stretch>
        </p:blipFill>
        <p:spPr>
          <a:xfrm>
            <a:off x="5168728" y="1977411"/>
            <a:ext cx="4316407" cy="2655374"/>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479376" y="1484784"/>
                <a:ext cx="3250313" cy="2023311"/>
              </a:xfrm>
              <a:prstGeom prst="rect">
                <a:avLst/>
              </a:prstGeom>
              <a:noFill/>
              <a:ln w="28575">
                <a:solidFill>
                  <a:srgbClr val="C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ZA" i="1">
                              <a:latin typeface="Cambria Math" panose="02040503050406030204" pitchFamily="18" charset="0"/>
                            </a:rPr>
                          </m:ctrlPr>
                        </m:fPr>
                        <m:num>
                          <m:r>
                            <a:rPr lang="en-ZA" i="1">
                              <a:latin typeface="Cambria Math" panose="02040503050406030204" pitchFamily="18" charset="0"/>
                            </a:rPr>
                            <m:t>𝑆</m:t>
                          </m:r>
                        </m:num>
                        <m:den>
                          <m:r>
                            <a:rPr lang="en-ZA" i="1">
                              <a:latin typeface="Cambria Math" panose="02040503050406030204" pitchFamily="18" charset="0"/>
                            </a:rPr>
                            <m:t>𝑥</m:t>
                          </m:r>
                        </m:den>
                      </m:f>
                      <m:sSup>
                        <m:sSupPr>
                          <m:ctrlPr>
                            <a:rPr lang="en-ZA" i="1">
                              <a:latin typeface="Cambria Math" panose="02040503050406030204" pitchFamily="18" charset="0"/>
                            </a:rPr>
                          </m:ctrlPr>
                        </m:sSupPr>
                        <m:e>
                          <m:r>
                            <a:rPr lang="en-ZA" i="1">
                              <a:latin typeface="Cambria Math" panose="02040503050406030204" pitchFamily="18" charset="0"/>
                            </a:rPr>
                            <m:t>𝑥</m:t>
                          </m:r>
                        </m:e>
                        <m:sup>
                          <m:f>
                            <m:fPr>
                              <m:ctrlPr>
                                <a:rPr lang="en-ZA" i="1">
                                  <a:latin typeface="Cambria Math" panose="02040503050406030204" pitchFamily="18" charset="0"/>
                                </a:rPr>
                              </m:ctrlPr>
                            </m:fPr>
                            <m:num>
                              <m:r>
                                <a:rPr lang="en-ZA" i="1">
                                  <a:latin typeface="Cambria Math" panose="02040503050406030204" pitchFamily="18" charset="0"/>
                                </a:rPr>
                                <m:t>𝜂</m:t>
                              </m:r>
                            </m:num>
                            <m:den>
                              <m:r>
                                <a:rPr lang="en-ZA" i="1">
                                  <a:latin typeface="Cambria Math" panose="02040503050406030204" pitchFamily="18" charset="0"/>
                                </a:rPr>
                                <m:t>𝜂</m:t>
                              </m:r>
                              <m:r>
                                <a:rPr lang="en-ZA" i="1">
                                  <a:latin typeface="Cambria Math" panose="02040503050406030204" pitchFamily="18" charset="0"/>
                                </a:rPr>
                                <m:t>−1</m:t>
                              </m:r>
                            </m:den>
                          </m:f>
                        </m:sup>
                      </m:sSup>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𝑆</m:t>
                          </m:r>
                        </m:num>
                        <m:den>
                          <m:r>
                            <a:rPr lang="en-ZA" i="1">
                              <a:latin typeface="Cambria Math" panose="02040503050406030204" pitchFamily="18" charset="0"/>
                            </a:rPr>
                            <m:t>𝑥</m:t>
                          </m:r>
                          <m:r>
                            <a:rPr lang="en-ZA" i="1">
                              <a:latin typeface="Cambria Math" panose="02040503050406030204" pitchFamily="18" charset="0"/>
                            </a:rPr>
                            <m:t>⋅</m:t>
                          </m:r>
                          <m:sSup>
                            <m:sSupPr>
                              <m:ctrlPr>
                                <a:rPr lang="en-ZA" i="1">
                                  <a:latin typeface="Cambria Math" panose="02040503050406030204" pitchFamily="18" charset="0"/>
                                </a:rPr>
                              </m:ctrlPr>
                            </m:sSupPr>
                            <m:e>
                              <m:r>
                                <a:rPr lang="en-ZA" i="1">
                                  <a:latin typeface="Cambria Math" panose="02040503050406030204" pitchFamily="18" charset="0"/>
                                </a:rPr>
                                <m:t>𝑥</m:t>
                              </m:r>
                            </m:e>
                            <m:sup>
                              <m:f>
                                <m:fPr>
                                  <m:ctrlPr>
                                    <a:rPr lang="en-ZA" i="1">
                                      <a:latin typeface="Cambria Math" panose="02040503050406030204" pitchFamily="18" charset="0"/>
                                    </a:rPr>
                                  </m:ctrlPr>
                                </m:fPr>
                                <m:num>
                                  <m:r>
                                    <a:rPr lang="en-ZA" i="1">
                                      <a:latin typeface="Cambria Math" panose="02040503050406030204" pitchFamily="18" charset="0"/>
                                    </a:rPr>
                                    <m:t>−</m:t>
                                  </m:r>
                                  <m:r>
                                    <a:rPr lang="en-ZA" i="1">
                                      <a:latin typeface="Cambria Math" panose="02040503050406030204" pitchFamily="18" charset="0"/>
                                    </a:rPr>
                                    <m:t>𝜂</m:t>
                                  </m:r>
                                </m:num>
                                <m:den>
                                  <m:r>
                                    <a:rPr lang="en-ZA" i="1">
                                      <a:latin typeface="Cambria Math" panose="02040503050406030204" pitchFamily="18" charset="0"/>
                                    </a:rPr>
                                    <m:t>𝜂</m:t>
                                  </m:r>
                                  <m:r>
                                    <a:rPr lang="en-ZA" i="1">
                                      <a:latin typeface="Cambria Math" panose="02040503050406030204" pitchFamily="18" charset="0"/>
                                    </a:rPr>
                                    <m:t>−1</m:t>
                                  </m:r>
                                </m:den>
                              </m:f>
                            </m:sup>
                          </m:sSup>
                        </m:den>
                      </m:f>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𝑆</m:t>
                          </m:r>
                        </m:num>
                        <m:den>
                          <m:sSup>
                            <m:sSupPr>
                              <m:ctrlPr>
                                <a:rPr lang="en-ZA" i="1">
                                  <a:latin typeface="Cambria Math" panose="02040503050406030204" pitchFamily="18" charset="0"/>
                                </a:rPr>
                              </m:ctrlPr>
                            </m:sSupPr>
                            <m:e>
                              <m:r>
                                <a:rPr lang="en-ZA" i="1">
                                  <a:latin typeface="Cambria Math" panose="02040503050406030204" pitchFamily="18" charset="0"/>
                                </a:rPr>
                                <m:t>𝑥</m:t>
                              </m:r>
                            </m:e>
                            <m:sup>
                              <m:f>
                                <m:fPr>
                                  <m:ctrlPr>
                                    <a:rPr lang="en-ZA" i="1">
                                      <a:latin typeface="Cambria Math" panose="02040503050406030204" pitchFamily="18" charset="0"/>
                                    </a:rPr>
                                  </m:ctrlPr>
                                </m:fPr>
                                <m:num>
                                  <m:r>
                                    <a:rPr lang="en-ZA" i="1">
                                      <a:latin typeface="Cambria Math" panose="02040503050406030204" pitchFamily="18" charset="0"/>
                                    </a:rPr>
                                    <m:t>𝜂</m:t>
                                  </m:r>
                                  <m:r>
                                    <a:rPr lang="en-ZA" i="1">
                                      <a:latin typeface="Cambria Math" panose="02040503050406030204" pitchFamily="18" charset="0"/>
                                    </a:rPr>
                                    <m:t>−1</m:t>
                                  </m:r>
                                </m:num>
                                <m:den>
                                  <m:r>
                                    <a:rPr lang="en-ZA" i="1">
                                      <a:latin typeface="Cambria Math" panose="02040503050406030204" pitchFamily="18" charset="0"/>
                                    </a:rPr>
                                    <m:t>𝜂</m:t>
                                  </m:r>
                                  <m:r>
                                    <a:rPr lang="en-ZA" i="1">
                                      <a:latin typeface="Cambria Math" panose="02040503050406030204" pitchFamily="18" charset="0"/>
                                    </a:rPr>
                                    <m:t>−1</m:t>
                                  </m:r>
                                </m:den>
                              </m:f>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m:t>
                                  </m:r>
                                  <m:r>
                                    <a:rPr lang="en-ZA" i="1">
                                      <a:latin typeface="Cambria Math" panose="02040503050406030204" pitchFamily="18" charset="0"/>
                                    </a:rPr>
                                    <m:t>𝜂</m:t>
                                  </m:r>
                                </m:num>
                                <m:den>
                                  <m:r>
                                    <a:rPr lang="en-ZA" i="1">
                                      <a:latin typeface="Cambria Math" panose="02040503050406030204" pitchFamily="18" charset="0"/>
                                    </a:rPr>
                                    <m:t>𝜂</m:t>
                                  </m:r>
                                  <m:r>
                                    <a:rPr lang="en-ZA" i="1">
                                      <a:latin typeface="Cambria Math" panose="02040503050406030204" pitchFamily="18" charset="0"/>
                                    </a:rPr>
                                    <m:t>−1</m:t>
                                  </m:r>
                                </m:den>
                              </m:f>
                            </m:sup>
                          </m:sSup>
                        </m:den>
                      </m:f>
                    </m:oMath>
                  </m:oMathPara>
                </a14:m>
                <a:br>
                  <a:rPr lang="en-ZA" dirty="0"/>
                </a:br>
                <a:endParaRPr lang="en-ZA" dirty="0"/>
              </a:p>
              <a:p>
                <a:endParaRPr lang="en-ZA"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m:t>
                      </m:r>
                      <m:f>
                        <m:fPr>
                          <m:ctrlPr>
                            <a:rPr lang="en-ZA" i="1">
                              <a:latin typeface="Cambria Math" panose="02040503050406030204" pitchFamily="18" charset="0"/>
                            </a:rPr>
                          </m:ctrlPr>
                        </m:fPr>
                        <m:num>
                          <m:r>
                            <a:rPr lang="en-ZA" i="1">
                              <a:latin typeface="Cambria Math" panose="02040503050406030204" pitchFamily="18" charset="0"/>
                            </a:rPr>
                            <m:t>𝑆</m:t>
                          </m:r>
                        </m:num>
                        <m:den>
                          <m:sSup>
                            <m:sSupPr>
                              <m:ctrlPr>
                                <a:rPr lang="en-ZA" i="1">
                                  <a:latin typeface="Cambria Math" panose="02040503050406030204" pitchFamily="18" charset="0"/>
                                </a:rPr>
                              </m:ctrlPr>
                            </m:sSupPr>
                            <m:e>
                              <m:r>
                                <a:rPr lang="en-ZA" i="1">
                                  <a:latin typeface="Cambria Math" panose="02040503050406030204" pitchFamily="18" charset="0"/>
                                </a:rPr>
                                <m:t>𝑥</m:t>
                              </m:r>
                            </m:e>
                            <m:sup>
                              <m:f>
                                <m:fPr>
                                  <m:ctrlPr>
                                    <a:rPr lang="en-ZA" i="1">
                                      <a:latin typeface="Cambria Math" panose="02040503050406030204" pitchFamily="18" charset="0"/>
                                    </a:rPr>
                                  </m:ctrlPr>
                                </m:fPr>
                                <m:num>
                                  <m:r>
                                    <a:rPr lang="en-ZA" i="1">
                                      <a:latin typeface="Cambria Math" panose="02040503050406030204" pitchFamily="18" charset="0"/>
                                    </a:rPr>
                                    <m:t>−1</m:t>
                                  </m:r>
                                </m:num>
                                <m:den>
                                  <m:r>
                                    <a:rPr lang="en-ZA" i="1">
                                      <a:latin typeface="Cambria Math" panose="02040503050406030204" pitchFamily="18" charset="0"/>
                                    </a:rPr>
                                    <m:t>𝜂</m:t>
                                  </m:r>
                                  <m:r>
                                    <a:rPr lang="en-ZA" i="1">
                                      <a:latin typeface="Cambria Math" panose="02040503050406030204" pitchFamily="18" charset="0"/>
                                    </a:rPr>
                                    <m:t>−1</m:t>
                                  </m:r>
                                </m:den>
                              </m:f>
                            </m:sup>
                          </m:sSup>
                        </m:den>
                      </m:f>
                    </m:oMath>
                  </m:oMathPara>
                </a14:m>
                <a:endParaRPr lang="en-ZA" dirty="0"/>
              </a:p>
              <a:p>
                <a:endParaRPr lang="en-ZA" dirty="0"/>
              </a:p>
            </p:txBody>
          </p:sp>
        </mc:Choice>
        <mc:Fallback xmlns="">
          <p:sp>
            <p:nvSpPr>
              <p:cNvPr id="4" name="TextBox 3"/>
              <p:cNvSpPr txBox="1">
                <a:spLocks noRot="1" noChangeAspect="1" noMove="1" noResize="1" noEditPoints="1" noAdjustHandles="1" noChangeArrowheads="1" noChangeShapeType="1" noTextEdit="1"/>
              </p:cNvSpPr>
              <p:nvPr/>
            </p:nvSpPr>
            <p:spPr>
              <a:xfrm>
                <a:off x="479376" y="1484784"/>
                <a:ext cx="3250313" cy="2023311"/>
              </a:xfrm>
              <a:prstGeom prst="rect">
                <a:avLst/>
              </a:prstGeom>
              <a:blipFill>
                <a:blip r:embed="rId5"/>
                <a:stretch>
                  <a:fillRect/>
                </a:stretch>
              </a:blipFill>
              <a:ln w="28575">
                <a:solidFill>
                  <a:srgbClr val="C00000"/>
                </a:solidFill>
              </a:ln>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846350" y="2195572"/>
                <a:ext cx="3855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5" name="TextBox 4"/>
              <p:cNvSpPr txBox="1">
                <a:spLocks noRot="1" noChangeAspect="1" noMove="1" noResize="1" noEditPoints="1" noAdjustHandles="1" noChangeArrowheads="1" noChangeShapeType="1" noTextEdit="1"/>
              </p:cNvSpPr>
              <p:nvPr/>
            </p:nvSpPr>
            <p:spPr>
              <a:xfrm>
                <a:off x="4846350" y="2195572"/>
                <a:ext cx="385554" cy="369332"/>
              </a:xfrm>
              <a:prstGeom prst="rect">
                <a:avLst/>
              </a:prstGeom>
              <a:blipFill>
                <a:blip r:embed="rId6"/>
                <a:stretch>
                  <a:fillRect/>
                </a:stretch>
              </a:blipFill>
            </p:spPr>
            <p:txBody>
              <a:bodyPr/>
              <a:lstStyle/>
              <a:p>
                <a:r>
                  <a:rPr lang="en-Z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55142" y="5408674"/>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rPr>
                        <m:t>𝐶</m:t>
                      </m:r>
                    </m:oMath>
                  </m:oMathPara>
                </a14:m>
                <a:endParaRPr lang="en-ZA" b="1" dirty="0"/>
              </a:p>
            </p:txBody>
          </p:sp>
        </mc:Choice>
        <mc:Fallback xmlns="">
          <p:sp>
            <p:nvSpPr>
              <p:cNvPr id="7" name="TextBox 6"/>
              <p:cNvSpPr txBox="1">
                <a:spLocks noRot="1" noChangeAspect="1" noMove="1" noResize="1" noEditPoints="1" noAdjustHandles="1" noChangeArrowheads="1" noChangeShapeType="1" noTextEdit="1"/>
              </p:cNvSpPr>
              <p:nvPr/>
            </p:nvSpPr>
            <p:spPr>
              <a:xfrm>
                <a:off x="4855142" y="5408674"/>
                <a:ext cx="385554" cy="406265"/>
              </a:xfrm>
              <a:prstGeom prst="rect">
                <a:avLst/>
              </a:prstGeom>
              <a:blipFill>
                <a:blip r:embed="rId7"/>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102526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r>
              <a:rPr lang="en-US" altLang="en-US" dirty="0"/>
              <a:t>Introduction	</a:t>
            </a:r>
          </a:p>
        </p:txBody>
      </p:sp>
      <p:sp>
        <p:nvSpPr>
          <p:cNvPr id="33794" name="Rectangle 2"/>
          <p:cNvSpPr>
            <a:spLocks noGrp="1" noChangeArrowheads="1"/>
          </p:cNvSpPr>
          <p:nvPr>
            <p:ph idx="1"/>
          </p:nvPr>
        </p:nvSpPr>
        <p:spPr>
          <a:xfrm>
            <a:off x="838200" y="1825625"/>
            <a:ext cx="10515600" cy="4667250"/>
          </a:xfrm>
          <a:ln/>
        </p:spPr>
        <p:txBody>
          <a:bodyPr>
            <a:normAutofit/>
          </a:bodyPr>
          <a:lstStyle/>
          <a:p>
            <a:pPr>
              <a:spcBef>
                <a:spcPts val="600"/>
              </a:spcBef>
              <a:spcAft>
                <a:spcPts val="600"/>
              </a:spcAft>
            </a:pPr>
            <a:r>
              <a:rPr lang="en-US" altLang="en-US" sz="2200" dirty="0"/>
              <a:t>For monetary policy or other nominal shocks to have real effects, price adjustment must be imperfect in some way</a:t>
            </a:r>
          </a:p>
          <a:p>
            <a:pPr>
              <a:spcBef>
                <a:spcPts val="600"/>
              </a:spcBef>
              <a:spcAft>
                <a:spcPts val="600"/>
              </a:spcAft>
            </a:pPr>
            <a:r>
              <a:rPr lang="en-US" altLang="en-US" sz="2200" dirty="0"/>
              <a:t>Consider a positive demand shock</a:t>
            </a:r>
          </a:p>
          <a:p>
            <a:pPr lvl="1">
              <a:spcBef>
                <a:spcPts val="600"/>
              </a:spcBef>
              <a:spcAft>
                <a:spcPts val="600"/>
              </a:spcAft>
            </a:pPr>
            <a:r>
              <a:rPr lang="en-US" altLang="en-US" sz="1800" dirty="0"/>
              <a:t>A real increase in consumers desire for consumption goods in general equilibrium</a:t>
            </a:r>
          </a:p>
          <a:p>
            <a:pPr lvl="1">
              <a:spcBef>
                <a:spcPts val="600"/>
              </a:spcBef>
              <a:spcAft>
                <a:spcPts val="600"/>
              </a:spcAft>
            </a:pPr>
            <a:r>
              <a:rPr lang="en-US" altLang="en-US" sz="1800" dirty="0"/>
              <a:t>If all prices are fixed, equilibrium requires that real output increases to meet the increased demand</a:t>
            </a:r>
          </a:p>
          <a:p>
            <a:pPr lvl="1">
              <a:spcBef>
                <a:spcPts val="600"/>
              </a:spcBef>
              <a:spcAft>
                <a:spcPts val="600"/>
              </a:spcAft>
            </a:pPr>
            <a:r>
              <a:rPr lang="en-US" altLang="en-US" sz="1800" dirty="0"/>
              <a:t>If all prices are perfectly flexible and firms have pricing power, they would react optimally by increasing all prices to extract some of the surplus as higher profits, muting the effect on aggregate real output</a:t>
            </a:r>
          </a:p>
          <a:p>
            <a:pPr lvl="2">
              <a:spcBef>
                <a:spcPts val="600"/>
              </a:spcBef>
              <a:spcAft>
                <a:spcPts val="600"/>
              </a:spcAft>
            </a:pPr>
            <a:r>
              <a:rPr lang="en-US" altLang="en-US" sz="1800" dirty="0"/>
              <a:t>Put differently: the output will always be at long run equilibrium level, which is higher than before the shock</a:t>
            </a:r>
            <a:endParaRPr lang="en-US" altLang="en-US" sz="1050" dirty="0"/>
          </a:p>
          <a:p>
            <a:pPr lvl="1">
              <a:spcBef>
                <a:spcPts val="600"/>
              </a:spcBef>
              <a:spcAft>
                <a:spcPts val="600"/>
              </a:spcAft>
            </a:pPr>
            <a:r>
              <a:rPr lang="en-US" altLang="en-US" sz="1800" dirty="0"/>
              <a:t>The more sluggish price adjustments are, the longer the output would be above equilibrium</a:t>
            </a:r>
          </a:p>
          <a:p>
            <a:pPr marL="0" indent="0">
              <a:spcBef>
                <a:spcPts val="600"/>
              </a:spcBef>
              <a:spcAft>
                <a:spcPts val="600"/>
              </a:spcAft>
              <a:buNone/>
            </a:pPr>
            <a:endParaRPr lang="en-US" altLang="en-US" sz="2200" dirty="0"/>
          </a:p>
          <a:p>
            <a:pPr>
              <a:spcBef>
                <a:spcPts val="600"/>
              </a:spcBef>
              <a:spcAft>
                <a:spcPts val="600"/>
              </a:spcAft>
            </a:pPr>
            <a:endParaRPr lang="en-ZA" dirty="0"/>
          </a:p>
          <a:p>
            <a:pPr lvl="1">
              <a:spcBef>
                <a:spcPts val="600"/>
              </a:spcBef>
              <a:spcAft>
                <a:spcPts val="600"/>
              </a:spcAft>
            </a:pPr>
            <a:endParaRPr lang="en-US" altLang="en-US" sz="1800" dirty="0"/>
          </a:p>
        </p:txBody>
      </p:sp>
      <p:sp>
        <p:nvSpPr>
          <p:cNvPr id="4" name="Slide Number Placeholder 3"/>
          <p:cNvSpPr>
            <a:spLocks noGrp="1"/>
          </p:cNvSpPr>
          <p:nvPr>
            <p:ph type="sldNum" sz="quarter" idx="12"/>
          </p:nvPr>
        </p:nvSpPr>
        <p:spPr/>
        <p:txBody>
          <a:bodyPr/>
          <a:lstStyle/>
          <a:p>
            <a:fld id="{4B9FFF9F-45FA-4771-84B7-213317C3B998}" type="slidenum">
              <a:rPr lang="en-US" altLang="en-US"/>
              <a:pPr/>
              <a:t>5</a:t>
            </a:fld>
            <a:endParaRPr lang="en-US" altLang="en-US"/>
          </a:p>
        </p:txBody>
      </p:sp>
    </p:spTree>
    <p:extLst>
      <p:ext uri="{BB962C8B-B14F-4D97-AF65-F5344CB8AC3E}">
        <p14:creationId xmlns:p14="http://schemas.microsoft.com/office/powerpoint/2010/main" val="1695327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sp>
        <p:nvSpPr>
          <p:cNvPr id="4" name="Content Placeholder 3"/>
          <p:cNvSpPr>
            <a:spLocks noGrp="1"/>
          </p:cNvSpPr>
          <p:nvPr>
            <p:ph idx="1"/>
          </p:nvPr>
        </p:nvSpPr>
        <p:spPr>
          <a:xfrm>
            <a:off x="551384" y="1340768"/>
            <a:ext cx="9577064" cy="5256584"/>
          </a:xfrm>
        </p:spPr>
        <p:txBody>
          <a:bodyPr>
            <a:normAutofit/>
          </a:bodyPr>
          <a:lstStyle/>
          <a:p>
            <a:pPr marL="0" indent="0">
              <a:buNone/>
            </a:pPr>
            <a:r>
              <a:rPr lang="en-ZA" sz="2800" dirty="0"/>
              <a:t>Central “trick” in models that use CES/Dixit-Stiglitz aggregators:</a:t>
            </a:r>
          </a:p>
          <a:p>
            <a:r>
              <a:rPr lang="en-ZA" sz="2800" dirty="0"/>
              <a:t> We </a:t>
            </a:r>
            <a:r>
              <a:rPr lang="en-ZA" sz="2800" b="1" dirty="0"/>
              <a:t>define</a:t>
            </a:r>
            <a:r>
              <a:rPr lang="en-ZA" sz="2800" dirty="0"/>
              <a:t> the appropriate price aggregator as</a:t>
            </a:r>
          </a:p>
          <a:p>
            <a:endParaRPr lang="en-ZA" sz="2800" dirty="0"/>
          </a:p>
          <a:p>
            <a:endParaRPr lang="en-ZA" sz="2800" dirty="0"/>
          </a:p>
          <a:p>
            <a:endParaRPr lang="en-ZA" sz="2800" dirty="0"/>
          </a:p>
          <a:p>
            <a:r>
              <a:rPr lang="en-ZA" sz="2800" dirty="0"/>
              <a:t>Thus:  </a:t>
            </a:r>
          </a:p>
          <a:p>
            <a:endParaRPr lang="en-ZA" sz="2800" dirty="0"/>
          </a:p>
          <a:p>
            <a:r>
              <a:rPr lang="en-ZA" sz="2800" dirty="0"/>
              <a:t>Thus the “CPI” is a nonlinear average of prices in this model</a:t>
            </a:r>
          </a:p>
          <a:p>
            <a:pPr lvl="1"/>
            <a:r>
              <a:rPr lang="en-ZA" sz="2400" dirty="0"/>
              <a:t>Is this cheating?</a:t>
            </a:r>
          </a:p>
        </p:txBody>
      </p:sp>
      <p:pic>
        <p:nvPicPr>
          <p:cNvPr id="5" name="Picture 4"/>
          <p:cNvPicPr>
            <a:picLocks noChangeAspect="1"/>
          </p:cNvPicPr>
          <p:nvPr/>
        </p:nvPicPr>
        <p:blipFill>
          <a:blip r:embed="rId2"/>
          <a:stretch>
            <a:fillRect/>
          </a:stretch>
        </p:blipFill>
        <p:spPr>
          <a:xfrm>
            <a:off x="3647728" y="2320582"/>
            <a:ext cx="3124200" cy="1276350"/>
          </a:xfrm>
          <a:prstGeom prst="rect">
            <a:avLst/>
          </a:prstGeom>
        </p:spPr>
      </p:pic>
      <p:pic>
        <p:nvPicPr>
          <p:cNvPr id="3" name="Picture 2"/>
          <p:cNvPicPr>
            <a:picLocks noChangeAspect="1"/>
          </p:cNvPicPr>
          <p:nvPr/>
        </p:nvPicPr>
        <p:blipFill>
          <a:blip r:embed="rId3"/>
          <a:stretch>
            <a:fillRect/>
          </a:stretch>
        </p:blipFill>
        <p:spPr>
          <a:xfrm>
            <a:off x="2204808" y="3899243"/>
            <a:ext cx="3113885" cy="1025435"/>
          </a:xfrm>
          <a:prstGeom prst="rect">
            <a:avLst/>
          </a:prstGeom>
        </p:spPr>
      </p:pic>
      <p:pic>
        <p:nvPicPr>
          <p:cNvPr id="6" name="Picture 5">
            <a:extLst>
              <a:ext uri="{FF2B5EF4-FFF2-40B4-BE49-F238E27FC236}">
                <a16:creationId xmlns:a16="http://schemas.microsoft.com/office/drawing/2014/main" id="{4F85F66D-BC6F-411C-A903-D15B30D260E6}"/>
              </a:ext>
            </a:extLst>
          </p:cNvPr>
          <p:cNvPicPr>
            <a:picLocks noChangeAspect="1"/>
          </p:cNvPicPr>
          <p:nvPr/>
        </p:nvPicPr>
        <p:blipFill>
          <a:blip r:embed="rId4"/>
          <a:stretch>
            <a:fillRect/>
          </a:stretch>
        </p:blipFill>
        <p:spPr>
          <a:xfrm>
            <a:off x="9839325" y="906926"/>
            <a:ext cx="2352675" cy="1276350"/>
          </a:xfrm>
          <a:prstGeom prst="rect">
            <a:avLst/>
          </a:prstGeom>
        </p:spPr>
      </p:pic>
    </p:spTree>
    <p:extLst>
      <p:ext uri="{BB962C8B-B14F-4D97-AF65-F5344CB8AC3E}">
        <p14:creationId xmlns:p14="http://schemas.microsoft.com/office/powerpoint/2010/main" val="3303061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sp>
        <p:nvSpPr>
          <p:cNvPr id="4" name="Content Placeholder 3"/>
          <p:cNvSpPr>
            <a:spLocks noGrp="1"/>
          </p:cNvSpPr>
          <p:nvPr>
            <p:ph idx="1"/>
          </p:nvPr>
        </p:nvSpPr>
        <p:spPr>
          <a:xfrm>
            <a:off x="1991544" y="1340769"/>
            <a:ext cx="8136904" cy="4836195"/>
          </a:xfrm>
        </p:spPr>
        <p:txBody>
          <a:bodyPr>
            <a:normAutofit/>
          </a:bodyPr>
          <a:lstStyle/>
          <a:p>
            <a:pPr marL="0" indent="0">
              <a:buNone/>
            </a:pPr>
            <a:r>
              <a:rPr lang="en-ZA" sz="2800" dirty="0"/>
              <a:t>Finally, </a:t>
            </a:r>
          </a:p>
          <a:p>
            <a:pPr marL="0" indent="0">
              <a:buNone/>
            </a:pPr>
            <a:r>
              <a:rPr lang="en-ZA" sz="2800" dirty="0"/>
              <a:t>the demand functions:</a:t>
            </a:r>
            <a:endParaRPr lang="en-ZA" sz="2400" dirty="0"/>
          </a:p>
        </p:txBody>
      </p:sp>
      <p:pic>
        <p:nvPicPr>
          <p:cNvPr id="3" name="Picture 2"/>
          <p:cNvPicPr>
            <a:picLocks noChangeAspect="1"/>
          </p:cNvPicPr>
          <p:nvPr/>
        </p:nvPicPr>
        <p:blipFill>
          <a:blip r:embed="rId2"/>
          <a:stretch>
            <a:fillRect/>
          </a:stretch>
        </p:blipFill>
        <p:spPr>
          <a:xfrm>
            <a:off x="5774382" y="1270766"/>
            <a:ext cx="4210050" cy="5496970"/>
          </a:xfrm>
          <a:prstGeom prst="rect">
            <a:avLst/>
          </a:prstGeom>
        </p:spPr>
      </p:pic>
      <p:pic>
        <p:nvPicPr>
          <p:cNvPr id="5" name="Picture 4"/>
          <p:cNvPicPr>
            <a:picLocks noChangeAspect="1"/>
          </p:cNvPicPr>
          <p:nvPr/>
        </p:nvPicPr>
        <p:blipFill>
          <a:blip r:embed="rId3"/>
          <a:stretch>
            <a:fillRect/>
          </a:stretch>
        </p:blipFill>
        <p:spPr>
          <a:xfrm>
            <a:off x="2028084" y="2750678"/>
            <a:ext cx="2915789" cy="762825"/>
          </a:xfrm>
          <a:prstGeom prst="rect">
            <a:avLst/>
          </a:prstGeom>
        </p:spPr>
      </p:pic>
      <p:sp>
        <p:nvSpPr>
          <p:cNvPr id="6" name="TextBox 5"/>
          <p:cNvSpPr txBox="1"/>
          <p:nvPr/>
        </p:nvSpPr>
        <p:spPr>
          <a:xfrm>
            <a:off x="1847528" y="2261920"/>
            <a:ext cx="2251514" cy="400110"/>
          </a:xfrm>
          <a:prstGeom prst="rect">
            <a:avLst/>
          </a:prstGeom>
          <a:noFill/>
        </p:spPr>
        <p:txBody>
          <a:bodyPr wrap="none" rtlCol="0">
            <a:spAutoFit/>
          </a:bodyPr>
          <a:lstStyle/>
          <a:p>
            <a:r>
              <a:rPr lang="en-ZA" sz="2000" dirty="0"/>
              <a:t>Results from above:</a:t>
            </a:r>
          </a:p>
        </p:txBody>
      </p:sp>
      <p:sp>
        <p:nvSpPr>
          <p:cNvPr id="7" name="Rectangle 6"/>
          <p:cNvSpPr/>
          <p:nvPr/>
        </p:nvSpPr>
        <p:spPr>
          <a:xfrm>
            <a:off x="6529470" y="1196752"/>
            <a:ext cx="3526970" cy="549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8" name="Picture 7"/>
          <p:cNvPicPr>
            <a:picLocks noChangeAspect="1"/>
          </p:cNvPicPr>
          <p:nvPr/>
        </p:nvPicPr>
        <p:blipFill>
          <a:blip r:embed="rId4"/>
          <a:stretch>
            <a:fillRect/>
          </a:stretch>
        </p:blipFill>
        <p:spPr>
          <a:xfrm>
            <a:off x="1923877" y="3764523"/>
            <a:ext cx="3124200" cy="1276350"/>
          </a:xfrm>
          <a:prstGeom prst="rect">
            <a:avLst/>
          </a:prstGeom>
        </p:spPr>
      </p:pic>
      <p:pic>
        <p:nvPicPr>
          <p:cNvPr id="9" name="Picture 8"/>
          <p:cNvPicPr>
            <a:picLocks noChangeAspect="1"/>
          </p:cNvPicPr>
          <p:nvPr/>
        </p:nvPicPr>
        <p:blipFill>
          <a:blip r:embed="rId5"/>
          <a:stretch>
            <a:fillRect/>
          </a:stretch>
        </p:blipFill>
        <p:spPr>
          <a:xfrm>
            <a:off x="1876378" y="5323119"/>
            <a:ext cx="3113885" cy="1025435"/>
          </a:xfrm>
          <a:prstGeom prst="rect">
            <a:avLst/>
          </a:prstGeom>
        </p:spPr>
      </p:pic>
    </p:spTree>
    <p:extLst>
      <p:ext uri="{BB962C8B-B14F-4D97-AF65-F5344CB8AC3E}">
        <p14:creationId xmlns:p14="http://schemas.microsoft.com/office/powerpoint/2010/main" val="1151766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sp>
        <p:nvSpPr>
          <p:cNvPr id="4" name="Content Placeholder 3"/>
          <p:cNvSpPr>
            <a:spLocks noGrp="1"/>
          </p:cNvSpPr>
          <p:nvPr>
            <p:ph idx="1"/>
          </p:nvPr>
        </p:nvSpPr>
        <p:spPr>
          <a:xfrm>
            <a:off x="1991544" y="1340769"/>
            <a:ext cx="8136904" cy="4836195"/>
          </a:xfrm>
        </p:spPr>
        <p:txBody>
          <a:bodyPr>
            <a:normAutofit/>
          </a:bodyPr>
          <a:lstStyle/>
          <a:p>
            <a:pPr marL="0" indent="0">
              <a:buNone/>
            </a:pPr>
            <a:r>
              <a:rPr lang="en-ZA" sz="2800" dirty="0"/>
              <a:t>Finally, </a:t>
            </a:r>
          </a:p>
          <a:p>
            <a:pPr marL="0" indent="0">
              <a:buNone/>
            </a:pPr>
            <a:r>
              <a:rPr lang="en-ZA" sz="2800" dirty="0"/>
              <a:t>the demand functions:</a:t>
            </a:r>
            <a:endParaRPr lang="en-ZA" sz="2400" dirty="0"/>
          </a:p>
        </p:txBody>
      </p:sp>
      <p:pic>
        <p:nvPicPr>
          <p:cNvPr id="3" name="Picture 2"/>
          <p:cNvPicPr>
            <a:picLocks noChangeAspect="1"/>
          </p:cNvPicPr>
          <p:nvPr/>
        </p:nvPicPr>
        <p:blipFill>
          <a:blip r:embed="rId2"/>
          <a:stretch>
            <a:fillRect/>
          </a:stretch>
        </p:blipFill>
        <p:spPr>
          <a:xfrm>
            <a:off x="5774382" y="1052736"/>
            <a:ext cx="4210050" cy="5715000"/>
          </a:xfrm>
          <a:prstGeom prst="rect">
            <a:avLst/>
          </a:prstGeom>
        </p:spPr>
      </p:pic>
      <p:pic>
        <p:nvPicPr>
          <p:cNvPr id="5" name="Picture 4"/>
          <p:cNvPicPr>
            <a:picLocks noChangeAspect="1"/>
          </p:cNvPicPr>
          <p:nvPr/>
        </p:nvPicPr>
        <p:blipFill>
          <a:blip r:embed="rId3"/>
          <a:stretch>
            <a:fillRect/>
          </a:stretch>
        </p:blipFill>
        <p:spPr>
          <a:xfrm>
            <a:off x="2028084" y="2750678"/>
            <a:ext cx="2915789" cy="762825"/>
          </a:xfrm>
          <a:prstGeom prst="rect">
            <a:avLst/>
          </a:prstGeom>
        </p:spPr>
      </p:pic>
      <p:sp>
        <p:nvSpPr>
          <p:cNvPr id="6" name="TextBox 5"/>
          <p:cNvSpPr txBox="1"/>
          <p:nvPr/>
        </p:nvSpPr>
        <p:spPr>
          <a:xfrm>
            <a:off x="1847528" y="2261920"/>
            <a:ext cx="2251514" cy="400110"/>
          </a:xfrm>
          <a:prstGeom prst="rect">
            <a:avLst/>
          </a:prstGeom>
          <a:noFill/>
        </p:spPr>
        <p:txBody>
          <a:bodyPr wrap="none" rtlCol="0">
            <a:spAutoFit/>
          </a:bodyPr>
          <a:lstStyle/>
          <a:p>
            <a:r>
              <a:rPr lang="en-ZA" sz="2000" dirty="0"/>
              <a:t>Results from above:</a:t>
            </a:r>
          </a:p>
        </p:txBody>
      </p:sp>
      <p:sp>
        <p:nvSpPr>
          <p:cNvPr id="7" name="Rectangle 6"/>
          <p:cNvSpPr/>
          <p:nvPr/>
        </p:nvSpPr>
        <p:spPr>
          <a:xfrm>
            <a:off x="6619212" y="3284984"/>
            <a:ext cx="3526970" cy="338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8" name="Picture 7"/>
          <p:cNvPicPr>
            <a:picLocks noChangeAspect="1"/>
          </p:cNvPicPr>
          <p:nvPr/>
        </p:nvPicPr>
        <p:blipFill>
          <a:blip r:embed="rId4"/>
          <a:stretch>
            <a:fillRect/>
          </a:stretch>
        </p:blipFill>
        <p:spPr>
          <a:xfrm>
            <a:off x="1923877" y="3764523"/>
            <a:ext cx="3124200" cy="1276350"/>
          </a:xfrm>
          <a:prstGeom prst="rect">
            <a:avLst/>
          </a:prstGeom>
        </p:spPr>
      </p:pic>
      <p:pic>
        <p:nvPicPr>
          <p:cNvPr id="9" name="Picture 8"/>
          <p:cNvPicPr>
            <a:picLocks noChangeAspect="1"/>
          </p:cNvPicPr>
          <p:nvPr/>
        </p:nvPicPr>
        <p:blipFill>
          <a:blip r:embed="rId5"/>
          <a:stretch>
            <a:fillRect/>
          </a:stretch>
        </p:blipFill>
        <p:spPr>
          <a:xfrm>
            <a:off x="1876378" y="5323119"/>
            <a:ext cx="3113885" cy="1025435"/>
          </a:xfrm>
          <a:prstGeom prst="rect">
            <a:avLst/>
          </a:prstGeom>
        </p:spPr>
      </p:pic>
      <p:cxnSp>
        <p:nvCxnSpPr>
          <p:cNvPr id="11" name="Straight Arrow Connector 10"/>
          <p:cNvCxnSpPr>
            <a:cxnSpLocks/>
            <a:endCxn id="5" idx="3"/>
          </p:cNvCxnSpPr>
          <p:nvPr/>
        </p:nvCxnSpPr>
        <p:spPr>
          <a:xfrm flipH="1">
            <a:off x="4943873" y="2780928"/>
            <a:ext cx="1512168" cy="3511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55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sp>
        <p:nvSpPr>
          <p:cNvPr id="4" name="Content Placeholder 3"/>
          <p:cNvSpPr>
            <a:spLocks noGrp="1"/>
          </p:cNvSpPr>
          <p:nvPr>
            <p:ph idx="1"/>
          </p:nvPr>
        </p:nvSpPr>
        <p:spPr>
          <a:xfrm>
            <a:off x="1991544" y="1340769"/>
            <a:ext cx="8136904" cy="4836195"/>
          </a:xfrm>
        </p:spPr>
        <p:txBody>
          <a:bodyPr>
            <a:normAutofit/>
          </a:bodyPr>
          <a:lstStyle/>
          <a:p>
            <a:pPr marL="0" indent="0">
              <a:buNone/>
            </a:pPr>
            <a:r>
              <a:rPr lang="en-ZA" sz="2800" dirty="0"/>
              <a:t>Finally, </a:t>
            </a:r>
          </a:p>
          <a:p>
            <a:pPr marL="0" indent="0">
              <a:buNone/>
            </a:pPr>
            <a:r>
              <a:rPr lang="en-ZA" sz="2800" dirty="0"/>
              <a:t>the demand functions:</a:t>
            </a:r>
            <a:endParaRPr lang="en-ZA" sz="2400" dirty="0"/>
          </a:p>
        </p:txBody>
      </p:sp>
      <p:pic>
        <p:nvPicPr>
          <p:cNvPr id="3" name="Picture 2"/>
          <p:cNvPicPr>
            <a:picLocks noChangeAspect="1"/>
          </p:cNvPicPr>
          <p:nvPr/>
        </p:nvPicPr>
        <p:blipFill>
          <a:blip r:embed="rId2"/>
          <a:stretch>
            <a:fillRect/>
          </a:stretch>
        </p:blipFill>
        <p:spPr>
          <a:xfrm>
            <a:off x="5774382" y="1052736"/>
            <a:ext cx="4210050" cy="5715000"/>
          </a:xfrm>
          <a:prstGeom prst="rect">
            <a:avLst/>
          </a:prstGeom>
        </p:spPr>
      </p:pic>
      <p:pic>
        <p:nvPicPr>
          <p:cNvPr id="5" name="Picture 4"/>
          <p:cNvPicPr>
            <a:picLocks noChangeAspect="1"/>
          </p:cNvPicPr>
          <p:nvPr/>
        </p:nvPicPr>
        <p:blipFill>
          <a:blip r:embed="rId3"/>
          <a:stretch>
            <a:fillRect/>
          </a:stretch>
        </p:blipFill>
        <p:spPr>
          <a:xfrm>
            <a:off x="2028084" y="2750678"/>
            <a:ext cx="2915789" cy="762825"/>
          </a:xfrm>
          <a:prstGeom prst="rect">
            <a:avLst/>
          </a:prstGeom>
        </p:spPr>
      </p:pic>
      <p:sp>
        <p:nvSpPr>
          <p:cNvPr id="6" name="TextBox 5"/>
          <p:cNvSpPr txBox="1"/>
          <p:nvPr/>
        </p:nvSpPr>
        <p:spPr>
          <a:xfrm>
            <a:off x="1847528" y="2261920"/>
            <a:ext cx="2251514" cy="400110"/>
          </a:xfrm>
          <a:prstGeom prst="rect">
            <a:avLst/>
          </a:prstGeom>
          <a:noFill/>
        </p:spPr>
        <p:txBody>
          <a:bodyPr wrap="none" rtlCol="0">
            <a:spAutoFit/>
          </a:bodyPr>
          <a:lstStyle/>
          <a:p>
            <a:r>
              <a:rPr lang="en-ZA" sz="2000" dirty="0"/>
              <a:t>Results from above:</a:t>
            </a:r>
          </a:p>
        </p:txBody>
      </p:sp>
      <p:sp>
        <p:nvSpPr>
          <p:cNvPr id="7" name="Rectangle 6"/>
          <p:cNvSpPr/>
          <p:nvPr/>
        </p:nvSpPr>
        <p:spPr>
          <a:xfrm>
            <a:off x="6619212" y="5040873"/>
            <a:ext cx="3526970" cy="1628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8" name="Picture 7"/>
          <p:cNvPicPr>
            <a:picLocks noChangeAspect="1"/>
          </p:cNvPicPr>
          <p:nvPr/>
        </p:nvPicPr>
        <p:blipFill>
          <a:blip r:embed="rId4"/>
          <a:stretch>
            <a:fillRect/>
          </a:stretch>
        </p:blipFill>
        <p:spPr>
          <a:xfrm>
            <a:off x="1923877" y="3764523"/>
            <a:ext cx="3124200" cy="1276350"/>
          </a:xfrm>
          <a:prstGeom prst="rect">
            <a:avLst/>
          </a:prstGeom>
        </p:spPr>
      </p:pic>
      <p:pic>
        <p:nvPicPr>
          <p:cNvPr id="9" name="Picture 8"/>
          <p:cNvPicPr>
            <a:picLocks noChangeAspect="1"/>
          </p:cNvPicPr>
          <p:nvPr/>
        </p:nvPicPr>
        <p:blipFill>
          <a:blip r:embed="rId5"/>
          <a:stretch>
            <a:fillRect/>
          </a:stretch>
        </p:blipFill>
        <p:spPr>
          <a:xfrm>
            <a:off x="1876378" y="5323119"/>
            <a:ext cx="3113885" cy="1025435"/>
          </a:xfrm>
          <a:prstGeom prst="rect">
            <a:avLst/>
          </a:prstGeom>
        </p:spPr>
      </p:pic>
    </p:spTree>
    <p:extLst>
      <p:ext uri="{BB962C8B-B14F-4D97-AF65-F5344CB8AC3E}">
        <p14:creationId xmlns:p14="http://schemas.microsoft.com/office/powerpoint/2010/main" val="2950696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sp>
        <p:nvSpPr>
          <p:cNvPr id="4" name="Content Placeholder 3"/>
          <p:cNvSpPr>
            <a:spLocks noGrp="1"/>
          </p:cNvSpPr>
          <p:nvPr>
            <p:ph idx="1"/>
          </p:nvPr>
        </p:nvSpPr>
        <p:spPr>
          <a:xfrm>
            <a:off x="1991544" y="1340769"/>
            <a:ext cx="8136904" cy="4836195"/>
          </a:xfrm>
        </p:spPr>
        <p:txBody>
          <a:bodyPr>
            <a:normAutofit/>
          </a:bodyPr>
          <a:lstStyle/>
          <a:p>
            <a:pPr marL="0" indent="0">
              <a:buNone/>
            </a:pPr>
            <a:r>
              <a:rPr lang="en-ZA" sz="2800" dirty="0"/>
              <a:t>Finally, </a:t>
            </a:r>
          </a:p>
          <a:p>
            <a:pPr marL="0" indent="0">
              <a:buNone/>
            </a:pPr>
            <a:r>
              <a:rPr lang="en-ZA" sz="2800" dirty="0"/>
              <a:t>the demand functions:</a:t>
            </a:r>
            <a:endParaRPr lang="en-ZA" sz="2400" dirty="0"/>
          </a:p>
        </p:txBody>
      </p:sp>
      <p:pic>
        <p:nvPicPr>
          <p:cNvPr id="3" name="Picture 2"/>
          <p:cNvPicPr>
            <a:picLocks noChangeAspect="1"/>
          </p:cNvPicPr>
          <p:nvPr/>
        </p:nvPicPr>
        <p:blipFill>
          <a:blip r:embed="rId2"/>
          <a:stretch>
            <a:fillRect/>
          </a:stretch>
        </p:blipFill>
        <p:spPr>
          <a:xfrm>
            <a:off x="5774382" y="1052736"/>
            <a:ext cx="4210050" cy="5715000"/>
          </a:xfrm>
          <a:prstGeom prst="rect">
            <a:avLst/>
          </a:prstGeom>
        </p:spPr>
      </p:pic>
      <p:pic>
        <p:nvPicPr>
          <p:cNvPr id="5" name="Picture 4"/>
          <p:cNvPicPr>
            <a:picLocks noChangeAspect="1"/>
          </p:cNvPicPr>
          <p:nvPr/>
        </p:nvPicPr>
        <p:blipFill>
          <a:blip r:embed="rId3"/>
          <a:stretch>
            <a:fillRect/>
          </a:stretch>
        </p:blipFill>
        <p:spPr>
          <a:xfrm>
            <a:off x="2028084" y="2750678"/>
            <a:ext cx="2915789" cy="762825"/>
          </a:xfrm>
          <a:prstGeom prst="rect">
            <a:avLst/>
          </a:prstGeom>
        </p:spPr>
      </p:pic>
      <p:sp>
        <p:nvSpPr>
          <p:cNvPr id="6" name="TextBox 5"/>
          <p:cNvSpPr txBox="1"/>
          <p:nvPr/>
        </p:nvSpPr>
        <p:spPr>
          <a:xfrm>
            <a:off x="1847528" y="2261920"/>
            <a:ext cx="2251514" cy="400110"/>
          </a:xfrm>
          <a:prstGeom prst="rect">
            <a:avLst/>
          </a:prstGeom>
          <a:noFill/>
        </p:spPr>
        <p:txBody>
          <a:bodyPr wrap="none" rtlCol="0">
            <a:spAutoFit/>
          </a:bodyPr>
          <a:lstStyle/>
          <a:p>
            <a:r>
              <a:rPr lang="en-ZA" sz="2000" dirty="0"/>
              <a:t>Results from above:</a:t>
            </a:r>
          </a:p>
        </p:txBody>
      </p:sp>
      <p:sp>
        <p:nvSpPr>
          <p:cNvPr id="7" name="Rectangle 6"/>
          <p:cNvSpPr/>
          <p:nvPr/>
        </p:nvSpPr>
        <p:spPr>
          <a:xfrm>
            <a:off x="6619212" y="5877273"/>
            <a:ext cx="3526970" cy="792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8" name="Picture 7"/>
          <p:cNvPicPr>
            <a:picLocks noChangeAspect="1"/>
          </p:cNvPicPr>
          <p:nvPr/>
        </p:nvPicPr>
        <p:blipFill>
          <a:blip r:embed="rId4"/>
          <a:stretch>
            <a:fillRect/>
          </a:stretch>
        </p:blipFill>
        <p:spPr>
          <a:xfrm>
            <a:off x="1923877" y="3764523"/>
            <a:ext cx="3124200" cy="1276350"/>
          </a:xfrm>
          <a:prstGeom prst="rect">
            <a:avLst/>
          </a:prstGeom>
        </p:spPr>
      </p:pic>
      <p:pic>
        <p:nvPicPr>
          <p:cNvPr id="9" name="Picture 8"/>
          <p:cNvPicPr>
            <a:picLocks noChangeAspect="1"/>
          </p:cNvPicPr>
          <p:nvPr/>
        </p:nvPicPr>
        <p:blipFill>
          <a:blip r:embed="rId5"/>
          <a:stretch>
            <a:fillRect/>
          </a:stretch>
        </p:blipFill>
        <p:spPr>
          <a:xfrm>
            <a:off x="1876378" y="5323119"/>
            <a:ext cx="3113885" cy="1025435"/>
          </a:xfrm>
          <a:prstGeom prst="rect">
            <a:avLst/>
          </a:prstGeom>
        </p:spPr>
      </p:pic>
    </p:spTree>
    <p:extLst>
      <p:ext uri="{BB962C8B-B14F-4D97-AF65-F5344CB8AC3E}">
        <p14:creationId xmlns:p14="http://schemas.microsoft.com/office/powerpoint/2010/main" val="1967249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Consumption Demand of variety of goods</a:t>
            </a:r>
          </a:p>
        </p:txBody>
      </p:sp>
      <p:sp>
        <p:nvSpPr>
          <p:cNvPr id="4" name="Content Placeholder 3"/>
          <p:cNvSpPr>
            <a:spLocks noGrp="1"/>
          </p:cNvSpPr>
          <p:nvPr>
            <p:ph idx="1"/>
          </p:nvPr>
        </p:nvSpPr>
        <p:spPr>
          <a:xfrm>
            <a:off x="1991544" y="1340769"/>
            <a:ext cx="8136904" cy="4836195"/>
          </a:xfrm>
        </p:spPr>
        <p:txBody>
          <a:bodyPr>
            <a:normAutofit/>
          </a:bodyPr>
          <a:lstStyle/>
          <a:p>
            <a:pPr marL="0" indent="0">
              <a:buNone/>
            </a:pPr>
            <a:r>
              <a:rPr lang="en-ZA" sz="2800" dirty="0"/>
              <a:t>Finally, </a:t>
            </a:r>
          </a:p>
          <a:p>
            <a:pPr marL="0" indent="0">
              <a:buNone/>
            </a:pPr>
            <a:r>
              <a:rPr lang="en-ZA" sz="2800" dirty="0"/>
              <a:t>the demand functions:</a:t>
            </a:r>
            <a:endParaRPr lang="en-ZA" sz="2400" dirty="0"/>
          </a:p>
        </p:txBody>
      </p:sp>
      <p:pic>
        <p:nvPicPr>
          <p:cNvPr id="3" name="Picture 2"/>
          <p:cNvPicPr>
            <a:picLocks noChangeAspect="1"/>
          </p:cNvPicPr>
          <p:nvPr/>
        </p:nvPicPr>
        <p:blipFill>
          <a:blip r:embed="rId2"/>
          <a:stretch>
            <a:fillRect/>
          </a:stretch>
        </p:blipFill>
        <p:spPr>
          <a:xfrm>
            <a:off x="5774382" y="1052736"/>
            <a:ext cx="4210050" cy="5715000"/>
          </a:xfrm>
          <a:prstGeom prst="rect">
            <a:avLst/>
          </a:prstGeom>
        </p:spPr>
      </p:pic>
      <p:pic>
        <p:nvPicPr>
          <p:cNvPr id="5" name="Picture 4"/>
          <p:cNvPicPr>
            <a:picLocks noChangeAspect="1"/>
          </p:cNvPicPr>
          <p:nvPr/>
        </p:nvPicPr>
        <p:blipFill>
          <a:blip r:embed="rId3"/>
          <a:stretch>
            <a:fillRect/>
          </a:stretch>
        </p:blipFill>
        <p:spPr>
          <a:xfrm>
            <a:off x="2028084" y="2750678"/>
            <a:ext cx="2915789" cy="762825"/>
          </a:xfrm>
          <a:prstGeom prst="rect">
            <a:avLst/>
          </a:prstGeom>
        </p:spPr>
      </p:pic>
      <p:sp>
        <p:nvSpPr>
          <p:cNvPr id="6" name="TextBox 5"/>
          <p:cNvSpPr txBox="1"/>
          <p:nvPr/>
        </p:nvSpPr>
        <p:spPr>
          <a:xfrm>
            <a:off x="1847528" y="2261920"/>
            <a:ext cx="2251514" cy="400110"/>
          </a:xfrm>
          <a:prstGeom prst="rect">
            <a:avLst/>
          </a:prstGeom>
          <a:noFill/>
        </p:spPr>
        <p:txBody>
          <a:bodyPr wrap="none" rtlCol="0">
            <a:spAutoFit/>
          </a:bodyPr>
          <a:lstStyle/>
          <a:p>
            <a:r>
              <a:rPr lang="en-ZA" sz="2000" dirty="0"/>
              <a:t>Results from above:</a:t>
            </a:r>
          </a:p>
        </p:txBody>
      </p:sp>
      <p:pic>
        <p:nvPicPr>
          <p:cNvPr id="8" name="Picture 7"/>
          <p:cNvPicPr>
            <a:picLocks noChangeAspect="1"/>
          </p:cNvPicPr>
          <p:nvPr/>
        </p:nvPicPr>
        <p:blipFill>
          <a:blip r:embed="rId4"/>
          <a:stretch>
            <a:fillRect/>
          </a:stretch>
        </p:blipFill>
        <p:spPr>
          <a:xfrm>
            <a:off x="1923877" y="3764523"/>
            <a:ext cx="3124200" cy="1276350"/>
          </a:xfrm>
          <a:prstGeom prst="rect">
            <a:avLst/>
          </a:prstGeom>
        </p:spPr>
      </p:pic>
      <p:pic>
        <p:nvPicPr>
          <p:cNvPr id="9" name="Picture 8"/>
          <p:cNvPicPr>
            <a:picLocks noChangeAspect="1"/>
          </p:cNvPicPr>
          <p:nvPr/>
        </p:nvPicPr>
        <p:blipFill>
          <a:blip r:embed="rId5"/>
          <a:stretch>
            <a:fillRect/>
          </a:stretch>
        </p:blipFill>
        <p:spPr>
          <a:xfrm>
            <a:off x="1876378" y="5323119"/>
            <a:ext cx="3113885" cy="1025435"/>
          </a:xfrm>
          <a:prstGeom prst="rect">
            <a:avLst/>
          </a:prstGeom>
        </p:spPr>
      </p:pic>
    </p:spTree>
    <p:extLst>
      <p:ext uri="{BB962C8B-B14F-4D97-AF65-F5344CB8AC3E}">
        <p14:creationId xmlns:p14="http://schemas.microsoft.com/office/powerpoint/2010/main" val="33708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 what?</a:t>
            </a:r>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366331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 what?</a:t>
            </a:r>
          </a:p>
        </p:txBody>
      </p:sp>
      <p:sp>
        <p:nvSpPr>
          <p:cNvPr id="3" name="Content Placeholder 2"/>
          <p:cNvSpPr>
            <a:spLocks noGrp="1"/>
          </p:cNvSpPr>
          <p:nvPr>
            <p:ph idx="1"/>
          </p:nvPr>
        </p:nvSpPr>
        <p:spPr>
          <a:xfrm>
            <a:off x="1991544" y="1340768"/>
            <a:ext cx="8208912" cy="5400600"/>
          </a:xfrm>
        </p:spPr>
        <p:txBody>
          <a:bodyPr>
            <a:normAutofit lnSpcReduction="10000"/>
          </a:bodyPr>
          <a:lstStyle/>
          <a:p>
            <a:pPr>
              <a:lnSpc>
                <a:spcPct val="110000"/>
              </a:lnSpc>
            </a:pPr>
            <a:r>
              <a:rPr lang="en-ZA" sz="2400" dirty="0"/>
              <a:t>The demand function for good j is:</a:t>
            </a:r>
          </a:p>
          <a:p>
            <a:pPr>
              <a:lnSpc>
                <a:spcPct val="110000"/>
              </a:lnSpc>
            </a:pPr>
            <a:endParaRPr lang="en-ZA" sz="2400" dirty="0"/>
          </a:p>
          <a:p>
            <a:pPr>
              <a:lnSpc>
                <a:spcPct val="110000"/>
              </a:lnSpc>
            </a:pPr>
            <a:endParaRPr lang="en-ZA" sz="2400" dirty="0"/>
          </a:p>
          <a:p>
            <a:pPr>
              <a:lnSpc>
                <a:spcPct val="110000"/>
              </a:lnSpc>
            </a:pPr>
            <a:endParaRPr lang="en-ZA" sz="2400" dirty="0"/>
          </a:p>
          <a:p>
            <a:pPr>
              <a:lnSpc>
                <a:spcPct val="110000"/>
              </a:lnSpc>
            </a:pPr>
            <a:r>
              <a:rPr lang="en-ZA" sz="2400" dirty="0"/>
              <a:t>Firm j cares only about what it can sell</a:t>
            </a:r>
          </a:p>
          <a:p>
            <a:pPr lvl="1">
              <a:lnSpc>
                <a:spcPct val="110000"/>
              </a:lnSpc>
            </a:pPr>
            <a:r>
              <a:rPr lang="en-ZA" sz="2000" dirty="0"/>
              <a:t>We are building a </a:t>
            </a:r>
            <a:r>
              <a:rPr lang="en-ZA" sz="2000" i="1" dirty="0"/>
              <a:t>micro-founded </a:t>
            </a:r>
            <a:r>
              <a:rPr lang="en-ZA" sz="2000" dirty="0"/>
              <a:t>macro model</a:t>
            </a:r>
          </a:p>
          <a:p>
            <a:pPr lvl="1">
              <a:lnSpc>
                <a:spcPct val="110000"/>
              </a:lnSpc>
            </a:pPr>
            <a:r>
              <a:rPr lang="en-ZA" sz="2000" dirty="0"/>
              <a:t>The demand for the good of firm j now depends only on:</a:t>
            </a:r>
          </a:p>
          <a:p>
            <a:pPr lvl="2">
              <a:lnSpc>
                <a:spcPct val="110000"/>
              </a:lnSpc>
            </a:pPr>
            <a:r>
              <a:rPr lang="en-ZA" dirty="0"/>
              <a:t>Its own price</a:t>
            </a:r>
          </a:p>
          <a:p>
            <a:pPr lvl="2">
              <a:lnSpc>
                <a:spcPct val="110000"/>
              </a:lnSpc>
            </a:pPr>
            <a:r>
              <a:rPr lang="en-ZA" dirty="0"/>
              <a:t>The aggregate price</a:t>
            </a:r>
          </a:p>
          <a:p>
            <a:pPr lvl="2">
              <a:lnSpc>
                <a:spcPct val="110000"/>
              </a:lnSpc>
            </a:pPr>
            <a:r>
              <a:rPr lang="en-ZA" dirty="0"/>
              <a:t>The aggregate demand</a:t>
            </a:r>
          </a:p>
          <a:p>
            <a:pPr lvl="2">
              <a:lnSpc>
                <a:spcPct val="110000"/>
              </a:lnSpc>
            </a:pPr>
            <a:r>
              <a:rPr lang="en-ZA" dirty="0"/>
              <a:t>The microeconomic elasticity of substitution across goods</a:t>
            </a:r>
          </a:p>
          <a:p>
            <a:pPr>
              <a:lnSpc>
                <a:spcPct val="110000"/>
              </a:lnSpc>
            </a:pPr>
            <a:r>
              <a:rPr lang="en-ZA" sz="2400" dirty="0"/>
              <a:t>We will use this to solve the problem of the typical firm </a:t>
            </a:r>
          </a:p>
        </p:txBody>
      </p:sp>
      <p:pic>
        <p:nvPicPr>
          <p:cNvPr id="4" name="Picture 3"/>
          <p:cNvPicPr>
            <a:picLocks noChangeAspect="1"/>
          </p:cNvPicPr>
          <p:nvPr/>
        </p:nvPicPr>
        <p:blipFill>
          <a:blip r:embed="rId2"/>
          <a:stretch>
            <a:fillRect/>
          </a:stretch>
        </p:blipFill>
        <p:spPr>
          <a:xfrm>
            <a:off x="4727849" y="2060849"/>
            <a:ext cx="2939475" cy="838933"/>
          </a:xfrm>
          <a:prstGeom prst="rect">
            <a:avLst/>
          </a:prstGeom>
        </p:spPr>
      </p:pic>
    </p:spTree>
    <p:extLst>
      <p:ext uri="{BB962C8B-B14F-4D97-AF65-F5344CB8AC3E}">
        <p14:creationId xmlns:p14="http://schemas.microsoft.com/office/powerpoint/2010/main" val="935038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Firm Problem:</a:t>
            </a:r>
          </a:p>
        </p:txBody>
      </p:sp>
      <p:sp>
        <p:nvSpPr>
          <p:cNvPr id="3" name="Content Placeholder 2"/>
          <p:cNvSpPr>
            <a:spLocks noGrp="1"/>
          </p:cNvSpPr>
          <p:nvPr>
            <p:ph idx="1"/>
          </p:nvPr>
        </p:nvSpPr>
        <p:spPr/>
        <p:txBody>
          <a:bodyPr>
            <a:normAutofit lnSpcReduction="10000"/>
          </a:bodyPr>
          <a:lstStyle/>
          <a:p>
            <a:pPr marL="0" indent="0">
              <a:buNone/>
            </a:pPr>
            <a:r>
              <a:rPr lang="en-ZA" sz="2400" dirty="0"/>
              <a:t>Firms are monopolistically competitive profit </a:t>
            </a:r>
            <a:r>
              <a:rPr lang="en-ZA" sz="2400" dirty="0" err="1"/>
              <a:t>maximizers</a:t>
            </a:r>
            <a:r>
              <a:rPr lang="en-ZA" sz="2400" dirty="0"/>
              <a:t> with a linear production function subject to a demand function for their variety. Hence we can model their decisions as one of choosing a (relative) price.</a:t>
            </a:r>
          </a:p>
          <a:p>
            <a:r>
              <a:rPr lang="en-ZA" sz="2400" dirty="0"/>
              <a:t>Firms care about </a:t>
            </a:r>
            <a:r>
              <a:rPr lang="en-ZA" sz="2400" b="1" dirty="0"/>
              <a:t>real</a:t>
            </a:r>
            <a:r>
              <a:rPr lang="en-ZA" sz="2400" dirty="0"/>
              <a:t> profits: real revenues minus real costs</a:t>
            </a:r>
          </a:p>
          <a:p>
            <a:endParaRPr lang="en-ZA" sz="2400" dirty="0"/>
          </a:p>
          <a:p>
            <a:endParaRPr lang="en-ZA" sz="2400" dirty="0"/>
          </a:p>
          <a:p>
            <a:r>
              <a:rPr lang="en-ZA" sz="2400" dirty="0"/>
              <a:t>Using</a:t>
            </a:r>
          </a:p>
          <a:p>
            <a:pPr lvl="1"/>
            <a:r>
              <a:rPr lang="en-ZA" sz="2000" dirty="0"/>
              <a:t>Production functions:</a:t>
            </a:r>
          </a:p>
          <a:p>
            <a:pPr lvl="1"/>
            <a:endParaRPr lang="en-ZA" sz="2000" dirty="0"/>
          </a:p>
          <a:p>
            <a:pPr lvl="1"/>
            <a:r>
              <a:rPr lang="en-ZA" sz="2000" dirty="0"/>
              <a:t>Demand functions:</a:t>
            </a:r>
          </a:p>
          <a:p>
            <a:pPr lvl="1"/>
            <a:endParaRPr lang="en-ZA" sz="2000" dirty="0"/>
          </a:p>
          <a:p>
            <a:pPr lvl="1"/>
            <a:r>
              <a:rPr lang="en-ZA" sz="2000" dirty="0"/>
              <a:t>Equilibrium condition:</a:t>
            </a:r>
          </a:p>
        </p:txBody>
      </p:sp>
      <p:pic>
        <p:nvPicPr>
          <p:cNvPr id="4" name="Picture 3"/>
          <p:cNvPicPr>
            <a:picLocks noChangeAspect="1"/>
          </p:cNvPicPr>
          <p:nvPr/>
        </p:nvPicPr>
        <p:blipFill>
          <a:blip r:embed="rId2"/>
          <a:stretch>
            <a:fillRect/>
          </a:stretch>
        </p:blipFill>
        <p:spPr>
          <a:xfrm>
            <a:off x="4778962" y="3241549"/>
            <a:ext cx="2634075" cy="791267"/>
          </a:xfrm>
          <a:prstGeom prst="rect">
            <a:avLst/>
          </a:prstGeom>
        </p:spPr>
      </p:pic>
      <p:pic>
        <p:nvPicPr>
          <p:cNvPr id="5" name="Picture 4"/>
          <p:cNvPicPr>
            <a:picLocks noChangeAspect="1"/>
          </p:cNvPicPr>
          <p:nvPr/>
        </p:nvPicPr>
        <p:blipFill>
          <a:blip r:embed="rId3"/>
          <a:stretch>
            <a:fillRect/>
          </a:stretch>
        </p:blipFill>
        <p:spPr>
          <a:xfrm>
            <a:off x="5046611" y="4325544"/>
            <a:ext cx="992550" cy="610133"/>
          </a:xfrm>
          <a:prstGeom prst="rect">
            <a:avLst/>
          </a:prstGeom>
        </p:spPr>
      </p:pic>
      <p:pic>
        <p:nvPicPr>
          <p:cNvPr id="6" name="Picture 5"/>
          <p:cNvPicPr>
            <a:picLocks noChangeAspect="1"/>
          </p:cNvPicPr>
          <p:nvPr/>
        </p:nvPicPr>
        <p:blipFill>
          <a:blip r:embed="rId4"/>
          <a:stretch>
            <a:fillRect/>
          </a:stretch>
        </p:blipFill>
        <p:spPr>
          <a:xfrm>
            <a:off x="4988604" y="4935677"/>
            <a:ext cx="2521213" cy="736029"/>
          </a:xfrm>
          <a:prstGeom prst="rect">
            <a:avLst/>
          </a:prstGeom>
        </p:spPr>
      </p:pic>
      <p:pic>
        <p:nvPicPr>
          <p:cNvPr id="7" name="Picture 6"/>
          <p:cNvPicPr>
            <a:picLocks noChangeAspect="1"/>
          </p:cNvPicPr>
          <p:nvPr/>
        </p:nvPicPr>
        <p:blipFill>
          <a:blip r:embed="rId5"/>
          <a:stretch>
            <a:fillRect/>
          </a:stretch>
        </p:blipFill>
        <p:spPr>
          <a:xfrm>
            <a:off x="5046612" y="5624038"/>
            <a:ext cx="954375" cy="657800"/>
          </a:xfrm>
          <a:prstGeom prst="rect">
            <a:avLst/>
          </a:prstGeom>
        </p:spPr>
      </p:pic>
    </p:spTree>
    <p:extLst>
      <p:ext uri="{BB962C8B-B14F-4D97-AF65-F5344CB8AC3E}">
        <p14:creationId xmlns:p14="http://schemas.microsoft.com/office/powerpoint/2010/main" val="17994164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Firm Problem:</a:t>
            </a:r>
          </a:p>
        </p:txBody>
      </p:sp>
      <p:sp>
        <p:nvSpPr>
          <p:cNvPr id="3" name="Content Placeholder 2"/>
          <p:cNvSpPr>
            <a:spLocks noGrp="1"/>
          </p:cNvSpPr>
          <p:nvPr>
            <p:ph idx="1"/>
          </p:nvPr>
        </p:nvSpPr>
        <p:spPr/>
        <p:txBody>
          <a:bodyPr>
            <a:normAutofit lnSpcReduction="10000"/>
          </a:bodyPr>
          <a:lstStyle/>
          <a:p>
            <a:pPr marL="0" indent="0">
              <a:buNone/>
            </a:pPr>
            <a:r>
              <a:rPr lang="en-ZA" sz="2400" dirty="0"/>
              <a:t>Firms are monopolistically competitive profit </a:t>
            </a:r>
            <a:r>
              <a:rPr lang="en-ZA" sz="2400" dirty="0" err="1"/>
              <a:t>maximizers</a:t>
            </a:r>
            <a:r>
              <a:rPr lang="en-ZA" sz="2400" dirty="0"/>
              <a:t> with a linear production function subject to a demand function for their variety. Hence we can model their decisions as one of choosing a (relative) price.</a:t>
            </a:r>
          </a:p>
          <a:p>
            <a:r>
              <a:rPr lang="en-ZA" sz="2400" dirty="0"/>
              <a:t>Firms care about </a:t>
            </a:r>
            <a:r>
              <a:rPr lang="en-ZA" sz="2400" b="1" dirty="0"/>
              <a:t>real</a:t>
            </a:r>
            <a:r>
              <a:rPr lang="en-ZA" sz="2400" dirty="0"/>
              <a:t> profits: real revenues minus real costs</a:t>
            </a:r>
          </a:p>
          <a:p>
            <a:endParaRPr lang="en-ZA" sz="2400" dirty="0"/>
          </a:p>
          <a:p>
            <a:endParaRPr lang="en-ZA" sz="2400" dirty="0"/>
          </a:p>
          <a:p>
            <a:r>
              <a:rPr lang="en-ZA" sz="2400" dirty="0"/>
              <a:t>Using</a:t>
            </a:r>
          </a:p>
          <a:p>
            <a:pPr lvl="1"/>
            <a:r>
              <a:rPr lang="en-ZA" sz="2000" dirty="0"/>
              <a:t>Production functions:</a:t>
            </a:r>
          </a:p>
          <a:p>
            <a:pPr lvl="1"/>
            <a:endParaRPr lang="en-ZA" sz="2000" dirty="0"/>
          </a:p>
          <a:p>
            <a:pPr lvl="1"/>
            <a:r>
              <a:rPr lang="en-ZA" sz="2000" dirty="0"/>
              <a:t>Demand functions:</a:t>
            </a:r>
          </a:p>
          <a:p>
            <a:pPr lvl="1"/>
            <a:endParaRPr lang="en-ZA" sz="2000" dirty="0"/>
          </a:p>
          <a:p>
            <a:pPr lvl="1"/>
            <a:r>
              <a:rPr lang="en-ZA" sz="2000" dirty="0"/>
              <a:t>Equilibrium condition:</a:t>
            </a:r>
          </a:p>
        </p:txBody>
      </p:sp>
      <p:pic>
        <p:nvPicPr>
          <p:cNvPr id="4" name="Picture 3"/>
          <p:cNvPicPr>
            <a:picLocks noChangeAspect="1"/>
          </p:cNvPicPr>
          <p:nvPr/>
        </p:nvPicPr>
        <p:blipFill>
          <a:blip r:embed="rId2"/>
          <a:stretch>
            <a:fillRect/>
          </a:stretch>
        </p:blipFill>
        <p:spPr>
          <a:xfrm>
            <a:off x="4778963" y="3213797"/>
            <a:ext cx="2634075" cy="791267"/>
          </a:xfrm>
          <a:prstGeom prst="rect">
            <a:avLst/>
          </a:prstGeom>
        </p:spPr>
      </p:pic>
      <p:pic>
        <p:nvPicPr>
          <p:cNvPr id="5" name="Picture 4"/>
          <p:cNvPicPr>
            <a:picLocks noChangeAspect="1"/>
          </p:cNvPicPr>
          <p:nvPr/>
        </p:nvPicPr>
        <p:blipFill>
          <a:blip r:embed="rId3"/>
          <a:stretch>
            <a:fillRect/>
          </a:stretch>
        </p:blipFill>
        <p:spPr>
          <a:xfrm>
            <a:off x="5046611" y="4325544"/>
            <a:ext cx="992550" cy="610133"/>
          </a:xfrm>
          <a:prstGeom prst="rect">
            <a:avLst/>
          </a:prstGeom>
        </p:spPr>
      </p:pic>
      <p:pic>
        <p:nvPicPr>
          <p:cNvPr id="6" name="Picture 5"/>
          <p:cNvPicPr>
            <a:picLocks noChangeAspect="1"/>
          </p:cNvPicPr>
          <p:nvPr/>
        </p:nvPicPr>
        <p:blipFill>
          <a:blip r:embed="rId4"/>
          <a:stretch>
            <a:fillRect/>
          </a:stretch>
        </p:blipFill>
        <p:spPr>
          <a:xfrm>
            <a:off x="4988604" y="4935677"/>
            <a:ext cx="2521213" cy="736029"/>
          </a:xfrm>
          <a:prstGeom prst="rect">
            <a:avLst/>
          </a:prstGeom>
        </p:spPr>
      </p:pic>
      <p:pic>
        <p:nvPicPr>
          <p:cNvPr id="7" name="Picture 6"/>
          <p:cNvPicPr>
            <a:picLocks noChangeAspect="1"/>
          </p:cNvPicPr>
          <p:nvPr/>
        </p:nvPicPr>
        <p:blipFill>
          <a:blip r:embed="rId5"/>
          <a:stretch>
            <a:fillRect/>
          </a:stretch>
        </p:blipFill>
        <p:spPr>
          <a:xfrm>
            <a:off x="5046612" y="5624038"/>
            <a:ext cx="954375" cy="657800"/>
          </a:xfrm>
          <a:prstGeom prst="rect">
            <a:avLst/>
          </a:prstGeom>
        </p:spPr>
      </p:pic>
      <p:pic>
        <p:nvPicPr>
          <p:cNvPr id="8" name="Picture 7"/>
          <p:cNvPicPr>
            <a:picLocks noChangeAspect="1"/>
          </p:cNvPicPr>
          <p:nvPr/>
        </p:nvPicPr>
        <p:blipFill>
          <a:blip r:embed="rId6"/>
          <a:stretch>
            <a:fillRect/>
          </a:stretch>
        </p:blipFill>
        <p:spPr>
          <a:xfrm>
            <a:off x="7894078" y="4765528"/>
            <a:ext cx="2400300" cy="1076325"/>
          </a:xfrm>
          <a:prstGeom prst="rect">
            <a:avLst/>
          </a:prstGeom>
        </p:spPr>
      </p:pic>
    </p:spTree>
    <p:extLst>
      <p:ext uri="{BB962C8B-B14F-4D97-AF65-F5344CB8AC3E}">
        <p14:creationId xmlns:p14="http://schemas.microsoft.com/office/powerpoint/2010/main" val="369520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ln/>
        </p:spPr>
        <p:txBody>
          <a:bodyPr/>
          <a:lstStyle/>
          <a:p>
            <a:r>
              <a:rPr lang="en-US" altLang="en-US" dirty="0"/>
              <a:t>Introduction	</a:t>
            </a:r>
          </a:p>
        </p:txBody>
      </p:sp>
      <p:sp>
        <p:nvSpPr>
          <p:cNvPr id="33794" name="Rectangle 2"/>
          <p:cNvSpPr>
            <a:spLocks noGrp="1" noChangeArrowheads="1"/>
          </p:cNvSpPr>
          <p:nvPr>
            <p:ph idx="1"/>
          </p:nvPr>
        </p:nvSpPr>
        <p:spPr>
          <a:xfrm>
            <a:off x="838200" y="1825625"/>
            <a:ext cx="10515600" cy="4667250"/>
          </a:xfrm>
          <a:ln/>
        </p:spPr>
        <p:txBody>
          <a:bodyPr>
            <a:normAutofit lnSpcReduction="10000"/>
          </a:bodyPr>
          <a:lstStyle/>
          <a:p>
            <a:pPr>
              <a:spcBef>
                <a:spcPts val="600"/>
              </a:spcBef>
              <a:spcAft>
                <a:spcPts val="600"/>
              </a:spcAft>
            </a:pPr>
            <a:r>
              <a:rPr lang="en-US" altLang="en-US" sz="2200" dirty="0"/>
              <a:t>For monetary policy or other nominal shocks to have real effects, price adjustment must be imperfect in some way</a:t>
            </a:r>
          </a:p>
          <a:p>
            <a:pPr>
              <a:spcBef>
                <a:spcPts val="600"/>
              </a:spcBef>
              <a:spcAft>
                <a:spcPts val="600"/>
              </a:spcAft>
            </a:pPr>
            <a:r>
              <a:rPr lang="en-US" altLang="en-US" sz="2200" dirty="0"/>
              <a:t>Thus, regardless of the shock, in a nominal economy, we need frictions in price adjustments for large, long lasting real effects. </a:t>
            </a:r>
          </a:p>
          <a:p>
            <a:pPr lvl="1">
              <a:spcBef>
                <a:spcPts val="600"/>
              </a:spcBef>
              <a:spcAft>
                <a:spcPts val="600"/>
              </a:spcAft>
            </a:pPr>
            <a:r>
              <a:rPr lang="en-US" altLang="en-US" sz="1800" dirty="0"/>
              <a:t>Empirical evidence suggests that monetary and fiscal policy actions may have large real effects</a:t>
            </a:r>
          </a:p>
          <a:p>
            <a:pPr lvl="1">
              <a:spcBef>
                <a:spcPts val="600"/>
              </a:spcBef>
              <a:spcAft>
                <a:spcPts val="600"/>
              </a:spcAft>
            </a:pPr>
            <a:r>
              <a:rPr lang="en-US" altLang="en-US" sz="1800" dirty="0"/>
              <a:t>How large? Debatable… Depends on the empirical methodology</a:t>
            </a:r>
          </a:p>
          <a:p>
            <a:pPr>
              <a:spcBef>
                <a:spcPts val="600"/>
              </a:spcBef>
              <a:spcAft>
                <a:spcPts val="600"/>
              </a:spcAft>
            </a:pPr>
            <a:r>
              <a:rPr lang="en-US" altLang="en-US" sz="2400" dirty="0"/>
              <a:t>The other part of the story is that, in this world, there is the possibility that such policies can improve welfare</a:t>
            </a:r>
          </a:p>
          <a:p>
            <a:pPr lvl="1">
              <a:spcBef>
                <a:spcPts val="600"/>
              </a:spcBef>
              <a:spcAft>
                <a:spcPts val="600"/>
              </a:spcAft>
            </a:pPr>
            <a:r>
              <a:rPr lang="en-US" altLang="en-US" sz="2000" dirty="0"/>
              <a:t>How/when this can happen is not trivial. We are building the framework necessary to answer the question: “under what model conditions can policy be welfare improving?”</a:t>
            </a:r>
          </a:p>
          <a:p>
            <a:pPr>
              <a:spcBef>
                <a:spcPts val="600"/>
              </a:spcBef>
              <a:spcAft>
                <a:spcPts val="600"/>
              </a:spcAft>
            </a:pPr>
            <a:r>
              <a:rPr lang="en-US" altLang="en-US" sz="2400" dirty="0"/>
              <a:t>Another way of thinking about this is the “general idea” that “inflation is bad”</a:t>
            </a:r>
          </a:p>
          <a:p>
            <a:pPr lvl="1">
              <a:spcBef>
                <a:spcPts val="600"/>
              </a:spcBef>
              <a:spcAft>
                <a:spcPts val="600"/>
              </a:spcAft>
            </a:pPr>
            <a:r>
              <a:rPr lang="en-US" altLang="en-US" sz="2000" dirty="0"/>
              <a:t>This is at the heart of any </a:t>
            </a:r>
            <a:r>
              <a:rPr lang="en-US" altLang="en-US" sz="2000" i="1" dirty="0"/>
              <a:t>de facto </a:t>
            </a:r>
            <a:r>
              <a:rPr lang="en-US" altLang="en-US" sz="2000" dirty="0"/>
              <a:t>inflation targeting policy, which describes the policies most modern central banks</a:t>
            </a:r>
          </a:p>
          <a:p>
            <a:pPr marL="0" indent="0">
              <a:spcBef>
                <a:spcPts val="600"/>
              </a:spcBef>
              <a:spcAft>
                <a:spcPts val="600"/>
              </a:spcAft>
              <a:buNone/>
            </a:pPr>
            <a:endParaRPr lang="en-US" altLang="en-US" sz="2200" dirty="0"/>
          </a:p>
          <a:p>
            <a:pPr>
              <a:spcBef>
                <a:spcPts val="600"/>
              </a:spcBef>
              <a:spcAft>
                <a:spcPts val="600"/>
              </a:spcAft>
            </a:pPr>
            <a:endParaRPr lang="en-ZA" dirty="0"/>
          </a:p>
          <a:p>
            <a:pPr lvl="1">
              <a:spcBef>
                <a:spcPts val="600"/>
              </a:spcBef>
              <a:spcAft>
                <a:spcPts val="600"/>
              </a:spcAft>
            </a:pPr>
            <a:endParaRPr lang="en-US" altLang="en-US" sz="1800" dirty="0"/>
          </a:p>
        </p:txBody>
      </p:sp>
      <p:sp>
        <p:nvSpPr>
          <p:cNvPr id="4" name="Slide Number Placeholder 3"/>
          <p:cNvSpPr>
            <a:spLocks noGrp="1"/>
          </p:cNvSpPr>
          <p:nvPr>
            <p:ph type="sldNum" sz="quarter" idx="12"/>
          </p:nvPr>
        </p:nvSpPr>
        <p:spPr/>
        <p:txBody>
          <a:bodyPr/>
          <a:lstStyle/>
          <a:p>
            <a:fld id="{4B9FFF9F-45FA-4771-84B7-213317C3B998}" type="slidenum">
              <a:rPr lang="en-US" altLang="en-US"/>
              <a:pPr/>
              <a:t>6</a:t>
            </a:fld>
            <a:endParaRPr lang="en-US" altLang="en-US"/>
          </a:p>
        </p:txBody>
      </p:sp>
    </p:spTree>
    <p:extLst>
      <p:ext uri="{BB962C8B-B14F-4D97-AF65-F5344CB8AC3E}">
        <p14:creationId xmlns:p14="http://schemas.microsoft.com/office/powerpoint/2010/main" val="2536827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Firm Problem:</a:t>
            </a:r>
          </a:p>
        </p:txBody>
      </p:sp>
      <p:sp>
        <p:nvSpPr>
          <p:cNvPr id="3" name="Content Placeholder 2"/>
          <p:cNvSpPr>
            <a:spLocks noGrp="1"/>
          </p:cNvSpPr>
          <p:nvPr>
            <p:ph idx="1"/>
          </p:nvPr>
        </p:nvSpPr>
        <p:spPr>
          <a:xfrm>
            <a:off x="1991544" y="1340768"/>
            <a:ext cx="8208912" cy="5328592"/>
          </a:xfrm>
        </p:spPr>
        <p:txBody>
          <a:bodyPr>
            <a:normAutofit/>
          </a:bodyPr>
          <a:lstStyle/>
          <a:p>
            <a:pPr marL="0" indent="0">
              <a:buNone/>
            </a:pPr>
            <a:r>
              <a:rPr lang="en-ZA" sz="2400" dirty="0"/>
              <a:t>Plugging in everything into the firm problem yields the new objective function:</a:t>
            </a:r>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p:txBody>
      </p:sp>
      <p:pic>
        <p:nvPicPr>
          <p:cNvPr id="4" name="Picture 3"/>
          <p:cNvPicPr>
            <a:picLocks noChangeAspect="1"/>
          </p:cNvPicPr>
          <p:nvPr/>
        </p:nvPicPr>
        <p:blipFill>
          <a:blip r:embed="rId2"/>
          <a:stretch>
            <a:fillRect/>
          </a:stretch>
        </p:blipFill>
        <p:spPr>
          <a:xfrm>
            <a:off x="3215680" y="2276872"/>
            <a:ext cx="5976664" cy="3594697"/>
          </a:xfrm>
          <a:prstGeom prst="rect">
            <a:avLst/>
          </a:prstGeom>
        </p:spPr>
      </p:pic>
      <p:sp>
        <p:nvSpPr>
          <p:cNvPr id="7" name="Rectangle 6"/>
          <p:cNvSpPr/>
          <p:nvPr/>
        </p:nvSpPr>
        <p:spPr>
          <a:xfrm>
            <a:off x="2351584" y="3140969"/>
            <a:ext cx="7794598" cy="35283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0347590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Firm Problem:</a:t>
            </a:r>
          </a:p>
        </p:txBody>
      </p:sp>
      <p:sp>
        <p:nvSpPr>
          <p:cNvPr id="3" name="Content Placeholder 2"/>
          <p:cNvSpPr>
            <a:spLocks noGrp="1"/>
          </p:cNvSpPr>
          <p:nvPr>
            <p:ph idx="1"/>
          </p:nvPr>
        </p:nvSpPr>
        <p:spPr>
          <a:xfrm>
            <a:off x="1991544" y="1340768"/>
            <a:ext cx="8208912" cy="5328592"/>
          </a:xfrm>
        </p:spPr>
        <p:txBody>
          <a:bodyPr>
            <a:normAutofit/>
          </a:bodyPr>
          <a:lstStyle/>
          <a:p>
            <a:pPr marL="0" indent="0">
              <a:buNone/>
            </a:pPr>
            <a:r>
              <a:rPr lang="en-ZA" sz="2400" dirty="0"/>
              <a:t>Plugging in everything into the firm problem yields the new objective function:</a:t>
            </a:r>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p:txBody>
      </p:sp>
      <p:pic>
        <p:nvPicPr>
          <p:cNvPr id="4" name="Picture 3"/>
          <p:cNvPicPr>
            <a:picLocks noChangeAspect="1"/>
          </p:cNvPicPr>
          <p:nvPr/>
        </p:nvPicPr>
        <p:blipFill>
          <a:blip r:embed="rId2"/>
          <a:stretch>
            <a:fillRect/>
          </a:stretch>
        </p:blipFill>
        <p:spPr>
          <a:xfrm>
            <a:off x="3215680" y="2276872"/>
            <a:ext cx="5976664" cy="3594697"/>
          </a:xfrm>
          <a:prstGeom prst="rect">
            <a:avLst/>
          </a:prstGeom>
        </p:spPr>
      </p:pic>
      <p:sp>
        <p:nvSpPr>
          <p:cNvPr id="7" name="Rectangle 6"/>
          <p:cNvSpPr/>
          <p:nvPr/>
        </p:nvSpPr>
        <p:spPr>
          <a:xfrm>
            <a:off x="2351584" y="3933057"/>
            <a:ext cx="7794598" cy="2736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p:cNvPicPr>
            <a:picLocks noChangeAspect="1"/>
          </p:cNvPicPr>
          <p:nvPr/>
        </p:nvPicPr>
        <p:blipFill>
          <a:blip r:embed="rId3"/>
          <a:stretch>
            <a:fillRect/>
          </a:stretch>
        </p:blipFill>
        <p:spPr>
          <a:xfrm>
            <a:off x="7894078" y="4765528"/>
            <a:ext cx="2400300" cy="1076325"/>
          </a:xfrm>
          <a:prstGeom prst="rect">
            <a:avLst/>
          </a:prstGeom>
        </p:spPr>
      </p:pic>
    </p:spTree>
    <p:extLst>
      <p:ext uri="{BB962C8B-B14F-4D97-AF65-F5344CB8AC3E}">
        <p14:creationId xmlns:p14="http://schemas.microsoft.com/office/powerpoint/2010/main" val="1741939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Firm Problem:</a:t>
            </a:r>
          </a:p>
        </p:txBody>
      </p:sp>
      <p:sp>
        <p:nvSpPr>
          <p:cNvPr id="3" name="Content Placeholder 2"/>
          <p:cNvSpPr>
            <a:spLocks noGrp="1"/>
          </p:cNvSpPr>
          <p:nvPr>
            <p:ph idx="1"/>
          </p:nvPr>
        </p:nvSpPr>
        <p:spPr>
          <a:xfrm>
            <a:off x="1991544" y="1340768"/>
            <a:ext cx="8208912" cy="5328592"/>
          </a:xfrm>
        </p:spPr>
        <p:txBody>
          <a:bodyPr>
            <a:normAutofit/>
          </a:bodyPr>
          <a:lstStyle/>
          <a:p>
            <a:pPr marL="0" indent="0">
              <a:buNone/>
            </a:pPr>
            <a:r>
              <a:rPr lang="en-ZA" sz="2400" dirty="0"/>
              <a:t>Plugging in everything into the firm problem yields the new objective function:</a:t>
            </a:r>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p:txBody>
      </p:sp>
      <p:pic>
        <p:nvPicPr>
          <p:cNvPr id="4" name="Picture 3"/>
          <p:cNvPicPr>
            <a:picLocks noChangeAspect="1"/>
          </p:cNvPicPr>
          <p:nvPr/>
        </p:nvPicPr>
        <p:blipFill>
          <a:blip r:embed="rId2"/>
          <a:stretch>
            <a:fillRect/>
          </a:stretch>
        </p:blipFill>
        <p:spPr>
          <a:xfrm>
            <a:off x="3215680" y="2276872"/>
            <a:ext cx="5976664" cy="3594697"/>
          </a:xfrm>
          <a:prstGeom prst="rect">
            <a:avLst/>
          </a:prstGeom>
        </p:spPr>
      </p:pic>
      <p:sp>
        <p:nvSpPr>
          <p:cNvPr id="7" name="Rectangle 6"/>
          <p:cNvSpPr/>
          <p:nvPr/>
        </p:nvSpPr>
        <p:spPr>
          <a:xfrm>
            <a:off x="2351584" y="4725145"/>
            <a:ext cx="7794598" cy="1944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719227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Firm Problem:</a:t>
            </a:r>
          </a:p>
        </p:txBody>
      </p:sp>
      <p:sp>
        <p:nvSpPr>
          <p:cNvPr id="3" name="Content Placeholder 2"/>
          <p:cNvSpPr>
            <a:spLocks noGrp="1"/>
          </p:cNvSpPr>
          <p:nvPr>
            <p:ph idx="1"/>
          </p:nvPr>
        </p:nvSpPr>
        <p:spPr>
          <a:xfrm>
            <a:off x="1991544" y="1340768"/>
            <a:ext cx="8208912" cy="5328592"/>
          </a:xfrm>
        </p:spPr>
        <p:txBody>
          <a:bodyPr>
            <a:normAutofit/>
          </a:bodyPr>
          <a:lstStyle/>
          <a:p>
            <a:pPr marL="0" indent="0">
              <a:buNone/>
            </a:pPr>
            <a:r>
              <a:rPr lang="en-ZA" sz="2400" dirty="0"/>
              <a:t>Plugging in everything into the firm problem yields the new objective function:</a:t>
            </a:r>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p:txBody>
      </p:sp>
      <p:pic>
        <p:nvPicPr>
          <p:cNvPr id="4" name="Picture 3"/>
          <p:cNvPicPr>
            <a:picLocks noChangeAspect="1"/>
          </p:cNvPicPr>
          <p:nvPr/>
        </p:nvPicPr>
        <p:blipFill>
          <a:blip r:embed="rId2"/>
          <a:stretch>
            <a:fillRect/>
          </a:stretch>
        </p:blipFill>
        <p:spPr>
          <a:xfrm>
            <a:off x="3215680" y="2276872"/>
            <a:ext cx="5976664" cy="3594697"/>
          </a:xfrm>
          <a:prstGeom prst="rect">
            <a:avLst/>
          </a:prstGeom>
        </p:spPr>
      </p:pic>
    </p:spTree>
    <p:extLst>
      <p:ext uri="{BB962C8B-B14F-4D97-AF65-F5344CB8AC3E}">
        <p14:creationId xmlns:p14="http://schemas.microsoft.com/office/powerpoint/2010/main" val="3962633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Firm Problem:</a:t>
            </a:r>
          </a:p>
        </p:txBody>
      </p:sp>
      <p:sp>
        <p:nvSpPr>
          <p:cNvPr id="3" name="Content Placeholder 2"/>
          <p:cNvSpPr>
            <a:spLocks noGrp="1"/>
          </p:cNvSpPr>
          <p:nvPr>
            <p:ph idx="1"/>
          </p:nvPr>
        </p:nvSpPr>
        <p:spPr>
          <a:xfrm>
            <a:off x="1991544" y="1340768"/>
            <a:ext cx="8208912" cy="5328592"/>
          </a:xfrm>
        </p:spPr>
        <p:txBody>
          <a:bodyPr>
            <a:normAutofit fontScale="92500" lnSpcReduction="10000"/>
          </a:bodyPr>
          <a:lstStyle/>
          <a:p>
            <a:pPr marL="0" indent="0">
              <a:buNone/>
            </a:pPr>
            <a:r>
              <a:rPr lang="en-ZA" sz="2400" dirty="0"/>
              <a:t>Plugging in everything into the firm problem yields the new objective function:</a:t>
            </a:r>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r>
              <a:rPr lang="en-ZA" sz="2400" dirty="0"/>
              <a:t>Thus firms optimally charge a mark-up over marginal costs, which is a function of the elasticity of demand (eta)</a:t>
            </a:r>
            <a:endParaRPr lang="en-ZA" sz="2000" dirty="0"/>
          </a:p>
        </p:txBody>
      </p:sp>
      <p:pic>
        <p:nvPicPr>
          <p:cNvPr id="9" name="Picture 8"/>
          <p:cNvPicPr>
            <a:picLocks noChangeAspect="1"/>
          </p:cNvPicPr>
          <p:nvPr/>
        </p:nvPicPr>
        <p:blipFill>
          <a:blip r:embed="rId2"/>
          <a:stretch>
            <a:fillRect/>
          </a:stretch>
        </p:blipFill>
        <p:spPr>
          <a:xfrm>
            <a:off x="3898767" y="2167148"/>
            <a:ext cx="4466475" cy="848467"/>
          </a:xfrm>
          <a:prstGeom prst="rect">
            <a:avLst/>
          </a:prstGeom>
        </p:spPr>
      </p:pic>
      <p:pic>
        <p:nvPicPr>
          <p:cNvPr id="10" name="Picture 9"/>
          <p:cNvPicPr>
            <a:picLocks noChangeAspect="1"/>
          </p:cNvPicPr>
          <p:nvPr/>
        </p:nvPicPr>
        <p:blipFill>
          <a:blip r:embed="rId3"/>
          <a:stretch>
            <a:fillRect/>
          </a:stretch>
        </p:blipFill>
        <p:spPr>
          <a:xfrm>
            <a:off x="1742595" y="3068961"/>
            <a:ext cx="8932951" cy="2707467"/>
          </a:xfrm>
          <a:prstGeom prst="rect">
            <a:avLst/>
          </a:prstGeom>
        </p:spPr>
      </p:pic>
    </p:spTree>
    <p:extLst>
      <p:ext uri="{BB962C8B-B14F-4D97-AF65-F5344CB8AC3E}">
        <p14:creationId xmlns:p14="http://schemas.microsoft.com/office/powerpoint/2010/main" val="15517464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The model: The representative household</a:t>
            </a:r>
          </a:p>
        </p:txBody>
      </p:sp>
      <p:sp>
        <p:nvSpPr>
          <p:cNvPr id="3" name="Content Placeholder 2"/>
          <p:cNvSpPr>
            <a:spLocks noGrp="1"/>
          </p:cNvSpPr>
          <p:nvPr>
            <p:ph idx="1"/>
          </p:nvPr>
        </p:nvSpPr>
        <p:spPr>
          <a:xfrm>
            <a:off x="191344" y="1340769"/>
            <a:ext cx="6408712" cy="4836195"/>
          </a:xfrm>
        </p:spPr>
        <p:txBody>
          <a:bodyPr>
            <a:normAutofit/>
          </a:bodyPr>
          <a:lstStyle/>
          <a:p>
            <a:pPr>
              <a:lnSpc>
                <a:spcPct val="110000"/>
              </a:lnSpc>
            </a:pPr>
            <a:r>
              <a:rPr lang="en-ZA" sz="2800" dirty="0"/>
              <a:t>Households prefer a mix of consumption goods and a experience uniform disutility from labour supplied to different type of firms:</a:t>
            </a:r>
          </a:p>
          <a:p>
            <a:pPr lvl="1">
              <a:lnSpc>
                <a:spcPct val="110000"/>
              </a:lnSpc>
            </a:pPr>
            <a:r>
              <a:rPr lang="en-ZA" sz="2400" dirty="0"/>
              <a:t>Since this is a static model, utility from aggregate consumption is linear</a:t>
            </a:r>
          </a:p>
          <a:p>
            <a:pPr lvl="1">
              <a:lnSpc>
                <a:spcPct val="110000"/>
              </a:lnSpc>
            </a:pPr>
            <a:r>
              <a:rPr lang="en-ZA" sz="2400" dirty="0"/>
              <a:t>It will be nonlinear next week</a:t>
            </a:r>
          </a:p>
          <a:p>
            <a:pPr lvl="1">
              <a:lnSpc>
                <a:spcPct val="110000"/>
              </a:lnSpc>
            </a:pPr>
            <a:r>
              <a:rPr lang="en-ZA" sz="2400" dirty="0"/>
              <a:t>The linear assumption on labour “types” means that a household worker does not care for which type of firm she works</a:t>
            </a:r>
          </a:p>
        </p:txBody>
      </p:sp>
      <p:pic>
        <p:nvPicPr>
          <p:cNvPr id="4" name="Picture 3"/>
          <p:cNvPicPr>
            <a:picLocks noChangeAspect="1"/>
          </p:cNvPicPr>
          <p:nvPr/>
        </p:nvPicPr>
        <p:blipFill>
          <a:blip r:embed="rId2"/>
          <a:stretch>
            <a:fillRect/>
          </a:stretch>
        </p:blipFill>
        <p:spPr>
          <a:xfrm>
            <a:off x="6567427" y="1628800"/>
            <a:ext cx="3845005" cy="4089276"/>
          </a:xfrm>
          <a:prstGeom prst="rect">
            <a:avLst/>
          </a:prstGeom>
        </p:spPr>
      </p:pic>
    </p:spTree>
    <p:extLst>
      <p:ext uri="{BB962C8B-B14F-4D97-AF65-F5344CB8AC3E}">
        <p14:creationId xmlns:p14="http://schemas.microsoft.com/office/powerpoint/2010/main" val="42586719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800" dirty="0"/>
              <a:t>The model: The representative household</a:t>
            </a:r>
          </a:p>
        </p:txBody>
      </p:sp>
      <p:sp>
        <p:nvSpPr>
          <p:cNvPr id="3" name="Content Placeholder 2"/>
          <p:cNvSpPr>
            <a:spLocks noGrp="1"/>
          </p:cNvSpPr>
          <p:nvPr>
            <p:ph idx="1"/>
          </p:nvPr>
        </p:nvSpPr>
        <p:spPr>
          <a:xfrm>
            <a:off x="263352" y="1340769"/>
            <a:ext cx="6336704" cy="4836195"/>
          </a:xfrm>
        </p:spPr>
        <p:txBody>
          <a:bodyPr>
            <a:normAutofit fontScale="85000" lnSpcReduction="20000"/>
          </a:bodyPr>
          <a:lstStyle/>
          <a:p>
            <a:pPr>
              <a:lnSpc>
                <a:spcPct val="120000"/>
              </a:lnSpc>
            </a:pPr>
            <a:r>
              <a:rPr lang="en-ZA" sz="2800" dirty="0"/>
              <a:t>Budget constraint</a:t>
            </a:r>
          </a:p>
          <a:p>
            <a:pPr>
              <a:lnSpc>
                <a:spcPct val="120000"/>
              </a:lnSpc>
            </a:pPr>
            <a:r>
              <a:rPr lang="en-ZA" sz="2800" dirty="0"/>
              <a:t>Households obtain wealth from labour (WL) and profit shares from ownership of firms (R)</a:t>
            </a:r>
          </a:p>
          <a:p>
            <a:pPr lvl="1">
              <a:lnSpc>
                <a:spcPct val="120000"/>
              </a:lnSpc>
            </a:pPr>
            <a:r>
              <a:rPr lang="en-ZA" sz="2400" dirty="0"/>
              <a:t>Since “different varieties” of labour are perfect substitutes in consumption and production, the equilibrium relative wage is 1 and we can just consider the aggregate wage/labour supply</a:t>
            </a:r>
          </a:p>
          <a:p>
            <a:pPr>
              <a:lnSpc>
                <a:spcPct val="120000"/>
              </a:lnSpc>
            </a:pPr>
            <a:r>
              <a:rPr lang="en-ZA" sz="2800" dirty="0"/>
              <a:t>Spend it on different varieties of goods </a:t>
            </a:r>
          </a:p>
          <a:p>
            <a:pPr>
              <a:lnSpc>
                <a:spcPct val="120000"/>
              </a:lnSpc>
            </a:pPr>
            <a:r>
              <a:rPr lang="en-ZA" sz="2800" dirty="0"/>
              <a:t>Since the utility function and budget constraint are both </a:t>
            </a:r>
            <a:r>
              <a:rPr lang="en-ZA" sz="2800" b="1" dirty="0"/>
              <a:t>linearly separable </a:t>
            </a:r>
            <a:r>
              <a:rPr lang="en-ZA" sz="2800" dirty="0"/>
              <a:t>between consumption and labour, we can consider the two problems </a:t>
            </a:r>
            <a:r>
              <a:rPr lang="en-ZA" sz="2800" b="1" dirty="0"/>
              <a:t>independently</a:t>
            </a:r>
          </a:p>
          <a:p>
            <a:pPr lvl="1">
              <a:lnSpc>
                <a:spcPct val="110000"/>
              </a:lnSpc>
            </a:pPr>
            <a:endParaRPr lang="en-ZA" sz="2000" dirty="0"/>
          </a:p>
        </p:txBody>
      </p:sp>
      <p:pic>
        <p:nvPicPr>
          <p:cNvPr id="5" name="Picture 4"/>
          <p:cNvPicPr>
            <a:picLocks noChangeAspect="1"/>
          </p:cNvPicPr>
          <p:nvPr/>
        </p:nvPicPr>
        <p:blipFill>
          <a:blip r:embed="rId2"/>
          <a:stretch>
            <a:fillRect/>
          </a:stretch>
        </p:blipFill>
        <p:spPr>
          <a:xfrm>
            <a:off x="6974648" y="1083961"/>
            <a:ext cx="3244875" cy="1163067"/>
          </a:xfrm>
          <a:prstGeom prst="rect">
            <a:avLst/>
          </a:prstGeom>
        </p:spPr>
      </p:pic>
      <p:pic>
        <p:nvPicPr>
          <p:cNvPr id="6" name="Picture 5"/>
          <p:cNvPicPr>
            <a:picLocks noChangeAspect="1"/>
          </p:cNvPicPr>
          <p:nvPr/>
        </p:nvPicPr>
        <p:blipFill>
          <a:blip r:embed="rId3"/>
          <a:stretch>
            <a:fillRect/>
          </a:stretch>
        </p:blipFill>
        <p:spPr>
          <a:xfrm>
            <a:off x="7824193" y="2219944"/>
            <a:ext cx="1870575" cy="1220267"/>
          </a:xfrm>
          <a:prstGeom prst="rect">
            <a:avLst/>
          </a:prstGeom>
        </p:spPr>
      </p:pic>
      <p:pic>
        <p:nvPicPr>
          <p:cNvPr id="7" name="Picture 6"/>
          <p:cNvPicPr>
            <a:picLocks noChangeAspect="1"/>
          </p:cNvPicPr>
          <p:nvPr/>
        </p:nvPicPr>
        <p:blipFill>
          <a:blip r:embed="rId4"/>
          <a:stretch>
            <a:fillRect/>
          </a:stretch>
        </p:blipFill>
        <p:spPr>
          <a:xfrm>
            <a:off x="7116071" y="3454018"/>
            <a:ext cx="3113885" cy="1025435"/>
          </a:xfrm>
          <a:prstGeom prst="rect">
            <a:avLst/>
          </a:prstGeom>
        </p:spPr>
      </p:pic>
      <p:pic>
        <p:nvPicPr>
          <p:cNvPr id="8" name="Picture 7"/>
          <p:cNvPicPr>
            <a:picLocks noChangeAspect="1"/>
          </p:cNvPicPr>
          <p:nvPr/>
        </p:nvPicPr>
        <p:blipFill>
          <a:blip r:embed="rId5"/>
          <a:stretch>
            <a:fillRect/>
          </a:stretch>
        </p:blipFill>
        <p:spPr>
          <a:xfrm>
            <a:off x="7752185" y="5013176"/>
            <a:ext cx="2104255" cy="889290"/>
          </a:xfrm>
          <a:prstGeom prst="rect">
            <a:avLst/>
          </a:prstGeom>
        </p:spPr>
      </p:pic>
    </p:spTree>
    <p:extLst>
      <p:ext uri="{BB962C8B-B14F-4D97-AF65-F5344CB8AC3E}">
        <p14:creationId xmlns:p14="http://schemas.microsoft.com/office/powerpoint/2010/main" val="611535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Labour Supply</a:t>
            </a:r>
          </a:p>
        </p:txBody>
      </p:sp>
      <p:sp>
        <p:nvSpPr>
          <p:cNvPr id="3" name="Content Placeholder 2"/>
          <p:cNvSpPr>
            <a:spLocks noGrp="1"/>
          </p:cNvSpPr>
          <p:nvPr>
            <p:ph idx="1"/>
          </p:nvPr>
        </p:nvSpPr>
        <p:spPr/>
        <p:txBody>
          <a:bodyPr>
            <a:normAutofit/>
          </a:bodyPr>
          <a:lstStyle/>
          <a:p>
            <a:r>
              <a:rPr lang="en-ZA" sz="2400" dirty="0"/>
              <a:t>From above:</a:t>
            </a:r>
          </a:p>
          <a:p>
            <a:endParaRPr lang="en-ZA" sz="2400" dirty="0"/>
          </a:p>
          <a:p>
            <a:r>
              <a:rPr lang="en-ZA" sz="2400" dirty="0"/>
              <a:t>Plugging into utility maximization problem:</a:t>
            </a:r>
          </a:p>
          <a:p>
            <a:endParaRPr lang="en-ZA" sz="2400" dirty="0"/>
          </a:p>
          <a:p>
            <a:r>
              <a:rPr lang="en-ZA" sz="2400" dirty="0"/>
              <a:t>FOC and rearranging: </a:t>
            </a:r>
          </a:p>
        </p:txBody>
      </p:sp>
      <p:pic>
        <p:nvPicPr>
          <p:cNvPr id="4" name="Picture 3"/>
          <p:cNvPicPr>
            <a:picLocks noChangeAspect="1"/>
          </p:cNvPicPr>
          <p:nvPr/>
        </p:nvPicPr>
        <p:blipFill>
          <a:blip r:embed="rId2"/>
          <a:stretch>
            <a:fillRect/>
          </a:stretch>
        </p:blipFill>
        <p:spPr>
          <a:xfrm>
            <a:off x="2999656" y="1690688"/>
            <a:ext cx="1488825" cy="629200"/>
          </a:xfrm>
          <a:prstGeom prst="rect">
            <a:avLst/>
          </a:prstGeom>
        </p:spPr>
      </p:pic>
      <p:pic>
        <p:nvPicPr>
          <p:cNvPr id="5" name="Picture 4"/>
          <p:cNvPicPr>
            <a:picLocks noChangeAspect="1"/>
          </p:cNvPicPr>
          <p:nvPr/>
        </p:nvPicPr>
        <p:blipFill>
          <a:blip r:embed="rId3"/>
          <a:stretch>
            <a:fillRect/>
          </a:stretch>
        </p:blipFill>
        <p:spPr>
          <a:xfrm>
            <a:off x="6528048" y="2549466"/>
            <a:ext cx="2896562" cy="766925"/>
          </a:xfrm>
          <a:prstGeom prst="rect">
            <a:avLst/>
          </a:prstGeom>
        </p:spPr>
      </p:pic>
      <p:pic>
        <p:nvPicPr>
          <p:cNvPr id="6" name="Picture 5"/>
          <p:cNvPicPr>
            <a:picLocks noChangeAspect="1"/>
          </p:cNvPicPr>
          <p:nvPr/>
        </p:nvPicPr>
        <p:blipFill>
          <a:blip r:embed="rId4"/>
          <a:stretch>
            <a:fillRect/>
          </a:stretch>
        </p:blipFill>
        <p:spPr>
          <a:xfrm>
            <a:off x="4305300" y="3758865"/>
            <a:ext cx="3581400" cy="1885950"/>
          </a:xfrm>
          <a:prstGeom prst="rect">
            <a:avLst/>
          </a:prstGeom>
        </p:spPr>
      </p:pic>
    </p:spTree>
    <p:extLst>
      <p:ext uri="{BB962C8B-B14F-4D97-AF65-F5344CB8AC3E}">
        <p14:creationId xmlns:p14="http://schemas.microsoft.com/office/powerpoint/2010/main" val="2691173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Equilibrium:</a:t>
            </a:r>
          </a:p>
        </p:txBody>
      </p:sp>
      <p:sp>
        <p:nvSpPr>
          <p:cNvPr id="3" name="Content Placeholder 2"/>
          <p:cNvSpPr>
            <a:spLocks noGrp="1"/>
          </p:cNvSpPr>
          <p:nvPr>
            <p:ph idx="1"/>
          </p:nvPr>
        </p:nvSpPr>
        <p:spPr/>
        <p:txBody>
          <a:bodyPr>
            <a:normAutofit/>
          </a:bodyPr>
          <a:lstStyle/>
          <a:p>
            <a:pPr marL="0" indent="0">
              <a:buNone/>
            </a:pPr>
            <a:r>
              <a:rPr lang="en-ZA" sz="2400" dirty="0"/>
              <a:t>In equilibrium:</a:t>
            </a:r>
          </a:p>
          <a:p>
            <a:pPr marL="0" indent="0">
              <a:buNone/>
            </a:pPr>
            <a:endParaRPr lang="en-ZA" sz="2400" dirty="0"/>
          </a:p>
          <a:p>
            <a:pPr marL="0" indent="0">
              <a:buNone/>
            </a:pPr>
            <a:r>
              <a:rPr lang="en-ZA" sz="2400" dirty="0"/>
              <a:t>From the labour supply curve:</a:t>
            </a:r>
          </a:p>
          <a:p>
            <a:pPr marL="0" indent="0">
              <a:buNone/>
            </a:pPr>
            <a:endParaRPr lang="en-ZA" sz="2400" dirty="0"/>
          </a:p>
          <a:p>
            <a:pPr marL="0" indent="0">
              <a:buNone/>
            </a:pPr>
            <a:endParaRPr lang="en-ZA" dirty="0"/>
          </a:p>
          <a:p>
            <a:pPr marL="0" indent="0">
              <a:buNone/>
            </a:pPr>
            <a:r>
              <a:rPr lang="en-ZA" sz="2400" dirty="0"/>
              <a:t>Recall from the firm problem:</a:t>
            </a:r>
            <a:r>
              <a:rPr lang="en-ZA" dirty="0"/>
              <a:t> </a:t>
            </a:r>
          </a:p>
        </p:txBody>
      </p:sp>
      <p:pic>
        <p:nvPicPr>
          <p:cNvPr id="4" name="Picture 3"/>
          <p:cNvPicPr>
            <a:picLocks noChangeAspect="1"/>
          </p:cNvPicPr>
          <p:nvPr/>
        </p:nvPicPr>
        <p:blipFill>
          <a:blip r:embed="rId2"/>
          <a:stretch>
            <a:fillRect/>
          </a:stretch>
        </p:blipFill>
        <p:spPr>
          <a:xfrm>
            <a:off x="2999656" y="1717618"/>
            <a:ext cx="1717875" cy="676867"/>
          </a:xfrm>
          <a:prstGeom prst="rect">
            <a:avLst/>
          </a:prstGeom>
        </p:spPr>
      </p:pic>
      <p:pic>
        <p:nvPicPr>
          <p:cNvPr id="5" name="Picture 4"/>
          <p:cNvPicPr>
            <a:picLocks noChangeAspect="1"/>
          </p:cNvPicPr>
          <p:nvPr/>
        </p:nvPicPr>
        <p:blipFill>
          <a:blip r:embed="rId3"/>
          <a:stretch>
            <a:fillRect/>
          </a:stretch>
        </p:blipFill>
        <p:spPr>
          <a:xfrm>
            <a:off x="4790867" y="2562707"/>
            <a:ext cx="2322234" cy="1433243"/>
          </a:xfrm>
          <a:prstGeom prst="rect">
            <a:avLst/>
          </a:prstGeom>
        </p:spPr>
      </p:pic>
      <p:pic>
        <p:nvPicPr>
          <p:cNvPr id="8" name="Picture 7"/>
          <p:cNvPicPr>
            <a:picLocks noChangeAspect="1"/>
          </p:cNvPicPr>
          <p:nvPr/>
        </p:nvPicPr>
        <p:blipFill>
          <a:blip r:embed="rId4"/>
          <a:stretch>
            <a:fillRect/>
          </a:stretch>
        </p:blipFill>
        <p:spPr>
          <a:xfrm>
            <a:off x="4809604" y="4138801"/>
            <a:ext cx="2023275" cy="991467"/>
          </a:xfrm>
          <a:prstGeom prst="rect">
            <a:avLst/>
          </a:prstGeom>
        </p:spPr>
      </p:pic>
    </p:spTree>
    <p:extLst>
      <p:ext uri="{BB962C8B-B14F-4D97-AF65-F5344CB8AC3E}">
        <p14:creationId xmlns:p14="http://schemas.microsoft.com/office/powerpoint/2010/main" val="30188521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Equilibrium:</a:t>
            </a:r>
          </a:p>
        </p:txBody>
      </p:sp>
      <p:sp>
        <p:nvSpPr>
          <p:cNvPr id="3" name="Content Placeholder 2"/>
          <p:cNvSpPr>
            <a:spLocks noGrp="1"/>
          </p:cNvSpPr>
          <p:nvPr>
            <p:ph idx="1"/>
          </p:nvPr>
        </p:nvSpPr>
        <p:spPr/>
        <p:txBody>
          <a:bodyPr>
            <a:normAutofit fontScale="92500"/>
          </a:bodyPr>
          <a:lstStyle/>
          <a:p>
            <a:pPr marL="0" indent="0">
              <a:buNone/>
            </a:pPr>
            <a:r>
              <a:rPr lang="en-ZA" sz="2400" dirty="0"/>
              <a:t>In equilibrium:</a:t>
            </a:r>
          </a:p>
          <a:p>
            <a:pPr marL="0" indent="0">
              <a:buNone/>
            </a:pPr>
            <a:endParaRPr lang="en-ZA" sz="2400" dirty="0"/>
          </a:p>
          <a:p>
            <a:pPr marL="0" indent="0">
              <a:buNone/>
            </a:pPr>
            <a:r>
              <a:rPr lang="en-ZA" sz="2400" dirty="0"/>
              <a:t>From the labour supply curve:</a:t>
            </a:r>
          </a:p>
          <a:p>
            <a:pPr marL="0" indent="0">
              <a:buNone/>
            </a:pPr>
            <a:endParaRPr lang="en-ZA" sz="2400" dirty="0"/>
          </a:p>
          <a:p>
            <a:pPr marL="0" indent="0">
              <a:buNone/>
            </a:pPr>
            <a:r>
              <a:rPr lang="en-ZA" sz="2400" dirty="0"/>
              <a:t>All firms face the same elasticity of demand and the same real wage, thus they will charge the same relative price as a function of aggregate output:</a:t>
            </a:r>
            <a:r>
              <a:rPr lang="en-ZA" dirty="0"/>
              <a:t> </a:t>
            </a:r>
          </a:p>
          <a:p>
            <a:pPr marL="0" indent="0">
              <a:buNone/>
            </a:pPr>
            <a:endParaRPr lang="en-ZA" dirty="0"/>
          </a:p>
          <a:p>
            <a:pPr marL="0" indent="0">
              <a:buNone/>
            </a:pPr>
            <a:br>
              <a:rPr lang="en-ZA" sz="2400" dirty="0"/>
            </a:br>
            <a:r>
              <a:rPr lang="en-ZA" sz="2400" dirty="0"/>
              <a:t>Since all firms charge the same price, the aggregate price is equal to the individual price: </a:t>
            </a:r>
          </a:p>
          <a:p>
            <a:pPr marL="0" indent="0">
              <a:buNone/>
            </a:pPr>
            <a:r>
              <a:rPr lang="en-ZA" dirty="0"/>
              <a:t> </a:t>
            </a:r>
          </a:p>
        </p:txBody>
      </p:sp>
      <p:pic>
        <p:nvPicPr>
          <p:cNvPr id="4" name="Picture 3"/>
          <p:cNvPicPr>
            <a:picLocks noChangeAspect="1"/>
          </p:cNvPicPr>
          <p:nvPr/>
        </p:nvPicPr>
        <p:blipFill>
          <a:blip r:embed="rId2"/>
          <a:stretch>
            <a:fillRect/>
          </a:stretch>
        </p:blipFill>
        <p:spPr>
          <a:xfrm>
            <a:off x="2999656" y="1705044"/>
            <a:ext cx="1717875" cy="676867"/>
          </a:xfrm>
          <a:prstGeom prst="rect">
            <a:avLst/>
          </a:prstGeom>
        </p:spPr>
      </p:pic>
      <p:pic>
        <p:nvPicPr>
          <p:cNvPr id="5" name="Picture 4"/>
          <p:cNvPicPr>
            <a:picLocks noChangeAspect="1"/>
          </p:cNvPicPr>
          <p:nvPr/>
        </p:nvPicPr>
        <p:blipFill>
          <a:blip r:embed="rId3"/>
          <a:stretch>
            <a:fillRect/>
          </a:stretch>
        </p:blipFill>
        <p:spPr>
          <a:xfrm>
            <a:off x="5152237" y="2126716"/>
            <a:ext cx="2322234" cy="1433243"/>
          </a:xfrm>
          <a:prstGeom prst="rect">
            <a:avLst/>
          </a:prstGeom>
          <a:ln>
            <a:solidFill>
              <a:srgbClr val="C00000"/>
            </a:solidFill>
          </a:ln>
        </p:spPr>
      </p:pic>
      <p:pic>
        <p:nvPicPr>
          <p:cNvPr id="6" name="Picture 5"/>
          <p:cNvPicPr>
            <a:picLocks noChangeAspect="1"/>
          </p:cNvPicPr>
          <p:nvPr/>
        </p:nvPicPr>
        <p:blipFill>
          <a:blip r:embed="rId4"/>
          <a:stretch>
            <a:fillRect/>
          </a:stretch>
        </p:blipFill>
        <p:spPr>
          <a:xfrm>
            <a:off x="5152237" y="4220077"/>
            <a:ext cx="2481375" cy="924733"/>
          </a:xfrm>
          <a:prstGeom prst="rect">
            <a:avLst/>
          </a:prstGeom>
        </p:spPr>
      </p:pic>
      <p:pic>
        <p:nvPicPr>
          <p:cNvPr id="7" name="Picture 6"/>
          <p:cNvPicPr>
            <a:picLocks noChangeAspect="1"/>
          </p:cNvPicPr>
          <p:nvPr/>
        </p:nvPicPr>
        <p:blipFill>
          <a:blip r:embed="rId5"/>
          <a:stretch>
            <a:fillRect/>
          </a:stretch>
        </p:blipFill>
        <p:spPr>
          <a:xfrm>
            <a:off x="5303912" y="5507149"/>
            <a:ext cx="1297950" cy="686400"/>
          </a:xfrm>
          <a:prstGeom prst="rect">
            <a:avLst/>
          </a:prstGeom>
        </p:spPr>
      </p:pic>
      <p:pic>
        <p:nvPicPr>
          <p:cNvPr id="8" name="Picture 7"/>
          <p:cNvPicPr>
            <a:picLocks noChangeAspect="1"/>
          </p:cNvPicPr>
          <p:nvPr/>
        </p:nvPicPr>
        <p:blipFill>
          <a:blip r:embed="rId6"/>
          <a:stretch>
            <a:fillRect/>
          </a:stretch>
        </p:blipFill>
        <p:spPr>
          <a:xfrm>
            <a:off x="7824192" y="2341611"/>
            <a:ext cx="2023275" cy="991467"/>
          </a:xfrm>
          <a:prstGeom prst="rect">
            <a:avLst/>
          </a:prstGeom>
          <a:ln>
            <a:solidFill>
              <a:srgbClr val="C00000"/>
            </a:solidFill>
          </a:ln>
        </p:spPr>
      </p:pic>
    </p:spTree>
    <p:extLst>
      <p:ext uri="{BB962C8B-B14F-4D97-AF65-F5344CB8AC3E}">
        <p14:creationId xmlns:p14="http://schemas.microsoft.com/office/powerpoint/2010/main" val="357109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Why is inflation bad?</a:t>
            </a:r>
          </a:p>
        </p:txBody>
      </p:sp>
      <p:sp>
        <p:nvSpPr>
          <p:cNvPr id="3" name="Content Placeholder 2"/>
          <p:cNvSpPr>
            <a:spLocks noGrp="1"/>
          </p:cNvSpPr>
          <p:nvPr>
            <p:ph idx="1"/>
          </p:nvPr>
        </p:nvSpPr>
        <p:spPr/>
        <p:txBody>
          <a:bodyPr/>
          <a:lstStyle/>
          <a:p>
            <a:r>
              <a:rPr lang="en-ZA" dirty="0"/>
              <a:t>Perhaps a better question is: when is inflation bad?</a:t>
            </a:r>
          </a:p>
        </p:txBody>
      </p:sp>
    </p:spTree>
    <p:extLst>
      <p:ext uri="{BB962C8B-B14F-4D97-AF65-F5344CB8AC3E}">
        <p14:creationId xmlns:p14="http://schemas.microsoft.com/office/powerpoint/2010/main" val="3563555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Equilibrium:</a:t>
            </a:r>
          </a:p>
        </p:txBody>
      </p:sp>
      <p:sp>
        <p:nvSpPr>
          <p:cNvPr id="3" name="Content Placeholder 2"/>
          <p:cNvSpPr>
            <a:spLocks noGrp="1"/>
          </p:cNvSpPr>
          <p:nvPr>
            <p:ph idx="1"/>
          </p:nvPr>
        </p:nvSpPr>
        <p:spPr/>
        <p:txBody>
          <a:bodyPr>
            <a:normAutofit/>
          </a:bodyPr>
          <a:lstStyle/>
          <a:p>
            <a:pPr marL="0" indent="0">
              <a:buNone/>
            </a:pPr>
            <a:r>
              <a:rPr lang="en-ZA" sz="2400" dirty="0"/>
              <a:t>Hence, we get the result that prices are fully flexible, the equilibrium real output is not a function of aggregate prices/money. I.e. we get the standard monetary neutrality result:</a:t>
            </a:r>
          </a:p>
          <a:p>
            <a:pPr marL="0" indent="0">
              <a:buNone/>
            </a:pPr>
            <a:endParaRPr lang="en-ZA" sz="2400" dirty="0"/>
          </a:p>
          <a:p>
            <a:pPr marL="0" indent="0">
              <a:buNone/>
            </a:pPr>
            <a:endParaRPr lang="en-ZA" sz="2400" dirty="0"/>
          </a:p>
          <a:p>
            <a:pPr marL="0" indent="0">
              <a:buNone/>
            </a:pPr>
            <a:r>
              <a:rPr lang="en-ZA" sz="2400" dirty="0"/>
              <a:t>The real wage and equilibrium labour quantity:</a:t>
            </a:r>
          </a:p>
          <a:p>
            <a:pPr marL="0" indent="0">
              <a:buNone/>
            </a:pPr>
            <a:endParaRPr lang="en-ZA" sz="2400" dirty="0"/>
          </a:p>
        </p:txBody>
      </p:sp>
      <p:pic>
        <p:nvPicPr>
          <p:cNvPr id="8" name="Picture 7"/>
          <p:cNvPicPr>
            <a:picLocks noChangeAspect="1"/>
          </p:cNvPicPr>
          <p:nvPr/>
        </p:nvPicPr>
        <p:blipFill>
          <a:blip r:embed="rId2"/>
          <a:stretch>
            <a:fillRect/>
          </a:stretch>
        </p:blipFill>
        <p:spPr>
          <a:xfrm>
            <a:off x="4543937" y="2654692"/>
            <a:ext cx="3092175" cy="1029600"/>
          </a:xfrm>
          <a:prstGeom prst="rect">
            <a:avLst/>
          </a:prstGeom>
        </p:spPr>
      </p:pic>
      <p:pic>
        <p:nvPicPr>
          <p:cNvPr id="9" name="Picture 8"/>
          <p:cNvPicPr>
            <a:picLocks noChangeAspect="1"/>
          </p:cNvPicPr>
          <p:nvPr/>
        </p:nvPicPr>
        <p:blipFill>
          <a:blip r:embed="rId3"/>
          <a:stretch>
            <a:fillRect/>
          </a:stretch>
        </p:blipFill>
        <p:spPr>
          <a:xfrm>
            <a:off x="4295799" y="4441896"/>
            <a:ext cx="3588450" cy="1735067"/>
          </a:xfrm>
          <a:prstGeom prst="rect">
            <a:avLst/>
          </a:prstGeom>
        </p:spPr>
      </p:pic>
    </p:spTree>
    <p:extLst>
      <p:ext uri="{BB962C8B-B14F-4D97-AF65-F5344CB8AC3E}">
        <p14:creationId xmlns:p14="http://schemas.microsoft.com/office/powerpoint/2010/main" val="6587962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Equilibrium:</a:t>
            </a:r>
          </a:p>
        </p:txBody>
      </p:sp>
      <p:sp>
        <p:nvSpPr>
          <p:cNvPr id="3" name="Content Placeholder 2"/>
          <p:cNvSpPr>
            <a:spLocks noGrp="1"/>
          </p:cNvSpPr>
          <p:nvPr>
            <p:ph idx="1"/>
          </p:nvPr>
        </p:nvSpPr>
        <p:spPr/>
        <p:txBody>
          <a:bodyPr>
            <a:normAutofit fontScale="92500" lnSpcReduction="10000"/>
          </a:bodyPr>
          <a:lstStyle/>
          <a:p>
            <a:pPr marL="0" indent="0">
              <a:buNone/>
            </a:pPr>
            <a:r>
              <a:rPr lang="en-ZA" sz="2400" dirty="0"/>
              <a:t>To close the model, we need to specify what determines aggregate demand.</a:t>
            </a:r>
          </a:p>
          <a:p>
            <a:pPr marL="0" indent="0">
              <a:buNone/>
            </a:pPr>
            <a:endParaRPr lang="en-ZA" sz="2400" dirty="0"/>
          </a:p>
          <a:p>
            <a:pPr marL="0" indent="0">
              <a:buNone/>
            </a:pPr>
            <a:r>
              <a:rPr lang="en-ZA" sz="2400" dirty="0"/>
              <a:t>We make the simplest possible assumption, which is sufficient to get most of the interesting results we need in a dynamic situation: </a:t>
            </a:r>
            <a:br>
              <a:rPr lang="en-ZA" sz="2400" dirty="0"/>
            </a:br>
            <a:r>
              <a:rPr lang="en-ZA" sz="2400" dirty="0"/>
              <a:t>Demand is equal to the real money supply</a:t>
            </a:r>
          </a:p>
          <a:p>
            <a:pPr marL="0" indent="0">
              <a:buNone/>
            </a:pPr>
            <a:endParaRPr lang="en-ZA" sz="2400" dirty="0"/>
          </a:p>
          <a:p>
            <a:pPr marL="0" indent="0">
              <a:buNone/>
            </a:pPr>
            <a:endParaRPr lang="en-ZA" sz="2400" dirty="0"/>
          </a:p>
          <a:p>
            <a:pPr marL="0" indent="0">
              <a:buNone/>
            </a:pPr>
            <a:endParaRPr lang="en-ZA" sz="2400" dirty="0"/>
          </a:p>
          <a:p>
            <a:pPr marL="0" indent="0">
              <a:buNone/>
            </a:pPr>
            <a:r>
              <a:rPr lang="en-ZA" sz="2400" dirty="0"/>
              <a:t>Thus the equilibrium price is:</a:t>
            </a:r>
          </a:p>
          <a:p>
            <a:pPr marL="0" indent="0">
              <a:buNone/>
            </a:pPr>
            <a:endParaRPr lang="en-ZA" sz="2400" dirty="0"/>
          </a:p>
          <a:p>
            <a:pPr marL="0" indent="0">
              <a:buNone/>
            </a:pPr>
            <a:r>
              <a:rPr lang="en-ZA" sz="2400" dirty="0"/>
              <a:t>And we get the (unsurprising) result that changes to money supply are always absorbed in prices</a:t>
            </a:r>
          </a:p>
        </p:txBody>
      </p:sp>
      <p:pic>
        <p:nvPicPr>
          <p:cNvPr id="4" name="Picture 3"/>
          <p:cNvPicPr>
            <a:picLocks noChangeAspect="1"/>
          </p:cNvPicPr>
          <p:nvPr/>
        </p:nvPicPr>
        <p:blipFill>
          <a:blip r:embed="rId2"/>
          <a:stretch>
            <a:fillRect/>
          </a:stretch>
        </p:blipFill>
        <p:spPr>
          <a:xfrm>
            <a:off x="2135560" y="3717032"/>
            <a:ext cx="1285875" cy="800100"/>
          </a:xfrm>
          <a:prstGeom prst="rect">
            <a:avLst/>
          </a:prstGeom>
        </p:spPr>
      </p:pic>
      <p:pic>
        <p:nvPicPr>
          <p:cNvPr id="6" name="Picture 5"/>
          <p:cNvPicPr>
            <a:picLocks noChangeAspect="1"/>
          </p:cNvPicPr>
          <p:nvPr/>
        </p:nvPicPr>
        <p:blipFill>
          <a:blip r:embed="rId3"/>
          <a:stretch>
            <a:fillRect/>
          </a:stretch>
        </p:blipFill>
        <p:spPr>
          <a:xfrm>
            <a:off x="4511824" y="4293096"/>
            <a:ext cx="2214150" cy="1229800"/>
          </a:xfrm>
          <a:prstGeom prst="rect">
            <a:avLst/>
          </a:prstGeom>
        </p:spPr>
      </p:pic>
    </p:spTree>
    <p:extLst>
      <p:ext uri="{BB962C8B-B14F-4D97-AF65-F5344CB8AC3E}">
        <p14:creationId xmlns:p14="http://schemas.microsoft.com/office/powerpoint/2010/main" val="24075830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400" dirty="0"/>
              <a:t>Equilibrium: Inefficiency due to market power</a:t>
            </a:r>
          </a:p>
        </p:txBody>
      </p:sp>
      <p:sp>
        <p:nvSpPr>
          <p:cNvPr id="3" name="Content Placeholder 2"/>
          <p:cNvSpPr>
            <a:spLocks noGrp="1"/>
          </p:cNvSpPr>
          <p:nvPr>
            <p:ph idx="1"/>
          </p:nvPr>
        </p:nvSpPr>
        <p:spPr/>
        <p:txBody>
          <a:bodyPr>
            <a:normAutofit lnSpcReduction="10000"/>
          </a:bodyPr>
          <a:lstStyle/>
          <a:p>
            <a:pPr marL="0" indent="0">
              <a:buNone/>
            </a:pPr>
            <a:r>
              <a:rPr lang="en-ZA" sz="2400" dirty="0"/>
              <a:t>Due to market power of firms, the equilibrium, even with flexible prices, is inefficient.</a:t>
            </a:r>
          </a:p>
          <a:p>
            <a:pPr marL="0" indent="0">
              <a:buNone/>
            </a:pPr>
            <a:endParaRPr lang="en-ZA" sz="2400" dirty="0"/>
          </a:p>
          <a:p>
            <a:pPr marL="0" indent="0">
              <a:buNone/>
            </a:pPr>
            <a:r>
              <a:rPr lang="en-ZA" sz="2400" dirty="0"/>
              <a:t>To see this, we evaluate what allocation a “benevolent social planner” would choose for this economy</a:t>
            </a:r>
          </a:p>
          <a:p>
            <a:pPr marL="0" indent="0">
              <a:buNone/>
            </a:pPr>
            <a:endParaRPr lang="en-ZA" sz="2400" dirty="0"/>
          </a:p>
          <a:p>
            <a:pPr marL="0" indent="0">
              <a:buNone/>
            </a:pPr>
            <a:r>
              <a:rPr lang="en-ZA" sz="2400" dirty="0"/>
              <a:t>A benevolent social planner has only one problem: maximize the utility of the representative household:</a:t>
            </a:r>
          </a:p>
          <a:p>
            <a:pPr marL="0" indent="0">
              <a:buNone/>
            </a:pPr>
            <a:endParaRPr lang="en-ZA" sz="2400" dirty="0"/>
          </a:p>
          <a:p>
            <a:pPr marL="0" indent="0">
              <a:buNone/>
            </a:pPr>
            <a:endParaRPr lang="en-ZA" sz="2400" dirty="0"/>
          </a:p>
          <a:p>
            <a:pPr marL="0" indent="0">
              <a:buNone/>
            </a:pPr>
            <a:r>
              <a:rPr lang="en-ZA" sz="2400" dirty="0"/>
              <a:t>Subject only to the aggregate resource constraint: </a:t>
            </a:r>
          </a:p>
        </p:txBody>
      </p:sp>
      <p:pic>
        <p:nvPicPr>
          <p:cNvPr id="5" name="Picture 4"/>
          <p:cNvPicPr>
            <a:picLocks noChangeAspect="1"/>
          </p:cNvPicPr>
          <p:nvPr/>
        </p:nvPicPr>
        <p:blipFill>
          <a:blip r:embed="rId2"/>
          <a:stretch>
            <a:fillRect/>
          </a:stretch>
        </p:blipFill>
        <p:spPr>
          <a:xfrm>
            <a:off x="4697700" y="4509120"/>
            <a:ext cx="1374300" cy="934267"/>
          </a:xfrm>
          <a:prstGeom prst="rect">
            <a:avLst/>
          </a:prstGeom>
        </p:spPr>
      </p:pic>
      <p:pic>
        <p:nvPicPr>
          <p:cNvPr id="7" name="Picture 6"/>
          <p:cNvPicPr>
            <a:picLocks noChangeAspect="1"/>
          </p:cNvPicPr>
          <p:nvPr/>
        </p:nvPicPr>
        <p:blipFill>
          <a:blip r:embed="rId3"/>
          <a:stretch>
            <a:fillRect/>
          </a:stretch>
        </p:blipFill>
        <p:spPr>
          <a:xfrm>
            <a:off x="7392144" y="5483944"/>
            <a:ext cx="916200" cy="648267"/>
          </a:xfrm>
          <a:prstGeom prst="rect">
            <a:avLst/>
          </a:prstGeom>
        </p:spPr>
      </p:pic>
    </p:spTree>
    <p:extLst>
      <p:ext uri="{BB962C8B-B14F-4D97-AF65-F5344CB8AC3E}">
        <p14:creationId xmlns:p14="http://schemas.microsoft.com/office/powerpoint/2010/main" val="1478278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2400" dirty="0"/>
              <a:t>Equilibrium: Inefficiency due to market power</a:t>
            </a:r>
          </a:p>
        </p:txBody>
      </p:sp>
      <p:sp>
        <p:nvSpPr>
          <p:cNvPr id="3" name="Content Placeholder 2"/>
          <p:cNvSpPr>
            <a:spLocks noGrp="1"/>
          </p:cNvSpPr>
          <p:nvPr>
            <p:ph idx="1"/>
          </p:nvPr>
        </p:nvSpPr>
        <p:spPr/>
        <p:txBody>
          <a:bodyPr>
            <a:normAutofit fontScale="92500" lnSpcReduction="10000"/>
          </a:bodyPr>
          <a:lstStyle/>
          <a:p>
            <a:pPr marL="0" indent="0">
              <a:buNone/>
            </a:pPr>
            <a:r>
              <a:rPr lang="en-ZA" sz="2400" dirty="0"/>
              <a:t>Social planner problem:</a:t>
            </a:r>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endParaRPr lang="en-ZA" sz="2400" dirty="0"/>
          </a:p>
          <a:p>
            <a:r>
              <a:rPr lang="en-ZA" sz="2400" dirty="0"/>
              <a:t>Because firms have market power, the market equilibrium produces an inefficiently low output, even though the relative allocation of resources is efficient</a:t>
            </a:r>
          </a:p>
          <a:p>
            <a:r>
              <a:rPr lang="en-ZA" sz="2400" dirty="0"/>
              <a:t>Most new Keynesian models assume a taxation scheme to fix this inefficiency</a:t>
            </a:r>
          </a:p>
        </p:txBody>
      </p:sp>
      <p:pic>
        <p:nvPicPr>
          <p:cNvPr id="4" name="Picture 3"/>
          <p:cNvPicPr>
            <a:picLocks noChangeAspect="1"/>
          </p:cNvPicPr>
          <p:nvPr/>
        </p:nvPicPr>
        <p:blipFill>
          <a:blip r:embed="rId2"/>
          <a:stretch>
            <a:fillRect/>
          </a:stretch>
        </p:blipFill>
        <p:spPr>
          <a:xfrm>
            <a:off x="5087889" y="1772816"/>
            <a:ext cx="1685925" cy="800100"/>
          </a:xfrm>
          <a:prstGeom prst="rect">
            <a:avLst/>
          </a:prstGeom>
        </p:spPr>
      </p:pic>
      <p:pic>
        <p:nvPicPr>
          <p:cNvPr id="6" name="Picture 5"/>
          <p:cNvPicPr>
            <a:picLocks noChangeAspect="1"/>
          </p:cNvPicPr>
          <p:nvPr/>
        </p:nvPicPr>
        <p:blipFill>
          <a:blip r:embed="rId3"/>
          <a:stretch>
            <a:fillRect/>
          </a:stretch>
        </p:blipFill>
        <p:spPr>
          <a:xfrm>
            <a:off x="4799856" y="2708920"/>
            <a:ext cx="2443200" cy="1573000"/>
          </a:xfrm>
          <a:prstGeom prst="rect">
            <a:avLst/>
          </a:prstGeom>
        </p:spPr>
      </p:pic>
    </p:spTree>
    <p:extLst>
      <p:ext uri="{BB962C8B-B14F-4D97-AF65-F5344CB8AC3E}">
        <p14:creationId xmlns:p14="http://schemas.microsoft.com/office/powerpoint/2010/main" val="36230567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Summary and Preview</a:t>
            </a:r>
          </a:p>
        </p:txBody>
      </p:sp>
      <p:sp>
        <p:nvSpPr>
          <p:cNvPr id="3" name="Content Placeholder 2"/>
          <p:cNvSpPr>
            <a:spLocks noGrp="1"/>
          </p:cNvSpPr>
          <p:nvPr>
            <p:ph idx="1"/>
          </p:nvPr>
        </p:nvSpPr>
        <p:spPr/>
        <p:txBody>
          <a:bodyPr/>
          <a:lstStyle/>
          <a:p>
            <a:r>
              <a:rPr lang="en-ZA" dirty="0"/>
              <a:t>We now have all of the components of the final model, but </a:t>
            </a:r>
            <a:r>
              <a:rPr lang="en-ZA"/>
              <a:t>without frictions</a:t>
            </a:r>
            <a:endParaRPr lang="en-ZA" dirty="0"/>
          </a:p>
          <a:p>
            <a:r>
              <a:rPr lang="en-ZA" dirty="0"/>
              <a:t>Next week we will return to a dynamic model where firms cannot set prices freely in every period, and hence we will have real effects of monetary policy</a:t>
            </a:r>
          </a:p>
        </p:txBody>
      </p:sp>
    </p:spTree>
    <p:extLst>
      <p:ext uri="{BB962C8B-B14F-4D97-AF65-F5344CB8AC3E}">
        <p14:creationId xmlns:p14="http://schemas.microsoft.com/office/powerpoint/2010/main" val="278543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CB20-0C7F-43A2-B150-2E5F09BF153C}"/>
              </a:ext>
            </a:extLst>
          </p:cNvPr>
          <p:cNvSpPr>
            <a:spLocks noGrp="1"/>
          </p:cNvSpPr>
          <p:nvPr>
            <p:ph type="title"/>
          </p:nvPr>
        </p:nvSpPr>
        <p:spPr>
          <a:xfrm>
            <a:off x="838200" y="198072"/>
            <a:ext cx="10515600" cy="760290"/>
          </a:xfrm>
        </p:spPr>
        <p:txBody>
          <a:bodyPr/>
          <a:lstStyle/>
          <a:p>
            <a:r>
              <a:rPr lang="en-ZA" dirty="0"/>
              <a:t>Intro: reflections on stabilization policy</a:t>
            </a:r>
          </a:p>
        </p:txBody>
      </p:sp>
      <p:sp>
        <p:nvSpPr>
          <p:cNvPr id="3" name="Content Placeholder 2">
            <a:extLst>
              <a:ext uri="{FF2B5EF4-FFF2-40B4-BE49-F238E27FC236}">
                <a16:creationId xmlns:a16="http://schemas.microsoft.com/office/drawing/2014/main" id="{5D6670A0-5AA3-4A5A-840A-F0F8C06BDC18}"/>
              </a:ext>
            </a:extLst>
          </p:cNvPr>
          <p:cNvSpPr>
            <a:spLocks noGrp="1"/>
          </p:cNvSpPr>
          <p:nvPr>
            <p:ph idx="1"/>
          </p:nvPr>
        </p:nvSpPr>
        <p:spPr>
          <a:xfrm>
            <a:off x="838200" y="1266092"/>
            <a:ext cx="10515600" cy="4910871"/>
          </a:xfrm>
        </p:spPr>
        <p:txBody>
          <a:bodyPr>
            <a:normAutofit fontScale="92500" lnSpcReduction="10000"/>
          </a:bodyPr>
          <a:lstStyle/>
          <a:p>
            <a:pPr>
              <a:spcBef>
                <a:spcPts val="600"/>
              </a:spcBef>
              <a:spcAft>
                <a:spcPts val="600"/>
              </a:spcAft>
            </a:pPr>
            <a:r>
              <a:rPr lang="en-ZA" dirty="0"/>
              <a:t>Monetary policies govern how the fiat money system functions</a:t>
            </a:r>
          </a:p>
          <a:p>
            <a:pPr>
              <a:spcBef>
                <a:spcPts val="600"/>
              </a:spcBef>
              <a:spcAft>
                <a:spcPts val="600"/>
              </a:spcAft>
            </a:pPr>
            <a:r>
              <a:rPr lang="en-ZA" dirty="0"/>
              <a:t>What is the role of money?</a:t>
            </a:r>
          </a:p>
          <a:p>
            <a:pPr lvl="1">
              <a:spcBef>
                <a:spcPts val="600"/>
              </a:spcBef>
              <a:spcAft>
                <a:spcPts val="600"/>
              </a:spcAft>
            </a:pPr>
            <a:r>
              <a:rPr lang="en-ZA" dirty="0"/>
              <a:t>Medium of exchange, unit of account, store of value, </a:t>
            </a:r>
          </a:p>
          <a:p>
            <a:pPr>
              <a:spcBef>
                <a:spcPts val="600"/>
              </a:spcBef>
              <a:spcAft>
                <a:spcPts val="600"/>
              </a:spcAft>
            </a:pPr>
            <a:r>
              <a:rPr lang="en-ZA" dirty="0"/>
              <a:t>This is an immensely powerful institution, when it functions well</a:t>
            </a:r>
          </a:p>
          <a:p>
            <a:pPr lvl="1">
              <a:spcBef>
                <a:spcPts val="600"/>
              </a:spcBef>
              <a:spcAft>
                <a:spcPts val="600"/>
              </a:spcAft>
            </a:pPr>
            <a:r>
              <a:rPr lang="en-ZA" dirty="0"/>
              <a:t>Frees us from barter and the need for “double coincidence of wants” </a:t>
            </a:r>
          </a:p>
          <a:p>
            <a:pPr lvl="1">
              <a:spcBef>
                <a:spcPts val="600"/>
              </a:spcBef>
              <a:spcAft>
                <a:spcPts val="600"/>
              </a:spcAft>
            </a:pPr>
            <a:r>
              <a:rPr lang="en-ZA" dirty="0"/>
              <a:t>Allows extensive specialization and gains from trade, which unlocks productivity gains</a:t>
            </a:r>
          </a:p>
          <a:p>
            <a:pPr>
              <a:spcBef>
                <a:spcPts val="600"/>
              </a:spcBef>
              <a:spcAft>
                <a:spcPts val="600"/>
              </a:spcAft>
            </a:pPr>
            <a:r>
              <a:rPr lang="en-ZA" dirty="0"/>
              <a:t>But it should be clear that there is an upper bound to the productivity boost that this “oiling of the mechanism” can provide</a:t>
            </a:r>
          </a:p>
          <a:p>
            <a:pPr lvl="1">
              <a:spcBef>
                <a:spcPts val="600"/>
              </a:spcBef>
              <a:spcAft>
                <a:spcPts val="600"/>
              </a:spcAft>
            </a:pPr>
            <a:r>
              <a:rPr lang="en-ZA" dirty="0"/>
              <a:t>Once an economy has a fully internalized fiat money and payment system and it is functioning smoothly, monetary policy cannot “create more resources”</a:t>
            </a:r>
          </a:p>
          <a:p>
            <a:pPr lvl="1">
              <a:spcBef>
                <a:spcPts val="600"/>
              </a:spcBef>
              <a:spcAft>
                <a:spcPts val="600"/>
              </a:spcAft>
            </a:pPr>
            <a:r>
              <a:rPr lang="en-ZA" dirty="0"/>
              <a:t>In this sense “money should be neutral in the long run”</a:t>
            </a:r>
          </a:p>
          <a:p>
            <a:endParaRPr lang="en-ZA" dirty="0"/>
          </a:p>
        </p:txBody>
      </p:sp>
    </p:spTree>
    <p:extLst>
      <p:ext uri="{BB962C8B-B14F-4D97-AF65-F5344CB8AC3E}">
        <p14:creationId xmlns:p14="http://schemas.microsoft.com/office/powerpoint/2010/main" val="269088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CB20-0C7F-43A2-B150-2E5F09BF153C}"/>
              </a:ext>
            </a:extLst>
          </p:cNvPr>
          <p:cNvSpPr>
            <a:spLocks noGrp="1"/>
          </p:cNvSpPr>
          <p:nvPr>
            <p:ph type="title"/>
          </p:nvPr>
        </p:nvSpPr>
        <p:spPr>
          <a:xfrm>
            <a:off x="838200" y="198072"/>
            <a:ext cx="10515600" cy="760290"/>
          </a:xfrm>
        </p:spPr>
        <p:txBody>
          <a:bodyPr/>
          <a:lstStyle/>
          <a:p>
            <a:r>
              <a:rPr lang="en-ZA" dirty="0"/>
              <a:t>Intro: reflections on stabilization policy</a:t>
            </a:r>
          </a:p>
        </p:txBody>
      </p:sp>
      <p:sp>
        <p:nvSpPr>
          <p:cNvPr id="3" name="Content Placeholder 2">
            <a:extLst>
              <a:ext uri="{FF2B5EF4-FFF2-40B4-BE49-F238E27FC236}">
                <a16:creationId xmlns:a16="http://schemas.microsoft.com/office/drawing/2014/main" id="{5D6670A0-5AA3-4A5A-840A-F0F8C06BDC18}"/>
              </a:ext>
            </a:extLst>
          </p:cNvPr>
          <p:cNvSpPr>
            <a:spLocks noGrp="1"/>
          </p:cNvSpPr>
          <p:nvPr>
            <p:ph idx="1"/>
          </p:nvPr>
        </p:nvSpPr>
        <p:spPr>
          <a:xfrm>
            <a:off x="838200" y="958362"/>
            <a:ext cx="10515600" cy="5583115"/>
          </a:xfrm>
        </p:spPr>
        <p:txBody>
          <a:bodyPr>
            <a:normAutofit fontScale="85000" lnSpcReduction="10000"/>
          </a:bodyPr>
          <a:lstStyle/>
          <a:p>
            <a:pPr>
              <a:spcBef>
                <a:spcPts val="600"/>
              </a:spcBef>
              <a:spcAft>
                <a:spcPts val="600"/>
              </a:spcAft>
            </a:pPr>
            <a:r>
              <a:rPr lang="en-ZA" dirty="0"/>
              <a:t>The value that the monetary system adds to an economy is lies in the efficient aggregation of information via relative prices</a:t>
            </a:r>
          </a:p>
          <a:p>
            <a:pPr lvl="1">
              <a:spcBef>
                <a:spcPts val="600"/>
              </a:spcBef>
              <a:spcAft>
                <a:spcPts val="600"/>
              </a:spcAft>
            </a:pPr>
            <a:r>
              <a:rPr lang="en-ZA" dirty="0"/>
              <a:t>Given a numeraire, forces of supply and demand and market clearing provides the information necessary for the efficient allocation of resources to the most productive use. </a:t>
            </a:r>
          </a:p>
          <a:p>
            <a:pPr lvl="1">
              <a:spcBef>
                <a:spcPts val="600"/>
              </a:spcBef>
              <a:spcAft>
                <a:spcPts val="600"/>
              </a:spcAft>
            </a:pPr>
            <a:r>
              <a:rPr lang="en-ZA" dirty="0"/>
              <a:t>Any distortion to this system due to mistakes, externalities or unanticipated shocks causes welfare losses</a:t>
            </a:r>
          </a:p>
          <a:p>
            <a:pPr lvl="1">
              <a:spcBef>
                <a:spcPts val="600"/>
              </a:spcBef>
              <a:spcAft>
                <a:spcPts val="600"/>
              </a:spcAft>
            </a:pPr>
            <a:r>
              <a:rPr lang="en-ZA" dirty="0"/>
              <a:t>This is where the welfare improving role of monetary policy for stabilization comes in:</a:t>
            </a:r>
          </a:p>
          <a:p>
            <a:pPr lvl="2">
              <a:spcBef>
                <a:spcPts val="600"/>
              </a:spcBef>
              <a:spcAft>
                <a:spcPts val="600"/>
              </a:spcAft>
            </a:pPr>
            <a:r>
              <a:rPr lang="en-ZA" dirty="0"/>
              <a:t>If there are inefficiencies (e.g. sub-optimally sticky prices, irrationally low/high demand) then it is possible that the correct monetary policy can improve on welfare</a:t>
            </a:r>
          </a:p>
          <a:p>
            <a:pPr lvl="1">
              <a:spcBef>
                <a:spcPts val="600"/>
              </a:spcBef>
              <a:spcAft>
                <a:spcPts val="600"/>
              </a:spcAft>
            </a:pPr>
            <a:r>
              <a:rPr lang="en-ZA" dirty="0"/>
              <a:t>This also indicates the welfare cost of inflation:</a:t>
            </a:r>
          </a:p>
          <a:p>
            <a:pPr lvl="2">
              <a:spcBef>
                <a:spcPts val="600"/>
              </a:spcBef>
              <a:spcAft>
                <a:spcPts val="600"/>
              </a:spcAft>
            </a:pPr>
            <a:r>
              <a:rPr lang="en-ZA" dirty="0"/>
              <a:t>The price system is too vast for any decision maker to be aware of all prices at the same time</a:t>
            </a:r>
          </a:p>
          <a:p>
            <a:pPr lvl="2">
              <a:spcBef>
                <a:spcPts val="600"/>
              </a:spcBef>
              <a:spcAft>
                <a:spcPts val="600"/>
              </a:spcAft>
            </a:pPr>
            <a:r>
              <a:rPr lang="en-ZA" dirty="0"/>
              <a:t>With high (and variable) inflation the information in the price system becomes noisy: </a:t>
            </a:r>
          </a:p>
          <a:p>
            <a:pPr lvl="3">
              <a:spcBef>
                <a:spcPts val="600"/>
              </a:spcBef>
              <a:spcAft>
                <a:spcPts val="600"/>
              </a:spcAft>
            </a:pPr>
            <a:r>
              <a:rPr lang="en-ZA" dirty="0"/>
              <a:t>to make efficient decisions, relative prices must be known and be separated from general price changes</a:t>
            </a:r>
          </a:p>
          <a:p>
            <a:pPr lvl="3">
              <a:spcBef>
                <a:spcPts val="600"/>
              </a:spcBef>
              <a:spcAft>
                <a:spcPts val="600"/>
              </a:spcAft>
            </a:pPr>
            <a:r>
              <a:rPr lang="en-ZA" dirty="0"/>
              <a:t>Under high inflation, there in a low signal-to-noise in price changes. It is hard to know which part of a price change is due to real forces and which due to inflation, so mistakes are more easily made and output is less efficiently produced</a:t>
            </a:r>
          </a:p>
          <a:p>
            <a:endParaRPr lang="en-ZA" dirty="0"/>
          </a:p>
        </p:txBody>
      </p:sp>
    </p:spTree>
    <p:extLst>
      <p:ext uri="{BB962C8B-B14F-4D97-AF65-F5344CB8AC3E}">
        <p14:creationId xmlns:p14="http://schemas.microsoft.com/office/powerpoint/2010/main" val="2969625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6181</TotalTime>
  <Words>4901</Words>
  <Application>Microsoft Office PowerPoint</Application>
  <PresentationFormat>Widescreen</PresentationFormat>
  <Paragraphs>546</Paragraphs>
  <Slides>74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Cambria Math</vt:lpstr>
      <vt:lpstr>Office Theme</vt:lpstr>
      <vt:lpstr>Honours Macroeconomics</vt:lpstr>
      <vt:lpstr>Plan</vt:lpstr>
      <vt:lpstr>Introduction </vt:lpstr>
      <vt:lpstr>Introduction </vt:lpstr>
      <vt:lpstr>Introduction </vt:lpstr>
      <vt:lpstr>Introduction </vt:lpstr>
      <vt:lpstr>Why is inflation bad?</vt:lpstr>
      <vt:lpstr>Intro: reflections on stabilization policy</vt:lpstr>
      <vt:lpstr>Intro: reflections on stabilization policy</vt:lpstr>
      <vt:lpstr>Introduction (continued) </vt:lpstr>
      <vt:lpstr>Are prices sticky?</vt:lpstr>
      <vt:lpstr>Are prices sticky?</vt:lpstr>
      <vt:lpstr>Are prices sticky?</vt:lpstr>
      <vt:lpstr>Are prices sticky?</vt:lpstr>
      <vt:lpstr>Why are prices sticky?</vt:lpstr>
      <vt:lpstr>Why are prices sticky?</vt:lpstr>
      <vt:lpstr>Why are prices sticky?</vt:lpstr>
      <vt:lpstr>Why are prices sticky?</vt:lpstr>
      <vt:lpstr>Why are prices sticky?</vt:lpstr>
      <vt:lpstr>Why are prices sticky?</vt:lpstr>
      <vt:lpstr>Lucas model (Romer section 6.9)</vt:lpstr>
      <vt:lpstr>Toward a usable dynamic model of nominal rigidity</vt:lpstr>
      <vt:lpstr>Toward a usable dynamic model of nominal rigidity</vt:lpstr>
      <vt:lpstr>The model: Firms and Production</vt:lpstr>
      <vt:lpstr>The model: The representative household</vt:lpstr>
      <vt:lpstr>The model: The representative household</vt:lpstr>
      <vt:lpstr>The model: The representative household</vt:lpstr>
      <vt:lpstr>Consumption Demand of variety of goods</vt:lpstr>
      <vt:lpstr>Consumption Demand of variety of goods</vt:lpstr>
      <vt:lpstr>Detour</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Consumption Demand of variety of goods</vt:lpstr>
      <vt:lpstr>So what?</vt:lpstr>
      <vt:lpstr>So what?</vt:lpstr>
      <vt:lpstr>Firm Problem:</vt:lpstr>
      <vt:lpstr>Firm Problem:</vt:lpstr>
      <vt:lpstr>Firm Problem:</vt:lpstr>
      <vt:lpstr>Firm Problem:</vt:lpstr>
      <vt:lpstr>Firm Problem:</vt:lpstr>
      <vt:lpstr>Firm Problem:</vt:lpstr>
      <vt:lpstr>Firm Problem:</vt:lpstr>
      <vt:lpstr>The model: The representative household</vt:lpstr>
      <vt:lpstr>The model: The representative household</vt:lpstr>
      <vt:lpstr>Labour Supply</vt:lpstr>
      <vt:lpstr>Equilibrium:</vt:lpstr>
      <vt:lpstr>Equilibrium:</vt:lpstr>
      <vt:lpstr>Equilibrium:</vt:lpstr>
      <vt:lpstr>Equilibrium:</vt:lpstr>
      <vt:lpstr>Equilibrium: Inefficiency due to market power</vt:lpstr>
      <vt:lpstr>Equilibrium: Inefficiency due to market power</vt:lpstr>
      <vt:lpstr>Summary and Preview</vt:lpstr>
    </vt:vector>
  </TitlesOfParts>
  <Company>University of Stellenbosch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Honours Macroeconomics</dc:title>
  <dc:creator>Du Rand, GP, Mnr &lt;gideondurand@sun.ac.za&gt;</dc:creator>
  <cp:lastModifiedBy>Du Rand, GP, Dr [gideondurand@sun.ac.za]</cp:lastModifiedBy>
  <cp:revision>181</cp:revision>
  <dcterms:created xsi:type="dcterms:W3CDTF">2014-10-02T08:07:09Z</dcterms:created>
  <dcterms:modified xsi:type="dcterms:W3CDTF">2021-10-03T12:16:45Z</dcterms:modified>
</cp:coreProperties>
</file>