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303" r:id="rId3"/>
    <p:sldId id="257" r:id="rId4"/>
    <p:sldId id="258" r:id="rId5"/>
    <p:sldId id="259" r:id="rId6"/>
    <p:sldId id="289" r:id="rId7"/>
    <p:sldId id="260" r:id="rId8"/>
    <p:sldId id="262" r:id="rId9"/>
    <p:sldId id="347" r:id="rId10"/>
    <p:sldId id="311" r:id="rId11"/>
    <p:sldId id="265" r:id="rId12"/>
    <p:sldId id="339" r:id="rId13"/>
    <p:sldId id="340" r:id="rId14"/>
    <p:sldId id="341" r:id="rId15"/>
    <p:sldId id="342" r:id="rId16"/>
    <p:sldId id="343" r:id="rId17"/>
    <p:sldId id="314" r:id="rId18"/>
    <p:sldId id="348" r:id="rId19"/>
    <p:sldId id="345" r:id="rId20"/>
    <p:sldId id="349" r:id="rId21"/>
    <p:sldId id="350" r:id="rId22"/>
    <p:sldId id="351" r:id="rId23"/>
    <p:sldId id="352" r:id="rId24"/>
    <p:sldId id="312" r:id="rId25"/>
    <p:sldId id="346" r:id="rId26"/>
    <p:sldId id="317" r:id="rId27"/>
    <p:sldId id="316" r:id="rId28"/>
    <p:sldId id="266" r:id="rId29"/>
    <p:sldId id="344" r:id="rId30"/>
    <p:sldId id="321" r:id="rId31"/>
    <p:sldId id="320" r:id="rId32"/>
    <p:sldId id="322" r:id="rId33"/>
    <p:sldId id="354" r:id="rId34"/>
    <p:sldId id="323" r:id="rId35"/>
    <p:sldId id="324" r:id="rId36"/>
    <p:sldId id="325" r:id="rId37"/>
    <p:sldId id="355" r:id="rId38"/>
    <p:sldId id="356" r:id="rId39"/>
    <p:sldId id="326" r:id="rId40"/>
    <p:sldId id="359" r:id="rId41"/>
    <p:sldId id="360" r:id="rId42"/>
    <p:sldId id="361" r:id="rId43"/>
    <p:sldId id="327" r:id="rId44"/>
    <p:sldId id="328" r:id="rId45"/>
    <p:sldId id="329" r:id="rId46"/>
    <p:sldId id="330" r:id="rId47"/>
    <p:sldId id="331" r:id="rId48"/>
    <p:sldId id="332" r:id="rId49"/>
    <p:sldId id="267" r:id="rId50"/>
    <p:sldId id="288" r:id="rId51"/>
    <p:sldId id="268" r:id="rId52"/>
    <p:sldId id="269" r:id="rId53"/>
    <p:sldId id="333" r:id="rId54"/>
    <p:sldId id="334" r:id="rId55"/>
    <p:sldId id="335" r:id="rId56"/>
    <p:sldId id="337" r:id="rId57"/>
    <p:sldId id="338" r:id="rId58"/>
    <p:sldId id="362" r:id="rId59"/>
    <p:sldId id="318" r:id="rId60"/>
    <p:sldId id="353" r:id="rId61"/>
    <p:sldId id="319" r:id="rId62"/>
    <p:sldId id="285" r:id="rId63"/>
    <p:sldId id="304" r:id="rId64"/>
    <p:sldId id="305" r:id="rId65"/>
    <p:sldId id="306" r:id="rId66"/>
    <p:sldId id="307" r:id="rId67"/>
    <p:sldId id="309" r:id="rId68"/>
    <p:sldId id="283" r:id="rId69"/>
    <p:sldId id="284" r:id="rId70"/>
    <p:sldId id="287" r:id="rId71"/>
    <p:sldId id="357" r:id="rId72"/>
    <p:sldId id="286" r:id="rId73"/>
    <p:sldId id="301" r:id="rId74"/>
    <p:sldId id="35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31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96E66-877D-4168-A92D-CF1057AEA355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7F223-4930-4687-900A-98CD0EDEF1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047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F223-4930-4687-900A-98CD0EDEF1BB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1823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7F223-4930-4687-900A-98CD0EDEF1BB}" type="slidenum">
              <a:rPr lang="en-ZA" smtClean="0"/>
              <a:t>63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61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7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6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0126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01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625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74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2143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961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50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8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110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C661-5356-4F91-B755-D7077DE4798D}" type="datetimeFigureOut">
              <a:rPr lang="en-ZA" smtClean="0"/>
              <a:t>2021/10/11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45CD4-020A-4748-AEAC-F20E7B3CBE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54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3.emf"/><Relationship Id="rId7" Type="http://schemas.openxmlformats.org/officeDocument/2006/relationships/image" Target="../media/image86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emf"/><Relationship Id="rId5" Type="http://schemas.openxmlformats.org/officeDocument/2006/relationships/image" Target="../media/image85.emf"/><Relationship Id="rId4" Type="http://schemas.openxmlformats.org/officeDocument/2006/relationships/image" Target="../media/image84.png"/><Relationship Id="rId9" Type="http://schemas.openxmlformats.org/officeDocument/2006/relationships/image" Target="../media/image7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emf"/><Relationship Id="rId4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Honours Macroeconomics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00" y="3717032"/>
            <a:ext cx="8928992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ZA" dirty="0"/>
              <a:t>Business Cycle Theory</a:t>
            </a:r>
          </a:p>
          <a:p>
            <a:pPr algn="l"/>
            <a:r>
              <a:rPr lang="en-ZA" dirty="0"/>
              <a:t>Topic 3: 	</a:t>
            </a:r>
            <a:r>
              <a:rPr lang="en-ZA" b="1" dirty="0"/>
              <a:t>Introduction to New Keynesian </a:t>
            </a:r>
            <a:br>
              <a:rPr lang="en-ZA" b="1" dirty="0"/>
            </a:br>
            <a:r>
              <a:rPr lang="en-ZA" b="1" dirty="0"/>
              <a:t>		Dynamic Stochastic General Equilibrium 			Models</a:t>
            </a:r>
          </a:p>
        </p:txBody>
      </p:sp>
    </p:spTree>
    <p:extLst>
      <p:ext uri="{BB962C8B-B14F-4D97-AF65-F5344CB8AC3E}">
        <p14:creationId xmlns:p14="http://schemas.microsoft.com/office/powerpoint/2010/main" val="30683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53" y="0"/>
            <a:ext cx="10972800" cy="1143000"/>
          </a:xfrm>
        </p:spPr>
        <p:txBody>
          <a:bodyPr/>
          <a:lstStyle/>
          <a:p>
            <a:r>
              <a:rPr lang="en-ZA" dirty="0"/>
              <a:t>Overview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43001"/>
            <a:ext cx="11247040" cy="4983164"/>
          </a:xfrm>
        </p:spPr>
        <p:txBody>
          <a:bodyPr>
            <a:normAutofit fontScale="70000" lnSpcReduction="20000"/>
          </a:bodyPr>
          <a:lstStyle/>
          <a:p>
            <a:r>
              <a:rPr lang="en-ZA" b="1" dirty="0"/>
              <a:t>Households: </a:t>
            </a:r>
            <a:r>
              <a:rPr lang="en-ZA" dirty="0"/>
              <a:t>maximize expected utility </a:t>
            </a:r>
          </a:p>
          <a:p>
            <a:pPr lvl="1"/>
            <a:r>
              <a:rPr lang="en-ZA" dirty="0"/>
              <a:t>by choices of consumption; </a:t>
            </a:r>
            <a:r>
              <a:rPr lang="en-ZA" b="1" dirty="0"/>
              <a:t>money and bond holdings</a:t>
            </a:r>
            <a:r>
              <a:rPr lang="en-ZA" dirty="0"/>
              <a:t>; and labour supply decisions</a:t>
            </a:r>
          </a:p>
          <a:p>
            <a:pPr lvl="1"/>
            <a:r>
              <a:rPr lang="en-ZA" dirty="0"/>
              <a:t>taking the paths of consumption good prices, wages and interest rates as given</a:t>
            </a:r>
          </a:p>
          <a:p>
            <a:pPr lvl="1"/>
            <a:endParaRPr lang="en-ZA" dirty="0"/>
          </a:p>
          <a:p>
            <a:r>
              <a:rPr lang="en-ZA" b="1" dirty="0"/>
              <a:t>Firms: </a:t>
            </a:r>
            <a:r>
              <a:rPr lang="en-ZA" dirty="0"/>
              <a:t>maximize present value of expected profits</a:t>
            </a:r>
          </a:p>
          <a:p>
            <a:pPr lvl="1"/>
            <a:r>
              <a:rPr lang="en-ZA" dirty="0"/>
              <a:t>choices of prices that might have to last for several periods</a:t>
            </a:r>
          </a:p>
          <a:p>
            <a:pPr lvl="1"/>
            <a:r>
              <a:rPr lang="en-ZA" dirty="0"/>
              <a:t>Simple 1:1 production function (no capital)</a:t>
            </a:r>
          </a:p>
          <a:p>
            <a:pPr lvl="1"/>
            <a:r>
              <a:rPr lang="en-ZA" dirty="0"/>
              <a:t>Continuum of monopolistically competitive firms</a:t>
            </a:r>
          </a:p>
          <a:p>
            <a:pPr lvl="1"/>
            <a:r>
              <a:rPr lang="en-ZA" dirty="0"/>
              <a:t>Taking as given the behaviour of households, interest rates</a:t>
            </a:r>
          </a:p>
          <a:p>
            <a:pPr lvl="1"/>
            <a:endParaRPr lang="en-ZA" dirty="0"/>
          </a:p>
          <a:p>
            <a:r>
              <a:rPr lang="en-ZA" b="1" dirty="0"/>
              <a:t>Central Bank:</a:t>
            </a:r>
            <a:r>
              <a:rPr lang="en-ZA" dirty="0"/>
              <a:t> sets interest rate path</a:t>
            </a:r>
          </a:p>
          <a:p>
            <a:pPr lvl="1"/>
            <a:r>
              <a:rPr lang="en-ZA" dirty="0"/>
              <a:t>Key idea: By distorting the relative payoff, policy can change spending behaviour (in terms of timing)</a:t>
            </a:r>
          </a:p>
          <a:p>
            <a:pPr lvl="1"/>
            <a:r>
              <a:rPr lang="en-ZA" dirty="0"/>
              <a:t>We will assume a fixed rule</a:t>
            </a:r>
          </a:p>
          <a:p>
            <a:pPr lvl="1"/>
            <a:r>
              <a:rPr lang="en-ZA" dirty="0"/>
              <a:t>More generally, one can solve for the optimal policy</a:t>
            </a:r>
          </a:p>
          <a:p>
            <a:pPr lvl="1"/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22431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/>
          <a:p>
            <a:r>
              <a:rPr lang="en-ZA" dirty="0"/>
              <a:t>Overview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624"/>
            <a:ext cx="10972800" cy="55537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sz="3000" b="1" dirty="0"/>
              <a:t>Households: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Taking as given the paths of prices, wages and interest rates,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households maximize expected utility by choosing, in each period:</a:t>
            </a:r>
          </a:p>
          <a:p>
            <a:pPr marL="914400" lvl="2" indent="0">
              <a:buNone/>
            </a:pPr>
            <a:endParaRPr lang="en-ZA" sz="2200" dirty="0"/>
          </a:p>
          <a:p>
            <a:pPr lvl="1"/>
            <a:r>
              <a:rPr lang="en-ZA" sz="2600" dirty="0"/>
              <a:t>How much to consume and how much to save</a:t>
            </a:r>
          </a:p>
          <a:p>
            <a:pPr lvl="2"/>
            <a:r>
              <a:rPr lang="en-ZA" sz="2200" dirty="0"/>
              <a:t>This yields the consumption Euler equation</a:t>
            </a:r>
          </a:p>
          <a:p>
            <a:pPr lvl="1"/>
            <a:endParaRPr lang="en-ZA" sz="2600" dirty="0"/>
          </a:p>
          <a:p>
            <a:pPr lvl="1"/>
            <a:r>
              <a:rPr lang="en-ZA" sz="2600" dirty="0"/>
              <a:t>How much to work </a:t>
            </a:r>
          </a:p>
          <a:p>
            <a:pPr lvl="2"/>
            <a:r>
              <a:rPr lang="en-ZA" sz="2200" dirty="0"/>
              <a:t>This yields the labour supply function</a:t>
            </a:r>
          </a:p>
          <a:p>
            <a:pPr lvl="1"/>
            <a:endParaRPr lang="en-ZA" sz="2600" dirty="0"/>
          </a:p>
          <a:p>
            <a:pPr lvl="1"/>
            <a:r>
              <a:rPr lang="en-ZA" sz="2600" dirty="0"/>
              <a:t>How much of savings to place in money vs bonds</a:t>
            </a:r>
          </a:p>
          <a:p>
            <a:pPr lvl="2"/>
            <a:r>
              <a:rPr lang="en-ZA" sz="2200" dirty="0"/>
              <a:t>This yields the money demand function</a:t>
            </a:r>
          </a:p>
          <a:p>
            <a:pPr lvl="1"/>
            <a:endParaRPr lang="en-ZA" sz="2600" dirty="0"/>
          </a:p>
          <a:p>
            <a:pPr lvl="1"/>
            <a:r>
              <a:rPr lang="en-ZA" sz="2600" dirty="0"/>
              <a:t>How much of total consumption budget to spend on each variety of good</a:t>
            </a:r>
          </a:p>
          <a:p>
            <a:pPr lvl="2"/>
            <a:r>
              <a:rPr lang="en-ZA" sz="2200" dirty="0"/>
              <a:t>This yields the demand function for each variety</a:t>
            </a:r>
          </a:p>
          <a:p>
            <a:pPr lvl="1"/>
            <a:endParaRPr lang="en-ZA" sz="2600" dirty="0"/>
          </a:p>
          <a:p>
            <a:pPr lvl="1"/>
            <a:endParaRPr lang="en-ZA" dirty="0"/>
          </a:p>
          <a:p>
            <a:pPr lvl="1"/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38644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44624"/>
            <a:ext cx="7750429" cy="6246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ZA" dirty="0"/>
              <a:t>Household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572" y="1591330"/>
            <a:ext cx="419025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sz="2800" b="1" dirty="0"/>
              <a:t>Households:</a:t>
            </a:r>
          </a:p>
          <a:p>
            <a:pPr marL="0" indent="0">
              <a:buNone/>
            </a:pPr>
            <a:r>
              <a:rPr lang="en-ZA" sz="2800" dirty="0"/>
              <a:t>The basic problem is identical to the RBC model, except </a:t>
            </a:r>
          </a:p>
          <a:p>
            <a:r>
              <a:rPr lang="en-ZA" sz="2800" dirty="0"/>
              <a:t>aggregate consumption is now a non-linear aggregation of the different varieties as in the Nominal Rigidities lecture </a:t>
            </a:r>
            <a:r>
              <a:rPr lang="en-ZA" sz="2800" b="1" dirty="0"/>
              <a:t> </a:t>
            </a:r>
          </a:p>
          <a:p>
            <a:r>
              <a:rPr lang="en-ZA" sz="2800" dirty="0"/>
              <a:t>Add a direct role for money</a:t>
            </a:r>
          </a:p>
          <a:p>
            <a:r>
              <a:rPr lang="en-ZA" sz="2800" dirty="0"/>
              <a:t>Ignore expectations/uncertainty for the derivation</a:t>
            </a:r>
          </a:p>
          <a:p>
            <a:pPr lvl="1"/>
            <a:r>
              <a:rPr lang="en-ZA" sz="2400" dirty="0"/>
              <a:t>Add back at the end</a:t>
            </a:r>
          </a:p>
          <a:p>
            <a:pPr lvl="1"/>
            <a:r>
              <a:rPr lang="en-ZA" sz="2400" dirty="0"/>
              <a:t>This is not entirely satisfying, but avoids some complications</a:t>
            </a:r>
          </a:p>
        </p:txBody>
      </p:sp>
    </p:spTree>
    <p:extLst>
      <p:ext uri="{BB962C8B-B14F-4D97-AF65-F5344CB8AC3E}">
        <p14:creationId xmlns:p14="http://schemas.microsoft.com/office/powerpoint/2010/main" val="38787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Aggregate Consumer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Utility function: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Budget constraint: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95" y="2237299"/>
            <a:ext cx="5382675" cy="12488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5" y="4597998"/>
            <a:ext cx="6260701" cy="4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8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err="1"/>
              <a:t>Lagrangian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FOCs with respect to consumption: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bond holdings: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58" y="1047220"/>
            <a:ext cx="897255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75133"/>
            <a:ext cx="3817500" cy="1048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858" y="5694740"/>
            <a:ext cx="3015825" cy="819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770" y="3488265"/>
            <a:ext cx="4124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7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/>
          <a:lstStyle/>
          <a:p>
            <a:pPr marL="0" indent="0">
              <a:buNone/>
            </a:pPr>
            <a:r>
              <a:rPr lang="en-ZA" dirty="0" err="1"/>
              <a:t>Lagrangian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consumption: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labour supply: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58" y="1047220"/>
            <a:ext cx="8972550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858" y="3768548"/>
            <a:ext cx="2581275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5538835"/>
            <a:ext cx="3435750" cy="91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642" y="3679835"/>
            <a:ext cx="3588450" cy="18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dirty="0" err="1"/>
              <a:t>Lagrangian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consumption: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bond holdings: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FOC with respect to real money </a:t>
            </a:r>
            <a:br>
              <a:rPr lang="en-ZA" dirty="0"/>
            </a:br>
            <a:r>
              <a:rPr lang="en-ZA" dirty="0"/>
              <a:t>holdings: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98" y="197880"/>
            <a:ext cx="8972550" cy="1952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08" y="5776643"/>
            <a:ext cx="4008375" cy="915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08" y="2655486"/>
            <a:ext cx="2581275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53" y="3918011"/>
            <a:ext cx="3015825" cy="8198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3558" y="2360212"/>
            <a:ext cx="3867150" cy="1114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2900" y="3573016"/>
            <a:ext cx="5039100" cy="296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Euler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b="1" dirty="0"/>
              <a:t>Households: </a:t>
            </a:r>
          </a:p>
          <a:p>
            <a:pPr marL="0" indent="0">
              <a:buNone/>
            </a:pPr>
            <a:r>
              <a:rPr lang="en-ZA" sz="2800" dirty="0"/>
              <a:t>Taking as given the paths of wages and interest rates, </a:t>
            </a:r>
            <a:br>
              <a:rPr lang="en-ZA" sz="2800" dirty="0"/>
            </a:br>
            <a:r>
              <a:rPr lang="en-ZA" sz="2800" dirty="0"/>
              <a:t>households maximize expected utility by choosing, in each period:</a:t>
            </a:r>
          </a:p>
          <a:p>
            <a:pPr lvl="1"/>
            <a:r>
              <a:rPr lang="en-ZA" sz="2400" dirty="0"/>
              <a:t>How much to consume and how much to save</a:t>
            </a:r>
          </a:p>
          <a:p>
            <a:pPr lvl="2"/>
            <a:r>
              <a:rPr lang="en-ZA" sz="2000" dirty="0"/>
              <a:t>This yields the consumption Euler equation</a:t>
            </a:r>
          </a:p>
          <a:p>
            <a:pPr lvl="2"/>
            <a:endParaRPr lang="en-ZA" sz="2200" dirty="0"/>
          </a:p>
          <a:p>
            <a:pPr lvl="1"/>
            <a:endParaRPr lang="en-ZA" dirty="0"/>
          </a:p>
          <a:p>
            <a:pPr lvl="1"/>
            <a:endParaRPr lang="en-Z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005064"/>
            <a:ext cx="45624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6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03024" cy="5069160"/>
          </a:xfrm>
        </p:spPr>
        <p:txBody>
          <a:bodyPr>
            <a:normAutofit/>
          </a:bodyPr>
          <a:lstStyle/>
          <a:p>
            <a:r>
              <a:rPr lang="en-ZA" sz="2800" dirty="0"/>
              <a:t>We will end up with a linear model that relates three variables in </a:t>
            </a:r>
            <a:r>
              <a:rPr lang="en-ZA" sz="2800" b="1" dirty="0"/>
              <a:t>log deviation from steady state: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 form of 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564904"/>
            <a:ext cx="7131848" cy="2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Equilibrium: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A" sz="2800" dirty="0"/>
              <a:t>In steady state: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703466"/>
            <a:ext cx="5112568" cy="41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5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Intro – DSGE models in general</a:t>
            </a:r>
          </a:p>
          <a:p>
            <a:r>
              <a:rPr lang="en-ZA" dirty="0"/>
              <a:t>Extend the work of previous lectures</a:t>
            </a:r>
          </a:p>
          <a:p>
            <a:r>
              <a:rPr lang="en-ZA" dirty="0"/>
              <a:t>Interpretation and Evaluation of DSGE models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45841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Equilibrium: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A" sz="2800" dirty="0"/>
              <a:t>From the Euler Equation: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Subtract the steady </a:t>
            </a:r>
          </a:p>
          <a:p>
            <a:pPr marL="0" indent="0">
              <a:buNone/>
            </a:pPr>
            <a:r>
              <a:rPr lang="en-ZA" sz="2800" dirty="0"/>
              <a:t>State consumption </a:t>
            </a:r>
          </a:p>
          <a:p>
            <a:pPr marL="0" indent="0">
              <a:buNone/>
            </a:pPr>
            <a:r>
              <a:rPr lang="en-ZA" sz="2800" dirty="0"/>
              <a:t>from both sides: 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Rearrange: 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40770"/>
          <a:stretch/>
        </p:blipFill>
        <p:spPr>
          <a:xfrm>
            <a:off x="4439816" y="1526757"/>
            <a:ext cx="7551846" cy="114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41D2D-97EE-42D8-8F33-F0942EA4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57" y="3173973"/>
            <a:ext cx="6277476" cy="446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C5EC0-376A-41E9-971C-49ECB4A6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" y="5331243"/>
            <a:ext cx="12113142" cy="8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Equilibrium: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ZA" sz="2800" dirty="0"/>
              <a:t>From above: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In equilibrium: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Now we </a:t>
            </a:r>
            <a:r>
              <a:rPr lang="en-ZA" sz="2800" b="1" dirty="0"/>
              <a:t>define*</a:t>
            </a:r>
            <a:r>
              <a:rPr lang="en-ZA" sz="2800" dirty="0"/>
              <a:t> the symbols for </a:t>
            </a:r>
            <a:br>
              <a:rPr lang="en-ZA" sz="2800" dirty="0"/>
            </a:br>
            <a:r>
              <a:rPr lang="en-ZA" sz="2800" dirty="0"/>
              <a:t>“log deviation from steady state”:</a:t>
            </a:r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Putting everything together: 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384" y="3119729"/>
            <a:ext cx="1336125" cy="562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4D985-56C2-4150-9EB9-4DF51921B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8" y="2023615"/>
            <a:ext cx="12113142" cy="868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61029E-AA9B-4A96-A6E0-15E39F660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872" y="5510370"/>
            <a:ext cx="3855609" cy="864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6A1C0D-2769-4B86-AD24-74F69DF9A87E}"/>
              </a:ext>
            </a:extLst>
          </p:cNvPr>
          <p:cNvSpPr txBox="1"/>
          <p:nvPr/>
        </p:nvSpPr>
        <p:spPr>
          <a:xfrm>
            <a:off x="491485" y="6415556"/>
            <a:ext cx="1174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*somewhat poor notation, slightly different from Romer – the details that motivates this approach are beyond our scope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436E64-AD80-4F21-9C3C-52C2DC8B1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13" y="4190364"/>
            <a:ext cx="4687992" cy="9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Equilibrium: Goods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endParaRPr lang="en-ZA" sz="2800" dirty="0"/>
          </a:p>
          <a:p>
            <a:pPr marL="0" indent="0">
              <a:buNone/>
            </a:pPr>
            <a:r>
              <a:rPr lang="en-ZA" sz="2800" dirty="0"/>
              <a:t>If we had started with an uncertain</a:t>
            </a:r>
            <a:br>
              <a:rPr lang="en-ZA" sz="2800" dirty="0"/>
            </a:br>
            <a:r>
              <a:rPr lang="en-ZA" sz="2800" dirty="0"/>
              <a:t>economy this would become:</a:t>
            </a:r>
          </a:p>
          <a:p>
            <a:pPr marL="0" indent="0">
              <a:buNone/>
            </a:pPr>
            <a:endParaRPr lang="en-ZA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2906345"/>
            <a:ext cx="3855609" cy="864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79" y="4653136"/>
            <a:ext cx="5963537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4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03024" cy="5069160"/>
          </a:xfrm>
        </p:spPr>
        <p:txBody>
          <a:bodyPr>
            <a:normAutofit/>
          </a:bodyPr>
          <a:lstStyle/>
          <a:p>
            <a:r>
              <a:rPr lang="en-ZA" sz="2800" dirty="0"/>
              <a:t>We will end up with a linear model that relates three variables in </a:t>
            </a:r>
            <a:r>
              <a:rPr lang="en-ZA" sz="2800" b="1" dirty="0"/>
              <a:t>log deviation from steady state: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r>
              <a:rPr lang="en-ZA" sz="2800" dirty="0"/>
              <a:t>The first equation is the modern version of the undergraduate IS curve</a:t>
            </a:r>
          </a:p>
          <a:p>
            <a:pPr lvl="1"/>
            <a:r>
              <a:rPr lang="en-ZA" sz="2400" dirty="0"/>
              <a:t>Note that it is dynamic and stochastic (if there are demand shocks)</a:t>
            </a:r>
          </a:p>
          <a:p>
            <a:r>
              <a:rPr lang="en-ZA" sz="2800" dirty="0"/>
              <a:t>Next, we complete the derivations of consumer side, then derive the Phillips Curve (second equation)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 form of 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564904"/>
            <a:ext cx="7131848" cy="2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81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Labour Supply and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b="1" dirty="0"/>
              <a:t>Households: </a:t>
            </a:r>
          </a:p>
          <a:p>
            <a:pPr marL="0" indent="0">
              <a:buNone/>
            </a:pPr>
            <a:r>
              <a:rPr lang="en-ZA" sz="2800" dirty="0"/>
              <a:t>Taking as given the paths of wages and interest rates, </a:t>
            </a:r>
            <a:br>
              <a:rPr lang="en-ZA" sz="2800" dirty="0"/>
            </a:br>
            <a:r>
              <a:rPr lang="en-ZA" sz="2800" dirty="0"/>
              <a:t>households maximize expected utility by choosing, in each period:</a:t>
            </a:r>
          </a:p>
          <a:p>
            <a:pPr lvl="1"/>
            <a:r>
              <a:rPr lang="en-ZA" sz="2400" dirty="0"/>
              <a:t>How much to work </a:t>
            </a:r>
          </a:p>
          <a:p>
            <a:pPr lvl="2"/>
            <a:r>
              <a:rPr lang="en-ZA" sz="2000" dirty="0"/>
              <a:t>This yields the labour supply function:</a:t>
            </a:r>
          </a:p>
          <a:p>
            <a:pPr lvl="2"/>
            <a:endParaRPr lang="en-ZA" sz="2200" dirty="0"/>
          </a:p>
          <a:p>
            <a:pPr lvl="1"/>
            <a:endParaRPr lang="en-ZA" dirty="0"/>
          </a:p>
          <a:p>
            <a:pPr lvl="1"/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31142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Equilibrium: Labour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Markets must clear in each period: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Plug into labour supply function: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Thus in log deviation from </a:t>
            </a:r>
            <a:br>
              <a:rPr lang="en-ZA" dirty="0"/>
            </a:br>
            <a:r>
              <a:rPr lang="en-ZA" dirty="0"/>
              <a:t>steady state:  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2782851"/>
            <a:ext cx="1832400" cy="1868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92" y="5229200"/>
            <a:ext cx="2824950" cy="57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25" y="1671169"/>
            <a:ext cx="2290500" cy="5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7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/>
          <a:p>
            <a:r>
              <a:rPr lang="en-ZA" dirty="0"/>
              <a:t>Money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624"/>
            <a:ext cx="10972800" cy="555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000" b="1" dirty="0"/>
              <a:t>Households: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Taking as given the paths of prices, wages and interest rates,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households maximize expected utility by choosing, in each period:</a:t>
            </a:r>
          </a:p>
          <a:p>
            <a:pPr marL="914400" lvl="2" indent="0">
              <a:buNone/>
            </a:pPr>
            <a:endParaRPr lang="en-ZA" sz="2200" dirty="0"/>
          </a:p>
          <a:p>
            <a:pPr lvl="1"/>
            <a:r>
              <a:rPr lang="en-ZA" sz="2600" dirty="0"/>
              <a:t>How much of savings to place in money vs bonds</a:t>
            </a:r>
          </a:p>
          <a:p>
            <a:pPr lvl="2"/>
            <a:r>
              <a:rPr lang="en-ZA" sz="2200" dirty="0"/>
              <a:t>This yields the money demand function</a:t>
            </a:r>
          </a:p>
          <a:p>
            <a:pPr lvl="2"/>
            <a:endParaRPr lang="en-ZA" sz="2200" dirty="0"/>
          </a:p>
          <a:p>
            <a:pPr lvl="1"/>
            <a:r>
              <a:rPr lang="en-ZA" sz="2600" dirty="0"/>
              <a:t>We will not use this explicitly, although it remains in the background</a:t>
            </a:r>
          </a:p>
          <a:p>
            <a:pPr marL="914400" lvl="2" indent="0">
              <a:buNone/>
            </a:pPr>
            <a:endParaRPr lang="en-ZA" sz="2000" dirty="0"/>
          </a:p>
          <a:p>
            <a:pPr lvl="2"/>
            <a:endParaRPr lang="en-ZA" sz="2200" dirty="0"/>
          </a:p>
          <a:p>
            <a:pPr lvl="2"/>
            <a:endParaRPr lang="en-ZA" sz="2200" dirty="0"/>
          </a:p>
          <a:p>
            <a:pPr lvl="1"/>
            <a:endParaRPr lang="en-ZA" dirty="0"/>
          </a:p>
          <a:p>
            <a:pPr lvl="1"/>
            <a:endParaRPr lang="en-Z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3457660"/>
            <a:ext cx="3321225" cy="9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81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</p:spPr>
        <p:txBody>
          <a:bodyPr/>
          <a:lstStyle/>
          <a:p>
            <a:r>
              <a:rPr lang="en-ZA" dirty="0"/>
              <a:t>Microeconomic Problem of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7624"/>
            <a:ext cx="10972800" cy="555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3000" b="1" dirty="0"/>
              <a:t>Households: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Taking as given the paths of prices, wages and interest rates,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ZA" sz="3000" dirty="0"/>
              <a:t>households maximize expected utility by choosing, in each period:</a:t>
            </a:r>
          </a:p>
          <a:p>
            <a:pPr lvl="1"/>
            <a:r>
              <a:rPr lang="en-ZA" sz="2600" dirty="0"/>
              <a:t>How much of total consumption budget to spend on each variety of good</a:t>
            </a:r>
          </a:p>
          <a:p>
            <a:pPr lvl="2"/>
            <a:r>
              <a:rPr lang="en-ZA" sz="2200" dirty="0"/>
              <a:t>This yields the demand function for each variety</a:t>
            </a:r>
          </a:p>
          <a:p>
            <a:pPr lvl="2"/>
            <a:r>
              <a:rPr lang="en-ZA" sz="2200" dirty="0"/>
              <a:t>The derivations are what we did last week, except now they make this (static) decision ever period</a:t>
            </a:r>
          </a:p>
          <a:p>
            <a:pPr lvl="2"/>
            <a:r>
              <a:rPr lang="en-ZA" sz="2200" dirty="0"/>
              <a:t>In equilibrium:</a:t>
            </a:r>
          </a:p>
          <a:p>
            <a:pPr lvl="1"/>
            <a:endParaRPr lang="en-ZA" dirty="0"/>
          </a:p>
          <a:p>
            <a:pPr lvl="1"/>
            <a:endParaRPr lang="en-ZA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4797152"/>
            <a:ext cx="2543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6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6166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ZA" dirty="0"/>
              <a:t>First we start general, and then we make stronger assumptions and approximations to help us solve the problem</a:t>
            </a:r>
          </a:p>
          <a:p>
            <a:pPr>
              <a:lnSpc>
                <a:spcPct val="120000"/>
              </a:lnSpc>
            </a:pPr>
            <a:r>
              <a:rPr lang="en-ZA" dirty="0"/>
              <a:t>End Goal: to show that, if prices are sticky, the optimal price a firm sets today is an average of expected future optimal prices </a:t>
            </a:r>
          </a:p>
          <a:p>
            <a:pPr>
              <a:lnSpc>
                <a:spcPct val="120000"/>
              </a:lnSpc>
            </a:pPr>
            <a:r>
              <a:rPr lang="en-ZA" dirty="0"/>
              <a:t>Assuming a very specific structure on </a:t>
            </a:r>
            <a:r>
              <a:rPr lang="en-ZA" i="1" dirty="0"/>
              <a:t>how</a:t>
            </a:r>
            <a:r>
              <a:rPr lang="en-ZA" dirty="0"/>
              <a:t> prices are sticky yields the NK Phillips Curve</a:t>
            </a:r>
          </a:p>
          <a:p>
            <a:pPr>
              <a:lnSpc>
                <a:spcPct val="120000"/>
              </a:lnSpc>
            </a:pPr>
            <a:r>
              <a:rPr lang="en-ZA" dirty="0"/>
              <a:t>There will be a lot of rearrangements and replacements in this derivation</a:t>
            </a:r>
          </a:p>
        </p:txBody>
      </p:sp>
    </p:spTree>
    <p:extLst>
      <p:ext uri="{BB962C8B-B14F-4D97-AF65-F5344CB8AC3E}">
        <p14:creationId xmlns:p14="http://schemas.microsoft.com/office/powerpoint/2010/main" val="1857185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6166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ZA" dirty="0"/>
              <a:t>There will be a lot of rearrangements and replacements in this derivation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It might seem confusing/hard to keep track of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The whole point of these replacements is to get rid of things that are </a:t>
            </a:r>
            <a:r>
              <a:rPr lang="en-ZA" i="1" dirty="0"/>
              <a:t>not necessary </a:t>
            </a:r>
            <a:r>
              <a:rPr lang="en-ZA" dirty="0"/>
              <a:t>to keep track of to get to the final result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It is important that I cover all the steps, because to sell a model like this to the academic community, all the steps have to be there. We cannot critically compare “hand-waving” arguments.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Thus: In each step of the derivations, make sure that you understand each concept. Once we assume it away, forget about it and make sure that you understand the stuff we keep</a:t>
            </a:r>
          </a:p>
          <a:p>
            <a:pPr lvl="1">
              <a:lnSpc>
                <a:spcPct val="120000"/>
              </a:lnSpc>
            </a:pPr>
            <a:r>
              <a:rPr lang="en-ZA" b="1" dirty="0"/>
              <a:t>As always: stop me as soon as you feel you are getting lost</a:t>
            </a:r>
          </a:p>
        </p:txBody>
      </p:sp>
    </p:spTree>
    <p:extLst>
      <p:ext uri="{BB962C8B-B14F-4D97-AF65-F5344CB8AC3E}">
        <p14:creationId xmlns:p14="http://schemas.microsoft.com/office/powerpoint/2010/main" val="227194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Ultimate goal: characterize a model that can</a:t>
            </a:r>
          </a:p>
          <a:p>
            <a:pPr lvl="1"/>
            <a:r>
              <a:rPr lang="en-ZA" dirty="0"/>
              <a:t>Explain how macroeconomic fluctuations are transmitted across various agents/markets</a:t>
            </a:r>
          </a:p>
          <a:p>
            <a:pPr lvl="2"/>
            <a:r>
              <a:rPr lang="en-ZA" dirty="0"/>
              <a:t>Via endogenous responses to observed economic phenomena</a:t>
            </a:r>
          </a:p>
          <a:p>
            <a:pPr lvl="1"/>
            <a:r>
              <a:rPr lang="en-ZA" dirty="0"/>
              <a:t>Attach welfare evaluations to these fluctuations</a:t>
            </a:r>
          </a:p>
          <a:p>
            <a:pPr lvl="1"/>
            <a:r>
              <a:rPr lang="en-ZA" dirty="0"/>
              <a:t>Be used to design/evaluate macroeconomic policies in terms of efficacy and welfare implications</a:t>
            </a:r>
          </a:p>
          <a:p>
            <a:r>
              <a:rPr lang="en-ZA" dirty="0"/>
              <a:t>For this to be reliable, the model be able to match the patterns in observed data</a:t>
            </a:r>
          </a:p>
        </p:txBody>
      </p:sp>
    </p:spTree>
    <p:extLst>
      <p:ext uri="{BB962C8B-B14F-4D97-AF65-F5344CB8AC3E}">
        <p14:creationId xmlns:p14="http://schemas.microsoft.com/office/powerpoint/2010/main" val="1925797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62074"/>
          </a:xfrm>
        </p:spPr>
        <p:txBody>
          <a:bodyPr>
            <a:noAutofit/>
          </a:bodyPr>
          <a:lstStyle/>
          <a:p>
            <a:r>
              <a:rPr lang="en-ZA" sz="3200" dirty="0"/>
              <a:t>Key theoretical modelling device: price stickiness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764704"/>
            <a:ext cx="11103024" cy="5688632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Menu Cost pricing is an example of </a:t>
            </a:r>
            <a:r>
              <a:rPr lang="en-ZA" i="1" dirty="0"/>
              <a:t>state dependent </a:t>
            </a:r>
            <a:r>
              <a:rPr lang="en-ZA" dirty="0"/>
              <a:t>pricing</a:t>
            </a:r>
          </a:p>
          <a:p>
            <a:pPr lvl="1"/>
            <a:r>
              <a:rPr lang="en-ZA" dirty="0"/>
              <a:t>Adjust prices when the state of the economy changes sufficiently </a:t>
            </a:r>
          </a:p>
          <a:p>
            <a:pPr lvl="1"/>
            <a:r>
              <a:rPr lang="en-ZA" dirty="0"/>
              <a:t>More difficult to use in GE models</a:t>
            </a:r>
          </a:p>
          <a:p>
            <a:endParaRPr lang="en-ZA" dirty="0"/>
          </a:p>
          <a:p>
            <a:r>
              <a:rPr lang="en-ZA" dirty="0"/>
              <a:t>We will consider models of </a:t>
            </a:r>
            <a:r>
              <a:rPr lang="en-ZA" i="1" dirty="0"/>
              <a:t>time dependent</a:t>
            </a:r>
            <a:r>
              <a:rPr lang="en-ZA" dirty="0"/>
              <a:t> pricing</a:t>
            </a:r>
          </a:p>
          <a:p>
            <a:pPr lvl="1"/>
            <a:r>
              <a:rPr lang="en-ZA" dirty="0"/>
              <a:t>Firms “are allowed” to adjust prices only at regular or random intervals</a:t>
            </a:r>
          </a:p>
          <a:p>
            <a:pPr lvl="1"/>
            <a:r>
              <a:rPr lang="en-ZA" dirty="0"/>
              <a:t>Captures persistence in prices, hence real nominal effects </a:t>
            </a:r>
            <a:r>
              <a:rPr lang="en-ZA" i="1" dirty="0"/>
              <a:t>exogenously</a:t>
            </a:r>
          </a:p>
          <a:p>
            <a:pPr lvl="1"/>
            <a:r>
              <a:rPr lang="en-ZA" dirty="0"/>
              <a:t>Typically calibrated to data to attempt a representative model of nominal shocks with real effects.</a:t>
            </a:r>
          </a:p>
          <a:p>
            <a:endParaRPr lang="en-ZA" dirty="0"/>
          </a:p>
          <a:p>
            <a:r>
              <a:rPr lang="en-ZA" dirty="0"/>
              <a:t>Prices are set by staggered multi-period contracts/commitments </a:t>
            </a:r>
          </a:p>
          <a:p>
            <a:pPr lvl="1"/>
            <a:r>
              <a:rPr lang="en-ZA" dirty="0"/>
              <a:t>Each period, contracts governing a fraction of prices expire and must be renewed</a:t>
            </a:r>
          </a:p>
          <a:p>
            <a:pPr lvl="1"/>
            <a:r>
              <a:rPr lang="en-ZA" dirty="0"/>
              <a:t>Implies gradual adjustment of the aggregate price level</a:t>
            </a:r>
          </a:p>
        </p:txBody>
      </p:sp>
    </p:spTree>
    <p:extLst>
      <p:ext uri="{BB962C8B-B14F-4D97-AF65-F5344CB8AC3E}">
        <p14:creationId xmlns:p14="http://schemas.microsoft.com/office/powerpoint/2010/main" val="3601176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sz="3600" dirty="0"/>
              <a:t>Firms’ Price Setting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20689"/>
                <a:ext cx="10972800" cy="58326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ZA" dirty="0"/>
                  <a:t>Consider a firm that can reset its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dirty="0"/>
                  <a:t> in period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The firm can only reset the price in some future period stochastically, thus this price might remain in place forever</a:t>
                </a:r>
              </a:p>
              <a:p>
                <a:pPr lvl="1"/>
                <a:r>
                  <a:rPr lang="en-ZA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be the probability that the price set in period 0 is still in effect in period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ZA" dirty="0"/>
              </a:p>
              <a:p>
                <a:pPr lvl="1"/>
                <a:r>
                  <a:rPr lang="en-ZA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be the appropriate discount factor for translating period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dirty="0"/>
                  <a:t> profits to period </a:t>
                </a:r>
                <a14:m>
                  <m:oMath xmlns:m="http://schemas.openxmlformats.org/officeDocument/2006/math">
                    <m:r>
                      <a:rPr lang="en-ZA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dirty="0"/>
                  <a:t> units of account</a:t>
                </a:r>
              </a:p>
              <a:p>
                <a:pPr lvl="1"/>
                <a:r>
                  <a:rPr lang="en-ZA" dirty="0"/>
                  <a:t>Some firms might be resetting their price in every period, so the </a:t>
                </a:r>
                <a:r>
                  <a:rPr lang="en-ZA" i="1" dirty="0"/>
                  <a:t>aggregate</a:t>
                </a:r>
                <a:r>
                  <a:rPr lang="en-ZA" dirty="0"/>
                  <a:t>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may be different in every period</a:t>
                </a:r>
              </a:p>
              <a:p>
                <a:pPr lvl="1"/>
                <a:endParaRPr lang="en-ZA" dirty="0"/>
              </a:p>
              <a:p>
                <a:r>
                  <a:rPr lang="en-ZA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dirty="0"/>
                  <a:t> is still in effect in period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dirty="0"/>
                  <a:t>, the profits in period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dirty="0"/>
                  <a:t> will depend on it</a:t>
                </a:r>
              </a:p>
              <a:p>
                <a:endParaRPr lang="en-ZA" dirty="0"/>
              </a:p>
              <a:p>
                <a:r>
                  <a:rPr lang="en-ZA" dirty="0"/>
                  <a:t>Real profit in some period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dirty="0"/>
                  <a:t>: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r>
                  <a:rPr lang="en-ZA" dirty="0"/>
                  <a:t>The period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dirty="0"/>
                  <a:t> value of profits in period </a:t>
                </a:r>
                <a14:m>
                  <m:oMath xmlns:m="http://schemas.openxmlformats.org/officeDocument/2006/math">
                    <m:r>
                      <a:rPr lang="en-ZA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dirty="0"/>
                  <a:t> </a:t>
                </a:r>
                <a:br>
                  <a:rPr lang="en-ZA" dirty="0"/>
                </a:br>
                <a:r>
                  <a:rPr lang="en-ZA" dirty="0"/>
                  <a:t>if the price set now is still in place: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20689"/>
                <a:ext cx="10972800" cy="5832648"/>
              </a:xfrm>
              <a:blipFill>
                <a:blip r:embed="rId2"/>
                <a:stretch>
                  <a:fillRect l="-944" t="-2194" r="-12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560" y="4341587"/>
            <a:ext cx="8858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20" y="5262023"/>
            <a:ext cx="2160240" cy="11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6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The period </a:t>
                </a:r>
                <a14:m>
                  <m:oMath xmlns:m="http://schemas.openxmlformats.org/officeDocument/2006/math">
                    <m:r>
                      <a:rPr lang="en-ZA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ZA" sz="2400" dirty="0"/>
                  <a:t> value of profits in period </a:t>
                </a:r>
                <a14:m>
                  <m:oMath xmlns:m="http://schemas.openxmlformats.org/officeDocument/2006/math">
                    <m:r>
                      <a:rPr lang="en-ZA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sz="2400" dirty="0"/>
                  <a:t> </a:t>
                </a:r>
                <a:br>
                  <a:rPr lang="en-ZA" sz="2400" dirty="0"/>
                </a:br>
                <a:r>
                  <a:rPr lang="en-ZA" sz="2400" dirty="0"/>
                  <a:t>if the price set now is still in place:</a:t>
                </a:r>
              </a:p>
              <a:p>
                <a:endParaRPr lang="en-ZA" sz="2400" dirty="0"/>
              </a:p>
              <a:p>
                <a:r>
                  <a:rPr lang="en-ZA" sz="2400" dirty="0"/>
                  <a:t>Thus the problem facing the firm in period 0 </a:t>
                </a:r>
                <a:br>
                  <a:rPr lang="en-ZA" sz="2400" dirty="0"/>
                </a:br>
                <a:r>
                  <a:rPr lang="en-ZA" sz="2400" dirty="0"/>
                  <a:t>is to set the new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ZA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2400" dirty="0"/>
                  <a:t> to solve: </a:t>
                </a:r>
              </a:p>
              <a:p>
                <a:endParaRPr lang="en-ZA" sz="2400" dirty="0"/>
              </a:p>
              <a:p>
                <a:pPr marL="0" indent="0">
                  <a:buNone/>
                </a:pP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  <a:blipFill>
                <a:blip r:embed="rId2"/>
                <a:stretch>
                  <a:fillRect l="-722" t="-9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306" y="1052737"/>
            <a:ext cx="1832400" cy="991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694" y="2189246"/>
            <a:ext cx="2939475" cy="9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0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</p:spPr>
            <p:txBody>
              <a:bodyPr>
                <a:normAutofit/>
              </a:bodyPr>
              <a:lstStyle/>
              <a:p>
                <a:r>
                  <a:rPr lang="en-ZA" sz="2400" dirty="0"/>
                  <a:t>The demand function for good </a:t>
                </a:r>
                <a14:m>
                  <m:oMath xmlns:m="http://schemas.openxmlformats.org/officeDocument/2006/math">
                    <m:r>
                      <a:rPr lang="en-ZA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ZA" sz="2400" dirty="0"/>
                  <a:t>:</a:t>
                </a:r>
              </a:p>
              <a:p>
                <a:endParaRPr lang="en-ZA" sz="2400" dirty="0"/>
              </a:p>
              <a:p>
                <a:endParaRPr lang="en-ZA" sz="2400" dirty="0"/>
              </a:p>
              <a:p>
                <a:r>
                  <a:rPr lang="en-ZA" sz="2400" dirty="0"/>
                  <a:t>Real profit in period </a:t>
                </a:r>
                <a14:m>
                  <m:oMath xmlns:m="http://schemas.openxmlformats.org/officeDocument/2006/math">
                    <m:r>
                      <a:rPr lang="en-ZA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ZA" sz="2400" dirty="0"/>
                  <a:t>:</a:t>
                </a:r>
              </a:p>
              <a:p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  <a:blipFill>
                <a:blip r:embed="rId2"/>
                <a:stretch>
                  <a:fillRect l="-722" t="-96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44" y="922989"/>
            <a:ext cx="2476500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00" y="2314575"/>
            <a:ext cx="53721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76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/>
          </a:bodyPr>
          <a:lstStyle/>
          <a:p>
            <a:r>
              <a:rPr lang="en-ZA" sz="2400" dirty="0"/>
              <a:t>Thus the problem becomes: </a:t>
            </a:r>
          </a:p>
          <a:p>
            <a:endParaRPr lang="en-ZA" sz="2400" dirty="0"/>
          </a:p>
          <a:p>
            <a:r>
              <a:rPr lang="en-ZA" sz="2400" dirty="0"/>
              <a:t>As a modelling device, it is more convenient/intuitive to express the price setting problem as a function of the desired price in each period if prices were flexible, rather than the wage rate</a:t>
            </a:r>
            <a:endParaRPr lang="en-ZA" sz="2800" dirty="0"/>
          </a:p>
          <a:p>
            <a:endParaRPr lang="en-ZA" sz="2400" dirty="0"/>
          </a:p>
          <a:p>
            <a:r>
              <a:rPr lang="en-ZA" sz="2400" dirty="0"/>
              <a:t>If the firm could set it’s price every period, </a:t>
            </a:r>
            <a:br>
              <a:rPr lang="en-ZA" sz="2400" dirty="0"/>
            </a:br>
            <a:r>
              <a:rPr lang="en-ZA" sz="2400" dirty="0"/>
              <a:t>we showed last lecture that it is a function of the real wage:</a:t>
            </a:r>
          </a:p>
          <a:p>
            <a:pPr lvl="1"/>
            <a:r>
              <a:rPr lang="en-ZA" sz="2000" dirty="0"/>
              <a:t>The RHS of the equation does not depend on the firm type, so we can drop the individual index</a:t>
            </a:r>
          </a:p>
          <a:p>
            <a:endParaRPr lang="en-ZA" sz="2400" dirty="0"/>
          </a:p>
          <a:p>
            <a:r>
              <a:rPr lang="en-ZA" sz="2400" dirty="0"/>
              <a:t>We can rearrange this to eliminate</a:t>
            </a:r>
            <a:br>
              <a:rPr lang="en-ZA" sz="2400" dirty="0"/>
            </a:br>
            <a:r>
              <a:rPr lang="en-ZA" sz="2400" dirty="0"/>
              <a:t>the wage from the firms problem:</a:t>
            </a:r>
          </a:p>
          <a:p>
            <a:endParaRPr lang="en-ZA" sz="2400" dirty="0"/>
          </a:p>
          <a:p>
            <a:endParaRPr lang="en-ZA" sz="2400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836712"/>
            <a:ext cx="561975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3524821"/>
            <a:ext cx="2290500" cy="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4725144"/>
            <a:ext cx="2265351" cy="20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9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544615"/>
          </a:xfrm>
        </p:spPr>
        <p:txBody>
          <a:bodyPr>
            <a:normAutofit/>
          </a:bodyPr>
          <a:lstStyle/>
          <a:p>
            <a:r>
              <a:rPr lang="en-ZA" sz="2400" dirty="0"/>
              <a:t>Thus the problem becomes:</a:t>
            </a:r>
          </a:p>
          <a:p>
            <a:endParaRPr lang="en-ZA" sz="2400" dirty="0"/>
          </a:p>
          <a:p>
            <a:r>
              <a:rPr lang="en-ZA" sz="2400" dirty="0"/>
              <a:t>Taking stock: </a:t>
            </a:r>
          </a:p>
          <a:p>
            <a:pPr lvl="1"/>
            <a:r>
              <a:rPr lang="en-ZA" sz="2000" dirty="0"/>
              <a:t>We have derived a micro-founded problem for the optimal price a firm should set</a:t>
            </a:r>
          </a:p>
          <a:p>
            <a:pPr lvl="1"/>
            <a:r>
              <a:rPr lang="en-ZA" sz="2000" dirty="0"/>
              <a:t>It is a function of </a:t>
            </a:r>
          </a:p>
          <a:p>
            <a:pPr lvl="2"/>
            <a:r>
              <a:rPr lang="en-ZA" sz="2000" dirty="0"/>
              <a:t>The price that is set (potentially for all of the future)</a:t>
            </a:r>
          </a:p>
          <a:p>
            <a:pPr lvl="2"/>
            <a:r>
              <a:rPr lang="en-ZA" sz="2000" dirty="0"/>
              <a:t>The optimal price that would have been set period by period if it were possible</a:t>
            </a:r>
          </a:p>
          <a:p>
            <a:pPr lvl="2"/>
            <a:r>
              <a:rPr lang="en-ZA" sz="2000" dirty="0"/>
              <a:t>The currently unspecified probability of being allowed to reset prices</a:t>
            </a:r>
          </a:p>
          <a:p>
            <a:pPr lvl="2"/>
            <a:r>
              <a:rPr lang="en-ZA" sz="2000" dirty="0"/>
              <a:t>Time varying aggregate equilibrium outcomes not under control of the firm</a:t>
            </a:r>
          </a:p>
          <a:p>
            <a:pPr lvl="3"/>
            <a:r>
              <a:rPr lang="en-ZA" dirty="0"/>
              <a:t>Discount factor (which is a function of interest rates/consumption choices)</a:t>
            </a:r>
          </a:p>
          <a:p>
            <a:pPr lvl="3"/>
            <a:r>
              <a:rPr lang="en-ZA" dirty="0"/>
              <a:t>Aggregate Demand</a:t>
            </a:r>
          </a:p>
          <a:p>
            <a:pPr lvl="3"/>
            <a:r>
              <a:rPr lang="en-ZA" dirty="0"/>
              <a:t>Aggregate Price</a:t>
            </a:r>
          </a:p>
          <a:p>
            <a:r>
              <a:rPr lang="en-ZA" sz="2400" dirty="0"/>
              <a:t>Next step: simplification assumptions and approximation to turn into a solvable problem</a:t>
            </a:r>
            <a:endParaRPr lang="en-ZA" sz="28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980728"/>
            <a:ext cx="63722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50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/>
          </a:bodyPr>
          <a:lstStyle/>
          <a:p>
            <a:r>
              <a:rPr lang="en-ZA" sz="2200" dirty="0"/>
              <a:t>The problem is:</a:t>
            </a:r>
          </a:p>
          <a:p>
            <a:endParaRPr lang="en-ZA" sz="2400" dirty="0"/>
          </a:p>
          <a:p>
            <a:r>
              <a:rPr lang="en-ZA" sz="2200" dirty="0"/>
              <a:t>Approximation:</a:t>
            </a:r>
          </a:p>
          <a:p>
            <a:pPr lvl="1"/>
            <a:r>
              <a:rPr lang="en-ZA" sz="2200" dirty="0"/>
              <a:t>Since we will approximate, the exact nature of the non-linearity is not important. All that matters is that there is some known function that relates the ideal price in each period with the current price being set, thus:</a:t>
            </a:r>
          </a:p>
          <a:p>
            <a:pPr lvl="1"/>
            <a:endParaRPr lang="en-ZA" sz="2400" dirty="0"/>
          </a:p>
          <a:p>
            <a:pPr lvl="1"/>
            <a:endParaRPr lang="en-ZA" sz="2400" dirty="0"/>
          </a:p>
          <a:p>
            <a:pPr lvl="2"/>
            <a:endParaRPr lang="en-ZA" sz="20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884823"/>
            <a:ext cx="6372225" cy="1076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543594"/>
            <a:ext cx="5933486" cy="13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</p:spPr>
            <p:txBody>
              <a:bodyPr>
                <a:normAutofit/>
              </a:bodyPr>
              <a:lstStyle/>
              <a:p>
                <a:r>
                  <a:rPr lang="en-ZA" sz="2200" dirty="0"/>
                  <a:t>the problem so far:</a:t>
                </a:r>
                <a:endParaRPr lang="en-ZA" sz="2400" dirty="0"/>
              </a:p>
              <a:p>
                <a:pPr lvl="1"/>
                <a:endParaRPr lang="en-ZA" sz="2400" dirty="0"/>
              </a:p>
              <a:p>
                <a:r>
                  <a:rPr lang="en-ZA" sz="2800" dirty="0"/>
                  <a:t>Approximation assumptions</a:t>
                </a:r>
              </a:p>
              <a:p>
                <a:pPr lvl="1"/>
                <a:r>
                  <a:rPr lang="en-ZA" sz="2400" dirty="0"/>
                  <a:t>We will be approximating around a steady state for small deviations</a:t>
                </a:r>
              </a:p>
              <a:p>
                <a:pPr lvl="1"/>
                <a:r>
                  <a:rPr lang="en-ZA" sz="2400" dirty="0"/>
                  <a:t>If we assume: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ZA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ZA" dirty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is close to one (which will be the case when interest rates are low)</a:t>
                </a:r>
              </a:p>
              <a:p>
                <a:pPr lvl="2"/>
                <a:r>
                  <a:rPr lang="en-ZA" dirty="0"/>
                  <a:t>The economy stays close to its flexible price equilibrium</a:t>
                </a:r>
              </a:p>
              <a:p>
                <a:pPr lvl="1"/>
                <a:r>
                  <a:rPr lang="en-ZA" sz="2400" dirty="0"/>
                  <a:t>The variation in the aggregate parts will be small relative to the deviation of an individual firm’s set price to its ideal price, so we will ignore it</a:t>
                </a:r>
              </a:p>
              <a:p>
                <a:pPr lvl="2"/>
                <a:endParaRPr lang="en-ZA" sz="20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endParaRPr lang="en-ZA" sz="2400" dirty="0"/>
              </a:p>
              <a:p>
                <a:pPr marL="0" indent="0">
                  <a:buNone/>
                </a:pPr>
                <a:endParaRPr lang="en-Z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  <a:blipFill>
                <a:blip r:embed="rId2"/>
                <a:stretch>
                  <a:fillRect l="-1000" t="-84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908720"/>
            <a:ext cx="4476750" cy="1000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72" y="5157192"/>
            <a:ext cx="10165957" cy="123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6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766334"/>
          </a:xfrm>
        </p:spPr>
        <p:txBody>
          <a:bodyPr>
            <a:normAutofit/>
          </a:bodyPr>
          <a:lstStyle/>
          <a:p>
            <a:r>
              <a:rPr lang="en-ZA" sz="3200" dirty="0"/>
              <a:t>Firms’ Price Setting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Z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ZA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ZA" dirty="0"/>
                  <a:t> is maximized in each period when prices are flexible, i.e. at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Z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ZA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Z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ZA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ZA" dirty="0"/>
              </a:p>
              <a:p>
                <a:r>
                  <a:rPr lang="en-ZA" dirty="0"/>
                  <a:t>Consider a second order approximation around this point:</a:t>
                </a:r>
              </a:p>
              <a:p>
                <a:endParaRPr lang="en-ZA" dirty="0"/>
              </a:p>
              <a:p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At the maximum:</a:t>
                </a:r>
              </a:p>
              <a:p>
                <a:endParaRPr lang="en-ZA" dirty="0"/>
              </a:p>
              <a:p>
                <a:endParaRPr lang="en-ZA" dirty="0"/>
              </a:p>
              <a:p>
                <a:endParaRPr lang="en-ZA" dirty="0"/>
              </a:p>
              <a:p>
                <a:endParaRPr lang="en-ZA" dirty="0"/>
              </a:p>
              <a:p>
                <a:r>
                  <a:rPr lang="en-ZA" dirty="0"/>
                  <a:t>So:</a:t>
                </a:r>
              </a:p>
              <a:p>
                <a:endParaRPr lang="en-ZA" dirty="0"/>
              </a:p>
              <a:p>
                <a:pPr marL="0" indent="0">
                  <a:buNone/>
                </a:pPr>
                <a:r>
                  <a:rPr lang="en-ZA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52737"/>
                <a:ext cx="10972800" cy="5073428"/>
              </a:xfrm>
              <a:blipFill>
                <a:blip r:embed="rId2"/>
                <a:stretch>
                  <a:fillRect l="-778" t="-228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4" y="1871890"/>
            <a:ext cx="10755417" cy="10542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2991000"/>
            <a:ext cx="3384376" cy="1936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5158965"/>
            <a:ext cx="5594262" cy="10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51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766334"/>
          </a:xfrm>
        </p:spPr>
        <p:txBody>
          <a:bodyPr>
            <a:normAutofit/>
          </a:bodyPr>
          <a:lstStyle/>
          <a:p>
            <a:r>
              <a:rPr lang="en-ZA" sz="3200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800" dirty="0"/>
              <a:t>The period objective function is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sz="2800" dirty="0"/>
              <a:t>We are not interested in the maximum</a:t>
            </a:r>
            <a:br>
              <a:rPr lang="en-ZA" sz="2800" dirty="0"/>
            </a:br>
            <a:r>
              <a:rPr lang="en-ZA" sz="2800" dirty="0"/>
              <a:t>of this function, but in its </a:t>
            </a:r>
            <a:r>
              <a:rPr lang="en-ZA" sz="2800" i="1" dirty="0" err="1"/>
              <a:t>maximizer</a:t>
            </a:r>
            <a:r>
              <a:rPr lang="en-ZA" sz="2800" i="1" dirty="0"/>
              <a:t> – </a:t>
            </a:r>
            <a:r>
              <a:rPr lang="en-ZA" sz="2800" dirty="0"/>
              <a:t>i.e. the argument that solves the maximization problem: the optimal price</a:t>
            </a:r>
          </a:p>
          <a:p>
            <a:endParaRPr lang="en-ZA" dirty="0"/>
          </a:p>
          <a:p>
            <a:r>
              <a:rPr lang="en-ZA" dirty="0"/>
              <a:t>Thus we make a further approximation: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052737"/>
            <a:ext cx="5854742" cy="1080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0" y="4869160"/>
            <a:ext cx="1077239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649"/>
            <a:ext cx="10972800" cy="5865516"/>
          </a:xfrm>
        </p:spPr>
        <p:txBody>
          <a:bodyPr>
            <a:normAutofit fontScale="85000" lnSpcReduction="10000"/>
          </a:bodyPr>
          <a:lstStyle/>
          <a:p>
            <a:r>
              <a:rPr lang="en-ZA" dirty="0"/>
              <a:t>For nominal shocks to have real effects</a:t>
            </a:r>
          </a:p>
          <a:p>
            <a:pPr lvl="1"/>
            <a:r>
              <a:rPr lang="en-ZA" dirty="0"/>
              <a:t>Requires frictions to Price/wage adjustment </a:t>
            </a:r>
          </a:p>
          <a:p>
            <a:pPr lvl="1"/>
            <a:endParaRPr lang="en-ZA" dirty="0"/>
          </a:p>
          <a:p>
            <a:r>
              <a:rPr lang="en-ZA" dirty="0"/>
              <a:t>To match observed data</a:t>
            </a:r>
          </a:p>
          <a:p>
            <a:pPr lvl="1"/>
            <a:r>
              <a:rPr lang="en-ZA" dirty="0"/>
              <a:t>These real effects must be persistent</a:t>
            </a:r>
          </a:p>
          <a:p>
            <a:pPr lvl="1"/>
            <a:endParaRPr lang="en-ZA" dirty="0"/>
          </a:p>
          <a:p>
            <a:r>
              <a:rPr lang="en-ZA" dirty="0"/>
              <a:t>Thus: A useful a model that should be able to give accurate predictions about the speed of adjustments of variables of the model in response to shocks as a function of the parameters of the model</a:t>
            </a:r>
          </a:p>
          <a:p>
            <a:endParaRPr lang="en-ZA" dirty="0"/>
          </a:p>
          <a:p>
            <a:r>
              <a:rPr lang="en-ZA" dirty="0"/>
              <a:t>Hence the model must be dynamic</a:t>
            </a:r>
          </a:p>
          <a:p>
            <a:pPr lvl="1"/>
            <a:r>
              <a:rPr lang="en-ZA" dirty="0"/>
              <a:t>This is the key difference between macro and most of micro</a:t>
            </a:r>
          </a:p>
          <a:p>
            <a:pPr lvl="1"/>
            <a:r>
              <a:rPr lang="en-ZA" dirty="0"/>
              <a:t>It, unfortunately but predictably, increases the technical difficulty of solving these models in comparison to micro models. </a:t>
            </a:r>
          </a:p>
        </p:txBody>
      </p:sp>
    </p:spTree>
    <p:extLst>
      <p:ext uri="{BB962C8B-B14F-4D97-AF65-F5344CB8AC3E}">
        <p14:creationId xmlns:p14="http://schemas.microsoft.com/office/powerpoint/2010/main" val="4279948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B66-C783-4E62-B029-3B8264C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key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ZA" sz="2400" dirty="0"/>
                  <a:t>We have a function </a:t>
                </a:r>
                <a14:m>
                  <m:oMath xmlns:m="http://schemas.openxmlformats.org/officeDocument/2006/math">
                    <m:r>
                      <a:rPr lang="en-ZA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ZA" sz="2400" dirty="0"/>
                  <a:t>, for which we want to find the </a:t>
                </a:r>
                <a:r>
                  <a:rPr lang="en-ZA" sz="2400" i="1" dirty="0" err="1"/>
                  <a:t>maximizer</a:t>
                </a:r>
                <a:r>
                  <a:rPr lang="en-ZA" sz="2400" i="1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B693B-74F9-4EF2-90BC-89347305888E}"/>
              </a:ext>
            </a:extLst>
          </p:cNvPr>
          <p:cNvCxnSpPr/>
          <p:nvPr/>
        </p:nvCxnSpPr>
        <p:spPr>
          <a:xfrm flipV="1">
            <a:off x="4079776" y="220486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52AD3E-E89E-42B9-9E3F-02E3F161AF3F}"/>
              </a:ext>
            </a:extLst>
          </p:cNvPr>
          <p:cNvCxnSpPr>
            <a:cxnSpLocks/>
          </p:cNvCxnSpPr>
          <p:nvPr/>
        </p:nvCxnSpPr>
        <p:spPr>
          <a:xfrm rot="5400000" flipV="1">
            <a:off x="5702093" y="2206187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400C74-6FE8-4000-9BA8-9CC0FFD82FF4}"/>
              </a:ext>
            </a:extLst>
          </p:cNvPr>
          <p:cNvSpPr/>
          <p:nvPr/>
        </p:nvSpPr>
        <p:spPr>
          <a:xfrm flipH="1">
            <a:off x="4096379" y="2564904"/>
            <a:ext cx="2421467" cy="2150537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467" h="2150537">
                <a:moveTo>
                  <a:pt x="0" y="2150537"/>
                </a:moveTo>
                <a:cubicBezTo>
                  <a:pt x="183444" y="1076681"/>
                  <a:pt x="366889" y="2825"/>
                  <a:pt x="770467" y="3"/>
                </a:cubicBezTo>
                <a:cubicBezTo>
                  <a:pt x="1174045" y="-2819"/>
                  <a:pt x="2150534" y="1765303"/>
                  <a:pt x="2421467" y="21336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/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/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C7F8D1-DFC2-4C26-A5B8-363DC8217D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96379" y="2564904"/>
            <a:ext cx="1651000" cy="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/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blipFill>
                <a:blip r:embed="rId5"/>
                <a:stretch>
                  <a:fillRect r="-25325"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DF63C6-D23D-4EE9-93B0-12CF2F2BE18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5747379" y="2564907"/>
            <a:ext cx="0" cy="1512165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/>
              <p:nvPr/>
            </p:nvSpPr>
            <p:spPr>
              <a:xfrm>
                <a:off x="5015880" y="407884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fName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078842"/>
                <a:ext cx="936104" cy="369332"/>
              </a:xfrm>
              <a:prstGeom prst="rect">
                <a:avLst/>
              </a:prstGeom>
              <a:blipFill>
                <a:blip r:embed="rId6"/>
                <a:stretch>
                  <a:fillRect r="-60131"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18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B66-C783-4E62-B029-3B8264C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ZA" sz="2400" dirty="0"/>
                  <a:t>Which is equivalent to finding the </a:t>
                </a:r>
                <a:r>
                  <a:rPr lang="en-ZA" sz="2400" i="1" dirty="0"/>
                  <a:t>minimizer</a:t>
                </a:r>
                <a:r>
                  <a:rPr lang="en-ZA" sz="2400" dirty="0"/>
                  <a:t> of the negative of the function (</a:t>
                </a:r>
                <a14:m>
                  <m:oMath xmlns:m="http://schemas.openxmlformats.org/officeDocument/2006/math">
                    <m:r>
                      <a:rPr lang="en-ZA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ZA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ZA" sz="2400" dirty="0"/>
                  <a:t>)</a:t>
                </a:r>
                <a:endParaRPr lang="en-Z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07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B693B-74F9-4EF2-90BC-89347305888E}"/>
              </a:ext>
            </a:extLst>
          </p:cNvPr>
          <p:cNvCxnSpPr/>
          <p:nvPr/>
        </p:nvCxnSpPr>
        <p:spPr>
          <a:xfrm flipV="1">
            <a:off x="4079776" y="220486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52AD3E-E89E-42B9-9E3F-02E3F161AF3F}"/>
              </a:ext>
            </a:extLst>
          </p:cNvPr>
          <p:cNvCxnSpPr>
            <a:cxnSpLocks/>
          </p:cNvCxnSpPr>
          <p:nvPr/>
        </p:nvCxnSpPr>
        <p:spPr>
          <a:xfrm rot="5400000" flipV="1">
            <a:off x="5702093" y="2206187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400C74-6FE8-4000-9BA8-9CC0FFD82FF4}"/>
              </a:ext>
            </a:extLst>
          </p:cNvPr>
          <p:cNvSpPr/>
          <p:nvPr/>
        </p:nvSpPr>
        <p:spPr>
          <a:xfrm flipH="1">
            <a:off x="4096379" y="2564904"/>
            <a:ext cx="2421467" cy="2150537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467" h="2150537">
                <a:moveTo>
                  <a:pt x="0" y="2150537"/>
                </a:moveTo>
                <a:cubicBezTo>
                  <a:pt x="183444" y="1076681"/>
                  <a:pt x="366889" y="2825"/>
                  <a:pt x="770467" y="3"/>
                </a:cubicBezTo>
                <a:cubicBezTo>
                  <a:pt x="1174045" y="-2819"/>
                  <a:pt x="2150534" y="1765303"/>
                  <a:pt x="2421467" y="2133603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/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/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C7F8D1-DFC2-4C26-A5B8-363DC8217D34}"/>
              </a:ext>
            </a:extLst>
          </p:cNvPr>
          <p:cNvCxnSpPr>
            <a:cxnSpLocks/>
          </p:cNvCxnSpPr>
          <p:nvPr/>
        </p:nvCxnSpPr>
        <p:spPr>
          <a:xfrm>
            <a:off x="4088077" y="5579531"/>
            <a:ext cx="1651000" cy="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/>
              <p:nvPr/>
            </p:nvSpPr>
            <p:spPr>
              <a:xfrm>
                <a:off x="2711624" y="5375949"/>
                <a:ext cx="936104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375949"/>
                <a:ext cx="936104" cy="407163"/>
              </a:xfrm>
              <a:prstGeom prst="rect">
                <a:avLst/>
              </a:prstGeom>
              <a:blipFill>
                <a:blip r:embed="rId5"/>
                <a:stretch>
                  <a:fillRect t="-5970" r="-40523" b="-74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DF63C6-D23D-4EE9-93B0-12CF2F2BE183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5730776" y="4077072"/>
            <a:ext cx="16603" cy="150246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/>
              <p:nvPr/>
            </p:nvSpPr>
            <p:spPr>
              <a:xfrm>
                <a:off x="4666597" y="370774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7" y="3707740"/>
                <a:ext cx="936104" cy="369332"/>
              </a:xfrm>
              <a:prstGeom prst="rect">
                <a:avLst/>
              </a:prstGeom>
              <a:blipFill>
                <a:blip r:embed="rId6"/>
                <a:stretch>
                  <a:fillRect r="-87582"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723102-FEC3-4E54-9435-D1A49F09C5B4}"/>
              </a:ext>
            </a:extLst>
          </p:cNvPr>
          <p:cNvSpPr/>
          <p:nvPr/>
        </p:nvSpPr>
        <p:spPr>
          <a:xfrm flipH="1" flipV="1">
            <a:off x="4079776" y="3429000"/>
            <a:ext cx="2421467" cy="2150537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467" h="2150537">
                <a:moveTo>
                  <a:pt x="0" y="2150537"/>
                </a:moveTo>
                <a:cubicBezTo>
                  <a:pt x="183444" y="1076681"/>
                  <a:pt x="366889" y="2825"/>
                  <a:pt x="770467" y="3"/>
                </a:cubicBezTo>
                <a:cubicBezTo>
                  <a:pt x="1174045" y="-2819"/>
                  <a:pt x="2150534" y="1765303"/>
                  <a:pt x="2421467" y="213360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8BD5F6-6D6E-4570-B468-A129B0AF4CFA}"/>
                  </a:ext>
                </a:extLst>
              </p:cNvPr>
              <p:cNvSpPr txBox="1"/>
              <p:nvPr/>
            </p:nvSpPr>
            <p:spPr>
              <a:xfrm>
                <a:off x="6023237" y="5126887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8BD5F6-6D6E-4570-B468-A129B0AF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37" y="5126887"/>
                <a:ext cx="93610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2961D9-F999-4936-8226-E7A4424D9651}"/>
              </a:ext>
            </a:extLst>
          </p:cNvPr>
          <p:cNvCxnSpPr>
            <a:cxnSpLocks/>
          </p:cNvCxnSpPr>
          <p:nvPr/>
        </p:nvCxnSpPr>
        <p:spPr>
          <a:xfrm>
            <a:off x="4096379" y="2564904"/>
            <a:ext cx="1651000" cy="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58F7C-666D-4565-861D-DBA739C540C5}"/>
                  </a:ext>
                </a:extLst>
              </p:cNvPr>
              <p:cNvSpPr txBox="1"/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58F7C-666D-4565-861D-DBA739C5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blipFill>
                <a:blip r:embed="rId8"/>
                <a:stretch>
                  <a:fillRect r="-25325"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793826-E889-46D2-BCE7-3A6F6BBDD182}"/>
              </a:ext>
            </a:extLst>
          </p:cNvPr>
          <p:cNvCxnSpPr>
            <a:cxnSpLocks/>
          </p:cNvCxnSpPr>
          <p:nvPr/>
        </p:nvCxnSpPr>
        <p:spPr>
          <a:xfrm>
            <a:off x="5747379" y="2564907"/>
            <a:ext cx="0" cy="11428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70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B66-C783-4E62-B029-3B8264C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The key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ZA" sz="2400" dirty="0"/>
                  <a:t>And to finding the minimizer of the </a:t>
                </a:r>
                <a:r>
                  <a:rPr lang="en-ZA" sz="2400" i="1" dirty="0"/>
                  <a:t>quadratic approximation </a:t>
                </a:r>
                <a14:m>
                  <m:oMath xmlns:m="http://schemas.openxmlformats.org/officeDocument/2006/math">
                    <m:r>
                      <a:rPr lang="en-ZA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Z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ZA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ZA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ZA" sz="2400" dirty="0"/>
                  <a:t>:</a:t>
                </a:r>
                <a:endParaRPr lang="en-ZA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D15FF4-6B02-433A-BC2D-F02C61376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53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6B693B-74F9-4EF2-90BC-89347305888E}"/>
              </a:ext>
            </a:extLst>
          </p:cNvPr>
          <p:cNvCxnSpPr/>
          <p:nvPr/>
        </p:nvCxnSpPr>
        <p:spPr>
          <a:xfrm flipV="1">
            <a:off x="4079776" y="2204864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52AD3E-E89E-42B9-9E3F-02E3F161AF3F}"/>
              </a:ext>
            </a:extLst>
          </p:cNvPr>
          <p:cNvCxnSpPr>
            <a:cxnSpLocks/>
          </p:cNvCxnSpPr>
          <p:nvPr/>
        </p:nvCxnSpPr>
        <p:spPr>
          <a:xfrm rot="5400000" flipV="1">
            <a:off x="5702093" y="2206187"/>
            <a:ext cx="0" cy="374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8400C74-6FE8-4000-9BA8-9CC0FFD82FF4}"/>
              </a:ext>
            </a:extLst>
          </p:cNvPr>
          <p:cNvSpPr/>
          <p:nvPr/>
        </p:nvSpPr>
        <p:spPr>
          <a:xfrm flipH="1">
            <a:off x="4096379" y="2564904"/>
            <a:ext cx="2421467" cy="2150537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467" h="2150537">
                <a:moveTo>
                  <a:pt x="0" y="2150537"/>
                </a:moveTo>
                <a:cubicBezTo>
                  <a:pt x="183444" y="1076681"/>
                  <a:pt x="366889" y="2825"/>
                  <a:pt x="770467" y="3"/>
                </a:cubicBezTo>
                <a:cubicBezTo>
                  <a:pt x="1174045" y="-2819"/>
                  <a:pt x="2150534" y="1765303"/>
                  <a:pt x="2421467" y="2133603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/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0C4E29-DA4D-4A4E-AC60-9BA44732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42" y="4077072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/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2BEA8B-F9C5-4AB4-8755-A878E502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38" y="2931125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C7F8D1-DFC2-4C26-A5B8-363DC8217D34}"/>
              </a:ext>
            </a:extLst>
          </p:cNvPr>
          <p:cNvCxnSpPr>
            <a:cxnSpLocks/>
          </p:cNvCxnSpPr>
          <p:nvPr/>
        </p:nvCxnSpPr>
        <p:spPr>
          <a:xfrm>
            <a:off x="4088077" y="5579531"/>
            <a:ext cx="1651000" cy="3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/>
              <p:nvPr/>
            </p:nvSpPr>
            <p:spPr>
              <a:xfrm>
                <a:off x="1190258" y="5375949"/>
                <a:ext cx="936104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Z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AEEBE3-88FE-4525-8A21-DD7F24BBF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58" y="5375949"/>
                <a:ext cx="936104" cy="407163"/>
              </a:xfrm>
              <a:prstGeom prst="rect">
                <a:avLst/>
              </a:prstGeom>
              <a:blipFill>
                <a:blip r:embed="rId5"/>
                <a:stretch>
                  <a:fillRect t="-5970" r="-199351" b="-7463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DF63C6-D23D-4EE9-93B0-12CF2F2BE183}"/>
              </a:ext>
            </a:extLst>
          </p:cNvPr>
          <p:cNvCxnSpPr>
            <a:cxnSpLocks/>
            <a:stCxn id="13" idx="1"/>
          </p:cNvCxnSpPr>
          <p:nvPr/>
        </p:nvCxnSpPr>
        <p:spPr>
          <a:xfrm flipV="1">
            <a:off x="5730776" y="4077072"/>
            <a:ext cx="16603" cy="1502462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/>
              <p:nvPr/>
            </p:nvSpPr>
            <p:spPr>
              <a:xfrm>
                <a:off x="4666597" y="3707740"/>
                <a:ext cx="936104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Z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Z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Z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894DC8-A58A-43A5-88AD-F22AE227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597" y="3707740"/>
                <a:ext cx="936104" cy="407163"/>
              </a:xfrm>
              <a:prstGeom prst="rect">
                <a:avLst/>
              </a:prstGeom>
              <a:blipFill>
                <a:blip r:embed="rId6"/>
                <a:stretch>
                  <a:fillRect t="-5970" r="-87582" b="-89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723102-FEC3-4E54-9435-D1A49F09C5B4}"/>
              </a:ext>
            </a:extLst>
          </p:cNvPr>
          <p:cNvSpPr/>
          <p:nvPr/>
        </p:nvSpPr>
        <p:spPr>
          <a:xfrm flipH="1" flipV="1">
            <a:off x="4079776" y="3429000"/>
            <a:ext cx="2421467" cy="2150537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1467" h="2150537">
                <a:moveTo>
                  <a:pt x="0" y="2150537"/>
                </a:moveTo>
                <a:cubicBezTo>
                  <a:pt x="183444" y="1076681"/>
                  <a:pt x="366889" y="2825"/>
                  <a:pt x="770467" y="3"/>
                </a:cubicBezTo>
                <a:cubicBezTo>
                  <a:pt x="1174045" y="-2819"/>
                  <a:pt x="2150534" y="1765303"/>
                  <a:pt x="2421467" y="213360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8BD5F6-6D6E-4570-B468-A129B0AF4CFA}"/>
                  </a:ext>
                </a:extLst>
              </p:cNvPr>
              <p:cNvSpPr txBox="1"/>
              <p:nvPr/>
            </p:nvSpPr>
            <p:spPr>
              <a:xfrm>
                <a:off x="6023237" y="5126887"/>
                <a:ext cx="936104" cy="3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Z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Z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Z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Z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Z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Z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ZA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8BD5F6-6D6E-4570-B468-A129B0AF4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237" y="5126887"/>
                <a:ext cx="936104" cy="384914"/>
              </a:xfrm>
              <a:prstGeom prst="rect">
                <a:avLst/>
              </a:prstGeom>
              <a:blipFill>
                <a:blip r:embed="rId7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2961D9-F999-4936-8226-E7A4424D9651}"/>
              </a:ext>
            </a:extLst>
          </p:cNvPr>
          <p:cNvCxnSpPr>
            <a:cxnSpLocks/>
          </p:cNvCxnSpPr>
          <p:nvPr/>
        </p:nvCxnSpPr>
        <p:spPr>
          <a:xfrm>
            <a:off x="4096379" y="2564904"/>
            <a:ext cx="1651000" cy="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58F7C-666D-4565-861D-DBA739C540C5}"/>
                  </a:ext>
                </a:extLst>
              </p:cNvPr>
              <p:cNvSpPr txBox="1"/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ZA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ZA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ZA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458F7C-666D-4565-861D-DBA739C54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2348880"/>
                <a:ext cx="936104" cy="369332"/>
              </a:xfrm>
              <a:prstGeom prst="rect">
                <a:avLst/>
              </a:prstGeom>
              <a:blipFill>
                <a:blip r:embed="rId8"/>
                <a:stretch>
                  <a:fillRect r="-25325" b="-1311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793826-E889-46D2-BCE7-3A6F6BBDD182}"/>
              </a:ext>
            </a:extLst>
          </p:cNvPr>
          <p:cNvCxnSpPr>
            <a:cxnSpLocks/>
          </p:cNvCxnSpPr>
          <p:nvPr/>
        </p:nvCxnSpPr>
        <p:spPr>
          <a:xfrm>
            <a:off x="5747379" y="2564907"/>
            <a:ext cx="0" cy="114283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64FF58-F1AC-46D4-8E23-5C3300B1830B}"/>
              </a:ext>
            </a:extLst>
          </p:cNvPr>
          <p:cNvSpPr/>
          <p:nvPr/>
        </p:nvSpPr>
        <p:spPr>
          <a:xfrm flipH="1" flipV="1">
            <a:off x="4968778" y="3335867"/>
            <a:ext cx="1583266" cy="2243670"/>
          </a:xfrm>
          <a:custGeom>
            <a:avLst/>
            <a:gdLst>
              <a:gd name="connsiteX0" fmla="*/ 0 w 2421467"/>
              <a:gd name="connsiteY0" fmla="*/ 2150537 h 2150537"/>
              <a:gd name="connsiteX1" fmla="*/ 770467 w 2421467"/>
              <a:gd name="connsiteY1" fmla="*/ 3 h 2150537"/>
              <a:gd name="connsiteX2" fmla="*/ 2421467 w 2421467"/>
              <a:gd name="connsiteY2" fmla="*/ 2133603 h 2150537"/>
              <a:gd name="connsiteX0" fmla="*/ 0 w 1803400"/>
              <a:gd name="connsiteY0" fmla="*/ 2150537 h 2209803"/>
              <a:gd name="connsiteX1" fmla="*/ 770467 w 1803400"/>
              <a:gd name="connsiteY1" fmla="*/ 3 h 2209803"/>
              <a:gd name="connsiteX2" fmla="*/ 1803400 w 1803400"/>
              <a:gd name="connsiteY2" fmla="*/ 2209803 h 2209803"/>
              <a:gd name="connsiteX0" fmla="*/ 0 w 1803400"/>
              <a:gd name="connsiteY0" fmla="*/ 2150537 h 2209803"/>
              <a:gd name="connsiteX1" fmla="*/ 770467 w 1803400"/>
              <a:gd name="connsiteY1" fmla="*/ 3 h 2209803"/>
              <a:gd name="connsiteX2" fmla="*/ 1803400 w 1803400"/>
              <a:gd name="connsiteY2" fmla="*/ 2209803 h 2209803"/>
              <a:gd name="connsiteX0" fmla="*/ 0 w 1803400"/>
              <a:gd name="connsiteY0" fmla="*/ 2150537 h 2209803"/>
              <a:gd name="connsiteX1" fmla="*/ 770467 w 1803400"/>
              <a:gd name="connsiteY1" fmla="*/ 3 h 2209803"/>
              <a:gd name="connsiteX2" fmla="*/ 1803400 w 1803400"/>
              <a:gd name="connsiteY2" fmla="*/ 2209803 h 2209803"/>
              <a:gd name="connsiteX0" fmla="*/ 0 w 1854200"/>
              <a:gd name="connsiteY0" fmla="*/ 2218270 h 2218270"/>
              <a:gd name="connsiteX1" fmla="*/ 821267 w 1854200"/>
              <a:gd name="connsiteY1" fmla="*/ 3 h 2218270"/>
              <a:gd name="connsiteX2" fmla="*/ 1854200 w 1854200"/>
              <a:gd name="connsiteY2" fmla="*/ 2209803 h 2218270"/>
              <a:gd name="connsiteX0" fmla="*/ 0 w 1854200"/>
              <a:gd name="connsiteY0" fmla="*/ 2218270 h 2218270"/>
              <a:gd name="connsiteX1" fmla="*/ 821267 w 1854200"/>
              <a:gd name="connsiteY1" fmla="*/ 3 h 2218270"/>
              <a:gd name="connsiteX2" fmla="*/ 1854200 w 1854200"/>
              <a:gd name="connsiteY2" fmla="*/ 2209803 h 2218270"/>
              <a:gd name="connsiteX0" fmla="*/ 0 w 1854200"/>
              <a:gd name="connsiteY0" fmla="*/ 2218270 h 2218270"/>
              <a:gd name="connsiteX1" fmla="*/ 821267 w 1854200"/>
              <a:gd name="connsiteY1" fmla="*/ 3 h 2218270"/>
              <a:gd name="connsiteX2" fmla="*/ 1854200 w 1854200"/>
              <a:gd name="connsiteY2" fmla="*/ 2209803 h 2218270"/>
              <a:gd name="connsiteX0" fmla="*/ 0 w 1583266"/>
              <a:gd name="connsiteY0" fmla="*/ 2218270 h 2243670"/>
              <a:gd name="connsiteX1" fmla="*/ 821267 w 1583266"/>
              <a:gd name="connsiteY1" fmla="*/ 3 h 2243670"/>
              <a:gd name="connsiteX2" fmla="*/ 1583266 w 1583266"/>
              <a:gd name="connsiteY2" fmla="*/ 2243670 h 224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3266" h="2243670">
                <a:moveTo>
                  <a:pt x="0" y="2218270"/>
                </a:moveTo>
                <a:cubicBezTo>
                  <a:pt x="174977" y="1169814"/>
                  <a:pt x="417689" y="2825"/>
                  <a:pt x="821267" y="3"/>
                </a:cubicBezTo>
                <a:cubicBezTo>
                  <a:pt x="1224845" y="-2819"/>
                  <a:pt x="1507066" y="1782236"/>
                  <a:pt x="1583266" y="2243670"/>
                </a:cubicBezTo>
              </a:path>
            </a:pathLst>
          </a:cu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0834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Our problem has become (ignoring expectations for exposition):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06" y="1530241"/>
            <a:ext cx="7799387" cy="46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058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Our problem has become (ignoring expectations for exposition):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The first order condition is: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99" y="1556792"/>
            <a:ext cx="7545309" cy="1152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530011"/>
            <a:ext cx="5256584" cy="32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743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052737"/>
            <a:ext cx="10972800" cy="5073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400" dirty="0"/>
              <a:t>Under uncertainty: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Interpretation: the optimal price for a firm to set in period 0 if it might stay in effect indefinitely is the probability weighted average of all expected future optimal prices in the flexible price world. 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7" y="1267176"/>
            <a:ext cx="3878231" cy="13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36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073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2800" dirty="0"/>
              <a:t>In equilibrium, we can relate the optimal price of a firm to the choices of the consumer, all in log deviations from steady state: </a:t>
            </a:r>
          </a:p>
          <a:p>
            <a:r>
              <a:rPr lang="en-ZA" sz="2800" dirty="0"/>
              <a:t>Optimal price as a function of marginal cost: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r>
              <a:rPr lang="en-ZA" sz="2800" dirty="0"/>
              <a:t>Optimal labour supply:</a:t>
            </a:r>
          </a:p>
          <a:p>
            <a:endParaRPr lang="en-ZA" sz="2800" dirty="0"/>
          </a:p>
          <a:p>
            <a:pPr marL="0" indent="0">
              <a:buNone/>
            </a:pPr>
            <a:endParaRPr lang="en-ZA" sz="2800" dirty="0"/>
          </a:p>
          <a:p>
            <a:endParaRPr lang="en-ZA" sz="2800" dirty="0"/>
          </a:p>
          <a:p>
            <a:r>
              <a:rPr lang="en-ZA" sz="2800" dirty="0"/>
              <a:t>A simple monetary equilibrium: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831966"/>
            <a:ext cx="2995272" cy="1309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553" y="4604628"/>
            <a:ext cx="2837869" cy="1364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3553614"/>
            <a:ext cx="3457396" cy="6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446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43" y="-1630"/>
            <a:ext cx="10972800" cy="1143000"/>
          </a:xfrm>
        </p:spPr>
        <p:txBody>
          <a:bodyPr/>
          <a:lstStyle/>
          <a:p>
            <a:r>
              <a:rPr lang="en-ZA" dirty="0"/>
              <a:t>Firms’ Price Setting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43" y="1013911"/>
            <a:ext cx="10972800" cy="56886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2400" dirty="0"/>
              <a:t>Combining: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Where: 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Finally, then, we have derived that the optimal price that a firm that gets to reset its price should set is its probability weighted expectation of all future aggregate nominal conditions: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The key point for a macro/monetary economist who wants to fit the data, is that the coefficients of this optimal choice depend on the </a:t>
            </a:r>
            <a:r>
              <a:rPr lang="en-ZA" sz="2400" i="1" dirty="0"/>
              <a:t>primitive assumptions about the preferences of the consumer, </a:t>
            </a:r>
            <a:r>
              <a:rPr lang="en-ZA" sz="2400" dirty="0"/>
              <a:t>which, in principle, can be estimated and validated against micro evidence, hence be robust to the Lucas critique.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293096"/>
            <a:ext cx="5032597" cy="1041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954522"/>
            <a:ext cx="4280917" cy="1911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24" y="2954592"/>
            <a:ext cx="2044462" cy="4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31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Specific models of staggered price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ZA" dirty="0"/>
                  <a:t>To convert the individual pricing behaviour of firms into behaviour of the aggregate price, one must put structure on the probability of being allowed to reset prices for an individual firm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) </a:t>
                </a:r>
              </a:p>
              <a:p>
                <a:pPr lvl="1"/>
                <a:r>
                  <a:rPr lang="en-ZA" dirty="0"/>
                  <a:t>Each different assumption yields a different behaviour of the aggregate price evolution and how it relates to the other aggregates in the model</a:t>
                </a:r>
              </a:p>
              <a:p>
                <a:endParaRPr lang="en-ZA" dirty="0"/>
              </a:p>
              <a:p>
                <a:r>
                  <a:rPr lang="en-ZA" dirty="0" err="1"/>
                  <a:t>Romer</a:t>
                </a:r>
                <a:r>
                  <a:rPr lang="en-ZA" dirty="0"/>
                  <a:t> presents three illustrative models of assumed price rigidity:</a:t>
                </a:r>
              </a:p>
              <a:p>
                <a:pPr lvl="1"/>
                <a:r>
                  <a:rPr lang="en-ZA" dirty="0"/>
                  <a:t>The Fischer model</a:t>
                </a:r>
              </a:p>
              <a:p>
                <a:pPr lvl="2"/>
                <a:r>
                  <a:rPr lang="en-ZA" dirty="0"/>
                  <a:t>Firms set prices for two periods, half of firms get to set prices in any period</a:t>
                </a:r>
              </a:p>
              <a:p>
                <a:pPr lvl="1"/>
                <a:r>
                  <a:rPr lang="en-ZA" dirty="0"/>
                  <a:t>The Taylor/Phelps model</a:t>
                </a:r>
              </a:p>
              <a:p>
                <a:pPr lvl="2"/>
                <a:r>
                  <a:rPr lang="en-ZA" dirty="0"/>
                  <a:t>Firms alternate in being allowed to set prices, but must set the same price for both periods</a:t>
                </a:r>
              </a:p>
              <a:p>
                <a:pPr lvl="1"/>
                <a:r>
                  <a:rPr lang="en-ZA" dirty="0"/>
                  <a:t>The </a:t>
                </a:r>
                <a:r>
                  <a:rPr lang="en-ZA" dirty="0" err="1"/>
                  <a:t>Calvo</a:t>
                </a:r>
                <a:r>
                  <a:rPr lang="en-ZA" dirty="0"/>
                  <a:t> model</a:t>
                </a:r>
              </a:p>
              <a:p>
                <a:pPr lvl="2"/>
                <a:r>
                  <a:rPr lang="en-ZA" dirty="0"/>
                  <a:t>A fixed fraction of randomly selected firms get to reset prices in each period</a:t>
                </a:r>
              </a:p>
              <a:p>
                <a:pPr lvl="2"/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56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601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Fischer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Working through the model to get at what a “solution” to a DSGE typically looks like</a:t>
            </a:r>
          </a:p>
          <a:p>
            <a:r>
              <a:rPr lang="en-ZA" dirty="0"/>
              <a:t>Exercise in working with expectations</a:t>
            </a:r>
          </a:p>
          <a:p>
            <a:endParaRPr lang="en-ZA" dirty="0"/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Firms alternate periods in which they get to change their prices. (half in each period)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/>
              <a:t>In </a:t>
            </a:r>
            <a:r>
              <a:rPr lang="en-ZA" i="1" dirty="0"/>
              <a:t>t</a:t>
            </a:r>
            <a:r>
              <a:rPr lang="en-ZA" dirty="0"/>
              <a:t>, set prices for (t+1) and (t+2) </a:t>
            </a:r>
          </a:p>
          <a:p>
            <a:pPr marL="514350" indent="-514350">
              <a:buFont typeface="+mj-lt"/>
              <a:buAutoNum type="arabicPeriod"/>
            </a:pPr>
            <a:endParaRPr lang="en-ZA" dirty="0"/>
          </a:p>
          <a:p>
            <a:pPr marL="0" indent="0">
              <a:buNone/>
            </a:pPr>
            <a:r>
              <a:rPr lang="en-ZA" dirty="0"/>
              <a:t>Goal: find equations for p and y in terms of only m (which is what the central bank controls)</a:t>
            </a:r>
          </a:p>
        </p:txBody>
      </p:sp>
    </p:spTree>
    <p:extLst>
      <p:ext uri="{BB962C8B-B14F-4D97-AF65-F5344CB8AC3E}">
        <p14:creationId xmlns:p14="http://schemas.microsoft.com/office/powerpoint/2010/main" val="869005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34082"/>
          </a:xfrm>
        </p:spPr>
        <p:txBody>
          <a:bodyPr>
            <a:normAutofit fontScale="90000"/>
          </a:bodyPr>
          <a:lstStyle/>
          <a:p>
            <a:r>
              <a:rPr lang="en-ZA" dirty="0"/>
              <a:t>DSGE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08720"/>
            <a:ext cx="10585176" cy="5688632"/>
          </a:xfrm>
        </p:spPr>
        <p:txBody>
          <a:bodyPr>
            <a:normAutofit fontScale="77500" lnSpcReduction="20000"/>
          </a:bodyPr>
          <a:lstStyle/>
          <a:p>
            <a:r>
              <a:rPr lang="en-ZA" dirty="0"/>
              <a:t>Workhorse of macro, although now in some disrepute</a:t>
            </a:r>
          </a:p>
          <a:p>
            <a:pPr lvl="1"/>
            <a:r>
              <a:rPr lang="en-ZA" dirty="0"/>
              <a:t>Was unable to predict or immediately explain anything about the global financial crisis</a:t>
            </a:r>
          </a:p>
          <a:p>
            <a:pPr lvl="1"/>
            <a:endParaRPr lang="en-ZA" dirty="0"/>
          </a:p>
          <a:p>
            <a:r>
              <a:rPr lang="en-ZA" dirty="0"/>
              <a:t>Dynamic</a:t>
            </a:r>
          </a:p>
          <a:p>
            <a:pPr lvl="1"/>
            <a:r>
              <a:rPr lang="en-ZA" dirty="0"/>
              <a:t>All consumers/firms/authorities are specified as inter-temporally optimizing entities</a:t>
            </a:r>
          </a:p>
          <a:p>
            <a:endParaRPr lang="en-ZA" dirty="0"/>
          </a:p>
          <a:p>
            <a:r>
              <a:rPr lang="en-ZA" dirty="0"/>
              <a:t>Stochastic</a:t>
            </a:r>
          </a:p>
          <a:p>
            <a:pPr lvl="1"/>
            <a:r>
              <a:rPr lang="en-ZA" dirty="0"/>
              <a:t>Inherent feature of real world is its unpredictability, hence the model should mirror this</a:t>
            </a:r>
          </a:p>
          <a:p>
            <a:pPr lvl="1"/>
            <a:r>
              <a:rPr lang="en-ZA" dirty="0"/>
              <a:t>Implies expectations play central role</a:t>
            </a:r>
          </a:p>
          <a:p>
            <a:endParaRPr lang="en-ZA" dirty="0"/>
          </a:p>
          <a:p>
            <a:r>
              <a:rPr lang="en-ZA" dirty="0"/>
              <a:t>General Equilibrium</a:t>
            </a:r>
          </a:p>
          <a:p>
            <a:pPr lvl="1"/>
            <a:r>
              <a:rPr lang="en-ZA" dirty="0"/>
              <a:t>Systematic closure of the relationships between all players based on behavioural assumptions, market clearing forces, aggregate resources and accounting identities</a:t>
            </a:r>
          </a:p>
          <a:p>
            <a:pPr lvl="1"/>
            <a:r>
              <a:rPr lang="en-ZA" dirty="0"/>
              <a:t>Price adjustment is the key equilibrating mechanism in general equilibrium models</a:t>
            </a:r>
          </a:p>
        </p:txBody>
      </p:sp>
    </p:spTree>
    <p:extLst>
      <p:ext uri="{BB962C8B-B14F-4D97-AF65-F5344CB8AC3E}">
        <p14:creationId xmlns:p14="http://schemas.microsoft.com/office/powerpoint/2010/main" val="3609856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Implications of the Fischer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Price setters set prices for future periods</a:t>
            </a:r>
          </a:p>
          <a:p>
            <a:pPr lvl="1"/>
            <a:r>
              <a:rPr lang="en-ZA" dirty="0"/>
              <a:t>Future shocks to demand cannot shift prices, thus</a:t>
            </a:r>
          </a:p>
          <a:p>
            <a:pPr lvl="1"/>
            <a:endParaRPr lang="en-ZA" dirty="0"/>
          </a:p>
          <a:p>
            <a:r>
              <a:rPr lang="en-ZA" i="1" dirty="0"/>
              <a:t>Unanticipated</a:t>
            </a:r>
            <a:r>
              <a:rPr lang="en-ZA" dirty="0"/>
              <a:t> demand shifts have real effects</a:t>
            </a:r>
          </a:p>
          <a:p>
            <a:endParaRPr lang="en-ZA" dirty="0"/>
          </a:p>
          <a:p>
            <a:r>
              <a:rPr lang="en-ZA" dirty="0"/>
              <a:t>Information revealed between t-1 and t-2 have real and pricing effects</a:t>
            </a:r>
          </a:p>
          <a:p>
            <a:pPr lvl="1"/>
            <a:r>
              <a:rPr lang="en-ZA" dirty="0"/>
              <a:t>When phi is low (real rigidity is high) prices are slow to adjust</a:t>
            </a:r>
          </a:p>
          <a:p>
            <a:pPr lvl="1"/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2908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Taylor/Phelps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Similar to Fischer, but firms must set same price for the two periods</a:t>
            </a:r>
          </a:p>
          <a:p>
            <a:r>
              <a:rPr lang="en-ZA" dirty="0"/>
              <a:t>Good exercise in an important solution technique in macro:</a:t>
            </a:r>
          </a:p>
          <a:p>
            <a:pPr lvl="1"/>
            <a:r>
              <a:rPr lang="en-ZA" dirty="0"/>
              <a:t>The method of undetermined coefficients</a:t>
            </a:r>
          </a:p>
          <a:p>
            <a:r>
              <a:rPr lang="en-ZA" dirty="0"/>
              <a:t>We will not work through this</a:t>
            </a:r>
          </a:p>
          <a:p>
            <a:pPr lvl="1"/>
            <a:r>
              <a:rPr lang="en-ZA" dirty="0"/>
              <a:t>I urge you to do so though, should you wish to carry on with macro </a:t>
            </a:r>
          </a:p>
        </p:txBody>
      </p:sp>
    </p:spTree>
    <p:extLst>
      <p:ext uri="{BB962C8B-B14F-4D97-AF65-F5344CB8AC3E}">
        <p14:creationId xmlns:p14="http://schemas.microsoft.com/office/powerpoint/2010/main" val="723048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6712"/>
          </a:xfrm>
        </p:spPr>
        <p:txBody>
          <a:bodyPr/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8721"/>
            <a:ext cx="10972800" cy="5217444"/>
          </a:xfrm>
        </p:spPr>
        <p:txBody>
          <a:bodyPr>
            <a:normAutofit fontScale="70000" lnSpcReduction="20000"/>
          </a:bodyPr>
          <a:lstStyle/>
          <a:p>
            <a:r>
              <a:rPr lang="en-ZA" sz="3400" dirty="0"/>
              <a:t>Extremely influential in the New Keynesian literature</a:t>
            </a:r>
          </a:p>
          <a:p>
            <a:pPr marL="0" indent="0">
              <a:buNone/>
            </a:pPr>
            <a:endParaRPr lang="en-ZA" sz="3400" dirty="0"/>
          </a:p>
          <a:p>
            <a:r>
              <a:rPr lang="en-ZA" sz="3400" dirty="0"/>
              <a:t>Opportunities for changing prices arrive stochastically</a:t>
            </a:r>
          </a:p>
          <a:p>
            <a:pPr lvl="1"/>
            <a:r>
              <a:rPr lang="en-ZA" sz="3400" dirty="0"/>
              <a:t>According to a Poisson process</a:t>
            </a:r>
          </a:p>
          <a:p>
            <a:pPr lvl="1"/>
            <a:r>
              <a:rPr lang="en-ZA" sz="3400" dirty="0"/>
              <a:t>Each period a firm has probability </a:t>
            </a:r>
            <a:r>
              <a:rPr lang="el-GR" sz="3400" dirty="0"/>
              <a:t>α</a:t>
            </a:r>
            <a:r>
              <a:rPr lang="en-ZA" sz="3400" dirty="0"/>
              <a:t> of getting to change its price</a:t>
            </a:r>
          </a:p>
          <a:p>
            <a:pPr lvl="1"/>
            <a:r>
              <a:rPr lang="en-ZA" sz="3400" dirty="0"/>
              <a:t>This means by the LLN that </a:t>
            </a:r>
            <a:r>
              <a:rPr lang="el-GR" sz="3400" dirty="0"/>
              <a:t>α</a:t>
            </a:r>
            <a:r>
              <a:rPr lang="en-ZA" sz="3400" dirty="0"/>
              <a:t> of firms get to reset their prices every period</a:t>
            </a:r>
          </a:p>
          <a:p>
            <a:pPr lvl="1"/>
            <a:r>
              <a:rPr lang="en-ZA" sz="3400" dirty="0"/>
              <a:t>This gives a simple, deterministic expression for the </a:t>
            </a:r>
            <a:br>
              <a:rPr lang="en-ZA" sz="3400" dirty="0"/>
            </a:br>
            <a:r>
              <a:rPr lang="en-ZA" sz="3400" dirty="0"/>
              <a:t>probability that a price will remain in effect for t periods:</a:t>
            </a:r>
          </a:p>
          <a:p>
            <a:pPr lvl="1"/>
            <a:endParaRPr lang="en-ZA" sz="3400" dirty="0"/>
          </a:p>
          <a:p>
            <a:pPr lvl="1"/>
            <a:r>
              <a:rPr lang="en-ZA" sz="3400" dirty="0"/>
              <a:t>It also makes it simple to allow for a more realistic discount rate </a:t>
            </a:r>
          </a:p>
          <a:p>
            <a:endParaRPr lang="en-ZA" sz="3400" dirty="0"/>
          </a:p>
          <a:p>
            <a:r>
              <a:rPr lang="en-ZA" sz="3400" dirty="0"/>
              <a:t>This is a very flexible as one can attain any degree of price rigidity by varying alpha</a:t>
            </a:r>
          </a:p>
          <a:p>
            <a:pPr lvl="1"/>
            <a:r>
              <a:rPr lang="en-ZA" sz="3400" dirty="0"/>
              <a:t>Or by estimating it</a:t>
            </a:r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3140968"/>
            <a:ext cx="1800200" cy="8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2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64705"/>
                <a:ext cx="10972800" cy="53614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ZA" sz="2600" dirty="0"/>
                  <a:t>In this model, the optimal price in a specific period for a specific period becomes</a:t>
                </a:r>
              </a:p>
              <a:p>
                <a:endParaRPr lang="en-ZA" sz="2600" dirty="0"/>
              </a:p>
              <a:p>
                <a:endParaRPr lang="en-ZA" sz="2600" dirty="0"/>
              </a:p>
              <a:p>
                <a:endParaRPr lang="en-ZA" sz="2600" dirty="0"/>
              </a:p>
              <a:p>
                <a:endParaRPr lang="en-ZA" sz="2600" dirty="0"/>
              </a:p>
              <a:p>
                <a:endParaRPr lang="en-ZA" sz="2600" dirty="0"/>
              </a:p>
              <a:p>
                <a:endParaRPr lang="en-ZA" sz="2600" dirty="0"/>
              </a:p>
              <a:p>
                <a:endParaRPr lang="en-ZA" sz="2600" dirty="0"/>
              </a:p>
              <a:p>
                <a:r>
                  <a:rPr lang="en-ZA" sz="2600" dirty="0"/>
                  <a:t>Since all firms that are allowed to reset price in a period faces the same problem, they will all set the same price 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ZA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2600" dirty="0"/>
                  <a:t> in the text book since there are a lot of p’s floating around), this implies that the aggregate price in any period is give by: </a:t>
                </a:r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64705"/>
                <a:ext cx="10972800" cy="5361460"/>
              </a:xfrm>
              <a:blipFill>
                <a:blip r:embed="rId2"/>
                <a:stretch>
                  <a:fillRect l="-833" t="-1705" r="-889" b="-2955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863" y="1456613"/>
            <a:ext cx="5181600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831" y="5875526"/>
            <a:ext cx="4854160" cy="7329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7" y="3352088"/>
            <a:ext cx="5588991" cy="94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988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We can convert the aggregate price relationship to an equivalent form in terms of inflation rates:</a:t>
            </a:r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400" dirty="0"/>
              <a:t>This means: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775620"/>
            <a:ext cx="3283050" cy="495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1" y="2087207"/>
            <a:ext cx="7437625" cy="11977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3429000"/>
            <a:ext cx="5057033" cy="33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18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562074"/>
          </a:xfrm>
        </p:spPr>
        <p:txBody>
          <a:bodyPr>
            <a:normAutofit fontScale="90000"/>
          </a:bodyPr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6713"/>
            <a:ext cx="10972800" cy="5544616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Let’s unpack the optimal price of firms that get to reset price: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400" dirty="0"/>
              <a:t>Next step: rework so that we can state in terms of inflation</a:t>
            </a:r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412776"/>
            <a:ext cx="1095989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71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400" dirty="0"/>
              <a:t>We have inflation term for all terms with x and p in them, but what about                      ?</a:t>
            </a:r>
          </a:p>
          <a:p>
            <a:r>
              <a:rPr lang="en-ZA" sz="2400" dirty="0"/>
              <a:t>This is the difference between what the aggregate price would have been if prices were flexible and the actual aggregate price under sticky prices</a:t>
            </a:r>
          </a:p>
          <a:p>
            <a:r>
              <a:rPr lang="en-ZA" sz="2400" dirty="0"/>
              <a:t>I.e. the measure of the economy’s departure from the efficient flexible price equilibrium </a:t>
            </a:r>
          </a:p>
          <a:p>
            <a:pPr marL="0" indent="0">
              <a:buNone/>
            </a:pPr>
            <a:r>
              <a:rPr lang="en-ZA" sz="2400" dirty="0"/>
              <a:t>From above:</a:t>
            </a:r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sz="2000" dirty="0"/>
          </a:p>
          <a:p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702"/>
            <a:ext cx="12097344" cy="1421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1180734"/>
            <a:ext cx="5688076" cy="838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239" y="1225699"/>
            <a:ext cx="7048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3874155"/>
            <a:ext cx="1183425" cy="42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3806" y="5568216"/>
            <a:ext cx="2824950" cy="5243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032" y="5582305"/>
            <a:ext cx="1947047" cy="4961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537" y="6147761"/>
            <a:ext cx="1946925" cy="46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94FF0-71E6-4AF7-B19D-986F1F8DB224}"/>
                  </a:ext>
                </a:extLst>
              </p:cNvPr>
              <p:cNvSpPr txBox="1"/>
              <p:nvPr/>
            </p:nvSpPr>
            <p:spPr>
              <a:xfrm>
                <a:off x="9444832" y="1782764"/>
                <a:ext cx="28808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/>
                  <a:t>And add and subtract </a:t>
                </a:r>
                <a14:m>
                  <m:oMath xmlns:m="http://schemas.openxmlformats.org/officeDocument/2006/math">
                    <m:r>
                      <a:rPr lang="en-ZA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Z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Z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dirty="0"/>
                  <a:t> on the RHS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94FF0-71E6-4AF7-B19D-986F1F8DB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832" y="1782764"/>
                <a:ext cx="2880876" cy="646331"/>
              </a:xfrm>
              <a:prstGeom prst="rect">
                <a:avLst/>
              </a:prstGeom>
              <a:blipFill>
                <a:blip r:embed="rId9"/>
                <a:stretch>
                  <a:fillRect l="-1691" t="-4717" b="-14151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020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Calvo</a:t>
            </a:r>
            <a:r>
              <a:rPr lang="en-ZA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811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400" dirty="0"/>
              <a:t>Using all our substitutions and rearranging:</a:t>
            </a:r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endParaRPr lang="en-ZA" sz="2400" dirty="0"/>
          </a:p>
          <a:p>
            <a:pPr marL="0" indent="0">
              <a:buNone/>
            </a:pPr>
            <a:r>
              <a:rPr lang="en-ZA" sz="2400" dirty="0"/>
              <a:t>Defining                                                                  yields the New Keynesian Phillips Curve:</a:t>
            </a:r>
          </a:p>
          <a:p>
            <a:endParaRPr lang="en-ZA" sz="2000" dirty="0"/>
          </a:p>
          <a:p>
            <a:endParaRPr lang="en-ZA" sz="2000" dirty="0"/>
          </a:p>
          <a:p>
            <a:endParaRPr lang="en-Z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441587"/>
            <a:ext cx="10563225" cy="428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149" y="2461366"/>
            <a:ext cx="7787701" cy="1935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5123817"/>
            <a:ext cx="3514725" cy="476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33" y="5805264"/>
            <a:ext cx="3547173" cy="84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18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03024" cy="5069160"/>
          </a:xfrm>
        </p:spPr>
        <p:txBody>
          <a:bodyPr>
            <a:normAutofit/>
          </a:bodyPr>
          <a:lstStyle/>
          <a:p>
            <a:r>
              <a:rPr lang="en-ZA" sz="2800" dirty="0"/>
              <a:t>We will end up with a linear model that relates three variables in </a:t>
            </a:r>
            <a:r>
              <a:rPr lang="en-ZA" sz="2800" b="1" dirty="0"/>
              <a:t>log deviation from steady state: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800" dirty="0"/>
              <a:t>The third equation we do not derive, but motivate as a policy reaction function for the monetary authority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 form of 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564904"/>
            <a:ext cx="7131848" cy="2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3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800" cy="1143000"/>
          </a:xfrm>
        </p:spPr>
        <p:txBody>
          <a:bodyPr/>
          <a:lstStyle/>
          <a:p>
            <a:r>
              <a:rPr lang="en-ZA" dirty="0"/>
              <a:t>The monetary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5310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b="1" dirty="0"/>
              <a:t>Central Bank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Key idea: By distorting the relative payoff of money vs bonds, policy can change spending behaviour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Older theories: Central banks choose money supply to induce an equilibrium interest rate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Current reality: Commercial banks can create money through lending, thus central banks do not control the money supply. </a:t>
            </a:r>
          </a:p>
          <a:p>
            <a:pPr lvl="1">
              <a:lnSpc>
                <a:spcPct val="120000"/>
              </a:lnSpc>
            </a:pPr>
            <a:r>
              <a:rPr lang="en-ZA" sz="2400" dirty="0"/>
              <a:t>Think in terms of M1 (Cash and deposits) vs M3 (includes longer term deposits, which in the banking world is equivalent to the loans they provide)</a:t>
            </a:r>
          </a:p>
          <a:p>
            <a:pPr lvl="1">
              <a:lnSpc>
                <a:spcPct val="120000"/>
              </a:lnSpc>
            </a:pPr>
            <a:r>
              <a:rPr lang="en-ZA" sz="2400" dirty="0"/>
              <a:t>Look up “Markus </a:t>
            </a:r>
            <a:r>
              <a:rPr lang="en-ZA" sz="2400" dirty="0" err="1"/>
              <a:t>Economicus</a:t>
            </a:r>
            <a:r>
              <a:rPr lang="en-ZA" sz="2400" dirty="0"/>
              <a:t>” on YouTube for an interesting new theory of money: </a:t>
            </a:r>
            <a:br>
              <a:rPr lang="en-ZA" sz="2400" dirty="0"/>
            </a:br>
            <a:r>
              <a:rPr lang="en-ZA" sz="2400" dirty="0"/>
              <a:t>the </a:t>
            </a:r>
            <a:r>
              <a:rPr lang="en-ZA" sz="2400" dirty="0" err="1"/>
              <a:t>i</a:t>
            </a:r>
            <a:r>
              <a:rPr lang="en-ZA" sz="2400" dirty="0"/>
              <a:t>-theory of money (</a:t>
            </a:r>
            <a:r>
              <a:rPr lang="en-ZA" sz="2400" dirty="0" err="1"/>
              <a:t>i</a:t>
            </a:r>
            <a:r>
              <a:rPr lang="en-ZA" sz="2400" dirty="0"/>
              <a:t> for intermediation) </a:t>
            </a:r>
          </a:p>
        </p:txBody>
      </p:sp>
    </p:spTree>
    <p:extLst>
      <p:ext uri="{BB962C8B-B14F-4D97-AF65-F5344CB8AC3E}">
        <p14:creationId xmlns:p14="http://schemas.microsoft.com/office/powerpoint/2010/main" val="153599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/>
              <a:t>Today we study the central components of DSGE models that were developed to ask monetary policy questions</a:t>
            </a:r>
          </a:p>
          <a:p>
            <a:pPr lvl="1"/>
            <a:r>
              <a:rPr lang="en-ZA" dirty="0"/>
              <a:t>Can we build a micro founded model where the model predicts the type of responses to monetary policy interventions that we observe in the data?</a:t>
            </a:r>
          </a:p>
          <a:p>
            <a:pPr lvl="1"/>
            <a:endParaRPr lang="en-ZA" dirty="0"/>
          </a:p>
          <a:p>
            <a:r>
              <a:rPr lang="en-ZA" dirty="0"/>
              <a:t>Why do we want to do this?</a:t>
            </a:r>
          </a:p>
          <a:p>
            <a:pPr lvl="1"/>
            <a:r>
              <a:rPr lang="en-ZA" dirty="0"/>
              <a:t>Because in the model, we have a direct measure of welfare, and hence can ask questions about the nature of “optimal” monetary policy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E.g. is inflation targeting a good idea? If so, how should it be implemented (i.e. to what features of the data should monetary policy respond?</a:t>
            </a:r>
          </a:p>
        </p:txBody>
      </p:sp>
    </p:spTree>
    <p:extLst>
      <p:ext uri="{BB962C8B-B14F-4D97-AF65-F5344CB8AC3E}">
        <p14:creationId xmlns:p14="http://schemas.microsoft.com/office/powerpoint/2010/main" val="2010162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800" cy="1143000"/>
          </a:xfrm>
        </p:spPr>
        <p:txBody>
          <a:bodyPr/>
          <a:lstStyle/>
          <a:p>
            <a:r>
              <a:rPr lang="en-ZA" dirty="0"/>
              <a:t>The monetary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53103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b="1" dirty="0"/>
              <a:t>Central Bank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In models: Central banks are assumed to directly control the interest rate, with exactly the same effect as the old idea of money supply control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In practice: the methods by which central banks attempt to influence the interest rate varies by country</a:t>
            </a:r>
          </a:p>
          <a:p>
            <a:pPr lvl="1">
              <a:lnSpc>
                <a:spcPct val="120000"/>
              </a:lnSpc>
            </a:pPr>
            <a:r>
              <a:rPr lang="en-ZA" sz="2400" dirty="0"/>
              <a:t>South African Reserve Bank: Still by intervening on the overnight market in terms of quantities (ask </a:t>
            </a:r>
            <a:r>
              <a:rPr lang="en-ZA" sz="2400" dirty="0" err="1"/>
              <a:t>Dawie</a:t>
            </a:r>
            <a:r>
              <a:rPr lang="en-ZA" sz="2400" dirty="0"/>
              <a:t> van </a:t>
            </a:r>
            <a:r>
              <a:rPr lang="en-ZA" sz="2400" dirty="0" err="1"/>
              <a:t>Lill</a:t>
            </a:r>
            <a:r>
              <a:rPr lang="en-ZA" sz="2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ZA" sz="2400" dirty="0"/>
              <a:t>European Central Bank: Corridor system – maintains an indefinite deposit facility and lending facility with fixed rates for commercial banks to deposit/lend short term liquidity</a:t>
            </a:r>
          </a:p>
          <a:p>
            <a:pPr lvl="1"/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322399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0"/>
            <a:ext cx="10972800" cy="1143000"/>
          </a:xfrm>
        </p:spPr>
        <p:txBody>
          <a:bodyPr/>
          <a:lstStyle/>
          <a:p>
            <a:r>
              <a:rPr lang="en-ZA" dirty="0"/>
              <a:t>The monetary authority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53103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b="1" dirty="0"/>
              <a:t>Central Bank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In our model, the central bank directly controls the interest rate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It uses a </a:t>
            </a:r>
            <a:r>
              <a:rPr lang="en-ZA" sz="2800" b="1" dirty="0"/>
              <a:t>monetary policy rule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Often referred to as a “Taylor rule”</a:t>
            </a:r>
          </a:p>
          <a:p>
            <a:pPr lvl="1">
              <a:lnSpc>
                <a:spcPct val="120000"/>
              </a:lnSpc>
            </a:pPr>
            <a:endParaRPr lang="en-ZA" sz="2400" dirty="0"/>
          </a:p>
          <a:p>
            <a:pPr lvl="1">
              <a:lnSpc>
                <a:spcPct val="120000"/>
              </a:lnSpc>
            </a:pPr>
            <a:endParaRPr lang="en-ZA" sz="2400" dirty="0"/>
          </a:p>
          <a:p>
            <a:pPr lvl="1">
              <a:lnSpc>
                <a:spcPct val="120000"/>
              </a:lnSpc>
            </a:pPr>
            <a:r>
              <a:rPr lang="en-ZA" sz="2400" dirty="0"/>
              <a:t>Where                   is the expected output </a:t>
            </a:r>
            <a:r>
              <a:rPr lang="en-ZA" sz="2400" i="1" dirty="0"/>
              <a:t>gap</a:t>
            </a:r>
            <a:r>
              <a:rPr lang="en-ZA" sz="2400" dirty="0"/>
              <a:t> since we are in log deviation from steady state form</a:t>
            </a:r>
          </a:p>
          <a:p>
            <a:pPr>
              <a:lnSpc>
                <a:spcPct val="120000"/>
              </a:lnSpc>
            </a:pPr>
            <a:r>
              <a:rPr lang="en-ZA" sz="2800" dirty="0"/>
              <a:t>In these models, we have an explicit welfare metric (utility) so one can solve for “optimal monetary policy”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See Michael Woodford (2003) </a:t>
            </a:r>
            <a:br>
              <a:rPr lang="en-ZA" dirty="0"/>
            </a:br>
            <a:r>
              <a:rPr lang="en-ZA" dirty="0"/>
              <a:t>“Interest and Prices Foundations of a Theory of Monetary Policy” </a:t>
            </a:r>
            <a:br>
              <a:rPr lang="en-ZA" dirty="0"/>
            </a:br>
            <a:r>
              <a:rPr lang="en-ZA" dirty="0"/>
              <a:t>Princeton University Press </a:t>
            </a:r>
          </a:p>
          <a:p>
            <a:pPr lvl="1">
              <a:lnSpc>
                <a:spcPct val="120000"/>
              </a:lnSpc>
            </a:pPr>
            <a:r>
              <a:rPr lang="en-ZA" dirty="0"/>
              <a:t>For a measly $115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3048083"/>
            <a:ext cx="5077275" cy="32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597969"/>
            <a:ext cx="878025" cy="4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13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DSGE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400" dirty="0"/>
              <a:t>Now we have a typical DSGE model in linear approximation:</a:t>
            </a:r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endParaRPr lang="en-ZA" sz="2400" dirty="0"/>
          </a:p>
          <a:p>
            <a:r>
              <a:rPr lang="en-ZA" sz="2400" dirty="0"/>
              <a:t>This is a system of simultaneous difference equations in the three endogenous aggregate variables </a:t>
            </a:r>
          </a:p>
          <a:p>
            <a:pPr lvl="1"/>
            <a:r>
              <a:rPr lang="en-ZA" sz="2000" dirty="0"/>
              <a:t>This system determines the transmission and persistence of shocks to any one of the equations</a:t>
            </a:r>
          </a:p>
          <a:p>
            <a:pPr lvl="1"/>
            <a:r>
              <a:rPr lang="en-ZA" sz="2000" dirty="0"/>
              <a:t>All the coefficients are related to fundamental microeconomic parameters of the model, or policy choices, so should be robust to the Lucas Critique in principle</a:t>
            </a:r>
            <a:endParaRPr lang="en-ZA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204864"/>
            <a:ext cx="6768752" cy="193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25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Interpreting the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How do we illustrate the implications of this three equation model?</a:t>
            </a:r>
          </a:p>
          <a:p>
            <a:endParaRPr lang="en-ZA" dirty="0"/>
          </a:p>
          <a:p>
            <a:r>
              <a:rPr lang="en-ZA" dirty="0"/>
              <a:t>Impulse response functions:</a:t>
            </a:r>
          </a:p>
          <a:p>
            <a:pPr lvl="1"/>
            <a:r>
              <a:rPr lang="en-ZA" dirty="0"/>
              <a:t>trace the dynamic adjustment path of each endogenous variable after an exogenous shock to the system, as implied by the model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Not trivial to do (due to the expectations terms), but there are standard techniques to solve systems of stochastic difference equations</a:t>
            </a:r>
          </a:p>
          <a:p>
            <a:pPr lvl="2"/>
            <a:r>
              <a:rPr lang="en-ZA" dirty="0"/>
              <a:t>In short: iterated substitution for the expectations combined with terminal conditions (similar </a:t>
            </a:r>
          </a:p>
          <a:p>
            <a:pPr lvl="1"/>
            <a:endParaRPr lang="en-ZA" dirty="0"/>
          </a:p>
          <a:p>
            <a:pPr lvl="1"/>
            <a:r>
              <a:rPr lang="en-ZA" dirty="0"/>
              <a:t>Requires </a:t>
            </a:r>
            <a:r>
              <a:rPr lang="en-ZA" b="1" dirty="0"/>
              <a:t>calibration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/>
              <a:t>From Woodford (2003):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322631"/>
            <a:ext cx="4629969" cy="37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9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Evaluating the theory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For us to judge whether the theory is sufficient guide to monetary policy, it must be able to yield results that match observed data</a:t>
            </a:r>
          </a:p>
          <a:p>
            <a:r>
              <a:rPr lang="en-ZA" dirty="0"/>
              <a:t>But what data in what form? </a:t>
            </a:r>
          </a:p>
          <a:p>
            <a:pPr lvl="1"/>
            <a:r>
              <a:rPr lang="en-ZA" dirty="0"/>
              <a:t>Keep focusing on the fact that the dynamic paths are of major interest.</a:t>
            </a:r>
          </a:p>
          <a:p>
            <a:pPr lvl="1"/>
            <a:r>
              <a:rPr lang="en-ZA" dirty="0"/>
              <a:t>How do we use data to know what the actual dynamic paths look like? </a:t>
            </a:r>
          </a:p>
          <a:p>
            <a:r>
              <a:rPr lang="en-ZA" dirty="0"/>
              <a:t>A standard empirical tool here is a Vector Auto Regression (VAR)</a:t>
            </a:r>
          </a:p>
        </p:txBody>
      </p:sp>
    </p:spTree>
    <p:extLst>
      <p:ext uri="{BB962C8B-B14F-4D97-AF65-F5344CB8AC3E}">
        <p14:creationId xmlns:p14="http://schemas.microsoft.com/office/powerpoint/2010/main" val="2357103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Vector Auto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ZA" dirty="0"/>
                  <a:t>A direct extension of OLS to a system of equations: </a:t>
                </a:r>
              </a:p>
              <a:p>
                <a:pPr marL="0" indent="0">
                  <a:buNone/>
                </a:pPr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marL="0" indent="0">
                  <a:buNone/>
                </a:pPr>
                <a:endParaRPr lang="en-ZA" dirty="0"/>
              </a:p>
              <a:p>
                <a:r>
                  <a:rPr lang="en-ZA" dirty="0"/>
                  <a:t>This yields empirical impulse response functions</a:t>
                </a:r>
              </a:p>
              <a:p>
                <a:pPr lvl="1"/>
                <a:r>
                  <a:rPr lang="en-ZA" dirty="0"/>
                  <a:t>Simple to write down functional form</a:t>
                </a:r>
              </a:p>
              <a:p>
                <a:pPr lvl="1"/>
                <a:r>
                  <a:rPr lang="en-ZA" dirty="0"/>
                  <a:t>Time series econometrics packages give this as standard output</a:t>
                </a:r>
                <a:br>
                  <a:rPr lang="en-ZA" dirty="0"/>
                </a:br>
                <a:endParaRPr lang="en-ZA" dirty="0"/>
              </a:p>
              <a:p>
                <a:endParaRPr lang="en-Z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83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 typical estimated IRF: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846138"/>
            <a:ext cx="31786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/>
              <a:t>from Woodford (2003)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50" y="1409349"/>
            <a:ext cx="5268150" cy="4699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21046"/>
            <a:ext cx="5222003" cy="42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053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268760"/>
            <a:ext cx="8229600" cy="5472608"/>
          </a:xfrm>
        </p:spPr>
        <p:txBody>
          <a:bodyPr>
            <a:normAutofit/>
          </a:bodyPr>
          <a:lstStyle/>
          <a:p>
            <a:r>
              <a:rPr lang="en-ZA" sz="2800" dirty="0"/>
              <a:t>Estimate theoretical model directly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r>
              <a:rPr lang="en-ZA" sz="2800" dirty="0"/>
              <a:t>For more complicated models, this requires advanced non-linear estimation techniques, that are not very well behaved. 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Structural estimation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30119"/>
            <a:ext cx="7131848" cy="2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2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New Keynesian Philips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The New Keynesian Philips curve we derived thus give the micro foundations of a rational expectations based relationship between output and inflation under staggered price setting when the agents know the model as well as the modeller</a:t>
            </a:r>
          </a:p>
          <a:p>
            <a:endParaRPr lang="en-ZA" dirty="0"/>
          </a:p>
          <a:p>
            <a:r>
              <a:rPr lang="en-ZA" dirty="0"/>
              <a:t>It unfortunately does not fit the data well in this simple form</a:t>
            </a:r>
          </a:p>
        </p:txBody>
      </p:sp>
    </p:spTree>
    <p:extLst>
      <p:ext uri="{BB962C8B-B14F-4D97-AF65-F5344CB8AC3E}">
        <p14:creationId xmlns:p14="http://schemas.microsoft.com/office/powerpoint/2010/main" val="40832539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Problems with the simple NKPC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53135"/>
          </a:xfrm>
        </p:spPr>
        <p:txBody>
          <a:bodyPr>
            <a:normAutofit fontScale="92500" lnSpcReduction="20000"/>
          </a:bodyPr>
          <a:lstStyle/>
          <a:p>
            <a:r>
              <a:rPr lang="en-ZA" dirty="0"/>
              <a:t>Does not match </a:t>
            </a:r>
            <a:r>
              <a:rPr lang="en-ZA" b="1" dirty="0"/>
              <a:t>Macroeconomic</a:t>
            </a:r>
            <a:r>
              <a:rPr lang="en-ZA" dirty="0"/>
              <a:t> behaviour of inflation</a:t>
            </a:r>
          </a:p>
          <a:p>
            <a:pPr lvl="1"/>
            <a:r>
              <a:rPr lang="en-ZA" dirty="0"/>
              <a:t>The model predicts </a:t>
            </a:r>
            <a:r>
              <a:rPr lang="en-ZA" i="1" dirty="0"/>
              <a:t>price </a:t>
            </a:r>
            <a:r>
              <a:rPr lang="en-ZA" dirty="0"/>
              <a:t>persistence, but not </a:t>
            </a:r>
            <a:r>
              <a:rPr lang="en-ZA" i="1" dirty="0"/>
              <a:t>inflation </a:t>
            </a:r>
            <a:r>
              <a:rPr lang="en-ZA" dirty="0"/>
              <a:t>persistence</a:t>
            </a:r>
          </a:p>
          <a:p>
            <a:pPr lvl="1"/>
            <a:r>
              <a:rPr lang="en-ZA" dirty="0"/>
              <a:t>Predicts a </a:t>
            </a:r>
            <a:r>
              <a:rPr lang="en-ZA" b="1" dirty="0"/>
              <a:t>boom</a:t>
            </a:r>
            <a:r>
              <a:rPr lang="en-ZA" dirty="0"/>
              <a:t> if inflation is expected to fall some time in the future due to </a:t>
            </a:r>
            <a:r>
              <a:rPr lang="en-ZA" dirty="0" err="1"/>
              <a:t>contractionary</a:t>
            </a:r>
            <a:r>
              <a:rPr lang="en-ZA" dirty="0"/>
              <a:t> monetary policy</a:t>
            </a:r>
          </a:p>
          <a:p>
            <a:pPr lvl="1"/>
            <a:endParaRPr lang="en-ZA" dirty="0"/>
          </a:p>
          <a:p>
            <a:r>
              <a:rPr lang="en-ZA" dirty="0"/>
              <a:t>Does not match </a:t>
            </a:r>
            <a:r>
              <a:rPr lang="en-ZA" b="1" dirty="0"/>
              <a:t>Microeconomic</a:t>
            </a:r>
            <a:r>
              <a:rPr lang="en-ZA" dirty="0"/>
              <a:t> evidence on the frequency of price changes</a:t>
            </a:r>
          </a:p>
          <a:p>
            <a:pPr lvl="1"/>
            <a:r>
              <a:rPr lang="en-ZA" dirty="0"/>
              <a:t>Nakamura and </a:t>
            </a:r>
            <a:r>
              <a:rPr lang="en-ZA" dirty="0" err="1"/>
              <a:t>Steinsson</a:t>
            </a:r>
            <a:r>
              <a:rPr lang="en-ZA" dirty="0"/>
              <a:t> (2008) </a:t>
            </a:r>
            <a:r>
              <a:rPr lang="en-ZA" dirty="0" err="1"/>
              <a:t>analyzed</a:t>
            </a:r>
            <a:r>
              <a:rPr lang="en-ZA" dirty="0"/>
              <a:t> the raw data on which the US CPI figures are based </a:t>
            </a:r>
          </a:p>
          <a:p>
            <a:pPr lvl="2"/>
            <a:r>
              <a:rPr lang="en-ZA" dirty="0"/>
              <a:t>The median period between price changes is 4 months</a:t>
            </a:r>
          </a:p>
          <a:p>
            <a:pPr lvl="2"/>
            <a:r>
              <a:rPr lang="en-ZA" dirty="0"/>
              <a:t>The estimated NKPC predicts 3-4 quarters</a:t>
            </a:r>
          </a:p>
          <a:p>
            <a:pPr lvl="2"/>
            <a:r>
              <a:rPr lang="en-ZA" dirty="0"/>
              <a:t>The problem is, as mentioned last week, that there is vast heterogeneity in price change frequency</a:t>
            </a:r>
          </a:p>
          <a:p>
            <a:pPr lvl="2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35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Today: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600200"/>
            <a:ext cx="10585176" cy="4997152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Build baseline parts of model:</a:t>
            </a:r>
          </a:p>
          <a:p>
            <a:pPr lvl="1"/>
            <a:r>
              <a:rPr lang="en-ZA" dirty="0"/>
              <a:t>Dynamically optimizing households</a:t>
            </a:r>
          </a:p>
          <a:p>
            <a:pPr lvl="2"/>
            <a:r>
              <a:rPr lang="en-ZA" dirty="0"/>
              <a:t>Yields Dynamic IS curve</a:t>
            </a:r>
          </a:p>
          <a:p>
            <a:pPr lvl="1"/>
            <a:r>
              <a:rPr lang="en-ZA" dirty="0"/>
              <a:t>Money demand/Asset market</a:t>
            </a:r>
          </a:p>
          <a:p>
            <a:pPr lvl="2"/>
            <a:r>
              <a:rPr lang="en-ZA" dirty="0"/>
              <a:t>Micro founded by trade-off with interest bearing bond</a:t>
            </a:r>
          </a:p>
          <a:p>
            <a:pPr lvl="1"/>
            <a:r>
              <a:rPr lang="en-ZA" dirty="0"/>
              <a:t>Imperfectly competitive firms with pricing power as in</a:t>
            </a:r>
          </a:p>
          <a:p>
            <a:pPr lvl="2"/>
            <a:r>
              <a:rPr lang="en-ZA" dirty="0"/>
              <a:t>Yields firm demand function and optimal price problem</a:t>
            </a:r>
          </a:p>
          <a:p>
            <a:pPr lvl="2"/>
            <a:endParaRPr lang="en-ZA" dirty="0"/>
          </a:p>
          <a:p>
            <a:r>
              <a:rPr lang="en-ZA" dirty="0"/>
              <a:t>Add:</a:t>
            </a:r>
          </a:p>
          <a:p>
            <a:pPr lvl="1"/>
            <a:r>
              <a:rPr lang="en-ZA" dirty="0"/>
              <a:t>Price Dynamics</a:t>
            </a:r>
          </a:p>
          <a:p>
            <a:pPr lvl="2"/>
            <a:r>
              <a:rPr lang="en-ZA" dirty="0"/>
              <a:t>Drop the assumption of real menu costs</a:t>
            </a:r>
          </a:p>
          <a:p>
            <a:pPr lvl="2"/>
            <a:r>
              <a:rPr lang="en-ZA" dirty="0"/>
              <a:t>Use </a:t>
            </a:r>
            <a:r>
              <a:rPr lang="en-ZA" dirty="0" err="1"/>
              <a:t>multiperiod</a:t>
            </a:r>
            <a:r>
              <a:rPr lang="en-ZA" dirty="0"/>
              <a:t> contracts/commitments as a proxy that is more convenient to model</a:t>
            </a:r>
          </a:p>
          <a:p>
            <a:pPr lvl="2"/>
            <a:r>
              <a:rPr lang="en-ZA" dirty="0"/>
              <a:t>Force price adjustment to be slow/incomplete without having to specify the information problems that lead to this as endogenous consequences of the general equilibrium</a:t>
            </a:r>
          </a:p>
          <a:p>
            <a:pPr lvl="2"/>
            <a:r>
              <a:rPr lang="en-ZA" dirty="0"/>
              <a:t>Can calibrate this rigidity to attempt to match real world price adjustment patterns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2430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Alternatives to the NKPC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79376" y="1600200"/>
                <a:ext cx="11233248" cy="492514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ZA" dirty="0"/>
                  <a:t>Hybrid forms</a:t>
                </a:r>
              </a:p>
              <a:p>
                <a:pPr lvl="1"/>
                <a:r>
                  <a:rPr lang="en-ZA" dirty="0"/>
                  <a:t>Simply force a lagged inflation term in the PC (</a:t>
                </a:r>
                <a:r>
                  <a:rPr lang="en-ZA" dirty="0" err="1"/>
                  <a:t>Gali</a:t>
                </a:r>
                <a:r>
                  <a:rPr lang="en-ZA" dirty="0"/>
                  <a:t> and </a:t>
                </a:r>
                <a:r>
                  <a:rPr lang="en-ZA" dirty="0" err="1"/>
                  <a:t>Gertler</a:t>
                </a:r>
                <a:r>
                  <a:rPr lang="en-ZA" dirty="0"/>
                  <a:t> 1999)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Z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ZA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ZA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Z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Z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ZA" dirty="0"/>
              </a:p>
              <a:p>
                <a:pPr lvl="1"/>
                <a:r>
                  <a:rPr lang="en-ZA" dirty="0"/>
                  <a:t>Can be (sort of) micro founded by assuming a fraction of only backward looking agents (Fuhrer 1997)</a:t>
                </a:r>
              </a:p>
              <a:p>
                <a:pPr lvl="2"/>
                <a:r>
                  <a:rPr lang="en-ZA" dirty="0"/>
                  <a:t>But backward looking behaviour is sub-optimal in these models, so is a very strong assumption, which basically forces the result</a:t>
                </a:r>
              </a:p>
              <a:p>
                <a:pPr lvl="1"/>
                <a:endParaRPr lang="en-ZA" dirty="0"/>
              </a:p>
              <a:p>
                <a:r>
                  <a:rPr lang="en-ZA" dirty="0"/>
                  <a:t>Indexing, sticky wages (</a:t>
                </a:r>
                <a:r>
                  <a:rPr lang="en-ZA" dirty="0" err="1"/>
                  <a:t>Christiano</a:t>
                </a:r>
                <a:r>
                  <a:rPr lang="en-ZA" dirty="0"/>
                  <a:t>, </a:t>
                </a:r>
                <a:r>
                  <a:rPr lang="en-ZA" dirty="0" err="1"/>
                  <a:t>Eichenbaum</a:t>
                </a:r>
                <a:r>
                  <a:rPr lang="en-ZA" dirty="0"/>
                  <a:t> and Evans 2005)</a:t>
                </a:r>
              </a:p>
              <a:p>
                <a:pPr lvl="1"/>
                <a:r>
                  <a:rPr lang="en-ZA" dirty="0"/>
                  <a:t>Firms choose not single price, but an inflation indexed price path, also implies a lagged inflation term</a:t>
                </a:r>
              </a:p>
              <a:p>
                <a:pPr lvl="1"/>
                <a:r>
                  <a:rPr lang="en-ZA" dirty="0"/>
                  <a:t>Sticky wages implies an additional labour side Phillips curve</a:t>
                </a:r>
                <a:br>
                  <a:rPr lang="en-ZA" dirty="0"/>
                </a:br>
                <a:endParaRPr lang="en-ZA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600200"/>
                <a:ext cx="11233248" cy="4925144"/>
              </a:xfrm>
              <a:blipFill>
                <a:blip r:embed="rId2"/>
                <a:stretch>
                  <a:fillRect l="-1140" t="-322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17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Alternatives to the NKPC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9376" y="1600200"/>
            <a:ext cx="11233248" cy="4925144"/>
          </a:xfrm>
        </p:spPr>
        <p:txBody>
          <a:bodyPr>
            <a:normAutofit/>
          </a:bodyPr>
          <a:lstStyle/>
          <a:p>
            <a:r>
              <a:rPr lang="en-ZA" dirty="0"/>
              <a:t>Sticky Information Philips Curve </a:t>
            </a:r>
          </a:p>
          <a:p>
            <a:pPr lvl="1"/>
            <a:r>
              <a:rPr lang="en-ZA" sz="2400" dirty="0"/>
              <a:t>Rather than assume firms cannot adjust their prices, assume they infrequently update their information sets (</a:t>
            </a:r>
            <a:r>
              <a:rPr lang="en-ZA" sz="2400" dirty="0" err="1"/>
              <a:t>Mankiw</a:t>
            </a:r>
            <a:r>
              <a:rPr lang="en-ZA" sz="2400" dirty="0"/>
              <a:t> and Reis 2002)</a:t>
            </a:r>
          </a:p>
          <a:p>
            <a:pPr lvl="2"/>
            <a:r>
              <a:rPr lang="en-ZA" sz="2000" dirty="0"/>
              <a:t>Because gaining information is costly, which is more defensible than menu costs</a:t>
            </a:r>
          </a:p>
          <a:p>
            <a:pPr lvl="1"/>
            <a:r>
              <a:rPr lang="en-ZA" sz="2400" dirty="0"/>
              <a:t>There is nominal rigidity not because there are “old prices” in the economy, but because that new price changes are based on “old information”.</a:t>
            </a:r>
          </a:p>
          <a:p>
            <a:pPr lvl="1"/>
            <a:r>
              <a:rPr lang="en-ZA" sz="2400" dirty="0"/>
              <a:t>This model predicts inflation inertia and no boom for announced disinflation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56480-806C-438A-880A-F4D8A0ED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4797152"/>
            <a:ext cx="96869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21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South Africa?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Burger and Du </a:t>
            </a:r>
            <a:r>
              <a:rPr lang="en-ZA" dirty="0" err="1"/>
              <a:t>Plessis</a:t>
            </a:r>
            <a:r>
              <a:rPr lang="en-ZA" dirty="0"/>
              <a:t> (2013) estimate several versions of the NKPC for South Africa</a:t>
            </a:r>
          </a:p>
          <a:p>
            <a:pPr lvl="1"/>
            <a:r>
              <a:rPr lang="en-ZA" dirty="0"/>
              <a:t>Representative finding: </a:t>
            </a:r>
            <a:br>
              <a:rPr lang="en-ZA" dirty="0"/>
            </a:br>
            <a:r>
              <a:rPr lang="en-ZA" dirty="0"/>
              <a:t>	prices fixed for around 4.2 quarters</a:t>
            </a:r>
          </a:p>
          <a:p>
            <a:pPr lvl="1"/>
            <a:endParaRPr lang="en-ZA" dirty="0"/>
          </a:p>
          <a:p>
            <a:r>
              <a:rPr lang="en-ZA" dirty="0"/>
              <a:t>Reid and du Rand (2015) estimate a Sticky Information PC for South Africa:</a:t>
            </a:r>
          </a:p>
          <a:p>
            <a:pPr lvl="1"/>
            <a:r>
              <a:rPr lang="en-ZA" dirty="0"/>
              <a:t>Representative finding: </a:t>
            </a:r>
            <a:br>
              <a:rPr lang="en-ZA" dirty="0"/>
            </a:br>
            <a:r>
              <a:rPr lang="en-ZA" dirty="0"/>
              <a:t>	information fixed for around 1.3 quarters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1692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814992" cy="5526360"/>
          </a:xfrm>
        </p:spPr>
        <p:txBody>
          <a:bodyPr>
            <a:normAutofit lnSpcReduction="10000"/>
          </a:bodyPr>
          <a:lstStyle/>
          <a:p>
            <a:r>
              <a:rPr lang="en-ZA" dirty="0"/>
              <a:t>These models provide a valuable micro founded way of studying business cycle dynamics</a:t>
            </a:r>
          </a:p>
          <a:p>
            <a:endParaRPr lang="en-ZA" dirty="0"/>
          </a:p>
          <a:p>
            <a:r>
              <a:rPr lang="en-ZA" dirty="0"/>
              <a:t>As descriptions of the past, they can be made to fit aggregate data quite well</a:t>
            </a:r>
          </a:p>
          <a:p>
            <a:pPr lvl="1"/>
            <a:r>
              <a:rPr lang="en-ZA" dirty="0"/>
              <a:t>This is useful for considering what type of policy is optimal</a:t>
            </a:r>
          </a:p>
          <a:p>
            <a:pPr lvl="1"/>
            <a:r>
              <a:rPr lang="en-ZA" dirty="0"/>
              <a:t>But they are somewhat at odds with micro evidence</a:t>
            </a:r>
          </a:p>
          <a:p>
            <a:pPr lvl="1"/>
            <a:endParaRPr lang="en-ZA" dirty="0"/>
          </a:p>
          <a:p>
            <a:r>
              <a:rPr lang="en-ZA" dirty="0"/>
              <a:t>Modern models (which Kehoe et al. 2018 call third generation models allow for heterogeneous agents and firms</a:t>
            </a:r>
          </a:p>
          <a:p>
            <a:pPr lvl="1"/>
            <a:r>
              <a:rPr lang="en-ZA" dirty="0"/>
              <a:t>These models can only be solved by numerical methods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70442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814992" cy="5526360"/>
          </a:xfrm>
        </p:spPr>
        <p:txBody>
          <a:bodyPr>
            <a:normAutofit fontScale="92500" lnSpcReduction="10000"/>
          </a:bodyPr>
          <a:lstStyle/>
          <a:p>
            <a:endParaRPr lang="en-ZA" dirty="0"/>
          </a:p>
          <a:p>
            <a:r>
              <a:rPr lang="en-ZA" dirty="0"/>
              <a:t>As tools for forecasting, they don’t fare well at all</a:t>
            </a:r>
          </a:p>
          <a:p>
            <a:pPr lvl="1"/>
            <a:r>
              <a:rPr lang="en-ZA" dirty="0"/>
              <a:t>Good forecasting is necessary for any particular application of a policy type (i.e. given that inflation targeting is optimal in some sense, what is the best way to implement it practice?)</a:t>
            </a:r>
          </a:p>
          <a:p>
            <a:endParaRPr lang="en-ZA" dirty="0"/>
          </a:p>
          <a:p>
            <a:r>
              <a:rPr lang="en-ZA" dirty="0"/>
              <a:t>As tools for studying financial crises, even theoretically, they are limited by the nature of the assumptions of representative agents, and the solution concept:</a:t>
            </a:r>
          </a:p>
          <a:p>
            <a:pPr lvl="1"/>
            <a:r>
              <a:rPr lang="en-ZA" dirty="0"/>
              <a:t>There are few truly dynamic general equilibrium models that can allow for some banks to go bankrupt when others do not</a:t>
            </a:r>
          </a:p>
          <a:p>
            <a:pPr lvl="1"/>
            <a:r>
              <a:rPr lang="en-ZA" dirty="0"/>
              <a:t>Closest is </a:t>
            </a:r>
            <a:r>
              <a:rPr lang="en-ZA" dirty="0" err="1"/>
              <a:t>Gertler</a:t>
            </a:r>
            <a:r>
              <a:rPr lang="en-ZA" dirty="0"/>
              <a:t> and </a:t>
            </a:r>
            <a:r>
              <a:rPr lang="en-ZA" dirty="0" err="1"/>
              <a:t>Kiyotaki</a:t>
            </a:r>
            <a:r>
              <a:rPr lang="en-ZA" dirty="0"/>
              <a:t> (2015) AER</a:t>
            </a:r>
          </a:p>
        </p:txBody>
      </p:sp>
    </p:spTree>
    <p:extLst>
      <p:ext uri="{BB962C8B-B14F-4D97-AF65-F5344CB8AC3E}">
        <p14:creationId xmlns:p14="http://schemas.microsoft.com/office/powerpoint/2010/main" val="274890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/>
              <a:t>Linear (or Quadratic) 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87320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ZA" sz="2000" b="1" dirty="0"/>
              <a:t>Goal of Macroeconomics:</a:t>
            </a:r>
          </a:p>
          <a:p>
            <a:r>
              <a:rPr lang="en-ZA" sz="2000" dirty="0"/>
              <a:t>To understand and predict the dynamic evolution of the economy, in aggregate variables like output, inflation and interest rates (at least) in response to shocks from various sources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b="1" dirty="0"/>
              <a:t>Analytical Constraint:</a:t>
            </a:r>
          </a:p>
          <a:p>
            <a:r>
              <a:rPr lang="en-ZA" sz="2000" dirty="0"/>
              <a:t>We can usually only solve explicitly for the steady state that emerges in absence of shocks</a:t>
            </a:r>
          </a:p>
          <a:p>
            <a:r>
              <a:rPr lang="en-ZA" sz="2000" dirty="0"/>
              <a:t>The equations that describe “optimal reactions” and hence “predicted aggregate dynamics” out of steady state are highly non-linear, with no closed form solution</a:t>
            </a:r>
          </a:p>
          <a:p>
            <a:pPr marL="0" indent="0">
              <a:buNone/>
            </a:pPr>
            <a:endParaRPr lang="en-ZA" sz="2000" b="1" dirty="0"/>
          </a:p>
          <a:p>
            <a:pPr marL="0" indent="0">
              <a:buNone/>
            </a:pPr>
            <a:r>
              <a:rPr lang="en-ZA" sz="2000" b="1" dirty="0"/>
              <a:t>Compromise Solution:</a:t>
            </a:r>
          </a:p>
          <a:p>
            <a:r>
              <a:rPr lang="en-ZA" sz="2000" dirty="0"/>
              <a:t>Use mathematical approximation theories to represent the aggregate dynamics by the closest system of linear (quadratic) equations which we can solve by linear algebra methods</a:t>
            </a:r>
          </a:p>
          <a:p>
            <a:r>
              <a:rPr lang="en-ZA" sz="2000" dirty="0"/>
              <a:t>Since we have a steady state to which the economy returns, we will represent our economy in terms of </a:t>
            </a:r>
            <a:r>
              <a:rPr lang="en-ZA" sz="2000" b="1" dirty="0"/>
              <a:t>log-deviations from steady state.</a:t>
            </a:r>
          </a:p>
          <a:p>
            <a:r>
              <a:rPr lang="en-ZA" sz="2000" dirty="0"/>
              <a:t>These equations then approximate the dynamics of the return to steady state over time after a stochastic disturbance/shock</a:t>
            </a:r>
          </a:p>
        </p:txBody>
      </p:sp>
    </p:spTree>
    <p:extLst>
      <p:ext uri="{BB962C8B-B14F-4D97-AF65-F5344CB8AC3E}">
        <p14:creationId xmlns:p14="http://schemas.microsoft.com/office/powerpoint/2010/main" val="47013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103024" cy="5069160"/>
          </a:xfrm>
        </p:spPr>
        <p:txBody>
          <a:bodyPr>
            <a:normAutofit fontScale="92500" lnSpcReduction="10000"/>
          </a:bodyPr>
          <a:lstStyle/>
          <a:p>
            <a:r>
              <a:rPr lang="en-ZA" sz="2800" dirty="0"/>
              <a:t>We will end up with a linear model that relates three variables in log deviation (% deviation) from steady state:</a:t>
            </a:r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endParaRPr lang="en-ZA" sz="2800" dirty="0"/>
          </a:p>
          <a:p>
            <a:r>
              <a:rPr lang="en-ZA" sz="2800" dirty="0"/>
              <a:t>Our main work today is derive the second equation from the intertemporal problem of price setting in a world where price adjustment in incomplete</a:t>
            </a:r>
          </a:p>
          <a:p>
            <a:pPr lvl="1"/>
            <a:r>
              <a:rPr lang="en-ZA" sz="2400" dirty="0"/>
              <a:t>This is called the New Keynesian Phillips curve</a:t>
            </a:r>
          </a:p>
          <a:p>
            <a:r>
              <a:rPr lang="en-ZA" sz="2800" dirty="0"/>
              <a:t>After that, we will derive the first equation from the full dynamic model of the consumer side, and motivate the third equation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Final form of  the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636912"/>
            <a:ext cx="7131848" cy="20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2996</TotalTime>
  <Words>4759</Words>
  <Application>Microsoft Office PowerPoint</Application>
  <PresentationFormat>Widescreen</PresentationFormat>
  <Paragraphs>658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Cambria Math</vt:lpstr>
      <vt:lpstr>Office Theme</vt:lpstr>
      <vt:lpstr>Honours Macroeconomics</vt:lpstr>
      <vt:lpstr>Plan</vt:lpstr>
      <vt:lpstr>Intro</vt:lpstr>
      <vt:lpstr>PowerPoint Presentation</vt:lpstr>
      <vt:lpstr>DSGE models</vt:lpstr>
      <vt:lpstr> </vt:lpstr>
      <vt:lpstr>Today:</vt:lpstr>
      <vt:lpstr>Linear (or Quadratic) approximation</vt:lpstr>
      <vt:lpstr>Final form of  the model</vt:lpstr>
      <vt:lpstr>Overview of Model</vt:lpstr>
      <vt:lpstr>Overview of Model</vt:lpstr>
      <vt:lpstr>Household Problem</vt:lpstr>
      <vt:lpstr>Aggregate Consumer Problem:</vt:lpstr>
      <vt:lpstr>PowerPoint Presentation</vt:lpstr>
      <vt:lpstr>PowerPoint Presentation</vt:lpstr>
      <vt:lpstr>PowerPoint Presentation</vt:lpstr>
      <vt:lpstr>Euler Equation</vt:lpstr>
      <vt:lpstr>Final form of  the model</vt:lpstr>
      <vt:lpstr>Equilibrium: Goods Market</vt:lpstr>
      <vt:lpstr>Equilibrium: Goods Market</vt:lpstr>
      <vt:lpstr>Equilibrium: Goods Market</vt:lpstr>
      <vt:lpstr>Equilibrium: Goods Market</vt:lpstr>
      <vt:lpstr>Final form of  the model</vt:lpstr>
      <vt:lpstr>Labour Supply and Equilibrium</vt:lpstr>
      <vt:lpstr>Equilibrium: Labour Market</vt:lpstr>
      <vt:lpstr>Money Demand</vt:lpstr>
      <vt:lpstr>Microeconomic Problem of Consumer</vt:lpstr>
      <vt:lpstr>Firms’ Price Setting Problem</vt:lpstr>
      <vt:lpstr>Firms’ Price Setting Problem</vt:lpstr>
      <vt:lpstr>Key theoretical modelling device: price stickiness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The key idea</vt:lpstr>
      <vt:lpstr>The key idea</vt:lpstr>
      <vt:lpstr>The key idea</vt:lpstr>
      <vt:lpstr>Firms’ Price Setting Problem</vt:lpstr>
      <vt:lpstr>Firms’ Price Setting Problem</vt:lpstr>
      <vt:lpstr>Firms’ Price Setting Problem</vt:lpstr>
      <vt:lpstr>Firms’ Price Setting Problem</vt:lpstr>
      <vt:lpstr>Firms’ Price Setting Problem</vt:lpstr>
      <vt:lpstr>Specific models of staggered price setting</vt:lpstr>
      <vt:lpstr>Fischer Model</vt:lpstr>
      <vt:lpstr>Implications of the Fischer Model</vt:lpstr>
      <vt:lpstr>Taylor/Phelps Model</vt:lpstr>
      <vt:lpstr>Calvo Model</vt:lpstr>
      <vt:lpstr>Calvo Model</vt:lpstr>
      <vt:lpstr>Calvo Model</vt:lpstr>
      <vt:lpstr>Calvo Model</vt:lpstr>
      <vt:lpstr>Calvo Model</vt:lpstr>
      <vt:lpstr>Calvo Model</vt:lpstr>
      <vt:lpstr>Final form of  the model</vt:lpstr>
      <vt:lpstr>The monetary authority</vt:lpstr>
      <vt:lpstr>The monetary authority</vt:lpstr>
      <vt:lpstr>The monetary authority</vt:lpstr>
      <vt:lpstr>DSGE models </vt:lpstr>
      <vt:lpstr>Interpreting the theory</vt:lpstr>
      <vt:lpstr>Evaluating the theory</vt:lpstr>
      <vt:lpstr>Vector Auto Regressions</vt:lpstr>
      <vt:lpstr>A typical estimated IRF:</vt:lpstr>
      <vt:lpstr>Structural estimation</vt:lpstr>
      <vt:lpstr>New Keynesian Philips Curve</vt:lpstr>
      <vt:lpstr>Problems with the simple NKPC</vt:lpstr>
      <vt:lpstr>Alternatives to the NKPC</vt:lpstr>
      <vt:lpstr>Alternatives to the NKPC</vt:lpstr>
      <vt:lpstr>South Africa?</vt:lpstr>
      <vt:lpstr>Conclusion</vt:lpstr>
      <vt:lpstr>Conclusion</vt:lpstr>
    </vt:vector>
  </TitlesOfParts>
  <Company>University of Stellenbosch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Honours Macroeconomics</dc:title>
  <dc:creator>Du Rand, GP, Mnr &lt;gideondurand@sun.ac.za&gt;</dc:creator>
  <cp:lastModifiedBy>Du Rand, GP, Dr [gideondurand@sun.ac.za]</cp:lastModifiedBy>
  <cp:revision>118</cp:revision>
  <dcterms:created xsi:type="dcterms:W3CDTF">2014-10-02T08:07:09Z</dcterms:created>
  <dcterms:modified xsi:type="dcterms:W3CDTF">2021-10-11T07:08:49Z</dcterms:modified>
</cp:coreProperties>
</file>