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  <p:sldId id="273" r:id="rId3"/>
    <p:sldId id="303" r:id="rId4"/>
    <p:sldId id="275" r:id="rId5"/>
    <p:sldId id="276" r:id="rId6"/>
    <p:sldId id="304" r:id="rId7"/>
    <p:sldId id="277" r:id="rId8"/>
    <p:sldId id="305" r:id="rId9"/>
    <p:sldId id="296" r:id="rId10"/>
    <p:sldId id="297" r:id="rId11"/>
    <p:sldId id="278" r:id="rId12"/>
    <p:sldId id="306" r:id="rId13"/>
    <p:sldId id="307" r:id="rId14"/>
    <p:sldId id="298" r:id="rId15"/>
    <p:sldId id="279" r:id="rId16"/>
    <p:sldId id="280" r:id="rId17"/>
    <p:sldId id="281" r:id="rId18"/>
    <p:sldId id="283" r:id="rId19"/>
    <p:sldId id="309" r:id="rId20"/>
    <p:sldId id="310" r:id="rId21"/>
    <p:sldId id="284" r:id="rId22"/>
    <p:sldId id="311" r:id="rId23"/>
    <p:sldId id="285" r:id="rId24"/>
    <p:sldId id="286" r:id="rId25"/>
    <p:sldId id="288" r:id="rId26"/>
    <p:sldId id="289" r:id="rId27"/>
    <p:sldId id="290" r:id="rId28"/>
    <p:sldId id="291" r:id="rId29"/>
    <p:sldId id="302" r:id="rId30"/>
    <p:sldId id="287" r:id="rId31"/>
    <p:sldId id="292" r:id="rId32"/>
    <p:sldId id="313" r:id="rId33"/>
    <p:sldId id="314" r:id="rId34"/>
    <p:sldId id="315" r:id="rId35"/>
    <p:sldId id="385" r:id="rId36"/>
    <p:sldId id="316" r:id="rId37"/>
    <p:sldId id="317" r:id="rId38"/>
    <p:sldId id="318" r:id="rId39"/>
    <p:sldId id="319" r:id="rId40"/>
    <p:sldId id="320" r:id="rId41"/>
    <p:sldId id="299" r:id="rId42"/>
    <p:sldId id="321" r:id="rId43"/>
    <p:sldId id="322" r:id="rId44"/>
    <p:sldId id="386" r:id="rId45"/>
    <p:sldId id="323" r:id="rId46"/>
    <p:sldId id="325" r:id="rId47"/>
    <p:sldId id="326" r:id="rId48"/>
    <p:sldId id="257" r:id="rId49"/>
    <p:sldId id="258" r:id="rId50"/>
    <p:sldId id="259" r:id="rId51"/>
    <p:sldId id="260" r:id="rId52"/>
    <p:sldId id="261" r:id="rId53"/>
    <p:sldId id="262" r:id="rId54"/>
    <p:sldId id="263" r:id="rId55"/>
    <p:sldId id="265" r:id="rId56"/>
    <p:sldId id="264" r:id="rId57"/>
    <p:sldId id="266" r:id="rId58"/>
    <p:sldId id="268" r:id="rId59"/>
    <p:sldId id="267" r:id="rId60"/>
    <p:sldId id="269" r:id="rId61"/>
    <p:sldId id="270" r:id="rId62"/>
    <p:sldId id="272" r:id="rId63"/>
    <p:sldId id="271" r:id="rId64"/>
    <p:sldId id="327" r:id="rId65"/>
    <p:sldId id="328" r:id="rId66"/>
    <p:sldId id="329" r:id="rId67"/>
    <p:sldId id="331" r:id="rId68"/>
    <p:sldId id="334" r:id="rId69"/>
    <p:sldId id="337" r:id="rId70"/>
    <p:sldId id="338" r:id="rId71"/>
    <p:sldId id="335" r:id="rId72"/>
    <p:sldId id="340" r:id="rId73"/>
    <p:sldId id="339" r:id="rId74"/>
    <p:sldId id="341" r:id="rId75"/>
    <p:sldId id="342" r:id="rId76"/>
    <p:sldId id="293" r:id="rId77"/>
    <p:sldId id="294" r:id="rId78"/>
    <p:sldId id="295" r:id="rId79"/>
    <p:sldId id="308" r:id="rId80"/>
    <p:sldId id="387" r:id="rId81"/>
    <p:sldId id="300" r:id="rId82"/>
    <p:sldId id="343" r:id="rId83"/>
    <p:sldId id="348" r:id="rId84"/>
    <p:sldId id="349" r:id="rId85"/>
    <p:sldId id="350" r:id="rId86"/>
    <p:sldId id="351" r:id="rId87"/>
    <p:sldId id="352" r:id="rId88"/>
    <p:sldId id="353" r:id="rId89"/>
    <p:sldId id="344" r:id="rId90"/>
    <p:sldId id="345" r:id="rId91"/>
    <p:sldId id="354" r:id="rId92"/>
    <p:sldId id="355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A6C5EB-4976-E169-D353-5A7D6CAC007E}" name="Du Rand, GP, Dr [gideondurand@sun.ac.za]" initials="DRGD[" userId="S::gideondurand@sun.ac.za::e3c99b31-4bb0-4345-85ad-740e5972e7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E"/>
    <a:srgbClr val="D00000"/>
    <a:srgbClr val="006600"/>
    <a:srgbClr val="8C00B8"/>
    <a:srgbClr val="CE0299"/>
    <a:srgbClr val="71FF96"/>
    <a:srgbClr val="00C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4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3A76-727A-4BDA-861D-16D11C4F5F8F}" type="datetimeFigureOut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AB6-6E9E-4E46-A925-56ACC737CA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739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3A76-727A-4BDA-861D-16D11C4F5F8F}" type="datetimeFigureOut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AB6-6E9E-4E46-A925-56ACC737CA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216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3A76-727A-4BDA-861D-16D11C4F5F8F}" type="datetimeFigureOut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AB6-6E9E-4E46-A925-56ACC737CA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9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3A76-727A-4BDA-861D-16D11C4F5F8F}" type="datetimeFigureOut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AB6-6E9E-4E46-A925-56ACC737CA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977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3A76-727A-4BDA-861D-16D11C4F5F8F}" type="datetimeFigureOut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AB6-6E9E-4E46-A925-56ACC737CA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898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3A76-727A-4BDA-861D-16D11C4F5F8F}" type="datetimeFigureOut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AB6-6E9E-4E46-A925-56ACC737CA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57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3A76-727A-4BDA-861D-16D11C4F5F8F}" type="datetimeFigureOut">
              <a:rPr lang="en-ZA" smtClean="0"/>
              <a:t>2022/10/12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AB6-6E9E-4E46-A925-56ACC737CA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302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3A76-727A-4BDA-861D-16D11C4F5F8F}" type="datetimeFigureOut">
              <a:rPr lang="en-ZA" smtClean="0"/>
              <a:t>2022/10/12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AB6-6E9E-4E46-A925-56ACC737CA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435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3A76-727A-4BDA-861D-16D11C4F5F8F}" type="datetimeFigureOut">
              <a:rPr lang="en-ZA" smtClean="0"/>
              <a:t>2022/10/12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AB6-6E9E-4E46-A925-56ACC737CA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534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3A76-727A-4BDA-861D-16D11C4F5F8F}" type="datetimeFigureOut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AB6-6E9E-4E46-A925-56ACC737CA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188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3A76-727A-4BDA-861D-16D11C4F5F8F}" type="datetimeFigureOut">
              <a:rPr lang="en-ZA" smtClean="0"/>
              <a:t>2022/10/12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AAB6-6E9E-4E46-A925-56ACC737CA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155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63A76-727A-4BDA-861D-16D11C4F5F8F}" type="datetimeFigureOut">
              <a:rPr lang="en-ZA" smtClean="0"/>
              <a:t>2022/10/12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AAB6-6E9E-4E46-A925-56ACC737CAA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2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3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3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7.png"/><Relationship Id="rId4" Type="http://schemas.openxmlformats.org/officeDocument/2006/relationships/image" Target="../media/image48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0.png"/><Relationship Id="rId4" Type="http://schemas.openxmlformats.org/officeDocument/2006/relationships/image" Target="../media/image4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7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8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7.png"/><Relationship Id="rId4" Type="http://schemas.openxmlformats.org/officeDocument/2006/relationships/image" Target="../media/image48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0" Type="http://schemas.openxmlformats.org/officeDocument/2006/relationships/image" Target="../media/image56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7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79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4.png"/><Relationship Id="rId7" Type="http://schemas.openxmlformats.org/officeDocument/2006/relationships/image" Target="../media/image80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0.png"/><Relationship Id="rId10" Type="http://schemas.openxmlformats.org/officeDocument/2006/relationships/image" Target="../media/image83.png"/><Relationship Id="rId4" Type="http://schemas.openxmlformats.org/officeDocument/2006/relationships/image" Target="../media/image780.png"/><Relationship Id="rId9" Type="http://schemas.openxmlformats.org/officeDocument/2006/relationships/image" Target="../media/image8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0.png"/><Relationship Id="rId7" Type="http://schemas.openxmlformats.org/officeDocument/2006/relationships/image" Target="../media/image830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9" Type="http://schemas.openxmlformats.org/officeDocument/2006/relationships/image" Target="../media/image8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0.png"/><Relationship Id="rId7" Type="http://schemas.openxmlformats.org/officeDocument/2006/relationships/image" Target="../media/image83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9" Type="http://schemas.openxmlformats.org/officeDocument/2006/relationships/image" Target="../media/image81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7" Type="http://schemas.openxmlformats.org/officeDocument/2006/relationships/image" Target="../media/image84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5" Type="http://schemas.openxmlformats.org/officeDocument/2006/relationships/image" Target="../media/image8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0.png"/><Relationship Id="rId7" Type="http://schemas.openxmlformats.org/officeDocument/2006/relationships/image" Target="../media/image83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9" Type="http://schemas.openxmlformats.org/officeDocument/2006/relationships/image" Target="../media/image8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8.png"/><Relationship Id="rId7" Type="http://schemas.openxmlformats.org/officeDocument/2006/relationships/image" Target="../media/image8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4" Type="http://schemas.openxmlformats.org/officeDocument/2006/relationships/image" Target="../media/image7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91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310.png"/><Relationship Id="rId4" Type="http://schemas.openxmlformats.org/officeDocument/2006/relationships/image" Target="../media/image2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310.png"/><Relationship Id="rId4" Type="http://schemas.openxmlformats.org/officeDocument/2006/relationships/image" Target="../media/image290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70.png"/><Relationship Id="rId7" Type="http://schemas.openxmlformats.org/officeDocument/2006/relationships/image" Target="../media/image2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190.png"/><Relationship Id="rId10" Type="http://schemas.openxmlformats.org/officeDocument/2006/relationships/image" Target="../media/image250.png"/><Relationship Id="rId4" Type="http://schemas.openxmlformats.org/officeDocument/2006/relationships/image" Target="../media/image180.png"/><Relationship Id="rId9" Type="http://schemas.openxmlformats.org/officeDocument/2006/relationships/image" Target="../media/image24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emf"/><Relationship Id="rId4" Type="http://schemas.openxmlformats.org/officeDocument/2006/relationships/image" Target="../media/image99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280.png"/><Relationship Id="rId7" Type="http://schemas.openxmlformats.org/officeDocument/2006/relationships/image" Target="../media/image56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10.png"/><Relationship Id="rId10" Type="http://schemas.openxmlformats.org/officeDocument/2006/relationships/image" Target="../media/image96.png"/><Relationship Id="rId4" Type="http://schemas.openxmlformats.org/officeDocument/2006/relationships/image" Target="../media/image470.png"/><Relationship Id="rId9" Type="http://schemas.openxmlformats.org/officeDocument/2006/relationships/image" Target="../media/image95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4509"/>
          </a:xfrm>
        </p:spPr>
        <p:txBody>
          <a:bodyPr/>
          <a:lstStyle/>
          <a:p>
            <a:r>
              <a:rPr lang="en-ZA" dirty="0"/>
              <a:t>Honours Macroeconomics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488" y="2708920"/>
            <a:ext cx="9828584" cy="32559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ZA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Cycle Theory</a:t>
            </a:r>
            <a:br>
              <a:rPr lang="en-ZA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4:</a:t>
            </a:r>
          </a:p>
          <a:p>
            <a:pPr algn="l"/>
            <a:r>
              <a:rPr lang="en-ZA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ZA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Physical Investment Models </a:t>
            </a:r>
          </a:p>
          <a:p>
            <a:pPr algn="l"/>
            <a:r>
              <a:rPr lang="en-ZA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and </a:t>
            </a:r>
          </a:p>
          <a:p>
            <a:pPr algn="l"/>
            <a:r>
              <a:rPr lang="en-ZA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ZA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Financial Investment and Asset 				Pricing</a:t>
            </a:r>
          </a:p>
        </p:txBody>
      </p:sp>
    </p:spTree>
    <p:extLst>
      <p:ext uri="{BB962C8B-B14F-4D97-AF65-F5344CB8AC3E}">
        <p14:creationId xmlns:p14="http://schemas.microsoft.com/office/powerpoint/2010/main" val="2963175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limited government?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Investment as the I in the equation </a:t>
            </a:r>
            <a:br>
              <a:rPr lang="en-ZA" dirty="0"/>
            </a:br>
            <a:r>
              <a:rPr lang="en-ZA" dirty="0"/>
              <a:t>Y = C + I + G</a:t>
            </a:r>
          </a:p>
          <a:p>
            <a:r>
              <a:rPr lang="en-ZA" dirty="0"/>
              <a:t>Japan’s lost decades</a:t>
            </a:r>
          </a:p>
        </p:txBody>
      </p:sp>
    </p:spTree>
    <p:extLst>
      <p:ext uri="{BB962C8B-B14F-4D97-AF65-F5344CB8AC3E}">
        <p14:creationId xmlns:p14="http://schemas.microsoft.com/office/powerpoint/2010/main" val="393284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FAD46-05D0-472F-9028-0BBD162BF2C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/>
              <a:t>Investment matters in the short run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sz="2800" dirty="0"/>
              <a:t>A second reason for studying the systematic factors affecting investment spending is its significant influence on the business cycle.</a:t>
            </a:r>
          </a:p>
          <a:p>
            <a:pPr marL="0" indent="0">
              <a:buNone/>
            </a:pPr>
            <a:r>
              <a:rPr lang="en-US" altLang="en-US" sz="2800" dirty="0"/>
              <a:t> </a:t>
            </a:r>
          </a:p>
          <a:p>
            <a:r>
              <a:rPr lang="en-US" altLang="en-US" sz="2800" dirty="0"/>
              <a:t>Even though investment expenditure is far smaller in relation to the GDP when compared with consumption expenditure, investment is far more volatile, which adds up to a greater influence on the expansionary and contractionary phases of economic activity</a:t>
            </a:r>
          </a:p>
        </p:txBody>
      </p:sp>
    </p:spTree>
    <p:extLst>
      <p:ext uri="{BB962C8B-B14F-4D97-AF65-F5344CB8AC3E}">
        <p14:creationId xmlns:p14="http://schemas.microsoft.com/office/powerpoint/2010/main" val="138606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754" y="275382"/>
            <a:ext cx="9117247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2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4" y="332656"/>
            <a:ext cx="8657404" cy="59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8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Useful diagnostic/descriptive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Research by Prof Stan du Plessis</a:t>
            </a:r>
          </a:p>
        </p:txBody>
      </p:sp>
    </p:spTree>
    <p:extLst>
      <p:ext uri="{BB962C8B-B14F-4D97-AF65-F5344CB8AC3E}">
        <p14:creationId xmlns:p14="http://schemas.microsoft.com/office/powerpoint/2010/main" val="115936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1956684" y="188640"/>
            <a:ext cx="8229600" cy="1143000"/>
          </a:xfrm>
          <a:ln/>
        </p:spPr>
        <p:txBody>
          <a:bodyPr/>
          <a:lstStyle/>
          <a:p>
            <a:r>
              <a:rPr lang="en-US" altLang="en-US" dirty="0"/>
              <a:t>13 Quarters into a weak upswing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4112" y="6093366"/>
            <a:ext cx="3486150" cy="640080"/>
          </a:xfrm>
          <a:ln/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Real GDP based to 100 at the trough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052736"/>
            <a:ext cx="8266748" cy="504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51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/>
              <a:t>With investment one  major constraint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68008" y="6160760"/>
            <a:ext cx="3486150" cy="640080"/>
          </a:xfrm>
          <a:ln/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Real Investment based to 100 at the trough</a:t>
            </a: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196752"/>
            <a:ext cx="8173879" cy="498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972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Static Microeconomic model of firm capital stock choice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387865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Micro Theory of Firm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814992" cy="470912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ZA" dirty="0"/>
                  <a:t>Profit Maximizing producer of output goods</a:t>
                </a:r>
              </a:p>
              <a:p>
                <a:endParaRPr lang="en-ZA" dirty="0"/>
              </a:p>
              <a:p>
                <a:r>
                  <a:rPr lang="en-ZA" dirty="0"/>
                  <a:t>Potentially many inputs, we collapse all into vector X and study the optimal capital stock choice as a function of the rental price of capital</a:t>
                </a:r>
              </a:p>
              <a:p>
                <a:pPr lvl="1"/>
                <a:r>
                  <a:rPr lang="en-ZA" dirty="0"/>
                  <a:t>I.e. start in a world where firms </a:t>
                </a:r>
                <a:r>
                  <a:rPr lang="en-ZA" b="1" dirty="0">
                    <a:solidFill>
                      <a:srgbClr val="FF0000"/>
                    </a:solidFill>
                  </a:rPr>
                  <a:t>rent</a:t>
                </a:r>
                <a:r>
                  <a:rPr lang="en-ZA" dirty="0"/>
                  <a:t> all reusable inputs</a:t>
                </a:r>
              </a:p>
              <a:p>
                <a:pPr lvl="1"/>
                <a:r>
                  <a:rPr lang="en-ZA" dirty="0"/>
                  <a:t>Profits are given by:</a:t>
                </a:r>
              </a:p>
              <a:p>
                <a:pPr lvl="1"/>
                <a:endParaRPr lang="en-ZA" dirty="0"/>
              </a:p>
              <a:p>
                <a:pPr lvl="1"/>
                <a:endParaRPr lang="en-ZA" dirty="0"/>
              </a:p>
              <a:p>
                <a:r>
                  <a:rPr lang="en-ZA" dirty="0"/>
                  <a:t>Assume all other choices have been solved as functions of the capital rented and collect all this optimal behaviour in </a:t>
                </a:r>
                <a14:m>
                  <m:oMath xmlns:m="http://schemas.openxmlformats.org/officeDocument/2006/math">
                    <m:r>
                      <a:rPr lang="en-ZA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ZA" dirty="0"/>
                  <a:t>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814992" cy="4709120"/>
              </a:xfrm>
              <a:blipFill>
                <a:blip r:embed="rId2"/>
                <a:stretch>
                  <a:fillRect l="-1127" t="-3368" r="-112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305" y="4437112"/>
            <a:ext cx="295139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65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Micro Theory of Firm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ZA" dirty="0"/>
              <a:t>Desired level of capital: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Only a max if:</a:t>
            </a:r>
          </a:p>
          <a:p>
            <a:endParaRPr lang="en-ZA" dirty="0"/>
          </a:p>
          <a:p>
            <a:endParaRPr lang="en-ZA" dirty="0"/>
          </a:p>
          <a:p>
            <a:pPr lvl="1"/>
            <a:r>
              <a:rPr lang="en-ZA" dirty="0"/>
              <a:t>This will hold if, e.g. there are diminishing marginal returns to capital </a:t>
            </a:r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086" y="2276873"/>
            <a:ext cx="2315829" cy="974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924" y="3969344"/>
            <a:ext cx="2437715" cy="8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0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Intro</a:t>
            </a:r>
          </a:p>
          <a:p>
            <a:r>
              <a:rPr lang="en-ZA" dirty="0"/>
              <a:t>Physical Investment</a:t>
            </a:r>
          </a:p>
          <a:p>
            <a:pPr lvl="1"/>
            <a:r>
              <a:rPr lang="en-ZA" dirty="0"/>
              <a:t>Static Micro model</a:t>
            </a:r>
          </a:p>
          <a:p>
            <a:pPr lvl="2"/>
            <a:r>
              <a:rPr lang="en-ZA" dirty="0"/>
              <a:t>Optimal Stock of capital</a:t>
            </a:r>
          </a:p>
          <a:p>
            <a:pPr lvl="1"/>
            <a:r>
              <a:rPr lang="en-ZA" dirty="0"/>
              <a:t>Dynamic model with some aggregate components</a:t>
            </a:r>
          </a:p>
          <a:p>
            <a:pPr lvl="2"/>
            <a:r>
              <a:rPr lang="en-ZA" dirty="0"/>
              <a:t>Optimal investment under capital adjustment costs</a:t>
            </a:r>
          </a:p>
          <a:p>
            <a:r>
              <a:rPr lang="en-ZA" dirty="0"/>
              <a:t>Financial Investment</a:t>
            </a:r>
          </a:p>
          <a:p>
            <a:pPr lvl="1"/>
            <a:r>
              <a:rPr lang="en-ZA" dirty="0"/>
              <a:t>Equilibrium Price – Consumption Capital Asset Price Model (CAPM)</a:t>
            </a:r>
          </a:p>
        </p:txBody>
      </p:sp>
    </p:spTree>
    <p:extLst>
      <p:ext uri="{BB962C8B-B14F-4D97-AF65-F5344CB8AC3E}">
        <p14:creationId xmlns:p14="http://schemas.microsoft.com/office/powerpoint/2010/main" val="3982049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Micro Theory of Firm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ZA" dirty="0"/>
              <a:t>How does optimal level of capital depend on the rental rate?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00" y="2791599"/>
            <a:ext cx="8532001" cy="407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90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290" y="16204"/>
            <a:ext cx="8229600" cy="604484"/>
          </a:xfrm>
        </p:spPr>
        <p:txBody>
          <a:bodyPr>
            <a:normAutofit fontScale="90000"/>
          </a:bodyPr>
          <a:lstStyle/>
          <a:p>
            <a:r>
              <a:rPr lang="en-ZA" dirty="0"/>
              <a:t>From rental to </a:t>
            </a:r>
            <a:r>
              <a:rPr lang="en-ZA" b="1" dirty="0"/>
              <a:t>user cost of capital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5400" y="908721"/>
                <a:ext cx="10873208" cy="521744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ZA" dirty="0"/>
                  <a:t>Firms tend to </a:t>
                </a:r>
                <a:r>
                  <a:rPr lang="en-ZA" b="1" dirty="0">
                    <a:solidFill>
                      <a:srgbClr val="0000FE"/>
                    </a:solidFill>
                  </a:rPr>
                  <a:t>own</a:t>
                </a:r>
                <a:r>
                  <a:rPr lang="en-ZA" dirty="0"/>
                  <a:t> their capital stock</a:t>
                </a:r>
              </a:p>
              <a:p>
                <a:pPr lvl="1"/>
                <a:r>
                  <a:rPr lang="en-ZA" dirty="0"/>
                  <a:t>There is thus no clear empirical counterpart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ZA" dirty="0"/>
              </a:p>
              <a:p>
                <a:endParaRPr lang="en-ZA" dirty="0"/>
              </a:p>
              <a:p>
                <a:r>
                  <a:rPr lang="en-ZA" dirty="0"/>
                  <a:t>What is the accurate measure of the marginal cost of holding a particular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of capital stock? </a:t>
                </a:r>
              </a:p>
              <a:p>
                <a:r>
                  <a:rPr lang="en-ZA" dirty="0"/>
                  <a:t>Denote the purchasing/selling price per unit of capital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</a:t>
                </a:r>
              </a:p>
              <a:p>
                <a:r>
                  <a:rPr lang="en-ZA" dirty="0"/>
                  <a:t>Then the user cost of capital is composed of</a:t>
                </a:r>
              </a:p>
              <a:p>
                <a:pPr lvl="1"/>
                <a:r>
                  <a:rPr lang="en-ZA" dirty="0"/>
                  <a:t>Opportunity cost</a:t>
                </a:r>
              </a:p>
              <a:p>
                <a:pPr lvl="2"/>
                <a:r>
                  <a:rPr lang="en-ZA" dirty="0"/>
                  <a:t>Suppose best alternative (financial) asset yields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ZA" dirty="0"/>
              </a:p>
              <a:p>
                <a:pPr lvl="1"/>
                <a:r>
                  <a:rPr lang="en-ZA" dirty="0"/>
                  <a:t>Depreciation (physical)</a:t>
                </a:r>
              </a:p>
              <a:p>
                <a:pPr lvl="2"/>
                <a:r>
                  <a:rPr lang="en-ZA" dirty="0"/>
                  <a:t>Suppose capital depreciates at constant rate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ZA" dirty="0"/>
              </a:p>
              <a:p>
                <a:pPr lvl="1"/>
                <a:r>
                  <a:rPr lang="en-ZA" dirty="0"/>
                  <a:t>Changes in selling price: </a:t>
                </a:r>
              </a:p>
              <a:p>
                <a:pPr lvl="2"/>
                <a:r>
                  <a:rPr lang="en-ZA" dirty="0"/>
                  <a:t>the loss from holding capital is </a:t>
                </a:r>
                <a14:m>
                  <m:oMath xmlns:m="http://schemas.openxmlformats.org/officeDocument/2006/math">
                    <m:r>
                      <a:rPr lang="en-ZA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ZA" dirty="0"/>
              </a:p>
              <a:p>
                <a:pPr lvl="1"/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00" y="908721"/>
                <a:ext cx="10873208" cy="5217443"/>
              </a:xfrm>
              <a:blipFill>
                <a:blip r:embed="rId2"/>
                <a:stretch>
                  <a:fillRect l="-953" t="-245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36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290" y="16204"/>
            <a:ext cx="8229600" cy="604484"/>
          </a:xfrm>
        </p:spPr>
        <p:txBody>
          <a:bodyPr>
            <a:normAutofit fontScale="90000"/>
          </a:bodyPr>
          <a:lstStyle/>
          <a:p>
            <a:r>
              <a:rPr lang="en-ZA" dirty="0"/>
              <a:t>From rental to </a:t>
            </a:r>
            <a:r>
              <a:rPr lang="en-ZA" b="1" dirty="0"/>
              <a:t>user cost of capital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9416" y="908721"/>
                <a:ext cx="10585176" cy="521744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ZA" dirty="0"/>
                  <a:t>the user cost of capital is composed of </a:t>
                </a:r>
              </a:p>
              <a:p>
                <a:pPr lvl="1"/>
                <a:r>
                  <a:rPr lang="en-ZA" dirty="0"/>
                  <a:t>Opportunity cost</a:t>
                </a:r>
              </a:p>
              <a:p>
                <a:pPr lvl="2"/>
                <a:r>
                  <a:rPr lang="en-ZA" dirty="0"/>
                  <a:t>Suppose best alternative (financial) asset yields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ZA" dirty="0"/>
              </a:p>
              <a:p>
                <a:pPr lvl="1"/>
                <a:r>
                  <a:rPr lang="en-ZA" dirty="0"/>
                  <a:t>Depreciation (physical)</a:t>
                </a:r>
              </a:p>
              <a:p>
                <a:pPr lvl="2"/>
                <a:r>
                  <a:rPr lang="en-ZA" dirty="0"/>
                  <a:t>Suppose capital depreciates at constant rate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ZA" dirty="0"/>
              </a:p>
              <a:p>
                <a:pPr lvl="1"/>
                <a:r>
                  <a:rPr lang="en-ZA" dirty="0"/>
                  <a:t>Changes in selling price: </a:t>
                </a:r>
              </a:p>
              <a:p>
                <a:pPr lvl="2"/>
                <a:r>
                  <a:rPr lang="en-ZA" dirty="0"/>
                  <a:t>the loss from holding capital is </a:t>
                </a:r>
                <a14:m>
                  <m:oMath xmlns:m="http://schemas.openxmlformats.org/officeDocument/2006/math">
                    <m:r>
                      <a:rPr lang="en-ZA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ZA" dirty="0"/>
              </a:p>
              <a:p>
                <a:pPr lvl="2"/>
                <a:endParaRPr lang="en-ZA" dirty="0"/>
              </a:p>
              <a:p>
                <a:r>
                  <a:rPr lang="en-ZA" dirty="0"/>
                  <a:t>The per-unit user-cost of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is thus:</a:t>
                </a:r>
              </a:p>
              <a:p>
                <a:endParaRPr lang="en-ZA" dirty="0"/>
              </a:p>
              <a:p>
                <a:pPr marL="0" indent="0">
                  <a:buNone/>
                </a:pPr>
                <a:r>
                  <a:rPr lang="en-ZA" dirty="0"/>
                  <a:t>  </a:t>
                </a:r>
              </a:p>
              <a:p>
                <a:pPr lvl="1"/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9416" y="908721"/>
                <a:ext cx="10585176" cy="5217443"/>
              </a:xfrm>
              <a:blipFill>
                <a:blip r:embed="rId2"/>
                <a:stretch>
                  <a:fillRect l="-1325" t="-245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290" y="5192370"/>
            <a:ext cx="7355160" cy="16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77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Problems with Baseline Model as a description of a dynamic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600200"/>
            <a:ext cx="10153128" cy="5069160"/>
          </a:xfrm>
        </p:spPr>
        <p:txBody>
          <a:bodyPr>
            <a:normAutofit fontScale="92500" lnSpcReduction="10000"/>
          </a:bodyPr>
          <a:lstStyle/>
          <a:p>
            <a:r>
              <a:rPr lang="en-ZA" dirty="0"/>
              <a:t>Abstracts from time</a:t>
            </a:r>
          </a:p>
          <a:p>
            <a:pPr lvl="1"/>
            <a:r>
              <a:rPr lang="en-ZA" dirty="0"/>
              <a:t>Capital adjustment implicitly assumed to be </a:t>
            </a:r>
            <a:r>
              <a:rPr lang="en-ZA" i="1" dirty="0"/>
              <a:t>Instantaneous</a:t>
            </a:r>
            <a:r>
              <a:rPr lang="en-ZA" dirty="0"/>
              <a:t>, Costless (after rental cost)</a:t>
            </a:r>
          </a:p>
          <a:p>
            <a:pPr lvl="1"/>
            <a:r>
              <a:rPr lang="en-ZA" dirty="0"/>
              <a:t>Consider discrete changes in rental/user cost:</a:t>
            </a:r>
          </a:p>
          <a:p>
            <a:pPr lvl="2"/>
            <a:r>
              <a:rPr lang="en-ZA" dirty="0"/>
              <a:t>E.g. Interest rate variations</a:t>
            </a:r>
          </a:p>
          <a:p>
            <a:pPr lvl="1"/>
            <a:r>
              <a:rPr lang="en-ZA" dirty="0"/>
              <a:t>Jumping to new desired capital stock implies an  infinite rate of adjustment (in continuous time)</a:t>
            </a:r>
          </a:p>
          <a:p>
            <a:pPr lvl="1"/>
            <a:r>
              <a:rPr lang="en-ZA" dirty="0"/>
              <a:t>Also implies that for every (e.g. daily) change in the interest rate, the capital stock is adjusted</a:t>
            </a:r>
          </a:p>
          <a:p>
            <a:pPr lvl="1"/>
            <a:r>
              <a:rPr lang="en-ZA" dirty="0"/>
              <a:t>This is not like the real world: </a:t>
            </a:r>
          </a:p>
          <a:p>
            <a:pPr lvl="2"/>
            <a:r>
              <a:rPr lang="en-ZA" dirty="0"/>
              <a:t>Ignores physical supply constraints</a:t>
            </a:r>
          </a:p>
          <a:p>
            <a:pPr lvl="2"/>
            <a:r>
              <a:rPr lang="en-ZA" dirty="0"/>
              <a:t>Physical Capital takes time to adjust (think electricity plants)</a:t>
            </a:r>
          </a:p>
        </p:txBody>
      </p:sp>
    </p:spTree>
    <p:extLst>
      <p:ext uri="{BB962C8B-B14F-4D97-AF65-F5344CB8AC3E}">
        <p14:creationId xmlns:p14="http://schemas.microsoft.com/office/powerpoint/2010/main" val="3248514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Problems with Baseline Model as a description of a dynamic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Abstracts from time</a:t>
            </a:r>
          </a:p>
          <a:p>
            <a:r>
              <a:rPr lang="en-ZA" dirty="0"/>
              <a:t>Abstracts from uncertainty</a:t>
            </a:r>
          </a:p>
          <a:p>
            <a:pPr lvl="1"/>
            <a:r>
              <a:rPr lang="en-ZA" dirty="0"/>
              <a:t>Model sets current marginal revenue product equal to current marginal user cost period by period</a:t>
            </a:r>
          </a:p>
          <a:p>
            <a:pPr lvl="1"/>
            <a:r>
              <a:rPr lang="en-ZA" dirty="0"/>
              <a:t>Empirically and practically, it is the lifetime effect of accumulation we are interested in so it should enter the decision</a:t>
            </a:r>
          </a:p>
          <a:p>
            <a:pPr lvl="1"/>
            <a:endParaRPr lang="en-ZA" dirty="0"/>
          </a:p>
          <a:p>
            <a:r>
              <a:rPr lang="en-ZA" dirty="0"/>
              <a:t>We won’t get to uncertainty today, but </a:t>
            </a:r>
            <a:r>
              <a:rPr lang="en-ZA" dirty="0" err="1"/>
              <a:t>Romer</a:t>
            </a:r>
            <a:r>
              <a:rPr lang="en-ZA" dirty="0"/>
              <a:t> shows how and the changes are not surprising</a:t>
            </a:r>
          </a:p>
        </p:txBody>
      </p:sp>
    </p:spTree>
    <p:extLst>
      <p:ext uri="{BB962C8B-B14F-4D97-AF65-F5344CB8AC3E}">
        <p14:creationId xmlns:p14="http://schemas.microsoft.com/office/powerpoint/2010/main" val="894529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/>
              <a:t>Dynamics </a:t>
            </a:r>
            <a:r>
              <a:rPr lang="en-ZA" dirty="0"/>
              <a:t>of firm capital stock choice with some aggregation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Adjustment Costs</a:t>
            </a:r>
          </a:p>
        </p:txBody>
      </p:sp>
    </p:spTree>
    <p:extLst>
      <p:ext uri="{BB962C8B-B14F-4D97-AF65-F5344CB8AC3E}">
        <p14:creationId xmlns:p14="http://schemas.microsoft.com/office/powerpoint/2010/main" val="1571419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Key modelling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Costly to adjust capital stock from current level</a:t>
            </a:r>
          </a:p>
          <a:p>
            <a:pPr lvl="1"/>
            <a:r>
              <a:rPr lang="en-ZA" dirty="0"/>
              <a:t>Meant to capture time effects exogenously</a:t>
            </a:r>
          </a:p>
          <a:p>
            <a:pPr lvl="1"/>
            <a:endParaRPr lang="en-ZA" dirty="0"/>
          </a:p>
          <a:p>
            <a:r>
              <a:rPr lang="en-ZA" dirty="0"/>
              <a:t>Internal </a:t>
            </a:r>
            <a:r>
              <a:rPr lang="en-ZA" dirty="0" err="1"/>
              <a:t>vs</a:t>
            </a:r>
            <a:r>
              <a:rPr lang="en-ZA" dirty="0"/>
              <a:t> External adjustment costs</a:t>
            </a:r>
          </a:p>
          <a:p>
            <a:pPr lvl="1"/>
            <a:r>
              <a:rPr lang="en-ZA" dirty="0"/>
              <a:t>pictures</a:t>
            </a:r>
          </a:p>
        </p:txBody>
      </p:sp>
    </p:spTree>
    <p:extLst>
      <p:ext uri="{BB962C8B-B14F-4D97-AF65-F5344CB8AC3E}">
        <p14:creationId xmlns:p14="http://schemas.microsoft.com/office/powerpoint/2010/main" val="46001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Internal adjustment costs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39616" y="5955030"/>
            <a:ext cx="7891224" cy="594360"/>
          </a:xfrm>
          <a:ln/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dirty="0"/>
              <a:t>Adopting electricity to power factories involved new structural design of buildings (internal adjustment costs)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20" y="250033"/>
            <a:ext cx="646938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4"/>
          <p:cNvSpPr>
            <a:spLocks/>
          </p:cNvSpPr>
          <p:nvPr/>
        </p:nvSpPr>
        <p:spPr bwMode="auto">
          <a:xfrm>
            <a:off x="2172653" y="5474970"/>
            <a:ext cx="78409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b"/>
          <a:lstStyle>
            <a:lvl1pPr algn="l">
              <a:defRPr sz="1200">
                <a:solidFill>
                  <a:schemeClr val="tx1"/>
                </a:solidFill>
                <a:latin typeface="Helvetica Neue Light" charset="0"/>
              </a:defRPr>
            </a:lvl1pPr>
            <a:lvl2pPr algn="l">
              <a:defRPr sz="1200">
                <a:solidFill>
                  <a:schemeClr val="tx1"/>
                </a:solidFill>
                <a:latin typeface="Helvetica Neue Light" charset="0"/>
              </a:defRPr>
            </a:lvl2pPr>
            <a:lvl3pPr algn="l">
              <a:defRPr sz="1200">
                <a:solidFill>
                  <a:schemeClr val="tx1"/>
                </a:solidFill>
                <a:latin typeface="Helvetica Neue Light" charset="0"/>
              </a:defRPr>
            </a:lvl3pPr>
            <a:lvl4pPr algn="l">
              <a:defRPr sz="1200">
                <a:solidFill>
                  <a:schemeClr val="tx1"/>
                </a:solidFill>
                <a:latin typeface="Helvetica Neue Light" charset="0"/>
              </a:defRPr>
            </a:lvl4pPr>
            <a:lvl5pPr algn="l">
              <a:defRPr sz="1200">
                <a:solidFill>
                  <a:schemeClr val="tx1"/>
                </a:solidFill>
                <a:latin typeface="Helvetica Neue Light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Helvetica Neue Light" charset="0"/>
              </a:defRPr>
            </a:lvl9pPr>
          </a:lstStyle>
          <a:p>
            <a:pPr algn="ctr"/>
            <a:r>
              <a:rPr lang="en-US" altLang="en-US" sz="1400" dirty="0">
                <a:ea typeface="Helvetica Neue Light" charset="0"/>
                <a:cs typeface="Helvetica Neue Light" charset="0"/>
              </a:rPr>
              <a:t>A steam driven mule spinning mill from Victorian Manchester</a:t>
            </a:r>
          </a:p>
        </p:txBody>
      </p:sp>
    </p:spTree>
    <p:extLst>
      <p:ext uri="{BB962C8B-B14F-4D97-AF65-F5344CB8AC3E}">
        <p14:creationId xmlns:p14="http://schemas.microsoft.com/office/powerpoint/2010/main" val="733797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9" b="11166"/>
          <a:stretch>
            <a:fillRect/>
          </a:stretch>
        </p:blipFill>
        <p:spPr bwMode="auto">
          <a:xfrm>
            <a:off x="1524000" y="0"/>
            <a:ext cx="9144000" cy="533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717032"/>
            <a:ext cx="8229600" cy="1588462"/>
          </a:xfrm>
          <a:ln/>
        </p:spPr>
        <p:txBody>
          <a:bodyPr>
            <a:noAutofit/>
          </a:bodyPr>
          <a:lstStyle/>
          <a:p>
            <a:pPr algn="l"/>
            <a:r>
              <a:rPr lang="en-US" altLang="en-US" sz="3200" dirty="0">
                <a:solidFill>
                  <a:schemeClr val="bg1"/>
                </a:solidFill>
              </a:rPr>
              <a:t>External adjustment costs: </a:t>
            </a:r>
            <a:br>
              <a:rPr lang="en-US" altLang="en-US" sz="3200" dirty="0">
                <a:solidFill>
                  <a:schemeClr val="bg1"/>
                </a:solidFill>
              </a:rPr>
            </a:br>
            <a:r>
              <a:rPr lang="en-US" altLang="en-US" sz="3200" dirty="0">
                <a:solidFill>
                  <a:schemeClr val="bg1"/>
                </a:solidFill>
              </a:rPr>
              <a:t>Before the financial crisis, one quarter of the world’s construction cranes were in Dubai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5600700"/>
            <a:ext cx="8467288" cy="1120140"/>
          </a:xfrm>
          <a:ln/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 dirty="0"/>
              <a:t>Before the financial crisis one quarter of the world’s construction cranes were in Dubai</a:t>
            </a:r>
          </a:p>
          <a:p>
            <a:pPr>
              <a:buFontTx/>
              <a:buChar char="-"/>
            </a:pPr>
            <a:r>
              <a:rPr lang="en-US" altLang="en-US" dirty="0"/>
              <a:t>Definitely reusable productive capital</a:t>
            </a:r>
          </a:p>
          <a:p>
            <a:pPr>
              <a:buFontTx/>
              <a:buChar char="-"/>
            </a:pPr>
            <a:r>
              <a:rPr lang="en-US" altLang="en-US" dirty="0"/>
              <a:t>Consider flying vs shipping them elsewhere</a:t>
            </a:r>
          </a:p>
          <a:p>
            <a:pPr>
              <a:buFontTx/>
              <a:buChar char="-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815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Control, State and Co-state variables vs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25144"/>
          </a:xfrm>
        </p:spPr>
        <p:txBody>
          <a:bodyPr>
            <a:normAutofit fontScale="70000" lnSpcReduction="20000"/>
          </a:bodyPr>
          <a:lstStyle/>
          <a:p>
            <a:r>
              <a:rPr lang="en-ZA" dirty="0"/>
              <a:t>Dynamic optimization problems are often described in the following language:</a:t>
            </a:r>
          </a:p>
          <a:p>
            <a:endParaRPr lang="en-ZA" dirty="0"/>
          </a:p>
          <a:p>
            <a:r>
              <a:rPr lang="en-ZA" b="1" dirty="0">
                <a:solidFill>
                  <a:srgbClr val="006600"/>
                </a:solidFill>
              </a:rPr>
              <a:t>Parameters</a:t>
            </a:r>
            <a:r>
              <a:rPr lang="en-ZA" dirty="0"/>
              <a:t> are fixed descriptors of the nature of the problem/structure of the economy</a:t>
            </a:r>
          </a:p>
          <a:p>
            <a:pPr lvl="1"/>
            <a:r>
              <a:rPr lang="en-ZA" dirty="0"/>
              <a:t>Elasticity of output to capital</a:t>
            </a:r>
          </a:p>
          <a:p>
            <a:pPr lvl="1"/>
            <a:r>
              <a:rPr lang="en-ZA" dirty="0"/>
              <a:t>Depreciation rate</a:t>
            </a:r>
          </a:p>
          <a:p>
            <a:pPr lvl="1"/>
            <a:endParaRPr lang="en-ZA" dirty="0"/>
          </a:p>
          <a:p>
            <a:r>
              <a:rPr lang="en-ZA" b="1" dirty="0">
                <a:solidFill>
                  <a:srgbClr val="0000FE"/>
                </a:solidFill>
              </a:rPr>
              <a:t>Control variables</a:t>
            </a:r>
            <a:r>
              <a:rPr lang="en-ZA" dirty="0"/>
              <a:t>, are those that the decision maker can choose the level of </a:t>
            </a:r>
            <a:br>
              <a:rPr lang="en-ZA" dirty="0"/>
            </a:br>
            <a:r>
              <a:rPr lang="en-ZA" dirty="0"/>
              <a:t>(also called </a:t>
            </a:r>
            <a:r>
              <a:rPr lang="en-ZA" i="1" dirty="0"/>
              <a:t>jump</a:t>
            </a:r>
            <a:r>
              <a:rPr lang="en-ZA" dirty="0"/>
              <a:t> variables)</a:t>
            </a:r>
          </a:p>
          <a:p>
            <a:pPr lvl="1"/>
            <a:r>
              <a:rPr lang="en-ZA" dirty="0"/>
              <a:t>Investment</a:t>
            </a:r>
          </a:p>
          <a:p>
            <a:pPr lvl="1"/>
            <a:endParaRPr lang="en-ZA" dirty="0"/>
          </a:p>
          <a:p>
            <a:r>
              <a:rPr lang="en-ZA" b="1" dirty="0">
                <a:solidFill>
                  <a:srgbClr val="C00000"/>
                </a:solidFill>
              </a:rPr>
              <a:t>State</a:t>
            </a:r>
            <a:r>
              <a:rPr lang="en-ZA" dirty="0"/>
              <a:t> and </a:t>
            </a:r>
            <a:r>
              <a:rPr lang="en-ZA" b="1" dirty="0">
                <a:solidFill>
                  <a:srgbClr val="7030A0"/>
                </a:solidFill>
              </a:rPr>
              <a:t>co-state</a:t>
            </a:r>
            <a:r>
              <a:rPr lang="en-ZA" dirty="0"/>
              <a:t> variables can be exogenous, or  endogenous, but not directly controllable. </a:t>
            </a:r>
            <a:br>
              <a:rPr lang="en-ZA" dirty="0"/>
            </a:br>
            <a:r>
              <a:rPr lang="en-ZA" dirty="0"/>
              <a:t>They </a:t>
            </a:r>
            <a:r>
              <a:rPr lang="en-ZA" i="1" dirty="0"/>
              <a:t>evolve</a:t>
            </a:r>
            <a:r>
              <a:rPr lang="en-ZA" dirty="0"/>
              <a:t> due to choices of control variables, stochastic shocks and laws of motion/accumulation</a:t>
            </a:r>
          </a:p>
          <a:p>
            <a:pPr lvl="1"/>
            <a:r>
              <a:rPr lang="en-ZA" dirty="0"/>
              <a:t>State variable: Capital level</a:t>
            </a:r>
          </a:p>
          <a:p>
            <a:pPr lvl="1"/>
            <a:r>
              <a:rPr lang="en-ZA" dirty="0"/>
              <a:t>Co-state variable: shadow price of capital</a:t>
            </a:r>
          </a:p>
        </p:txBody>
      </p:sp>
    </p:spTree>
    <p:extLst>
      <p:ext uri="{BB962C8B-B14F-4D97-AF65-F5344CB8AC3E}">
        <p14:creationId xmlns:p14="http://schemas.microsoft.com/office/powerpoint/2010/main" val="385101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Definition of Capital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/>
              <a:t>For the first part of the lecture we mean physical capital</a:t>
            </a:r>
          </a:p>
          <a:p>
            <a:pPr lvl="1"/>
            <a:r>
              <a:rPr lang="en-ZA" dirty="0"/>
              <a:t>Physical object</a:t>
            </a:r>
          </a:p>
          <a:p>
            <a:pPr lvl="1"/>
            <a:r>
              <a:rPr lang="en-ZA" dirty="0"/>
              <a:t>Can be used (with other inputs) to produce more physical objects (for consumption or capital)</a:t>
            </a:r>
          </a:p>
          <a:p>
            <a:pPr lvl="1"/>
            <a:r>
              <a:rPr lang="en-ZA" dirty="0"/>
              <a:t>Can be used repeatedly/accumulated to some extent</a:t>
            </a:r>
            <a:br>
              <a:rPr lang="en-ZA" dirty="0"/>
            </a:br>
            <a:endParaRPr lang="en-ZA" dirty="0"/>
          </a:p>
          <a:p>
            <a:r>
              <a:rPr lang="en-ZA" dirty="0"/>
              <a:t>NOT financial capital </a:t>
            </a:r>
          </a:p>
          <a:p>
            <a:pPr lvl="1"/>
            <a:r>
              <a:rPr lang="en-ZA" dirty="0"/>
              <a:t>In banking and finance “capital” often refers to the level of equity of an institution. </a:t>
            </a:r>
          </a:p>
          <a:p>
            <a:endParaRPr lang="en-ZA" dirty="0"/>
          </a:p>
          <a:p>
            <a:r>
              <a:rPr lang="en-ZA" dirty="0"/>
              <a:t>Important Categories:</a:t>
            </a:r>
          </a:p>
          <a:p>
            <a:pPr lvl="1"/>
            <a:r>
              <a:rPr lang="en-ZA" dirty="0"/>
              <a:t>Business fixed investment</a:t>
            </a:r>
          </a:p>
          <a:p>
            <a:pPr lvl="1"/>
            <a:r>
              <a:rPr lang="en-ZA" dirty="0"/>
              <a:t>Inventory investment</a:t>
            </a:r>
          </a:p>
          <a:p>
            <a:pPr lvl="1"/>
            <a:r>
              <a:rPr lang="en-ZA" dirty="0"/>
              <a:t>Residential investment</a:t>
            </a:r>
          </a:p>
        </p:txBody>
      </p:sp>
    </p:spTree>
    <p:extLst>
      <p:ext uri="{BB962C8B-B14F-4D97-AF65-F5344CB8AC3E}">
        <p14:creationId xmlns:p14="http://schemas.microsoft.com/office/powerpoint/2010/main" val="777415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Internal Adjustment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Our model will use internal adjustment costs</a:t>
            </a:r>
          </a:p>
          <a:p>
            <a:pPr lvl="1"/>
            <a:r>
              <a:rPr lang="en-ZA" dirty="0"/>
              <a:t>Additional costs proportional to some function of the size of the change in the capital stock</a:t>
            </a:r>
          </a:p>
          <a:p>
            <a:r>
              <a:rPr lang="en-ZA" dirty="0" err="1"/>
              <a:t>Romer</a:t>
            </a:r>
            <a:r>
              <a:rPr lang="en-ZA" dirty="0"/>
              <a:t> shows the continuous time version</a:t>
            </a:r>
          </a:p>
          <a:p>
            <a:pPr lvl="1"/>
            <a:r>
              <a:rPr lang="en-ZA" dirty="0"/>
              <a:t>This allows analysis via phase diagrams as in the RCK model</a:t>
            </a:r>
          </a:p>
          <a:p>
            <a:r>
              <a:rPr lang="en-ZA" dirty="0"/>
              <a:t>We will use a discrete time version and find the continuous time version as a limit </a:t>
            </a:r>
          </a:p>
        </p:txBody>
      </p:sp>
    </p:spTree>
    <p:extLst>
      <p:ext uri="{BB962C8B-B14F-4D97-AF65-F5344CB8AC3E}">
        <p14:creationId xmlns:p14="http://schemas.microsoft.com/office/powerpoint/2010/main" val="4016514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Model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ZA" dirty="0"/>
              <a:t>N firms</a:t>
            </a:r>
          </a:p>
          <a:p>
            <a:pPr lvl="1"/>
            <a:r>
              <a:rPr lang="en-ZA" dirty="0"/>
              <a:t>Each small enough to ignore its impact on the aggregate level of capital</a:t>
            </a:r>
          </a:p>
          <a:p>
            <a:pPr lvl="1"/>
            <a:r>
              <a:rPr lang="en-ZA" dirty="0"/>
              <a:t>Firms produce a homogenous good with a downward sloping demand curve</a:t>
            </a:r>
          </a:p>
          <a:p>
            <a:pPr lvl="1"/>
            <a:r>
              <a:rPr lang="en-ZA" dirty="0"/>
              <a:t>No firm is large enough to produce a substantial fraction of the market demand at any price</a:t>
            </a:r>
          </a:p>
          <a:p>
            <a:pPr lvl="1"/>
            <a:endParaRPr lang="en-ZA" dirty="0"/>
          </a:p>
          <a:p>
            <a:r>
              <a:rPr lang="en-ZA" dirty="0"/>
              <a:t>Production linear in own capital, diminishing returns to aggregate capital</a:t>
            </a:r>
          </a:p>
          <a:p>
            <a:endParaRPr lang="en-ZA" dirty="0"/>
          </a:p>
          <a:p>
            <a:r>
              <a:rPr lang="en-ZA" dirty="0"/>
              <a:t>Zero depreciation rate</a:t>
            </a:r>
          </a:p>
          <a:p>
            <a:r>
              <a:rPr lang="en-ZA" dirty="0"/>
              <a:t>Constant interest rate on financial assets</a:t>
            </a:r>
          </a:p>
        </p:txBody>
      </p:sp>
    </p:spTree>
    <p:extLst>
      <p:ext uri="{BB962C8B-B14F-4D97-AF65-F5344CB8AC3E}">
        <p14:creationId xmlns:p14="http://schemas.microsoft.com/office/powerpoint/2010/main" val="907381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Production Technology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ZA" dirty="0"/>
                  <a:t>All firms operate a production technology that yields cash flow of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ZA" dirty="0"/>
                  <a:t> currency units per unit of capital that the firm owns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is the aggregate capital stock in the economy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is the capital stock of an individual firm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ZA" dirty="0"/>
                  <a:t>All firms will be identical in equilibrium</a:t>
                </a:r>
                <a:br>
                  <a:rPr lang="en-ZA" dirty="0"/>
                </a:br>
                <a:endParaRPr lang="en-ZA" dirty="0"/>
              </a:p>
              <a:p>
                <a:pPr>
                  <a:lnSpc>
                    <a:spcPct val="120000"/>
                  </a:lnSpc>
                </a:pPr>
                <a:r>
                  <a:rPr lang="en-ZA" dirty="0"/>
                  <a:t>Thus a firm with capital stock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in an economy with aggregate capital stock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Z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earns a cash flow of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en-ZA" b="0" dirty="0"/>
                </a:br>
                <a:endParaRPr lang="en-ZA" b="0" dirty="0"/>
              </a:p>
              <a:p>
                <a:pPr>
                  <a:lnSpc>
                    <a:spcPct val="120000"/>
                  </a:lnSpc>
                </a:pPr>
                <a:r>
                  <a:rPr lang="en-ZA" dirty="0"/>
                  <a:t>We assume diminishing returns to the aggregate capital stock: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8" t="-1078" r="-133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882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Capital Accumulation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Since we assume a zero depreciation: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Note that this convention means that current investment is available for current production</a:t>
            </a:r>
          </a:p>
          <a:p>
            <a:pPr lvl="1"/>
            <a:r>
              <a:rPr lang="en-ZA" dirty="0"/>
              <a:t>This goes against the </a:t>
            </a:r>
            <a:r>
              <a:rPr lang="en-ZA" i="1" dirty="0"/>
              <a:t>time-to-build </a:t>
            </a:r>
            <a:r>
              <a:rPr lang="en-ZA" dirty="0"/>
              <a:t>argument</a:t>
            </a:r>
          </a:p>
          <a:p>
            <a:pPr lvl="1"/>
            <a:r>
              <a:rPr lang="en-ZA" dirty="0"/>
              <a:t>Gives a simpler model</a:t>
            </a:r>
          </a:p>
          <a:p>
            <a:pPr lvl="1"/>
            <a:r>
              <a:rPr lang="en-ZA" dirty="0"/>
              <a:t>Making current production depend on older capital stock will not materially affect the model, especially in continuous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58" y="1951572"/>
            <a:ext cx="3827884" cy="14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90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Capital Adjustment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ZA" dirty="0"/>
                  <a:t>Every firm faces a capital adjustment cost that is a function of the size of the investment: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ZA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ZA" b="0" dirty="0"/>
              </a:p>
              <a:p>
                <a:r>
                  <a:rPr lang="en-ZA" dirty="0"/>
                  <a:t>Additionally:</a:t>
                </a:r>
              </a:p>
              <a:p>
                <a:endParaRPr lang="en-ZA" dirty="0"/>
              </a:p>
              <a:p>
                <a:endParaRPr lang="en-ZA" dirty="0"/>
              </a:p>
              <a:p>
                <a:r>
                  <a:rPr lang="en-ZA" dirty="0"/>
                  <a:t>In words:</a:t>
                </a:r>
              </a:p>
              <a:p>
                <a:pPr lvl="1"/>
                <a:r>
                  <a:rPr lang="en-ZA" dirty="0"/>
                  <a:t>Zero investment has zero cost</a:t>
                </a:r>
              </a:p>
              <a:p>
                <a:pPr lvl="1"/>
                <a:r>
                  <a:rPr lang="en-ZA" dirty="0"/>
                  <a:t>Increasing </a:t>
                </a:r>
                <a:r>
                  <a:rPr lang="en-ZA" i="1" dirty="0"/>
                  <a:t>or</a:t>
                </a:r>
                <a:r>
                  <a:rPr lang="en-ZA" dirty="0"/>
                  <a:t> decreasing the capital stock costs resources/cash flow by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30" b="-188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2852936"/>
            <a:ext cx="4466475" cy="134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600" y="5806797"/>
            <a:ext cx="2672250" cy="6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74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BF98-08C6-4A44-8456-C5F7C3E3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Capital Adjustment Costs - Example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BF8EF3-E55A-46A4-AA01-6CF42447A0FB}"/>
              </a:ext>
            </a:extLst>
          </p:cNvPr>
          <p:cNvCxnSpPr>
            <a:cxnSpLocks/>
          </p:cNvCxnSpPr>
          <p:nvPr/>
        </p:nvCxnSpPr>
        <p:spPr>
          <a:xfrm flipV="1">
            <a:off x="3576075" y="1628800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69FAA4-331C-494E-A7D7-62DEE6B7A0FB}"/>
              </a:ext>
            </a:extLst>
          </p:cNvPr>
          <p:cNvCxnSpPr>
            <a:cxnSpLocks/>
          </p:cNvCxnSpPr>
          <p:nvPr/>
        </p:nvCxnSpPr>
        <p:spPr>
          <a:xfrm rot="5400000" flipV="1">
            <a:off x="3648083" y="3753036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7688E3-88F8-4FF2-AF28-1A7F8D51B6C6}"/>
                  </a:ext>
                </a:extLst>
              </p:cNvPr>
              <p:cNvSpPr txBox="1"/>
              <p:nvPr/>
            </p:nvSpPr>
            <p:spPr>
              <a:xfrm>
                <a:off x="1493359" y="1726374"/>
                <a:ext cx="1192954" cy="278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7688E3-88F8-4FF2-AF28-1A7F8D51B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59" y="1726374"/>
                <a:ext cx="1192954" cy="278794"/>
              </a:xfrm>
              <a:prstGeom prst="rect">
                <a:avLst/>
              </a:prstGeom>
              <a:blipFill>
                <a:blip r:embed="rId2"/>
                <a:stretch>
                  <a:fillRect l="-4592" t="-2174" r="-510" b="-1739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CF12-ACF9-4720-A5CD-6F4657B21683}"/>
                  </a:ext>
                </a:extLst>
              </p:cNvPr>
              <p:cNvSpPr txBox="1"/>
              <p:nvPr/>
            </p:nvSpPr>
            <p:spPr>
              <a:xfrm>
                <a:off x="5880685" y="6170820"/>
                <a:ext cx="215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CF12-ACF9-4720-A5CD-6F4657B21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685" y="6170820"/>
                <a:ext cx="215315" cy="276999"/>
              </a:xfrm>
              <a:prstGeom prst="rect">
                <a:avLst/>
              </a:prstGeom>
              <a:blipFill>
                <a:blip r:embed="rId3"/>
                <a:stretch>
                  <a:fillRect l="-28571" r="-5714" b="-1304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3F054C-8624-4AA6-B5C3-0273958179E6}"/>
                  </a:ext>
                </a:extLst>
              </p:cNvPr>
              <p:cNvSpPr txBox="1"/>
              <p:nvPr/>
            </p:nvSpPr>
            <p:spPr>
              <a:xfrm>
                <a:off x="3485505" y="631738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3F054C-8624-4AA6-B5C3-02739581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505" y="6317384"/>
                <a:ext cx="181139" cy="276999"/>
              </a:xfrm>
              <a:prstGeom prst="rect">
                <a:avLst/>
              </a:prstGeom>
              <a:blipFill>
                <a:blip r:embed="rId4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DD2C09-B3BF-4D5E-B5AC-332DF8081BB2}"/>
              </a:ext>
            </a:extLst>
          </p:cNvPr>
          <p:cNvSpPr/>
          <p:nvPr/>
        </p:nvSpPr>
        <p:spPr>
          <a:xfrm>
            <a:off x="1312015" y="1676400"/>
            <a:ext cx="4622799" cy="4419633"/>
          </a:xfrm>
          <a:custGeom>
            <a:avLst/>
            <a:gdLst>
              <a:gd name="connsiteX0" fmla="*/ 0 w 4707466"/>
              <a:gd name="connsiteY0" fmla="*/ 59267 h 4419633"/>
              <a:gd name="connsiteX1" fmla="*/ 2311400 w 4707466"/>
              <a:gd name="connsiteY1" fmla="*/ 4419600 h 4419633"/>
              <a:gd name="connsiteX2" fmla="*/ 4707466 w 4707466"/>
              <a:gd name="connsiteY2" fmla="*/ 0 h 4419633"/>
              <a:gd name="connsiteX0" fmla="*/ 0 w 4622799"/>
              <a:gd name="connsiteY0" fmla="*/ 33867 h 4419632"/>
              <a:gd name="connsiteX1" fmla="*/ 2226733 w 4622799"/>
              <a:gd name="connsiteY1" fmla="*/ 4419600 h 4419632"/>
              <a:gd name="connsiteX2" fmla="*/ 4622799 w 4622799"/>
              <a:gd name="connsiteY2" fmla="*/ 0 h 4419632"/>
              <a:gd name="connsiteX0" fmla="*/ 0 w 4622799"/>
              <a:gd name="connsiteY0" fmla="*/ 33867 h 4419633"/>
              <a:gd name="connsiteX1" fmla="*/ 2226733 w 4622799"/>
              <a:gd name="connsiteY1" fmla="*/ 4419600 h 4419633"/>
              <a:gd name="connsiteX2" fmla="*/ 4622799 w 4622799"/>
              <a:gd name="connsiteY2" fmla="*/ 0 h 4419633"/>
              <a:gd name="connsiteX0" fmla="*/ 0 w 4622799"/>
              <a:gd name="connsiteY0" fmla="*/ 33867 h 4419633"/>
              <a:gd name="connsiteX1" fmla="*/ 2226733 w 4622799"/>
              <a:gd name="connsiteY1" fmla="*/ 4419600 h 4419633"/>
              <a:gd name="connsiteX2" fmla="*/ 4622799 w 4622799"/>
              <a:gd name="connsiteY2" fmla="*/ 0 h 4419633"/>
              <a:gd name="connsiteX0" fmla="*/ 0 w 4622799"/>
              <a:gd name="connsiteY0" fmla="*/ 33867 h 4419633"/>
              <a:gd name="connsiteX1" fmla="*/ 2226733 w 4622799"/>
              <a:gd name="connsiteY1" fmla="*/ 4419600 h 4419633"/>
              <a:gd name="connsiteX2" fmla="*/ 4622799 w 4622799"/>
              <a:gd name="connsiteY2" fmla="*/ 0 h 4419633"/>
              <a:gd name="connsiteX0" fmla="*/ 0 w 4622799"/>
              <a:gd name="connsiteY0" fmla="*/ 33867 h 4419633"/>
              <a:gd name="connsiteX1" fmla="*/ 2269066 w 4622799"/>
              <a:gd name="connsiteY1" fmla="*/ 4419600 h 4419633"/>
              <a:gd name="connsiteX2" fmla="*/ 4622799 w 4622799"/>
              <a:gd name="connsiteY2" fmla="*/ 0 h 4419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2799" h="4419633">
                <a:moveTo>
                  <a:pt x="0" y="33867"/>
                </a:moveTo>
                <a:cubicBezTo>
                  <a:pt x="695677" y="2252839"/>
                  <a:pt x="1484488" y="4429478"/>
                  <a:pt x="2269066" y="4419600"/>
                </a:cubicBezTo>
                <a:cubicBezTo>
                  <a:pt x="3053644" y="4409722"/>
                  <a:pt x="4062588" y="2213327"/>
                  <a:pt x="4622799" y="0"/>
                </a:cubicBezTo>
              </a:path>
            </a:pathLst>
          </a:custGeom>
          <a:noFill/>
          <a:ln w="38100">
            <a:solidFill>
              <a:srgbClr val="000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1BB11E-44A3-4360-97E1-C4F66645FF05}"/>
              </a:ext>
            </a:extLst>
          </p:cNvPr>
          <p:cNvCxnSpPr>
            <a:cxnSpLocks/>
          </p:cNvCxnSpPr>
          <p:nvPr/>
        </p:nvCxnSpPr>
        <p:spPr>
          <a:xfrm flipV="1">
            <a:off x="9408723" y="1628800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ED8F57-D89D-4423-9207-0F0BBB8BFB65}"/>
              </a:ext>
            </a:extLst>
          </p:cNvPr>
          <p:cNvCxnSpPr>
            <a:cxnSpLocks/>
          </p:cNvCxnSpPr>
          <p:nvPr/>
        </p:nvCxnSpPr>
        <p:spPr>
          <a:xfrm rot="5400000" flipV="1">
            <a:off x="9427202" y="1736812"/>
            <a:ext cx="0" cy="468052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267642-FB60-4163-9632-E6EE631B2240}"/>
                  </a:ext>
                </a:extLst>
              </p:cNvPr>
              <p:cNvSpPr txBox="1"/>
              <p:nvPr/>
            </p:nvSpPr>
            <p:spPr>
              <a:xfrm>
                <a:off x="9552384" y="2031512"/>
                <a:ext cx="1353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1267642-FB60-4163-9632-E6EE631B2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384" y="2031512"/>
                <a:ext cx="1353063" cy="276999"/>
              </a:xfrm>
              <a:prstGeom prst="rect">
                <a:avLst/>
              </a:prstGeom>
              <a:blipFill>
                <a:blip r:embed="rId5"/>
                <a:stretch>
                  <a:fillRect l="-4054" r="-450" b="-1304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3B0AB-6353-4F8F-9BC2-5786D662D6C3}"/>
                  </a:ext>
                </a:extLst>
              </p:cNvPr>
              <p:cNvSpPr txBox="1"/>
              <p:nvPr/>
            </p:nvSpPr>
            <p:spPr>
              <a:xfrm>
                <a:off x="11713333" y="6170820"/>
                <a:ext cx="215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3B0AB-6353-4F8F-9BC2-5786D662D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333" y="6170820"/>
                <a:ext cx="215315" cy="276999"/>
              </a:xfrm>
              <a:prstGeom prst="rect">
                <a:avLst/>
              </a:prstGeom>
              <a:blipFill>
                <a:blip r:embed="rId6"/>
                <a:stretch>
                  <a:fillRect l="-25000" r="-2778" b="-1304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9118381-691B-4AB5-8F66-0FD6E5E91ED9}"/>
                  </a:ext>
                </a:extLst>
              </p:cNvPr>
              <p:cNvSpPr txBox="1"/>
              <p:nvPr/>
            </p:nvSpPr>
            <p:spPr>
              <a:xfrm>
                <a:off x="9318153" y="631738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9118381-691B-4AB5-8F66-0FD6E5E91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153" y="6317384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A407EE-550C-45DA-AC8A-BA7199AC2604}"/>
              </a:ext>
            </a:extLst>
          </p:cNvPr>
          <p:cNvCxnSpPr/>
          <p:nvPr/>
        </p:nvCxnSpPr>
        <p:spPr>
          <a:xfrm flipV="1">
            <a:off x="7571301" y="1693334"/>
            <a:ext cx="3925299" cy="4494420"/>
          </a:xfrm>
          <a:prstGeom prst="line">
            <a:avLst/>
          </a:prstGeom>
          <a:ln w="38100">
            <a:solidFill>
              <a:srgbClr val="D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29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Firm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ZA" dirty="0"/>
                  <a:t>We assume the firm aims to maximize the present discounted value to share holders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ZA" dirty="0"/>
                  <a:t>Conditional on some initial level of the capital stock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ZA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ZA" dirty="0"/>
              </a:p>
              <a:p>
                <a:pPr>
                  <a:lnSpc>
                    <a:spcPct val="110000"/>
                  </a:lnSpc>
                </a:pPr>
                <a:r>
                  <a:rPr lang="en-ZA" dirty="0"/>
                  <a:t>Any cash flow not used for investment is paid out to share holders</a:t>
                </a:r>
              </a:p>
              <a:p>
                <a:pPr>
                  <a:lnSpc>
                    <a:spcPct val="110000"/>
                  </a:lnSpc>
                </a:pPr>
                <a:r>
                  <a:rPr lang="en-ZA" dirty="0"/>
                  <a:t>For simplicity, we treat the price of capital as fixed: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Z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ZA" dirty="0">
                    <a:solidFill>
                      <a:srgbClr val="FF0000"/>
                    </a:solidFill>
                  </a:rPr>
                  <a:t> </a:t>
                </a:r>
                <a:r>
                  <a:rPr lang="en-ZA" dirty="0"/>
                  <a:t>and ignore uncertainty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ZA" dirty="0"/>
                  <a:t>Romer shows how to add back uncertainty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ZA" dirty="0"/>
                  <a:t>Thus the problem of the firm becomes:</a:t>
                </a:r>
              </a:p>
              <a:p>
                <a:pPr>
                  <a:lnSpc>
                    <a:spcPct val="110000"/>
                  </a:lnSpc>
                </a:pPr>
                <a:endParaRPr lang="en-ZA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ZA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215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89CCB4-9408-EA0A-DFAD-066A6E3C45D4}"/>
                  </a:ext>
                </a:extLst>
              </p:cNvPr>
              <p:cNvSpPr txBox="1"/>
              <p:nvPr/>
            </p:nvSpPr>
            <p:spPr>
              <a:xfrm>
                <a:off x="2711624" y="4999201"/>
                <a:ext cx="6192688" cy="1745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ZA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ZA" sz="2400" dirty="0"/>
              </a:p>
              <a:p>
                <a:endParaRPr lang="en-ZA" sz="2400" dirty="0"/>
              </a:p>
              <a:p>
                <a:r>
                  <a:rPr lang="en-ZA" sz="2400" dirty="0"/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Z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ZA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Z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Z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89CCB4-9408-EA0A-DFAD-066A6E3C4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4999201"/>
                <a:ext cx="6192688" cy="1745991"/>
              </a:xfrm>
              <a:prstGeom prst="rect">
                <a:avLst/>
              </a:prstGeom>
              <a:blipFill>
                <a:blip r:embed="rId3"/>
                <a:stretch>
                  <a:fillRect l="-3051" b="-1014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863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4741"/>
          </a:xfrm>
        </p:spPr>
        <p:txBody>
          <a:bodyPr>
            <a:normAutofit fontScale="90000"/>
          </a:bodyPr>
          <a:lstStyle/>
          <a:p>
            <a:r>
              <a:rPr lang="en-ZA" dirty="0"/>
              <a:t>Firm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24745"/>
                <a:ext cx="10972800" cy="5001420"/>
              </a:xfrm>
            </p:spPr>
            <p:txBody>
              <a:bodyPr>
                <a:normAutofit/>
              </a:bodyPr>
              <a:lstStyle/>
              <a:p>
                <a:r>
                  <a:rPr lang="en-ZA" sz="2400" dirty="0"/>
                  <a:t>The </a:t>
                </a:r>
                <a:r>
                  <a:rPr lang="en-ZA" sz="2400" dirty="0" err="1"/>
                  <a:t>Lagrangian</a:t>
                </a:r>
                <a:r>
                  <a:rPr lang="en-ZA" sz="2400" dirty="0"/>
                  <a:t> of this problem is thus:</a:t>
                </a:r>
              </a:p>
              <a:p>
                <a:endParaRPr lang="en-Z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ZA" sz="2400" dirty="0"/>
              </a:p>
              <a:p>
                <a:endParaRPr lang="en-ZA" sz="2400" dirty="0"/>
              </a:p>
              <a:p>
                <a:r>
                  <a:rPr lang="en-ZA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sz="2400" dirty="0"/>
                  <a:t> is the shadow price of the constraint in period </a:t>
                </a:r>
                <a14:m>
                  <m:oMath xmlns:m="http://schemas.openxmlformats.org/officeDocument/2006/math">
                    <m:r>
                      <a:rPr lang="en-ZA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ZA" sz="2400" dirty="0"/>
                  <a:t> value</a:t>
                </a:r>
              </a:p>
              <a:p>
                <a:pPr lvl="1"/>
                <a:r>
                  <a:rPr lang="en-ZA" sz="2000" dirty="0"/>
                  <a:t>The increase in the period </a:t>
                </a:r>
                <a14:m>
                  <m:oMath xmlns:m="http://schemas.openxmlformats.org/officeDocument/2006/math">
                    <m:r>
                      <a:rPr lang="en-ZA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ZA" sz="2000" dirty="0"/>
                  <a:t> (</a:t>
                </a:r>
                <a:r>
                  <a:rPr lang="en-ZA" sz="2000" i="1" dirty="0"/>
                  <a:t>current</a:t>
                </a:r>
                <a:r>
                  <a:rPr lang="en-ZA" sz="2000" dirty="0"/>
                  <a:t>)</a:t>
                </a:r>
                <a:r>
                  <a:rPr lang="en-ZA" sz="2000" i="1" dirty="0"/>
                  <a:t> </a:t>
                </a:r>
                <a:r>
                  <a:rPr lang="en-ZA" sz="2000" dirty="0"/>
                  <a:t>value of the firm from a marginal increase in </a:t>
                </a:r>
                <a:r>
                  <a:rPr lang="en-ZA" sz="2000" i="1" dirty="0"/>
                  <a:t>period t </a:t>
                </a:r>
                <a:r>
                  <a:rPr lang="en-ZA" sz="2000" dirty="0"/>
                  <a:t>(</a:t>
                </a:r>
                <a:r>
                  <a:rPr lang="en-ZA" sz="2000" i="1" dirty="0"/>
                  <a:t>future</a:t>
                </a:r>
                <a:r>
                  <a:rPr lang="en-ZA" sz="2000" dirty="0"/>
                  <a:t>)</a:t>
                </a:r>
                <a:r>
                  <a:rPr lang="en-ZA" sz="2000" i="1" dirty="0"/>
                  <a:t> </a:t>
                </a:r>
                <a:r>
                  <a:rPr lang="en-ZA" sz="2000" dirty="0"/>
                  <a:t>capital </a:t>
                </a:r>
              </a:p>
              <a:p>
                <a:r>
                  <a:rPr lang="en-ZA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sz="2400" dirty="0"/>
                  <a:t> as the period t value of a marginal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ZA" sz="2400" dirty="0"/>
              </a:p>
              <a:p>
                <a:pPr lvl="1"/>
                <a:r>
                  <a:rPr lang="en-ZA" sz="2000" dirty="0"/>
                  <a:t>In </a:t>
                </a:r>
                <a:r>
                  <a:rPr lang="en-ZA" sz="2000" i="1" dirty="0"/>
                  <a:t>theory-of-interest</a:t>
                </a:r>
                <a:r>
                  <a:rPr lang="en-ZA" sz="2000" dirty="0"/>
                  <a:t> language: the future value of a marginal marginal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ZA" sz="2000" dirty="0"/>
              </a:p>
              <a:p>
                <a:endParaRPr lang="en-Z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24745"/>
                <a:ext cx="10972800" cy="5001420"/>
              </a:xfrm>
              <a:blipFill>
                <a:blip r:embed="rId2"/>
                <a:stretch>
                  <a:fillRect l="-722" t="-97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5342259"/>
            <a:ext cx="2415828" cy="150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43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Firm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ZA" sz="2400" dirty="0"/>
                  <a:t>The </a:t>
                </a:r>
                <a:r>
                  <a:rPr lang="en-ZA" sz="2400" dirty="0" err="1"/>
                  <a:t>Lagrangian</a:t>
                </a:r>
                <a:r>
                  <a:rPr lang="en-ZA" sz="2400" dirty="0"/>
                  <a:t> of this problem 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Z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Z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Z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Z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2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ZA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ZA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sz="2400" dirty="0"/>
                  <a:t> is one of those “named” concepts: “Tobin’s Q”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372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34082"/>
          </a:xfrm>
        </p:spPr>
        <p:txBody>
          <a:bodyPr>
            <a:normAutofit fontScale="90000"/>
          </a:bodyPr>
          <a:lstStyle/>
          <a:p>
            <a:r>
              <a:rPr lang="en-ZA" dirty="0"/>
              <a:t>Optimal Choices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781127"/>
              </a:xfrm>
            </p:spPr>
            <p:txBody>
              <a:bodyPr>
                <a:normAutofit/>
              </a:bodyPr>
              <a:lstStyle/>
              <a:p>
                <a:endParaRPr lang="en-ZA" sz="2400" dirty="0"/>
              </a:p>
              <a:p>
                <a:r>
                  <a:rPr lang="en-ZA" sz="2400" dirty="0"/>
                  <a:t>First order conditions:</a:t>
                </a:r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r>
                  <a:rPr lang="en-ZA" sz="2400" dirty="0"/>
                  <a:t>Interpretation:</a:t>
                </a:r>
              </a:p>
              <a:p>
                <a:pPr lvl="1"/>
                <a:r>
                  <a:rPr lang="en-ZA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ZA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ZA" sz="2000" dirty="0"/>
                  <a:t>, the level of capital is optimal, so the optimal investment is zero</a:t>
                </a:r>
              </a:p>
              <a:p>
                <a:pPr lvl="1"/>
                <a:r>
                  <a:rPr lang="en-ZA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ZA" sz="2000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ZA" sz="2000" dirty="0"/>
                  <a:t>, the level of capital should be decreased,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ZA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ZA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ZA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ZA"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ZA" sz="2000" dirty="0"/>
              </a:p>
              <a:p>
                <a:pPr lvl="1"/>
                <a:r>
                  <a:rPr lang="en-ZA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ZA" sz="20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ZA" sz="2000" dirty="0"/>
                  <a:t>, the level of capital should be increased,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ZA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ZA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ZA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ZA"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ZA" sz="2000" dirty="0"/>
              </a:p>
              <a:p>
                <a:pPr lvl="1"/>
                <a:endParaRPr lang="en-ZA" sz="2000" dirty="0"/>
              </a:p>
              <a:p>
                <a:pPr lvl="1"/>
                <a:endParaRPr lang="en-ZA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781127"/>
              </a:xfrm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650E46-CB12-B562-0475-4DF705907DCD}"/>
                  </a:ext>
                </a:extLst>
              </p:cNvPr>
              <p:cNvSpPr txBox="1"/>
              <p:nvPr/>
            </p:nvSpPr>
            <p:spPr>
              <a:xfrm>
                <a:off x="1703510" y="764704"/>
                <a:ext cx="8784976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Z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Z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Z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Z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2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ZA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ZA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ZA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650E46-CB12-B562-0475-4DF70590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0" y="764704"/>
                <a:ext cx="8784976" cy="109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A1943E-5238-E756-E2C6-1EEF69D97B82}"/>
                  </a:ext>
                </a:extLst>
              </p:cNvPr>
              <p:cNvSpPr txBox="1"/>
              <p:nvPr/>
            </p:nvSpPr>
            <p:spPr>
              <a:xfrm>
                <a:off x="1343472" y="2636912"/>
                <a:ext cx="1656184" cy="856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Z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ZA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Z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Z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ZA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A1943E-5238-E756-E2C6-1EEF69D9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2636912"/>
                <a:ext cx="1656184" cy="856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10E917-C6C9-6177-E197-7F7EDB72B827}"/>
                  </a:ext>
                </a:extLst>
              </p:cNvPr>
              <p:cNvSpPr txBox="1"/>
              <p:nvPr/>
            </p:nvSpPr>
            <p:spPr>
              <a:xfrm>
                <a:off x="4583832" y="2699861"/>
                <a:ext cx="4896544" cy="160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ZA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ZA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ZA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Z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ZA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Z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ZA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ZA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ZA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ZA" sz="2800" dirty="0"/>
              </a:p>
              <a:p>
                <a:endParaRPr lang="en-Z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ZA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ZA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ZA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ZA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10E917-C6C9-6177-E197-7F7EDB72B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2699861"/>
                <a:ext cx="4896544" cy="1609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72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53B97-BDDF-402C-9FB2-87020B704F6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Reasons for studying investment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dirty="0"/>
              <a:t>Investment measured as part of GDP:</a:t>
            </a:r>
          </a:p>
          <a:p>
            <a:pPr lvl="1"/>
            <a:r>
              <a:rPr lang="en-US" altLang="en-US" dirty="0"/>
              <a:t>Y = C + I + G</a:t>
            </a:r>
          </a:p>
          <a:p>
            <a:pPr lvl="1"/>
            <a:r>
              <a:rPr lang="en-US" altLang="en-US" dirty="0"/>
              <a:t>Last week we gave formal, dynamic structure to consumption and hence the supply of </a:t>
            </a:r>
            <a:r>
              <a:rPr lang="en-US" altLang="en-US" b="1" dirty="0"/>
              <a:t>saving</a:t>
            </a:r>
            <a:r>
              <a:rPr lang="en-US" altLang="en-US" dirty="0"/>
              <a:t>, now we study the other side: demand for </a:t>
            </a:r>
            <a:r>
              <a:rPr lang="en-US" altLang="en-US" b="1" dirty="0"/>
              <a:t>investment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2 main reasons</a:t>
            </a:r>
            <a:r>
              <a:rPr lang="en-US" altLang="en-US" sz="2200" dirty="0"/>
              <a:t>:</a:t>
            </a:r>
          </a:p>
          <a:p>
            <a:pPr marL="491490" lvl="1"/>
            <a:r>
              <a:rPr lang="en-US" altLang="en-US" sz="2400" dirty="0"/>
              <a:t>Investment matters for the long-run prosperity of a society</a:t>
            </a:r>
          </a:p>
          <a:p>
            <a:pPr marL="491490" lvl="1"/>
            <a:r>
              <a:rPr lang="en-US" altLang="en-US" sz="2400" dirty="0"/>
              <a:t>Investment matters for the short-run, i.e. the business cycle</a:t>
            </a:r>
          </a:p>
        </p:txBody>
      </p:sp>
    </p:spTree>
    <p:extLst>
      <p:ext uri="{BB962C8B-B14F-4D97-AF65-F5344CB8AC3E}">
        <p14:creationId xmlns:p14="http://schemas.microsoft.com/office/powerpoint/2010/main" val="3847654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34082"/>
          </a:xfrm>
        </p:spPr>
        <p:txBody>
          <a:bodyPr>
            <a:normAutofit fontScale="90000"/>
          </a:bodyPr>
          <a:lstStyle/>
          <a:p>
            <a:r>
              <a:rPr lang="en-ZA" dirty="0"/>
              <a:t>Optimal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81127"/>
          </a:xfrm>
        </p:spPr>
        <p:txBody>
          <a:bodyPr>
            <a:normAutofit fontScale="92500" lnSpcReduction="10000"/>
          </a:bodyPr>
          <a:lstStyle/>
          <a:p>
            <a:endParaRPr lang="en-ZA" sz="2400" dirty="0"/>
          </a:p>
          <a:p>
            <a:r>
              <a:rPr lang="en-ZA" sz="2400" dirty="0"/>
              <a:t>First order conditions:</a:t>
            </a:r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r>
              <a:rPr lang="en-ZA" sz="2400" dirty="0"/>
              <a:t>Interpretation:</a:t>
            </a:r>
          </a:p>
          <a:p>
            <a:pPr marL="457200" lvl="1" indent="0">
              <a:buNone/>
            </a:pPr>
            <a:r>
              <a:rPr lang="en-ZA" sz="2000" dirty="0"/>
              <a:t>The LHS is the marginal revenue product of capital, the RHS the dynamic marginal user cost of capital</a:t>
            </a:r>
          </a:p>
          <a:p>
            <a:pPr lvl="1"/>
            <a:endParaRPr lang="en-ZA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512048"/>
            <a:ext cx="9734824" cy="2957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94D718-E85B-35AD-ADE0-F00488621660}"/>
                  </a:ext>
                </a:extLst>
              </p:cNvPr>
              <p:cNvSpPr txBox="1"/>
              <p:nvPr/>
            </p:nvSpPr>
            <p:spPr>
              <a:xfrm>
                <a:off x="1703510" y="764704"/>
                <a:ext cx="8784976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Z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Z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ZA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ZA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Z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Z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ZA" sz="2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ZA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ZA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ZA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Z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ZA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ZA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ZA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94D718-E85B-35AD-ADE0-F0048862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0" y="764704"/>
                <a:ext cx="8784976" cy="1099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38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Interpretation of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853135"/>
              </a:xfrm>
            </p:spPr>
            <p:txBody>
              <a:bodyPr>
                <a:normAutofit/>
              </a:bodyPr>
              <a:lstStyle/>
              <a:p>
                <a:r>
                  <a:rPr lang="en-ZA" sz="2400" dirty="0"/>
                  <a:t>Rewrite the optimality condition:</a:t>
                </a:r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r>
                  <a:rPr lang="en-ZA" sz="2400" dirty="0"/>
                  <a:t>Thus: a firm is optimizing if it holds an (individual) capital stock of which the marginal contribution to the value of the firm in period 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sz="2400" dirty="0"/>
                  <a:t>) is equal to the period t marginal contribution of that capital to the profit of the firm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Z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ZA" sz="2400" dirty="0"/>
                  <a:t>) plus the discounted value of the marginal contribution of that capital stock to the valuation of the firm in the next period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ZA" sz="2400" dirty="0"/>
                  <a:t>)</a:t>
                </a:r>
              </a:p>
              <a:p>
                <a:r>
                  <a:rPr lang="en-ZA" sz="2400" dirty="0"/>
                  <a:t>Since this condition holds in every period, and the firm is infinitely lived, we can iterate forward to gain more intuition on what this condition means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853135"/>
              </a:xfrm>
              <a:blipFill>
                <a:blip r:embed="rId2"/>
                <a:stretch>
                  <a:fillRect l="-722" t="-1005" r="-6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954" y="1988840"/>
            <a:ext cx="4324092" cy="111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87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Interpretation of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3135"/>
          </a:xfrm>
        </p:spPr>
        <p:txBody>
          <a:bodyPr>
            <a:normAutofit/>
          </a:bodyPr>
          <a:lstStyle/>
          <a:p>
            <a:r>
              <a:rPr lang="en-ZA" sz="2400" dirty="0"/>
              <a:t>Iterating forward: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F48BB-8FC6-481A-AA4A-2EEA6A6B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060848"/>
            <a:ext cx="9844790" cy="46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4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Interpretation of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8531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ZA" sz="2400" dirty="0"/>
                  <a:t>In the limit as </a:t>
                </a:r>
                <a14:m>
                  <m:oMath xmlns:m="http://schemas.openxmlformats.org/officeDocument/2006/math">
                    <m:r>
                      <a:rPr lang="en-ZA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ZA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ZA" sz="2400" b="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r>
                  <a:rPr lang="en-ZA" sz="2400" dirty="0"/>
                  <a:t>Thus,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Z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sz="2400" dirty="0"/>
                  <a:t> to be the marginal contribution of capital in period t to the value of the firm in period t, we must have:</a:t>
                </a:r>
              </a:p>
              <a:p>
                <a:endParaRPr lang="en-ZA" sz="2400" dirty="0"/>
              </a:p>
              <a:p>
                <a:endParaRPr lang="en-ZA" sz="2400" dirty="0"/>
              </a:p>
              <a:p>
                <a:r>
                  <a:rPr lang="en-ZA" sz="2400" dirty="0"/>
                  <a:t>This is called a </a:t>
                </a:r>
                <a:r>
                  <a:rPr lang="en-ZA" sz="2400" dirty="0" err="1"/>
                  <a:t>transversality</a:t>
                </a:r>
                <a:r>
                  <a:rPr lang="en-ZA" sz="2400" dirty="0"/>
                  <a:t> condition, which is a feature of any well defined infinite time optimization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853135"/>
              </a:xfrm>
              <a:blipFill>
                <a:blip r:embed="rId2"/>
                <a:stretch>
                  <a:fillRect l="-722" t="-1759" r="-105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344528D-4209-405E-80FF-117473636764}"/>
              </a:ext>
            </a:extLst>
          </p:cNvPr>
          <p:cNvSpPr/>
          <p:nvPr/>
        </p:nvSpPr>
        <p:spPr>
          <a:xfrm>
            <a:off x="9624392" y="2287176"/>
            <a:ext cx="297554" cy="42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2FB164-6C22-429A-8684-9A2CD8C3AB4F}"/>
              </a:ext>
            </a:extLst>
          </p:cNvPr>
          <p:cNvSpPr/>
          <p:nvPr/>
        </p:nvSpPr>
        <p:spPr>
          <a:xfrm>
            <a:off x="8904312" y="3356992"/>
            <a:ext cx="297554" cy="42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9155D8-08D3-455E-BF7F-AD2276DC8043}"/>
              </a:ext>
            </a:extLst>
          </p:cNvPr>
          <p:cNvSpPr/>
          <p:nvPr/>
        </p:nvSpPr>
        <p:spPr>
          <a:xfrm>
            <a:off x="6185592" y="4958330"/>
            <a:ext cx="321274" cy="42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9FBAD-8F35-4406-B7EF-06FB534A1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054" y="1977153"/>
            <a:ext cx="7917532" cy="1966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D5122-C7A0-46AA-94F0-5B76B3EBD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950" y="4653136"/>
            <a:ext cx="46101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92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Moving to a continuous time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853135"/>
              </a:xfrm>
            </p:spPr>
            <p:txBody>
              <a:bodyPr>
                <a:normAutofit/>
              </a:bodyPr>
              <a:lstStyle/>
              <a:p>
                <a:r>
                  <a:rPr lang="en-ZA" sz="2400" dirty="0"/>
                  <a:t>The optimality conditions of the discrete time model were:</a:t>
                </a:r>
                <a:endParaRPr lang="en-ZA" sz="2400" b="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r>
                  <a:rPr lang="en-ZA" sz="2400" dirty="0"/>
                  <a:t>Rescaling them for time jumps of </a:t>
                </a:r>
                <a14:m>
                  <m:oMath xmlns:m="http://schemas.openxmlformats.org/officeDocument/2006/math">
                    <m:r>
                      <a:rPr lang="en-Z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Z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ZA" sz="2400" dirty="0"/>
                  <a:t> rather than 1:</a:t>
                </a:r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r>
                  <a:rPr lang="en-ZA" sz="2400" dirty="0"/>
                  <a:t>Taking the limit as </a:t>
                </a:r>
                <a14:m>
                  <m:oMath xmlns:m="http://schemas.openxmlformats.org/officeDocument/2006/math">
                    <m:r>
                      <a:rPr lang="en-Z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Z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Z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ZA" sz="2400" dirty="0"/>
                  <a:t> yields?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853135"/>
              </a:xfrm>
              <a:blipFill>
                <a:blip r:embed="rId2"/>
                <a:stretch>
                  <a:fillRect l="-722" t="-1005" b="-263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2516535"/>
            <a:ext cx="4602175" cy="912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584" y="4973844"/>
            <a:ext cx="7812019" cy="975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5245A1-8156-018D-38EF-B261EC032988}"/>
                  </a:ext>
                </a:extLst>
              </p:cNvPr>
              <p:cNvSpPr txBox="1"/>
              <p:nvPr/>
            </p:nvSpPr>
            <p:spPr>
              <a:xfrm>
                <a:off x="3143672" y="3883727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ZA" sz="28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ZA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5245A1-8156-018D-38EF-B261EC032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3883727"/>
                <a:ext cx="6096000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2CDE18-C75E-46DC-A08A-26B0D89639A9}"/>
                  </a:ext>
                </a:extLst>
              </p:cNvPr>
              <p:cNvSpPr txBox="1"/>
              <p:nvPr/>
            </p:nvSpPr>
            <p:spPr>
              <a:xfrm>
                <a:off x="3215680" y="1986053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2CDE18-C75E-46DC-A08A-26B0D8963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986053"/>
                <a:ext cx="6096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93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Moving to a continuous time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853135"/>
              </a:xfrm>
            </p:spPr>
            <p:txBody>
              <a:bodyPr>
                <a:normAutofit/>
              </a:bodyPr>
              <a:lstStyle/>
              <a:p>
                <a:r>
                  <a:rPr lang="en-ZA" sz="2400" dirty="0"/>
                  <a:t>The optimality conditions of the discrete time model were:</a:t>
                </a:r>
                <a:endParaRPr lang="en-ZA" sz="2400" b="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r>
                  <a:rPr lang="en-ZA" sz="2400" dirty="0"/>
                  <a:t>Rescaling them for time jumps of </a:t>
                </a:r>
                <a14:m>
                  <m:oMath xmlns:m="http://schemas.openxmlformats.org/officeDocument/2006/math">
                    <m:r>
                      <a:rPr lang="en-Z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Z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ZA" sz="2400" dirty="0"/>
                  <a:t> rather than 1:</a:t>
                </a:r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r>
                  <a:rPr lang="en-ZA" sz="2400" dirty="0"/>
                  <a:t>Taking the limit as </a:t>
                </a:r>
                <a14:m>
                  <m:oMath xmlns:m="http://schemas.openxmlformats.org/officeDocument/2006/math">
                    <m:r>
                      <a:rPr lang="en-Z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Z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Z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ZA" sz="2400" dirty="0"/>
                  <a:t> yields?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853135"/>
              </a:xfrm>
              <a:blipFill>
                <a:blip r:embed="rId2"/>
                <a:stretch>
                  <a:fillRect l="-722" t="-1005" b="-263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2516535"/>
            <a:ext cx="4602175" cy="9124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584" y="4973844"/>
            <a:ext cx="7812019" cy="975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5245A1-8156-018D-38EF-B261EC032988}"/>
                  </a:ext>
                </a:extLst>
              </p:cNvPr>
              <p:cNvSpPr txBox="1"/>
              <p:nvPr/>
            </p:nvSpPr>
            <p:spPr>
              <a:xfrm>
                <a:off x="3143672" y="3883727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ZA" sz="28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ZA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5245A1-8156-018D-38EF-B261EC032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3883727"/>
                <a:ext cx="6096000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2CDE18-C75E-46DC-A08A-26B0D89639A9}"/>
                  </a:ext>
                </a:extLst>
              </p:cNvPr>
              <p:cNvSpPr txBox="1"/>
              <p:nvPr/>
            </p:nvSpPr>
            <p:spPr>
              <a:xfrm>
                <a:off x="3215680" y="1986053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2CDE18-C75E-46DC-A08A-26B0D8963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986053"/>
                <a:ext cx="6096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A87628-27CA-2065-C803-F42A72D93F46}"/>
                  </a:ext>
                </a:extLst>
              </p:cNvPr>
              <p:cNvSpPr txBox="1"/>
              <p:nvPr/>
            </p:nvSpPr>
            <p:spPr>
              <a:xfrm>
                <a:off x="9425329" y="1399610"/>
                <a:ext cx="2376264" cy="117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>
                    <a:solidFill>
                      <a:srgbClr val="FF0000"/>
                    </a:solidFill>
                  </a:rPr>
                  <a:t>Maybe more familiar notation will help?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ZA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ZA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Z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Z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Z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ZA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ZA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A87628-27CA-2065-C803-F42A72D93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29" y="1399610"/>
                <a:ext cx="2376264" cy="1172885"/>
              </a:xfrm>
              <a:prstGeom prst="rect">
                <a:avLst/>
              </a:prstGeom>
              <a:blipFill>
                <a:blip r:embed="rId7"/>
                <a:stretch>
                  <a:fillRect l="-2051" t="-312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684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Moving to a continuous time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853135"/>
              </a:xfrm>
            </p:spPr>
            <p:txBody>
              <a:bodyPr>
                <a:normAutofit/>
              </a:bodyPr>
              <a:lstStyle/>
              <a:p>
                <a:r>
                  <a:rPr lang="en-ZA" sz="2400" dirty="0"/>
                  <a:t>Rescaling them for time jumps of </a:t>
                </a:r>
                <a14:m>
                  <m:oMath xmlns:m="http://schemas.openxmlformats.org/officeDocument/2006/math">
                    <m:r>
                      <a:rPr lang="en-Z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Z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ZA" sz="2400" dirty="0"/>
                  <a:t> rather than 1:</a:t>
                </a:r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r>
                  <a:rPr lang="en-ZA" sz="2400" dirty="0"/>
                  <a:t>Taking the limit as </a:t>
                </a:r>
                <a14:m>
                  <m:oMath xmlns:m="http://schemas.openxmlformats.org/officeDocument/2006/math">
                    <m:r>
                      <a:rPr lang="en-Z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Z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Z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ZA" sz="2400" dirty="0"/>
                  <a:t> yields: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853135"/>
              </a:xfrm>
              <a:blipFill>
                <a:blip r:embed="rId2"/>
                <a:stretch>
                  <a:fillRect l="-722" t="-100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3076154"/>
            <a:ext cx="7812019" cy="9754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6630F9-702E-1A94-AE34-80CF7AB471DC}"/>
                  </a:ext>
                </a:extLst>
              </p:cNvPr>
              <p:cNvSpPr txBox="1"/>
              <p:nvPr/>
            </p:nvSpPr>
            <p:spPr>
              <a:xfrm>
                <a:off x="3215680" y="1986053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ZA" sz="28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ZA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6630F9-702E-1A94-AE34-80CF7AB47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1986053"/>
                <a:ext cx="6096000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22F3B-EE34-D519-EDA8-5C2C2CFE88BB}"/>
                  </a:ext>
                </a:extLst>
              </p:cNvPr>
              <p:cNvSpPr txBox="1"/>
              <p:nvPr/>
            </p:nvSpPr>
            <p:spPr>
              <a:xfrm>
                <a:off x="2939472" y="4679938"/>
                <a:ext cx="6096000" cy="1654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ZA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ZA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  <m:d>
                            <m:dPr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ZA" sz="2800" dirty="0"/>
                </a:br>
                <a:endParaRPr lang="en-ZA" sz="2800" dirty="0"/>
              </a:p>
              <a:p>
                <a:endParaRPr lang="en-Z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𝑟𝑞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E22F3B-EE34-D519-EDA8-5C2C2CFE8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472" y="4679938"/>
                <a:ext cx="6096000" cy="1654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618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3135"/>
          </a:xfrm>
        </p:spPr>
        <p:txBody>
          <a:bodyPr>
            <a:normAutofit/>
          </a:bodyPr>
          <a:lstStyle/>
          <a:p>
            <a:r>
              <a:rPr lang="en-ZA" sz="2400" dirty="0"/>
              <a:t>In equilibrium, all firms act the same, so:</a:t>
            </a:r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r>
              <a:rPr lang="en-ZA" sz="2400" dirty="0"/>
              <a:t>The zero loci are given by:</a:t>
            </a:r>
          </a:p>
          <a:p>
            <a:endParaRPr lang="en-ZA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654D28-A88A-47A7-3A7C-F78CF5810088}"/>
                  </a:ext>
                </a:extLst>
              </p:cNvPr>
              <p:cNvSpPr txBox="1"/>
              <p:nvPr/>
            </p:nvSpPr>
            <p:spPr>
              <a:xfrm>
                <a:off x="5375920" y="1360219"/>
                <a:ext cx="6096000" cy="20126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̇"/>
                                  <m:ctrlPr>
                                    <a:rPr lang="en-ZA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ZA" sz="2800" dirty="0"/>
                </a:br>
                <a:endParaRPr lang="en-ZA" sz="2800" dirty="0"/>
              </a:p>
              <a:p>
                <a:endParaRPr lang="en-ZA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𝑟𝑞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654D28-A88A-47A7-3A7C-F78CF5810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1360219"/>
                <a:ext cx="6096000" cy="20126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E6DAF3-8C24-0150-BD3D-F4EF410B2501}"/>
                  </a:ext>
                </a:extLst>
              </p:cNvPr>
              <p:cNvSpPr txBox="1"/>
              <p:nvPr/>
            </p:nvSpPr>
            <p:spPr>
              <a:xfrm>
                <a:off x="5388840" y="4293096"/>
                <a:ext cx="6096000" cy="1655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d>
                      <m:d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Z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ZA" sz="2800" dirty="0"/>
                  <a:t> </a:t>
                </a:r>
                <a:br>
                  <a:rPr lang="en-ZA" sz="2800" dirty="0"/>
                </a:br>
                <a:endParaRPr lang="en-ZA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Z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ZA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Z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ZA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ZA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ZA" sz="2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E6DAF3-8C24-0150-BD3D-F4EF410B2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840" y="4293096"/>
                <a:ext cx="6096000" cy="1655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099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Phase Diagram in </a:t>
            </a:r>
            <a:r>
              <a:rPr lang="en-ZA" dirty="0" err="1"/>
              <a:t>q,K</a:t>
            </a:r>
            <a:r>
              <a:rPr lang="en-ZA" dirty="0"/>
              <a:t> space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898292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sz="4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4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d>
                      <m:dPr>
                        <m:ctrlPr>
                          <a:rPr lang="en-ZA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4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ZA" sz="4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ZA" dirty="0"/>
                  <a:t>locus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10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99DE29-DC9C-CB25-B982-6D3B31D0F22D}"/>
                  </a:ext>
                </a:extLst>
              </p:cNvPr>
              <p:cNvSpPr txBox="1"/>
              <p:nvPr/>
            </p:nvSpPr>
            <p:spPr>
              <a:xfrm>
                <a:off x="7248128" y="1295790"/>
                <a:ext cx="4104455" cy="536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d>
                      <m:d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Z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ZA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99DE29-DC9C-CB25-B982-6D3B31D0F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1295790"/>
                <a:ext cx="4104455" cy="536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57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46D83-5396-43A3-81EA-441FC731F14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In the long-run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en-US" sz="2200" dirty="0"/>
              <a:t>Investment is central to the capitalist epoch</a:t>
            </a:r>
          </a:p>
          <a:p>
            <a:endParaRPr lang="en-US" altLang="en-US" sz="2200" dirty="0"/>
          </a:p>
          <a:p>
            <a:r>
              <a:rPr lang="en-US" altLang="en-US" sz="2200" dirty="0"/>
              <a:t>Capitalism, with the institutions that make capitalism possible:</a:t>
            </a:r>
          </a:p>
          <a:p>
            <a:pPr marL="491490" lvl="1"/>
            <a:endParaRPr lang="en-US" altLang="en-US" sz="2200" dirty="0"/>
          </a:p>
          <a:p>
            <a:pPr marL="491490" lvl="1"/>
            <a:r>
              <a:rPr lang="en-US" altLang="en-US" sz="2200" dirty="0"/>
              <a:t>Private property</a:t>
            </a:r>
          </a:p>
          <a:p>
            <a:pPr marL="491490" lvl="1"/>
            <a:endParaRPr lang="en-US" altLang="en-US" sz="2200" dirty="0"/>
          </a:p>
          <a:p>
            <a:pPr marL="491490" lvl="1"/>
            <a:r>
              <a:rPr lang="en-US" altLang="en-US" sz="2200" dirty="0"/>
              <a:t>Limited government </a:t>
            </a:r>
            <a:r>
              <a:rPr lang="en-US" altLang="en-US" sz="2200" dirty="0" err="1"/>
              <a:t>etc</a:t>
            </a:r>
            <a:endParaRPr lang="en-US" altLang="en-US" sz="2200" dirty="0"/>
          </a:p>
          <a:p>
            <a:pPr marL="491490" lvl="1"/>
            <a:endParaRPr lang="en-US" altLang="en-US" sz="2200" dirty="0"/>
          </a:p>
          <a:p>
            <a:r>
              <a:rPr lang="en-US" altLang="en-US" sz="2200" dirty="0"/>
              <a:t>… incentivizes the </a:t>
            </a:r>
            <a:r>
              <a:rPr lang="en-US" altLang="en-US" sz="2200" b="1" dirty="0"/>
              <a:t>accumulation of capital</a:t>
            </a:r>
            <a:r>
              <a:rPr lang="en-US" altLang="en-US" sz="2200" dirty="0"/>
              <a:t>, which, in turn, allows the process of </a:t>
            </a:r>
            <a:r>
              <a:rPr lang="en-US" altLang="en-US" sz="2200" b="1" dirty="0"/>
              <a:t>specialization and trade </a:t>
            </a:r>
            <a:r>
              <a:rPr lang="en-US" altLang="en-US" sz="2200" dirty="0"/>
              <a:t>to occur which lies at the heart of the industrial revolution</a:t>
            </a:r>
          </a:p>
        </p:txBody>
      </p:sp>
    </p:spTree>
    <p:extLst>
      <p:ext uri="{BB962C8B-B14F-4D97-AF65-F5344CB8AC3E}">
        <p14:creationId xmlns:p14="http://schemas.microsoft.com/office/powerpoint/2010/main" val="19056721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sz="4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4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d>
                      <m:dPr>
                        <m:ctrlPr>
                          <a:rPr lang="en-ZA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4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ZA" sz="4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ZA" dirty="0"/>
                  <a:t>locus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10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19736" y="3717032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3200" i="1">
                          <a:solidFill>
                            <a:srgbClr val="0000FE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87236" y="3360293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236" y="3360293"/>
                <a:ext cx="432048" cy="646331"/>
              </a:xfrm>
              <a:prstGeom prst="rect">
                <a:avLst/>
              </a:prstGeom>
              <a:blipFill>
                <a:blip r:embed="rId4"/>
                <a:stretch>
                  <a:fillRect r="-2394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635E3D-8A79-C3A4-EE89-65EEAEBFE06B}"/>
                  </a:ext>
                </a:extLst>
              </p:cNvPr>
              <p:cNvSpPr txBox="1"/>
              <p:nvPr/>
            </p:nvSpPr>
            <p:spPr>
              <a:xfrm>
                <a:off x="7248128" y="1295790"/>
                <a:ext cx="4104455" cy="536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d>
                      <m:d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Z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ZA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635E3D-8A79-C3A4-EE89-65EEAEBFE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1295790"/>
                <a:ext cx="4104455" cy="536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193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sz="4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4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d>
                      <m:dPr>
                        <m:ctrlPr>
                          <a:rPr lang="en-ZA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4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ZA" sz="4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ZA" dirty="0"/>
                  <a:t>locus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10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19736" y="3717032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3200" i="1">
                          <a:solidFill>
                            <a:srgbClr val="0000FE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34598" y="2348881"/>
                <a:ext cx="1338828" cy="600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3200" i="1">
                          <a:solidFill>
                            <a:srgbClr val="0000FE"/>
                          </a:solidFill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ZA" sz="32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98" y="2348881"/>
                <a:ext cx="1338828" cy="600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78122" y="4509121"/>
                <a:ext cx="1338828" cy="600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3200" i="1">
                          <a:solidFill>
                            <a:srgbClr val="0000FE"/>
                          </a:solidFill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ZA" sz="32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122" y="4509121"/>
                <a:ext cx="1338828" cy="6003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02C07D-FD0F-FE34-DE79-A1F27143F3C1}"/>
                  </a:ext>
                </a:extLst>
              </p:cNvPr>
              <p:cNvSpPr txBox="1"/>
              <p:nvPr/>
            </p:nvSpPr>
            <p:spPr>
              <a:xfrm>
                <a:off x="3087236" y="3360293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02C07D-FD0F-FE34-DE79-A1F27143F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236" y="3360293"/>
                <a:ext cx="432048" cy="646331"/>
              </a:xfrm>
              <a:prstGeom prst="rect">
                <a:avLst/>
              </a:prstGeom>
              <a:blipFill>
                <a:blip r:embed="rId4"/>
                <a:stretch>
                  <a:fillRect r="-2394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3A9C6E-C568-68E3-A793-7DF0B468245E}"/>
                  </a:ext>
                </a:extLst>
              </p:cNvPr>
              <p:cNvSpPr txBox="1"/>
              <p:nvPr/>
            </p:nvSpPr>
            <p:spPr>
              <a:xfrm>
                <a:off x="6144344" y="1254097"/>
                <a:ext cx="6096000" cy="1083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ZA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ZA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Z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̇"/>
                                  <m:ctrlPr>
                                    <a:rPr lang="en-ZA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ZA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ZA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ZA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3A9C6E-C568-68E3-A793-7DF0B468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344" y="1254097"/>
                <a:ext cx="6096000" cy="10839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648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sz="4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4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d>
                      <m:dPr>
                        <m:ctrlPr>
                          <a:rPr lang="en-ZA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4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ZA" sz="4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ZA" dirty="0"/>
                  <a:t>locus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10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19736" y="3717032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3200" i="1">
                          <a:solidFill>
                            <a:srgbClr val="0000FE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99656" y="3370880"/>
                <a:ext cx="7319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6" y="3370880"/>
                <a:ext cx="73190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6312024" y="2924944"/>
            <a:ext cx="900100" cy="0"/>
          </a:xfrm>
          <a:prstGeom prst="straightConnector1">
            <a:avLst/>
          </a:prstGeom>
          <a:ln w="38100">
            <a:solidFill>
              <a:srgbClr val="0000FE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01812" y="4437112"/>
            <a:ext cx="910213" cy="0"/>
          </a:xfrm>
          <a:prstGeom prst="straightConnector1">
            <a:avLst/>
          </a:prstGeom>
          <a:ln w="38100">
            <a:solidFill>
              <a:srgbClr val="0000FE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12024" y="2348880"/>
            <a:ext cx="1440160" cy="0"/>
          </a:xfrm>
          <a:prstGeom prst="straightConnector1">
            <a:avLst/>
          </a:prstGeom>
          <a:ln w="38100">
            <a:solidFill>
              <a:srgbClr val="0000FE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12024" y="1844824"/>
            <a:ext cx="2016224" cy="0"/>
          </a:xfrm>
          <a:prstGeom prst="straightConnector1">
            <a:avLst/>
          </a:prstGeom>
          <a:ln w="38100">
            <a:solidFill>
              <a:srgbClr val="0000FE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9856" y="4941168"/>
            <a:ext cx="1512170" cy="0"/>
          </a:xfrm>
          <a:prstGeom prst="straightConnector1">
            <a:avLst/>
          </a:prstGeom>
          <a:ln w="38100">
            <a:solidFill>
              <a:srgbClr val="0000FE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511825" y="5373216"/>
            <a:ext cx="1800203" cy="0"/>
          </a:xfrm>
          <a:prstGeom prst="straightConnector1">
            <a:avLst/>
          </a:prstGeom>
          <a:ln w="38100">
            <a:solidFill>
              <a:srgbClr val="0000FE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2628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ZA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ZA" dirty="0"/>
                  <a:t> locus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2031289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ZA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ZA" dirty="0"/>
                  <a:t> locus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Freeform 6"/>
          <p:cNvSpPr/>
          <p:nvPr/>
        </p:nvSpPr>
        <p:spPr>
          <a:xfrm>
            <a:off x="4907376" y="1807949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sz="3200" i="1">
                          <a:solidFill>
                            <a:srgbClr val="D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486" y="1405373"/>
            <a:ext cx="5165662" cy="94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701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ZA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ZA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ZA" dirty="0"/>
                  <a:t>] Locus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Freeform 6"/>
          <p:cNvSpPr/>
          <p:nvPr/>
        </p:nvSpPr>
        <p:spPr>
          <a:xfrm>
            <a:off x="4907376" y="1807949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sz="3200" i="1">
                          <a:solidFill>
                            <a:srgbClr val="D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04112" y="3132258"/>
                <a:ext cx="12731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sz="3200" i="1">
                          <a:solidFill>
                            <a:srgbClr val="D00000"/>
                          </a:solidFill>
                          <a:latin typeface="Cambria Math"/>
                        </a:rPr>
                        <m:t>&gt;0</m:t>
                      </m:r>
                    </m:oMath>
                  </m:oMathPara>
                </a14:m>
                <a:endParaRPr lang="en-ZA" sz="3200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3132258"/>
                <a:ext cx="127310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51784" y="3789041"/>
                <a:ext cx="12731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sz="3200" i="1">
                          <a:solidFill>
                            <a:srgbClr val="D00000"/>
                          </a:solidFill>
                          <a:latin typeface="Cambria Math"/>
                        </a:rPr>
                        <m:t>&lt;0</m:t>
                      </m:r>
                    </m:oMath>
                  </m:oMathPara>
                </a14:m>
                <a:endParaRPr lang="en-ZA" sz="3200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3789041"/>
                <a:ext cx="127310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1919" y="1417638"/>
            <a:ext cx="5420850" cy="58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656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ZA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ZA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ZA" dirty="0"/>
                  <a:t>] Locus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Freeform 6"/>
          <p:cNvSpPr/>
          <p:nvPr/>
        </p:nvSpPr>
        <p:spPr>
          <a:xfrm>
            <a:off x="4907376" y="1807949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sz="3200" i="1">
                          <a:solidFill>
                            <a:srgbClr val="D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 rot="16200000" flipH="1">
            <a:off x="4079776" y="1921187"/>
            <a:ext cx="3816424" cy="3528392"/>
            <a:chOff x="2987824" y="1844824"/>
            <a:chExt cx="3816424" cy="352839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4788024" y="2924944"/>
              <a:ext cx="900100" cy="0"/>
            </a:xfrm>
            <a:prstGeom prst="straightConnector1">
              <a:avLst/>
            </a:prstGeom>
            <a:ln w="38100">
              <a:solidFill>
                <a:srgbClr val="D00000"/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3877811" y="4437112"/>
              <a:ext cx="910213" cy="0"/>
            </a:xfrm>
            <a:prstGeom prst="straightConnector1">
              <a:avLst/>
            </a:prstGeom>
            <a:ln w="38100">
              <a:solidFill>
                <a:srgbClr val="D00000"/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788024" y="2348880"/>
              <a:ext cx="1440160" cy="0"/>
            </a:xfrm>
            <a:prstGeom prst="straightConnector1">
              <a:avLst/>
            </a:prstGeom>
            <a:ln w="38100">
              <a:solidFill>
                <a:srgbClr val="D00000"/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788024" y="1844824"/>
              <a:ext cx="2016224" cy="0"/>
            </a:xfrm>
            <a:prstGeom prst="straightConnector1">
              <a:avLst/>
            </a:prstGeom>
            <a:ln w="38100">
              <a:solidFill>
                <a:srgbClr val="D00000"/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275856" y="4941168"/>
              <a:ext cx="1512170" cy="0"/>
            </a:xfrm>
            <a:prstGeom prst="straightConnector1">
              <a:avLst/>
            </a:prstGeom>
            <a:ln w="38100">
              <a:solidFill>
                <a:srgbClr val="D00000"/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987824" y="5373216"/>
              <a:ext cx="1800203" cy="0"/>
            </a:xfrm>
            <a:prstGeom prst="straightConnector1">
              <a:avLst/>
            </a:prstGeom>
            <a:ln w="38100">
              <a:solidFill>
                <a:srgbClr val="D00000"/>
              </a:solidFill>
              <a:prstDash val="sys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09354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Phase Diagram of Dynamics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Freeform 6"/>
          <p:cNvSpPr/>
          <p:nvPr/>
        </p:nvSpPr>
        <p:spPr>
          <a:xfrm>
            <a:off x="4907376" y="1807949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sz="3200" i="1">
                          <a:solidFill>
                            <a:srgbClr val="D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4346104" y="2568352"/>
            <a:ext cx="0" cy="716632"/>
          </a:xfrm>
          <a:prstGeom prst="straightConnector1">
            <a:avLst/>
          </a:prstGeom>
          <a:ln w="38100">
            <a:solidFill>
              <a:srgbClr val="D0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760352" y="1844825"/>
            <a:ext cx="1725" cy="728215"/>
          </a:xfrm>
          <a:prstGeom prst="straightConnector1">
            <a:avLst/>
          </a:prstGeom>
          <a:ln w="38100">
            <a:solidFill>
              <a:srgbClr val="D0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19736" y="3717032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3200" i="1">
                          <a:solidFill>
                            <a:srgbClr val="0000FE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6762074" y="2568352"/>
            <a:ext cx="702078" cy="0"/>
          </a:xfrm>
          <a:prstGeom prst="straightConnector1">
            <a:avLst/>
          </a:prstGeom>
          <a:ln w="38100">
            <a:solidFill>
              <a:srgbClr val="0000FE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46104" y="2573039"/>
            <a:ext cx="720080" cy="0"/>
          </a:xfrm>
          <a:prstGeom prst="straightConnector1">
            <a:avLst/>
          </a:prstGeom>
          <a:ln w="38100">
            <a:solidFill>
              <a:srgbClr val="0000FE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93287" y="4585815"/>
            <a:ext cx="0" cy="716632"/>
          </a:xfrm>
          <a:prstGeom prst="straightConnector1">
            <a:avLst/>
          </a:prstGeom>
          <a:ln w="38100">
            <a:solidFill>
              <a:srgbClr val="D0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407535" y="3857601"/>
            <a:ext cx="1725" cy="728215"/>
          </a:xfrm>
          <a:prstGeom prst="straightConnector1">
            <a:avLst/>
          </a:prstGeom>
          <a:ln w="38100">
            <a:solidFill>
              <a:srgbClr val="D00000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680177" y="4581129"/>
            <a:ext cx="729081" cy="4687"/>
          </a:xfrm>
          <a:prstGeom prst="straightConnector1">
            <a:avLst/>
          </a:prstGeom>
          <a:ln w="38100">
            <a:solidFill>
              <a:srgbClr val="0000FE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264207" y="4585816"/>
            <a:ext cx="729081" cy="4687"/>
          </a:xfrm>
          <a:prstGeom prst="straightConnector1">
            <a:avLst/>
          </a:prstGeom>
          <a:ln w="38100">
            <a:solidFill>
              <a:srgbClr val="0000FE"/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4188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412" y="3956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ZA" dirty="0"/>
              <a:t>Non-equilibrium paths (with fixed loci)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Freeform 6"/>
          <p:cNvSpPr/>
          <p:nvPr/>
        </p:nvSpPr>
        <p:spPr>
          <a:xfrm>
            <a:off x="4907376" y="1807949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sz="3200" i="1">
                          <a:solidFill>
                            <a:srgbClr val="D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3719736" y="3717032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3200" i="1">
                          <a:solidFill>
                            <a:srgbClr val="0000FE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>
          <a:xfrm>
            <a:off x="6080212" y="3659806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60520" y="5980181"/>
                <a:ext cx="747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520" y="5980181"/>
                <a:ext cx="7473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>
            <a:stCxn id="43" idx="0"/>
            <a:endCxn id="42" idx="4"/>
          </p:cNvCxnSpPr>
          <p:nvPr/>
        </p:nvCxnSpPr>
        <p:spPr>
          <a:xfrm flipV="1">
            <a:off x="6134212" y="3767806"/>
            <a:ext cx="0" cy="22123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4151791" y="2996458"/>
            <a:ext cx="936098" cy="2232743"/>
          </a:xfrm>
          <a:custGeom>
            <a:avLst/>
            <a:gdLst>
              <a:gd name="connsiteX0" fmla="*/ 26633 w 1518101"/>
              <a:gd name="connsiteY0" fmla="*/ 0 h 2450236"/>
              <a:gd name="connsiteX1" fmla="*/ 1518082 w 1518101"/>
              <a:gd name="connsiteY1" fmla="*/ 843378 h 2450236"/>
              <a:gd name="connsiteX2" fmla="*/ 0 w 1518101"/>
              <a:gd name="connsiteY2" fmla="*/ 2450236 h 2450236"/>
              <a:gd name="connsiteX0" fmla="*/ 26633 w 1518101"/>
              <a:gd name="connsiteY0" fmla="*/ 0 h 2450236"/>
              <a:gd name="connsiteX1" fmla="*/ 1518082 w 1518101"/>
              <a:gd name="connsiteY1" fmla="*/ 843378 h 2450236"/>
              <a:gd name="connsiteX2" fmla="*/ 0 w 1518101"/>
              <a:gd name="connsiteY2" fmla="*/ 2450236 h 245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8101" h="2450236">
                <a:moveTo>
                  <a:pt x="26633" y="0"/>
                </a:moveTo>
                <a:cubicBezTo>
                  <a:pt x="774577" y="217502"/>
                  <a:pt x="1522521" y="435005"/>
                  <a:pt x="1518082" y="843378"/>
                </a:cubicBezTo>
                <a:cubicBezTo>
                  <a:pt x="1513643" y="1251751"/>
                  <a:pt x="1421632" y="1660887"/>
                  <a:pt x="0" y="2450236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ash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Freeform 26"/>
          <p:cNvSpPr/>
          <p:nvPr/>
        </p:nvSpPr>
        <p:spPr>
          <a:xfrm rot="3495725" flipV="1">
            <a:off x="5010499" y="999546"/>
            <a:ext cx="1154400" cy="2128107"/>
          </a:xfrm>
          <a:custGeom>
            <a:avLst/>
            <a:gdLst>
              <a:gd name="connsiteX0" fmla="*/ 26633 w 1518101"/>
              <a:gd name="connsiteY0" fmla="*/ 0 h 2450236"/>
              <a:gd name="connsiteX1" fmla="*/ 1518082 w 1518101"/>
              <a:gd name="connsiteY1" fmla="*/ 843378 h 2450236"/>
              <a:gd name="connsiteX2" fmla="*/ 0 w 1518101"/>
              <a:gd name="connsiteY2" fmla="*/ 2450236 h 245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8101" h="2450236">
                <a:moveTo>
                  <a:pt x="26633" y="0"/>
                </a:moveTo>
                <a:cubicBezTo>
                  <a:pt x="774577" y="217502"/>
                  <a:pt x="1522521" y="435005"/>
                  <a:pt x="1518082" y="843378"/>
                </a:cubicBezTo>
                <a:cubicBezTo>
                  <a:pt x="1513643" y="1251751"/>
                  <a:pt x="183472" y="2235692"/>
                  <a:pt x="0" y="2450236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ash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reeform 27"/>
          <p:cNvSpPr/>
          <p:nvPr/>
        </p:nvSpPr>
        <p:spPr>
          <a:xfrm flipH="1" flipV="1">
            <a:off x="7248128" y="2306826"/>
            <a:ext cx="1154400" cy="2128107"/>
          </a:xfrm>
          <a:custGeom>
            <a:avLst/>
            <a:gdLst>
              <a:gd name="connsiteX0" fmla="*/ 26633 w 1518101"/>
              <a:gd name="connsiteY0" fmla="*/ 0 h 2450236"/>
              <a:gd name="connsiteX1" fmla="*/ 1518082 w 1518101"/>
              <a:gd name="connsiteY1" fmla="*/ 843378 h 2450236"/>
              <a:gd name="connsiteX2" fmla="*/ 0 w 1518101"/>
              <a:gd name="connsiteY2" fmla="*/ 2450236 h 245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8101" h="2450236">
                <a:moveTo>
                  <a:pt x="26633" y="0"/>
                </a:moveTo>
                <a:cubicBezTo>
                  <a:pt x="774577" y="217502"/>
                  <a:pt x="1522521" y="435005"/>
                  <a:pt x="1518082" y="843378"/>
                </a:cubicBezTo>
                <a:cubicBezTo>
                  <a:pt x="1513643" y="1251751"/>
                  <a:pt x="183472" y="2235692"/>
                  <a:pt x="0" y="2450236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ash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Freeform 28"/>
          <p:cNvSpPr/>
          <p:nvPr/>
        </p:nvSpPr>
        <p:spPr>
          <a:xfrm rot="3136564" flipH="1">
            <a:off x="6137332" y="4007197"/>
            <a:ext cx="940563" cy="1968294"/>
          </a:xfrm>
          <a:custGeom>
            <a:avLst/>
            <a:gdLst>
              <a:gd name="connsiteX0" fmla="*/ 26633 w 1518101"/>
              <a:gd name="connsiteY0" fmla="*/ 0 h 2450236"/>
              <a:gd name="connsiteX1" fmla="*/ 1518082 w 1518101"/>
              <a:gd name="connsiteY1" fmla="*/ 843378 h 2450236"/>
              <a:gd name="connsiteX2" fmla="*/ 0 w 1518101"/>
              <a:gd name="connsiteY2" fmla="*/ 2450236 h 2450236"/>
              <a:gd name="connsiteX0" fmla="*/ 1 w 1758782"/>
              <a:gd name="connsiteY0" fmla="*/ 0 h 3983847"/>
              <a:gd name="connsiteX1" fmla="*/ 1491450 w 1758782"/>
              <a:gd name="connsiteY1" fmla="*/ 843378 h 3983847"/>
              <a:gd name="connsiteX2" fmla="*/ 1657977 w 1758782"/>
              <a:gd name="connsiteY2" fmla="*/ 3983846 h 3983847"/>
              <a:gd name="connsiteX0" fmla="*/ 1 w 2221855"/>
              <a:gd name="connsiteY0" fmla="*/ 0 h 3983847"/>
              <a:gd name="connsiteX1" fmla="*/ 1491450 w 2221855"/>
              <a:gd name="connsiteY1" fmla="*/ 843378 h 3983847"/>
              <a:gd name="connsiteX2" fmla="*/ 1657977 w 2221855"/>
              <a:gd name="connsiteY2" fmla="*/ 3983846 h 3983847"/>
              <a:gd name="connsiteX0" fmla="*/ 1 w 1657977"/>
              <a:gd name="connsiteY0" fmla="*/ 0 h 3983847"/>
              <a:gd name="connsiteX1" fmla="*/ 1657977 w 1657977"/>
              <a:gd name="connsiteY1" fmla="*/ 3983846 h 3983847"/>
              <a:gd name="connsiteX0" fmla="*/ 1 w 1793637"/>
              <a:gd name="connsiteY0" fmla="*/ 0 h 3983847"/>
              <a:gd name="connsiteX1" fmla="*/ 1657977 w 1793637"/>
              <a:gd name="connsiteY1" fmla="*/ 3983846 h 3983847"/>
              <a:gd name="connsiteX0" fmla="*/ 1 w 2220438"/>
              <a:gd name="connsiteY0" fmla="*/ 0 h 3983847"/>
              <a:gd name="connsiteX1" fmla="*/ 1657977 w 2220438"/>
              <a:gd name="connsiteY1" fmla="*/ 3983846 h 3983847"/>
              <a:gd name="connsiteX0" fmla="*/ 1 w 1966136"/>
              <a:gd name="connsiteY0" fmla="*/ 0 h 3983847"/>
              <a:gd name="connsiteX1" fmla="*/ 1657977 w 1966136"/>
              <a:gd name="connsiteY1" fmla="*/ 3983846 h 3983847"/>
              <a:gd name="connsiteX0" fmla="*/ 1 w 2510964"/>
              <a:gd name="connsiteY0" fmla="*/ 0 h 3983847"/>
              <a:gd name="connsiteX1" fmla="*/ 1657977 w 2510964"/>
              <a:gd name="connsiteY1" fmla="*/ 3983846 h 3983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10964" h="3983847">
                <a:moveTo>
                  <a:pt x="1" y="0"/>
                </a:moveTo>
                <a:cubicBezTo>
                  <a:pt x="3113780" y="666445"/>
                  <a:pt x="2905283" y="2100038"/>
                  <a:pt x="1657977" y="3983846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prstDash val="sysDash"/>
            <a:headEnd type="oval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943872" y="1628801"/>
            <a:ext cx="2592288" cy="390061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637EFC-261A-4D9C-CF1D-8074E89BFCCA}"/>
                  </a:ext>
                </a:extLst>
              </p:cNvPr>
              <p:cNvSpPr txBox="1"/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637EFC-261A-4D9C-CF1D-8074E89BF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3162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ZA" dirty="0"/>
                  <a:t>Saddle Path and steady state</a:t>
                </a:r>
                <a:r>
                  <a:rPr lang="en-ZA" dirty="0">
                    <a:solidFill>
                      <a:srgbClr val="0000FE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b="0" i="1" smtClean="0">
                            <a:solidFill>
                              <a:srgbClr val="0000F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i="1">
                            <a:solidFill>
                              <a:srgbClr val="0000FE"/>
                            </a:solidFill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ZA" b="0" i="1" smtClean="0">
                            <a:solidFill>
                              <a:srgbClr val="0000FE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Z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Freeform 6"/>
          <p:cNvSpPr/>
          <p:nvPr/>
        </p:nvSpPr>
        <p:spPr>
          <a:xfrm>
            <a:off x="4907376" y="1807949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sz="3200" i="1">
                          <a:solidFill>
                            <a:srgbClr val="D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3719736" y="3717032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3200" i="1">
                          <a:solidFill>
                            <a:srgbClr val="0000FE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4212934" y="2493138"/>
            <a:ext cx="1893912" cy="1216001"/>
            <a:chOff x="2822104" y="2573039"/>
            <a:chExt cx="1893912" cy="12160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10489786">
            <a:off x="6266213" y="3663120"/>
            <a:ext cx="1893912" cy="1216001"/>
            <a:chOff x="2822104" y="2573039"/>
            <a:chExt cx="1893912" cy="1216001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6080212" y="3659806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60520" y="5980181"/>
                <a:ext cx="747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520" y="5980181"/>
                <a:ext cx="74738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>
            <a:stCxn id="43" idx="0"/>
            <a:endCxn id="42" idx="4"/>
          </p:cNvCxnSpPr>
          <p:nvPr/>
        </p:nvCxnSpPr>
        <p:spPr>
          <a:xfrm flipV="1">
            <a:off x="6134212" y="3767806"/>
            <a:ext cx="0" cy="22123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77B49C-FA43-AD77-8835-9440AAEE6DBC}"/>
                  </a:ext>
                </a:extLst>
              </p:cNvPr>
              <p:cNvSpPr txBox="1"/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77B49C-FA43-AD77-8835-9440AAEE6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92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76" y="476673"/>
            <a:ext cx="7454442" cy="572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761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ZA" sz="3600" dirty="0"/>
                  <a:t>Given initial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36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ZA" sz="36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ZA" sz="3600" dirty="0"/>
                  <a:t>, the transversality condition implies the equilibrium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36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ZA" sz="36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Z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78" t="-3191" r="-2167" b="-1436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Freeform 6"/>
          <p:cNvSpPr/>
          <p:nvPr/>
        </p:nvSpPr>
        <p:spPr>
          <a:xfrm>
            <a:off x="4907376" y="1807949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sz="3200" i="1">
                          <a:solidFill>
                            <a:srgbClr val="D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3719736" y="3717032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3200" i="1">
                          <a:solidFill>
                            <a:srgbClr val="0000FE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4212934" y="2493138"/>
            <a:ext cx="1893912" cy="1216001"/>
            <a:chOff x="2822104" y="2573039"/>
            <a:chExt cx="1893912" cy="12160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10489786">
            <a:off x="6266213" y="3663120"/>
            <a:ext cx="1893912" cy="1216001"/>
            <a:chOff x="2822104" y="2573039"/>
            <a:chExt cx="1893912" cy="1216001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4953254" y="2942457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630839" y="5984382"/>
                <a:ext cx="7219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839" y="5984382"/>
                <a:ext cx="72192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>
            <a:stCxn id="43" idx="0"/>
          </p:cNvCxnSpPr>
          <p:nvPr/>
        </p:nvCxnSpPr>
        <p:spPr>
          <a:xfrm flipV="1">
            <a:off x="4991804" y="2996457"/>
            <a:ext cx="12729" cy="29879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31565" y="2996457"/>
            <a:ext cx="127296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78353" y="2653502"/>
                <a:ext cx="6810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353" y="2653502"/>
                <a:ext cx="68102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9745D8-E9DC-9D2C-0D19-E4190B61F7A3}"/>
                  </a:ext>
                </a:extLst>
              </p:cNvPr>
              <p:cNvSpPr txBox="1"/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9745D8-E9DC-9D2C-0D19-E4190B61F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9516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ZA" sz="3600" dirty="0"/>
                  <a:t>Given initial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36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ZA" sz="36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ZA" sz="3600" dirty="0"/>
                  <a:t>, the transversality condition implies the equilibrium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36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ZA" sz="36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Z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78" t="-3191" r="-2167" b="-1436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Freeform 6"/>
          <p:cNvSpPr/>
          <p:nvPr/>
        </p:nvSpPr>
        <p:spPr>
          <a:xfrm>
            <a:off x="4907376" y="1807949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sz="3200" i="1">
                          <a:solidFill>
                            <a:srgbClr val="D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3719736" y="3717032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3200" i="1">
                          <a:solidFill>
                            <a:srgbClr val="0000FE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4212934" y="2493138"/>
            <a:ext cx="1893912" cy="1216001"/>
            <a:chOff x="2822104" y="2573039"/>
            <a:chExt cx="1893912" cy="12160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10489786">
            <a:off x="6266213" y="3663120"/>
            <a:ext cx="1893912" cy="1216001"/>
            <a:chOff x="2822104" y="2573039"/>
            <a:chExt cx="1893912" cy="1216001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7325788" y="4313584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16364" y="5955769"/>
                <a:ext cx="7219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364" y="5955769"/>
                <a:ext cx="72192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>
            <a:stCxn id="43" idx="0"/>
          </p:cNvCxnSpPr>
          <p:nvPr/>
        </p:nvCxnSpPr>
        <p:spPr>
          <a:xfrm flipV="1">
            <a:off x="7377328" y="4361374"/>
            <a:ext cx="0" cy="159439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759373" y="4367584"/>
            <a:ext cx="36176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78353" y="4068987"/>
                <a:ext cx="804066" cy="638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  <m:sup/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353" y="4068987"/>
                <a:ext cx="804066" cy="6381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1A0390-C6BE-4D46-FD57-2579B7CD664D}"/>
                  </a:ext>
                </a:extLst>
              </p:cNvPr>
              <p:cNvSpPr txBox="1"/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1A0390-C6BE-4D46-FD57-2579B7CD6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6528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Impact of exogenous shocks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Now we have the tools to analyse the model’s predictions of outcomes when shocks disturb the steady state</a:t>
            </a:r>
          </a:p>
          <a:p>
            <a:r>
              <a:rPr lang="en-ZA" dirty="0"/>
              <a:t>It is crucial to distinguish between</a:t>
            </a:r>
          </a:p>
          <a:p>
            <a:pPr lvl="1"/>
            <a:r>
              <a:rPr lang="en-ZA" dirty="0"/>
              <a:t>Permanent and Temporary Shocks</a:t>
            </a:r>
          </a:p>
          <a:p>
            <a:pPr lvl="1"/>
            <a:r>
              <a:rPr lang="en-ZA" dirty="0"/>
              <a:t>Anticipated and Unanticipated Shocks</a:t>
            </a:r>
          </a:p>
        </p:txBody>
      </p:sp>
    </p:spTree>
    <p:extLst>
      <p:ext uri="{BB962C8B-B14F-4D97-AF65-F5344CB8AC3E}">
        <p14:creationId xmlns:p14="http://schemas.microsoft.com/office/powerpoint/2010/main" val="37435392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1344" y="22519"/>
                <a:ext cx="11375268" cy="1143000"/>
              </a:xfrm>
            </p:spPr>
            <p:txBody>
              <a:bodyPr>
                <a:noAutofit/>
              </a:bodyPr>
              <a:lstStyle/>
              <a:p>
                <a:r>
                  <a:rPr lang="en-ZA" sz="2800" dirty="0"/>
                  <a:t>Starting from steady state: </a:t>
                </a:r>
                <a:br>
                  <a:rPr lang="en-ZA" sz="2800" dirty="0"/>
                </a:br>
                <a:r>
                  <a:rPr lang="en-ZA" sz="2800" dirty="0"/>
                  <a:t>analyse impact of unanticipated, permanent increase in profits for all 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344" y="22519"/>
                <a:ext cx="11375268" cy="1143000"/>
              </a:xfrm>
              <a:blipFill>
                <a:blip r:embed="rId2"/>
                <a:stretch>
                  <a:fillRect b="-695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Freeform 6"/>
          <p:cNvSpPr/>
          <p:nvPr/>
        </p:nvSpPr>
        <p:spPr>
          <a:xfrm>
            <a:off x="4907376" y="1807949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sz="3200" i="1">
                          <a:solidFill>
                            <a:srgbClr val="D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784" y="5301209"/>
                <a:ext cx="127310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3719736" y="3717032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3200" i="1">
                          <a:solidFill>
                            <a:srgbClr val="0000FE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3416854"/>
                <a:ext cx="1338828" cy="6003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4212934" y="2493138"/>
            <a:ext cx="1893912" cy="1216001"/>
            <a:chOff x="2822104" y="2573039"/>
            <a:chExt cx="1893912" cy="1216001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10489786">
            <a:off x="6266213" y="3663120"/>
            <a:ext cx="1893912" cy="1216001"/>
            <a:chOff x="2822104" y="2573039"/>
            <a:chExt cx="1893912" cy="1216001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/>
          <p:cNvSpPr/>
          <p:nvPr/>
        </p:nvSpPr>
        <p:spPr>
          <a:xfrm>
            <a:off x="6080212" y="3659806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60520" y="5980181"/>
                <a:ext cx="747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ZA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p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520" y="5980181"/>
                <a:ext cx="74738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>
            <a:stCxn id="43" idx="0"/>
            <a:endCxn id="42" idx="4"/>
          </p:cNvCxnSpPr>
          <p:nvPr/>
        </p:nvCxnSpPr>
        <p:spPr>
          <a:xfrm flipV="1">
            <a:off x="6134212" y="3767806"/>
            <a:ext cx="0" cy="22123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76BF5C-63B8-A83D-60A2-591B995C747A}"/>
                  </a:ext>
                </a:extLst>
              </p:cNvPr>
              <p:cNvSpPr txBox="1"/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76BF5C-63B8-A83D-60A2-591B995C7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0674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5951984" y="1484784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ZA" sz="2400" dirty="0"/>
                  <a:t>an unanticipated increase in </a:t>
                </a:r>
                <a14:m>
                  <m:oMath xmlns:m="http://schemas.openxmlformats.org/officeDocument/2006/math">
                    <m:r>
                      <a:rPr lang="en-ZA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Z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ZA" sz="2400" dirty="0"/>
                  <a:t> shifts the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Z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ZA" sz="2400" dirty="0"/>
                  <a:t> locus up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ZA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7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7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40" y="116161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7" y="5949403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653228" y="5013176"/>
                <a:ext cx="17373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i="1" smtClean="0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ZA" i="1">
                        <a:solidFill>
                          <a:srgbClr val="D000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ZA" dirty="0">
                    <a:solidFill>
                      <a:srgbClr val="D00000"/>
                    </a:solidFill>
                  </a:rPr>
                  <a:t> </a:t>
                </a:r>
                <a:br>
                  <a:rPr lang="en-ZA" dirty="0">
                    <a:solidFill>
                      <a:srgbClr val="D00000"/>
                    </a:solidFill>
                  </a:rPr>
                </a:br>
                <a:r>
                  <a:rPr lang="en-ZA" dirty="0">
                    <a:solidFill>
                      <a:srgbClr val="D00000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b="0" i="1" smtClean="0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dirty="0">
                    <a:solidFill>
                      <a:srgbClr val="D00000"/>
                    </a:solidFill>
                  </a:rPr>
                  <a:t> onwards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228" y="5013176"/>
                <a:ext cx="1737399" cy="646331"/>
              </a:xfrm>
              <a:prstGeom prst="rect">
                <a:avLst/>
              </a:prstGeom>
              <a:blipFill>
                <a:blip r:embed="rId3"/>
                <a:stretch>
                  <a:fillRect l="-3158" r="-2456" b="-1415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3719737" y="3717032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688289" y="3523200"/>
                <a:ext cx="907171" cy="40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2000" i="1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20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2000" i="1">
                          <a:solidFill>
                            <a:srgbClr val="0000FE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20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9" y="3523200"/>
                <a:ext cx="907171" cy="40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>
          <a:xfrm>
            <a:off x="7441818" y="3674675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281956" y="5934094"/>
                <a:ext cx="793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956" y="5934094"/>
                <a:ext cx="79348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V="1">
            <a:off x="7513293" y="3736906"/>
            <a:ext cx="0" cy="22123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4634856" y="2122575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52589" y="5235703"/>
                <a:ext cx="109568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i="1" smtClean="0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ZA" i="1">
                        <a:solidFill>
                          <a:srgbClr val="D000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ZA" dirty="0">
                    <a:solidFill>
                      <a:srgbClr val="D00000"/>
                    </a:solidFill>
                  </a:rPr>
                  <a:t> </a:t>
                </a:r>
                <a:br>
                  <a:rPr lang="en-ZA" dirty="0">
                    <a:solidFill>
                      <a:srgbClr val="D00000"/>
                    </a:solidFill>
                  </a:rPr>
                </a:br>
                <a:r>
                  <a:rPr lang="en-ZA" dirty="0">
                    <a:solidFill>
                      <a:srgbClr val="D00000"/>
                    </a:solidFill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ZA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589" y="5235703"/>
                <a:ext cx="1095685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4297" y="1073700"/>
            <a:ext cx="5165662" cy="946004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5560305" y="3645024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40613" y="5965399"/>
                <a:ext cx="7145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613" y="5965399"/>
                <a:ext cx="714555" cy="400110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>
            <a:stCxn id="35" idx="0"/>
            <a:endCxn id="33" idx="4"/>
          </p:cNvCxnSpPr>
          <p:nvPr/>
        </p:nvCxnSpPr>
        <p:spPr>
          <a:xfrm flipV="1">
            <a:off x="5597891" y="3753024"/>
            <a:ext cx="16414" cy="221237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084FCA-3FC7-EE2B-5365-0EEF349A419B}"/>
                  </a:ext>
                </a:extLst>
              </p:cNvPr>
              <p:cNvSpPr txBox="1"/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084FCA-3FC7-EE2B-5365-0EEF349A4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0836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5951984" y="1484784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2400" dirty="0"/>
              <a:t>Thus the new saddle path is: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19737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7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40" y="116161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7" y="5949403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653228" y="5013176"/>
                <a:ext cx="17373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i="1" smtClean="0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ZA" i="1">
                        <a:solidFill>
                          <a:srgbClr val="D000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ZA" dirty="0">
                    <a:solidFill>
                      <a:srgbClr val="D00000"/>
                    </a:solidFill>
                  </a:rPr>
                  <a:t> </a:t>
                </a:r>
                <a:br>
                  <a:rPr lang="en-ZA" dirty="0">
                    <a:solidFill>
                      <a:srgbClr val="D00000"/>
                    </a:solidFill>
                  </a:rPr>
                </a:br>
                <a:r>
                  <a:rPr lang="en-ZA" dirty="0">
                    <a:solidFill>
                      <a:srgbClr val="D00000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b="0" i="1" smtClean="0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dirty="0">
                    <a:solidFill>
                      <a:srgbClr val="D00000"/>
                    </a:solidFill>
                  </a:rPr>
                  <a:t> onwards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228" y="5013176"/>
                <a:ext cx="1737399" cy="646331"/>
              </a:xfrm>
              <a:prstGeom prst="rect">
                <a:avLst/>
              </a:prstGeom>
              <a:blipFill>
                <a:blip r:embed="rId2"/>
                <a:stretch>
                  <a:fillRect l="-3158" r="-2456" b="-1415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3719737" y="3717032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688289" y="3523200"/>
                <a:ext cx="907171" cy="40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2000" i="1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20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2000" i="1">
                          <a:solidFill>
                            <a:srgbClr val="0000FE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20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9" y="3523200"/>
                <a:ext cx="907171" cy="40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>
          <a:xfrm>
            <a:off x="7441818" y="3674675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281956" y="5934094"/>
                <a:ext cx="793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956" y="5934094"/>
                <a:ext cx="79348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V="1">
            <a:off x="7513293" y="3736906"/>
            <a:ext cx="0" cy="22123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4634856" y="2122575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52589" y="5235703"/>
                <a:ext cx="109568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i="1" smtClean="0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ZA" i="1">
                        <a:solidFill>
                          <a:srgbClr val="D000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ZA" dirty="0">
                    <a:solidFill>
                      <a:srgbClr val="D00000"/>
                    </a:solidFill>
                  </a:rPr>
                  <a:t> </a:t>
                </a:r>
                <a:br>
                  <a:rPr lang="en-ZA" dirty="0">
                    <a:solidFill>
                      <a:srgbClr val="D00000"/>
                    </a:solidFill>
                  </a:rPr>
                </a:br>
                <a:r>
                  <a:rPr lang="en-ZA" dirty="0">
                    <a:solidFill>
                      <a:srgbClr val="D00000"/>
                    </a:solidFill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ZA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589" y="5235703"/>
                <a:ext cx="1095685" cy="646331"/>
              </a:xfrm>
              <a:prstGeom prst="rect">
                <a:avLst/>
              </a:prstGeom>
              <a:blipFill>
                <a:blip r:embed="rId6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5560305" y="3645024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40613" y="5965399"/>
                <a:ext cx="7145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613" y="5965399"/>
                <a:ext cx="714555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>
            <a:stCxn id="35" idx="0"/>
            <a:endCxn id="33" idx="4"/>
          </p:cNvCxnSpPr>
          <p:nvPr/>
        </p:nvCxnSpPr>
        <p:spPr>
          <a:xfrm flipV="1">
            <a:off x="5597891" y="3753024"/>
            <a:ext cx="16414" cy="221237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64674" y="2196000"/>
            <a:ext cx="710187" cy="597733"/>
          </a:xfrm>
          <a:prstGeom prst="straightConnector1">
            <a:avLst/>
          </a:prstGeom>
          <a:ln w="38100">
            <a:solidFill>
              <a:srgbClr val="00C03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19458" y="3325656"/>
            <a:ext cx="732706" cy="381246"/>
          </a:xfrm>
          <a:prstGeom prst="straightConnector1">
            <a:avLst/>
          </a:prstGeom>
          <a:ln w="38100">
            <a:solidFill>
              <a:srgbClr val="00C03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74861" y="2793855"/>
            <a:ext cx="744597" cy="551664"/>
          </a:xfrm>
          <a:prstGeom prst="straightConnector1">
            <a:avLst/>
          </a:prstGeom>
          <a:ln w="38100">
            <a:solidFill>
              <a:srgbClr val="00C03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42" idx="6"/>
          </p:cNvCxnSpPr>
          <p:nvPr/>
        </p:nvCxnSpPr>
        <p:spPr>
          <a:xfrm flipH="1" flipV="1">
            <a:off x="7549818" y="3728675"/>
            <a:ext cx="860914" cy="403019"/>
          </a:xfrm>
          <a:prstGeom prst="straightConnector1">
            <a:avLst/>
          </a:prstGeom>
          <a:ln w="38100">
            <a:solidFill>
              <a:srgbClr val="00C03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8410733" y="4126888"/>
            <a:ext cx="781612" cy="276181"/>
          </a:xfrm>
          <a:prstGeom prst="straightConnector1">
            <a:avLst/>
          </a:prstGeom>
          <a:ln w="38100">
            <a:solidFill>
              <a:srgbClr val="00C03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9222382" y="4403069"/>
            <a:ext cx="861201" cy="106052"/>
          </a:xfrm>
          <a:prstGeom prst="straightConnector1">
            <a:avLst/>
          </a:prstGeom>
          <a:ln w="38100">
            <a:solidFill>
              <a:srgbClr val="00C03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8D97D6-9395-41CB-A24F-F8D5608CE792}"/>
                  </a:ext>
                </a:extLst>
              </p:cNvPr>
              <p:cNvSpPr txBox="1"/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8D97D6-9395-41CB-A24F-F8D5608CE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70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5951984" y="1484784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2400" dirty="0"/>
              <a:t>The equilibrium must end up at a new steady state, therefore the dynamic path is: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19737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7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40" y="1161618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7" y="5949403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653228" y="5013176"/>
                <a:ext cx="17373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i="1" smtClean="0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ZA" i="1">
                        <a:solidFill>
                          <a:srgbClr val="D000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ZA" dirty="0">
                    <a:solidFill>
                      <a:srgbClr val="D00000"/>
                    </a:solidFill>
                  </a:rPr>
                  <a:t> </a:t>
                </a:r>
                <a:br>
                  <a:rPr lang="en-ZA" dirty="0">
                    <a:solidFill>
                      <a:srgbClr val="D00000"/>
                    </a:solidFill>
                  </a:rPr>
                </a:br>
                <a:r>
                  <a:rPr lang="en-ZA" dirty="0">
                    <a:solidFill>
                      <a:srgbClr val="D00000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b="0" i="1" smtClean="0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dirty="0">
                    <a:solidFill>
                      <a:srgbClr val="D00000"/>
                    </a:solidFill>
                  </a:rPr>
                  <a:t> onwards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228" y="5013176"/>
                <a:ext cx="1737399" cy="646331"/>
              </a:xfrm>
              <a:prstGeom prst="rect">
                <a:avLst/>
              </a:prstGeom>
              <a:blipFill>
                <a:blip r:embed="rId2"/>
                <a:stretch>
                  <a:fillRect l="-3158" r="-2456" b="-1415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3719737" y="3717032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688289" y="3523200"/>
                <a:ext cx="907171" cy="40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2000" i="1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20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2000" i="1">
                          <a:solidFill>
                            <a:srgbClr val="0000FE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20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9" y="3523200"/>
                <a:ext cx="907171" cy="40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>
          <a:xfrm>
            <a:off x="7441818" y="3674675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281956" y="5934094"/>
                <a:ext cx="793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956" y="5934094"/>
                <a:ext cx="79348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V="1">
            <a:off x="7513293" y="3736906"/>
            <a:ext cx="0" cy="22123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4634856" y="2122575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652589" y="5235703"/>
                <a:ext cx="109568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i="1" smtClean="0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ZA" i="1">
                        <a:solidFill>
                          <a:srgbClr val="D0000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ZA" dirty="0">
                    <a:solidFill>
                      <a:srgbClr val="D00000"/>
                    </a:solidFill>
                  </a:rPr>
                  <a:t> </a:t>
                </a:r>
                <a:br>
                  <a:rPr lang="en-ZA" dirty="0">
                    <a:solidFill>
                      <a:srgbClr val="D00000"/>
                    </a:solidFill>
                  </a:rPr>
                </a:br>
                <a:r>
                  <a:rPr lang="en-ZA" dirty="0">
                    <a:solidFill>
                      <a:srgbClr val="D00000"/>
                    </a:solidFill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ZA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589" y="5235703"/>
                <a:ext cx="1095685" cy="646331"/>
              </a:xfrm>
              <a:prstGeom prst="rect">
                <a:avLst/>
              </a:prstGeom>
              <a:blipFill>
                <a:blip r:embed="rId6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/>
          <p:cNvSpPr/>
          <p:nvPr/>
        </p:nvSpPr>
        <p:spPr>
          <a:xfrm>
            <a:off x="5560305" y="3645024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40613" y="5965399"/>
                <a:ext cx="7145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613" y="5965399"/>
                <a:ext cx="714555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>
            <a:stCxn id="35" idx="0"/>
            <a:endCxn id="33" idx="4"/>
          </p:cNvCxnSpPr>
          <p:nvPr/>
        </p:nvCxnSpPr>
        <p:spPr>
          <a:xfrm flipV="1">
            <a:off x="5597891" y="3753024"/>
            <a:ext cx="16414" cy="221237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64674" y="2196000"/>
            <a:ext cx="710187" cy="597733"/>
          </a:xfrm>
          <a:prstGeom prst="straightConnector1">
            <a:avLst/>
          </a:prstGeom>
          <a:ln w="38100">
            <a:solidFill>
              <a:srgbClr val="00C03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19458" y="3325656"/>
            <a:ext cx="732706" cy="381246"/>
          </a:xfrm>
          <a:prstGeom prst="straightConnector1">
            <a:avLst/>
          </a:prstGeom>
          <a:ln w="38100">
            <a:solidFill>
              <a:srgbClr val="00C03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74861" y="2793855"/>
            <a:ext cx="744597" cy="551664"/>
          </a:xfrm>
          <a:prstGeom prst="straightConnector1">
            <a:avLst/>
          </a:prstGeom>
          <a:ln w="38100">
            <a:solidFill>
              <a:srgbClr val="00C03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42" idx="6"/>
          </p:cNvCxnSpPr>
          <p:nvPr/>
        </p:nvCxnSpPr>
        <p:spPr>
          <a:xfrm flipH="1" flipV="1">
            <a:off x="7549818" y="3728675"/>
            <a:ext cx="860914" cy="403019"/>
          </a:xfrm>
          <a:prstGeom prst="straightConnector1">
            <a:avLst/>
          </a:prstGeom>
          <a:ln w="38100">
            <a:solidFill>
              <a:srgbClr val="00C03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8410733" y="4126888"/>
            <a:ext cx="781612" cy="276181"/>
          </a:xfrm>
          <a:prstGeom prst="straightConnector1">
            <a:avLst/>
          </a:prstGeom>
          <a:ln w="38100">
            <a:solidFill>
              <a:srgbClr val="00C03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9222382" y="4403069"/>
            <a:ext cx="861201" cy="106052"/>
          </a:xfrm>
          <a:prstGeom prst="straightConnector1">
            <a:avLst/>
          </a:prstGeom>
          <a:ln w="38100">
            <a:solidFill>
              <a:srgbClr val="00C032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609363" y="2484187"/>
            <a:ext cx="0" cy="122413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19458" y="3325656"/>
            <a:ext cx="738176" cy="364835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41579" y="2782213"/>
            <a:ext cx="720592" cy="522512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00571" y="2485215"/>
            <a:ext cx="341008" cy="277125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454E78-7EB5-5D3E-3C8B-4FE7D8285903}"/>
                  </a:ext>
                </a:extLst>
              </p:cNvPr>
              <p:cNvSpPr txBox="1"/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454E78-7EB5-5D3E-3C8B-4FE7D8285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3370880"/>
                <a:ext cx="65990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9950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>
            <a:stCxn id="19" idx="2"/>
          </p:cNvCxnSpPr>
          <p:nvPr/>
        </p:nvCxnSpPr>
        <p:spPr>
          <a:xfrm flipH="1">
            <a:off x="2315599" y="2407723"/>
            <a:ext cx="6070755" cy="1316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4324263" y="1314701"/>
            <a:ext cx="0" cy="485060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89"/>
            <a:ext cx="10972800" cy="692644"/>
          </a:xfrm>
        </p:spPr>
        <p:txBody>
          <a:bodyPr>
            <a:normAutofit fontScale="90000"/>
          </a:bodyPr>
          <a:lstStyle/>
          <a:p>
            <a:r>
              <a:rPr lang="en-ZA" dirty="0"/>
              <a:t>Dynamic Paths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51584" y="906979"/>
            <a:ext cx="6408712" cy="2305997"/>
            <a:chOff x="3719736" y="1484784"/>
            <a:chExt cx="5040560" cy="44644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719736" y="1484784"/>
              <a:ext cx="0" cy="44644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719736" y="5949280"/>
              <a:ext cx="50405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919536" y="475802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76289" y="3717032"/>
            <a:ext cx="6408712" cy="2448272"/>
            <a:chOff x="3719736" y="1484784"/>
            <a:chExt cx="5040560" cy="446449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3719736" y="1484784"/>
              <a:ext cx="0" cy="44644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719736" y="5949280"/>
              <a:ext cx="50405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800225" y="3429000"/>
            <a:ext cx="40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85001" y="2996952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51584" y="2420888"/>
            <a:ext cx="1983268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4328160" y="1362694"/>
            <a:ext cx="4058194" cy="1058194"/>
          </a:xfrm>
          <a:custGeom>
            <a:avLst/>
            <a:gdLst>
              <a:gd name="connsiteX0" fmla="*/ 0 w 4058194"/>
              <a:gd name="connsiteY0" fmla="*/ 0 h 1058194"/>
              <a:gd name="connsiteX1" fmla="*/ 1358537 w 4058194"/>
              <a:gd name="connsiteY1" fmla="*/ 940526 h 1058194"/>
              <a:gd name="connsiteX2" fmla="*/ 4058194 w 4058194"/>
              <a:gd name="connsiteY2" fmla="*/ 1045029 h 10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8194" h="1058194">
                <a:moveTo>
                  <a:pt x="0" y="0"/>
                </a:moveTo>
                <a:cubicBezTo>
                  <a:pt x="341085" y="383177"/>
                  <a:pt x="682171" y="766355"/>
                  <a:pt x="1358537" y="940526"/>
                </a:cubicBezTo>
                <a:cubicBezTo>
                  <a:pt x="2034903" y="1114697"/>
                  <a:pt x="3621314" y="1043578"/>
                  <a:pt x="4058194" y="1045029"/>
                </a:cubicBezTo>
              </a:path>
            </a:pathLst>
          </a:cu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633708" y="4149080"/>
                <a:ext cx="7934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08" y="4149080"/>
                <a:ext cx="79348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73174" y="5264695"/>
                <a:ext cx="7145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174" y="5264695"/>
                <a:ext cx="714555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784" y="616530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ZA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6165304"/>
                <a:ext cx="432048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2383944" y="5517232"/>
            <a:ext cx="1944216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334852" y="4362274"/>
            <a:ext cx="3938291" cy="1176376"/>
          </a:xfrm>
          <a:custGeom>
            <a:avLst/>
            <a:gdLst>
              <a:gd name="connsiteX0" fmla="*/ 17565 w 3971256"/>
              <a:gd name="connsiteY0" fmla="*/ 1201782 h 1201782"/>
              <a:gd name="connsiteX1" fmla="*/ 601039 w 3971256"/>
              <a:gd name="connsiteY1" fmla="*/ 182880 h 1201782"/>
              <a:gd name="connsiteX2" fmla="*/ 3971256 w 3971256"/>
              <a:gd name="connsiteY2" fmla="*/ 0 h 1201782"/>
              <a:gd name="connsiteX0" fmla="*/ 2132 w 3955823"/>
              <a:gd name="connsiteY0" fmla="*/ 1201782 h 1201782"/>
              <a:gd name="connsiteX1" fmla="*/ 1090703 w 3955823"/>
              <a:gd name="connsiteY1" fmla="*/ 391885 h 1201782"/>
              <a:gd name="connsiteX2" fmla="*/ 3955823 w 3955823"/>
              <a:gd name="connsiteY2" fmla="*/ 0 h 1201782"/>
              <a:gd name="connsiteX0" fmla="*/ 1129 w 3954820"/>
              <a:gd name="connsiteY0" fmla="*/ 1201782 h 1201782"/>
              <a:gd name="connsiteX1" fmla="*/ 1089700 w 3954820"/>
              <a:gd name="connsiteY1" fmla="*/ 391885 h 1201782"/>
              <a:gd name="connsiteX2" fmla="*/ 3954820 w 3954820"/>
              <a:gd name="connsiteY2" fmla="*/ 0 h 1201782"/>
              <a:gd name="connsiteX0" fmla="*/ 1160 w 3954851"/>
              <a:gd name="connsiteY0" fmla="*/ 1201782 h 1201782"/>
              <a:gd name="connsiteX1" fmla="*/ 1063605 w 3954851"/>
              <a:gd name="connsiteY1" fmla="*/ 174171 h 1201782"/>
              <a:gd name="connsiteX2" fmla="*/ 3954851 w 3954851"/>
              <a:gd name="connsiteY2" fmla="*/ 0 h 1201782"/>
              <a:gd name="connsiteX0" fmla="*/ 1654 w 3955345"/>
              <a:gd name="connsiteY0" fmla="*/ 1201782 h 1201782"/>
              <a:gd name="connsiteX1" fmla="*/ 1064099 w 3955345"/>
              <a:gd name="connsiteY1" fmla="*/ 174171 h 1201782"/>
              <a:gd name="connsiteX2" fmla="*/ 3955345 w 3955345"/>
              <a:gd name="connsiteY2" fmla="*/ 0 h 1201782"/>
              <a:gd name="connsiteX0" fmla="*/ 938 w 3954629"/>
              <a:gd name="connsiteY0" fmla="*/ 1201782 h 1201782"/>
              <a:gd name="connsiteX1" fmla="*/ 1559771 w 3954629"/>
              <a:gd name="connsiteY1" fmla="*/ 121920 h 1201782"/>
              <a:gd name="connsiteX2" fmla="*/ 3954629 w 3954629"/>
              <a:gd name="connsiteY2" fmla="*/ 0 h 1201782"/>
              <a:gd name="connsiteX0" fmla="*/ 1531 w 3955222"/>
              <a:gd name="connsiteY0" fmla="*/ 1201782 h 1201782"/>
              <a:gd name="connsiteX1" fmla="*/ 1116227 w 3955222"/>
              <a:gd name="connsiteY1" fmla="*/ 200297 h 1201782"/>
              <a:gd name="connsiteX2" fmla="*/ 3955222 w 3955222"/>
              <a:gd name="connsiteY2" fmla="*/ 0 h 1201782"/>
              <a:gd name="connsiteX0" fmla="*/ 2032 w 3964432"/>
              <a:gd name="connsiteY0" fmla="*/ 1105422 h 1105422"/>
              <a:gd name="connsiteX1" fmla="*/ 1116728 w 3964432"/>
              <a:gd name="connsiteY1" fmla="*/ 103937 h 1105422"/>
              <a:gd name="connsiteX2" fmla="*/ 3964432 w 3964432"/>
              <a:gd name="connsiteY2" fmla="*/ 25560 h 1105422"/>
              <a:gd name="connsiteX0" fmla="*/ 2017 w 3938291"/>
              <a:gd name="connsiteY0" fmla="*/ 1136733 h 1136733"/>
              <a:gd name="connsiteX1" fmla="*/ 1116713 w 3938291"/>
              <a:gd name="connsiteY1" fmla="*/ 135248 h 1136733"/>
              <a:gd name="connsiteX2" fmla="*/ 3938291 w 3938291"/>
              <a:gd name="connsiteY2" fmla="*/ 4619 h 1136733"/>
              <a:gd name="connsiteX0" fmla="*/ 2017 w 3938291"/>
              <a:gd name="connsiteY0" fmla="*/ 1140539 h 1140539"/>
              <a:gd name="connsiteX1" fmla="*/ 1116713 w 3938291"/>
              <a:gd name="connsiteY1" fmla="*/ 139054 h 1140539"/>
              <a:gd name="connsiteX2" fmla="*/ 3938291 w 3938291"/>
              <a:gd name="connsiteY2" fmla="*/ 8425 h 1140539"/>
              <a:gd name="connsiteX0" fmla="*/ 2017 w 3938291"/>
              <a:gd name="connsiteY0" fmla="*/ 1176376 h 1176376"/>
              <a:gd name="connsiteX1" fmla="*/ 1116713 w 3938291"/>
              <a:gd name="connsiteY1" fmla="*/ 174891 h 1176376"/>
              <a:gd name="connsiteX2" fmla="*/ 3938291 w 3938291"/>
              <a:gd name="connsiteY2" fmla="*/ 719 h 117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38291" h="1176376">
                <a:moveTo>
                  <a:pt x="2017" y="1176376"/>
                </a:moveTo>
                <a:cubicBezTo>
                  <a:pt x="-35720" y="767073"/>
                  <a:pt x="460667" y="370834"/>
                  <a:pt x="1116713" y="174891"/>
                </a:cubicBezTo>
                <a:cubicBezTo>
                  <a:pt x="1772759" y="-21052"/>
                  <a:pt x="2708932" y="720"/>
                  <a:pt x="3938291" y="719"/>
                </a:cubicBezTo>
              </a:path>
            </a:pathLst>
          </a:cu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315598" y="5504066"/>
            <a:ext cx="6070755" cy="1316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329501" y="4327932"/>
            <a:ext cx="6070755" cy="1316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9603AA-0820-968A-EA55-D4AA718F120A}"/>
                  </a:ext>
                </a:extLst>
              </p:cNvPr>
              <p:cNvSpPr txBox="1"/>
              <p:nvPr/>
            </p:nvSpPr>
            <p:spPr>
              <a:xfrm>
                <a:off x="1673174" y="1982066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9603AA-0820-968A-EA55-D4AA718F1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174" y="1982066"/>
                <a:ext cx="65990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1968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1344" y="22519"/>
                <a:ext cx="11375268" cy="1143000"/>
              </a:xfrm>
            </p:spPr>
            <p:txBody>
              <a:bodyPr>
                <a:noAutofit/>
              </a:bodyPr>
              <a:lstStyle/>
              <a:p>
                <a:r>
                  <a:rPr lang="en-ZA" sz="2800" dirty="0"/>
                  <a:t>Starting from steady state: </a:t>
                </a:r>
                <a:br>
                  <a:rPr lang="en-ZA" sz="2800" dirty="0"/>
                </a:br>
                <a:r>
                  <a:rPr lang="en-ZA" sz="2800" dirty="0"/>
                  <a:t>analyse impact of unanticipated, temporary subsidy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ZA" sz="2800" dirty="0"/>
                  <a:t> </a:t>
                </a:r>
                <a:br>
                  <a:rPr lang="en-ZA" sz="2800" dirty="0"/>
                </a:br>
                <a:r>
                  <a:rPr lang="en-ZA" sz="2800" dirty="0"/>
                  <a:t>that reduces the price of capital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ZA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344" y="22519"/>
                <a:ext cx="11375268" cy="1143000"/>
              </a:xfrm>
              <a:blipFill>
                <a:blip r:embed="rId2"/>
                <a:stretch>
                  <a:fillRect t="-15508" b="-2566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Freeform 6"/>
          <p:cNvSpPr/>
          <p:nvPr/>
        </p:nvSpPr>
        <p:spPr>
          <a:xfrm>
            <a:off x="4966912" y="1268760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95304" y="4869160"/>
                <a:ext cx="12731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sz="3200" i="1">
                          <a:solidFill>
                            <a:srgbClr val="D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304" y="4869160"/>
                <a:ext cx="127310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3719736" y="3178140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616280" y="2852936"/>
                <a:ext cx="1047787" cy="47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2400" i="1" smtClean="0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24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2400" i="1">
                          <a:solidFill>
                            <a:srgbClr val="0000FE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24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2852936"/>
                <a:ext cx="1047787" cy="473206"/>
              </a:xfrm>
              <a:prstGeom prst="rect">
                <a:avLst/>
              </a:prstGeom>
              <a:blipFill>
                <a:blip r:embed="rId4"/>
                <a:stretch>
                  <a:fillRect l="-1163" t="-384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V="1">
            <a:off x="6194135" y="3178140"/>
            <a:ext cx="0" cy="27711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139748" y="3120617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72661" y="5940569"/>
                <a:ext cx="10311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61" y="5940569"/>
                <a:ext cx="103118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83BE2F-F49E-1FF2-9679-23B95F842482}"/>
                  </a:ext>
                </a:extLst>
              </p:cNvPr>
              <p:cNvSpPr txBox="1"/>
              <p:nvPr/>
            </p:nvSpPr>
            <p:spPr>
              <a:xfrm>
                <a:off x="3057703" y="2782669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83BE2F-F49E-1FF2-9679-23B95F842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703" y="2782669"/>
                <a:ext cx="65990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9325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1344" y="22519"/>
                <a:ext cx="11375268" cy="1143000"/>
              </a:xfrm>
            </p:spPr>
            <p:txBody>
              <a:bodyPr>
                <a:noAutofit/>
              </a:bodyPr>
              <a:lstStyle/>
              <a:p>
                <a:r>
                  <a:rPr lang="en-ZA" sz="2800" dirty="0"/>
                  <a:t>The subsidy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ZA" sz="2800" dirty="0"/>
                  <a:t> affects the replacement price of capital, thus the </a:t>
                </a:r>
                <a:r>
                  <a:rPr lang="en-ZA" sz="2800" dirty="0" err="1"/>
                  <a:t>Kdot</a:t>
                </a:r>
                <a:r>
                  <a:rPr lang="en-ZA" sz="2800" dirty="0"/>
                  <a:t> locus</a:t>
                </a:r>
                <a:br>
                  <a:rPr lang="en-ZA" sz="2800" dirty="0"/>
                </a:br>
                <a:endParaRPr lang="en-ZA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344" y="22519"/>
                <a:ext cx="11375268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Freeform 6"/>
          <p:cNvSpPr/>
          <p:nvPr/>
        </p:nvSpPr>
        <p:spPr>
          <a:xfrm>
            <a:off x="4966912" y="1268760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95304" y="4869160"/>
                <a:ext cx="12731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sz="3200" i="1">
                          <a:solidFill>
                            <a:srgbClr val="D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304" y="4869160"/>
                <a:ext cx="127310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3719736" y="3178140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616280" y="2852936"/>
                <a:ext cx="1047787" cy="473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2400" i="1" smtClean="0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24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2400" i="1">
                          <a:solidFill>
                            <a:srgbClr val="0000FE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24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2852936"/>
                <a:ext cx="1047787" cy="473206"/>
              </a:xfrm>
              <a:prstGeom prst="rect">
                <a:avLst/>
              </a:prstGeom>
              <a:blipFill>
                <a:blip r:embed="rId4"/>
                <a:stretch>
                  <a:fillRect l="-1163" t="-384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V="1">
            <a:off x="6194135" y="3178140"/>
            <a:ext cx="0" cy="27711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139748" y="3120617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72661" y="5940569"/>
                <a:ext cx="10311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61" y="5940569"/>
                <a:ext cx="103118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E3AC85-96F3-40B7-E5EE-A5CB0AF39876}"/>
                  </a:ext>
                </a:extLst>
              </p:cNvPr>
              <p:cNvSpPr txBox="1"/>
              <p:nvPr/>
            </p:nvSpPr>
            <p:spPr>
              <a:xfrm>
                <a:off x="3071664" y="2780928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E3AC85-96F3-40B7-E5EE-A5CB0AF39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2780928"/>
                <a:ext cx="65990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BDD97C-6194-D47B-508A-268EFBC485E2}"/>
                  </a:ext>
                </a:extLst>
              </p:cNvPr>
              <p:cNvSpPr txBox="1"/>
              <p:nvPr/>
            </p:nvSpPr>
            <p:spPr>
              <a:xfrm>
                <a:off x="7248128" y="1295790"/>
                <a:ext cx="4104455" cy="536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ZA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d>
                      <m:d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Z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ZA" sz="2800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BDD97C-6194-D47B-508A-268EFBC48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1295790"/>
                <a:ext cx="4104455" cy="5367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0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9E62D-45CD-48A4-BBDC-62A46A27B36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altLang="en-US" dirty="0"/>
              <a:t>Investment and observed economic progress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Those regions where investment has lagged has remain underdeveloped</a:t>
            </a:r>
          </a:p>
          <a:p>
            <a:endParaRPr lang="en-US" altLang="en-US" dirty="0"/>
          </a:p>
          <a:p>
            <a:pPr marL="491490" lvl="1"/>
            <a:r>
              <a:rPr lang="en-US" altLang="en-US" dirty="0"/>
              <a:t>Falling investment rates in SSA during the 1970s, 80s and 90s</a:t>
            </a:r>
          </a:p>
          <a:p>
            <a:pPr marL="491490" lvl="1"/>
            <a:endParaRPr lang="en-US" altLang="en-US" dirty="0"/>
          </a:p>
          <a:p>
            <a:pPr marL="491490" lvl="1"/>
            <a:r>
              <a:rPr lang="en-US" altLang="en-US" dirty="0"/>
              <a:t>And increasing share thereof by government</a:t>
            </a:r>
          </a:p>
          <a:p>
            <a:pPr marL="491490" lvl="1"/>
            <a:endParaRPr lang="en-US" altLang="en-US" dirty="0"/>
          </a:p>
          <a:p>
            <a:pPr marL="491490" lvl="1"/>
            <a:r>
              <a:rPr lang="en-US" altLang="en-US" dirty="0"/>
              <a:t>As well as disinvestment from SSA</a:t>
            </a:r>
          </a:p>
          <a:p>
            <a:pPr marL="491490" lvl="1"/>
            <a:endParaRPr lang="en-US" altLang="en-US" dirty="0"/>
          </a:p>
          <a:p>
            <a:pPr marL="91440"/>
            <a:r>
              <a:rPr lang="en-US" altLang="en-US" dirty="0"/>
              <a:t>All of these were correlated with SSA’s lost decades. The subsequent reversal of fortunes in many African countries have been associated with a return of investment as well</a:t>
            </a:r>
          </a:p>
        </p:txBody>
      </p:sp>
    </p:spTree>
    <p:extLst>
      <p:ext uri="{BB962C8B-B14F-4D97-AF65-F5344CB8AC3E}">
        <p14:creationId xmlns:p14="http://schemas.microsoft.com/office/powerpoint/2010/main" val="38222544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1344" y="22519"/>
                <a:ext cx="11375268" cy="1143000"/>
              </a:xfrm>
            </p:spPr>
            <p:txBody>
              <a:bodyPr>
                <a:noAutofit/>
              </a:bodyPr>
              <a:lstStyle/>
              <a:p>
                <a:r>
                  <a:rPr lang="en-ZA" sz="2800" dirty="0"/>
                  <a:t>The subsidy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ZA" sz="2800" dirty="0"/>
                  <a:t> affects the replacement price of capital, thus the </a:t>
                </a:r>
                <a:r>
                  <a:rPr lang="en-ZA" sz="2800" dirty="0" err="1"/>
                  <a:t>Kdot</a:t>
                </a:r>
                <a:r>
                  <a:rPr lang="en-ZA" sz="2800" dirty="0"/>
                  <a:t> locus</a:t>
                </a:r>
                <a:br>
                  <a:rPr lang="en-ZA" sz="2800" dirty="0"/>
                </a:br>
                <a:endParaRPr lang="en-ZA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344" y="22519"/>
                <a:ext cx="11375268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Freeform 6"/>
          <p:cNvSpPr/>
          <p:nvPr/>
        </p:nvSpPr>
        <p:spPr>
          <a:xfrm>
            <a:off x="4966912" y="1268760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95304" y="4869160"/>
                <a:ext cx="127310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3200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3200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sz="3200" i="1">
                          <a:solidFill>
                            <a:srgbClr val="D0000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3200" dirty="0">
                  <a:solidFill>
                    <a:srgbClr val="D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304" y="4869160"/>
                <a:ext cx="127310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3719736" y="3178140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616280" y="2852936"/>
                <a:ext cx="2426177" cy="780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2400" i="1" smtClean="0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24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2400" i="1">
                          <a:solidFill>
                            <a:srgbClr val="0000FE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2400" dirty="0">
                  <a:solidFill>
                    <a:srgbClr val="0000FE"/>
                  </a:solidFill>
                </a:endParaRPr>
              </a:p>
              <a:p>
                <a:r>
                  <a:rPr lang="en-ZA" sz="2000" dirty="0">
                    <a:solidFill>
                      <a:srgbClr val="0000FE"/>
                    </a:solidFill>
                  </a:rPr>
                  <a:t>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solidFill>
                              <a:srgbClr val="0000F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solidFill>
                              <a:srgbClr val="0000F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i="1">
                            <a:solidFill>
                              <a:srgbClr val="0000F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sz="2000" dirty="0">
                    <a:solidFill>
                      <a:srgbClr val="0000FE"/>
                    </a:solidFill>
                  </a:rPr>
                  <a:t> and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solidFill>
                              <a:srgbClr val="0000F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solidFill>
                              <a:srgbClr val="0000F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b="0" i="1" smtClean="0">
                            <a:solidFill>
                              <a:srgbClr val="0000F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ZA" sz="32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2852936"/>
                <a:ext cx="2426177" cy="780983"/>
              </a:xfrm>
              <a:prstGeom prst="rect">
                <a:avLst/>
              </a:prstGeom>
              <a:blipFill>
                <a:blip r:embed="rId4"/>
                <a:stretch>
                  <a:fillRect l="-2513" t="-2344" b="-1328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V="1">
            <a:off x="6194135" y="3178140"/>
            <a:ext cx="0" cy="27711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139748" y="3120617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72661" y="5940569"/>
                <a:ext cx="824521" cy="595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/>
                        <m:sup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61" y="5940569"/>
                <a:ext cx="824521" cy="595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3719736" y="4544109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616280" y="4218905"/>
                <a:ext cx="2102820" cy="780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sz="2400" i="1" smtClean="0">
                              <a:solidFill>
                                <a:srgbClr val="0000F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sz="24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</m:acc>
                      <m:r>
                        <a:rPr lang="en-ZA" sz="2400" i="1">
                          <a:solidFill>
                            <a:srgbClr val="0000FE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ZA" sz="2400" dirty="0">
                  <a:solidFill>
                    <a:srgbClr val="0000FE"/>
                  </a:solidFill>
                </a:endParaRPr>
              </a:p>
              <a:p>
                <a:r>
                  <a:rPr lang="en-ZA" sz="2000" dirty="0">
                    <a:solidFill>
                      <a:srgbClr val="0000FE"/>
                    </a:solidFill>
                  </a:rPr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solidFill>
                              <a:srgbClr val="0000F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solidFill>
                              <a:srgbClr val="0000F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i="1">
                            <a:solidFill>
                              <a:srgbClr val="0000F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sz="2000" dirty="0">
                    <a:solidFill>
                      <a:srgbClr val="0000FE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solidFill>
                              <a:srgbClr val="0000F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solidFill>
                              <a:srgbClr val="0000F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b="0" i="1" smtClean="0">
                            <a:solidFill>
                              <a:srgbClr val="0000F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ZA" sz="3200" dirty="0">
                  <a:solidFill>
                    <a:srgbClr val="0000FE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4218905"/>
                <a:ext cx="2102820" cy="780983"/>
              </a:xfrm>
              <a:prstGeom prst="rect">
                <a:avLst/>
              </a:prstGeom>
              <a:blipFill>
                <a:blip r:embed="rId7"/>
                <a:stretch>
                  <a:fillRect l="-2899" t="-2344" b="-1328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472900" y="4220646"/>
                <a:ext cx="2258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sSub>
                        <m:sSubPr>
                          <m:ctrlPr>
                            <a:rPr lang="en-ZA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00" y="4220646"/>
                <a:ext cx="225866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 flipV="1">
            <a:off x="7812563" y="4544109"/>
            <a:ext cx="0" cy="139119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52679" y="4492199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91089" y="5926591"/>
                <a:ext cx="1315488" cy="627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𝑡𝑒𝑚𝑝</m:t>
                          </m:r>
                        </m:sub>
                        <m:sup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89" y="5926591"/>
                <a:ext cx="1315488" cy="6275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35DAFC-BD4D-5E75-0C1D-54D189139CCE}"/>
                  </a:ext>
                </a:extLst>
              </p:cNvPr>
              <p:cNvSpPr txBox="1"/>
              <p:nvPr/>
            </p:nvSpPr>
            <p:spPr>
              <a:xfrm>
                <a:off x="3071664" y="2782669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35DAFC-BD4D-5E75-0C1D-54D189139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2782669"/>
                <a:ext cx="65990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990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1344" y="22519"/>
                <a:ext cx="11375268" cy="1143000"/>
              </a:xfrm>
            </p:spPr>
            <p:txBody>
              <a:bodyPr>
                <a:noAutofit/>
              </a:bodyPr>
              <a:lstStyle/>
              <a:p>
                <a:r>
                  <a:rPr lang="en-ZA" sz="2800" dirty="0"/>
                  <a:t>The subsidy </a:t>
                </a:r>
                <a14:m>
                  <m:oMath xmlns:m="http://schemas.openxmlformats.org/officeDocument/2006/math">
                    <m:r>
                      <a:rPr lang="en-ZA" sz="2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ZA" sz="2800" dirty="0"/>
                  <a:t> affects the replacement price of capital, thus the </a:t>
                </a:r>
                <a:r>
                  <a:rPr lang="en-ZA" sz="2800" dirty="0" err="1"/>
                  <a:t>Kdot</a:t>
                </a:r>
                <a:r>
                  <a:rPr lang="en-ZA" sz="2800" dirty="0"/>
                  <a:t> locus</a:t>
                </a:r>
                <a:br>
                  <a:rPr lang="en-ZA" sz="2800" dirty="0"/>
                </a:br>
                <a:endParaRPr lang="en-ZA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344" y="22519"/>
                <a:ext cx="11375268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Freeform 6"/>
          <p:cNvSpPr/>
          <p:nvPr/>
        </p:nvSpPr>
        <p:spPr>
          <a:xfrm>
            <a:off x="4966912" y="1268760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19736" y="3178140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194135" y="3178140"/>
            <a:ext cx="0" cy="27711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139748" y="3120617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72661" y="5940569"/>
                <a:ext cx="824521" cy="595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/>
                        <m:sup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61" y="5940569"/>
                <a:ext cx="824521" cy="595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3719736" y="4544109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812563" y="4544109"/>
            <a:ext cx="0" cy="139119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52679" y="4492199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91089" y="5926591"/>
                <a:ext cx="1315488" cy="627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𝑡𝑒𝑚𝑝</m:t>
                          </m:r>
                        </m:sub>
                        <m:sup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89" y="5926591"/>
                <a:ext cx="1315488" cy="6275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 rot="20828236">
            <a:off x="4114432" y="2166801"/>
            <a:ext cx="1893912" cy="1216001"/>
            <a:chOff x="2822104" y="2573039"/>
            <a:chExt cx="1893912" cy="1216001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9718022">
            <a:off x="6411291" y="2875781"/>
            <a:ext cx="1893912" cy="1216001"/>
            <a:chOff x="2822104" y="2573039"/>
            <a:chExt cx="1893912" cy="1216001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0828236">
            <a:off x="5706982" y="3521747"/>
            <a:ext cx="1893912" cy="1216001"/>
            <a:chOff x="2822104" y="2573039"/>
            <a:chExt cx="1893912" cy="1216001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 rot="9718022">
            <a:off x="8003841" y="4230727"/>
            <a:ext cx="1893912" cy="1216001"/>
            <a:chOff x="2822104" y="2573039"/>
            <a:chExt cx="1893912" cy="121600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446903" y="3583966"/>
                <a:ext cx="2254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000" dirty="0">
                    <a:solidFill>
                      <a:srgbClr val="006600"/>
                    </a:solidFill>
                  </a:rPr>
                  <a:t>Saddle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ZA" sz="3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03" y="3583966"/>
                <a:ext cx="2254528" cy="400110"/>
              </a:xfrm>
              <a:prstGeom prst="rect">
                <a:avLst/>
              </a:prstGeom>
              <a:blipFill>
                <a:blip r:embed="rId7"/>
                <a:stretch>
                  <a:fillRect l="-2981" t="-9091" b="-2575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597554" y="5099774"/>
                <a:ext cx="23956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000" dirty="0">
                    <a:solidFill>
                      <a:srgbClr val="006600"/>
                    </a:solidFill>
                  </a:rPr>
                  <a:t>Saddle path between</a:t>
                </a:r>
                <a:br>
                  <a:rPr lang="en-ZA" sz="2000" dirty="0">
                    <a:solidFill>
                      <a:srgbClr val="0066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sz="20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ZA" sz="3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554" y="5099774"/>
                <a:ext cx="2395656" cy="707886"/>
              </a:xfrm>
              <a:prstGeom prst="rect">
                <a:avLst/>
              </a:prstGeom>
              <a:blipFill>
                <a:blip r:embed="rId8"/>
                <a:stretch>
                  <a:fillRect l="-2545" t="-5172" r="-2290" b="-1465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2C7E06-D2F4-BAAD-D6F0-2592388B81D9}"/>
                  </a:ext>
                </a:extLst>
              </p:cNvPr>
              <p:cNvSpPr txBox="1"/>
              <p:nvPr/>
            </p:nvSpPr>
            <p:spPr>
              <a:xfrm>
                <a:off x="1472900" y="4220646"/>
                <a:ext cx="2258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sSub>
                        <m:sSubPr>
                          <m:ctrlPr>
                            <a:rPr lang="en-ZA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2C7E06-D2F4-BAAD-D6F0-2592388B8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00" y="4220646"/>
                <a:ext cx="225866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C015BA-B969-F7C1-A149-207381C35DD7}"/>
                  </a:ext>
                </a:extLst>
              </p:cNvPr>
              <p:cNvSpPr txBox="1"/>
              <p:nvPr/>
            </p:nvSpPr>
            <p:spPr>
              <a:xfrm>
                <a:off x="3071664" y="2782669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C015BA-B969-F7C1-A149-207381C35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2782669"/>
                <a:ext cx="65990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1250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1344" y="22519"/>
                <a:ext cx="11375268" cy="1143000"/>
              </a:xfrm>
            </p:spPr>
            <p:txBody>
              <a:bodyPr>
                <a:noAutofit/>
              </a:bodyPr>
              <a:lstStyle/>
              <a:p>
                <a:r>
                  <a:rPr lang="en-ZA" sz="2800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sz="2800" dirty="0"/>
                  <a:t>, </a:t>
                </a:r>
                <a14:m>
                  <m:oMath xmlns:m="http://schemas.openxmlformats.org/officeDocument/2006/math">
                    <m:r>
                      <a:rPr lang="en-ZA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ZA" sz="2800" dirty="0"/>
                  <a:t> jumps down but not all the way to the temporary saddle path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344" y="22519"/>
                <a:ext cx="11375268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Freeform 6"/>
          <p:cNvSpPr/>
          <p:nvPr/>
        </p:nvSpPr>
        <p:spPr>
          <a:xfrm>
            <a:off x="4966912" y="1268760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19736" y="3178140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194135" y="3178140"/>
            <a:ext cx="0" cy="277114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139748" y="3120617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72661" y="5940569"/>
                <a:ext cx="824521" cy="595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/>
                        <m:sup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61" y="5940569"/>
                <a:ext cx="824521" cy="595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3719736" y="4544109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812563" y="4544109"/>
            <a:ext cx="0" cy="139119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52679" y="4492199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91089" y="5926591"/>
                <a:ext cx="1315488" cy="627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𝑡𝑒𝑚𝑝</m:t>
                          </m:r>
                        </m:sub>
                        <m:sup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89" y="5926591"/>
                <a:ext cx="1315488" cy="6275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 rot="20828236">
            <a:off x="4114432" y="2166801"/>
            <a:ext cx="1893912" cy="1216001"/>
            <a:chOff x="2822104" y="2573039"/>
            <a:chExt cx="1893912" cy="1216001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9718022">
            <a:off x="6411291" y="2875781"/>
            <a:ext cx="1893912" cy="1216001"/>
            <a:chOff x="2822104" y="2573039"/>
            <a:chExt cx="1893912" cy="1216001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0828236">
            <a:off x="5706982" y="3521747"/>
            <a:ext cx="1893912" cy="1216001"/>
            <a:chOff x="2822104" y="2573039"/>
            <a:chExt cx="1893912" cy="1216001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 rot="9718022">
            <a:off x="8003841" y="4230727"/>
            <a:ext cx="1893912" cy="1216001"/>
            <a:chOff x="2822104" y="2573039"/>
            <a:chExt cx="1893912" cy="121600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446903" y="3583966"/>
                <a:ext cx="2254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000" dirty="0">
                    <a:solidFill>
                      <a:srgbClr val="006600"/>
                    </a:solidFill>
                  </a:rPr>
                  <a:t>Saddle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ZA" sz="3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03" y="3583966"/>
                <a:ext cx="2254528" cy="400110"/>
              </a:xfrm>
              <a:prstGeom prst="rect">
                <a:avLst/>
              </a:prstGeom>
              <a:blipFill>
                <a:blip r:embed="rId7"/>
                <a:stretch>
                  <a:fillRect l="-2981" t="-9091" b="-2575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597554" y="5099774"/>
                <a:ext cx="23956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000" dirty="0">
                    <a:solidFill>
                      <a:srgbClr val="006600"/>
                    </a:solidFill>
                  </a:rPr>
                  <a:t>Saddle path between</a:t>
                </a:r>
                <a:br>
                  <a:rPr lang="en-ZA" sz="2000" dirty="0">
                    <a:solidFill>
                      <a:srgbClr val="0066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sz="20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ZA" sz="3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554" y="5099774"/>
                <a:ext cx="2395656" cy="707886"/>
              </a:xfrm>
              <a:prstGeom prst="rect">
                <a:avLst/>
              </a:prstGeom>
              <a:blipFill>
                <a:blip r:embed="rId8"/>
                <a:stretch>
                  <a:fillRect l="-2545" t="-5172" r="-2290" b="-1465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V="1">
            <a:off x="6194135" y="3175145"/>
            <a:ext cx="0" cy="507709"/>
          </a:xfrm>
          <a:prstGeom prst="straightConnector1">
            <a:avLst/>
          </a:prstGeom>
          <a:ln w="38100">
            <a:solidFill>
              <a:srgbClr val="8C00B8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B5B29E-3F90-1463-69E3-A9338B826CD7}"/>
                  </a:ext>
                </a:extLst>
              </p:cNvPr>
              <p:cNvSpPr txBox="1"/>
              <p:nvPr/>
            </p:nvSpPr>
            <p:spPr>
              <a:xfrm>
                <a:off x="1472900" y="4220646"/>
                <a:ext cx="2258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sSub>
                        <m:sSubPr>
                          <m:ctrlPr>
                            <a:rPr lang="en-ZA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B5B29E-3F90-1463-69E3-A9338B82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00" y="4220646"/>
                <a:ext cx="225866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77AC57-A054-A88B-4685-AC83CB879877}"/>
                  </a:ext>
                </a:extLst>
              </p:cNvPr>
              <p:cNvSpPr txBox="1"/>
              <p:nvPr/>
            </p:nvSpPr>
            <p:spPr>
              <a:xfrm>
                <a:off x="3071664" y="2782669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77AC57-A054-A88B-4685-AC83CB879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2782669"/>
                <a:ext cx="65990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3306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22519"/>
            <a:ext cx="11375268" cy="1143000"/>
          </a:xfrm>
        </p:spPr>
        <p:txBody>
          <a:bodyPr>
            <a:noAutofit/>
          </a:bodyPr>
          <a:lstStyle/>
          <a:p>
            <a:r>
              <a:rPr lang="en-ZA" sz="2800" dirty="0"/>
              <a:t>The dynamics are governed by the temporary loci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Freeform 6"/>
          <p:cNvSpPr/>
          <p:nvPr/>
        </p:nvSpPr>
        <p:spPr>
          <a:xfrm>
            <a:off x="4966912" y="1268760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19736" y="3178140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194135" y="3178140"/>
            <a:ext cx="0" cy="277114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139748" y="3120617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72661" y="5940569"/>
                <a:ext cx="824521" cy="595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/>
                        <m:sup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61" y="5940569"/>
                <a:ext cx="824521" cy="595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3719736" y="4544109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812563" y="4544109"/>
            <a:ext cx="0" cy="139119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52679" y="4492199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91089" y="5926591"/>
                <a:ext cx="1315488" cy="627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𝑡𝑒𝑚𝑝</m:t>
                          </m:r>
                        </m:sub>
                        <m:sup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89" y="5926591"/>
                <a:ext cx="1315488" cy="6275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 rot="20828236">
            <a:off x="4114432" y="2166801"/>
            <a:ext cx="1893912" cy="1216001"/>
            <a:chOff x="2822104" y="2573039"/>
            <a:chExt cx="1893912" cy="1216001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9718022">
            <a:off x="6411291" y="2875781"/>
            <a:ext cx="1893912" cy="1216001"/>
            <a:chOff x="2822104" y="2573039"/>
            <a:chExt cx="1893912" cy="1216001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0828236">
            <a:off x="5706982" y="3521747"/>
            <a:ext cx="1893912" cy="1216001"/>
            <a:chOff x="2822104" y="2573039"/>
            <a:chExt cx="1893912" cy="1216001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 rot="9718022">
            <a:off x="8003841" y="4230727"/>
            <a:ext cx="1893912" cy="1216001"/>
            <a:chOff x="2822104" y="2573039"/>
            <a:chExt cx="1893912" cy="121600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446903" y="3583966"/>
                <a:ext cx="2254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000" dirty="0">
                    <a:solidFill>
                      <a:srgbClr val="006600"/>
                    </a:solidFill>
                  </a:rPr>
                  <a:t>Saddle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ZA" sz="3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03" y="3583966"/>
                <a:ext cx="2254528" cy="400110"/>
              </a:xfrm>
              <a:prstGeom prst="rect">
                <a:avLst/>
              </a:prstGeom>
              <a:blipFill>
                <a:blip r:embed="rId6"/>
                <a:stretch>
                  <a:fillRect l="-2981" t="-9091" b="-2575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597554" y="5099774"/>
                <a:ext cx="23956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000" dirty="0">
                    <a:solidFill>
                      <a:srgbClr val="006600"/>
                    </a:solidFill>
                  </a:rPr>
                  <a:t>Saddle path between</a:t>
                </a:r>
                <a:br>
                  <a:rPr lang="en-ZA" sz="2000" dirty="0">
                    <a:solidFill>
                      <a:srgbClr val="0066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sz="20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ZA" sz="3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554" y="5099774"/>
                <a:ext cx="2395656" cy="707886"/>
              </a:xfrm>
              <a:prstGeom prst="rect">
                <a:avLst/>
              </a:prstGeom>
              <a:blipFill>
                <a:blip r:embed="rId7"/>
                <a:stretch>
                  <a:fillRect l="-2545" t="-5172" r="-2290" b="-1465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V="1">
            <a:off x="6194135" y="3175145"/>
            <a:ext cx="0" cy="507709"/>
          </a:xfrm>
          <a:prstGeom prst="straightConnector1">
            <a:avLst/>
          </a:prstGeom>
          <a:ln w="38100">
            <a:solidFill>
              <a:srgbClr val="8C00B8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6247633" y="3573132"/>
            <a:ext cx="1305241" cy="482839"/>
          </a:xfrm>
          <a:custGeom>
            <a:avLst/>
            <a:gdLst>
              <a:gd name="connsiteX0" fmla="*/ 0 w 801188"/>
              <a:gd name="connsiteY0" fmla="*/ 452845 h 457143"/>
              <a:gd name="connsiteX1" fmla="*/ 574766 w 801188"/>
              <a:gd name="connsiteY1" fmla="*/ 391885 h 457143"/>
              <a:gd name="connsiteX2" fmla="*/ 801188 w 801188"/>
              <a:gd name="connsiteY2" fmla="*/ 0 h 457143"/>
              <a:gd name="connsiteX0" fmla="*/ 0 w 801188"/>
              <a:gd name="connsiteY0" fmla="*/ 452845 h 454178"/>
              <a:gd name="connsiteX1" fmla="*/ 476341 w 801188"/>
              <a:gd name="connsiteY1" fmla="*/ 363310 h 454178"/>
              <a:gd name="connsiteX2" fmla="*/ 801188 w 801188"/>
              <a:gd name="connsiteY2" fmla="*/ 0 h 454178"/>
              <a:gd name="connsiteX0" fmla="*/ 0 w 801188"/>
              <a:gd name="connsiteY0" fmla="*/ 452845 h 458817"/>
              <a:gd name="connsiteX1" fmla="*/ 476341 w 801188"/>
              <a:gd name="connsiteY1" fmla="*/ 363310 h 458817"/>
              <a:gd name="connsiteX2" fmla="*/ 801188 w 801188"/>
              <a:gd name="connsiteY2" fmla="*/ 0 h 458817"/>
              <a:gd name="connsiteX0" fmla="*/ 0 w 801188"/>
              <a:gd name="connsiteY0" fmla="*/ 452845 h 456114"/>
              <a:gd name="connsiteX1" fmla="*/ 476341 w 801188"/>
              <a:gd name="connsiteY1" fmla="*/ 363310 h 456114"/>
              <a:gd name="connsiteX2" fmla="*/ 801188 w 801188"/>
              <a:gd name="connsiteY2" fmla="*/ 0 h 456114"/>
              <a:gd name="connsiteX0" fmla="*/ 0 w 801188"/>
              <a:gd name="connsiteY0" fmla="*/ 452845 h 454464"/>
              <a:gd name="connsiteX1" fmla="*/ 476341 w 801188"/>
              <a:gd name="connsiteY1" fmla="*/ 363310 h 454464"/>
              <a:gd name="connsiteX2" fmla="*/ 801188 w 801188"/>
              <a:gd name="connsiteY2" fmla="*/ 0 h 454464"/>
              <a:gd name="connsiteX0" fmla="*/ 0 w 801188"/>
              <a:gd name="connsiteY0" fmla="*/ 452845 h 454066"/>
              <a:gd name="connsiteX1" fmla="*/ 476341 w 801188"/>
              <a:gd name="connsiteY1" fmla="*/ 363310 h 454066"/>
              <a:gd name="connsiteX2" fmla="*/ 801188 w 801188"/>
              <a:gd name="connsiteY2" fmla="*/ 0 h 454066"/>
              <a:gd name="connsiteX0" fmla="*/ 0 w 747213"/>
              <a:gd name="connsiteY0" fmla="*/ 471895 h 473360"/>
              <a:gd name="connsiteX1" fmla="*/ 476341 w 747213"/>
              <a:gd name="connsiteY1" fmla="*/ 382360 h 473360"/>
              <a:gd name="connsiteX2" fmla="*/ 747213 w 747213"/>
              <a:gd name="connsiteY2" fmla="*/ 0 h 473360"/>
              <a:gd name="connsiteX0" fmla="*/ 0 w 747213"/>
              <a:gd name="connsiteY0" fmla="*/ 471895 h 473360"/>
              <a:gd name="connsiteX1" fmla="*/ 476341 w 747213"/>
              <a:gd name="connsiteY1" fmla="*/ 382360 h 473360"/>
              <a:gd name="connsiteX2" fmla="*/ 747213 w 747213"/>
              <a:gd name="connsiteY2" fmla="*/ 0 h 473360"/>
              <a:gd name="connsiteX0" fmla="*/ 0 w 747213"/>
              <a:gd name="connsiteY0" fmla="*/ 471895 h 473360"/>
              <a:gd name="connsiteX1" fmla="*/ 476341 w 747213"/>
              <a:gd name="connsiteY1" fmla="*/ 382360 h 473360"/>
              <a:gd name="connsiteX2" fmla="*/ 747213 w 747213"/>
              <a:gd name="connsiteY2" fmla="*/ 0 h 473360"/>
              <a:gd name="connsiteX0" fmla="*/ 0 w 747213"/>
              <a:gd name="connsiteY0" fmla="*/ 471895 h 472384"/>
              <a:gd name="connsiteX1" fmla="*/ 533641 w 747213"/>
              <a:gd name="connsiteY1" fmla="*/ 325825 h 472384"/>
              <a:gd name="connsiteX2" fmla="*/ 747213 w 747213"/>
              <a:gd name="connsiteY2" fmla="*/ 0 h 472384"/>
              <a:gd name="connsiteX0" fmla="*/ 0 w 779099"/>
              <a:gd name="connsiteY0" fmla="*/ 471895 h 590321"/>
              <a:gd name="connsiteX1" fmla="*/ 727076 w 779099"/>
              <a:gd name="connsiteY1" fmla="*/ 569502 h 590321"/>
              <a:gd name="connsiteX2" fmla="*/ 747213 w 779099"/>
              <a:gd name="connsiteY2" fmla="*/ 0 h 590321"/>
              <a:gd name="connsiteX0" fmla="*/ 0 w 779098"/>
              <a:gd name="connsiteY0" fmla="*/ 471895 h 613616"/>
              <a:gd name="connsiteX1" fmla="*/ 727076 w 779098"/>
              <a:gd name="connsiteY1" fmla="*/ 569502 h 613616"/>
              <a:gd name="connsiteX2" fmla="*/ 747213 w 779098"/>
              <a:gd name="connsiteY2" fmla="*/ 0 h 613616"/>
              <a:gd name="connsiteX0" fmla="*/ 0 w 779098"/>
              <a:gd name="connsiteY0" fmla="*/ 471895 h 627273"/>
              <a:gd name="connsiteX1" fmla="*/ 727076 w 779098"/>
              <a:gd name="connsiteY1" fmla="*/ 569502 h 627273"/>
              <a:gd name="connsiteX2" fmla="*/ 747213 w 779098"/>
              <a:gd name="connsiteY2" fmla="*/ 0 h 627273"/>
              <a:gd name="connsiteX0" fmla="*/ 0 w 937036"/>
              <a:gd name="connsiteY0" fmla="*/ 471895 h 589087"/>
              <a:gd name="connsiteX1" fmla="*/ 908423 w 937036"/>
              <a:gd name="connsiteY1" fmla="*/ 517813 h 589087"/>
              <a:gd name="connsiteX2" fmla="*/ 747213 w 937036"/>
              <a:gd name="connsiteY2" fmla="*/ 0 h 589087"/>
              <a:gd name="connsiteX0" fmla="*/ 0 w 937036"/>
              <a:gd name="connsiteY0" fmla="*/ 471895 h 589087"/>
              <a:gd name="connsiteX1" fmla="*/ 908423 w 937036"/>
              <a:gd name="connsiteY1" fmla="*/ 517813 h 589087"/>
              <a:gd name="connsiteX2" fmla="*/ 747212 w 937036"/>
              <a:gd name="connsiteY2" fmla="*/ 0 h 589087"/>
              <a:gd name="connsiteX0" fmla="*/ 0 w 1109906"/>
              <a:gd name="connsiteY0" fmla="*/ 287290 h 404482"/>
              <a:gd name="connsiteX1" fmla="*/ 908423 w 1109906"/>
              <a:gd name="connsiteY1" fmla="*/ 333208 h 404482"/>
              <a:gd name="connsiteX2" fmla="*/ 1109906 w 1109906"/>
              <a:gd name="connsiteY2" fmla="*/ 0 h 404482"/>
              <a:gd name="connsiteX0" fmla="*/ 0 w 1124101"/>
              <a:gd name="connsiteY0" fmla="*/ 287290 h 399467"/>
              <a:gd name="connsiteX1" fmla="*/ 1065589 w 1124101"/>
              <a:gd name="connsiteY1" fmla="*/ 325823 h 399467"/>
              <a:gd name="connsiteX2" fmla="*/ 1109906 w 1124101"/>
              <a:gd name="connsiteY2" fmla="*/ 0 h 399467"/>
              <a:gd name="connsiteX0" fmla="*/ 0 w 1204496"/>
              <a:gd name="connsiteY0" fmla="*/ 287290 h 399467"/>
              <a:gd name="connsiteX1" fmla="*/ 1065589 w 1204496"/>
              <a:gd name="connsiteY1" fmla="*/ 325823 h 399467"/>
              <a:gd name="connsiteX2" fmla="*/ 1109906 w 1204496"/>
              <a:gd name="connsiteY2" fmla="*/ 0 h 399467"/>
              <a:gd name="connsiteX0" fmla="*/ 0 w 1204496"/>
              <a:gd name="connsiteY0" fmla="*/ 287290 h 355562"/>
              <a:gd name="connsiteX1" fmla="*/ 1065589 w 1204496"/>
              <a:gd name="connsiteY1" fmla="*/ 325823 h 355562"/>
              <a:gd name="connsiteX2" fmla="*/ 1109906 w 1204496"/>
              <a:gd name="connsiteY2" fmla="*/ 0 h 355562"/>
              <a:gd name="connsiteX0" fmla="*/ 0 w 1140760"/>
              <a:gd name="connsiteY0" fmla="*/ 287290 h 423672"/>
              <a:gd name="connsiteX1" fmla="*/ 968872 w 1140760"/>
              <a:gd name="connsiteY1" fmla="*/ 414433 h 423672"/>
              <a:gd name="connsiteX2" fmla="*/ 1109906 w 1140760"/>
              <a:gd name="connsiteY2" fmla="*/ 0 h 423672"/>
              <a:gd name="connsiteX0" fmla="*/ 0 w 1140759"/>
              <a:gd name="connsiteY0" fmla="*/ 287290 h 418584"/>
              <a:gd name="connsiteX1" fmla="*/ 968872 w 1140759"/>
              <a:gd name="connsiteY1" fmla="*/ 414433 h 418584"/>
              <a:gd name="connsiteX2" fmla="*/ 1109906 w 1140759"/>
              <a:gd name="connsiteY2" fmla="*/ 0 h 418584"/>
              <a:gd name="connsiteX0" fmla="*/ 0 w 1387970"/>
              <a:gd name="connsiteY0" fmla="*/ 169143 h 300437"/>
              <a:gd name="connsiteX1" fmla="*/ 968872 w 1387970"/>
              <a:gd name="connsiteY1" fmla="*/ 296286 h 300437"/>
              <a:gd name="connsiteX2" fmla="*/ 1387970 w 1387970"/>
              <a:gd name="connsiteY2" fmla="*/ 0 h 300437"/>
              <a:gd name="connsiteX0" fmla="*/ 0 w 1387970"/>
              <a:gd name="connsiteY0" fmla="*/ 169143 h 350399"/>
              <a:gd name="connsiteX1" fmla="*/ 1029322 w 1387970"/>
              <a:gd name="connsiteY1" fmla="*/ 347975 h 350399"/>
              <a:gd name="connsiteX2" fmla="*/ 1387970 w 1387970"/>
              <a:gd name="connsiteY2" fmla="*/ 0 h 350399"/>
              <a:gd name="connsiteX0" fmla="*/ 0 w 1387970"/>
              <a:gd name="connsiteY0" fmla="*/ 169143 h 350399"/>
              <a:gd name="connsiteX1" fmla="*/ 1029322 w 1387970"/>
              <a:gd name="connsiteY1" fmla="*/ 347975 h 350399"/>
              <a:gd name="connsiteX2" fmla="*/ 1387970 w 1387970"/>
              <a:gd name="connsiteY2" fmla="*/ 0 h 350399"/>
              <a:gd name="connsiteX0" fmla="*/ 0 w 1387970"/>
              <a:gd name="connsiteY0" fmla="*/ 169143 h 350399"/>
              <a:gd name="connsiteX1" fmla="*/ 1029322 w 1387970"/>
              <a:gd name="connsiteY1" fmla="*/ 347975 h 350399"/>
              <a:gd name="connsiteX2" fmla="*/ 1387970 w 1387970"/>
              <a:gd name="connsiteY2" fmla="*/ 0 h 350399"/>
              <a:gd name="connsiteX0" fmla="*/ 0 w 1387970"/>
              <a:gd name="connsiteY0" fmla="*/ 169143 h 423319"/>
              <a:gd name="connsiteX1" fmla="*/ 1162310 w 1387970"/>
              <a:gd name="connsiteY1" fmla="*/ 421817 h 423319"/>
              <a:gd name="connsiteX2" fmla="*/ 1387970 w 1387970"/>
              <a:gd name="connsiteY2" fmla="*/ 0 h 423319"/>
              <a:gd name="connsiteX0" fmla="*/ 0 w 1786932"/>
              <a:gd name="connsiteY0" fmla="*/ 87918 h 342094"/>
              <a:gd name="connsiteX1" fmla="*/ 1162310 w 1786932"/>
              <a:gd name="connsiteY1" fmla="*/ 340592 h 342094"/>
              <a:gd name="connsiteX2" fmla="*/ 1786932 w 1786932"/>
              <a:gd name="connsiteY2" fmla="*/ 0 h 342094"/>
              <a:gd name="connsiteX0" fmla="*/ 0 w 1786932"/>
              <a:gd name="connsiteY0" fmla="*/ 87918 h 342094"/>
              <a:gd name="connsiteX1" fmla="*/ 1162310 w 1786932"/>
              <a:gd name="connsiteY1" fmla="*/ 340592 h 342094"/>
              <a:gd name="connsiteX2" fmla="*/ 1786932 w 1786932"/>
              <a:gd name="connsiteY2" fmla="*/ 0 h 3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6932" h="342094">
                <a:moveTo>
                  <a:pt x="0" y="87918"/>
                </a:moveTo>
                <a:cubicBezTo>
                  <a:pt x="135988" y="183785"/>
                  <a:pt x="868520" y="360167"/>
                  <a:pt x="1162310" y="340592"/>
                </a:cubicBezTo>
                <a:cubicBezTo>
                  <a:pt x="1419833" y="350554"/>
                  <a:pt x="1687567" y="183225"/>
                  <a:pt x="1786932" y="0"/>
                </a:cubicBezTo>
              </a:path>
            </a:pathLst>
          </a:custGeom>
          <a:noFill/>
          <a:ln w="38100">
            <a:solidFill>
              <a:srgbClr val="8C00B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E86B5C-E3D6-A54B-F054-94AF8A909880}"/>
                  </a:ext>
                </a:extLst>
              </p:cNvPr>
              <p:cNvSpPr txBox="1"/>
              <p:nvPr/>
            </p:nvSpPr>
            <p:spPr>
              <a:xfrm>
                <a:off x="1472900" y="4220646"/>
                <a:ext cx="2258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sSub>
                        <m:sSubPr>
                          <m:ctrlPr>
                            <a:rPr lang="en-ZA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E86B5C-E3D6-A54B-F054-94AF8A909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00" y="4220646"/>
                <a:ext cx="225866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F9F0AB-3DBC-1E72-0AD3-155B19F61D47}"/>
                  </a:ext>
                </a:extLst>
              </p:cNvPr>
              <p:cNvSpPr txBox="1"/>
              <p:nvPr/>
            </p:nvSpPr>
            <p:spPr>
              <a:xfrm>
                <a:off x="3071664" y="2782669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F9F0AB-3DBC-1E72-0AD3-155B19F61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2782669"/>
                <a:ext cx="65990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9690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1344" y="22519"/>
                <a:ext cx="11375268" cy="1143000"/>
              </a:xfrm>
            </p:spPr>
            <p:txBody>
              <a:bodyPr>
                <a:noAutofit/>
              </a:bodyPr>
              <a:lstStyle/>
              <a:p>
                <a:r>
                  <a:rPr lang="en-ZA" sz="2800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ZA" sz="2800" dirty="0"/>
                  <a:t> the system hits the old saddle path, </a:t>
                </a:r>
                <a:br>
                  <a:rPr lang="en-ZA" sz="2800" dirty="0"/>
                </a:br>
                <a:r>
                  <a:rPr lang="en-ZA" sz="2800" dirty="0"/>
                  <a:t>and converges to the original steady state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1344" y="22519"/>
                <a:ext cx="11375268" cy="1143000"/>
              </a:xfrm>
              <a:blipFill>
                <a:blip r:embed="rId2"/>
                <a:stretch>
                  <a:fillRect b="-695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3719736" y="1484784"/>
            <a:ext cx="0" cy="44644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19736" y="5949280"/>
            <a:ext cx="50405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2839" y="1161619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404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Freeform 6"/>
          <p:cNvSpPr/>
          <p:nvPr/>
        </p:nvSpPr>
        <p:spPr>
          <a:xfrm>
            <a:off x="4966912" y="1268760"/>
            <a:ext cx="3672408" cy="3721470"/>
          </a:xfrm>
          <a:custGeom>
            <a:avLst/>
            <a:gdLst>
              <a:gd name="connsiteX0" fmla="*/ 0 w 6027938"/>
              <a:gd name="connsiteY0" fmla="*/ 0 h 3842771"/>
              <a:gd name="connsiteX1" fmla="*/ 3630967 w 6027938"/>
              <a:gd name="connsiteY1" fmla="*/ 3471169 h 3842771"/>
              <a:gd name="connsiteX2" fmla="*/ 6027938 w 6027938"/>
              <a:gd name="connsiteY2" fmla="*/ 3728622 h 3842771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6027938"/>
              <a:gd name="connsiteY0" fmla="*/ 0 h 3729606"/>
              <a:gd name="connsiteX1" fmla="*/ 1970842 w 6027938"/>
              <a:gd name="connsiteY1" fmla="*/ 2725445 h 3729606"/>
              <a:gd name="connsiteX2" fmla="*/ 6027938 w 6027938"/>
              <a:gd name="connsiteY2" fmla="*/ 3728622 h 3729606"/>
              <a:gd name="connsiteX0" fmla="*/ 0 w 4216893"/>
              <a:gd name="connsiteY0" fmla="*/ 0 h 3711885"/>
              <a:gd name="connsiteX1" fmla="*/ 1970842 w 4216893"/>
              <a:gd name="connsiteY1" fmla="*/ 2725445 h 3711885"/>
              <a:gd name="connsiteX2" fmla="*/ 4216893 w 4216893"/>
              <a:gd name="connsiteY2" fmla="*/ 3710867 h 3711885"/>
              <a:gd name="connsiteX0" fmla="*/ 0 w 4216893"/>
              <a:gd name="connsiteY0" fmla="*/ 0 h 3711321"/>
              <a:gd name="connsiteX1" fmla="*/ 1438182 w 4216893"/>
              <a:gd name="connsiteY1" fmla="*/ 2210540 h 3711321"/>
              <a:gd name="connsiteX2" fmla="*/ 4216893 w 4216893"/>
              <a:gd name="connsiteY2" fmla="*/ 3710867 h 3711321"/>
              <a:gd name="connsiteX0" fmla="*/ 0 w 4216893"/>
              <a:gd name="connsiteY0" fmla="*/ 0 h 3711293"/>
              <a:gd name="connsiteX1" fmla="*/ 1438182 w 4216893"/>
              <a:gd name="connsiteY1" fmla="*/ 2210540 h 3711293"/>
              <a:gd name="connsiteX2" fmla="*/ 4216893 w 4216893"/>
              <a:gd name="connsiteY2" fmla="*/ 3710867 h 3711293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  <a:gd name="connsiteX0" fmla="*/ 0 w 4216893"/>
              <a:gd name="connsiteY0" fmla="*/ 0 h 3710867"/>
              <a:gd name="connsiteX1" fmla="*/ 4216893 w 4216893"/>
              <a:gd name="connsiteY1" fmla="*/ 3710867 h 371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6893" h="3710867">
                <a:moveTo>
                  <a:pt x="0" y="0"/>
                </a:moveTo>
                <a:cubicBezTo>
                  <a:pt x="961747" y="1654208"/>
                  <a:pt x="2092170" y="2820140"/>
                  <a:pt x="4216893" y="3710867"/>
                </a:cubicBezTo>
              </a:path>
            </a:pathLst>
          </a:custGeom>
          <a:noFill/>
          <a:ln w="381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19736" y="3178140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194135" y="3178140"/>
            <a:ext cx="0" cy="277114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139748" y="3120617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72661" y="5940569"/>
                <a:ext cx="824521" cy="595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/>
                        <m:sup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61" y="5940569"/>
                <a:ext cx="824521" cy="595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3719736" y="4544109"/>
            <a:ext cx="4968552" cy="0"/>
          </a:xfrm>
          <a:prstGeom prst="line">
            <a:avLst/>
          </a:prstGeom>
          <a:ln w="38100">
            <a:solidFill>
              <a:srgbClr val="000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812563" y="4544109"/>
            <a:ext cx="0" cy="139119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52679" y="4492199"/>
            <a:ext cx="108000" cy="108000"/>
          </a:xfrm>
          <a:prstGeom prst="ellipse">
            <a:avLst/>
          </a:prstGeom>
          <a:solidFill>
            <a:srgbClr val="7030A0"/>
          </a:solidFill>
          <a:ln>
            <a:solidFill>
              <a:srgbClr val="00C0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91089" y="5926591"/>
                <a:ext cx="1315488" cy="627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𝑡𝑒𝑚𝑝</m:t>
                          </m:r>
                        </m:sub>
                        <m:sup>
                          <m:r>
                            <a:rPr lang="en-ZA" sz="3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089" y="5926591"/>
                <a:ext cx="1315488" cy="6275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 rot="20828236">
            <a:off x="4114432" y="2166801"/>
            <a:ext cx="1893912" cy="1216001"/>
            <a:chOff x="2822104" y="2573039"/>
            <a:chExt cx="1893912" cy="1216001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9718022">
            <a:off x="6411291" y="2875781"/>
            <a:ext cx="1893912" cy="1216001"/>
            <a:chOff x="2822104" y="2573039"/>
            <a:chExt cx="1893912" cy="1216001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0828236">
            <a:off x="5706982" y="3521747"/>
            <a:ext cx="1893912" cy="1216001"/>
            <a:chOff x="2822104" y="2573039"/>
            <a:chExt cx="1893912" cy="1216001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 rot="9718022">
            <a:off x="8003841" y="4230727"/>
            <a:ext cx="1893912" cy="1216001"/>
            <a:chOff x="2822104" y="2573039"/>
            <a:chExt cx="1893912" cy="1216001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22104" y="2573039"/>
              <a:ext cx="561272" cy="351905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383376" y="2924944"/>
              <a:ext cx="460651" cy="302830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844027" y="3227774"/>
              <a:ext cx="511949" cy="31905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355976" y="3566793"/>
              <a:ext cx="360040" cy="222247"/>
            </a:xfrm>
            <a:prstGeom prst="straightConnector1">
              <a:avLst/>
            </a:prstGeom>
            <a:ln w="38100">
              <a:solidFill>
                <a:srgbClr val="00C03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446903" y="3583966"/>
                <a:ext cx="2254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000" dirty="0">
                    <a:solidFill>
                      <a:srgbClr val="006600"/>
                    </a:solidFill>
                  </a:rPr>
                  <a:t>Saddle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ZA" sz="3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03" y="3583966"/>
                <a:ext cx="2254528" cy="400110"/>
              </a:xfrm>
              <a:prstGeom prst="rect">
                <a:avLst/>
              </a:prstGeom>
              <a:blipFill>
                <a:blip r:embed="rId7"/>
                <a:stretch>
                  <a:fillRect l="-2981" t="-9091" b="-2575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597554" y="5099774"/>
                <a:ext cx="23956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2000" dirty="0">
                    <a:solidFill>
                      <a:srgbClr val="006600"/>
                    </a:solidFill>
                  </a:rPr>
                  <a:t>Saddle path between</a:t>
                </a:r>
                <a:br>
                  <a:rPr lang="en-ZA" sz="2000" dirty="0">
                    <a:solidFill>
                      <a:srgbClr val="0066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ZA" sz="20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0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20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ZA" sz="32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554" y="5099774"/>
                <a:ext cx="2395656" cy="707886"/>
              </a:xfrm>
              <a:prstGeom prst="rect">
                <a:avLst/>
              </a:prstGeom>
              <a:blipFill>
                <a:blip r:embed="rId8"/>
                <a:stretch>
                  <a:fillRect l="-2545" t="-5172" r="-2290" b="-1465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V="1">
            <a:off x="6194135" y="3175145"/>
            <a:ext cx="0" cy="507709"/>
          </a:xfrm>
          <a:prstGeom prst="straightConnector1">
            <a:avLst/>
          </a:prstGeom>
          <a:ln w="38100">
            <a:solidFill>
              <a:srgbClr val="8C00B8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6247633" y="3573132"/>
            <a:ext cx="1305241" cy="482839"/>
          </a:xfrm>
          <a:custGeom>
            <a:avLst/>
            <a:gdLst>
              <a:gd name="connsiteX0" fmla="*/ 0 w 801188"/>
              <a:gd name="connsiteY0" fmla="*/ 452845 h 457143"/>
              <a:gd name="connsiteX1" fmla="*/ 574766 w 801188"/>
              <a:gd name="connsiteY1" fmla="*/ 391885 h 457143"/>
              <a:gd name="connsiteX2" fmla="*/ 801188 w 801188"/>
              <a:gd name="connsiteY2" fmla="*/ 0 h 457143"/>
              <a:gd name="connsiteX0" fmla="*/ 0 w 801188"/>
              <a:gd name="connsiteY0" fmla="*/ 452845 h 454178"/>
              <a:gd name="connsiteX1" fmla="*/ 476341 w 801188"/>
              <a:gd name="connsiteY1" fmla="*/ 363310 h 454178"/>
              <a:gd name="connsiteX2" fmla="*/ 801188 w 801188"/>
              <a:gd name="connsiteY2" fmla="*/ 0 h 454178"/>
              <a:gd name="connsiteX0" fmla="*/ 0 w 801188"/>
              <a:gd name="connsiteY0" fmla="*/ 452845 h 458817"/>
              <a:gd name="connsiteX1" fmla="*/ 476341 w 801188"/>
              <a:gd name="connsiteY1" fmla="*/ 363310 h 458817"/>
              <a:gd name="connsiteX2" fmla="*/ 801188 w 801188"/>
              <a:gd name="connsiteY2" fmla="*/ 0 h 458817"/>
              <a:gd name="connsiteX0" fmla="*/ 0 w 801188"/>
              <a:gd name="connsiteY0" fmla="*/ 452845 h 456114"/>
              <a:gd name="connsiteX1" fmla="*/ 476341 w 801188"/>
              <a:gd name="connsiteY1" fmla="*/ 363310 h 456114"/>
              <a:gd name="connsiteX2" fmla="*/ 801188 w 801188"/>
              <a:gd name="connsiteY2" fmla="*/ 0 h 456114"/>
              <a:gd name="connsiteX0" fmla="*/ 0 w 801188"/>
              <a:gd name="connsiteY0" fmla="*/ 452845 h 454464"/>
              <a:gd name="connsiteX1" fmla="*/ 476341 w 801188"/>
              <a:gd name="connsiteY1" fmla="*/ 363310 h 454464"/>
              <a:gd name="connsiteX2" fmla="*/ 801188 w 801188"/>
              <a:gd name="connsiteY2" fmla="*/ 0 h 454464"/>
              <a:gd name="connsiteX0" fmla="*/ 0 w 801188"/>
              <a:gd name="connsiteY0" fmla="*/ 452845 h 454066"/>
              <a:gd name="connsiteX1" fmla="*/ 476341 w 801188"/>
              <a:gd name="connsiteY1" fmla="*/ 363310 h 454066"/>
              <a:gd name="connsiteX2" fmla="*/ 801188 w 801188"/>
              <a:gd name="connsiteY2" fmla="*/ 0 h 454066"/>
              <a:gd name="connsiteX0" fmla="*/ 0 w 747213"/>
              <a:gd name="connsiteY0" fmla="*/ 471895 h 473360"/>
              <a:gd name="connsiteX1" fmla="*/ 476341 w 747213"/>
              <a:gd name="connsiteY1" fmla="*/ 382360 h 473360"/>
              <a:gd name="connsiteX2" fmla="*/ 747213 w 747213"/>
              <a:gd name="connsiteY2" fmla="*/ 0 h 473360"/>
              <a:gd name="connsiteX0" fmla="*/ 0 w 747213"/>
              <a:gd name="connsiteY0" fmla="*/ 471895 h 473360"/>
              <a:gd name="connsiteX1" fmla="*/ 476341 w 747213"/>
              <a:gd name="connsiteY1" fmla="*/ 382360 h 473360"/>
              <a:gd name="connsiteX2" fmla="*/ 747213 w 747213"/>
              <a:gd name="connsiteY2" fmla="*/ 0 h 473360"/>
              <a:gd name="connsiteX0" fmla="*/ 0 w 747213"/>
              <a:gd name="connsiteY0" fmla="*/ 471895 h 473360"/>
              <a:gd name="connsiteX1" fmla="*/ 476341 w 747213"/>
              <a:gd name="connsiteY1" fmla="*/ 382360 h 473360"/>
              <a:gd name="connsiteX2" fmla="*/ 747213 w 747213"/>
              <a:gd name="connsiteY2" fmla="*/ 0 h 473360"/>
              <a:gd name="connsiteX0" fmla="*/ 0 w 747213"/>
              <a:gd name="connsiteY0" fmla="*/ 471895 h 472384"/>
              <a:gd name="connsiteX1" fmla="*/ 533641 w 747213"/>
              <a:gd name="connsiteY1" fmla="*/ 325825 h 472384"/>
              <a:gd name="connsiteX2" fmla="*/ 747213 w 747213"/>
              <a:gd name="connsiteY2" fmla="*/ 0 h 472384"/>
              <a:gd name="connsiteX0" fmla="*/ 0 w 779099"/>
              <a:gd name="connsiteY0" fmla="*/ 471895 h 590321"/>
              <a:gd name="connsiteX1" fmla="*/ 727076 w 779099"/>
              <a:gd name="connsiteY1" fmla="*/ 569502 h 590321"/>
              <a:gd name="connsiteX2" fmla="*/ 747213 w 779099"/>
              <a:gd name="connsiteY2" fmla="*/ 0 h 590321"/>
              <a:gd name="connsiteX0" fmla="*/ 0 w 779098"/>
              <a:gd name="connsiteY0" fmla="*/ 471895 h 613616"/>
              <a:gd name="connsiteX1" fmla="*/ 727076 w 779098"/>
              <a:gd name="connsiteY1" fmla="*/ 569502 h 613616"/>
              <a:gd name="connsiteX2" fmla="*/ 747213 w 779098"/>
              <a:gd name="connsiteY2" fmla="*/ 0 h 613616"/>
              <a:gd name="connsiteX0" fmla="*/ 0 w 779098"/>
              <a:gd name="connsiteY0" fmla="*/ 471895 h 627273"/>
              <a:gd name="connsiteX1" fmla="*/ 727076 w 779098"/>
              <a:gd name="connsiteY1" fmla="*/ 569502 h 627273"/>
              <a:gd name="connsiteX2" fmla="*/ 747213 w 779098"/>
              <a:gd name="connsiteY2" fmla="*/ 0 h 627273"/>
              <a:gd name="connsiteX0" fmla="*/ 0 w 937036"/>
              <a:gd name="connsiteY0" fmla="*/ 471895 h 589087"/>
              <a:gd name="connsiteX1" fmla="*/ 908423 w 937036"/>
              <a:gd name="connsiteY1" fmla="*/ 517813 h 589087"/>
              <a:gd name="connsiteX2" fmla="*/ 747213 w 937036"/>
              <a:gd name="connsiteY2" fmla="*/ 0 h 589087"/>
              <a:gd name="connsiteX0" fmla="*/ 0 w 937036"/>
              <a:gd name="connsiteY0" fmla="*/ 471895 h 589087"/>
              <a:gd name="connsiteX1" fmla="*/ 908423 w 937036"/>
              <a:gd name="connsiteY1" fmla="*/ 517813 h 589087"/>
              <a:gd name="connsiteX2" fmla="*/ 747212 w 937036"/>
              <a:gd name="connsiteY2" fmla="*/ 0 h 589087"/>
              <a:gd name="connsiteX0" fmla="*/ 0 w 1109906"/>
              <a:gd name="connsiteY0" fmla="*/ 287290 h 404482"/>
              <a:gd name="connsiteX1" fmla="*/ 908423 w 1109906"/>
              <a:gd name="connsiteY1" fmla="*/ 333208 h 404482"/>
              <a:gd name="connsiteX2" fmla="*/ 1109906 w 1109906"/>
              <a:gd name="connsiteY2" fmla="*/ 0 h 404482"/>
              <a:gd name="connsiteX0" fmla="*/ 0 w 1124101"/>
              <a:gd name="connsiteY0" fmla="*/ 287290 h 399467"/>
              <a:gd name="connsiteX1" fmla="*/ 1065589 w 1124101"/>
              <a:gd name="connsiteY1" fmla="*/ 325823 h 399467"/>
              <a:gd name="connsiteX2" fmla="*/ 1109906 w 1124101"/>
              <a:gd name="connsiteY2" fmla="*/ 0 h 399467"/>
              <a:gd name="connsiteX0" fmla="*/ 0 w 1204496"/>
              <a:gd name="connsiteY0" fmla="*/ 287290 h 399467"/>
              <a:gd name="connsiteX1" fmla="*/ 1065589 w 1204496"/>
              <a:gd name="connsiteY1" fmla="*/ 325823 h 399467"/>
              <a:gd name="connsiteX2" fmla="*/ 1109906 w 1204496"/>
              <a:gd name="connsiteY2" fmla="*/ 0 h 399467"/>
              <a:gd name="connsiteX0" fmla="*/ 0 w 1204496"/>
              <a:gd name="connsiteY0" fmla="*/ 287290 h 355562"/>
              <a:gd name="connsiteX1" fmla="*/ 1065589 w 1204496"/>
              <a:gd name="connsiteY1" fmla="*/ 325823 h 355562"/>
              <a:gd name="connsiteX2" fmla="*/ 1109906 w 1204496"/>
              <a:gd name="connsiteY2" fmla="*/ 0 h 355562"/>
              <a:gd name="connsiteX0" fmla="*/ 0 w 1140760"/>
              <a:gd name="connsiteY0" fmla="*/ 287290 h 423672"/>
              <a:gd name="connsiteX1" fmla="*/ 968872 w 1140760"/>
              <a:gd name="connsiteY1" fmla="*/ 414433 h 423672"/>
              <a:gd name="connsiteX2" fmla="*/ 1109906 w 1140760"/>
              <a:gd name="connsiteY2" fmla="*/ 0 h 423672"/>
              <a:gd name="connsiteX0" fmla="*/ 0 w 1140759"/>
              <a:gd name="connsiteY0" fmla="*/ 287290 h 418584"/>
              <a:gd name="connsiteX1" fmla="*/ 968872 w 1140759"/>
              <a:gd name="connsiteY1" fmla="*/ 414433 h 418584"/>
              <a:gd name="connsiteX2" fmla="*/ 1109906 w 1140759"/>
              <a:gd name="connsiteY2" fmla="*/ 0 h 418584"/>
              <a:gd name="connsiteX0" fmla="*/ 0 w 1387970"/>
              <a:gd name="connsiteY0" fmla="*/ 169143 h 300437"/>
              <a:gd name="connsiteX1" fmla="*/ 968872 w 1387970"/>
              <a:gd name="connsiteY1" fmla="*/ 296286 h 300437"/>
              <a:gd name="connsiteX2" fmla="*/ 1387970 w 1387970"/>
              <a:gd name="connsiteY2" fmla="*/ 0 h 300437"/>
              <a:gd name="connsiteX0" fmla="*/ 0 w 1387970"/>
              <a:gd name="connsiteY0" fmla="*/ 169143 h 350399"/>
              <a:gd name="connsiteX1" fmla="*/ 1029322 w 1387970"/>
              <a:gd name="connsiteY1" fmla="*/ 347975 h 350399"/>
              <a:gd name="connsiteX2" fmla="*/ 1387970 w 1387970"/>
              <a:gd name="connsiteY2" fmla="*/ 0 h 350399"/>
              <a:gd name="connsiteX0" fmla="*/ 0 w 1387970"/>
              <a:gd name="connsiteY0" fmla="*/ 169143 h 350399"/>
              <a:gd name="connsiteX1" fmla="*/ 1029322 w 1387970"/>
              <a:gd name="connsiteY1" fmla="*/ 347975 h 350399"/>
              <a:gd name="connsiteX2" fmla="*/ 1387970 w 1387970"/>
              <a:gd name="connsiteY2" fmla="*/ 0 h 350399"/>
              <a:gd name="connsiteX0" fmla="*/ 0 w 1387970"/>
              <a:gd name="connsiteY0" fmla="*/ 169143 h 350399"/>
              <a:gd name="connsiteX1" fmla="*/ 1029322 w 1387970"/>
              <a:gd name="connsiteY1" fmla="*/ 347975 h 350399"/>
              <a:gd name="connsiteX2" fmla="*/ 1387970 w 1387970"/>
              <a:gd name="connsiteY2" fmla="*/ 0 h 350399"/>
              <a:gd name="connsiteX0" fmla="*/ 0 w 1387970"/>
              <a:gd name="connsiteY0" fmla="*/ 169143 h 423319"/>
              <a:gd name="connsiteX1" fmla="*/ 1162310 w 1387970"/>
              <a:gd name="connsiteY1" fmla="*/ 421817 h 423319"/>
              <a:gd name="connsiteX2" fmla="*/ 1387970 w 1387970"/>
              <a:gd name="connsiteY2" fmla="*/ 0 h 423319"/>
              <a:gd name="connsiteX0" fmla="*/ 0 w 1786932"/>
              <a:gd name="connsiteY0" fmla="*/ 87918 h 342094"/>
              <a:gd name="connsiteX1" fmla="*/ 1162310 w 1786932"/>
              <a:gd name="connsiteY1" fmla="*/ 340592 h 342094"/>
              <a:gd name="connsiteX2" fmla="*/ 1786932 w 1786932"/>
              <a:gd name="connsiteY2" fmla="*/ 0 h 342094"/>
              <a:gd name="connsiteX0" fmla="*/ 0 w 1786932"/>
              <a:gd name="connsiteY0" fmla="*/ 87918 h 342094"/>
              <a:gd name="connsiteX1" fmla="*/ 1162310 w 1786932"/>
              <a:gd name="connsiteY1" fmla="*/ 340592 h 342094"/>
              <a:gd name="connsiteX2" fmla="*/ 1786932 w 1786932"/>
              <a:gd name="connsiteY2" fmla="*/ 0 h 3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6932" h="342094">
                <a:moveTo>
                  <a:pt x="0" y="87918"/>
                </a:moveTo>
                <a:cubicBezTo>
                  <a:pt x="135988" y="183785"/>
                  <a:pt x="868520" y="360167"/>
                  <a:pt x="1162310" y="340592"/>
                </a:cubicBezTo>
                <a:cubicBezTo>
                  <a:pt x="1419833" y="350554"/>
                  <a:pt x="1687567" y="183225"/>
                  <a:pt x="1786932" y="0"/>
                </a:cubicBezTo>
              </a:path>
            </a:pathLst>
          </a:custGeom>
          <a:noFill/>
          <a:ln w="38100">
            <a:solidFill>
              <a:srgbClr val="8C00B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6240016" y="3183048"/>
            <a:ext cx="1305126" cy="342360"/>
          </a:xfrm>
          <a:prstGeom prst="straightConnector1">
            <a:avLst/>
          </a:prstGeom>
          <a:ln w="57150">
            <a:solidFill>
              <a:srgbClr val="CE0299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9EE8EC-D1F9-52AF-8DD1-4D38C70DF7CE}"/>
                  </a:ext>
                </a:extLst>
              </p:cNvPr>
              <p:cNvSpPr txBox="1"/>
              <p:nvPr/>
            </p:nvSpPr>
            <p:spPr>
              <a:xfrm>
                <a:off x="1472900" y="4220646"/>
                <a:ext cx="22586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sSub>
                        <m:sSubPr>
                          <m:ctrlPr>
                            <a:rPr lang="en-ZA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9EE8EC-D1F9-52AF-8DD1-4D38C70D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00" y="4220646"/>
                <a:ext cx="225866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AF0DE8-4473-49E1-C052-B04BF7FCD446}"/>
                  </a:ext>
                </a:extLst>
              </p:cNvPr>
              <p:cNvSpPr txBox="1"/>
              <p:nvPr/>
            </p:nvSpPr>
            <p:spPr>
              <a:xfrm>
                <a:off x="3071664" y="2782669"/>
                <a:ext cx="6599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AF0DE8-4473-49E1-C052-B04BF7FCD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2782669"/>
                <a:ext cx="65990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1284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 flipH="1">
            <a:off x="2315599" y="1479553"/>
            <a:ext cx="6070755" cy="1316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4324263" y="1314701"/>
            <a:ext cx="0" cy="485060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351584" y="906979"/>
            <a:ext cx="6408712" cy="2305997"/>
            <a:chOff x="3719736" y="1484784"/>
            <a:chExt cx="5040560" cy="446449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719736" y="1484784"/>
              <a:ext cx="0" cy="44644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719736" y="5949280"/>
              <a:ext cx="50405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919536" y="475802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0296" y="5949280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76289" y="3717032"/>
            <a:ext cx="6408712" cy="2448272"/>
            <a:chOff x="3719736" y="1484784"/>
            <a:chExt cx="5040560" cy="4464496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3719736" y="1484784"/>
              <a:ext cx="0" cy="44644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719736" y="5949280"/>
              <a:ext cx="50405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800225" y="3429000"/>
            <a:ext cx="407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85001" y="2996952"/>
            <a:ext cx="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51584" y="1492718"/>
            <a:ext cx="1983268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4328159" y="1514717"/>
            <a:ext cx="4040776" cy="1013393"/>
          </a:xfrm>
          <a:custGeom>
            <a:avLst/>
            <a:gdLst>
              <a:gd name="connsiteX0" fmla="*/ 0 w 4058194"/>
              <a:gd name="connsiteY0" fmla="*/ 0 h 1058194"/>
              <a:gd name="connsiteX1" fmla="*/ 1358537 w 4058194"/>
              <a:gd name="connsiteY1" fmla="*/ 940526 h 1058194"/>
              <a:gd name="connsiteX2" fmla="*/ 4058194 w 4058194"/>
              <a:gd name="connsiteY2" fmla="*/ 1045029 h 1058194"/>
              <a:gd name="connsiteX0" fmla="*/ 0 w 4058194"/>
              <a:gd name="connsiteY0" fmla="*/ 0 h 1045029"/>
              <a:gd name="connsiteX1" fmla="*/ 1036320 w 4058194"/>
              <a:gd name="connsiteY1" fmla="*/ 722811 h 1045029"/>
              <a:gd name="connsiteX2" fmla="*/ 4058194 w 4058194"/>
              <a:gd name="connsiteY2" fmla="*/ 1045029 h 1045029"/>
              <a:gd name="connsiteX0" fmla="*/ 0 w 4058194"/>
              <a:gd name="connsiteY0" fmla="*/ 0 h 1045029"/>
              <a:gd name="connsiteX1" fmla="*/ 1036320 w 4058194"/>
              <a:gd name="connsiteY1" fmla="*/ 722811 h 1045029"/>
              <a:gd name="connsiteX2" fmla="*/ 4058194 w 4058194"/>
              <a:gd name="connsiteY2" fmla="*/ 1045029 h 1045029"/>
              <a:gd name="connsiteX0" fmla="*/ 0 w 4058194"/>
              <a:gd name="connsiteY0" fmla="*/ 63074 h 1108103"/>
              <a:gd name="connsiteX1" fmla="*/ 1036320 w 4058194"/>
              <a:gd name="connsiteY1" fmla="*/ 785885 h 1108103"/>
              <a:gd name="connsiteX2" fmla="*/ 2098767 w 4058194"/>
              <a:gd name="connsiteY2" fmla="*/ 2506 h 1108103"/>
              <a:gd name="connsiteX3" fmla="*/ 4058194 w 4058194"/>
              <a:gd name="connsiteY3" fmla="*/ 1108103 h 1108103"/>
              <a:gd name="connsiteX0" fmla="*/ 0 w 3988525"/>
              <a:gd name="connsiteY0" fmla="*/ 265104 h 988128"/>
              <a:gd name="connsiteX1" fmla="*/ 1036320 w 3988525"/>
              <a:gd name="connsiteY1" fmla="*/ 987915 h 988128"/>
              <a:gd name="connsiteX2" fmla="*/ 2098767 w 3988525"/>
              <a:gd name="connsiteY2" fmla="*/ 204536 h 988128"/>
              <a:gd name="connsiteX3" fmla="*/ 3988525 w 3988525"/>
              <a:gd name="connsiteY3" fmla="*/ 3847 h 988128"/>
              <a:gd name="connsiteX0" fmla="*/ 0 w 3988525"/>
              <a:gd name="connsiteY0" fmla="*/ 277428 h 1000452"/>
              <a:gd name="connsiteX1" fmla="*/ 1036320 w 3988525"/>
              <a:gd name="connsiteY1" fmla="*/ 1000239 h 1000452"/>
              <a:gd name="connsiteX2" fmla="*/ 2098767 w 3988525"/>
              <a:gd name="connsiteY2" fmla="*/ 216860 h 1000452"/>
              <a:gd name="connsiteX3" fmla="*/ 3988525 w 3988525"/>
              <a:gd name="connsiteY3" fmla="*/ 16171 h 1000452"/>
              <a:gd name="connsiteX0" fmla="*/ 0 w 3988525"/>
              <a:gd name="connsiteY0" fmla="*/ 277428 h 1000452"/>
              <a:gd name="connsiteX1" fmla="*/ 1036320 w 3988525"/>
              <a:gd name="connsiteY1" fmla="*/ 1000239 h 1000452"/>
              <a:gd name="connsiteX2" fmla="*/ 2098767 w 3988525"/>
              <a:gd name="connsiteY2" fmla="*/ 216860 h 1000452"/>
              <a:gd name="connsiteX3" fmla="*/ 3988525 w 3988525"/>
              <a:gd name="connsiteY3" fmla="*/ 16171 h 1000452"/>
              <a:gd name="connsiteX0" fmla="*/ 0 w 3988525"/>
              <a:gd name="connsiteY0" fmla="*/ 278871 h 1001958"/>
              <a:gd name="connsiteX1" fmla="*/ 1036320 w 3988525"/>
              <a:gd name="connsiteY1" fmla="*/ 1001682 h 1001958"/>
              <a:gd name="connsiteX2" fmla="*/ 1968139 w 3988525"/>
              <a:gd name="connsiteY2" fmla="*/ 209595 h 1001958"/>
              <a:gd name="connsiteX3" fmla="*/ 3988525 w 3988525"/>
              <a:gd name="connsiteY3" fmla="*/ 17614 h 1001958"/>
              <a:gd name="connsiteX0" fmla="*/ 0 w 3988525"/>
              <a:gd name="connsiteY0" fmla="*/ 268001 h 990984"/>
              <a:gd name="connsiteX1" fmla="*/ 1036320 w 3988525"/>
              <a:gd name="connsiteY1" fmla="*/ 990812 h 990984"/>
              <a:gd name="connsiteX2" fmla="*/ 1785259 w 3988525"/>
              <a:gd name="connsiteY2" fmla="*/ 329353 h 990984"/>
              <a:gd name="connsiteX3" fmla="*/ 3988525 w 3988525"/>
              <a:gd name="connsiteY3" fmla="*/ 6744 h 990984"/>
              <a:gd name="connsiteX0" fmla="*/ 0 w 3988525"/>
              <a:gd name="connsiteY0" fmla="*/ 268001 h 999690"/>
              <a:gd name="connsiteX1" fmla="*/ 792480 w 3988525"/>
              <a:gd name="connsiteY1" fmla="*/ 999521 h 999690"/>
              <a:gd name="connsiteX2" fmla="*/ 1785259 w 3988525"/>
              <a:gd name="connsiteY2" fmla="*/ 329353 h 999690"/>
              <a:gd name="connsiteX3" fmla="*/ 3988525 w 3988525"/>
              <a:gd name="connsiteY3" fmla="*/ 6744 h 999690"/>
              <a:gd name="connsiteX0" fmla="*/ 0 w 3988525"/>
              <a:gd name="connsiteY0" fmla="*/ 261467 h 993156"/>
              <a:gd name="connsiteX1" fmla="*/ 792480 w 3988525"/>
              <a:gd name="connsiteY1" fmla="*/ 992987 h 993156"/>
              <a:gd name="connsiteX2" fmla="*/ 1785259 w 3988525"/>
              <a:gd name="connsiteY2" fmla="*/ 322819 h 993156"/>
              <a:gd name="connsiteX3" fmla="*/ 3988525 w 3988525"/>
              <a:gd name="connsiteY3" fmla="*/ 210 h 993156"/>
              <a:gd name="connsiteX0" fmla="*/ 0 w 4040776"/>
              <a:gd name="connsiteY0" fmla="*/ 278857 h 1010546"/>
              <a:gd name="connsiteX1" fmla="*/ 792480 w 4040776"/>
              <a:gd name="connsiteY1" fmla="*/ 1010377 h 1010546"/>
              <a:gd name="connsiteX2" fmla="*/ 1785259 w 4040776"/>
              <a:gd name="connsiteY2" fmla="*/ 340209 h 1010546"/>
              <a:gd name="connsiteX3" fmla="*/ 4040776 w 4040776"/>
              <a:gd name="connsiteY3" fmla="*/ 183 h 1010546"/>
              <a:gd name="connsiteX0" fmla="*/ 0 w 4040776"/>
              <a:gd name="connsiteY0" fmla="*/ 278857 h 1010543"/>
              <a:gd name="connsiteX1" fmla="*/ 792480 w 4040776"/>
              <a:gd name="connsiteY1" fmla="*/ 1010377 h 1010543"/>
              <a:gd name="connsiteX2" fmla="*/ 1785259 w 4040776"/>
              <a:gd name="connsiteY2" fmla="*/ 340209 h 1010543"/>
              <a:gd name="connsiteX3" fmla="*/ 4040776 w 4040776"/>
              <a:gd name="connsiteY3" fmla="*/ 183 h 1010543"/>
              <a:gd name="connsiteX0" fmla="*/ 0 w 4040776"/>
              <a:gd name="connsiteY0" fmla="*/ 279038 h 1010752"/>
              <a:gd name="connsiteX1" fmla="*/ 792480 w 4040776"/>
              <a:gd name="connsiteY1" fmla="*/ 1010558 h 1010752"/>
              <a:gd name="connsiteX2" fmla="*/ 1785259 w 4040776"/>
              <a:gd name="connsiteY2" fmla="*/ 340390 h 1010752"/>
              <a:gd name="connsiteX3" fmla="*/ 4040776 w 4040776"/>
              <a:gd name="connsiteY3" fmla="*/ 364 h 1010752"/>
              <a:gd name="connsiteX0" fmla="*/ 0 w 4040776"/>
              <a:gd name="connsiteY0" fmla="*/ 279038 h 1011060"/>
              <a:gd name="connsiteX1" fmla="*/ 792480 w 4040776"/>
              <a:gd name="connsiteY1" fmla="*/ 1010558 h 1011060"/>
              <a:gd name="connsiteX2" fmla="*/ 1785259 w 4040776"/>
              <a:gd name="connsiteY2" fmla="*/ 340390 h 1011060"/>
              <a:gd name="connsiteX3" fmla="*/ 4040776 w 4040776"/>
              <a:gd name="connsiteY3" fmla="*/ 364 h 1011060"/>
              <a:gd name="connsiteX0" fmla="*/ 0 w 4040776"/>
              <a:gd name="connsiteY0" fmla="*/ 279038 h 1010752"/>
              <a:gd name="connsiteX1" fmla="*/ 792480 w 4040776"/>
              <a:gd name="connsiteY1" fmla="*/ 1010558 h 1010752"/>
              <a:gd name="connsiteX2" fmla="*/ 1785259 w 4040776"/>
              <a:gd name="connsiteY2" fmla="*/ 340390 h 1010752"/>
              <a:gd name="connsiteX3" fmla="*/ 4040776 w 4040776"/>
              <a:gd name="connsiteY3" fmla="*/ 364 h 1010752"/>
              <a:gd name="connsiteX0" fmla="*/ 0 w 4040776"/>
              <a:gd name="connsiteY0" fmla="*/ 279038 h 1010562"/>
              <a:gd name="connsiteX1" fmla="*/ 792480 w 4040776"/>
              <a:gd name="connsiteY1" fmla="*/ 1010558 h 1010562"/>
              <a:gd name="connsiteX2" fmla="*/ 1785259 w 4040776"/>
              <a:gd name="connsiteY2" fmla="*/ 340390 h 1010562"/>
              <a:gd name="connsiteX3" fmla="*/ 4040776 w 4040776"/>
              <a:gd name="connsiteY3" fmla="*/ 364 h 1010562"/>
              <a:gd name="connsiteX0" fmla="*/ 0 w 4040776"/>
              <a:gd name="connsiteY0" fmla="*/ 279038 h 1010562"/>
              <a:gd name="connsiteX1" fmla="*/ 792480 w 4040776"/>
              <a:gd name="connsiteY1" fmla="*/ 1010558 h 1010562"/>
              <a:gd name="connsiteX2" fmla="*/ 1785259 w 4040776"/>
              <a:gd name="connsiteY2" fmla="*/ 340390 h 1010562"/>
              <a:gd name="connsiteX3" fmla="*/ 4040776 w 4040776"/>
              <a:gd name="connsiteY3" fmla="*/ 364 h 1010562"/>
              <a:gd name="connsiteX0" fmla="*/ 0 w 4040776"/>
              <a:gd name="connsiteY0" fmla="*/ 279038 h 1010567"/>
              <a:gd name="connsiteX1" fmla="*/ 792480 w 4040776"/>
              <a:gd name="connsiteY1" fmla="*/ 1010558 h 1010567"/>
              <a:gd name="connsiteX2" fmla="*/ 1785259 w 4040776"/>
              <a:gd name="connsiteY2" fmla="*/ 340390 h 1010567"/>
              <a:gd name="connsiteX3" fmla="*/ 4040776 w 4040776"/>
              <a:gd name="connsiteY3" fmla="*/ 364 h 1010567"/>
              <a:gd name="connsiteX0" fmla="*/ 0 w 4040776"/>
              <a:gd name="connsiteY0" fmla="*/ 279038 h 1010567"/>
              <a:gd name="connsiteX1" fmla="*/ 792480 w 4040776"/>
              <a:gd name="connsiteY1" fmla="*/ 1010558 h 1010567"/>
              <a:gd name="connsiteX2" fmla="*/ 1785259 w 4040776"/>
              <a:gd name="connsiteY2" fmla="*/ 340390 h 1010567"/>
              <a:gd name="connsiteX3" fmla="*/ 4040776 w 4040776"/>
              <a:gd name="connsiteY3" fmla="*/ 364 h 1010567"/>
              <a:gd name="connsiteX0" fmla="*/ 0 w 4040776"/>
              <a:gd name="connsiteY0" fmla="*/ 279038 h 1010567"/>
              <a:gd name="connsiteX1" fmla="*/ 896983 w 4040776"/>
              <a:gd name="connsiteY1" fmla="*/ 1010558 h 1010567"/>
              <a:gd name="connsiteX2" fmla="*/ 1785259 w 4040776"/>
              <a:gd name="connsiteY2" fmla="*/ 340390 h 1010567"/>
              <a:gd name="connsiteX3" fmla="*/ 4040776 w 4040776"/>
              <a:gd name="connsiteY3" fmla="*/ 364 h 1010567"/>
              <a:gd name="connsiteX0" fmla="*/ 0 w 4040776"/>
              <a:gd name="connsiteY0" fmla="*/ 278837 h 1013373"/>
              <a:gd name="connsiteX1" fmla="*/ 896983 w 4040776"/>
              <a:gd name="connsiteY1" fmla="*/ 1010357 h 1013373"/>
              <a:gd name="connsiteX2" fmla="*/ 1767842 w 4040776"/>
              <a:gd name="connsiteY2" fmla="*/ 427275 h 1013373"/>
              <a:gd name="connsiteX3" fmla="*/ 4040776 w 4040776"/>
              <a:gd name="connsiteY3" fmla="*/ 163 h 1013373"/>
              <a:gd name="connsiteX0" fmla="*/ 0 w 4040776"/>
              <a:gd name="connsiteY0" fmla="*/ 279211 h 1013747"/>
              <a:gd name="connsiteX1" fmla="*/ 896983 w 4040776"/>
              <a:gd name="connsiteY1" fmla="*/ 1010731 h 1013747"/>
              <a:gd name="connsiteX2" fmla="*/ 1767842 w 4040776"/>
              <a:gd name="connsiteY2" fmla="*/ 427649 h 1013747"/>
              <a:gd name="connsiteX3" fmla="*/ 4040776 w 4040776"/>
              <a:gd name="connsiteY3" fmla="*/ 537 h 1013747"/>
              <a:gd name="connsiteX0" fmla="*/ 0 w 4040776"/>
              <a:gd name="connsiteY0" fmla="*/ 278857 h 1013393"/>
              <a:gd name="connsiteX1" fmla="*/ 896983 w 4040776"/>
              <a:gd name="connsiteY1" fmla="*/ 1010377 h 1013393"/>
              <a:gd name="connsiteX2" fmla="*/ 1767842 w 4040776"/>
              <a:gd name="connsiteY2" fmla="*/ 427295 h 1013393"/>
              <a:gd name="connsiteX3" fmla="*/ 4040776 w 4040776"/>
              <a:gd name="connsiteY3" fmla="*/ 183 h 101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0776" h="1013393">
                <a:moveTo>
                  <a:pt x="0" y="278857"/>
                </a:moveTo>
                <a:cubicBezTo>
                  <a:pt x="245291" y="705577"/>
                  <a:pt x="602343" y="985637"/>
                  <a:pt x="896983" y="1010377"/>
                </a:cubicBezTo>
                <a:cubicBezTo>
                  <a:pt x="1191623" y="1035117"/>
                  <a:pt x="1316448" y="913523"/>
                  <a:pt x="1767842" y="427295"/>
                </a:cubicBezTo>
                <a:cubicBezTo>
                  <a:pt x="2280196" y="123946"/>
                  <a:pt x="2933336" y="-5558"/>
                  <a:pt x="4040776" y="183"/>
                </a:cubicBezTo>
              </a:path>
            </a:pathLst>
          </a:cu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461147" y="4098564"/>
                <a:ext cx="890437" cy="426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ZA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𝑡𝑒𝑚𝑝</m:t>
                          </m:r>
                        </m:sub>
                        <m:sup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147" y="4098564"/>
                <a:ext cx="890437" cy="426784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73174" y="5254470"/>
                <a:ext cx="583557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ZA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𝐾</m:t>
                          </m:r>
                        </m:e>
                        <m:sub/>
                        <m:sup>
                          <m:r>
                            <a:rPr lang="en-ZA" sz="20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ZA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174" y="5254470"/>
                <a:ext cx="583557" cy="406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51784" y="616530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ZA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ZA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6165304"/>
                <a:ext cx="432048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2383944" y="5508523"/>
            <a:ext cx="1944216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4319453" y="4406536"/>
            <a:ext cx="4049486" cy="1105988"/>
          </a:xfrm>
          <a:custGeom>
            <a:avLst/>
            <a:gdLst>
              <a:gd name="connsiteX0" fmla="*/ 17565 w 3971256"/>
              <a:gd name="connsiteY0" fmla="*/ 1201782 h 1201782"/>
              <a:gd name="connsiteX1" fmla="*/ 601039 w 3971256"/>
              <a:gd name="connsiteY1" fmla="*/ 182880 h 1201782"/>
              <a:gd name="connsiteX2" fmla="*/ 3971256 w 3971256"/>
              <a:gd name="connsiteY2" fmla="*/ 0 h 1201782"/>
              <a:gd name="connsiteX0" fmla="*/ 2132 w 3955823"/>
              <a:gd name="connsiteY0" fmla="*/ 1201782 h 1201782"/>
              <a:gd name="connsiteX1" fmla="*/ 1090703 w 3955823"/>
              <a:gd name="connsiteY1" fmla="*/ 391885 h 1201782"/>
              <a:gd name="connsiteX2" fmla="*/ 3955823 w 3955823"/>
              <a:gd name="connsiteY2" fmla="*/ 0 h 1201782"/>
              <a:gd name="connsiteX0" fmla="*/ 1129 w 3954820"/>
              <a:gd name="connsiteY0" fmla="*/ 1201782 h 1201782"/>
              <a:gd name="connsiteX1" fmla="*/ 1089700 w 3954820"/>
              <a:gd name="connsiteY1" fmla="*/ 391885 h 1201782"/>
              <a:gd name="connsiteX2" fmla="*/ 3954820 w 3954820"/>
              <a:gd name="connsiteY2" fmla="*/ 0 h 1201782"/>
              <a:gd name="connsiteX0" fmla="*/ 1160 w 3954851"/>
              <a:gd name="connsiteY0" fmla="*/ 1201782 h 1201782"/>
              <a:gd name="connsiteX1" fmla="*/ 1063605 w 3954851"/>
              <a:gd name="connsiteY1" fmla="*/ 174171 h 1201782"/>
              <a:gd name="connsiteX2" fmla="*/ 3954851 w 3954851"/>
              <a:gd name="connsiteY2" fmla="*/ 0 h 1201782"/>
              <a:gd name="connsiteX0" fmla="*/ 1654 w 3955345"/>
              <a:gd name="connsiteY0" fmla="*/ 1201782 h 1201782"/>
              <a:gd name="connsiteX1" fmla="*/ 1064099 w 3955345"/>
              <a:gd name="connsiteY1" fmla="*/ 174171 h 1201782"/>
              <a:gd name="connsiteX2" fmla="*/ 3955345 w 3955345"/>
              <a:gd name="connsiteY2" fmla="*/ 0 h 1201782"/>
              <a:gd name="connsiteX0" fmla="*/ 938 w 3954629"/>
              <a:gd name="connsiteY0" fmla="*/ 1201782 h 1201782"/>
              <a:gd name="connsiteX1" fmla="*/ 1559771 w 3954629"/>
              <a:gd name="connsiteY1" fmla="*/ 121920 h 1201782"/>
              <a:gd name="connsiteX2" fmla="*/ 3954629 w 3954629"/>
              <a:gd name="connsiteY2" fmla="*/ 0 h 1201782"/>
              <a:gd name="connsiteX0" fmla="*/ 1531 w 3955222"/>
              <a:gd name="connsiteY0" fmla="*/ 1201782 h 1201782"/>
              <a:gd name="connsiteX1" fmla="*/ 1116227 w 3955222"/>
              <a:gd name="connsiteY1" fmla="*/ 200297 h 1201782"/>
              <a:gd name="connsiteX2" fmla="*/ 3955222 w 3955222"/>
              <a:gd name="connsiteY2" fmla="*/ 0 h 1201782"/>
              <a:gd name="connsiteX0" fmla="*/ 2032 w 3964432"/>
              <a:gd name="connsiteY0" fmla="*/ 1105422 h 1105422"/>
              <a:gd name="connsiteX1" fmla="*/ 1116728 w 3964432"/>
              <a:gd name="connsiteY1" fmla="*/ 103937 h 1105422"/>
              <a:gd name="connsiteX2" fmla="*/ 3964432 w 3964432"/>
              <a:gd name="connsiteY2" fmla="*/ 25560 h 1105422"/>
              <a:gd name="connsiteX0" fmla="*/ 2017 w 3938291"/>
              <a:gd name="connsiteY0" fmla="*/ 1136733 h 1136733"/>
              <a:gd name="connsiteX1" fmla="*/ 1116713 w 3938291"/>
              <a:gd name="connsiteY1" fmla="*/ 135248 h 1136733"/>
              <a:gd name="connsiteX2" fmla="*/ 3938291 w 3938291"/>
              <a:gd name="connsiteY2" fmla="*/ 4619 h 1136733"/>
              <a:gd name="connsiteX0" fmla="*/ 2017 w 3938291"/>
              <a:gd name="connsiteY0" fmla="*/ 1140539 h 1140539"/>
              <a:gd name="connsiteX1" fmla="*/ 1116713 w 3938291"/>
              <a:gd name="connsiteY1" fmla="*/ 139054 h 1140539"/>
              <a:gd name="connsiteX2" fmla="*/ 3938291 w 3938291"/>
              <a:gd name="connsiteY2" fmla="*/ 8425 h 1140539"/>
              <a:gd name="connsiteX0" fmla="*/ 2017 w 3938291"/>
              <a:gd name="connsiteY0" fmla="*/ 1176376 h 1176376"/>
              <a:gd name="connsiteX1" fmla="*/ 1116713 w 3938291"/>
              <a:gd name="connsiteY1" fmla="*/ 174891 h 1176376"/>
              <a:gd name="connsiteX2" fmla="*/ 3938291 w 3938291"/>
              <a:gd name="connsiteY2" fmla="*/ 719 h 1176376"/>
              <a:gd name="connsiteX0" fmla="*/ 1937 w 3964337"/>
              <a:gd name="connsiteY0" fmla="*/ 757646 h 757646"/>
              <a:gd name="connsiteX1" fmla="*/ 1142759 w 3964337"/>
              <a:gd name="connsiteY1" fmla="*/ 174172 h 757646"/>
              <a:gd name="connsiteX2" fmla="*/ 3964337 w 3964337"/>
              <a:gd name="connsiteY2" fmla="*/ 0 h 757646"/>
              <a:gd name="connsiteX0" fmla="*/ 1964 w 3955655"/>
              <a:gd name="connsiteY0" fmla="*/ 1158744 h 1158744"/>
              <a:gd name="connsiteX1" fmla="*/ 1134077 w 3955655"/>
              <a:gd name="connsiteY1" fmla="*/ 174676 h 1158744"/>
              <a:gd name="connsiteX2" fmla="*/ 3955655 w 3955655"/>
              <a:gd name="connsiteY2" fmla="*/ 504 h 1158744"/>
              <a:gd name="connsiteX0" fmla="*/ 0 w 3953691"/>
              <a:gd name="connsiteY0" fmla="*/ 1158744 h 1158744"/>
              <a:gd name="connsiteX1" fmla="*/ 1132113 w 3953691"/>
              <a:gd name="connsiteY1" fmla="*/ 174676 h 1158744"/>
              <a:gd name="connsiteX2" fmla="*/ 3953691 w 3953691"/>
              <a:gd name="connsiteY2" fmla="*/ 504 h 1158744"/>
              <a:gd name="connsiteX0" fmla="*/ 0 w 3953691"/>
              <a:gd name="connsiteY0" fmla="*/ 1202330 h 1202330"/>
              <a:gd name="connsiteX1" fmla="*/ 1811382 w 3953691"/>
              <a:gd name="connsiteY1" fmla="*/ 105051 h 1202330"/>
              <a:gd name="connsiteX2" fmla="*/ 3953691 w 3953691"/>
              <a:gd name="connsiteY2" fmla="*/ 44090 h 1202330"/>
              <a:gd name="connsiteX0" fmla="*/ 0 w 3953691"/>
              <a:gd name="connsiteY0" fmla="*/ 1158240 h 1158240"/>
              <a:gd name="connsiteX1" fmla="*/ 1811382 w 3953691"/>
              <a:gd name="connsiteY1" fmla="*/ 60961 h 1158240"/>
              <a:gd name="connsiteX2" fmla="*/ 3953691 w 3953691"/>
              <a:gd name="connsiteY2" fmla="*/ 0 h 1158240"/>
              <a:gd name="connsiteX0" fmla="*/ 0 w 3953691"/>
              <a:gd name="connsiteY0" fmla="*/ 1158240 h 1158240"/>
              <a:gd name="connsiteX1" fmla="*/ 1785257 w 3953691"/>
              <a:gd name="connsiteY1" fmla="*/ 52252 h 1158240"/>
              <a:gd name="connsiteX2" fmla="*/ 3953691 w 3953691"/>
              <a:gd name="connsiteY2" fmla="*/ 0 h 1158240"/>
              <a:gd name="connsiteX0" fmla="*/ 0 w 3953691"/>
              <a:gd name="connsiteY0" fmla="*/ 1158240 h 1158240"/>
              <a:gd name="connsiteX1" fmla="*/ 1785257 w 3953691"/>
              <a:gd name="connsiteY1" fmla="*/ 52252 h 1158240"/>
              <a:gd name="connsiteX2" fmla="*/ 3953691 w 3953691"/>
              <a:gd name="connsiteY2" fmla="*/ 0 h 1158240"/>
              <a:gd name="connsiteX0" fmla="*/ 0 w 3953691"/>
              <a:gd name="connsiteY0" fmla="*/ 1158240 h 1158240"/>
              <a:gd name="connsiteX1" fmla="*/ 1785257 w 3953691"/>
              <a:gd name="connsiteY1" fmla="*/ 52252 h 1158240"/>
              <a:gd name="connsiteX2" fmla="*/ 3953691 w 3953691"/>
              <a:gd name="connsiteY2" fmla="*/ 0 h 1158240"/>
              <a:gd name="connsiteX0" fmla="*/ 0 w 3953691"/>
              <a:gd name="connsiteY0" fmla="*/ 1158240 h 1158240"/>
              <a:gd name="connsiteX1" fmla="*/ 1785257 w 3953691"/>
              <a:gd name="connsiteY1" fmla="*/ 52252 h 1158240"/>
              <a:gd name="connsiteX2" fmla="*/ 3953691 w 3953691"/>
              <a:gd name="connsiteY2" fmla="*/ 0 h 1158240"/>
              <a:gd name="connsiteX0" fmla="*/ 0 w 4005943"/>
              <a:gd name="connsiteY0" fmla="*/ 1105988 h 1105988"/>
              <a:gd name="connsiteX1" fmla="*/ 1785257 w 4005943"/>
              <a:gd name="connsiteY1" fmla="*/ 0 h 1105988"/>
              <a:gd name="connsiteX2" fmla="*/ 4005943 w 4005943"/>
              <a:gd name="connsiteY2" fmla="*/ 1071154 h 1105988"/>
              <a:gd name="connsiteX0" fmla="*/ 0 w 4049486"/>
              <a:gd name="connsiteY0" fmla="*/ 1105988 h 1105988"/>
              <a:gd name="connsiteX1" fmla="*/ 1785257 w 4049486"/>
              <a:gd name="connsiteY1" fmla="*/ 0 h 1105988"/>
              <a:gd name="connsiteX2" fmla="*/ 4049486 w 4049486"/>
              <a:gd name="connsiteY2" fmla="*/ 1071154 h 1105988"/>
              <a:gd name="connsiteX0" fmla="*/ 0 w 4049486"/>
              <a:gd name="connsiteY0" fmla="*/ 1105988 h 1105988"/>
              <a:gd name="connsiteX1" fmla="*/ 1785257 w 4049486"/>
              <a:gd name="connsiteY1" fmla="*/ 0 h 1105988"/>
              <a:gd name="connsiteX2" fmla="*/ 4049486 w 4049486"/>
              <a:gd name="connsiteY2" fmla="*/ 1071154 h 1105988"/>
              <a:gd name="connsiteX0" fmla="*/ 0 w 4049486"/>
              <a:gd name="connsiteY0" fmla="*/ 1105988 h 1105988"/>
              <a:gd name="connsiteX1" fmla="*/ 1785257 w 4049486"/>
              <a:gd name="connsiteY1" fmla="*/ 0 h 1105988"/>
              <a:gd name="connsiteX2" fmla="*/ 4049486 w 4049486"/>
              <a:gd name="connsiteY2" fmla="*/ 1071154 h 1105988"/>
              <a:gd name="connsiteX0" fmla="*/ 0 w 4049486"/>
              <a:gd name="connsiteY0" fmla="*/ 1105988 h 1105988"/>
              <a:gd name="connsiteX1" fmla="*/ 1785257 w 4049486"/>
              <a:gd name="connsiteY1" fmla="*/ 0 h 1105988"/>
              <a:gd name="connsiteX2" fmla="*/ 4049486 w 4049486"/>
              <a:gd name="connsiteY2" fmla="*/ 1071154 h 1105988"/>
              <a:gd name="connsiteX0" fmla="*/ 0 w 4049486"/>
              <a:gd name="connsiteY0" fmla="*/ 1105988 h 1105988"/>
              <a:gd name="connsiteX1" fmla="*/ 1785257 w 4049486"/>
              <a:gd name="connsiteY1" fmla="*/ 0 h 1105988"/>
              <a:gd name="connsiteX2" fmla="*/ 4049486 w 4049486"/>
              <a:gd name="connsiteY2" fmla="*/ 1071154 h 1105988"/>
              <a:gd name="connsiteX0" fmla="*/ 0 w 4049486"/>
              <a:gd name="connsiteY0" fmla="*/ 1105988 h 1105988"/>
              <a:gd name="connsiteX1" fmla="*/ 1785257 w 4049486"/>
              <a:gd name="connsiteY1" fmla="*/ 0 h 1105988"/>
              <a:gd name="connsiteX2" fmla="*/ 4049486 w 4049486"/>
              <a:gd name="connsiteY2" fmla="*/ 1071154 h 1105988"/>
              <a:gd name="connsiteX0" fmla="*/ 0 w 4049486"/>
              <a:gd name="connsiteY0" fmla="*/ 1105988 h 1105988"/>
              <a:gd name="connsiteX1" fmla="*/ 1785257 w 4049486"/>
              <a:gd name="connsiteY1" fmla="*/ 0 h 1105988"/>
              <a:gd name="connsiteX2" fmla="*/ 4049486 w 4049486"/>
              <a:gd name="connsiteY2" fmla="*/ 1071154 h 1105988"/>
              <a:gd name="connsiteX0" fmla="*/ 0 w 4049486"/>
              <a:gd name="connsiteY0" fmla="*/ 1105988 h 1105988"/>
              <a:gd name="connsiteX1" fmla="*/ 1785257 w 4049486"/>
              <a:gd name="connsiteY1" fmla="*/ 0 h 1105988"/>
              <a:gd name="connsiteX2" fmla="*/ 4049486 w 4049486"/>
              <a:gd name="connsiteY2" fmla="*/ 1071154 h 110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9486" h="1105988">
                <a:moveTo>
                  <a:pt x="0" y="1105988"/>
                </a:moveTo>
                <a:cubicBezTo>
                  <a:pt x="780869" y="365759"/>
                  <a:pt x="1065349" y="881017"/>
                  <a:pt x="1785257" y="0"/>
                </a:cubicBezTo>
                <a:cubicBezTo>
                  <a:pt x="2043610" y="869407"/>
                  <a:pt x="2402115" y="1071155"/>
                  <a:pt x="4049486" y="1071154"/>
                </a:cubicBezTo>
              </a:path>
            </a:pathLst>
          </a:cu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2315598" y="5493841"/>
            <a:ext cx="6070755" cy="1316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2329501" y="4327932"/>
            <a:ext cx="6070755" cy="1316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329501" y="2633422"/>
            <a:ext cx="6070755" cy="1316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6098336" y="1311211"/>
            <a:ext cx="0" cy="485060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925857" y="6161814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ZA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ZA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857" y="6161814"/>
                <a:ext cx="432048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661CDB-8E2B-1DC0-13C8-E14FAD8231A8}"/>
                  </a:ext>
                </a:extLst>
              </p:cNvPr>
              <p:cNvSpPr txBox="1"/>
              <p:nvPr/>
            </p:nvSpPr>
            <p:spPr>
              <a:xfrm>
                <a:off x="443994" y="2336370"/>
                <a:ext cx="22586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Z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Z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d>
                      <m:sSub>
                        <m:sSubPr>
                          <m:ctrlPr>
                            <a:rPr lang="en-ZA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661CDB-8E2B-1DC0-13C8-E14FAD823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94" y="2336370"/>
                <a:ext cx="22586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B5379D-2C8E-7F76-58D4-F1DACFF47F90}"/>
                  </a:ext>
                </a:extLst>
              </p:cNvPr>
              <p:cNvSpPr txBox="1"/>
              <p:nvPr/>
            </p:nvSpPr>
            <p:spPr>
              <a:xfrm>
                <a:off x="1770193" y="1151639"/>
                <a:ext cx="6599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Z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ZA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B5379D-2C8E-7F76-58D4-F1DACFF4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193" y="1151639"/>
                <a:ext cx="65990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0320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Empirically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Aggregate measurement issues confound simple tests of the model</a:t>
            </a:r>
          </a:p>
          <a:p>
            <a:pPr lvl="1"/>
            <a:r>
              <a:rPr lang="en-ZA" dirty="0"/>
              <a:t>Difficult to measure marginal q</a:t>
            </a:r>
          </a:p>
          <a:p>
            <a:pPr lvl="1"/>
            <a:r>
              <a:rPr lang="en-ZA" dirty="0"/>
              <a:t>Easy to measure average q</a:t>
            </a:r>
          </a:p>
          <a:p>
            <a:pPr lvl="1"/>
            <a:r>
              <a:rPr lang="en-ZA" dirty="0"/>
              <a:t>They are likely to differ in crucial ways</a:t>
            </a:r>
          </a:p>
          <a:p>
            <a:endParaRPr lang="en-ZA" dirty="0"/>
          </a:p>
          <a:p>
            <a:r>
              <a:rPr lang="en-ZA" dirty="0"/>
              <a:t>In situations where changes in marginal q can be identified (natural experiments)</a:t>
            </a:r>
          </a:p>
          <a:p>
            <a:pPr lvl="1"/>
            <a:r>
              <a:rPr lang="en-ZA" dirty="0"/>
              <a:t>Theory seems to </a:t>
            </a:r>
            <a:r>
              <a:rPr lang="en-ZA"/>
              <a:t>hold promise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323703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 current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As in the consumption case, it is no longer standard to consider investment on its own. </a:t>
            </a:r>
          </a:p>
          <a:p>
            <a:r>
              <a:rPr lang="en-ZA" dirty="0"/>
              <a:t>The key modelling devices we discussed are present in all DSGE models</a:t>
            </a:r>
          </a:p>
          <a:p>
            <a:r>
              <a:rPr lang="en-ZA" dirty="0"/>
              <a:t>The marginal value of investment becomes a key ingredient of models of crises</a:t>
            </a:r>
          </a:p>
        </p:txBody>
      </p:sp>
    </p:spTree>
    <p:extLst>
      <p:ext uri="{BB962C8B-B14F-4D97-AF65-F5344CB8AC3E}">
        <p14:creationId xmlns:p14="http://schemas.microsoft.com/office/powerpoint/2010/main" val="15222679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ZA" dirty="0"/>
              <a:t>I.e. when asset prices (q) of real assets have bubble equilibria </a:t>
            </a:r>
          </a:p>
          <a:p>
            <a:pPr>
              <a:lnSpc>
                <a:spcPct val="120000"/>
              </a:lnSpc>
            </a:pPr>
            <a:r>
              <a:rPr lang="en-ZA" dirty="0"/>
              <a:t>The Global Financial Crisis can be read as a case where the marginal value of investment in US housing market had an endogenous bubble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Can be loosely modelled as a mistaken belief that the future path of cash flows from housing being higher than it truly turned out to be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Temporarily being off equilibrium so that q and K jointly grow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However, with the additional welfare relevant fact that these resources could have been elsewhere invested</a:t>
            </a:r>
          </a:p>
          <a:p>
            <a:pPr>
              <a:lnSpc>
                <a:spcPct val="120000"/>
              </a:lnSpc>
            </a:pPr>
            <a:r>
              <a:rPr lang="en-ZA" dirty="0"/>
              <a:t>7 year build-up of global misallocated resources – large cost </a:t>
            </a:r>
          </a:p>
          <a:p>
            <a:pPr>
              <a:lnSpc>
                <a:spcPct val="120000"/>
              </a:lnSpc>
            </a:pPr>
            <a:r>
              <a:rPr lang="en-ZA" dirty="0"/>
              <a:t>Drop in output = “revaluation of potential output” rather than “temporary shock”</a:t>
            </a:r>
          </a:p>
          <a:p>
            <a:pPr>
              <a:lnSpc>
                <a:spcPct val="120000"/>
              </a:lnSpc>
            </a:pPr>
            <a:endParaRPr lang="en-ZA" dirty="0"/>
          </a:p>
          <a:p>
            <a:pPr>
              <a:lnSpc>
                <a:spcPct val="120000"/>
              </a:lnSpc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9354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2000" dirty="0"/>
              <a:t>Suppose the general belief is that the future profitability from sub-prime mortgage housing will be higher: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30485" y="1161618"/>
            <a:ext cx="8456775" cy="5434116"/>
            <a:chOff x="1506484" y="1161618"/>
            <a:chExt cx="8456775" cy="543411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195736" y="1484784"/>
              <a:ext cx="0" cy="44644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195736" y="5949280"/>
              <a:ext cx="50405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78839" y="1161618"/>
              <a:ext cx="43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5949403"/>
              <a:ext cx="43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" name="Freeform 6"/>
            <p:cNvSpPr/>
            <p:nvPr/>
          </p:nvSpPr>
          <p:spPr>
            <a:xfrm rot="527027">
              <a:off x="4667048" y="1807949"/>
              <a:ext cx="3672408" cy="3721470"/>
            </a:xfrm>
            <a:custGeom>
              <a:avLst/>
              <a:gdLst>
                <a:gd name="connsiteX0" fmla="*/ 0 w 6027938"/>
                <a:gd name="connsiteY0" fmla="*/ 0 h 3842771"/>
                <a:gd name="connsiteX1" fmla="*/ 3630967 w 6027938"/>
                <a:gd name="connsiteY1" fmla="*/ 3471169 h 3842771"/>
                <a:gd name="connsiteX2" fmla="*/ 6027938 w 6027938"/>
                <a:gd name="connsiteY2" fmla="*/ 3728622 h 3842771"/>
                <a:gd name="connsiteX0" fmla="*/ 0 w 6027938"/>
                <a:gd name="connsiteY0" fmla="*/ 0 h 3729606"/>
                <a:gd name="connsiteX1" fmla="*/ 1970842 w 6027938"/>
                <a:gd name="connsiteY1" fmla="*/ 2725445 h 3729606"/>
                <a:gd name="connsiteX2" fmla="*/ 6027938 w 6027938"/>
                <a:gd name="connsiteY2" fmla="*/ 3728622 h 3729606"/>
                <a:gd name="connsiteX0" fmla="*/ 0 w 6027938"/>
                <a:gd name="connsiteY0" fmla="*/ 0 h 3729606"/>
                <a:gd name="connsiteX1" fmla="*/ 1970842 w 6027938"/>
                <a:gd name="connsiteY1" fmla="*/ 2725445 h 3729606"/>
                <a:gd name="connsiteX2" fmla="*/ 6027938 w 6027938"/>
                <a:gd name="connsiteY2" fmla="*/ 3728622 h 3729606"/>
                <a:gd name="connsiteX0" fmla="*/ 0 w 4216893"/>
                <a:gd name="connsiteY0" fmla="*/ 0 h 3711885"/>
                <a:gd name="connsiteX1" fmla="*/ 1970842 w 4216893"/>
                <a:gd name="connsiteY1" fmla="*/ 2725445 h 3711885"/>
                <a:gd name="connsiteX2" fmla="*/ 4216893 w 4216893"/>
                <a:gd name="connsiteY2" fmla="*/ 3710867 h 3711885"/>
                <a:gd name="connsiteX0" fmla="*/ 0 w 4216893"/>
                <a:gd name="connsiteY0" fmla="*/ 0 h 3711321"/>
                <a:gd name="connsiteX1" fmla="*/ 1438182 w 4216893"/>
                <a:gd name="connsiteY1" fmla="*/ 2210540 h 3711321"/>
                <a:gd name="connsiteX2" fmla="*/ 4216893 w 4216893"/>
                <a:gd name="connsiteY2" fmla="*/ 3710867 h 3711321"/>
                <a:gd name="connsiteX0" fmla="*/ 0 w 4216893"/>
                <a:gd name="connsiteY0" fmla="*/ 0 h 3711293"/>
                <a:gd name="connsiteX1" fmla="*/ 1438182 w 4216893"/>
                <a:gd name="connsiteY1" fmla="*/ 2210540 h 3711293"/>
                <a:gd name="connsiteX2" fmla="*/ 4216893 w 4216893"/>
                <a:gd name="connsiteY2" fmla="*/ 3710867 h 3711293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6893" h="3710867">
                  <a:moveTo>
                    <a:pt x="0" y="0"/>
                  </a:moveTo>
                  <a:cubicBezTo>
                    <a:pt x="961747" y="1654208"/>
                    <a:pt x="2092170" y="2820140"/>
                    <a:pt x="4216893" y="3710867"/>
                  </a:cubicBezTo>
                </a:path>
              </a:pathLst>
            </a:custGeom>
            <a:noFill/>
            <a:ln w="38100">
              <a:solidFill>
                <a:srgbClr val="D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071459" y="5348954"/>
                  <a:ext cx="18918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i="1">
                          <a:solidFill>
                            <a:srgbClr val="D00000"/>
                          </a:solidFill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ZA" dirty="0">
                      <a:solidFill>
                        <a:srgbClr val="D00000"/>
                      </a:solidFill>
                    </a:rPr>
                    <a:t> </a:t>
                  </a:r>
                  <a:br>
                    <a:rPr lang="en-ZA" dirty="0">
                      <a:solidFill>
                        <a:srgbClr val="D00000"/>
                      </a:solidFill>
                    </a:rPr>
                  </a:br>
                  <a:r>
                    <a:rPr lang="en-ZA" dirty="0">
                      <a:solidFill>
                        <a:srgbClr val="D00000"/>
                      </a:solidFill>
                    </a:rPr>
                    <a:t>in future if beliefs </a:t>
                  </a:r>
                </a:p>
                <a:p>
                  <a:r>
                    <a:rPr lang="en-ZA" dirty="0">
                      <a:solidFill>
                        <a:srgbClr val="D00000"/>
                      </a:solidFill>
                    </a:rPr>
                    <a:t>are correct</a:t>
                  </a: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1459" y="5348954"/>
                  <a:ext cx="1891800" cy="923330"/>
                </a:xfrm>
                <a:prstGeom prst="rect">
                  <a:avLst/>
                </a:prstGeom>
                <a:blipFill>
                  <a:blip r:embed="rId2"/>
                  <a:stretch>
                    <a:fillRect l="-2581" r="-1935" b="-921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2195736" y="3717032"/>
              <a:ext cx="4968552" cy="0"/>
            </a:xfrm>
            <a:prstGeom prst="line">
              <a:avLst/>
            </a:prstGeom>
            <a:ln w="38100">
              <a:solidFill>
                <a:srgbClr val="0000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164288" y="3523200"/>
                  <a:ext cx="907171" cy="409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ZA" sz="2000" i="1">
                                <a:solidFill>
                                  <a:srgbClr val="0000F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sz="2000" i="1">
                                <a:solidFill>
                                  <a:srgbClr val="0000FE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</m:acc>
                        <m:r>
                          <a:rPr lang="en-ZA" sz="2000" i="1">
                            <a:solidFill>
                              <a:srgbClr val="0000FE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ZA" sz="2000" dirty="0">
                    <a:solidFill>
                      <a:srgbClr val="0000FE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3523200"/>
                  <a:ext cx="907171" cy="4098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06484" y="3304725"/>
                  <a:ext cx="4320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3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sz="3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ZA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484" y="3304725"/>
                  <a:ext cx="432048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33803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/>
            <p:cNvGrpSpPr/>
            <p:nvPr/>
          </p:nvGrpSpPr>
          <p:grpSpPr>
            <a:xfrm rot="527027">
              <a:off x="3655214" y="2093491"/>
              <a:ext cx="2424838" cy="1446945"/>
              <a:chOff x="2822104" y="2573039"/>
              <a:chExt cx="1893912" cy="1216001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2822104" y="2573039"/>
                <a:ext cx="561272" cy="351905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383376" y="2924944"/>
                <a:ext cx="460651" cy="302830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844027" y="3227774"/>
                <a:ext cx="511949" cy="319057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4355976" y="3566793"/>
                <a:ext cx="360040" cy="222247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rot="10956185">
              <a:off x="6007322" y="3816640"/>
              <a:ext cx="1893912" cy="1216001"/>
              <a:chOff x="2822104" y="2573039"/>
              <a:chExt cx="1893912" cy="1216001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2822104" y="2573039"/>
                <a:ext cx="561272" cy="351905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383376" y="2924944"/>
                <a:ext cx="460651" cy="302830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844027" y="3227774"/>
                <a:ext cx="511949" cy="319057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4355976" y="3566793"/>
                <a:ext cx="360040" cy="222247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>
              <a:off x="5917817" y="3674675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C0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57955" y="5934094"/>
                  <a:ext cx="7934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ZA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sz="20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ZA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  <m:sup>
                            <m:r>
                              <a:rPr lang="en-ZA" sz="20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ZA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955" y="5934094"/>
                  <a:ext cx="79348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 flipV="1">
              <a:off x="5989292" y="3736906"/>
              <a:ext cx="0" cy="221237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3110855" y="2122575"/>
              <a:ext cx="3672408" cy="3721470"/>
            </a:xfrm>
            <a:custGeom>
              <a:avLst/>
              <a:gdLst>
                <a:gd name="connsiteX0" fmla="*/ 0 w 6027938"/>
                <a:gd name="connsiteY0" fmla="*/ 0 h 3842771"/>
                <a:gd name="connsiteX1" fmla="*/ 3630967 w 6027938"/>
                <a:gd name="connsiteY1" fmla="*/ 3471169 h 3842771"/>
                <a:gd name="connsiteX2" fmla="*/ 6027938 w 6027938"/>
                <a:gd name="connsiteY2" fmla="*/ 3728622 h 3842771"/>
                <a:gd name="connsiteX0" fmla="*/ 0 w 6027938"/>
                <a:gd name="connsiteY0" fmla="*/ 0 h 3729606"/>
                <a:gd name="connsiteX1" fmla="*/ 1970842 w 6027938"/>
                <a:gd name="connsiteY1" fmla="*/ 2725445 h 3729606"/>
                <a:gd name="connsiteX2" fmla="*/ 6027938 w 6027938"/>
                <a:gd name="connsiteY2" fmla="*/ 3728622 h 3729606"/>
                <a:gd name="connsiteX0" fmla="*/ 0 w 6027938"/>
                <a:gd name="connsiteY0" fmla="*/ 0 h 3729606"/>
                <a:gd name="connsiteX1" fmla="*/ 1970842 w 6027938"/>
                <a:gd name="connsiteY1" fmla="*/ 2725445 h 3729606"/>
                <a:gd name="connsiteX2" fmla="*/ 6027938 w 6027938"/>
                <a:gd name="connsiteY2" fmla="*/ 3728622 h 3729606"/>
                <a:gd name="connsiteX0" fmla="*/ 0 w 4216893"/>
                <a:gd name="connsiteY0" fmla="*/ 0 h 3711885"/>
                <a:gd name="connsiteX1" fmla="*/ 1970842 w 4216893"/>
                <a:gd name="connsiteY1" fmla="*/ 2725445 h 3711885"/>
                <a:gd name="connsiteX2" fmla="*/ 4216893 w 4216893"/>
                <a:gd name="connsiteY2" fmla="*/ 3710867 h 3711885"/>
                <a:gd name="connsiteX0" fmla="*/ 0 w 4216893"/>
                <a:gd name="connsiteY0" fmla="*/ 0 h 3711321"/>
                <a:gd name="connsiteX1" fmla="*/ 1438182 w 4216893"/>
                <a:gd name="connsiteY1" fmla="*/ 2210540 h 3711321"/>
                <a:gd name="connsiteX2" fmla="*/ 4216893 w 4216893"/>
                <a:gd name="connsiteY2" fmla="*/ 3710867 h 3711321"/>
                <a:gd name="connsiteX0" fmla="*/ 0 w 4216893"/>
                <a:gd name="connsiteY0" fmla="*/ 0 h 3711293"/>
                <a:gd name="connsiteX1" fmla="*/ 1438182 w 4216893"/>
                <a:gd name="connsiteY1" fmla="*/ 2210540 h 3711293"/>
                <a:gd name="connsiteX2" fmla="*/ 4216893 w 4216893"/>
                <a:gd name="connsiteY2" fmla="*/ 3710867 h 3711293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6893" h="3710867">
                  <a:moveTo>
                    <a:pt x="0" y="0"/>
                  </a:moveTo>
                  <a:cubicBezTo>
                    <a:pt x="961747" y="1654208"/>
                    <a:pt x="2092170" y="2820140"/>
                    <a:pt x="4216893" y="3710867"/>
                  </a:cubicBezTo>
                </a:path>
              </a:pathLst>
            </a:custGeom>
            <a:noFill/>
            <a:ln w="38100">
              <a:solidFill>
                <a:srgbClr val="D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4067944" y="3209323"/>
              <a:ext cx="0" cy="507709"/>
            </a:xfrm>
            <a:prstGeom prst="straightConnector1">
              <a:avLst/>
            </a:prstGeom>
            <a:ln w="28575"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4101255" y="2646140"/>
              <a:ext cx="538238" cy="557110"/>
            </a:xfrm>
            <a:custGeom>
              <a:avLst/>
              <a:gdLst>
                <a:gd name="connsiteX0" fmla="*/ 0 w 801188"/>
                <a:gd name="connsiteY0" fmla="*/ 452845 h 457143"/>
                <a:gd name="connsiteX1" fmla="*/ 574766 w 801188"/>
                <a:gd name="connsiteY1" fmla="*/ 391885 h 457143"/>
                <a:gd name="connsiteX2" fmla="*/ 801188 w 801188"/>
                <a:gd name="connsiteY2" fmla="*/ 0 h 457143"/>
                <a:gd name="connsiteX0" fmla="*/ 0 w 801188"/>
                <a:gd name="connsiteY0" fmla="*/ 452845 h 454178"/>
                <a:gd name="connsiteX1" fmla="*/ 476341 w 801188"/>
                <a:gd name="connsiteY1" fmla="*/ 363310 h 454178"/>
                <a:gd name="connsiteX2" fmla="*/ 801188 w 801188"/>
                <a:gd name="connsiteY2" fmla="*/ 0 h 454178"/>
                <a:gd name="connsiteX0" fmla="*/ 0 w 801188"/>
                <a:gd name="connsiteY0" fmla="*/ 452845 h 458817"/>
                <a:gd name="connsiteX1" fmla="*/ 476341 w 801188"/>
                <a:gd name="connsiteY1" fmla="*/ 363310 h 458817"/>
                <a:gd name="connsiteX2" fmla="*/ 801188 w 801188"/>
                <a:gd name="connsiteY2" fmla="*/ 0 h 458817"/>
                <a:gd name="connsiteX0" fmla="*/ 0 w 801188"/>
                <a:gd name="connsiteY0" fmla="*/ 452845 h 456114"/>
                <a:gd name="connsiteX1" fmla="*/ 476341 w 801188"/>
                <a:gd name="connsiteY1" fmla="*/ 363310 h 456114"/>
                <a:gd name="connsiteX2" fmla="*/ 801188 w 801188"/>
                <a:gd name="connsiteY2" fmla="*/ 0 h 456114"/>
                <a:gd name="connsiteX0" fmla="*/ 0 w 801188"/>
                <a:gd name="connsiteY0" fmla="*/ 452845 h 454464"/>
                <a:gd name="connsiteX1" fmla="*/ 476341 w 801188"/>
                <a:gd name="connsiteY1" fmla="*/ 363310 h 454464"/>
                <a:gd name="connsiteX2" fmla="*/ 801188 w 801188"/>
                <a:gd name="connsiteY2" fmla="*/ 0 h 454464"/>
                <a:gd name="connsiteX0" fmla="*/ 0 w 801188"/>
                <a:gd name="connsiteY0" fmla="*/ 452845 h 454066"/>
                <a:gd name="connsiteX1" fmla="*/ 476341 w 801188"/>
                <a:gd name="connsiteY1" fmla="*/ 363310 h 454066"/>
                <a:gd name="connsiteX2" fmla="*/ 801188 w 801188"/>
                <a:gd name="connsiteY2" fmla="*/ 0 h 454066"/>
                <a:gd name="connsiteX0" fmla="*/ 0 w 747213"/>
                <a:gd name="connsiteY0" fmla="*/ 471895 h 473360"/>
                <a:gd name="connsiteX1" fmla="*/ 476341 w 747213"/>
                <a:gd name="connsiteY1" fmla="*/ 382360 h 473360"/>
                <a:gd name="connsiteX2" fmla="*/ 747213 w 747213"/>
                <a:gd name="connsiteY2" fmla="*/ 0 h 473360"/>
                <a:gd name="connsiteX0" fmla="*/ 0 w 747213"/>
                <a:gd name="connsiteY0" fmla="*/ 471895 h 473360"/>
                <a:gd name="connsiteX1" fmla="*/ 476341 w 747213"/>
                <a:gd name="connsiteY1" fmla="*/ 382360 h 473360"/>
                <a:gd name="connsiteX2" fmla="*/ 747213 w 747213"/>
                <a:gd name="connsiteY2" fmla="*/ 0 h 473360"/>
                <a:gd name="connsiteX0" fmla="*/ 0 w 747213"/>
                <a:gd name="connsiteY0" fmla="*/ 471895 h 473360"/>
                <a:gd name="connsiteX1" fmla="*/ 476341 w 747213"/>
                <a:gd name="connsiteY1" fmla="*/ 382360 h 473360"/>
                <a:gd name="connsiteX2" fmla="*/ 747213 w 747213"/>
                <a:gd name="connsiteY2" fmla="*/ 0 h 473360"/>
                <a:gd name="connsiteX0" fmla="*/ 0 w 747213"/>
                <a:gd name="connsiteY0" fmla="*/ 471895 h 472384"/>
                <a:gd name="connsiteX1" fmla="*/ 533641 w 747213"/>
                <a:gd name="connsiteY1" fmla="*/ 325825 h 472384"/>
                <a:gd name="connsiteX2" fmla="*/ 747213 w 747213"/>
                <a:gd name="connsiteY2" fmla="*/ 0 h 47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7213" h="472384">
                  <a:moveTo>
                    <a:pt x="0" y="471895"/>
                  </a:moveTo>
                  <a:cubicBezTo>
                    <a:pt x="220617" y="479152"/>
                    <a:pt x="409106" y="404474"/>
                    <a:pt x="533641" y="325825"/>
                  </a:cubicBezTo>
                  <a:cubicBezTo>
                    <a:pt x="658176" y="247176"/>
                    <a:pt x="708297" y="94615"/>
                    <a:pt x="747213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086185" y="5249836"/>
                  <a:ext cx="862737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i="1">
                          <a:solidFill>
                            <a:srgbClr val="D00000"/>
                          </a:solidFill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ZA" dirty="0">
                      <a:solidFill>
                        <a:srgbClr val="D00000"/>
                      </a:solidFill>
                    </a:rPr>
                    <a:t> </a:t>
                  </a:r>
                  <a:br>
                    <a:rPr lang="en-ZA" dirty="0">
                      <a:solidFill>
                        <a:srgbClr val="D00000"/>
                      </a:solidFill>
                    </a:rPr>
                  </a:br>
                  <a:r>
                    <a:rPr lang="en-ZA" dirty="0">
                      <a:solidFill>
                        <a:srgbClr val="D00000"/>
                      </a:solidFill>
                    </a:rPr>
                    <a:t>initially</a:t>
                  </a: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6185" y="5249836"/>
                  <a:ext cx="862737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5634" r="-7042" b="-1415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 flipH="1" flipV="1">
            <a:off x="5591945" y="3724416"/>
            <a:ext cx="18102" cy="218516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364205" y="5932713"/>
                <a:ext cx="553036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ZA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ZA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ZA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05" y="5932713"/>
                <a:ext cx="553036" cy="3931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1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070" y="404665"/>
            <a:ext cx="8908427" cy="60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817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0957"/>
          </a:xfrm>
        </p:spPr>
        <p:txBody>
          <a:bodyPr>
            <a:noAutofit/>
          </a:bodyPr>
          <a:lstStyle/>
          <a:p>
            <a:r>
              <a:rPr lang="en-ZA" sz="2000" dirty="0"/>
              <a:t>But when mortgage repayments begin to drop off, it is revealed that that was an overly optimistic view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030485" y="1161618"/>
            <a:ext cx="6564975" cy="5434116"/>
            <a:chOff x="1506484" y="1161618"/>
            <a:chExt cx="6564975" cy="5434116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195736" y="1484784"/>
              <a:ext cx="0" cy="44644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195736" y="5949280"/>
              <a:ext cx="50405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78839" y="1161618"/>
              <a:ext cx="43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5949403"/>
              <a:ext cx="43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195736" y="3717032"/>
              <a:ext cx="4968552" cy="0"/>
            </a:xfrm>
            <a:prstGeom prst="line">
              <a:avLst/>
            </a:prstGeom>
            <a:ln w="38100">
              <a:solidFill>
                <a:srgbClr val="0000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164288" y="3523200"/>
                  <a:ext cx="907171" cy="4098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ZA" sz="2000" i="1">
                                <a:solidFill>
                                  <a:srgbClr val="0000F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sz="2000" i="1">
                                <a:solidFill>
                                  <a:srgbClr val="0000FE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</m:acc>
                        <m:r>
                          <a:rPr lang="en-ZA" sz="2000" i="1">
                            <a:solidFill>
                              <a:srgbClr val="0000FE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ZA" sz="2000" dirty="0">
                    <a:solidFill>
                      <a:srgbClr val="0000FE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3523200"/>
                  <a:ext cx="907171" cy="4098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506484" y="3304725"/>
                  <a:ext cx="4320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3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sz="3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ZA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484" y="3304725"/>
                  <a:ext cx="432048" cy="646331"/>
                </a:xfrm>
                <a:prstGeom prst="rect">
                  <a:avLst/>
                </a:prstGeom>
                <a:blipFill>
                  <a:blip r:embed="rId4"/>
                  <a:stretch>
                    <a:fillRect r="-33803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/>
            <p:cNvGrpSpPr/>
            <p:nvPr/>
          </p:nvGrpSpPr>
          <p:grpSpPr>
            <a:xfrm rot="527027">
              <a:off x="2443160" y="2571839"/>
              <a:ext cx="1706222" cy="1028205"/>
              <a:chOff x="1921910" y="3174048"/>
              <a:chExt cx="1332639" cy="864096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21910" y="3174048"/>
                <a:ext cx="460651" cy="302830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2382560" y="3476878"/>
                <a:ext cx="511949" cy="319057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894509" y="3815897"/>
                <a:ext cx="360040" cy="222247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rot="10956185">
              <a:off x="4112839" y="3823839"/>
              <a:ext cx="1893911" cy="1216002"/>
              <a:chOff x="4714305" y="2479806"/>
              <a:chExt cx="1893911" cy="1216002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4714305" y="2479806"/>
                <a:ext cx="561272" cy="351905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5275578" y="2831711"/>
                <a:ext cx="460651" cy="302830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5736228" y="3134541"/>
                <a:ext cx="511949" cy="319057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6248176" y="3473561"/>
                <a:ext cx="360040" cy="222247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>
              <a:off x="4023334" y="3681874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C0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57955" y="5934094"/>
                  <a:ext cx="7934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ZA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sz="20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ZA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  <m:sup>
                            <m:r>
                              <a:rPr lang="en-ZA" sz="20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ZA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955" y="5934094"/>
                  <a:ext cx="79348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 flipV="1">
              <a:off x="5989292" y="3736906"/>
              <a:ext cx="0" cy="221237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>
              <a:off x="3110855" y="2122575"/>
              <a:ext cx="3672408" cy="3721470"/>
            </a:xfrm>
            <a:custGeom>
              <a:avLst/>
              <a:gdLst>
                <a:gd name="connsiteX0" fmla="*/ 0 w 6027938"/>
                <a:gd name="connsiteY0" fmla="*/ 0 h 3842771"/>
                <a:gd name="connsiteX1" fmla="*/ 3630967 w 6027938"/>
                <a:gd name="connsiteY1" fmla="*/ 3471169 h 3842771"/>
                <a:gd name="connsiteX2" fmla="*/ 6027938 w 6027938"/>
                <a:gd name="connsiteY2" fmla="*/ 3728622 h 3842771"/>
                <a:gd name="connsiteX0" fmla="*/ 0 w 6027938"/>
                <a:gd name="connsiteY0" fmla="*/ 0 h 3729606"/>
                <a:gd name="connsiteX1" fmla="*/ 1970842 w 6027938"/>
                <a:gd name="connsiteY1" fmla="*/ 2725445 h 3729606"/>
                <a:gd name="connsiteX2" fmla="*/ 6027938 w 6027938"/>
                <a:gd name="connsiteY2" fmla="*/ 3728622 h 3729606"/>
                <a:gd name="connsiteX0" fmla="*/ 0 w 6027938"/>
                <a:gd name="connsiteY0" fmla="*/ 0 h 3729606"/>
                <a:gd name="connsiteX1" fmla="*/ 1970842 w 6027938"/>
                <a:gd name="connsiteY1" fmla="*/ 2725445 h 3729606"/>
                <a:gd name="connsiteX2" fmla="*/ 6027938 w 6027938"/>
                <a:gd name="connsiteY2" fmla="*/ 3728622 h 3729606"/>
                <a:gd name="connsiteX0" fmla="*/ 0 w 4216893"/>
                <a:gd name="connsiteY0" fmla="*/ 0 h 3711885"/>
                <a:gd name="connsiteX1" fmla="*/ 1970842 w 4216893"/>
                <a:gd name="connsiteY1" fmla="*/ 2725445 h 3711885"/>
                <a:gd name="connsiteX2" fmla="*/ 4216893 w 4216893"/>
                <a:gd name="connsiteY2" fmla="*/ 3710867 h 3711885"/>
                <a:gd name="connsiteX0" fmla="*/ 0 w 4216893"/>
                <a:gd name="connsiteY0" fmla="*/ 0 h 3711321"/>
                <a:gd name="connsiteX1" fmla="*/ 1438182 w 4216893"/>
                <a:gd name="connsiteY1" fmla="*/ 2210540 h 3711321"/>
                <a:gd name="connsiteX2" fmla="*/ 4216893 w 4216893"/>
                <a:gd name="connsiteY2" fmla="*/ 3710867 h 3711321"/>
                <a:gd name="connsiteX0" fmla="*/ 0 w 4216893"/>
                <a:gd name="connsiteY0" fmla="*/ 0 h 3711293"/>
                <a:gd name="connsiteX1" fmla="*/ 1438182 w 4216893"/>
                <a:gd name="connsiteY1" fmla="*/ 2210540 h 3711293"/>
                <a:gd name="connsiteX2" fmla="*/ 4216893 w 4216893"/>
                <a:gd name="connsiteY2" fmla="*/ 3710867 h 3711293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6893" h="3710867">
                  <a:moveTo>
                    <a:pt x="0" y="0"/>
                  </a:moveTo>
                  <a:cubicBezTo>
                    <a:pt x="961747" y="1654208"/>
                    <a:pt x="2092170" y="2820140"/>
                    <a:pt x="4216893" y="3710867"/>
                  </a:cubicBezTo>
                </a:path>
              </a:pathLst>
            </a:custGeom>
            <a:noFill/>
            <a:ln w="38100">
              <a:solidFill>
                <a:srgbClr val="D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4067944" y="3209323"/>
              <a:ext cx="0" cy="507709"/>
            </a:xfrm>
            <a:prstGeom prst="straightConnector1">
              <a:avLst/>
            </a:prstGeom>
            <a:ln w="28575"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4101255" y="2646140"/>
              <a:ext cx="538238" cy="557110"/>
            </a:xfrm>
            <a:custGeom>
              <a:avLst/>
              <a:gdLst>
                <a:gd name="connsiteX0" fmla="*/ 0 w 801188"/>
                <a:gd name="connsiteY0" fmla="*/ 452845 h 457143"/>
                <a:gd name="connsiteX1" fmla="*/ 574766 w 801188"/>
                <a:gd name="connsiteY1" fmla="*/ 391885 h 457143"/>
                <a:gd name="connsiteX2" fmla="*/ 801188 w 801188"/>
                <a:gd name="connsiteY2" fmla="*/ 0 h 457143"/>
                <a:gd name="connsiteX0" fmla="*/ 0 w 801188"/>
                <a:gd name="connsiteY0" fmla="*/ 452845 h 454178"/>
                <a:gd name="connsiteX1" fmla="*/ 476341 w 801188"/>
                <a:gd name="connsiteY1" fmla="*/ 363310 h 454178"/>
                <a:gd name="connsiteX2" fmla="*/ 801188 w 801188"/>
                <a:gd name="connsiteY2" fmla="*/ 0 h 454178"/>
                <a:gd name="connsiteX0" fmla="*/ 0 w 801188"/>
                <a:gd name="connsiteY0" fmla="*/ 452845 h 458817"/>
                <a:gd name="connsiteX1" fmla="*/ 476341 w 801188"/>
                <a:gd name="connsiteY1" fmla="*/ 363310 h 458817"/>
                <a:gd name="connsiteX2" fmla="*/ 801188 w 801188"/>
                <a:gd name="connsiteY2" fmla="*/ 0 h 458817"/>
                <a:gd name="connsiteX0" fmla="*/ 0 w 801188"/>
                <a:gd name="connsiteY0" fmla="*/ 452845 h 456114"/>
                <a:gd name="connsiteX1" fmla="*/ 476341 w 801188"/>
                <a:gd name="connsiteY1" fmla="*/ 363310 h 456114"/>
                <a:gd name="connsiteX2" fmla="*/ 801188 w 801188"/>
                <a:gd name="connsiteY2" fmla="*/ 0 h 456114"/>
                <a:gd name="connsiteX0" fmla="*/ 0 w 801188"/>
                <a:gd name="connsiteY0" fmla="*/ 452845 h 454464"/>
                <a:gd name="connsiteX1" fmla="*/ 476341 w 801188"/>
                <a:gd name="connsiteY1" fmla="*/ 363310 h 454464"/>
                <a:gd name="connsiteX2" fmla="*/ 801188 w 801188"/>
                <a:gd name="connsiteY2" fmla="*/ 0 h 454464"/>
                <a:gd name="connsiteX0" fmla="*/ 0 w 801188"/>
                <a:gd name="connsiteY0" fmla="*/ 452845 h 454066"/>
                <a:gd name="connsiteX1" fmla="*/ 476341 w 801188"/>
                <a:gd name="connsiteY1" fmla="*/ 363310 h 454066"/>
                <a:gd name="connsiteX2" fmla="*/ 801188 w 801188"/>
                <a:gd name="connsiteY2" fmla="*/ 0 h 454066"/>
                <a:gd name="connsiteX0" fmla="*/ 0 w 747213"/>
                <a:gd name="connsiteY0" fmla="*/ 471895 h 473360"/>
                <a:gd name="connsiteX1" fmla="*/ 476341 w 747213"/>
                <a:gd name="connsiteY1" fmla="*/ 382360 h 473360"/>
                <a:gd name="connsiteX2" fmla="*/ 747213 w 747213"/>
                <a:gd name="connsiteY2" fmla="*/ 0 h 473360"/>
                <a:gd name="connsiteX0" fmla="*/ 0 w 747213"/>
                <a:gd name="connsiteY0" fmla="*/ 471895 h 473360"/>
                <a:gd name="connsiteX1" fmla="*/ 476341 w 747213"/>
                <a:gd name="connsiteY1" fmla="*/ 382360 h 473360"/>
                <a:gd name="connsiteX2" fmla="*/ 747213 w 747213"/>
                <a:gd name="connsiteY2" fmla="*/ 0 h 473360"/>
                <a:gd name="connsiteX0" fmla="*/ 0 w 747213"/>
                <a:gd name="connsiteY0" fmla="*/ 471895 h 473360"/>
                <a:gd name="connsiteX1" fmla="*/ 476341 w 747213"/>
                <a:gd name="connsiteY1" fmla="*/ 382360 h 473360"/>
                <a:gd name="connsiteX2" fmla="*/ 747213 w 747213"/>
                <a:gd name="connsiteY2" fmla="*/ 0 h 473360"/>
                <a:gd name="connsiteX0" fmla="*/ 0 w 747213"/>
                <a:gd name="connsiteY0" fmla="*/ 471895 h 472384"/>
                <a:gd name="connsiteX1" fmla="*/ 533641 w 747213"/>
                <a:gd name="connsiteY1" fmla="*/ 325825 h 472384"/>
                <a:gd name="connsiteX2" fmla="*/ 747213 w 747213"/>
                <a:gd name="connsiteY2" fmla="*/ 0 h 47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7213" h="472384">
                  <a:moveTo>
                    <a:pt x="0" y="471895"/>
                  </a:moveTo>
                  <a:cubicBezTo>
                    <a:pt x="220617" y="479152"/>
                    <a:pt x="409106" y="404474"/>
                    <a:pt x="533641" y="325825"/>
                  </a:cubicBezTo>
                  <a:cubicBezTo>
                    <a:pt x="658176" y="247176"/>
                    <a:pt x="708297" y="94615"/>
                    <a:pt x="747213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086185" y="5249836"/>
                  <a:ext cx="862737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ZA" i="1">
                              <a:solidFill>
                                <a:srgbClr val="D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solidFill>
                                <a:srgbClr val="D0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ZA" i="1">
                          <a:solidFill>
                            <a:srgbClr val="D00000"/>
                          </a:solidFill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ZA" dirty="0">
                      <a:solidFill>
                        <a:srgbClr val="D00000"/>
                      </a:solidFill>
                    </a:rPr>
                    <a:t> </a:t>
                  </a:r>
                  <a:br>
                    <a:rPr lang="en-ZA" dirty="0">
                      <a:solidFill>
                        <a:srgbClr val="D00000"/>
                      </a:solidFill>
                    </a:rPr>
                  </a:br>
                  <a:r>
                    <a:rPr lang="en-ZA" dirty="0">
                      <a:solidFill>
                        <a:srgbClr val="D00000"/>
                      </a:solidFill>
                    </a:rPr>
                    <a:t>initially</a:t>
                  </a: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6185" y="5249836"/>
                  <a:ext cx="862737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5634" r="-7042" b="-14151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 flipH="1" flipV="1">
            <a:off x="5591945" y="3724416"/>
            <a:ext cx="18102" cy="218516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364205" y="5932713"/>
                <a:ext cx="553036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ZA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ZA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ZA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205" y="5932713"/>
                <a:ext cx="553036" cy="3931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ECCE6F-6D11-88C8-4B1B-7AD514DE736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163494" y="2646140"/>
            <a:ext cx="0" cy="1524127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9172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481334" y="1161618"/>
            <a:ext cx="8949880" cy="5434116"/>
            <a:chOff x="-42666" y="1161618"/>
            <a:chExt cx="8949880" cy="5434116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5508104" y="4587359"/>
              <a:ext cx="0" cy="136192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940152" y="3749352"/>
              <a:ext cx="0" cy="2199806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4189022" y="3204888"/>
              <a:ext cx="0" cy="2767528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195736" y="4079650"/>
              <a:ext cx="3275626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190274" y="3687291"/>
              <a:ext cx="3729589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195736" y="1484784"/>
              <a:ext cx="0" cy="44644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195736" y="5949280"/>
              <a:ext cx="50405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678839" y="1161618"/>
              <a:ext cx="43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5949403"/>
              <a:ext cx="43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383376" y="1807949"/>
              <a:ext cx="3672408" cy="3721470"/>
            </a:xfrm>
            <a:custGeom>
              <a:avLst/>
              <a:gdLst>
                <a:gd name="connsiteX0" fmla="*/ 0 w 6027938"/>
                <a:gd name="connsiteY0" fmla="*/ 0 h 3842771"/>
                <a:gd name="connsiteX1" fmla="*/ 3630967 w 6027938"/>
                <a:gd name="connsiteY1" fmla="*/ 3471169 h 3842771"/>
                <a:gd name="connsiteX2" fmla="*/ 6027938 w 6027938"/>
                <a:gd name="connsiteY2" fmla="*/ 3728622 h 3842771"/>
                <a:gd name="connsiteX0" fmla="*/ 0 w 6027938"/>
                <a:gd name="connsiteY0" fmla="*/ 0 h 3729606"/>
                <a:gd name="connsiteX1" fmla="*/ 1970842 w 6027938"/>
                <a:gd name="connsiteY1" fmla="*/ 2725445 h 3729606"/>
                <a:gd name="connsiteX2" fmla="*/ 6027938 w 6027938"/>
                <a:gd name="connsiteY2" fmla="*/ 3728622 h 3729606"/>
                <a:gd name="connsiteX0" fmla="*/ 0 w 6027938"/>
                <a:gd name="connsiteY0" fmla="*/ 0 h 3729606"/>
                <a:gd name="connsiteX1" fmla="*/ 1970842 w 6027938"/>
                <a:gd name="connsiteY1" fmla="*/ 2725445 h 3729606"/>
                <a:gd name="connsiteX2" fmla="*/ 6027938 w 6027938"/>
                <a:gd name="connsiteY2" fmla="*/ 3728622 h 3729606"/>
                <a:gd name="connsiteX0" fmla="*/ 0 w 4216893"/>
                <a:gd name="connsiteY0" fmla="*/ 0 h 3711885"/>
                <a:gd name="connsiteX1" fmla="*/ 1970842 w 4216893"/>
                <a:gd name="connsiteY1" fmla="*/ 2725445 h 3711885"/>
                <a:gd name="connsiteX2" fmla="*/ 4216893 w 4216893"/>
                <a:gd name="connsiteY2" fmla="*/ 3710867 h 3711885"/>
                <a:gd name="connsiteX0" fmla="*/ 0 w 4216893"/>
                <a:gd name="connsiteY0" fmla="*/ 0 h 3711321"/>
                <a:gd name="connsiteX1" fmla="*/ 1438182 w 4216893"/>
                <a:gd name="connsiteY1" fmla="*/ 2210540 h 3711321"/>
                <a:gd name="connsiteX2" fmla="*/ 4216893 w 4216893"/>
                <a:gd name="connsiteY2" fmla="*/ 3710867 h 3711321"/>
                <a:gd name="connsiteX0" fmla="*/ 0 w 4216893"/>
                <a:gd name="connsiteY0" fmla="*/ 0 h 3711293"/>
                <a:gd name="connsiteX1" fmla="*/ 1438182 w 4216893"/>
                <a:gd name="connsiteY1" fmla="*/ 2210540 h 3711293"/>
                <a:gd name="connsiteX2" fmla="*/ 4216893 w 4216893"/>
                <a:gd name="connsiteY2" fmla="*/ 3710867 h 3711293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  <a:gd name="connsiteX0" fmla="*/ 0 w 4216893"/>
                <a:gd name="connsiteY0" fmla="*/ 0 h 3710867"/>
                <a:gd name="connsiteX1" fmla="*/ 4216893 w 4216893"/>
                <a:gd name="connsiteY1" fmla="*/ 3710867 h 371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6893" h="3710867">
                  <a:moveTo>
                    <a:pt x="0" y="0"/>
                  </a:moveTo>
                  <a:cubicBezTo>
                    <a:pt x="961747" y="1654208"/>
                    <a:pt x="2092170" y="2820140"/>
                    <a:pt x="4216893" y="3710867"/>
                  </a:cubicBezTo>
                </a:path>
              </a:pathLst>
            </a:custGeom>
            <a:noFill/>
            <a:ln w="38100">
              <a:solidFill>
                <a:srgbClr val="D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55784" y="5301208"/>
                  <a:ext cx="127310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ZA" sz="3200" i="1">
                                <a:solidFill>
                                  <a:srgbClr val="D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sz="3200" i="1">
                                <a:solidFill>
                                  <a:srgbClr val="D0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</m:acc>
                        <m:r>
                          <a:rPr lang="en-ZA" sz="3200" i="1">
                            <a:solidFill>
                              <a:srgbClr val="D00000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ZA" sz="3200" dirty="0">
                    <a:solidFill>
                      <a:srgbClr val="D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784" y="5301208"/>
                  <a:ext cx="1273104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2195736" y="4587359"/>
              <a:ext cx="4968552" cy="0"/>
            </a:xfrm>
            <a:prstGeom prst="line">
              <a:avLst/>
            </a:prstGeom>
            <a:ln w="38100">
              <a:solidFill>
                <a:srgbClr val="0000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164288" y="4287180"/>
                  <a:ext cx="1642694" cy="559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400" i="1">
                                <a:solidFill>
                                  <a:srgbClr val="0000F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ZA" sz="2400" i="1">
                                    <a:solidFill>
                                      <a:srgbClr val="0000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ZA" sz="2400" i="1">
                                        <a:solidFill>
                                          <a:srgbClr val="0000F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ZA" sz="2400" i="1">
                                        <a:solidFill>
                                          <a:srgbClr val="0000FE"/>
                                        </a:solidFill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en-ZA" sz="2400" i="1">
                                    <a:solidFill>
                                      <a:srgbClr val="0000FE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e>
                            </m:d>
                          </m:e>
                          <m:sub>
                            <m:r>
                              <a:rPr lang="en-ZA" sz="2400" i="1">
                                <a:solidFill>
                                  <a:srgbClr val="0000FE"/>
                                </a:solidFill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oMath>
                    </m:oMathPara>
                  </a14:m>
                  <a:endParaRPr lang="en-ZA" sz="3200" dirty="0">
                    <a:solidFill>
                      <a:srgbClr val="0000FE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4287180"/>
                  <a:ext cx="1642694" cy="5592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62754" y="4365104"/>
                  <a:ext cx="1641476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Z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ZA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ZA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Z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ZA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754" y="4365104"/>
                  <a:ext cx="1641476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/>
            <p:cNvGrpSpPr/>
            <p:nvPr/>
          </p:nvGrpSpPr>
          <p:grpSpPr>
            <a:xfrm>
              <a:off x="2267744" y="1916832"/>
              <a:ext cx="1893912" cy="1216001"/>
              <a:chOff x="2822104" y="2573039"/>
              <a:chExt cx="1893912" cy="1216001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2822104" y="2573039"/>
                <a:ext cx="561272" cy="351905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3383376" y="2924944"/>
                <a:ext cx="460651" cy="302830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844027" y="3227774"/>
                <a:ext cx="511949" cy="319057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4355976" y="3566793"/>
                <a:ext cx="360040" cy="222247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rot="10489786">
              <a:off x="4313360" y="3046572"/>
              <a:ext cx="2792857" cy="1086541"/>
              <a:chOff x="2822104" y="2573039"/>
              <a:chExt cx="1893912" cy="1216001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2822104" y="2573039"/>
                <a:ext cx="561272" cy="351905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3383376" y="2924944"/>
                <a:ext cx="460651" cy="302830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3844027" y="3227774"/>
                <a:ext cx="511949" cy="319057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4355976" y="3566793"/>
                <a:ext cx="360040" cy="222247"/>
              </a:xfrm>
              <a:prstGeom prst="straightConnector1">
                <a:avLst/>
              </a:prstGeom>
              <a:ln w="38100">
                <a:solidFill>
                  <a:srgbClr val="00C032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>
              <a:off x="4135022" y="3083501"/>
              <a:ext cx="108000" cy="10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C0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262262" y="5972416"/>
                  <a:ext cx="553036" cy="393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ZA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62" y="5972416"/>
                  <a:ext cx="553036" cy="3931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>
              <a:off x="2201199" y="3162992"/>
              <a:ext cx="4968552" cy="0"/>
            </a:xfrm>
            <a:prstGeom prst="line">
              <a:avLst/>
            </a:prstGeom>
            <a:ln w="38100">
              <a:solidFill>
                <a:srgbClr val="0000F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169751" y="2862813"/>
                  <a:ext cx="1737463" cy="5592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400" i="1">
                                <a:solidFill>
                                  <a:srgbClr val="0000F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ZA" sz="2400" i="1">
                                    <a:solidFill>
                                      <a:srgbClr val="0000F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ZA" sz="2400" i="1">
                                        <a:solidFill>
                                          <a:srgbClr val="0000F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ZA" sz="2400" i="1">
                                        <a:solidFill>
                                          <a:srgbClr val="0000FE"/>
                                        </a:solidFill>
                                        <a:latin typeface="Cambria Math"/>
                                      </a:rPr>
                                      <m:t>𝐾</m:t>
                                    </m:r>
                                  </m:e>
                                </m:acc>
                                <m:r>
                                  <a:rPr lang="en-ZA" sz="2400" i="1">
                                    <a:solidFill>
                                      <a:srgbClr val="0000FE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e>
                            </m:d>
                          </m:e>
                          <m:sub>
                            <m:r>
                              <a:rPr lang="en-ZA" sz="2400" i="1">
                                <a:solidFill>
                                  <a:srgbClr val="0000FE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ZA" sz="3200" dirty="0">
                    <a:solidFill>
                      <a:srgbClr val="0000FE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751" y="2862813"/>
                  <a:ext cx="1737463" cy="5592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-42666" y="2919573"/>
                  <a:ext cx="2437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𝑛𝑒𝑤</m:t>
                                </m:r>
                              </m:sub>
                              <m:sup>
                                <m: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ZA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ZA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Z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ZA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2666" y="2919573"/>
                  <a:ext cx="243717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 flipV="1">
              <a:off x="5508104" y="4079650"/>
              <a:ext cx="0" cy="507709"/>
            </a:xfrm>
            <a:prstGeom prst="straightConnector1">
              <a:avLst/>
            </a:prstGeom>
            <a:ln w="28575"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4322820" y="3179049"/>
              <a:ext cx="1597043" cy="486279"/>
            </a:xfrm>
            <a:prstGeom prst="straightConnector1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691680" y="3827967"/>
                  <a:ext cx="432048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ZA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ZA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ZA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827967"/>
                  <a:ext cx="432048" cy="393121"/>
                </a:xfrm>
                <a:prstGeom prst="rect">
                  <a:avLst/>
                </a:prstGeom>
                <a:blipFill>
                  <a:blip r:embed="rId8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691680" y="3467927"/>
                  <a:ext cx="432048" cy="39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ZA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ZA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ZA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467927"/>
                  <a:ext cx="432048" cy="393121"/>
                </a:xfrm>
                <a:prstGeom prst="rect">
                  <a:avLst/>
                </a:prstGeom>
                <a:blipFill>
                  <a:blip r:embed="rId9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819164" y="5988207"/>
                  <a:ext cx="553036" cy="393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ZA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164" y="5988207"/>
                  <a:ext cx="553036" cy="3931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806318" y="5995437"/>
                  <a:ext cx="7330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  <m:sup>
                            <m: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ZA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6318" y="5995437"/>
                  <a:ext cx="73308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ZA" sz="2000" dirty="0"/>
              <a:t>Starting from steady state: impact of an anticipated, permanent tax on investment</a:t>
            </a:r>
          </a:p>
        </p:txBody>
      </p:sp>
      <p:sp>
        <p:nvSpPr>
          <p:cNvPr id="54" name="Freeform 53"/>
          <p:cNvSpPr/>
          <p:nvPr/>
        </p:nvSpPr>
        <p:spPr>
          <a:xfrm>
            <a:off x="7026214" y="3690457"/>
            <a:ext cx="391084" cy="372556"/>
          </a:xfrm>
          <a:custGeom>
            <a:avLst/>
            <a:gdLst>
              <a:gd name="connsiteX0" fmla="*/ 0 w 801188"/>
              <a:gd name="connsiteY0" fmla="*/ 452845 h 457143"/>
              <a:gd name="connsiteX1" fmla="*/ 574766 w 801188"/>
              <a:gd name="connsiteY1" fmla="*/ 391885 h 457143"/>
              <a:gd name="connsiteX2" fmla="*/ 801188 w 801188"/>
              <a:gd name="connsiteY2" fmla="*/ 0 h 457143"/>
              <a:gd name="connsiteX0" fmla="*/ 0 w 801188"/>
              <a:gd name="connsiteY0" fmla="*/ 452845 h 454178"/>
              <a:gd name="connsiteX1" fmla="*/ 476341 w 801188"/>
              <a:gd name="connsiteY1" fmla="*/ 363310 h 454178"/>
              <a:gd name="connsiteX2" fmla="*/ 801188 w 801188"/>
              <a:gd name="connsiteY2" fmla="*/ 0 h 454178"/>
              <a:gd name="connsiteX0" fmla="*/ 0 w 801188"/>
              <a:gd name="connsiteY0" fmla="*/ 452845 h 458817"/>
              <a:gd name="connsiteX1" fmla="*/ 476341 w 801188"/>
              <a:gd name="connsiteY1" fmla="*/ 363310 h 458817"/>
              <a:gd name="connsiteX2" fmla="*/ 801188 w 801188"/>
              <a:gd name="connsiteY2" fmla="*/ 0 h 458817"/>
              <a:gd name="connsiteX0" fmla="*/ 0 w 801188"/>
              <a:gd name="connsiteY0" fmla="*/ 452845 h 456114"/>
              <a:gd name="connsiteX1" fmla="*/ 476341 w 801188"/>
              <a:gd name="connsiteY1" fmla="*/ 363310 h 456114"/>
              <a:gd name="connsiteX2" fmla="*/ 801188 w 801188"/>
              <a:gd name="connsiteY2" fmla="*/ 0 h 456114"/>
              <a:gd name="connsiteX0" fmla="*/ 0 w 801188"/>
              <a:gd name="connsiteY0" fmla="*/ 452845 h 454464"/>
              <a:gd name="connsiteX1" fmla="*/ 476341 w 801188"/>
              <a:gd name="connsiteY1" fmla="*/ 363310 h 454464"/>
              <a:gd name="connsiteX2" fmla="*/ 801188 w 801188"/>
              <a:gd name="connsiteY2" fmla="*/ 0 h 454464"/>
              <a:gd name="connsiteX0" fmla="*/ 0 w 801188"/>
              <a:gd name="connsiteY0" fmla="*/ 452845 h 454066"/>
              <a:gd name="connsiteX1" fmla="*/ 476341 w 801188"/>
              <a:gd name="connsiteY1" fmla="*/ 363310 h 454066"/>
              <a:gd name="connsiteX2" fmla="*/ 801188 w 801188"/>
              <a:gd name="connsiteY2" fmla="*/ 0 h 454066"/>
              <a:gd name="connsiteX0" fmla="*/ 0 w 747213"/>
              <a:gd name="connsiteY0" fmla="*/ 471895 h 473360"/>
              <a:gd name="connsiteX1" fmla="*/ 476341 w 747213"/>
              <a:gd name="connsiteY1" fmla="*/ 382360 h 473360"/>
              <a:gd name="connsiteX2" fmla="*/ 747213 w 747213"/>
              <a:gd name="connsiteY2" fmla="*/ 0 h 473360"/>
              <a:gd name="connsiteX0" fmla="*/ 0 w 747213"/>
              <a:gd name="connsiteY0" fmla="*/ 471895 h 473360"/>
              <a:gd name="connsiteX1" fmla="*/ 476341 w 747213"/>
              <a:gd name="connsiteY1" fmla="*/ 382360 h 473360"/>
              <a:gd name="connsiteX2" fmla="*/ 747213 w 747213"/>
              <a:gd name="connsiteY2" fmla="*/ 0 h 473360"/>
              <a:gd name="connsiteX0" fmla="*/ 0 w 747213"/>
              <a:gd name="connsiteY0" fmla="*/ 471895 h 473360"/>
              <a:gd name="connsiteX1" fmla="*/ 476341 w 747213"/>
              <a:gd name="connsiteY1" fmla="*/ 382360 h 473360"/>
              <a:gd name="connsiteX2" fmla="*/ 747213 w 747213"/>
              <a:gd name="connsiteY2" fmla="*/ 0 h 473360"/>
              <a:gd name="connsiteX0" fmla="*/ 0 w 747213"/>
              <a:gd name="connsiteY0" fmla="*/ 471895 h 472384"/>
              <a:gd name="connsiteX1" fmla="*/ 533641 w 747213"/>
              <a:gd name="connsiteY1" fmla="*/ 325825 h 472384"/>
              <a:gd name="connsiteX2" fmla="*/ 747213 w 747213"/>
              <a:gd name="connsiteY2" fmla="*/ 0 h 472384"/>
              <a:gd name="connsiteX0" fmla="*/ 0 w 747213"/>
              <a:gd name="connsiteY0" fmla="*/ 471895 h 472324"/>
              <a:gd name="connsiteX1" fmla="*/ 483725 w 747213"/>
              <a:gd name="connsiteY1" fmla="*/ 314783 h 472324"/>
              <a:gd name="connsiteX2" fmla="*/ 747213 w 747213"/>
              <a:gd name="connsiteY2" fmla="*/ 0 h 47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213" h="472324">
                <a:moveTo>
                  <a:pt x="0" y="471895"/>
                </a:moveTo>
                <a:cubicBezTo>
                  <a:pt x="220617" y="479152"/>
                  <a:pt x="359190" y="393432"/>
                  <a:pt x="483725" y="314783"/>
                </a:cubicBezTo>
                <a:cubicBezTo>
                  <a:pt x="608260" y="236134"/>
                  <a:pt x="708297" y="94615"/>
                  <a:pt x="747213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20526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Risky Assets and </a:t>
            </a:r>
            <a:br>
              <a:rPr lang="en-US" dirty="0"/>
            </a:br>
            <a:r>
              <a:rPr lang="en-US" dirty="0"/>
              <a:t>the Consumption Capital-Asset Pricing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Above we considered </a:t>
            </a:r>
            <a:r>
              <a:rPr lang="en-US" b="1" dirty="0"/>
              <a:t>real investment in physical capital</a:t>
            </a:r>
          </a:p>
          <a:p>
            <a:endParaRPr lang="en-US" dirty="0"/>
          </a:p>
          <a:p>
            <a:r>
              <a:rPr lang="en-US" dirty="0"/>
              <a:t>Another important issue is the investment in </a:t>
            </a:r>
            <a:r>
              <a:rPr lang="en-US" b="1" dirty="0"/>
              <a:t>financial assets</a:t>
            </a:r>
          </a:p>
          <a:p>
            <a:endParaRPr lang="en-US" dirty="0"/>
          </a:p>
          <a:p>
            <a:r>
              <a:rPr lang="en-US" dirty="0"/>
              <a:t>Be careful in your reading to distinguish these as the language is very similar, but the applications are very different</a:t>
            </a:r>
          </a:p>
        </p:txBody>
      </p:sp>
    </p:spTree>
    <p:extLst>
      <p:ext uri="{BB962C8B-B14F-4D97-AF65-F5344CB8AC3E}">
        <p14:creationId xmlns:p14="http://schemas.microsoft.com/office/powerpoint/2010/main" val="4601617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Risky Assets and the Consumption CAPM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consumer with a concave utility function that can invest in a set of assets, each with with uncertain returns</a:t>
            </a:r>
          </a:p>
          <a:p>
            <a:pPr lvl="1"/>
            <a:r>
              <a:rPr lang="en-US" dirty="0"/>
              <a:t>To avoid “end of life” complications, we assume an infinitely lived agent</a:t>
            </a:r>
          </a:p>
          <a:p>
            <a:r>
              <a:rPr lang="en-US" dirty="0"/>
              <a:t>Use the calculus of variations approach:</a:t>
            </a:r>
          </a:p>
          <a:p>
            <a:pPr lvl="1"/>
            <a:r>
              <a:rPr lang="en-US" dirty="0"/>
              <a:t>Along the equilibrium path, marginal changes should be utility neutral</a:t>
            </a:r>
          </a:p>
        </p:txBody>
      </p:sp>
    </p:spTree>
    <p:extLst>
      <p:ext uri="{BB962C8B-B14F-4D97-AF65-F5344CB8AC3E}">
        <p14:creationId xmlns:p14="http://schemas.microsoft.com/office/powerpoint/2010/main" val="17067378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Risky Assets and the Consumption CAPM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Let there be a set of assets indexed by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Asset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is described by its</a:t>
                </a:r>
              </a:p>
              <a:p>
                <a:pPr lvl="1"/>
                <a:r>
                  <a:rPr lang="en-US" sz="2000" dirty="0"/>
                  <a:t>Price in period </a:t>
                </a:r>
                <a14:m>
                  <m:oMath xmlns:m="http://schemas.openxmlformats.org/officeDocument/2006/math">
                    <m:r>
                      <a:rPr lang="en-ZA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ZA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ZA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ZA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ZA" sz="2000" b="0" dirty="0"/>
              </a:p>
              <a:p>
                <a:pPr lvl="1"/>
                <a:r>
                  <a:rPr lang="en-US" sz="2000" dirty="0"/>
                  <a:t>Its stream of uncertain future payoffs (dividends),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ZA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ZA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ZA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ZA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ZA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ZA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ZA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ZA" sz="2000" i="1" dirty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  <m:sup>
                        <m:r>
                          <a:rPr lang="en-ZA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ZA" sz="2000" b="0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A consumer that reduces present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by a marginal amount </a:t>
                </a:r>
                <a14:m>
                  <m:oMath xmlns:m="http://schemas.openxmlformats.org/officeDocument/2006/math">
                    <m:r>
                      <a:rPr lang="en-ZA" sz="2400" b="0" i="1" dirty="0" smtClean="0">
                        <a:latin typeface="Cambria Math" panose="02040503050406030204" pitchFamily="18" charset="0"/>
                      </a:rPr>
                      <m:t>𝑑𝐶</m:t>
                    </m:r>
                  </m:oMath>
                </a14:m>
                <a:r>
                  <a:rPr lang="en-US" sz="2400" dirty="0"/>
                  <a:t> to buy asset </a:t>
                </a:r>
                <a14:m>
                  <m:oMath xmlns:m="http://schemas.openxmlformats.org/officeDocument/2006/math">
                    <m:r>
                      <a:rPr lang="en-ZA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can purchase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Z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Z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ZA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ZA" sz="2400" i="1" dirty="0">
                        <a:latin typeface="Cambria Math" panose="02040503050406030204" pitchFamily="18" charset="0"/>
                      </a:rPr>
                      <m:t>𝑑𝐶</m:t>
                    </m:r>
                  </m:oMath>
                </a14:m>
                <a:r>
                  <a:rPr lang="en-US" sz="2400" dirty="0"/>
                  <a:t> units of the asset</a:t>
                </a:r>
              </a:p>
              <a:p>
                <a:pPr lvl="1"/>
                <a:r>
                  <a:rPr lang="en-US" sz="2000" dirty="0"/>
                  <a:t>This reduces her present utility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ZA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ZA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ZA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ZA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ZA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ZA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ZA" sz="2000" i="1" dirty="0">
                        <a:latin typeface="Cambria Math" panose="02040503050406030204" pitchFamily="18" charset="0"/>
                      </a:rPr>
                      <m:t>𝑑𝐶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Future utility increases in all future periods </a:t>
                </a:r>
                <a14:m>
                  <m:oMath xmlns:m="http://schemas.openxmlformats.org/officeDocument/2006/math">
                    <m:r>
                      <a:rPr lang="en-ZA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ZA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ZA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ZA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ZA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Z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4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ZA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ZA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Z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Z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ZA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Z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ZA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Z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ZA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ZA" sz="2400" b="0" i="1" dirty="0" smtClean="0">
                        <a:latin typeface="Cambria Math" panose="02040503050406030204" pitchFamily="18" charset="0"/>
                      </a:rPr>
                      <m:t>𝑑𝐶</m:t>
                    </m:r>
                  </m:oMath>
                </a14:m>
                <a:endParaRPr lang="en-ZA" sz="2400" b="0" dirty="0"/>
              </a:p>
              <a:p>
                <a:r>
                  <a:rPr lang="en-US" sz="2400" dirty="0"/>
                  <a:t>If acting optimally, these trade-offs must be equal in equilibrium: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962" y="5625664"/>
            <a:ext cx="5688076" cy="1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741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Risky Assets and the Consumption CAPM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she is acting optimally, these trade-offs must be equal in equilibrium: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all consumers act in this way, this gives us a prediction of the price of assets in general equilibrium: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988840"/>
            <a:ext cx="5688076" cy="100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19" y="3623840"/>
            <a:ext cx="5256049" cy="12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023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Risky Assets and the Consumption CAPM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she is acting optimally, these trade-offs must be equal in equilibrium: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all consumers act in this way, this gives us a prediction of the price of assets in general equilibrium: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6600"/>
                </a:solidFill>
              </a:rPr>
              <a:t>This term </a:t>
            </a:r>
            <a:r>
              <a:rPr lang="en-US" sz="2400" dirty="0"/>
              <a:t>is called the pricing kernel or the stochastic discount factor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988840"/>
            <a:ext cx="5688076" cy="100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19" y="3623840"/>
            <a:ext cx="5256049" cy="12396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19936" y="3717032"/>
            <a:ext cx="2448272" cy="1080120"/>
          </a:xfrm>
          <a:prstGeom prst="rect">
            <a:avLst/>
          </a:prstGeom>
          <a:noFill/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80983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33"/>
            <a:ext cx="10972800" cy="6009532"/>
          </a:xfrm>
        </p:spPr>
        <p:txBody>
          <a:bodyPr>
            <a:normAutofit/>
          </a:bodyPr>
          <a:lstStyle/>
          <a:p>
            <a:r>
              <a:rPr lang="en-US" sz="2400" dirty="0"/>
              <a:t>Suppose an asset is only held for one period and define the rate of return as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Then we can find an expression for the equilibrium expected return on the asset: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764704"/>
            <a:ext cx="2863125" cy="552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132856"/>
            <a:ext cx="9849151" cy="409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466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32"/>
            <a:ext cx="10972800" cy="6552727"/>
          </a:xfrm>
        </p:spPr>
        <p:txBody>
          <a:bodyPr>
            <a:normAutofit/>
          </a:bodyPr>
          <a:lstStyle/>
          <a:p>
            <a:r>
              <a:rPr lang="en-US" sz="2400" dirty="0"/>
              <a:t>Suppose an asset is only held for one period and define the rate of return as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Then we can find an expression for the equilibrium expected return on the asset: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Now suppose there is a risk free asset, i.e. with a certain future return: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Then the equilibrium excess return of a risky asset is: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Thus the excess return on a risky asset is proportional to the covariance of the returns with consumption. (This is related to the </a:t>
            </a:r>
            <a:r>
              <a:rPr lang="en-US" sz="2400" i="1" dirty="0"/>
              <a:t>market beta</a:t>
            </a:r>
            <a:r>
              <a:rPr lang="en-US" sz="2400" dirty="0"/>
              <a:t> in financial economics)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764704"/>
            <a:ext cx="2863125" cy="5529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2204864"/>
            <a:ext cx="7902226" cy="8675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760" y="3788947"/>
            <a:ext cx="3550275" cy="810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5575" y="4881289"/>
            <a:ext cx="5420850" cy="9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5684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a new asset is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would be worth changing her portfolio if the asset tends to give high returns in states where her consumption would have been low and vice versa</a:t>
            </a:r>
          </a:p>
          <a:p>
            <a:endParaRPr lang="en-US" dirty="0"/>
          </a:p>
          <a:p>
            <a:r>
              <a:rPr lang="en-US" dirty="0"/>
              <a:t>This suggest that hedging risks is crucial to optimal portfolio selections</a:t>
            </a:r>
          </a:p>
          <a:p>
            <a:endParaRPr lang="en-US" dirty="0"/>
          </a:p>
          <a:p>
            <a:r>
              <a:rPr lang="en-US" dirty="0" err="1"/>
              <a:t>Romer’s</a:t>
            </a:r>
            <a:r>
              <a:rPr lang="en-US" dirty="0"/>
              <a:t> example: a worker in the US steel industry should be investing in assets that tend to do well when US Steel companies do badly</a:t>
            </a:r>
          </a:p>
          <a:p>
            <a:pPr lvl="1"/>
            <a:r>
              <a:rPr lang="en-US" dirty="0"/>
              <a:t>Such as foreign steel companies or foreign </a:t>
            </a:r>
            <a:r>
              <a:rPr lang="en-US" dirty="0" err="1"/>
              <a:t>Aluminium</a:t>
            </a:r>
            <a:r>
              <a:rPr lang="en-US" dirty="0"/>
              <a:t> companies </a:t>
            </a:r>
          </a:p>
        </p:txBody>
      </p:sp>
    </p:spTree>
    <p:extLst>
      <p:ext uri="{BB962C8B-B14F-4D97-AF65-F5344CB8AC3E}">
        <p14:creationId xmlns:p14="http://schemas.microsoft.com/office/powerpoint/2010/main" val="351313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limited government?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59713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more puzzles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Home Bias puzzle</a:t>
            </a:r>
          </a:p>
          <a:p>
            <a:pPr lvl="1"/>
            <a:r>
              <a:rPr lang="en-US" dirty="0"/>
              <a:t>There is an overwhelming tendency for investors to be predominantly invested in home country assets, highly correlated with home country events</a:t>
            </a:r>
          </a:p>
          <a:p>
            <a:pPr lvl="1"/>
            <a:endParaRPr lang="en-US" dirty="0"/>
          </a:p>
          <a:p>
            <a:r>
              <a:rPr lang="en-US" dirty="0"/>
              <a:t>Equity premium puzzle</a:t>
            </a:r>
          </a:p>
          <a:p>
            <a:pPr lvl="1"/>
            <a:r>
              <a:rPr lang="en-US" dirty="0"/>
              <a:t>We can extend the model to ask what equilibrium prices for assets with different excess returns should be</a:t>
            </a:r>
          </a:p>
          <a:p>
            <a:pPr lvl="1"/>
            <a:r>
              <a:rPr lang="en-US" dirty="0"/>
              <a:t>Typically find that equity is at a premium relative to safer assets that far exceeds the predicted premium for any reasonable degree of risk aversion</a:t>
            </a:r>
          </a:p>
          <a:p>
            <a:endParaRPr lang="en-US" dirty="0"/>
          </a:p>
          <a:p>
            <a:r>
              <a:rPr lang="en-US" dirty="0"/>
              <a:t>Self-study: there will be a 10 mark (10 minute, approx. 2 paragraph) question on these puzzles in the exam</a:t>
            </a:r>
          </a:p>
        </p:txBody>
      </p:sp>
    </p:spTree>
    <p:extLst>
      <p:ext uri="{BB962C8B-B14F-4D97-AF65-F5344CB8AC3E}">
        <p14:creationId xmlns:p14="http://schemas.microsoft.com/office/powerpoint/2010/main" val="8607618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3327" y="-12455"/>
            <a:ext cx="10972800" cy="623382"/>
          </a:xfrm>
        </p:spPr>
        <p:txBody>
          <a:bodyPr>
            <a:noAutofit/>
          </a:bodyPr>
          <a:lstStyle/>
          <a:p>
            <a:r>
              <a:rPr lang="en-ZA" sz="2000" dirty="0"/>
              <a:t>Starting from steady state: impact of an anticipated, permanent increase in 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191914" y="1161618"/>
            <a:ext cx="7183976" cy="5434116"/>
            <a:chOff x="3191914" y="1161618"/>
            <a:chExt cx="7183976" cy="5434116"/>
          </a:xfrm>
        </p:grpSpPr>
        <p:cxnSp>
          <p:nvCxnSpPr>
            <p:cNvPr id="33" name="Straight Connector 32"/>
            <p:cNvCxnSpPr/>
            <p:nvPr/>
          </p:nvCxnSpPr>
          <p:spPr>
            <a:xfrm flipH="1" flipV="1">
              <a:off x="7088152" y="3697732"/>
              <a:ext cx="1" cy="2211846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191914" y="1161618"/>
              <a:ext cx="7183976" cy="5434116"/>
              <a:chOff x="1667913" y="1161618"/>
              <a:chExt cx="7183976" cy="5434116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3110855" y="2122575"/>
                <a:ext cx="3672408" cy="3721470"/>
              </a:xfrm>
              <a:custGeom>
                <a:avLst/>
                <a:gdLst>
                  <a:gd name="connsiteX0" fmla="*/ 0 w 6027938"/>
                  <a:gd name="connsiteY0" fmla="*/ 0 h 3842771"/>
                  <a:gd name="connsiteX1" fmla="*/ 3630967 w 6027938"/>
                  <a:gd name="connsiteY1" fmla="*/ 3471169 h 3842771"/>
                  <a:gd name="connsiteX2" fmla="*/ 6027938 w 6027938"/>
                  <a:gd name="connsiteY2" fmla="*/ 3728622 h 3842771"/>
                  <a:gd name="connsiteX0" fmla="*/ 0 w 6027938"/>
                  <a:gd name="connsiteY0" fmla="*/ 0 h 3729606"/>
                  <a:gd name="connsiteX1" fmla="*/ 1970842 w 6027938"/>
                  <a:gd name="connsiteY1" fmla="*/ 2725445 h 3729606"/>
                  <a:gd name="connsiteX2" fmla="*/ 6027938 w 6027938"/>
                  <a:gd name="connsiteY2" fmla="*/ 3728622 h 3729606"/>
                  <a:gd name="connsiteX0" fmla="*/ 0 w 6027938"/>
                  <a:gd name="connsiteY0" fmla="*/ 0 h 3729606"/>
                  <a:gd name="connsiteX1" fmla="*/ 1970842 w 6027938"/>
                  <a:gd name="connsiteY1" fmla="*/ 2725445 h 3729606"/>
                  <a:gd name="connsiteX2" fmla="*/ 6027938 w 6027938"/>
                  <a:gd name="connsiteY2" fmla="*/ 3728622 h 3729606"/>
                  <a:gd name="connsiteX0" fmla="*/ 0 w 4216893"/>
                  <a:gd name="connsiteY0" fmla="*/ 0 h 3711885"/>
                  <a:gd name="connsiteX1" fmla="*/ 1970842 w 4216893"/>
                  <a:gd name="connsiteY1" fmla="*/ 2725445 h 3711885"/>
                  <a:gd name="connsiteX2" fmla="*/ 4216893 w 4216893"/>
                  <a:gd name="connsiteY2" fmla="*/ 3710867 h 3711885"/>
                  <a:gd name="connsiteX0" fmla="*/ 0 w 4216893"/>
                  <a:gd name="connsiteY0" fmla="*/ 0 h 3711321"/>
                  <a:gd name="connsiteX1" fmla="*/ 1438182 w 4216893"/>
                  <a:gd name="connsiteY1" fmla="*/ 2210540 h 3711321"/>
                  <a:gd name="connsiteX2" fmla="*/ 4216893 w 4216893"/>
                  <a:gd name="connsiteY2" fmla="*/ 3710867 h 3711321"/>
                  <a:gd name="connsiteX0" fmla="*/ 0 w 4216893"/>
                  <a:gd name="connsiteY0" fmla="*/ 0 h 3711293"/>
                  <a:gd name="connsiteX1" fmla="*/ 1438182 w 4216893"/>
                  <a:gd name="connsiteY1" fmla="*/ 2210540 h 3711293"/>
                  <a:gd name="connsiteX2" fmla="*/ 4216893 w 4216893"/>
                  <a:gd name="connsiteY2" fmla="*/ 3710867 h 3711293"/>
                  <a:gd name="connsiteX0" fmla="*/ 0 w 4216893"/>
                  <a:gd name="connsiteY0" fmla="*/ 0 h 3710867"/>
                  <a:gd name="connsiteX1" fmla="*/ 4216893 w 4216893"/>
                  <a:gd name="connsiteY1" fmla="*/ 3710867 h 3710867"/>
                  <a:gd name="connsiteX0" fmla="*/ 0 w 4216893"/>
                  <a:gd name="connsiteY0" fmla="*/ 0 h 3710867"/>
                  <a:gd name="connsiteX1" fmla="*/ 4216893 w 4216893"/>
                  <a:gd name="connsiteY1" fmla="*/ 3710867 h 3710867"/>
                  <a:gd name="connsiteX0" fmla="*/ 0 w 4216893"/>
                  <a:gd name="connsiteY0" fmla="*/ 0 h 3710867"/>
                  <a:gd name="connsiteX1" fmla="*/ 4216893 w 4216893"/>
                  <a:gd name="connsiteY1" fmla="*/ 3710867 h 3710867"/>
                  <a:gd name="connsiteX0" fmla="*/ 0 w 4216893"/>
                  <a:gd name="connsiteY0" fmla="*/ 0 h 3710867"/>
                  <a:gd name="connsiteX1" fmla="*/ 4216893 w 4216893"/>
                  <a:gd name="connsiteY1" fmla="*/ 3710867 h 3710867"/>
                  <a:gd name="connsiteX0" fmla="*/ 0 w 4216893"/>
                  <a:gd name="connsiteY0" fmla="*/ 0 h 3710867"/>
                  <a:gd name="connsiteX1" fmla="*/ 4216893 w 4216893"/>
                  <a:gd name="connsiteY1" fmla="*/ 3710867 h 371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16893" h="3710867">
                    <a:moveTo>
                      <a:pt x="0" y="0"/>
                    </a:moveTo>
                    <a:cubicBezTo>
                      <a:pt x="961747" y="1654208"/>
                      <a:pt x="2092170" y="2820140"/>
                      <a:pt x="4216893" y="3710867"/>
                    </a:cubicBezTo>
                  </a:path>
                </a:pathLst>
              </a:custGeom>
              <a:noFill/>
              <a:ln w="38100">
                <a:solidFill>
                  <a:srgbClr val="D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2195736" y="1484784"/>
                <a:ext cx="0" cy="44644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2195736" y="5949280"/>
                <a:ext cx="504056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678839" y="1161618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36296" y="5949403"/>
                <a:ext cx="4320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 rot="527027">
                <a:off x="4667048" y="1807949"/>
                <a:ext cx="3672408" cy="3721470"/>
              </a:xfrm>
              <a:custGeom>
                <a:avLst/>
                <a:gdLst>
                  <a:gd name="connsiteX0" fmla="*/ 0 w 6027938"/>
                  <a:gd name="connsiteY0" fmla="*/ 0 h 3842771"/>
                  <a:gd name="connsiteX1" fmla="*/ 3630967 w 6027938"/>
                  <a:gd name="connsiteY1" fmla="*/ 3471169 h 3842771"/>
                  <a:gd name="connsiteX2" fmla="*/ 6027938 w 6027938"/>
                  <a:gd name="connsiteY2" fmla="*/ 3728622 h 3842771"/>
                  <a:gd name="connsiteX0" fmla="*/ 0 w 6027938"/>
                  <a:gd name="connsiteY0" fmla="*/ 0 h 3729606"/>
                  <a:gd name="connsiteX1" fmla="*/ 1970842 w 6027938"/>
                  <a:gd name="connsiteY1" fmla="*/ 2725445 h 3729606"/>
                  <a:gd name="connsiteX2" fmla="*/ 6027938 w 6027938"/>
                  <a:gd name="connsiteY2" fmla="*/ 3728622 h 3729606"/>
                  <a:gd name="connsiteX0" fmla="*/ 0 w 6027938"/>
                  <a:gd name="connsiteY0" fmla="*/ 0 h 3729606"/>
                  <a:gd name="connsiteX1" fmla="*/ 1970842 w 6027938"/>
                  <a:gd name="connsiteY1" fmla="*/ 2725445 h 3729606"/>
                  <a:gd name="connsiteX2" fmla="*/ 6027938 w 6027938"/>
                  <a:gd name="connsiteY2" fmla="*/ 3728622 h 3729606"/>
                  <a:gd name="connsiteX0" fmla="*/ 0 w 4216893"/>
                  <a:gd name="connsiteY0" fmla="*/ 0 h 3711885"/>
                  <a:gd name="connsiteX1" fmla="*/ 1970842 w 4216893"/>
                  <a:gd name="connsiteY1" fmla="*/ 2725445 h 3711885"/>
                  <a:gd name="connsiteX2" fmla="*/ 4216893 w 4216893"/>
                  <a:gd name="connsiteY2" fmla="*/ 3710867 h 3711885"/>
                  <a:gd name="connsiteX0" fmla="*/ 0 w 4216893"/>
                  <a:gd name="connsiteY0" fmla="*/ 0 h 3711321"/>
                  <a:gd name="connsiteX1" fmla="*/ 1438182 w 4216893"/>
                  <a:gd name="connsiteY1" fmla="*/ 2210540 h 3711321"/>
                  <a:gd name="connsiteX2" fmla="*/ 4216893 w 4216893"/>
                  <a:gd name="connsiteY2" fmla="*/ 3710867 h 3711321"/>
                  <a:gd name="connsiteX0" fmla="*/ 0 w 4216893"/>
                  <a:gd name="connsiteY0" fmla="*/ 0 h 3711293"/>
                  <a:gd name="connsiteX1" fmla="*/ 1438182 w 4216893"/>
                  <a:gd name="connsiteY1" fmla="*/ 2210540 h 3711293"/>
                  <a:gd name="connsiteX2" fmla="*/ 4216893 w 4216893"/>
                  <a:gd name="connsiteY2" fmla="*/ 3710867 h 3711293"/>
                  <a:gd name="connsiteX0" fmla="*/ 0 w 4216893"/>
                  <a:gd name="connsiteY0" fmla="*/ 0 h 3710867"/>
                  <a:gd name="connsiteX1" fmla="*/ 4216893 w 4216893"/>
                  <a:gd name="connsiteY1" fmla="*/ 3710867 h 3710867"/>
                  <a:gd name="connsiteX0" fmla="*/ 0 w 4216893"/>
                  <a:gd name="connsiteY0" fmla="*/ 0 h 3710867"/>
                  <a:gd name="connsiteX1" fmla="*/ 4216893 w 4216893"/>
                  <a:gd name="connsiteY1" fmla="*/ 3710867 h 3710867"/>
                  <a:gd name="connsiteX0" fmla="*/ 0 w 4216893"/>
                  <a:gd name="connsiteY0" fmla="*/ 0 h 3710867"/>
                  <a:gd name="connsiteX1" fmla="*/ 4216893 w 4216893"/>
                  <a:gd name="connsiteY1" fmla="*/ 3710867 h 3710867"/>
                  <a:gd name="connsiteX0" fmla="*/ 0 w 4216893"/>
                  <a:gd name="connsiteY0" fmla="*/ 0 h 3710867"/>
                  <a:gd name="connsiteX1" fmla="*/ 4216893 w 4216893"/>
                  <a:gd name="connsiteY1" fmla="*/ 3710867 h 3710867"/>
                  <a:gd name="connsiteX0" fmla="*/ 0 w 4216893"/>
                  <a:gd name="connsiteY0" fmla="*/ 0 h 3710867"/>
                  <a:gd name="connsiteX1" fmla="*/ 4216893 w 4216893"/>
                  <a:gd name="connsiteY1" fmla="*/ 3710867 h 3710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16893" h="3710867">
                    <a:moveTo>
                      <a:pt x="0" y="0"/>
                    </a:moveTo>
                    <a:cubicBezTo>
                      <a:pt x="961747" y="1654208"/>
                      <a:pt x="2092170" y="2820140"/>
                      <a:pt x="4216893" y="3710867"/>
                    </a:cubicBezTo>
                  </a:path>
                </a:pathLst>
              </a:custGeom>
              <a:noFill/>
              <a:ln w="38100">
                <a:solidFill>
                  <a:srgbClr val="D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557665" y="1499612"/>
                    <a:ext cx="886012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ZA" i="1">
                                <a:solidFill>
                                  <a:srgbClr val="D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solidFill>
                                  <a:srgbClr val="D0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</m:acc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/>
                          </a:rPr>
                          <m:t>=0</m:t>
                        </m:r>
                      </m:oMath>
                    </a14:m>
                    <a:r>
                      <a:rPr lang="en-ZA" dirty="0">
                        <a:solidFill>
                          <a:srgbClr val="D00000"/>
                        </a:solidFill>
                      </a:rPr>
                      <a:t> </a:t>
                    </a:r>
                    <a:br>
                      <a:rPr lang="en-ZA" dirty="0">
                        <a:solidFill>
                          <a:srgbClr val="D00000"/>
                        </a:solidFill>
                      </a:rPr>
                    </a:br>
                    <a:r>
                      <a:rPr lang="en-ZA" dirty="0">
                        <a:solidFill>
                          <a:srgbClr val="D00000"/>
                        </a:solidFill>
                      </a:rPr>
                      <a:t>from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ZA" i="1">
                                <a:solidFill>
                                  <a:srgbClr val="D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solidFill>
                                  <a:srgbClr val="D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ZA" i="1">
                                <a:solidFill>
                                  <a:srgbClr val="D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ZA" dirty="0">
                      <a:solidFill>
                        <a:srgbClr val="D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7665" y="1499612"/>
                    <a:ext cx="886012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20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/>
              <p:nvPr/>
            </p:nvCxnSpPr>
            <p:spPr>
              <a:xfrm>
                <a:off x="2195736" y="3717032"/>
                <a:ext cx="4968552" cy="0"/>
              </a:xfrm>
              <a:prstGeom prst="line">
                <a:avLst/>
              </a:prstGeom>
              <a:ln w="38100">
                <a:solidFill>
                  <a:srgbClr val="0000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7164288" y="3523200"/>
                    <a:ext cx="907171" cy="4098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ZA" sz="2000" i="1">
                                  <a:solidFill>
                                    <a:srgbClr val="0000F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ZA" sz="2000" i="1">
                                  <a:solidFill>
                                    <a:srgbClr val="0000FE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</m:acc>
                          <m:r>
                            <a:rPr lang="en-ZA" sz="2000" i="1">
                              <a:solidFill>
                                <a:srgbClr val="0000FE"/>
                              </a:solidFill>
                              <a:latin typeface="Cambria Math"/>
                            </a:rPr>
                            <m:t>=0</m:t>
                          </m:r>
                        </m:oMath>
                      </m:oMathPara>
                    </a14:m>
                    <a:endParaRPr lang="en-ZA" sz="2000" dirty="0">
                      <a:solidFill>
                        <a:srgbClr val="0000F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4288" y="3523200"/>
                    <a:ext cx="907171" cy="4098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667913" y="3486199"/>
                    <a:ext cx="43204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Z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ZA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7913" y="3486199"/>
                    <a:ext cx="432048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/>
              <p:cNvGrpSpPr/>
              <p:nvPr/>
            </p:nvGrpSpPr>
            <p:grpSpPr>
              <a:xfrm rot="527027">
                <a:off x="2575179" y="2653220"/>
                <a:ext cx="1706222" cy="1028204"/>
                <a:chOff x="2033518" y="3224694"/>
                <a:chExt cx="1332639" cy="864095"/>
              </a:xfrm>
            </p:grpSpPr>
            <p:cxnSp>
              <p:nvCxnSpPr>
                <p:cNvPr id="25" name="Straight Arrow Connector 24"/>
                <p:cNvCxnSpPr/>
                <p:nvPr/>
              </p:nvCxnSpPr>
              <p:spPr>
                <a:xfrm>
                  <a:off x="2033518" y="3224694"/>
                  <a:ext cx="460651" cy="302830"/>
                </a:xfrm>
                <a:prstGeom prst="straightConnector1">
                  <a:avLst/>
                </a:prstGeom>
                <a:ln w="38100">
                  <a:solidFill>
                    <a:srgbClr val="00C032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2494169" y="3527524"/>
                  <a:ext cx="511949" cy="319057"/>
                </a:xfrm>
                <a:prstGeom prst="straightConnector1">
                  <a:avLst/>
                </a:prstGeom>
                <a:ln w="38100">
                  <a:solidFill>
                    <a:srgbClr val="00C032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>
                  <a:off x="3006117" y="3866542"/>
                  <a:ext cx="360040" cy="222247"/>
                </a:xfrm>
                <a:prstGeom prst="straightConnector1">
                  <a:avLst/>
                </a:prstGeom>
                <a:ln w="38100">
                  <a:solidFill>
                    <a:srgbClr val="00C032"/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 rot="10956185">
                <a:off x="4253137" y="3892654"/>
                <a:ext cx="1332639" cy="864096"/>
                <a:chOff x="5140001" y="2756412"/>
                <a:chExt cx="1332639" cy="864096"/>
              </a:xfrm>
            </p:grpSpPr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5140001" y="2756412"/>
                  <a:ext cx="460651" cy="302830"/>
                </a:xfrm>
                <a:prstGeom prst="straightConnector1">
                  <a:avLst/>
                </a:prstGeom>
                <a:ln w="38100">
                  <a:solidFill>
                    <a:srgbClr val="00C032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5600651" y="3059242"/>
                  <a:ext cx="511949" cy="319057"/>
                </a:xfrm>
                <a:prstGeom prst="straightConnector1">
                  <a:avLst/>
                </a:prstGeom>
                <a:ln w="38100">
                  <a:solidFill>
                    <a:srgbClr val="00C032"/>
                  </a:solidFill>
                  <a:prstDash val="sys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6112600" y="3398261"/>
                  <a:ext cx="360040" cy="222247"/>
                </a:xfrm>
                <a:prstGeom prst="straightConnector1">
                  <a:avLst/>
                </a:prstGeom>
                <a:ln w="38100">
                  <a:solidFill>
                    <a:srgbClr val="00C032"/>
                  </a:solidFill>
                  <a:prstDash val="sysDash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Oval 41"/>
              <p:cNvSpPr/>
              <p:nvPr/>
            </p:nvSpPr>
            <p:spPr>
              <a:xfrm>
                <a:off x="4032046" y="3643732"/>
                <a:ext cx="108000" cy="10800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00C0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689303" y="5932897"/>
                    <a:ext cx="79348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ZA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ZA" sz="20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ZA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  <m:sup>
                              <m:r>
                                <a:rPr lang="en-ZA" sz="2000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ZA" sz="2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9303" y="5932897"/>
                    <a:ext cx="793486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/>
              <p:cNvCxnSpPr/>
              <p:nvPr/>
            </p:nvCxnSpPr>
            <p:spPr>
              <a:xfrm flipV="1">
                <a:off x="5989292" y="3736906"/>
                <a:ext cx="0" cy="2212374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5988959" y="3728167"/>
                <a:ext cx="0" cy="507709"/>
              </a:xfrm>
              <a:prstGeom prst="straightConnector1">
                <a:avLst/>
              </a:prstGeom>
              <a:ln w="28575">
                <a:prstDash val="sysDot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3" idx="2"/>
              </p:cNvCxnSpPr>
              <p:nvPr/>
            </p:nvCxnSpPr>
            <p:spPr>
              <a:xfrm flipH="1" flipV="1">
                <a:off x="4120032" y="3717032"/>
                <a:ext cx="1436288" cy="1069535"/>
              </a:xfrm>
              <a:prstGeom prst="straightConnector1">
                <a:avLst/>
              </a:prstGeom>
              <a:ln w="28575"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Freeform 12"/>
              <p:cNvSpPr/>
              <p:nvPr/>
            </p:nvSpPr>
            <p:spPr>
              <a:xfrm rot="10498773">
                <a:off x="5532855" y="4251321"/>
                <a:ext cx="485166" cy="515005"/>
              </a:xfrm>
              <a:custGeom>
                <a:avLst/>
                <a:gdLst>
                  <a:gd name="connsiteX0" fmla="*/ 0 w 801188"/>
                  <a:gd name="connsiteY0" fmla="*/ 452845 h 457143"/>
                  <a:gd name="connsiteX1" fmla="*/ 574766 w 801188"/>
                  <a:gd name="connsiteY1" fmla="*/ 391885 h 457143"/>
                  <a:gd name="connsiteX2" fmla="*/ 801188 w 801188"/>
                  <a:gd name="connsiteY2" fmla="*/ 0 h 457143"/>
                  <a:gd name="connsiteX0" fmla="*/ 0 w 801188"/>
                  <a:gd name="connsiteY0" fmla="*/ 452845 h 454178"/>
                  <a:gd name="connsiteX1" fmla="*/ 476341 w 801188"/>
                  <a:gd name="connsiteY1" fmla="*/ 363310 h 454178"/>
                  <a:gd name="connsiteX2" fmla="*/ 801188 w 801188"/>
                  <a:gd name="connsiteY2" fmla="*/ 0 h 454178"/>
                  <a:gd name="connsiteX0" fmla="*/ 0 w 801188"/>
                  <a:gd name="connsiteY0" fmla="*/ 452845 h 458817"/>
                  <a:gd name="connsiteX1" fmla="*/ 476341 w 801188"/>
                  <a:gd name="connsiteY1" fmla="*/ 363310 h 458817"/>
                  <a:gd name="connsiteX2" fmla="*/ 801188 w 801188"/>
                  <a:gd name="connsiteY2" fmla="*/ 0 h 458817"/>
                  <a:gd name="connsiteX0" fmla="*/ 0 w 801188"/>
                  <a:gd name="connsiteY0" fmla="*/ 452845 h 456114"/>
                  <a:gd name="connsiteX1" fmla="*/ 476341 w 801188"/>
                  <a:gd name="connsiteY1" fmla="*/ 363310 h 456114"/>
                  <a:gd name="connsiteX2" fmla="*/ 801188 w 801188"/>
                  <a:gd name="connsiteY2" fmla="*/ 0 h 456114"/>
                  <a:gd name="connsiteX0" fmla="*/ 0 w 801188"/>
                  <a:gd name="connsiteY0" fmla="*/ 452845 h 454464"/>
                  <a:gd name="connsiteX1" fmla="*/ 476341 w 801188"/>
                  <a:gd name="connsiteY1" fmla="*/ 363310 h 454464"/>
                  <a:gd name="connsiteX2" fmla="*/ 801188 w 801188"/>
                  <a:gd name="connsiteY2" fmla="*/ 0 h 454464"/>
                  <a:gd name="connsiteX0" fmla="*/ 0 w 801188"/>
                  <a:gd name="connsiteY0" fmla="*/ 452845 h 454066"/>
                  <a:gd name="connsiteX1" fmla="*/ 476341 w 801188"/>
                  <a:gd name="connsiteY1" fmla="*/ 363310 h 454066"/>
                  <a:gd name="connsiteX2" fmla="*/ 801188 w 801188"/>
                  <a:gd name="connsiteY2" fmla="*/ 0 h 454066"/>
                  <a:gd name="connsiteX0" fmla="*/ 0 w 747213"/>
                  <a:gd name="connsiteY0" fmla="*/ 471895 h 473360"/>
                  <a:gd name="connsiteX1" fmla="*/ 476341 w 747213"/>
                  <a:gd name="connsiteY1" fmla="*/ 382360 h 473360"/>
                  <a:gd name="connsiteX2" fmla="*/ 747213 w 747213"/>
                  <a:gd name="connsiteY2" fmla="*/ 0 h 473360"/>
                  <a:gd name="connsiteX0" fmla="*/ 0 w 747213"/>
                  <a:gd name="connsiteY0" fmla="*/ 471895 h 473360"/>
                  <a:gd name="connsiteX1" fmla="*/ 476341 w 747213"/>
                  <a:gd name="connsiteY1" fmla="*/ 382360 h 473360"/>
                  <a:gd name="connsiteX2" fmla="*/ 747213 w 747213"/>
                  <a:gd name="connsiteY2" fmla="*/ 0 h 473360"/>
                  <a:gd name="connsiteX0" fmla="*/ 0 w 747213"/>
                  <a:gd name="connsiteY0" fmla="*/ 471895 h 473360"/>
                  <a:gd name="connsiteX1" fmla="*/ 476341 w 747213"/>
                  <a:gd name="connsiteY1" fmla="*/ 382360 h 473360"/>
                  <a:gd name="connsiteX2" fmla="*/ 747213 w 747213"/>
                  <a:gd name="connsiteY2" fmla="*/ 0 h 473360"/>
                  <a:gd name="connsiteX0" fmla="*/ 0 w 747213"/>
                  <a:gd name="connsiteY0" fmla="*/ 471895 h 472384"/>
                  <a:gd name="connsiteX1" fmla="*/ 533641 w 747213"/>
                  <a:gd name="connsiteY1" fmla="*/ 325825 h 472384"/>
                  <a:gd name="connsiteX2" fmla="*/ 747213 w 747213"/>
                  <a:gd name="connsiteY2" fmla="*/ 0 h 47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7213" h="472384">
                    <a:moveTo>
                      <a:pt x="0" y="471895"/>
                    </a:moveTo>
                    <a:cubicBezTo>
                      <a:pt x="220617" y="479152"/>
                      <a:pt x="409106" y="404474"/>
                      <a:pt x="533641" y="325825"/>
                    </a:cubicBezTo>
                    <a:cubicBezTo>
                      <a:pt x="658176" y="247176"/>
                      <a:pt x="708297" y="94615"/>
                      <a:pt x="747213" y="0"/>
                    </a:cubicBezTo>
                  </a:path>
                </a:pathLst>
              </a:custGeom>
              <a:noFill/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7921378" y="5302173"/>
                    <a:ext cx="930511" cy="64633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ZA" i="1">
                                <a:solidFill>
                                  <a:srgbClr val="D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ZA" i="1">
                                <a:solidFill>
                                  <a:srgbClr val="D00000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</m:acc>
                        <m:r>
                          <a:rPr lang="en-ZA" i="1">
                            <a:solidFill>
                              <a:srgbClr val="D00000"/>
                            </a:solidFill>
                            <a:latin typeface="Cambria Math"/>
                          </a:rPr>
                          <m:t>=0</m:t>
                        </m:r>
                      </m:oMath>
                    </a14:m>
                    <a:r>
                      <a:rPr lang="en-ZA" dirty="0">
                        <a:solidFill>
                          <a:srgbClr val="D00000"/>
                        </a:solidFill>
                      </a:rPr>
                      <a:t> </a:t>
                    </a:r>
                    <a:br>
                      <a:rPr lang="en-ZA" dirty="0">
                        <a:solidFill>
                          <a:srgbClr val="D00000"/>
                        </a:solidFill>
                      </a:rPr>
                    </a:br>
                    <a:r>
                      <a:rPr lang="en-ZA" dirty="0">
                        <a:solidFill>
                          <a:srgbClr val="D0000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ZA" i="1">
                                <a:solidFill>
                                  <a:srgbClr val="D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solidFill>
                                  <a:srgbClr val="D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ZA" i="1">
                                <a:solidFill>
                                  <a:srgbClr val="D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ZA" dirty="0">
                        <a:solidFill>
                          <a:srgbClr val="D00000"/>
                        </a:solidFill>
                      </a:rPr>
                      <a:t> to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ZA" i="1">
                                <a:solidFill>
                                  <a:srgbClr val="D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solidFill>
                                  <a:srgbClr val="D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ZA" i="1">
                                <a:solidFill>
                                  <a:srgbClr val="D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ZA" dirty="0">
                      <a:solidFill>
                        <a:srgbClr val="D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1378" y="5302173"/>
                    <a:ext cx="930511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Connector 30"/>
            <p:cNvCxnSpPr/>
            <p:nvPr/>
          </p:nvCxnSpPr>
          <p:spPr>
            <a:xfrm flipH="1" flipV="1">
              <a:off x="5591945" y="3724416"/>
              <a:ext cx="18102" cy="2185162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287108" y="5932897"/>
                  <a:ext cx="553036" cy="393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ZA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7108" y="5932897"/>
                  <a:ext cx="553036" cy="3931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859718" y="5898434"/>
                  <a:ext cx="553036" cy="393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ZA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718" y="5898434"/>
                  <a:ext cx="553036" cy="3931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239563" y="4005096"/>
                  <a:ext cx="432048" cy="493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Z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Z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Z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563" y="4005096"/>
                  <a:ext cx="432048" cy="493405"/>
                </a:xfrm>
                <a:prstGeom prst="rect">
                  <a:avLst/>
                </a:prstGeom>
                <a:blipFill>
                  <a:blip r:embed="rId9"/>
                  <a:stretch>
                    <a:fillRect l="-4225" r="-18310" b="-493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205041" y="4543654"/>
                  <a:ext cx="432048" cy="493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Z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ZA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Z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041" y="4543654"/>
                  <a:ext cx="432048" cy="493405"/>
                </a:xfrm>
                <a:prstGeom prst="rect">
                  <a:avLst/>
                </a:prstGeom>
                <a:blipFill>
                  <a:blip r:embed="rId10"/>
                  <a:stretch>
                    <a:fillRect l="-4225" r="-18310" b="-493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>
              <a:stCxn id="46" idx="3"/>
              <a:endCxn id="13" idx="0"/>
            </p:cNvCxnSpPr>
            <p:nvPr/>
          </p:nvCxnSpPr>
          <p:spPr>
            <a:xfrm flipV="1">
              <a:off x="3671611" y="4231611"/>
              <a:ext cx="3846993" cy="2018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7" idx="3"/>
              <a:endCxn id="13" idx="2"/>
            </p:cNvCxnSpPr>
            <p:nvPr/>
          </p:nvCxnSpPr>
          <p:spPr>
            <a:xfrm flipV="1">
              <a:off x="3637089" y="4786567"/>
              <a:ext cx="3443232" cy="379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87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89"/>
            <a:ext cx="10972800" cy="692644"/>
          </a:xfrm>
        </p:spPr>
        <p:txBody>
          <a:bodyPr>
            <a:normAutofit fontScale="90000"/>
          </a:bodyPr>
          <a:lstStyle/>
          <a:p>
            <a:r>
              <a:rPr lang="en-ZA" dirty="0"/>
              <a:t>Dynamic Paths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07153" y="475802"/>
            <a:ext cx="7609896" cy="6151167"/>
            <a:chOff x="1607153" y="475802"/>
            <a:chExt cx="7609896" cy="6151167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2315598" y="5493841"/>
              <a:ext cx="6070755" cy="1316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315599" y="1479553"/>
              <a:ext cx="6070755" cy="1316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324263" y="1314701"/>
              <a:ext cx="0" cy="485060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351584" y="906979"/>
              <a:ext cx="6408712" cy="2305997"/>
              <a:chOff x="3719736" y="1484784"/>
              <a:chExt cx="5040560" cy="446449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3719736" y="1484784"/>
                <a:ext cx="0" cy="44644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3719736" y="5949280"/>
                <a:ext cx="504056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919536" y="475802"/>
              <a:ext cx="43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60296" y="5949280"/>
              <a:ext cx="43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376289" y="3717032"/>
              <a:ext cx="6408712" cy="2448272"/>
              <a:chOff x="3719736" y="1484784"/>
              <a:chExt cx="5040560" cy="4464496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3719736" y="1484784"/>
                <a:ext cx="0" cy="44644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3719736" y="5949280"/>
                <a:ext cx="504056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800225" y="3429000"/>
              <a:ext cx="407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85001" y="2996952"/>
              <a:ext cx="432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351584" y="1492718"/>
              <a:ext cx="1983268" cy="0"/>
            </a:xfrm>
            <a:prstGeom prst="line">
              <a:avLst/>
            </a:prstGeom>
            <a:ln w="381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4337784" y="1514902"/>
              <a:ext cx="4031151" cy="1125697"/>
            </a:xfrm>
            <a:custGeom>
              <a:avLst/>
              <a:gdLst>
                <a:gd name="connsiteX0" fmla="*/ 0 w 4058194"/>
                <a:gd name="connsiteY0" fmla="*/ 0 h 1058194"/>
                <a:gd name="connsiteX1" fmla="*/ 1358537 w 4058194"/>
                <a:gd name="connsiteY1" fmla="*/ 940526 h 1058194"/>
                <a:gd name="connsiteX2" fmla="*/ 4058194 w 4058194"/>
                <a:gd name="connsiteY2" fmla="*/ 1045029 h 1058194"/>
                <a:gd name="connsiteX0" fmla="*/ 0 w 4058194"/>
                <a:gd name="connsiteY0" fmla="*/ 0 h 1045029"/>
                <a:gd name="connsiteX1" fmla="*/ 1036320 w 4058194"/>
                <a:gd name="connsiteY1" fmla="*/ 722811 h 1045029"/>
                <a:gd name="connsiteX2" fmla="*/ 4058194 w 4058194"/>
                <a:gd name="connsiteY2" fmla="*/ 1045029 h 1045029"/>
                <a:gd name="connsiteX0" fmla="*/ 0 w 4058194"/>
                <a:gd name="connsiteY0" fmla="*/ 0 h 1045029"/>
                <a:gd name="connsiteX1" fmla="*/ 1036320 w 4058194"/>
                <a:gd name="connsiteY1" fmla="*/ 722811 h 1045029"/>
                <a:gd name="connsiteX2" fmla="*/ 4058194 w 4058194"/>
                <a:gd name="connsiteY2" fmla="*/ 1045029 h 1045029"/>
                <a:gd name="connsiteX0" fmla="*/ 0 w 4058194"/>
                <a:gd name="connsiteY0" fmla="*/ 63074 h 1108103"/>
                <a:gd name="connsiteX1" fmla="*/ 1036320 w 4058194"/>
                <a:gd name="connsiteY1" fmla="*/ 785885 h 1108103"/>
                <a:gd name="connsiteX2" fmla="*/ 2098767 w 4058194"/>
                <a:gd name="connsiteY2" fmla="*/ 2506 h 1108103"/>
                <a:gd name="connsiteX3" fmla="*/ 4058194 w 4058194"/>
                <a:gd name="connsiteY3" fmla="*/ 1108103 h 1108103"/>
                <a:gd name="connsiteX0" fmla="*/ 0 w 3988525"/>
                <a:gd name="connsiteY0" fmla="*/ 265104 h 988128"/>
                <a:gd name="connsiteX1" fmla="*/ 1036320 w 3988525"/>
                <a:gd name="connsiteY1" fmla="*/ 987915 h 988128"/>
                <a:gd name="connsiteX2" fmla="*/ 2098767 w 3988525"/>
                <a:gd name="connsiteY2" fmla="*/ 204536 h 988128"/>
                <a:gd name="connsiteX3" fmla="*/ 3988525 w 3988525"/>
                <a:gd name="connsiteY3" fmla="*/ 3847 h 988128"/>
                <a:gd name="connsiteX0" fmla="*/ 0 w 3988525"/>
                <a:gd name="connsiteY0" fmla="*/ 277428 h 1000452"/>
                <a:gd name="connsiteX1" fmla="*/ 1036320 w 3988525"/>
                <a:gd name="connsiteY1" fmla="*/ 1000239 h 1000452"/>
                <a:gd name="connsiteX2" fmla="*/ 2098767 w 3988525"/>
                <a:gd name="connsiteY2" fmla="*/ 216860 h 1000452"/>
                <a:gd name="connsiteX3" fmla="*/ 3988525 w 3988525"/>
                <a:gd name="connsiteY3" fmla="*/ 16171 h 1000452"/>
                <a:gd name="connsiteX0" fmla="*/ 0 w 3988525"/>
                <a:gd name="connsiteY0" fmla="*/ 277428 h 1000452"/>
                <a:gd name="connsiteX1" fmla="*/ 1036320 w 3988525"/>
                <a:gd name="connsiteY1" fmla="*/ 1000239 h 1000452"/>
                <a:gd name="connsiteX2" fmla="*/ 2098767 w 3988525"/>
                <a:gd name="connsiteY2" fmla="*/ 216860 h 1000452"/>
                <a:gd name="connsiteX3" fmla="*/ 3988525 w 3988525"/>
                <a:gd name="connsiteY3" fmla="*/ 16171 h 1000452"/>
                <a:gd name="connsiteX0" fmla="*/ 0 w 3988525"/>
                <a:gd name="connsiteY0" fmla="*/ 278871 h 1001958"/>
                <a:gd name="connsiteX1" fmla="*/ 1036320 w 3988525"/>
                <a:gd name="connsiteY1" fmla="*/ 1001682 h 1001958"/>
                <a:gd name="connsiteX2" fmla="*/ 1968139 w 3988525"/>
                <a:gd name="connsiteY2" fmla="*/ 209595 h 1001958"/>
                <a:gd name="connsiteX3" fmla="*/ 3988525 w 3988525"/>
                <a:gd name="connsiteY3" fmla="*/ 17614 h 1001958"/>
                <a:gd name="connsiteX0" fmla="*/ 0 w 3988525"/>
                <a:gd name="connsiteY0" fmla="*/ 268001 h 990984"/>
                <a:gd name="connsiteX1" fmla="*/ 1036320 w 3988525"/>
                <a:gd name="connsiteY1" fmla="*/ 990812 h 990984"/>
                <a:gd name="connsiteX2" fmla="*/ 1785259 w 3988525"/>
                <a:gd name="connsiteY2" fmla="*/ 329353 h 990984"/>
                <a:gd name="connsiteX3" fmla="*/ 3988525 w 3988525"/>
                <a:gd name="connsiteY3" fmla="*/ 6744 h 990984"/>
                <a:gd name="connsiteX0" fmla="*/ 0 w 3988525"/>
                <a:gd name="connsiteY0" fmla="*/ 268001 h 999690"/>
                <a:gd name="connsiteX1" fmla="*/ 792480 w 3988525"/>
                <a:gd name="connsiteY1" fmla="*/ 999521 h 999690"/>
                <a:gd name="connsiteX2" fmla="*/ 1785259 w 3988525"/>
                <a:gd name="connsiteY2" fmla="*/ 329353 h 999690"/>
                <a:gd name="connsiteX3" fmla="*/ 3988525 w 3988525"/>
                <a:gd name="connsiteY3" fmla="*/ 6744 h 999690"/>
                <a:gd name="connsiteX0" fmla="*/ 0 w 3988525"/>
                <a:gd name="connsiteY0" fmla="*/ 261467 h 993156"/>
                <a:gd name="connsiteX1" fmla="*/ 792480 w 3988525"/>
                <a:gd name="connsiteY1" fmla="*/ 992987 h 993156"/>
                <a:gd name="connsiteX2" fmla="*/ 1785259 w 3988525"/>
                <a:gd name="connsiteY2" fmla="*/ 322819 h 993156"/>
                <a:gd name="connsiteX3" fmla="*/ 3988525 w 3988525"/>
                <a:gd name="connsiteY3" fmla="*/ 210 h 993156"/>
                <a:gd name="connsiteX0" fmla="*/ 0 w 4040776"/>
                <a:gd name="connsiteY0" fmla="*/ 278857 h 1010546"/>
                <a:gd name="connsiteX1" fmla="*/ 792480 w 4040776"/>
                <a:gd name="connsiteY1" fmla="*/ 1010377 h 1010546"/>
                <a:gd name="connsiteX2" fmla="*/ 1785259 w 4040776"/>
                <a:gd name="connsiteY2" fmla="*/ 340209 h 1010546"/>
                <a:gd name="connsiteX3" fmla="*/ 4040776 w 4040776"/>
                <a:gd name="connsiteY3" fmla="*/ 183 h 1010546"/>
                <a:gd name="connsiteX0" fmla="*/ 0 w 4040776"/>
                <a:gd name="connsiteY0" fmla="*/ 278857 h 1010543"/>
                <a:gd name="connsiteX1" fmla="*/ 792480 w 4040776"/>
                <a:gd name="connsiteY1" fmla="*/ 1010377 h 1010543"/>
                <a:gd name="connsiteX2" fmla="*/ 1785259 w 4040776"/>
                <a:gd name="connsiteY2" fmla="*/ 340209 h 1010543"/>
                <a:gd name="connsiteX3" fmla="*/ 4040776 w 4040776"/>
                <a:gd name="connsiteY3" fmla="*/ 183 h 1010543"/>
                <a:gd name="connsiteX0" fmla="*/ 0 w 4040776"/>
                <a:gd name="connsiteY0" fmla="*/ 279038 h 1010752"/>
                <a:gd name="connsiteX1" fmla="*/ 792480 w 4040776"/>
                <a:gd name="connsiteY1" fmla="*/ 1010558 h 1010752"/>
                <a:gd name="connsiteX2" fmla="*/ 1785259 w 4040776"/>
                <a:gd name="connsiteY2" fmla="*/ 340390 h 1010752"/>
                <a:gd name="connsiteX3" fmla="*/ 4040776 w 4040776"/>
                <a:gd name="connsiteY3" fmla="*/ 364 h 1010752"/>
                <a:gd name="connsiteX0" fmla="*/ 0 w 4040776"/>
                <a:gd name="connsiteY0" fmla="*/ 279038 h 1011060"/>
                <a:gd name="connsiteX1" fmla="*/ 792480 w 4040776"/>
                <a:gd name="connsiteY1" fmla="*/ 1010558 h 1011060"/>
                <a:gd name="connsiteX2" fmla="*/ 1785259 w 4040776"/>
                <a:gd name="connsiteY2" fmla="*/ 340390 h 1011060"/>
                <a:gd name="connsiteX3" fmla="*/ 4040776 w 4040776"/>
                <a:gd name="connsiteY3" fmla="*/ 364 h 1011060"/>
                <a:gd name="connsiteX0" fmla="*/ 0 w 4040776"/>
                <a:gd name="connsiteY0" fmla="*/ 279038 h 1010752"/>
                <a:gd name="connsiteX1" fmla="*/ 792480 w 4040776"/>
                <a:gd name="connsiteY1" fmla="*/ 1010558 h 1010752"/>
                <a:gd name="connsiteX2" fmla="*/ 1785259 w 4040776"/>
                <a:gd name="connsiteY2" fmla="*/ 340390 h 1010752"/>
                <a:gd name="connsiteX3" fmla="*/ 4040776 w 4040776"/>
                <a:gd name="connsiteY3" fmla="*/ 364 h 1010752"/>
                <a:gd name="connsiteX0" fmla="*/ 0 w 4040776"/>
                <a:gd name="connsiteY0" fmla="*/ 279038 h 1010562"/>
                <a:gd name="connsiteX1" fmla="*/ 792480 w 4040776"/>
                <a:gd name="connsiteY1" fmla="*/ 1010558 h 1010562"/>
                <a:gd name="connsiteX2" fmla="*/ 1785259 w 4040776"/>
                <a:gd name="connsiteY2" fmla="*/ 340390 h 1010562"/>
                <a:gd name="connsiteX3" fmla="*/ 4040776 w 4040776"/>
                <a:gd name="connsiteY3" fmla="*/ 364 h 1010562"/>
                <a:gd name="connsiteX0" fmla="*/ 0 w 4040776"/>
                <a:gd name="connsiteY0" fmla="*/ 279038 h 1010562"/>
                <a:gd name="connsiteX1" fmla="*/ 792480 w 4040776"/>
                <a:gd name="connsiteY1" fmla="*/ 1010558 h 1010562"/>
                <a:gd name="connsiteX2" fmla="*/ 1785259 w 4040776"/>
                <a:gd name="connsiteY2" fmla="*/ 340390 h 1010562"/>
                <a:gd name="connsiteX3" fmla="*/ 4040776 w 4040776"/>
                <a:gd name="connsiteY3" fmla="*/ 364 h 1010562"/>
                <a:gd name="connsiteX0" fmla="*/ 0 w 4040776"/>
                <a:gd name="connsiteY0" fmla="*/ 279038 h 1010567"/>
                <a:gd name="connsiteX1" fmla="*/ 792480 w 4040776"/>
                <a:gd name="connsiteY1" fmla="*/ 1010558 h 1010567"/>
                <a:gd name="connsiteX2" fmla="*/ 1785259 w 4040776"/>
                <a:gd name="connsiteY2" fmla="*/ 340390 h 1010567"/>
                <a:gd name="connsiteX3" fmla="*/ 4040776 w 4040776"/>
                <a:gd name="connsiteY3" fmla="*/ 364 h 1010567"/>
                <a:gd name="connsiteX0" fmla="*/ 0 w 4040776"/>
                <a:gd name="connsiteY0" fmla="*/ 279038 h 1010567"/>
                <a:gd name="connsiteX1" fmla="*/ 792480 w 4040776"/>
                <a:gd name="connsiteY1" fmla="*/ 1010558 h 1010567"/>
                <a:gd name="connsiteX2" fmla="*/ 1785259 w 4040776"/>
                <a:gd name="connsiteY2" fmla="*/ 340390 h 1010567"/>
                <a:gd name="connsiteX3" fmla="*/ 4040776 w 4040776"/>
                <a:gd name="connsiteY3" fmla="*/ 364 h 1010567"/>
                <a:gd name="connsiteX0" fmla="*/ 0 w 4040776"/>
                <a:gd name="connsiteY0" fmla="*/ 279038 h 1010567"/>
                <a:gd name="connsiteX1" fmla="*/ 896983 w 4040776"/>
                <a:gd name="connsiteY1" fmla="*/ 1010558 h 1010567"/>
                <a:gd name="connsiteX2" fmla="*/ 1785259 w 4040776"/>
                <a:gd name="connsiteY2" fmla="*/ 340390 h 1010567"/>
                <a:gd name="connsiteX3" fmla="*/ 4040776 w 4040776"/>
                <a:gd name="connsiteY3" fmla="*/ 364 h 1010567"/>
                <a:gd name="connsiteX0" fmla="*/ 0 w 4040776"/>
                <a:gd name="connsiteY0" fmla="*/ 278837 h 1013373"/>
                <a:gd name="connsiteX1" fmla="*/ 896983 w 4040776"/>
                <a:gd name="connsiteY1" fmla="*/ 1010357 h 1013373"/>
                <a:gd name="connsiteX2" fmla="*/ 1767842 w 4040776"/>
                <a:gd name="connsiteY2" fmla="*/ 427275 h 1013373"/>
                <a:gd name="connsiteX3" fmla="*/ 4040776 w 4040776"/>
                <a:gd name="connsiteY3" fmla="*/ 163 h 1013373"/>
                <a:gd name="connsiteX0" fmla="*/ 0 w 4040776"/>
                <a:gd name="connsiteY0" fmla="*/ 279211 h 1013747"/>
                <a:gd name="connsiteX1" fmla="*/ 896983 w 4040776"/>
                <a:gd name="connsiteY1" fmla="*/ 1010731 h 1013747"/>
                <a:gd name="connsiteX2" fmla="*/ 1767842 w 4040776"/>
                <a:gd name="connsiteY2" fmla="*/ 427649 h 1013747"/>
                <a:gd name="connsiteX3" fmla="*/ 4040776 w 4040776"/>
                <a:gd name="connsiteY3" fmla="*/ 537 h 1013747"/>
                <a:gd name="connsiteX0" fmla="*/ 0 w 4040776"/>
                <a:gd name="connsiteY0" fmla="*/ 278857 h 1013393"/>
                <a:gd name="connsiteX1" fmla="*/ 896983 w 4040776"/>
                <a:gd name="connsiteY1" fmla="*/ 1010377 h 1013393"/>
                <a:gd name="connsiteX2" fmla="*/ 1767842 w 4040776"/>
                <a:gd name="connsiteY2" fmla="*/ 427295 h 1013393"/>
                <a:gd name="connsiteX3" fmla="*/ 4040776 w 4040776"/>
                <a:gd name="connsiteY3" fmla="*/ 183 h 1013393"/>
                <a:gd name="connsiteX0" fmla="*/ 0 w 4031151"/>
                <a:gd name="connsiteY0" fmla="*/ 567615 h 1015617"/>
                <a:gd name="connsiteX1" fmla="*/ 887358 w 4031151"/>
                <a:gd name="connsiteY1" fmla="*/ 1010377 h 1015617"/>
                <a:gd name="connsiteX2" fmla="*/ 1758217 w 4031151"/>
                <a:gd name="connsiteY2" fmla="*/ 427295 h 1015617"/>
                <a:gd name="connsiteX3" fmla="*/ 4031151 w 4031151"/>
                <a:gd name="connsiteY3" fmla="*/ 183 h 1015617"/>
                <a:gd name="connsiteX0" fmla="*/ 0 w 4031151"/>
                <a:gd name="connsiteY0" fmla="*/ 567615 h 1128154"/>
                <a:gd name="connsiteX1" fmla="*/ 1753632 w 4031151"/>
                <a:gd name="connsiteY1" fmla="*/ 1125880 h 1128154"/>
                <a:gd name="connsiteX2" fmla="*/ 1758217 w 4031151"/>
                <a:gd name="connsiteY2" fmla="*/ 427295 h 1128154"/>
                <a:gd name="connsiteX3" fmla="*/ 4031151 w 4031151"/>
                <a:gd name="connsiteY3" fmla="*/ 183 h 1128154"/>
                <a:gd name="connsiteX0" fmla="*/ 0 w 4031151"/>
                <a:gd name="connsiteY0" fmla="*/ 567643 h 1128748"/>
                <a:gd name="connsiteX1" fmla="*/ 1753632 w 4031151"/>
                <a:gd name="connsiteY1" fmla="*/ 1125908 h 1128748"/>
                <a:gd name="connsiteX2" fmla="*/ 2605240 w 4031151"/>
                <a:gd name="connsiteY2" fmla="*/ 408072 h 1128748"/>
                <a:gd name="connsiteX3" fmla="*/ 4031151 w 4031151"/>
                <a:gd name="connsiteY3" fmla="*/ 211 h 1128748"/>
                <a:gd name="connsiteX0" fmla="*/ 0 w 4031151"/>
                <a:gd name="connsiteY0" fmla="*/ 567432 h 1147016"/>
                <a:gd name="connsiteX1" fmla="*/ 1753632 w 4031151"/>
                <a:gd name="connsiteY1" fmla="*/ 1125697 h 1147016"/>
                <a:gd name="connsiteX2" fmla="*/ 4031151 w 4031151"/>
                <a:gd name="connsiteY2" fmla="*/ 0 h 1147016"/>
                <a:gd name="connsiteX0" fmla="*/ 0 w 4031151"/>
                <a:gd name="connsiteY0" fmla="*/ 567432 h 1220273"/>
                <a:gd name="connsiteX1" fmla="*/ 1753632 w 4031151"/>
                <a:gd name="connsiteY1" fmla="*/ 1125697 h 1220273"/>
                <a:gd name="connsiteX2" fmla="*/ 4031151 w 4031151"/>
                <a:gd name="connsiteY2" fmla="*/ 0 h 1220273"/>
                <a:gd name="connsiteX0" fmla="*/ 0 w 4031151"/>
                <a:gd name="connsiteY0" fmla="*/ 567432 h 1220273"/>
                <a:gd name="connsiteX1" fmla="*/ 1753632 w 4031151"/>
                <a:gd name="connsiteY1" fmla="*/ 1125697 h 1220273"/>
                <a:gd name="connsiteX2" fmla="*/ 4031151 w 4031151"/>
                <a:gd name="connsiteY2" fmla="*/ 0 h 1220273"/>
                <a:gd name="connsiteX0" fmla="*/ 0 w 4031151"/>
                <a:gd name="connsiteY0" fmla="*/ 567432 h 1125697"/>
                <a:gd name="connsiteX1" fmla="*/ 1753632 w 4031151"/>
                <a:gd name="connsiteY1" fmla="*/ 1125697 h 1125697"/>
                <a:gd name="connsiteX2" fmla="*/ 4031151 w 4031151"/>
                <a:gd name="connsiteY2" fmla="*/ 0 h 1125697"/>
                <a:gd name="connsiteX0" fmla="*/ 0 w 4031151"/>
                <a:gd name="connsiteY0" fmla="*/ 567432 h 1125697"/>
                <a:gd name="connsiteX1" fmla="*/ 1753632 w 4031151"/>
                <a:gd name="connsiteY1" fmla="*/ 1125697 h 1125697"/>
                <a:gd name="connsiteX2" fmla="*/ 4031151 w 4031151"/>
                <a:gd name="connsiteY2" fmla="*/ 0 h 1125697"/>
                <a:gd name="connsiteX0" fmla="*/ 0 w 4031151"/>
                <a:gd name="connsiteY0" fmla="*/ 567432 h 1116071"/>
                <a:gd name="connsiteX1" fmla="*/ 1792133 w 4031151"/>
                <a:gd name="connsiteY1" fmla="*/ 1116071 h 1116071"/>
                <a:gd name="connsiteX2" fmla="*/ 4031151 w 4031151"/>
                <a:gd name="connsiteY2" fmla="*/ 0 h 1116071"/>
                <a:gd name="connsiteX0" fmla="*/ 0 w 4031151"/>
                <a:gd name="connsiteY0" fmla="*/ 567432 h 1125697"/>
                <a:gd name="connsiteX1" fmla="*/ 1772882 w 4031151"/>
                <a:gd name="connsiteY1" fmla="*/ 1125697 h 1125697"/>
                <a:gd name="connsiteX2" fmla="*/ 4031151 w 4031151"/>
                <a:gd name="connsiteY2" fmla="*/ 0 h 1125697"/>
                <a:gd name="connsiteX0" fmla="*/ 0 w 4031151"/>
                <a:gd name="connsiteY0" fmla="*/ 567432 h 1125697"/>
                <a:gd name="connsiteX1" fmla="*/ 1772882 w 4031151"/>
                <a:gd name="connsiteY1" fmla="*/ 1125697 h 1125697"/>
                <a:gd name="connsiteX2" fmla="*/ 4031151 w 4031151"/>
                <a:gd name="connsiteY2" fmla="*/ 0 h 1125697"/>
                <a:gd name="connsiteX0" fmla="*/ 0 w 4031151"/>
                <a:gd name="connsiteY0" fmla="*/ 567432 h 1125697"/>
                <a:gd name="connsiteX1" fmla="*/ 1772882 w 4031151"/>
                <a:gd name="connsiteY1" fmla="*/ 1125697 h 1125697"/>
                <a:gd name="connsiteX2" fmla="*/ 4031151 w 4031151"/>
                <a:gd name="connsiteY2" fmla="*/ 0 h 1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1151" h="1125697">
                  <a:moveTo>
                    <a:pt x="0" y="567432"/>
                  </a:moveTo>
                  <a:cubicBezTo>
                    <a:pt x="745805" y="589891"/>
                    <a:pt x="1120274" y="710130"/>
                    <a:pt x="1772882" y="1125697"/>
                  </a:cubicBezTo>
                  <a:cubicBezTo>
                    <a:pt x="2069355" y="97475"/>
                    <a:pt x="3460415" y="61266"/>
                    <a:pt x="4031151" y="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151784" y="6165304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ZA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ZA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84" y="6165304"/>
                  <a:ext cx="432048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2383944" y="4345854"/>
              <a:ext cx="1944216" cy="0"/>
            </a:xfrm>
            <a:prstGeom prst="line">
              <a:avLst/>
            </a:prstGeom>
            <a:ln w="381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324220" y="4355097"/>
              <a:ext cx="4116862" cy="1099452"/>
            </a:xfrm>
            <a:custGeom>
              <a:avLst/>
              <a:gdLst>
                <a:gd name="connsiteX0" fmla="*/ 17565 w 3971256"/>
                <a:gd name="connsiteY0" fmla="*/ 1201782 h 1201782"/>
                <a:gd name="connsiteX1" fmla="*/ 601039 w 3971256"/>
                <a:gd name="connsiteY1" fmla="*/ 182880 h 1201782"/>
                <a:gd name="connsiteX2" fmla="*/ 3971256 w 3971256"/>
                <a:gd name="connsiteY2" fmla="*/ 0 h 1201782"/>
                <a:gd name="connsiteX0" fmla="*/ 2132 w 3955823"/>
                <a:gd name="connsiteY0" fmla="*/ 1201782 h 1201782"/>
                <a:gd name="connsiteX1" fmla="*/ 1090703 w 3955823"/>
                <a:gd name="connsiteY1" fmla="*/ 391885 h 1201782"/>
                <a:gd name="connsiteX2" fmla="*/ 3955823 w 3955823"/>
                <a:gd name="connsiteY2" fmla="*/ 0 h 1201782"/>
                <a:gd name="connsiteX0" fmla="*/ 1129 w 3954820"/>
                <a:gd name="connsiteY0" fmla="*/ 1201782 h 1201782"/>
                <a:gd name="connsiteX1" fmla="*/ 1089700 w 3954820"/>
                <a:gd name="connsiteY1" fmla="*/ 391885 h 1201782"/>
                <a:gd name="connsiteX2" fmla="*/ 3954820 w 3954820"/>
                <a:gd name="connsiteY2" fmla="*/ 0 h 1201782"/>
                <a:gd name="connsiteX0" fmla="*/ 1160 w 3954851"/>
                <a:gd name="connsiteY0" fmla="*/ 1201782 h 1201782"/>
                <a:gd name="connsiteX1" fmla="*/ 1063605 w 3954851"/>
                <a:gd name="connsiteY1" fmla="*/ 174171 h 1201782"/>
                <a:gd name="connsiteX2" fmla="*/ 3954851 w 3954851"/>
                <a:gd name="connsiteY2" fmla="*/ 0 h 1201782"/>
                <a:gd name="connsiteX0" fmla="*/ 1654 w 3955345"/>
                <a:gd name="connsiteY0" fmla="*/ 1201782 h 1201782"/>
                <a:gd name="connsiteX1" fmla="*/ 1064099 w 3955345"/>
                <a:gd name="connsiteY1" fmla="*/ 174171 h 1201782"/>
                <a:gd name="connsiteX2" fmla="*/ 3955345 w 3955345"/>
                <a:gd name="connsiteY2" fmla="*/ 0 h 1201782"/>
                <a:gd name="connsiteX0" fmla="*/ 938 w 3954629"/>
                <a:gd name="connsiteY0" fmla="*/ 1201782 h 1201782"/>
                <a:gd name="connsiteX1" fmla="*/ 1559771 w 3954629"/>
                <a:gd name="connsiteY1" fmla="*/ 121920 h 1201782"/>
                <a:gd name="connsiteX2" fmla="*/ 3954629 w 3954629"/>
                <a:gd name="connsiteY2" fmla="*/ 0 h 1201782"/>
                <a:gd name="connsiteX0" fmla="*/ 1531 w 3955222"/>
                <a:gd name="connsiteY0" fmla="*/ 1201782 h 1201782"/>
                <a:gd name="connsiteX1" fmla="*/ 1116227 w 3955222"/>
                <a:gd name="connsiteY1" fmla="*/ 200297 h 1201782"/>
                <a:gd name="connsiteX2" fmla="*/ 3955222 w 3955222"/>
                <a:gd name="connsiteY2" fmla="*/ 0 h 1201782"/>
                <a:gd name="connsiteX0" fmla="*/ 2032 w 3964432"/>
                <a:gd name="connsiteY0" fmla="*/ 1105422 h 1105422"/>
                <a:gd name="connsiteX1" fmla="*/ 1116728 w 3964432"/>
                <a:gd name="connsiteY1" fmla="*/ 103937 h 1105422"/>
                <a:gd name="connsiteX2" fmla="*/ 3964432 w 3964432"/>
                <a:gd name="connsiteY2" fmla="*/ 25560 h 1105422"/>
                <a:gd name="connsiteX0" fmla="*/ 2017 w 3938291"/>
                <a:gd name="connsiteY0" fmla="*/ 1136733 h 1136733"/>
                <a:gd name="connsiteX1" fmla="*/ 1116713 w 3938291"/>
                <a:gd name="connsiteY1" fmla="*/ 135248 h 1136733"/>
                <a:gd name="connsiteX2" fmla="*/ 3938291 w 3938291"/>
                <a:gd name="connsiteY2" fmla="*/ 4619 h 1136733"/>
                <a:gd name="connsiteX0" fmla="*/ 2017 w 3938291"/>
                <a:gd name="connsiteY0" fmla="*/ 1140539 h 1140539"/>
                <a:gd name="connsiteX1" fmla="*/ 1116713 w 3938291"/>
                <a:gd name="connsiteY1" fmla="*/ 139054 h 1140539"/>
                <a:gd name="connsiteX2" fmla="*/ 3938291 w 3938291"/>
                <a:gd name="connsiteY2" fmla="*/ 8425 h 1140539"/>
                <a:gd name="connsiteX0" fmla="*/ 2017 w 3938291"/>
                <a:gd name="connsiteY0" fmla="*/ 1176376 h 1176376"/>
                <a:gd name="connsiteX1" fmla="*/ 1116713 w 3938291"/>
                <a:gd name="connsiteY1" fmla="*/ 174891 h 1176376"/>
                <a:gd name="connsiteX2" fmla="*/ 3938291 w 3938291"/>
                <a:gd name="connsiteY2" fmla="*/ 719 h 1176376"/>
                <a:gd name="connsiteX0" fmla="*/ 1937 w 3964337"/>
                <a:gd name="connsiteY0" fmla="*/ 757646 h 757646"/>
                <a:gd name="connsiteX1" fmla="*/ 1142759 w 3964337"/>
                <a:gd name="connsiteY1" fmla="*/ 174172 h 757646"/>
                <a:gd name="connsiteX2" fmla="*/ 3964337 w 3964337"/>
                <a:gd name="connsiteY2" fmla="*/ 0 h 757646"/>
                <a:gd name="connsiteX0" fmla="*/ 1964 w 3955655"/>
                <a:gd name="connsiteY0" fmla="*/ 1158744 h 1158744"/>
                <a:gd name="connsiteX1" fmla="*/ 1134077 w 3955655"/>
                <a:gd name="connsiteY1" fmla="*/ 174676 h 1158744"/>
                <a:gd name="connsiteX2" fmla="*/ 3955655 w 3955655"/>
                <a:gd name="connsiteY2" fmla="*/ 504 h 1158744"/>
                <a:gd name="connsiteX0" fmla="*/ 0 w 3953691"/>
                <a:gd name="connsiteY0" fmla="*/ 1158744 h 1158744"/>
                <a:gd name="connsiteX1" fmla="*/ 1132113 w 3953691"/>
                <a:gd name="connsiteY1" fmla="*/ 174676 h 1158744"/>
                <a:gd name="connsiteX2" fmla="*/ 3953691 w 3953691"/>
                <a:gd name="connsiteY2" fmla="*/ 504 h 1158744"/>
                <a:gd name="connsiteX0" fmla="*/ 0 w 3953691"/>
                <a:gd name="connsiteY0" fmla="*/ 1202330 h 1202330"/>
                <a:gd name="connsiteX1" fmla="*/ 1811382 w 3953691"/>
                <a:gd name="connsiteY1" fmla="*/ 105051 h 1202330"/>
                <a:gd name="connsiteX2" fmla="*/ 3953691 w 3953691"/>
                <a:gd name="connsiteY2" fmla="*/ 44090 h 1202330"/>
                <a:gd name="connsiteX0" fmla="*/ 0 w 3953691"/>
                <a:gd name="connsiteY0" fmla="*/ 1158240 h 1158240"/>
                <a:gd name="connsiteX1" fmla="*/ 1811382 w 3953691"/>
                <a:gd name="connsiteY1" fmla="*/ 60961 h 1158240"/>
                <a:gd name="connsiteX2" fmla="*/ 3953691 w 3953691"/>
                <a:gd name="connsiteY2" fmla="*/ 0 h 1158240"/>
                <a:gd name="connsiteX0" fmla="*/ 0 w 3953691"/>
                <a:gd name="connsiteY0" fmla="*/ 1158240 h 1158240"/>
                <a:gd name="connsiteX1" fmla="*/ 1785257 w 3953691"/>
                <a:gd name="connsiteY1" fmla="*/ 52252 h 1158240"/>
                <a:gd name="connsiteX2" fmla="*/ 3953691 w 3953691"/>
                <a:gd name="connsiteY2" fmla="*/ 0 h 1158240"/>
                <a:gd name="connsiteX0" fmla="*/ 0 w 3953691"/>
                <a:gd name="connsiteY0" fmla="*/ 1158240 h 1158240"/>
                <a:gd name="connsiteX1" fmla="*/ 1785257 w 3953691"/>
                <a:gd name="connsiteY1" fmla="*/ 52252 h 1158240"/>
                <a:gd name="connsiteX2" fmla="*/ 3953691 w 3953691"/>
                <a:gd name="connsiteY2" fmla="*/ 0 h 1158240"/>
                <a:gd name="connsiteX0" fmla="*/ 0 w 3953691"/>
                <a:gd name="connsiteY0" fmla="*/ 1158240 h 1158240"/>
                <a:gd name="connsiteX1" fmla="*/ 1785257 w 3953691"/>
                <a:gd name="connsiteY1" fmla="*/ 52252 h 1158240"/>
                <a:gd name="connsiteX2" fmla="*/ 3953691 w 3953691"/>
                <a:gd name="connsiteY2" fmla="*/ 0 h 1158240"/>
                <a:gd name="connsiteX0" fmla="*/ 0 w 3953691"/>
                <a:gd name="connsiteY0" fmla="*/ 1158240 h 1158240"/>
                <a:gd name="connsiteX1" fmla="*/ 1785257 w 3953691"/>
                <a:gd name="connsiteY1" fmla="*/ 52252 h 1158240"/>
                <a:gd name="connsiteX2" fmla="*/ 3953691 w 3953691"/>
                <a:gd name="connsiteY2" fmla="*/ 0 h 1158240"/>
                <a:gd name="connsiteX0" fmla="*/ 0 w 4005943"/>
                <a:gd name="connsiteY0" fmla="*/ 1105988 h 1105988"/>
                <a:gd name="connsiteX1" fmla="*/ 1785257 w 4005943"/>
                <a:gd name="connsiteY1" fmla="*/ 0 h 1105988"/>
                <a:gd name="connsiteX2" fmla="*/ 4005943 w 4005943"/>
                <a:gd name="connsiteY2" fmla="*/ 1071154 h 1105988"/>
                <a:gd name="connsiteX0" fmla="*/ 0 w 4049486"/>
                <a:gd name="connsiteY0" fmla="*/ 1105988 h 1105988"/>
                <a:gd name="connsiteX1" fmla="*/ 1785257 w 4049486"/>
                <a:gd name="connsiteY1" fmla="*/ 0 h 1105988"/>
                <a:gd name="connsiteX2" fmla="*/ 4049486 w 4049486"/>
                <a:gd name="connsiteY2" fmla="*/ 1071154 h 1105988"/>
                <a:gd name="connsiteX0" fmla="*/ 0 w 4049486"/>
                <a:gd name="connsiteY0" fmla="*/ 1105988 h 1105988"/>
                <a:gd name="connsiteX1" fmla="*/ 1785257 w 4049486"/>
                <a:gd name="connsiteY1" fmla="*/ 0 h 1105988"/>
                <a:gd name="connsiteX2" fmla="*/ 4049486 w 4049486"/>
                <a:gd name="connsiteY2" fmla="*/ 1071154 h 1105988"/>
                <a:gd name="connsiteX0" fmla="*/ 0 w 4049486"/>
                <a:gd name="connsiteY0" fmla="*/ 1105988 h 1105988"/>
                <a:gd name="connsiteX1" fmla="*/ 1785257 w 4049486"/>
                <a:gd name="connsiteY1" fmla="*/ 0 h 1105988"/>
                <a:gd name="connsiteX2" fmla="*/ 4049486 w 4049486"/>
                <a:gd name="connsiteY2" fmla="*/ 1071154 h 1105988"/>
                <a:gd name="connsiteX0" fmla="*/ 0 w 4049486"/>
                <a:gd name="connsiteY0" fmla="*/ 1105988 h 1105988"/>
                <a:gd name="connsiteX1" fmla="*/ 1785257 w 4049486"/>
                <a:gd name="connsiteY1" fmla="*/ 0 h 1105988"/>
                <a:gd name="connsiteX2" fmla="*/ 4049486 w 4049486"/>
                <a:gd name="connsiteY2" fmla="*/ 1071154 h 1105988"/>
                <a:gd name="connsiteX0" fmla="*/ 0 w 4049486"/>
                <a:gd name="connsiteY0" fmla="*/ 1105988 h 1105988"/>
                <a:gd name="connsiteX1" fmla="*/ 1785257 w 4049486"/>
                <a:gd name="connsiteY1" fmla="*/ 0 h 1105988"/>
                <a:gd name="connsiteX2" fmla="*/ 4049486 w 4049486"/>
                <a:gd name="connsiteY2" fmla="*/ 1071154 h 1105988"/>
                <a:gd name="connsiteX0" fmla="*/ 0 w 4049486"/>
                <a:gd name="connsiteY0" fmla="*/ 1105988 h 1105988"/>
                <a:gd name="connsiteX1" fmla="*/ 1785257 w 4049486"/>
                <a:gd name="connsiteY1" fmla="*/ 0 h 1105988"/>
                <a:gd name="connsiteX2" fmla="*/ 4049486 w 4049486"/>
                <a:gd name="connsiteY2" fmla="*/ 1071154 h 1105988"/>
                <a:gd name="connsiteX0" fmla="*/ 0 w 4049486"/>
                <a:gd name="connsiteY0" fmla="*/ 1105988 h 1105988"/>
                <a:gd name="connsiteX1" fmla="*/ 1785257 w 4049486"/>
                <a:gd name="connsiteY1" fmla="*/ 0 h 1105988"/>
                <a:gd name="connsiteX2" fmla="*/ 4049486 w 4049486"/>
                <a:gd name="connsiteY2" fmla="*/ 1071154 h 1105988"/>
                <a:gd name="connsiteX0" fmla="*/ 0 w 4049486"/>
                <a:gd name="connsiteY0" fmla="*/ 1105988 h 1105988"/>
                <a:gd name="connsiteX1" fmla="*/ 1785257 w 4049486"/>
                <a:gd name="connsiteY1" fmla="*/ 0 h 1105988"/>
                <a:gd name="connsiteX2" fmla="*/ 4049486 w 4049486"/>
                <a:gd name="connsiteY2" fmla="*/ 1071154 h 1105988"/>
                <a:gd name="connsiteX0" fmla="*/ 0 w 4405621"/>
                <a:gd name="connsiteY0" fmla="*/ 198666 h 1280362"/>
                <a:gd name="connsiteX1" fmla="*/ 2141392 w 4405621"/>
                <a:gd name="connsiteY1" fmla="*/ 209208 h 1280362"/>
                <a:gd name="connsiteX2" fmla="*/ 4405621 w 4405621"/>
                <a:gd name="connsiteY2" fmla="*/ 1280362 h 1280362"/>
                <a:gd name="connsiteX0" fmla="*/ 0 w 4405621"/>
                <a:gd name="connsiteY0" fmla="*/ 1736 h 1083432"/>
                <a:gd name="connsiteX1" fmla="*/ 2141392 w 4405621"/>
                <a:gd name="connsiteY1" fmla="*/ 12278 h 1083432"/>
                <a:gd name="connsiteX2" fmla="*/ 4405621 w 4405621"/>
                <a:gd name="connsiteY2" fmla="*/ 1083432 h 1083432"/>
                <a:gd name="connsiteX0" fmla="*/ 0 w 4405621"/>
                <a:gd name="connsiteY0" fmla="*/ 1164 h 1122459"/>
                <a:gd name="connsiteX1" fmla="*/ 1766007 w 4405621"/>
                <a:gd name="connsiteY1" fmla="*/ 483344 h 1122459"/>
                <a:gd name="connsiteX2" fmla="*/ 4405621 w 4405621"/>
                <a:gd name="connsiteY2" fmla="*/ 1082860 h 1122459"/>
                <a:gd name="connsiteX0" fmla="*/ 0 w 4405621"/>
                <a:gd name="connsiteY0" fmla="*/ 7772 h 1129067"/>
                <a:gd name="connsiteX1" fmla="*/ 1766007 w 4405621"/>
                <a:gd name="connsiteY1" fmla="*/ 489952 h 1129067"/>
                <a:gd name="connsiteX2" fmla="*/ 4405621 w 4405621"/>
                <a:gd name="connsiteY2" fmla="*/ 1089468 h 1129067"/>
                <a:gd name="connsiteX0" fmla="*/ 0 w 4338244"/>
                <a:gd name="connsiteY0" fmla="*/ 7772 h 1177299"/>
                <a:gd name="connsiteX1" fmla="*/ 1766007 w 4338244"/>
                <a:gd name="connsiteY1" fmla="*/ 489952 h 1177299"/>
                <a:gd name="connsiteX2" fmla="*/ 4338244 w 4338244"/>
                <a:gd name="connsiteY2" fmla="*/ 1156845 h 1177299"/>
                <a:gd name="connsiteX0" fmla="*/ 0 w 4338244"/>
                <a:gd name="connsiteY0" fmla="*/ 7772 h 1168759"/>
                <a:gd name="connsiteX1" fmla="*/ 1766007 w 4338244"/>
                <a:gd name="connsiteY1" fmla="*/ 489952 h 1168759"/>
                <a:gd name="connsiteX2" fmla="*/ 4338244 w 4338244"/>
                <a:gd name="connsiteY2" fmla="*/ 1156845 h 1168759"/>
                <a:gd name="connsiteX0" fmla="*/ 0 w 4107237"/>
                <a:gd name="connsiteY0" fmla="*/ 7772 h 1080552"/>
                <a:gd name="connsiteX1" fmla="*/ 1766007 w 4107237"/>
                <a:gd name="connsiteY1" fmla="*/ 489952 h 1080552"/>
                <a:gd name="connsiteX2" fmla="*/ 4107237 w 4107237"/>
                <a:gd name="connsiteY2" fmla="*/ 1025592 h 1080552"/>
                <a:gd name="connsiteX0" fmla="*/ 0 w 4107237"/>
                <a:gd name="connsiteY0" fmla="*/ 7772 h 1051951"/>
                <a:gd name="connsiteX1" fmla="*/ 1766007 w 4107237"/>
                <a:gd name="connsiteY1" fmla="*/ 489952 h 1051951"/>
                <a:gd name="connsiteX2" fmla="*/ 4107237 w 4107237"/>
                <a:gd name="connsiteY2" fmla="*/ 1025592 h 1051951"/>
                <a:gd name="connsiteX0" fmla="*/ 0 w 4107237"/>
                <a:gd name="connsiteY0" fmla="*/ 7772 h 1025592"/>
                <a:gd name="connsiteX1" fmla="*/ 1766007 w 4107237"/>
                <a:gd name="connsiteY1" fmla="*/ 489952 h 1025592"/>
                <a:gd name="connsiteX2" fmla="*/ 4107237 w 4107237"/>
                <a:gd name="connsiteY2" fmla="*/ 1025592 h 1025592"/>
                <a:gd name="connsiteX0" fmla="*/ 0 w 4116862"/>
                <a:gd name="connsiteY0" fmla="*/ 7772 h 999342"/>
                <a:gd name="connsiteX1" fmla="*/ 1766007 w 4116862"/>
                <a:gd name="connsiteY1" fmla="*/ 489952 h 999342"/>
                <a:gd name="connsiteX2" fmla="*/ 4116862 w 4116862"/>
                <a:gd name="connsiteY2" fmla="*/ 999342 h 999342"/>
                <a:gd name="connsiteX0" fmla="*/ 0 w 4116862"/>
                <a:gd name="connsiteY0" fmla="*/ 7772 h 999342"/>
                <a:gd name="connsiteX1" fmla="*/ 1766007 w 4116862"/>
                <a:gd name="connsiteY1" fmla="*/ 489952 h 999342"/>
                <a:gd name="connsiteX2" fmla="*/ 4116862 w 4116862"/>
                <a:gd name="connsiteY2" fmla="*/ 999342 h 999342"/>
                <a:gd name="connsiteX0" fmla="*/ 0 w 4116862"/>
                <a:gd name="connsiteY0" fmla="*/ 7772 h 999342"/>
                <a:gd name="connsiteX1" fmla="*/ 1766007 w 4116862"/>
                <a:gd name="connsiteY1" fmla="*/ 489952 h 999342"/>
                <a:gd name="connsiteX2" fmla="*/ 4116862 w 4116862"/>
                <a:gd name="connsiteY2" fmla="*/ 999342 h 999342"/>
                <a:gd name="connsiteX0" fmla="*/ 0 w 4116862"/>
                <a:gd name="connsiteY0" fmla="*/ 7772 h 999502"/>
                <a:gd name="connsiteX1" fmla="*/ 1766007 w 4116862"/>
                <a:gd name="connsiteY1" fmla="*/ 489952 h 999502"/>
                <a:gd name="connsiteX2" fmla="*/ 4116862 w 4116862"/>
                <a:gd name="connsiteY2" fmla="*/ 999342 h 99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16862" h="999502">
                  <a:moveTo>
                    <a:pt x="0" y="7772"/>
                  </a:moveTo>
                  <a:cubicBezTo>
                    <a:pt x="838620" y="-39438"/>
                    <a:pt x="1209728" y="129310"/>
                    <a:pt x="1766007" y="489952"/>
                  </a:cubicBezTo>
                  <a:cubicBezTo>
                    <a:pt x="2390120" y="1158104"/>
                    <a:pt x="3643772" y="962592"/>
                    <a:pt x="4116862" y="999342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2329501" y="4327932"/>
              <a:ext cx="6070755" cy="1316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29501" y="2633422"/>
              <a:ext cx="6070755" cy="1316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6098336" y="1311211"/>
              <a:ext cx="0" cy="485060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925857" y="6161814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ZA" sz="2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ZA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Z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857" y="6161814"/>
                  <a:ext cx="43204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799879" y="1230068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Z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879" y="1230068"/>
                  <a:ext cx="43204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847528" y="1748965"/>
                  <a:ext cx="432048" cy="493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Z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ZA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Z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528" y="1748965"/>
                  <a:ext cx="432048" cy="493405"/>
                </a:xfrm>
                <a:prstGeom prst="rect">
                  <a:avLst/>
                </a:prstGeom>
                <a:blipFill>
                  <a:blip r:embed="rId5"/>
                  <a:stretch>
                    <a:fillRect l="-4225" r="-18310" b="-3704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813006" y="2287523"/>
                  <a:ext cx="432048" cy="493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Z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ZA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ZA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006" y="2287523"/>
                  <a:ext cx="432048" cy="493405"/>
                </a:xfrm>
                <a:prstGeom prst="rect">
                  <a:avLst/>
                </a:prstGeom>
                <a:blipFill>
                  <a:blip r:embed="rId6"/>
                  <a:stretch>
                    <a:fillRect l="-4225" r="-18310" b="-4938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 flipH="1">
              <a:off x="2351584" y="2060848"/>
              <a:ext cx="6070755" cy="1316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607153" y="5235991"/>
                  <a:ext cx="7934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ZA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sz="20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ZA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  <m:sup>
                            <m:r>
                              <a:rPr lang="en-ZA" sz="2000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ZA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7153" y="5235991"/>
                  <a:ext cx="79348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799879" y="4115754"/>
                  <a:ext cx="553036" cy="393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ZA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879" y="4115754"/>
                  <a:ext cx="553036" cy="3931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765620" y="4654312"/>
                  <a:ext cx="553036" cy="393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ZA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ZA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620" y="4654312"/>
                  <a:ext cx="553036" cy="3931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 flipH="1">
              <a:off x="2383944" y="4920092"/>
              <a:ext cx="6070755" cy="1316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786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3793</Words>
  <Application>Microsoft Office PowerPoint</Application>
  <PresentationFormat>Widescreen</PresentationFormat>
  <Paragraphs>688</Paragraphs>
  <Slides>92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Cambria Math</vt:lpstr>
      <vt:lpstr>Helvetica Neue Light</vt:lpstr>
      <vt:lpstr>Times New Roman</vt:lpstr>
      <vt:lpstr>Office Theme</vt:lpstr>
      <vt:lpstr>Honours Macroeconomics</vt:lpstr>
      <vt:lpstr>Plan</vt:lpstr>
      <vt:lpstr>Definition of Capital</vt:lpstr>
      <vt:lpstr>Reasons for studying investment</vt:lpstr>
      <vt:lpstr>In the long-run</vt:lpstr>
      <vt:lpstr>PowerPoint Presentation</vt:lpstr>
      <vt:lpstr>Investment and observed economic progress</vt:lpstr>
      <vt:lpstr>PowerPoint Presentation</vt:lpstr>
      <vt:lpstr>Why limited government?</vt:lpstr>
      <vt:lpstr>Why limited government?</vt:lpstr>
      <vt:lpstr>Investment matters in the short run</vt:lpstr>
      <vt:lpstr>PowerPoint Presentation</vt:lpstr>
      <vt:lpstr>PowerPoint Presentation</vt:lpstr>
      <vt:lpstr>Useful diagnostic/descriptive tool</vt:lpstr>
      <vt:lpstr>13 Quarters into a weak upswing</vt:lpstr>
      <vt:lpstr>With investment one  major constraint</vt:lpstr>
      <vt:lpstr>Static Microeconomic model of firm capital stock choice</vt:lpstr>
      <vt:lpstr>Micro Theory of Firm</vt:lpstr>
      <vt:lpstr>Micro Theory of Firm</vt:lpstr>
      <vt:lpstr>Micro Theory of Firm</vt:lpstr>
      <vt:lpstr>From rental to user cost of capital</vt:lpstr>
      <vt:lpstr>From rental to user cost of capital</vt:lpstr>
      <vt:lpstr>Problems with Baseline Model as a description of a dynamic problem</vt:lpstr>
      <vt:lpstr>Problems with Baseline Model as a description of a dynamic problem</vt:lpstr>
      <vt:lpstr>Dynamics of firm capital stock choice with some aggregation</vt:lpstr>
      <vt:lpstr>Key modelling device</vt:lpstr>
      <vt:lpstr>Internal adjustment costs</vt:lpstr>
      <vt:lpstr>External adjustment costs:  Before the financial crisis, one quarter of the world’s construction cranes were in Dubai</vt:lpstr>
      <vt:lpstr>Control, State and Co-state variables vs Parameters</vt:lpstr>
      <vt:lpstr>Internal Adjustment Costs</vt:lpstr>
      <vt:lpstr>The Model Economy</vt:lpstr>
      <vt:lpstr>Production Technology</vt:lpstr>
      <vt:lpstr>Capital Accumulation</vt:lpstr>
      <vt:lpstr>Capital Adjustment Costs</vt:lpstr>
      <vt:lpstr>Capital Adjustment Costs - Example</vt:lpstr>
      <vt:lpstr>Firm Problem</vt:lpstr>
      <vt:lpstr>Firm Problem</vt:lpstr>
      <vt:lpstr>Firm Problem</vt:lpstr>
      <vt:lpstr>Optimal Choices</vt:lpstr>
      <vt:lpstr>Optimal Choices</vt:lpstr>
      <vt:lpstr>Interpretation of q</vt:lpstr>
      <vt:lpstr>Interpretation of q</vt:lpstr>
      <vt:lpstr>Interpretation of q</vt:lpstr>
      <vt:lpstr>Moving to a continuous time model</vt:lpstr>
      <vt:lpstr>Moving to a continuous time model</vt:lpstr>
      <vt:lpstr>Moving to a continuous time model</vt:lpstr>
      <vt:lpstr>Equilibrium</vt:lpstr>
      <vt:lpstr>Phase Diagram in q,K space</vt:lpstr>
      <vt:lpstr>K ̇(t)=0 locus</vt:lpstr>
      <vt:lpstr>K ̇(t)=0 locus</vt:lpstr>
      <vt:lpstr>K ̇(t)=0 locus</vt:lpstr>
      <vt:lpstr>K ̇(t)=0 locus</vt:lpstr>
      <vt:lpstr>q ̇=0 locus</vt:lpstr>
      <vt:lpstr>q ̇=0 locus</vt:lpstr>
      <vt:lpstr>[q ̇=0] Locus</vt:lpstr>
      <vt:lpstr>[q ̇=0] Locus</vt:lpstr>
      <vt:lpstr>Phase Diagram of Dynamics</vt:lpstr>
      <vt:lpstr>Non-equilibrium paths (with fixed loci)</vt:lpstr>
      <vt:lpstr>Saddle Path and steady state K^∗</vt:lpstr>
      <vt:lpstr>Given initial condition K_0, the transversality condition implies the equilibrium q_0</vt:lpstr>
      <vt:lpstr>Given initial condition K_0, the transversality condition implies the equilibrium q_0</vt:lpstr>
      <vt:lpstr>Impact of exogenous shocks</vt:lpstr>
      <vt:lpstr>Starting from steady state:  analyse impact of unanticipated, permanent increase in profits for all K at t_1</vt:lpstr>
      <vt:lpstr>an unanticipated increase in π(K(t)) shifts the q ̇(t) locus up at t_1</vt:lpstr>
      <vt:lpstr>Thus the new saddle path is:</vt:lpstr>
      <vt:lpstr>The equilibrium must end up at a new steady state, therefore the dynamic path is:</vt:lpstr>
      <vt:lpstr>Dynamic Paths</vt:lpstr>
      <vt:lpstr>Starting from steady state:  analyse impact of unanticipated, temporary subsidy τ  that reduces the price of capital between t_1 and t_2</vt:lpstr>
      <vt:lpstr>The subsidy τ affects the replacement price of capital, thus the Kdot locus </vt:lpstr>
      <vt:lpstr>The subsidy τ affects the replacement price of capital, thus the Kdot locus </vt:lpstr>
      <vt:lpstr>The subsidy τ affects the replacement price of capital, thus the Kdot locus </vt:lpstr>
      <vt:lpstr>At t_1, q jumps down but not all the way to the temporary saddle path</vt:lpstr>
      <vt:lpstr>The dynamics are governed by the temporary loci</vt:lpstr>
      <vt:lpstr>At t_2 the system hits the old saddle path,  and converges to the original steady state</vt:lpstr>
      <vt:lpstr>PowerPoint Presentation</vt:lpstr>
      <vt:lpstr>Empirically</vt:lpstr>
      <vt:lpstr>In current research</vt:lpstr>
      <vt:lpstr>PowerPoint Presentation</vt:lpstr>
      <vt:lpstr>Suppose the general belief is that the future profitability from sub-prime mortgage housing will be higher:</vt:lpstr>
      <vt:lpstr>But when mortgage repayments begin to drop off, it is revealed that that was an overly optimistic view</vt:lpstr>
      <vt:lpstr>Starting from steady state: impact of an anticipated, permanent tax on investment</vt:lpstr>
      <vt:lpstr>Risky Assets and  the Consumption Capital-Asset Pricing Model</vt:lpstr>
      <vt:lpstr>Risky Assets and the Consumption CAPM</vt:lpstr>
      <vt:lpstr>Risky Assets and the Consumption CAPM</vt:lpstr>
      <vt:lpstr>Risky Assets and the Consumption CAPM</vt:lpstr>
      <vt:lpstr>Risky Assets and the Consumption CAPM</vt:lpstr>
      <vt:lpstr>PowerPoint Presentation</vt:lpstr>
      <vt:lpstr>PowerPoint Presentation</vt:lpstr>
      <vt:lpstr>Suppose a new asset is created</vt:lpstr>
      <vt:lpstr>Two more puzzles</vt:lpstr>
      <vt:lpstr>Starting from steady state: impact of an anticipated, permanent increase in r</vt:lpstr>
      <vt:lpstr>Dynamic Paths</vt:lpstr>
    </vt:vector>
  </TitlesOfParts>
  <Company>University of Stellenbosch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 Rand, GP, Mnr &lt;gideondurand@sun.ac.za&gt;</dc:creator>
  <cp:lastModifiedBy>Du Rand, Gideon [gideondurand@sun.ac.za]</cp:lastModifiedBy>
  <cp:revision>119</cp:revision>
  <dcterms:created xsi:type="dcterms:W3CDTF">2014-10-09T12:32:17Z</dcterms:created>
  <dcterms:modified xsi:type="dcterms:W3CDTF">2022-10-12T10:03:23Z</dcterms:modified>
</cp:coreProperties>
</file>