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93" r:id="rId4"/>
    <p:sldId id="307" r:id="rId5"/>
    <p:sldId id="308" r:id="rId6"/>
    <p:sldId id="309" r:id="rId7"/>
    <p:sldId id="310" r:id="rId8"/>
    <p:sldId id="311" r:id="rId9"/>
    <p:sldId id="312" r:id="rId10"/>
    <p:sldId id="281" r:id="rId11"/>
    <p:sldId id="285" r:id="rId12"/>
    <p:sldId id="283" r:id="rId13"/>
    <p:sldId id="257" r:id="rId14"/>
    <p:sldId id="258" r:id="rId15"/>
    <p:sldId id="263" r:id="rId16"/>
    <p:sldId id="264" r:id="rId17"/>
    <p:sldId id="265" r:id="rId18"/>
    <p:sldId id="266" r:id="rId19"/>
    <p:sldId id="268" r:id="rId20"/>
    <p:sldId id="269" r:id="rId21"/>
    <p:sldId id="286" r:id="rId22"/>
    <p:sldId id="287" r:id="rId23"/>
    <p:sldId id="288" r:id="rId24"/>
    <p:sldId id="270" r:id="rId25"/>
    <p:sldId id="267" r:id="rId26"/>
    <p:sldId id="271" r:id="rId27"/>
    <p:sldId id="272" r:id="rId28"/>
    <p:sldId id="273" r:id="rId29"/>
    <p:sldId id="274" r:id="rId30"/>
    <p:sldId id="275" r:id="rId31"/>
    <p:sldId id="276" r:id="rId32"/>
    <p:sldId id="278" r:id="rId33"/>
    <p:sldId id="292" r:id="rId34"/>
    <p:sldId id="290" r:id="rId35"/>
    <p:sldId id="277" r:id="rId36"/>
    <p:sldId id="289" r:id="rId37"/>
    <p:sldId id="279" r:id="rId38"/>
    <p:sldId id="280" r:id="rId39"/>
    <p:sldId id="294" r:id="rId40"/>
    <p:sldId id="296" r:id="rId41"/>
    <p:sldId id="298" r:id="rId42"/>
    <p:sldId id="297" r:id="rId43"/>
    <p:sldId id="301" r:id="rId44"/>
    <p:sldId id="300" r:id="rId45"/>
    <p:sldId id="302" r:id="rId46"/>
    <p:sldId id="303" r:id="rId47"/>
    <p:sldId id="304"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7" autoAdjust="0"/>
    <p:restoredTop sz="94660"/>
  </p:normalViewPr>
  <p:slideViewPr>
    <p:cSldViewPr snapToGrid="0">
      <p:cViewPr varScale="1">
        <p:scale>
          <a:sx n="110" d="100"/>
          <a:sy n="110" d="100"/>
        </p:scale>
        <p:origin x="13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46560-595A-43DD-9C5E-7892FCE890A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7339EC2-31BC-43FB-98F8-A16E7C7F5D2A}">
      <dgm:prSet phldrT="[Text]"/>
      <dgm:spPr/>
      <dgm:t>
        <a:bodyPr/>
        <a:lstStyle/>
        <a:p>
          <a:r>
            <a:rPr lang="en-US" dirty="0"/>
            <a:t>Easier Credit Conditions</a:t>
          </a:r>
        </a:p>
      </dgm:t>
    </dgm:pt>
    <dgm:pt modelId="{87D64FF9-0F83-443B-B632-84608CFB8481}" type="parTrans" cxnId="{02AD290E-3AC7-4B08-883A-DAEEA75F6573}">
      <dgm:prSet/>
      <dgm:spPr/>
      <dgm:t>
        <a:bodyPr/>
        <a:lstStyle/>
        <a:p>
          <a:endParaRPr lang="en-US"/>
        </a:p>
      </dgm:t>
    </dgm:pt>
    <dgm:pt modelId="{0855C56E-C17A-485C-8F09-82C3CE00FA57}" type="sibTrans" cxnId="{02AD290E-3AC7-4B08-883A-DAEEA75F6573}">
      <dgm:prSet/>
      <dgm:spPr/>
      <dgm:t>
        <a:bodyPr/>
        <a:lstStyle/>
        <a:p>
          <a:endParaRPr lang="en-US"/>
        </a:p>
      </dgm:t>
    </dgm:pt>
    <dgm:pt modelId="{C504B2DA-3F97-4825-84FE-56D2C7442249}">
      <dgm:prSet phldrT="[Text]"/>
      <dgm:spPr/>
      <dgm:t>
        <a:bodyPr/>
        <a:lstStyle/>
        <a:p>
          <a:r>
            <a:rPr lang="en-US" dirty="0"/>
            <a:t>Increase in Housing Investment Demand</a:t>
          </a:r>
        </a:p>
      </dgm:t>
    </dgm:pt>
    <dgm:pt modelId="{09BC328D-4B14-4028-9217-74DCD264FFEA}" type="parTrans" cxnId="{914D4E59-1CFE-48BA-AA03-6E3BD6D1F426}">
      <dgm:prSet/>
      <dgm:spPr/>
      <dgm:t>
        <a:bodyPr/>
        <a:lstStyle/>
        <a:p>
          <a:endParaRPr lang="en-US"/>
        </a:p>
      </dgm:t>
    </dgm:pt>
    <dgm:pt modelId="{3AABE337-1497-46A6-8515-D0774C49C986}" type="sibTrans" cxnId="{914D4E59-1CFE-48BA-AA03-6E3BD6D1F426}">
      <dgm:prSet/>
      <dgm:spPr/>
      <dgm:t>
        <a:bodyPr/>
        <a:lstStyle/>
        <a:p>
          <a:endParaRPr lang="en-US"/>
        </a:p>
      </dgm:t>
    </dgm:pt>
    <dgm:pt modelId="{E55434DB-2021-4F3F-95CB-D819095A2EDC}">
      <dgm:prSet phldrT="[Text]"/>
      <dgm:spPr/>
      <dgm:t>
        <a:bodyPr/>
        <a:lstStyle/>
        <a:p>
          <a:r>
            <a:rPr lang="en-US" dirty="0"/>
            <a:t>Housing Prices increase</a:t>
          </a:r>
        </a:p>
      </dgm:t>
    </dgm:pt>
    <dgm:pt modelId="{79F162B2-1A95-49DC-BD0F-0E8CAE9C6832}" type="parTrans" cxnId="{2F5A22E0-9AAD-4F6D-8373-239729FF623A}">
      <dgm:prSet/>
      <dgm:spPr/>
      <dgm:t>
        <a:bodyPr/>
        <a:lstStyle/>
        <a:p>
          <a:endParaRPr lang="en-US"/>
        </a:p>
      </dgm:t>
    </dgm:pt>
    <dgm:pt modelId="{C841631E-0922-4D3C-852C-F4D06E7147A1}" type="sibTrans" cxnId="{2F5A22E0-9AAD-4F6D-8373-239729FF623A}">
      <dgm:prSet/>
      <dgm:spPr/>
      <dgm:t>
        <a:bodyPr/>
        <a:lstStyle/>
        <a:p>
          <a:endParaRPr lang="en-US"/>
        </a:p>
      </dgm:t>
    </dgm:pt>
    <dgm:pt modelId="{6CD0B33C-3522-4E35-A056-01F9E40BB838}">
      <dgm:prSet phldrT="[Text]"/>
      <dgm:spPr/>
      <dgm:t>
        <a:bodyPr/>
        <a:lstStyle/>
        <a:p>
          <a:r>
            <a:rPr lang="en-US" dirty="0"/>
            <a:t>Home owners’ net worth improves</a:t>
          </a:r>
        </a:p>
      </dgm:t>
    </dgm:pt>
    <dgm:pt modelId="{082ACC7C-6620-40EB-9BCC-CCD0B410A8D7}" type="parTrans" cxnId="{7E51036E-A9F4-4C34-B1F4-5C3F91E76978}">
      <dgm:prSet/>
      <dgm:spPr/>
      <dgm:t>
        <a:bodyPr/>
        <a:lstStyle/>
        <a:p>
          <a:endParaRPr lang="en-US"/>
        </a:p>
      </dgm:t>
    </dgm:pt>
    <dgm:pt modelId="{3EB36218-931A-4AF5-8120-645FC76763CF}" type="sibTrans" cxnId="{7E51036E-A9F4-4C34-B1F4-5C3F91E76978}">
      <dgm:prSet/>
      <dgm:spPr/>
      <dgm:t>
        <a:bodyPr/>
        <a:lstStyle/>
        <a:p>
          <a:endParaRPr lang="en-US"/>
        </a:p>
      </dgm:t>
    </dgm:pt>
    <dgm:pt modelId="{316B8F78-80B3-40AD-ACFF-7F4AABC1BF70}">
      <dgm:prSet phldrT="[Text]"/>
      <dgm:spPr/>
      <dgm:t>
        <a:bodyPr/>
        <a:lstStyle/>
        <a:p>
          <a:r>
            <a:rPr lang="en-US" dirty="0"/>
            <a:t>Perceived Credit Risk Falls</a:t>
          </a:r>
        </a:p>
      </dgm:t>
    </dgm:pt>
    <dgm:pt modelId="{F9D8699F-7C26-462B-868F-3EFB24237DC8}" type="parTrans" cxnId="{83060FAF-5EAC-4E00-BC9B-A677C599ED0A}">
      <dgm:prSet/>
      <dgm:spPr/>
      <dgm:t>
        <a:bodyPr/>
        <a:lstStyle/>
        <a:p>
          <a:endParaRPr lang="en-US"/>
        </a:p>
      </dgm:t>
    </dgm:pt>
    <dgm:pt modelId="{52CFBA0A-38E4-46BD-AD0D-E421064CEB3B}" type="sibTrans" cxnId="{83060FAF-5EAC-4E00-BC9B-A677C599ED0A}">
      <dgm:prSet/>
      <dgm:spPr/>
      <dgm:t>
        <a:bodyPr/>
        <a:lstStyle/>
        <a:p>
          <a:endParaRPr lang="en-US"/>
        </a:p>
      </dgm:t>
    </dgm:pt>
    <dgm:pt modelId="{C355BAF7-B141-45CD-B9DC-AA5F250FAFD8}" type="pres">
      <dgm:prSet presAssocID="{CA546560-595A-43DD-9C5E-7892FCE890AF}" presName="cycle" presStyleCnt="0">
        <dgm:presLayoutVars>
          <dgm:dir/>
          <dgm:resizeHandles val="exact"/>
        </dgm:presLayoutVars>
      </dgm:prSet>
      <dgm:spPr/>
    </dgm:pt>
    <dgm:pt modelId="{F51CD3FC-6BCB-4782-9FE8-6D05D7F26278}" type="pres">
      <dgm:prSet presAssocID="{77339EC2-31BC-43FB-98F8-A16E7C7F5D2A}" presName="node" presStyleLbl="node1" presStyleIdx="0" presStyleCnt="5">
        <dgm:presLayoutVars>
          <dgm:bulletEnabled val="1"/>
        </dgm:presLayoutVars>
      </dgm:prSet>
      <dgm:spPr/>
    </dgm:pt>
    <dgm:pt modelId="{89051B6B-9CDE-46BE-A73B-2CA0F331DBB7}" type="pres">
      <dgm:prSet presAssocID="{0855C56E-C17A-485C-8F09-82C3CE00FA57}" presName="sibTrans" presStyleLbl="sibTrans2D1" presStyleIdx="0" presStyleCnt="5"/>
      <dgm:spPr/>
    </dgm:pt>
    <dgm:pt modelId="{AABA904B-D424-4DD6-B31B-57D7E60A2C31}" type="pres">
      <dgm:prSet presAssocID="{0855C56E-C17A-485C-8F09-82C3CE00FA57}" presName="connectorText" presStyleLbl="sibTrans2D1" presStyleIdx="0" presStyleCnt="5"/>
      <dgm:spPr/>
    </dgm:pt>
    <dgm:pt modelId="{D6BB30F2-6ACA-4C54-A078-B829FB6F1DCD}" type="pres">
      <dgm:prSet presAssocID="{C504B2DA-3F97-4825-84FE-56D2C7442249}" presName="node" presStyleLbl="node1" presStyleIdx="1" presStyleCnt="5">
        <dgm:presLayoutVars>
          <dgm:bulletEnabled val="1"/>
        </dgm:presLayoutVars>
      </dgm:prSet>
      <dgm:spPr/>
    </dgm:pt>
    <dgm:pt modelId="{D0AE778F-F1C4-4CF8-B483-BD18E3C92FAD}" type="pres">
      <dgm:prSet presAssocID="{3AABE337-1497-46A6-8515-D0774C49C986}" presName="sibTrans" presStyleLbl="sibTrans2D1" presStyleIdx="1" presStyleCnt="5"/>
      <dgm:spPr/>
    </dgm:pt>
    <dgm:pt modelId="{449D049D-81E2-49C8-B52C-E6DBE0A4DC09}" type="pres">
      <dgm:prSet presAssocID="{3AABE337-1497-46A6-8515-D0774C49C986}" presName="connectorText" presStyleLbl="sibTrans2D1" presStyleIdx="1" presStyleCnt="5"/>
      <dgm:spPr/>
    </dgm:pt>
    <dgm:pt modelId="{4B41AAEB-6AEA-4D4D-ABE3-9325FABCB59A}" type="pres">
      <dgm:prSet presAssocID="{E55434DB-2021-4F3F-95CB-D819095A2EDC}" presName="node" presStyleLbl="node1" presStyleIdx="2" presStyleCnt="5">
        <dgm:presLayoutVars>
          <dgm:bulletEnabled val="1"/>
        </dgm:presLayoutVars>
      </dgm:prSet>
      <dgm:spPr/>
    </dgm:pt>
    <dgm:pt modelId="{B06D524D-5220-4822-AA90-1C5FCEC7F862}" type="pres">
      <dgm:prSet presAssocID="{C841631E-0922-4D3C-852C-F4D06E7147A1}" presName="sibTrans" presStyleLbl="sibTrans2D1" presStyleIdx="2" presStyleCnt="5"/>
      <dgm:spPr/>
    </dgm:pt>
    <dgm:pt modelId="{FAF172BA-53CE-47BB-9156-92A8585F9F93}" type="pres">
      <dgm:prSet presAssocID="{C841631E-0922-4D3C-852C-F4D06E7147A1}" presName="connectorText" presStyleLbl="sibTrans2D1" presStyleIdx="2" presStyleCnt="5"/>
      <dgm:spPr/>
    </dgm:pt>
    <dgm:pt modelId="{CAB32805-F2EF-4429-999D-F472E3442571}" type="pres">
      <dgm:prSet presAssocID="{6CD0B33C-3522-4E35-A056-01F9E40BB838}" presName="node" presStyleLbl="node1" presStyleIdx="3" presStyleCnt="5">
        <dgm:presLayoutVars>
          <dgm:bulletEnabled val="1"/>
        </dgm:presLayoutVars>
      </dgm:prSet>
      <dgm:spPr/>
    </dgm:pt>
    <dgm:pt modelId="{D447932A-31B5-42FD-AB02-1E65C55CDE40}" type="pres">
      <dgm:prSet presAssocID="{3EB36218-931A-4AF5-8120-645FC76763CF}" presName="sibTrans" presStyleLbl="sibTrans2D1" presStyleIdx="3" presStyleCnt="5"/>
      <dgm:spPr/>
    </dgm:pt>
    <dgm:pt modelId="{B2722316-FD41-49F5-9C26-F8A33D7573CB}" type="pres">
      <dgm:prSet presAssocID="{3EB36218-931A-4AF5-8120-645FC76763CF}" presName="connectorText" presStyleLbl="sibTrans2D1" presStyleIdx="3" presStyleCnt="5"/>
      <dgm:spPr/>
    </dgm:pt>
    <dgm:pt modelId="{20A77C09-B3C3-4102-B0A4-52ABEA6A810D}" type="pres">
      <dgm:prSet presAssocID="{316B8F78-80B3-40AD-ACFF-7F4AABC1BF70}" presName="node" presStyleLbl="node1" presStyleIdx="4" presStyleCnt="5">
        <dgm:presLayoutVars>
          <dgm:bulletEnabled val="1"/>
        </dgm:presLayoutVars>
      </dgm:prSet>
      <dgm:spPr/>
    </dgm:pt>
    <dgm:pt modelId="{636E1CA8-C8B8-42E1-8184-E54C90925869}" type="pres">
      <dgm:prSet presAssocID="{52CFBA0A-38E4-46BD-AD0D-E421064CEB3B}" presName="sibTrans" presStyleLbl="sibTrans2D1" presStyleIdx="4" presStyleCnt="5"/>
      <dgm:spPr/>
    </dgm:pt>
    <dgm:pt modelId="{9AFE6F27-5F28-4A79-8191-434D6E05B62D}" type="pres">
      <dgm:prSet presAssocID="{52CFBA0A-38E4-46BD-AD0D-E421064CEB3B}" presName="connectorText" presStyleLbl="sibTrans2D1" presStyleIdx="4" presStyleCnt="5"/>
      <dgm:spPr/>
    </dgm:pt>
  </dgm:ptLst>
  <dgm:cxnLst>
    <dgm:cxn modelId="{D364CB08-B0CC-4892-9EFC-6774CD58696F}" type="presOf" srcId="{6CD0B33C-3522-4E35-A056-01F9E40BB838}" destId="{CAB32805-F2EF-4429-999D-F472E3442571}" srcOrd="0" destOrd="0" presId="urn:microsoft.com/office/officeart/2005/8/layout/cycle2"/>
    <dgm:cxn modelId="{02AD290E-3AC7-4B08-883A-DAEEA75F6573}" srcId="{CA546560-595A-43DD-9C5E-7892FCE890AF}" destId="{77339EC2-31BC-43FB-98F8-A16E7C7F5D2A}" srcOrd="0" destOrd="0" parTransId="{87D64FF9-0F83-443B-B632-84608CFB8481}" sibTransId="{0855C56E-C17A-485C-8F09-82C3CE00FA57}"/>
    <dgm:cxn modelId="{29E6D424-99A2-4746-8869-3EFCCC628967}" type="presOf" srcId="{3AABE337-1497-46A6-8515-D0774C49C986}" destId="{449D049D-81E2-49C8-B52C-E6DBE0A4DC09}" srcOrd="1" destOrd="0" presId="urn:microsoft.com/office/officeart/2005/8/layout/cycle2"/>
    <dgm:cxn modelId="{1769EA2A-6148-432C-A01D-B4998E473CAB}" type="presOf" srcId="{3EB36218-931A-4AF5-8120-645FC76763CF}" destId="{D447932A-31B5-42FD-AB02-1E65C55CDE40}" srcOrd="0" destOrd="0" presId="urn:microsoft.com/office/officeart/2005/8/layout/cycle2"/>
    <dgm:cxn modelId="{795AA131-21B2-4ADF-81F2-B99ABE874D47}" type="presOf" srcId="{0855C56E-C17A-485C-8F09-82C3CE00FA57}" destId="{AABA904B-D424-4DD6-B31B-57D7E60A2C31}" srcOrd="1" destOrd="0" presId="urn:microsoft.com/office/officeart/2005/8/layout/cycle2"/>
    <dgm:cxn modelId="{F038D533-BDAE-421D-98D5-64D9F3C2AD32}" type="presOf" srcId="{3AABE337-1497-46A6-8515-D0774C49C986}" destId="{D0AE778F-F1C4-4CF8-B483-BD18E3C92FAD}" srcOrd="0" destOrd="0" presId="urn:microsoft.com/office/officeart/2005/8/layout/cycle2"/>
    <dgm:cxn modelId="{9FEACA5C-3D53-493C-BB89-DA0E10C707D2}" type="presOf" srcId="{77339EC2-31BC-43FB-98F8-A16E7C7F5D2A}" destId="{F51CD3FC-6BCB-4782-9FE8-6D05D7F26278}" srcOrd="0" destOrd="0" presId="urn:microsoft.com/office/officeart/2005/8/layout/cycle2"/>
    <dgm:cxn modelId="{7E51036E-A9F4-4C34-B1F4-5C3F91E76978}" srcId="{CA546560-595A-43DD-9C5E-7892FCE890AF}" destId="{6CD0B33C-3522-4E35-A056-01F9E40BB838}" srcOrd="3" destOrd="0" parTransId="{082ACC7C-6620-40EB-9BCC-CCD0B410A8D7}" sibTransId="{3EB36218-931A-4AF5-8120-645FC76763CF}"/>
    <dgm:cxn modelId="{914D4E59-1CFE-48BA-AA03-6E3BD6D1F426}" srcId="{CA546560-595A-43DD-9C5E-7892FCE890AF}" destId="{C504B2DA-3F97-4825-84FE-56D2C7442249}" srcOrd="1" destOrd="0" parTransId="{09BC328D-4B14-4028-9217-74DCD264FFEA}" sibTransId="{3AABE337-1497-46A6-8515-D0774C49C986}"/>
    <dgm:cxn modelId="{F1512282-656A-46C3-A8CA-D31943871787}" type="presOf" srcId="{316B8F78-80B3-40AD-ACFF-7F4AABC1BF70}" destId="{20A77C09-B3C3-4102-B0A4-52ABEA6A810D}" srcOrd="0" destOrd="0" presId="urn:microsoft.com/office/officeart/2005/8/layout/cycle2"/>
    <dgm:cxn modelId="{3E50DC9D-50FE-443B-9BA9-404CBEA12F46}" type="presOf" srcId="{C841631E-0922-4D3C-852C-F4D06E7147A1}" destId="{B06D524D-5220-4822-AA90-1C5FCEC7F862}" srcOrd="0" destOrd="0" presId="urn:microsoft.com/office/officeart/2005/8/layout/cycle2"/>
    <dgm:cxn modelId="{83060FAF-5EAC-4E00-BC9B-A677C599ED0A}" srcId="{CA546560-595A-43DD-9C5E-7892FCE890AF}" destId="{316B8F78-80B3-40AD-ACFF-7F4AABC1BF70}" srcOrd="4" destOrd="0" parTransId="{F9D8699F-7C26-462B-868F-3EFB24237DC8}" sibTransId="{52CFBA0A-38E4-46BD-AD0D-E421064CEB3B}"/>
    <dgm:cxn modelId="{2EE4E0CB-E90F-4642-BDCD-F84E42DE9AF0}" type="presOf" srcId="{0855C56E-C17A-485C-8F09-82C3CE00FA57}" destId="{89051B6B-9CDE-46BE-A73B-2CA0F331DBB7}" srcOrd="0" destOrd="0" presId="urn:microsoft.com/office/officeart/2005/8/layout/cycle2"/>
    <dgm:cxn modelId="{EEF833DC-DD77-413E-B02E-B5BFF3488CC7}" type="presOf" srcId="{C504B2DA-3F97-4825-84FE-56D2C7442249}" destId="{D6BB30F2-6ACA-4C54-A078-B829FB6F1DCD}" srcOrd="0" destOrd="0" presId="urn:microsoft.com/office/officeart/2005/8/layout/cycle2"/>
    <dgm:cxn modelId="{2F5A22E0-9AAD-4F6D-8373-239729FF623A}" srcId="{CA546560-595A-43DD-9C5E-7892FCE890AF}" destId="{E55434DB-2021-4F3F-95CB-D819095A2EDC}" srcOrd="2" destOrd="0" parTransId="{79F162B2-1A95-49DC-BD0F-0E8CAE9C6832}" sibTransId="{C841631E-0922-4D3C-852C-F4D06E7147A1}"/>
    <dgm:cxn modelId="{113904E5-C8F3-4264-93F3-B6AA67D7E500}" type="presOf" srcId="{3EB36218-931A-4AF5-8120-645FC76763CF}" destId="{B2722316-FD41-49F5-9C26-F8A33D7573CB}" srcOrd="1" destOrd="0" presId="urn:microsoft.com/office/officeart/2005/8/layout/cycle2"/>
    <dgm:cxn modelId="{8850FEE7-C984-4BF5-ADAF-321F137CB1EC}" type="presOf" srcId="{CA546560-595A-43DD-9C5E-7892FCE890AF}" destId="{C355BAF7-B141-45CD-B9DC-AA5F250FAFD8}" srcOrd="0" destOrd="0" presId="urn:microsoft.com/office/officeart/2005/8/layout/cycle2"/>
    <dgm:cxn modelId="{1DF57EE9-0EE0-499C-A917-5D902CA9A5EE}" type="presOf" srcId="{E55434DB-2021-4F3F-95CB-D819095A2EDC}" destId="{4B41AAEB-6AEA-4D4D-ABE3-9325FABCB59A}" srcOrd="0" destOrd="0" presId="urn:microsoft.com/office/officeart/2005/8/layout/cycle2"/>
    <dgm:cxn modelId="{4F1E6CEC-998C-444D-8938-95E43445450E}" type="presOf" srcId="{52CFBA0A-38E4-46BD-AD0D-E421064CEB3B}" destId="{9AFE6F27-5F28-4A79-8191-434D6E05B62D}" srcOrd="1" destOrd="0" presId="urn:microsoft.com/office/officeart/2005/8/layout/cycle2"/>
    <dgm:cxn modelId="{EE74D1EC-C6EF-4654-83CB-1A530959361A}" type="presOf" srcId="{C841631E-0922-4D3C-852C-F4D06E7147A1}" destId="{FAF172BA-53CE-47BB-9156-92A8585F9F93}" srcOrd="1" destOrd="0" presId="urn:microsoft.com/office/officeart/2005/8/layout/cycle2"/>
    <dgm:cxn modelId="{4EB8A4F6-1893-429A-8007-CBBA4CEE83AF}" type="presOf" srcId="{52CFBA0A-38E4-46BD-AD0D-E421064CEB3B}" destId="{636E1CA8-C8B8-42E1-8184-E54C90925869}" srcOrd="0" destOrd="0" presId="urn:microsoft.com/office/officeart/2005/8/layout/cycle2"/>
    <dgm:cxn modelId="{B8558564-F37E-44A5-BF4E-1ED19133A648}" type="presParOf" srcId="{C355BAF7-B141-45CD-B9DC-AA5F250FAFD8}" destId="{F51CD3FC-6BCB-4782-9FE8-6D05D7F26278}" srcOrd="0" destOrd="0" presId="urn:microsoft.com/office/officeart/2005/8/layout/cycle2"/>
    <dgm:cxn modelId="{44A61C64-4CA9-4467-B805-5FB6D4490E69}" type="presParOf" srcId="{C355BAF7-B141-45CD-B9DC-AA5F250FAFD8}" destId="{89051B6B-9CDE-46BE-A73B-2CA0F331DBB7}" srcOrd="1" destOrd="0" presId="urn:microsoft.com/office/officeart/2005/8/layout/cycle2"/>
    <dgm:cxn modelId="{3C010DD8-6BE8-4501-894B-14D7F641116C}" type="presParOf" srcId="{89051B6B-9CDE-46BE-A73B-2CA0F331DBB7}" destId="{AABA904B-D424-4DD6-B31B-57D7E60A2C31}" srcOrd="0" destOrd="0" presId="urn:microsoft.com/office/officeart/2005/8/layout/cycle2"/>
    <dgm:cxn modelId="{DD607590-ABCF-4F07-A938-3606524737E1}" type="presParOf" srcId="{C355BAF7-B141-45CD-B9DC-AA5F250FAFD8}" destId="{D6BB30F2-6ACA-4C54-A078-B829FB6F1DCD}" srcOrd="2" destOrd="0" presId="urn:microsoft.com/office/officeart/2005/8/layout/cycle2"/>
    <dgm:cxn modelId="{14127D5D-2124-4657-BE5D-C78DC42C4718}" type="presParOf" srcId="{C355BAF7-B141-45CD-B9DC-AA5F250FAFD8}" destId="{D0AE778F-F1C4-4CF8-B483-BD18E3C92FAD}" srcOrd="3" destOrd="0" presId="urn:microsoft.com/office/officeart/2005/8/layout/cycle2"/>
    <dgm:cxn modelId="{27C860D4-C183-4F76-A573-8279046B4E63}" type="presParOf" srcId="{D0AE778F-F1C4-4CF8-B483-BD18E3C92FAD}" destId="{449D049D-81E2-49C8-B52C-E6DBE0A4DC09}" srcOrd="0" destOrd="0" presId="urn:microsoft.com/office/officeart/2005/8/layout/cycle2"/>
    <dgm:cxn modelId="{37874B25-0E77-4EE9-8C41-85142B79D4CA}" type="presParOf" srcId="{C355BAF7-B141-45CD-B9DC-AA5F250FAFD8}" destId="{4B41AAEB-6AEA-4D4D-ABE3-9325FABCB59A}" srcOrd="4" destOrd="0" presId="urn:microsoft.com/office/officeart/2005/8/layout/cycle2"/>
    <dgm:cxn modelId="{B1DA4161-06E1-428D-AFB3-FBDFAE3906DE}" type="presParOf" srcId="{C355BAF7-B141-45CD-B9DC-AA5F250FAFD8}" destId="{B06D524D-5220-4822-AA90-1C5FCEC7F862}" srcOrd="5" destOrd="0" presId="urn:microsoft.com/office/officeart/2005/8/layout/cycle2"/>
    <dgm:cxn modelId="{7CD1431F-BDF1-4CE5-B0DA-C1A8AAF99B5E}" type="presParOf" srcId="{B06D524D-5220-4822-AA90-1C5FCEC7F862}" destId="{FAF172BA-53CE-47BB-9156-92A8585F9F93}" srcOrd="0" destOrd="0" presId="urn:microsoft.com/office/officeart/2005/8/layout/cycle2"/>
    <dgm:cxn modelId="{3CEE87CB-259C-450E-ADAD-CACA2851DFBD}" type="presParOf" srcId="{C355BAF7-B141-45CD-B9DC-AA5F250FAFD8}" destId="{CAB32805-F2EF-4429-999D-F472E3442571}" srcOrd="6" destOrd="0" presId="urn:microsoft.com/office/officeart/2005/8/layout/cycle2"/>
    <dgm:cxn modelId="{9985C185-A9C0-4CCE-899C-6D0C16FB1B27}" type="presParOf" srcId="{C355BAF7-B141-45CD-B9DC-AA5F250FAFD8}" destId="{D447932A-31B5-42FD-AB02-1E65C55CDE40}" srcOrd="7" destOrd="0" presId="urn:microsoft.com/office/officeart/2005/8/layout/cycle2"/>
    <dgm:cxn modelId="{C626FCDE-5C8B-490C-A2AB-559D98C950CE}" type="presParOf" srcId="{D447932A-31B5-42FD-AB02-1E65C55CDE40}" destId="{B2722316-FD41-49F5-9C26-F8A33D7573CB}" srcOrd="0" destOrd="0" presId="urn:microsoft.com/office/officeart/2005/8/layout/cycle2"/>
    <dgm:cxn modelId="{896BCF07-52C0-4E91-B324-939F476F29E1}" type="presParOf" srcId="{C355BAF7-B141-45CD-B9DC-AA5F250FAFD8}" destId="{20A77C09-B3C3-4102-B0A4-52ABEA6A810D}" srcOrd="8" destOrd="0" presId="urn:microsoft.com/office/officeart/2005/8/layout/cycle2"/>
    <dgm:cxn modelId="{6BC3FE12-2C65-477D-9930-C65244B364AA}" type="presParOf" srcId="{C355BAF7-B141-45CD-B9DC-AA5F250FAFD8}" destId="{636E1CA8-C8B8-42E1-8184-E54C90925869}" srcOrd="9" destOrd="0" presId="urn:microsoft.com/office/officeart/2005/8/layout/cycle2"/>
    <dgm:cxn modelId="{2F7B7A8A-D528-4615-BED1-CD489225E5D8}" type="presParOf" srcId="{636E1CA8-C8B8-42E1-8184-E54C90925869}" destId="{9AFE6F27-5F28-4A79-8191-434D6E05B62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CD3FC-6BCB-4782-9FE8-6D05D7F26278}">
      <dsp:nvSpPr>
        <dsp:cNvPr id="0" name=""/>
        <dsp:cNvSpPr/>
      </dsp:nvSpPr>
      <dsp:spPr>
        <a:xfrm>
          <a:off x="2823027" y="834"/>
          <a:ext cx="1187940" cy="11879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Easier Credit Conditions</a:t>
          </a:r>
        </a:p>
      </dsp:txBody>
      <dsp:txXfrm>
        <a:off x="2996997" y="174804"/>
        <a:ext cx="840000" cy="840000"/>
      </dsp:txXfrm>
    </dsp:sp>
    <dsp:sp modelId="{89051B6B-9CDE-46BE-A73B-2CA0F331DBB7}">
      <dsp:nvSpPr>
        <dsp:cNvPr id="0" name=""/>
        <dsp:cNvSpPr/>
      </dsp:nvSpPr>
      <dsp:spPr>
        <a:xfrm rot="2160000">
          <a:off x="3973687" y="913915"/>
          <a:ext cx="316889" cy="400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982765" y="966162"/>
        <a:ext cx="221822" cy="240557"/>
      </dsp:txXfrm>
    </dsp:sp>
    <dsp:sp modelId="{D6BB30F2-6ACA-4C54-A078-B829FB6F1DCD}">
      <dsp:nvSpPr>
        <dsp:cNvPr id="0" name=""/>
        <dsp:cNvSpPr/>
      </dsp:nvSpPr>
      <dsp:spPr>
        <a:xfrm>
          <a:off x="4267807" y="1050528"/>
          <a:ext cx="1187940" cy="11879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Increase in Housing Investment Demand</a:t>
          </a:r>
        </a:p>
      </dsp:txBody>
      <dsp:txXfrm>
        <a:off x="4441777" y="1224498"/>
        <a:ext cx="840000" cy="840000"/>
      </dsp:txXfrm>
    </dsp:sp>
    <dsp:sp modelId="{D0AE778F-F1C4-4CF8-B483-BD18E3C92FAD}">
      <dsp:nvSpPr>
        <dsp:cNvPr id="0" name=""/>
        <dsp:cNvSpPr/>
      </dsp:nvSpPr>
      <dsp:spPr>
        <a:xfrm rot="6480000">
          <a:off x="4430176" y="2284724"/>
          <a:ext cx="316889" cy="400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492398" y="2319703"/>
        <a:ext cx="221822" cy="240557"/>
      </dsp:txXfrm>
    </dsp:sp>
    <dsp:sp modelId="{4B41AAEB-6AEA-4D4D-ABE3-9325FABCB59A}">
      <dsp:nvSpPr>
        <dsp:cNvPr id="0" name=""/>
        <dsp:cNvSpPr/>
      </dsp:nvSpPr>
      <dsp:spPr>
        <a:xfrm>
          <a:off x="3715950" y="2748969"/>
          <a:ext cx="1187940" cy="11879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Housing Prices increase</a:t>
          </a:r>
        </a:p>
      </dsp:txBody>
      <dsp:txXfrm>
        <a:off x="3889920" y="2922939"/>
        <a:ext cx="840000" cy="840000"/>
      </dsp:txXfrm>
    </dsp:sp>
    <dsp:sp modelId="{B06D524D-5220-4822-AA90-1C5FCEC7F862}">
      <dsp:nvSpPr>
        <dsp:cNvPr id="0" name=""/>
        <dsp:cNvSpPr/>
      </dsp:nvSpPr>
      <dsp:spPr>
        <a:xfrm rot="10800000">
          <a:off x="3267521" y="3142474"/>
          <a:ext cx="316889" cy="400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362588" y="3222660"/>
        <a:ext cx="221822" cy="240557"/>
      </dsp:txXfrm>
    </dsp:sp>
    <dsp:sp modelId="{CAB32805-F2EF-4429-999D-F472E3442571}">
      <dsp:nvSpPr>
        <dsp:cNvPr id="0" name=""/>
        <dsp:cNvSpPr/>
      </dsp:nvSpPr>
      <dsp:spPr>
        <a:xfrm>
          <a:off x="1930104" y="2748969"/>
          <a:ext cx="1187940" cy="11879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Home owners’ net worth improves</a:t>
          </a:r>
        </a:p>
      </dsp:txBody>
      <dsp:txXfrm>
        <a:off x="2104074" y="2922939"/>
        <a:ext cx="840000" cy="840000"/>
      </dsp:txXfrm>
    </dsp:sp>
    <dsp:sp modelId="{D447932A-31B5-42FD-AB02-1E65C55CDE40}">
      <dsp:nvSpPr>
        <dsp:cNvPr id="0" name=""/>
        <dsp:cNvSpPr/>
      </dsp:nvSpPr>
      <dsp:spPr>
        <a:xfrm rot="15120000">
          <a:off x="2092472" y="2301783"/>
          <a:ext cx="316889" cy="400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154694" y="2427176"/>
        <a:ext cx="221822" cy="240557"/>
      </dsp:txXfrm>
    </dsp:sp>
    <dsp:sp modelId="{20A77C09-B3C3-4102-B0A4-52ABEA6A810D}">
      <dsp:nvSpPr>
        <dsp:cNvPr id="0" name=""/>
        <dsp:cNvSpPr/>
      </dsp:nvSpPr>
      <dsp:spPr>
        <a:xfrm>
          <a:off x="1378247" y="1050528"/>
          <a:ext cx="1187940" cy="11879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Perceived Credit Risk Falls</a:t>
          </a:r>
        </a:p>
      </dsp:txBody>
      <dsp:txXfrm>
        <a:off x="1552217" y="1224498"/>
        <a:ext cx="840000" cy="840000"/>
      </dsp:txXfrm>
    </dsp:sp>
    <dsp:sp modelId="{636E1CA8-C8B8-42E1-8184-E54C90925869}">
      <dsp:nvSpPr>
        <dsp:cNvPr id="0" name=""/>
        <dsp:cNvSpPr/>
      </dsp:nvSpPr>
      <dsp:spPr>
        <a:xfrm rot="19440000">
          <a:off x="2528907" y="924458"/>
          <a:ext cx="316889" cy="400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537985" y="1032583"/>
        <a:ext cx="221822" cy="24055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286C4015-2C05-47AF-9BB7-C7ADD568380D}" type="datetimeFigureOut">
              <a:rPr lang="en-ZA" smtClean="0"/>
              <a:t>2022/10/18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18300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286C4015-2C05-47AF-9BB7-C7ADD568380D}" type="datetimeFigureOut">
              <a:rPr lang="en-ZA" smtClean="0"/>
              <a:t>2022/10/18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149006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286C4015-2C05-47AF-9BB7-C7ADD568380D}" type="datetimeFigureOut">
              <a:rPr lang="en-ZA" smtClean="0"/>
              <a:t>2022/10/18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181316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286C4015-2C05-47AF-9BB7-C7ADD568380D}" type="datetimeFigureOut">
              <a:rPr lang="en-ZA" smtClean="0"/>
              <a:t>2022/10/18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339028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6C4015-2C05-47AF-9BB7-C7ADD568380D}" type="datetimeFigureOut">
              <a:rPr lang="en-ZA" smtClean="0"/>
              <a:t>2022/10/18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102737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286C4015-2C05-47AF-9BB7-C7ADD568380D}" type="datetimeFigureOut">
              <a:rPr lang="en-ZA" smtClean="0"/>
              <a:t>2022/10/18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180752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286C4015-2C05-47AF-9BB7-C7ADD568380D}" type="datetimeFigureOut">
              <a:rPr lang="en-ZA" smtClean="0"/>
              <a:t>2022/10/18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364156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286C4015-2C05-47AF-9BB7-C7ADD568380D}" type="datetimeFigureOut">
              <a:rPr lang="en-ZA" smtClean="0"/>
              <a:t>2022/10/18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32948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C4015-2C05-47AF-9BB7-C7ADD568380D}" type="datetimeFigureOut">
              <a:rPr lang="en-ZA" smtClean="0"/>
              <a:t>2022/10/18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410001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C4015-2C05-47AF-9BB7-C7ADD568380D}" type="datetimeFigureOut">
              <a:rPr lang="en-ZA" smtClean="0"/>
              <a:t>2022/10/18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15822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C4015-2C05-47AF-9BB7-C7ADD568380D}" type="datetimeFigureOut">
              <a:rPr lang="en-ZA" smtClean="0"/>
              <a:t>2022/10/18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8428F2-D1F8-4A3C-AFB0-6D745331D5BB}" type="slidenum">
              <a:rPr lang="en-ZA" smtClean="0"/>
              <a:t>‹#›</a:t>
            </a:fld>
            <a:endParaRPr lang="en-ZA"/>
          </a:p>
        </p:txBody>
      </p:sp>
    </p:spTree>
    <p:extLst>
      <p:ext uri="{BB962C8B-B14F-4D97-AF65-F5344CB8AC3E}">
        <p14:creationId xmlns:p14="http://schemas.microsoft.com/office/powerpoint/2010/main" val="67038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C4015-2C05-47AF-9BB7-C7ADD568380D}" type="datetimeFigureOut">
              <a:rPr lang="en-ZA" smtClean="0"/>
              <a:t>2022/10/18</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428F2-D1F8-4A3C-AFB0-6D745331D5BB}" type="slidenum">
              <a:rPr lang="en-ZA" smtClean="0"/>
              <a:t>‹#›</a:t>
            </a:fld>
            <a:endParaRPr lang="en-ZA"/>
          </a:p>
        </p:txBody>
      </p:sp>
    </p:spTree>
    <p:extLst>
      <p:ext uri="{BB962C8B-B14F-4D97-AF65-F5344CB8AC3E}">
        <p14:creationId xmlns:p14="http://schemas.microsoft.com/office/powerpoint/2010/main" val="649674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rookings.edu/blog/up-front/2022/06/01/what-if-the-federal-reserve-books-losses-because-of-its-quantitative-eas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Honours Macroeconomics</a:t>
            </a:r>
          </a:p>
        </p:txBody>
      </p:sp>
      <p:sp>
        <p:nvSpPr>
          <p:cNvPr id="3" name="Subtitle 2"/>
          <p:cNvSpPr>
            <a:spLocks noGrp="1"/>
          </p:cNvSpPr>
          <p:nvPr>
            <p:ph type="subTitle" idx="1"/>
          </p:nvPr>
        </p:nvSpPr>
        <p:spPr/>
        <p:txBody>
          <a:bodyPr>
            <a:normAutofit fontScale="77500" lnSpcReduction="20000"/>
          </a:bodyPr>
          <a:lstStyle/>
          <a:p>
            <a:r>
              <a:rPr lang="en-ZA" sz="5400" dirty="0">
                <a:solidFill>
                  <a:srgbClr val="0070C0"/>
                </a:solidFill>
              </a:rPr>
              <a:t>Topic 10:</a:t>
            </a:r>
          </a:p>
          <a:p>
            <a:r>
              <a:rPr lang="en-ZA" sz="5400" dirty="0">
                <a:solidFill>
                  <a:srgbClr val="0070C0"/>
                </a:solidFill>
              </a:rPr>
              <a:t>Credit Cycles and some Micro Banking theory</a:t>
            </a:r>
          </a:p>
        </p:txBody>
      </p:sp>
    </p:spTree>
    <p:extLst>
      <p:ext uri="{BB962C8B-B14F-4D97-AF65-F5344CB8AC3E}">
        <p14:creationId xmlns:p14="http://schemas.microsoft.com/office/powerpoint/2010/main" val="309126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Intro to the model</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ZA" dirty="0"/>
              <a:t>RBC/simple New Keynesian DSGE models:</a:t>
            </a:r>
          </a:p>
          <a:p>
            <a:pPr lvl="1">
              <a:lnSpc>
                <a:spcPct val="120000"/>
              </a:lnSpc>
            </a:pPr>
            <a:r>
              <a:rPr lang="en-ZA" dirty="0"/>
              <a:t>No role for finance</a:t>
            </a:r>
          </a:p>
          <a:p>
            <a:pPr lvl="1">
              <a:lnSpc>
                <a:spcPct val="120000"/>
              </a:lnSpc>
            </a:pPr>
            <a:r>
              <a:rPr lang="en-ZA" dirty="0"/>
              <a:t>No borrowers – the representative consumer is always a saver in equilibrium</a:t>
            </a:r>
          </a:p>
          <a:p>
            <a:pPr lvl="1">
              <a:lnSpc>
                <a:spcPct val="120000"/>
              </a:lnSpc>
            </a:pPr>
            <a:r>
              <a:rPr lang="en-ZA" dirty="0"/>
              <a:t>Perfect contracting environment</a:t>
            </a:r>
          </a:p>
          <a:p>
            <a:pPr>
              <a:lnSpc>
                <a:spcPct val="120000"/>
              </a:lnSpc>
            </a:pPr>
            <a:r>
              <a:rPr lang="en-ZA" dirty="0"/>
              <a:t>This yields the following problems:</a:t>
            </a:r>
          </a:p>
          <a:p>
            <a:pPr lvl="1">
              <a:lnSpc>
                <a:spcPct val="120000"/>
              </a:lnSpc>
            </a:pPr>
            <a:r>
              <a:rPr lang="en-ZA" dirty="0"/>
              <a:t>No strong predictions for credit cyclicality</a:t>
            </a:r>
          </a:p>
          <a:p>
            <a:pPr lvl="1">
              <a:lnSpc>
                <a:spcPct val="120000"/>
              </a:lnSpc>
            </a:pPr>
            <a:r>
              <a:rPr lang="en-ZA" dirty="0"/>
              <a:t>Lack powerful shock propagation and amplification mechanisms that seem to be part of the real world</a:t>
            </a:r>
          </a:p>
          <a:p>
            <a:pPr>
              <a:lnSpc>
                <a:spcPct val="120000"/>
              </a:lnSpc>
            </a:pPr>
            <a:r>
              <a:rPr lang="en-ZA" dirty="0" err="1"/>
              <a:t>Kiyotaki</a:t>
            </a:r>
            <a:r>
              <a:rPr lang="en-ZA" dirty="0"/>
              <a:t> and Moore (1997) [9562 citations according to Google scholar]:</a:t>
            </a:r>
          </a:p>
          <a:p>
            <a:pPr lvl="1">
              <a:lnSpc>
                <a:spcPct val="120000"/>
              </a:lnSpc>
            </a:pPr>
            <a:r>
              <a:rPr lang="en-ZA" dirty="0"/>
              <a:t>What are the </a:t>
            </a:r>
            <a:r>
              <a:rPr lang="en-ZA" b="1" dirty="0"/>
              <a:t>minimum</a:t>
            </a:r>
            <a:r>
              <a:rPr lang="en-ZA" dirty="0"/>
              <a:t> features necessary in a GE macro model to allow a small financial shock to have large and persistent impacts on macro outcomes? </a:t>
            </a:r>
          </a:p>
          <a:p>
            <a:pPr lvl="1">
              <a:lnSpc>
                <a:spcPct val="120000"/>
              </a:lnSpc>
            </a:pPr>
            <a:r>
              <a:rPr lang="en-ZA" dirty="0"/>
              <a:t>They show that credit constraints and collateralized borrowing add important feedback effects that can induce credit cycles</a:t>
            </a:r>
          </a:p>
        </p:txBody>
      </p:sp>
    </p:spTree>
    <p:extLst>
      <p:ext uri="{BB962C8B-B14F-4D97-AF65-F5344CB8AC3E}">
        <p14:creationId xmlns:p14="http://schemas.microsoft.com/office/powerpoint/2010/main" val="38169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Modelling Choices </a:t>
            </a:r>
          </a:p>
        </p:txBody>
      </p:sp>
      <p:sp>
        <p:nvSpPr>
          <p:cNvPr id="3" name="Content Placeholder 2"/>
          <p:cNvSpPr>
            <a:spLocks noGrp="1"/>
          </p:cNvSpPr>
          <p:nvPr>
            <p:ph idx="1"/>
          </p:nvPr>
        </p:nvSpPr>
        <p:spPr/>
        <p:txBody>
          <a:bodyPr>
            <a:normAutofit fontScale="92500" lnSpcReduction="20000"/>
          </a:bodyPr>
          <a:lstStyle/>
          <a:p>
            <a:pPr>
              <a:lnSpc>
                <a:spcPct val="110000"/>
              </a:lnSpc>
            </a:pPr>
            <a:r>
              <a:rPr lang="en-ZA" dirty="0"/>
              <a:t>A number of “unorthodox” assumptions in their base model</a:t>
            </a:r>
          </a:p>
          <a:p>
            <a:pPr lvl="1">
              <a:lnSpc>
                <a:spcPct val="110000"/>
              </a:lnSpc>
            </a:pPr>
            <a:r>
              <a:rPr lang="en-ZA" dirty="0"/>
              <a:t>Perfect foresight</a:t>
            </a:r>
          </a:p>
          <a:p>
            <a:pPr lvl="1">
              <a:lnSpc>
                <a:spcPct val="110000"/>
              </a:lnSpc>
            </a:pPr>
            <a:r>
              <a:rPr lang="en-ZA" dirty="0"/>
              <a:t>Linear utility</a:t>
            </a:r>
          </a:p>
          <a:p>
            <a:pPr lvl="1">
              <a:lnSpc>
                <a:spcPct val="110000"/>
              </a:lnSpc>
            </a:pPr>
            <a:r>
              <a:rPr lang="en-ZA" dirty="0"/>
              <a:t>Two types of consumer/producers</a:t>
            </a:r>
          </a:p>
          <a:p>
            <a:pPr lvl="2">
              <a:lnSpc>
                <a:spcPct val="110000"/>
              </a:lnSpc>
            </a:pPr>
            <a:r>
              <a:rPr lang="en-ZA" dirty="0"/>
              <a:t>Similar to other, later extensions to the standard DSGE models by Woodford and co-authors</a:t>
            </a:r>
          </a:p>
          <a:p>
            <a:pPr>
              <a:lnSpc>
                <a:spcPct val="110000"/>
              </a:lnSpc>
            </a:pPr>
            <a:r>
              <a:rPr lang="en-ZA" dirty="0"/>
              <a:t>The key point is:</a:t>
            </a:r>
          </a:p>
          <a:p>
            <a:pPr lvl="1">
              <a:lnSpc>
                <a:spcPct val="110000"/>
              </a:lnSpc>
            </a:pPr>
            <a:r>
              <a:rPr lang="en-ZA" dirty="0"/>
              <a:t>To sell a new modelling approach is difficult</a:t>
            </a:r>
          </a:p>
          <a:p>
            <a:pPr lvl="1">
              <a:lnSpc>
                <a:spcPct val="110000"/>
              </a:lnSpc>
            </a:pPr>
            <a:r>
              <a:rPr lang="en-ZA" dirty="0"/>
              <a:t>Must be as simple as possible to highlight the new mechanism clearly</a:t>
            </a:r>
          </a:p>
          <a:p>
            <a:pPr lvl="2">
              <a:lnSpc>
                <a:spcPct val="110000"/>
              </a:lnSpc>
            </a:pPr>
            <a:r>
              <a:rPr lang="en-ZA" dirty="0"/>
              <a:t>Once accepted, more realistic extensions can be sold to the discipline</a:t>
            </a:r>
          </a:p>
          <a:p>
            <a:pPr lvl="1">
              <a:lnSpc>
                <a:spcPct val="110000"/>
              </a:lnSpc>
            </a:pPr>
            <a:r>
              <a:rPr lang="en-ZA" dirty="0"/>
              <a:t>They provide a fully standard overlapping generations model that has the same mechanisms but it is much more dense to present/derive the results. </a:t>
            </a:r>
          </a:p>
        </p:txBody>
      </p:sp>
    </p:spTree>
    <p:extLst>
      <p:ext uri="{BB962C8B-B14F-4D97-AF65-F5344CB8AC3E}">
        <p14:creationId xmlns:p14="http://schemas.microsoft.com/office/powerpoint/2010/main" val="156460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ZA" dirty="0"/>
                  <a:t>One type of productive capital (land) in fixed supply: </a:t>
                </a:r>
                <a14:m>
                  <m:oMath xmlns:m="http://schemas.openxmlformats.org/officeDocument/2006/math">
                    <m:acc>
                      <m:accPr>
                        <m:chr m:val="̅"/>
                        <m:ctrlPr>
                          <a:rPr lang="en-ZA" i="1" smtClean="0">
                            <a:latin typeface="Cambria Math" panose="02040503050406030204" pitchFamily="18" charset="0"/>
                          </a:rPr>
                        </m:ctrlPr>
                      </m:accPr>
                      <m:e>
                        <m:r>
                          <a:rPr lang="en-ZA" b="0" i="1" smtClean="0">
                            <a:latin typeface="Cambria Math" panose="02040503050406030204" pitchFamily="18" charset="0"/>
                          </a:rPr>
                          <m:t>𝐾</m:t>
                        </m:r>
                      </m:e>
                    </m:acc>
                  </m:oMath>
                </a14:m>
                <a:endParaRPr lang="en-ZA" dirty="0"/>
              </a:p>
              <a:p>
                <a:pPr lvl="1"/>
                <a:r>
                  <a:rPr lang="en-ZA" dirty="0"/>
                  <a:t>Land purchased in </a:t>
                </a:r>
                <a14:m>
                  <m:oMath xmlns:m="http://schemas.openxmlformats.org/officeDocument/2006/math">
                    <m:r>
                      <a:rPr lang="en-ZA" b="0" i="1" smtClean="0">
                        <a:latin typeface="Cambria Math" panose="02040503050406030204" pitchFamily="18" charset="0"/>
                      </a:rPr>
                      <m:t>𝑡</m:t>
                    </m:r>
                    <m:r>
                      <a:rPr lang="en-ZA" b="0" i="1" smtClean="0">
                        <a:latin typeface="Cambria Math" panose="02040503050406030204" pitchFamily="18" charset="0"/>
                      </a:rPr>
                      <m:t> </m:t>
                    </m:r>
                  </m:oMath>
                </a14:m>
                <a:r>
                  <a:rPr lang="en-ZA" dirty="0"/>
                  <a:t>produces “fruit” in </a:t>
                </a:r>
                <a14:m>
                  <m:oMath xmlns:m="http://schemas.openxmlformats.org/officeDocument/2006/math">
                    <m:r>
                      <a:rPr lang="en-ZA" b="0" i="1" smtClean="0">
                        <a:latin typeface="Cambria Math" panose="02040503050406030204" pitchFamily="18" charset="0"/>
                      </a:rPr>
                      <m:t>𝑡</m:t>
                    </m:r>
                    <m:r>
                      <a:rPr lang="en-ZA" b="0" i="1" smtClean="0">
                        <a:latin typeface="Cambria Math" panose="02040503050406030204" pitchFamily="18" charset="0"/>
                      </a:rPr>
                      <m:t>+1</m:t>
                    </m:r>
                  </m:oMath>
                </a14:m>
                <a:r>
                  <a:rPr lang="en-ZA" dirty="0"/>
                  <a:t> that can be traded for capital at price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a14:m>
                <a:endParaRPr lang="en-ZA" b="0" dirty="0"/>
              </a:p>
              <a:p>
                <a:pPr lvl="1"/>
                <a:endParaRPr lang="en-ZA" dirty="0"/>
              </a:p>
              <a:p>
                <a:r>
                  <a:rPr lang="en-ZA" dirty="0"/>
                  <a:t>Two types of consumer-producers:</a:t>
                </a:r>
              </a:p>
              <a:p>
                <a:pPr lvl="1"/>
                <a:r>
                  <a:rPr lang="en-ZA" dirty="0"/>
                  <a:t>Farmers with </a:t>
                </a:r>
                <a:r>
                  <a:rPr lang="en-ZA" b="1" dirty="0">
                    <a:solidFill>
                      <a:schemeClr val="accent1">
                        <a:lumMod val="75000"/>
                      </a:schemeClr>
                    </a:solidFill>
                  </a:rPr>
                  <a:t>linear production </a:t>
                </a:r>
                <a:r>
                  <a:rPr lang="en-ZA" dirty="0"/>
                  <a:t>function – Population Size: 1</a:t>
                </a:r>
              </a:p>
              <a:p>
                <a:pPr lvl="1"/>
                <a:r>
                  <a:rPr lang="en-ZA" dirty="0"/>
                  <a:t>Gatherers with </a:t>
                </a:r>
                <a:r>
                  <a:rPr lang="en-ZA" b="1" dirty="0">
                    <a:solidFill>
                      <a:srgbClr val="C00000"/>
                    </a:solidFill>
                  </a:rPr>
                  <a:t>concave production </a:t>
                </a:r>
                <a:r>
                  <a:rPr lang="en-ZA" dirty="0"/>
                  <a:t>function – Population Size: m</a:t>
                </a:r>
              </a:p>
              <a:p>
                <a:pPr lvl="1"/>
                <a:endParaRPr lang="en-ZA" dirty="0"/>
              </a:p>
              <a:p>
                <a:r>
                  <a:rPr lang="en-ZA" dirty="0"/>
                  <a:t>No aggregate uncertainty</a:t>
                </a:r>
              </a:p>
              <a:p>
                <a:pPr lvl="1"/>
                <a:r>
                  <a:rPr lang="en-ZA" dirty="0"/>
                  <a:t>Solve model in perfect foresight form</a:t>
                </a:r>
              </a:p>
              <a:p>
                <a:pPr lvl="1"/>
                <a:r>
                  <a:rPr lang="en-ZA" dirty="0"/>
                  <a:t>All “shocks” are unanticipated, initial shocks (that induce deviations from steady state)</a:t>
                </a:r>
              </a:p>
              <a:p>
                <a:pPr lvl="1"/>
                <a:endParaRPr lang="en-ZA" dirty="0"/>
              </a:p>
              <a:p>
                <a:r>
                  <a:rPr lang="en-ZA" dirty="0"/>
                  <a:t>Equilibrium Questions:</a:t>
                </a:r>
              </a:p>
              <a:p>
                <a:pPr lvl="1"/>
                <a:r>
                  <a:rPr lang="en-ZA" dirty="0"/>
                  <a:t>How is productive capital split between different types?</a:t>
                </a:r>
              </a:p>
              <a:p>
                <a:pPr lvl="1"/>
                <a:r>
                  <a:rPr lang="en-ZA" dirty="0"/>
                  <a:t>How is the price of capital determined?</a:t>
                </a:r>
              </a:p>
              <a:p>
                <a:pPr lvl="1"/>
                <a:r>
                  <a:rPr lang="en-ZA" dirty="0"/>
                  <a:t>How do shocks propagate through the economy?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en-ZA">
                    <a:noFill/>
                  </a:rPr>
                  <a:t> </a:t>
                </a:r>
              </a:p>
            </p:txBody>
          </p:sp>
        </mc:Fallback>
      </mc:AlternateContent>
    </p:spTree>
    <p:extLst>
      <p:ext uri="{BB962C8B-B14F-4D97-AF65-F5344CB8AC3E}">
        <p14:creationId xmlns:p14="http://schemas.microsoft.com/office/powerpoint/2010/main" val="366569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Agent Preferences:</a:t>
            </a:r>
          </a:p>
        </p:txBody>
      </p:sp>
      <p:sp>
        <p:nvSpPr>
          <p:cNvPr id="5" name="Text Placeholder 4"/>
          <p:cNvSpPr>
            <a:spLocks noGrp="1"/>
          </p:cNvSpPr>
          <p:nvPr>
            <p:ph type="body" idx="1"/>
          </p:nvPr>
        </p:nvSpPr>
        <p:spPr>
          <a:xfrm>
            <a:off x="839788" y="1058166"/>
            <a:ext cx="5157787" cy="823912"/>
          </a:xfrm>
        </p:spPr>
        <p:txBody>
          <a:bodyPr/>
          <a:lstStyle/>
          <a:p>
            <a:r>
              <a:rPr lang="en-ZA" dirty="0"/>
              <a:t>Farmers (Borrowers in </a:t>
            </a:r>
            <a:r>
              <a:rPr lang="en-ZA" dirty="0" err="1"/>
              <a:t>eq’m</a:t>
            </a:r>
            <a:r>
              <a:rPr lang="en-ZA" dirty="0"/>
              <a:t>)	</a:t>
            </a:r>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839788" y="2019719"/>
                <a:ext cx="5157787" cy="4169944"/>
              </a:xfrm>
            </p:spPr>
            <p:txBody>
              <a:bodyPr/>
              <a:lstStyle/>
              <a:p>
                <a:r>
                  <a:rPr lang="en-ZA" dirty="0"/>
                  <a:t>Preferences:</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𝑈</m:t>
                      </m:r>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𝑡</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i="1">
                                  <a:latin typeface="Cambria Math" panose="02040503050406030204" pitchFamily="18" charset="0"/>
                                </a:rPr>
                              </m:ctrlPr>
                            </m:sSupPr>
                            <m:e>
                              <m:r>
                                <a:rPr lang="en-ZA" i="1">
                                  <a:latin typeface="Cambria Math" panose="02040503050406030204" pitchFamily="18" charset="0"/>
                                </a:rPr>
                                <m:t>𝛽</m:t>
                              </m:r>
                            </m:e>
                            <m:sup>
                              <m:r>
                                <a:rPr lang="en-ZA" i="1">
                                  <a:latin typeface="Cambria Math" panose="02040503050406030204" pitchFamily="18" charset="0"/>
                                </a:rPr>
                                <m:t>𝑡</m:t>
                              </m:r>
                            </m:sup>
                          </m:sSup>
                          <m:sSub>
                            <m:sSubPr>
                              <m:ctrlPr>
                                <a:rPr lang="en-ZA" i="1">
                                  <a:latin typeface="Cambria Math" panose="02040503050406030204" pitchFamily="18" charset="0"/>
                                </a:rPr>
                              </m:ctrlPr>
                            </m:sSubPr>
                            <m:e>
                              <m:r>
                                <a:rPr lang="en-ZA" i="1">
                                  <a:latin typeface="Cambria Math" panose="02040503050406030204" pitchFamily="18" charset="0"/>
                                </a:rPr>
                                <m:t>𝑥</m:t>
                              </m:r>
                            </m:e>
                            <m:sub>
                              <m:r>
                                <a:rPr lang="en-ZA" i="1">
                                  <a:latin typeface="Cambria Math" panose="02040503050406030204" pitchFamily="18" charset="0"/>
                                </a:rPr>
                                <m:t>𝑡</m:t>
                              </m:r>
                            </m:sub>
                          </m:sSub>
                        </m:e>
                      </m:nary>
                    </m:oMath>
                  </m:oMathPara>
                </a14:m>
                <a:endParaRPr lang="en-ZA"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839788" y="2019719"/>
                <a:ext cx="5157787" cy="4169944"/>
              </a:xfrm>
              <a:blipFill>
                <a:blip r:embed="rId2"/>
                <a:stretch>
                  <a:fillRect l="-2128" t="-2339"/>
                </a:stretch>
              </a:blipFill>
            </p:spPr>
            <p:txBody>
              <a:bodyPr/>
              <a:lstStyle/>
              <a:p>
                <a:r>
                  <a:rPr lang="en-ZA">
                    <a:noFill/>
                  </a:rPr>
                  <a:t> </a:t>
                </a:r>
              </a:p>
            </p:txBody>
          </p:sp>
        </mc:Fallback>
      </mc:AlternateContent>
      <p:sp>
        <p:nvSpPr>
          <p:cNvPr id="7" name="Text Placeholder 6"/>
          <p:cNvSpPr>
            <a:spLocks noGrp="1"/>
          </p:cNvSpPr>
          <p:nvPr>
            <p:ph type="body" sz="quarter" idx="3"/>
          </p:nvPr>
        </p:nvSpPr>
        <p:spPr>
          <a:xfrm>
            <a:off x="6172200" y="1058166"/>
            <a:ext cx="5183188" cy="823912"/>
          </a:xfrm>
        </p:spPr>
        <p:txBody>
          <a:bodyPr/>
          <a:lstStyle/>
          <a:p>
            <a:r>
              <a:rPr lang="en-ZA" dirty="0"/>
              <a:t>Gatherers (Lenders in </a:t>
            </a:r>
            <a:r>
              <a:rPr lang="en-ZA" dirty="0" err="1"/>
              <a:t>eq’m</a:t>
            </a:r>
            <a:r>
              <a:rPr lang="en-ZA" dirty="0"/>
              <a:t>)</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6172200" y="2019719"/>
                <a:ext cx="5183188" cy="4169944"/>
              </a:xfrm>
            </p:spPr>
            <p:txBody>
              <a:bodyPr/>
              <a:lstStyle/>
              <a:p>
                <a:r>
                  <a:rPr lang="en-ZA" dirty="0"/>
                  <a:t>Preferences:</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𝑈</m:t>
                      </m:r>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𝑡</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i="1">
                                  <a:latin typeface="Cambria Math" panose="02040503050406030204" pitchFamily="18" charset="0"/>
                                </a:rPr>
                              </m:ctrlPr>
                            </m:sSupPr>
                            <m:e>
                              <m:r>
                                <a:rPr lang="en-ZA" i="1">
                                  <a:latin typeface="Cambria Math" panose="02040503050406030204" pitchFamily="18" charset="0"/>
                                </a:rPr>
                                <m:t>𝛽</m:t>
                              </m:r>
                            </m:e>
                            <m:sup>
                              <m:r>
                                <a:rPr lang="en-ZA" i="1">
                                  <a:latin typeface="Cambria Math" panose="02040503050406030204" pitchFamily="18" charset="0"/>
                                </a:rPr>
                                <m:t>′</m:t>
                              </m:r>
                              <m:r>
                                <a:rPr lang="en-ZA" i="1">
                                  <a:latin typeface="Cambria Math" panose="02040503050406030204" pitchFamily="18" charset="0"/>
                                </a:rPr>
                                <m:t>𝑡</m:t>
                              </m:r>
                            </m:sup>
                          </m:sSup>
                          <m:sSub>
                            <m:sSubPr>
                              <m:ctrlPr>
                                <a:rPr lang="en-ZA" i="1">
                                  <a:latin typeface="Cambria Math" panose="02040503050406030204" pitchFamily="18" charset="0"/>
                                </a:rPr>
                              </m:ctrlPr>
                            </m:sSubPr>
                            <m:e>
                              <m:r>
                                <a:rPr lang="en-ZA" i="1">
                                  <a:latin typeface="Cambria Math" panose="02040503050406030204" pitchFamily="18" charset="0"/>
                                </a:rPr>
                                <m:t>𝑥</m:t>
                              </m:r>
                              <m:r>
                                <a:rPr lang="en-ZA" i="1">
                                  <a:latin typeface="Cambria Math" panose="02040503050406030204" pitchFamily="18" charset="0"/>
                                </a:rPr>
                                <m:t>′</m:t>
                              </m:r>
                            </m:e>
                            <m:sub>
                              <m:r>
                                <a:rPr lang="en-ZA" i="1">
                                  <a:latin typeface="Cambria Math" panose="02040503050406030204" pitchFamily="18" charset="0"/>
                                </a:rPr>
                                <m:t>𝑡</m:t>
                              </m:r>
                            </m:sub>
                          </m:sSub>
                        </m:e>
                      </m:nary>
                    </m:oMath>
                  </m:oMathPara>
                </a14:m>
                <a:endParaRPr lang="en-ZA" dirty="0"/>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6172200" y="2019719"/>
                <a:ext cx="5183188" cy="4169944"/>
              </a:xfrm>
              <a:blipFill>
                <a:blip r:embed="rId3"/>
                <a:stretch>
                  <a:fillRect l="-2118" t="-2339"/>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60500" y="3909977"/>
                <a:ext cx="2768130" cy="954107"/>
              </a:xfrm>
              <a:prstGeom prst="rect">
                <a:avLst/>
              </a:prstGeom>
              <a:noFill/>
            </p:spPr>
            <p:txBody>
              <a:bodyPr wrap="none" rtlCol="0">
                <a:spAutoFit/>
              </a:bodyPr>
              <a:lstStyle/>
              <a:p>
                <a:r>
                  <a:rPr lang="en-ZA" sz="2800" dirty="0"/>
                  <a:t>Where:</a:t>
                </a:r>
              </a:p>
              <a:p>
                <a:pPr/>
                <a14:m>
                  <m:oMathPara xmlns:m="http://schemas.openxmlformats.org/officeDocument/2006/math">
                    <m:oMathParaPr>
                      <m:jc m:val="centerGroup"/>
                    </m:oMathParaPr>
                    <m:oMath xmlns:m="http://schemas.openxmlformats.org/officeDocument/2006/math">
                      <m:r>
                        <a:rPr lang="en-ZA" sz="2800" b="0" i="1" smtClean="0">
                          <a:latin typeface="Cambria Math" panose="02040503050406030204" pitchFamily="18" charset="0"/>
                        </a:rPr>
                        <m:t>0&lt;</m:t>
                      </m:r>
                      <m:r>
                        <a:rPr lang="en-ZA" sz="2800" b="0" i="1" smtClean="0">
                          <a:latin typeface="Cambria Math" panose="02040503050406030204" pitchFamily="18" charset="0"/>
                        </a:rPr>
                        <m:t>𝛽</m:t>
                      </m:r>
                      <m:r>
                        <a:rPr lang="en-ZA" sz="2800" b="0" i="1" smtClean="0">
                          <a:latin typeface="Cambria Math" panose="02040503050406030204" pitchFamily="18" charset="0"/>
                        </a:rPr>
                        <m:t>&lt;</m:t>
                      </m:r>
                      <m:sSup>
                        <m:sSupPr>
                          <m:ctrlPr>
                            <a:rPr lang="en-ZA" sz="2800" b="0" i="1" smtClean="0">
                              <a:latin typeface="Cambria Math" panose="02040503050406030204" pitchFamily="18" charset="0"/>
                            </a:rPr>
                          </m:ctrlPr>
                        </m:sSupPr>
                        <m:e>
                          <m:r>
                            <a:rPr lang="en-ZA" sz="2800" b="0" i="1" smtClean="0">
                              <a:latin typeface="Cambria Math" panose="02040503050406030204" pitchFamily="18" charset="0"/>
                            </a:rPr>
                            <m:t>𝛽</m:t>
                          </m:r>
                        </m:e>
                        <m:sup>
                          <m:r>
                            <a:rPr lang="en-ZA" sz="2800" b="0" i="1" smtClean="0">
                              <a:latin typeface="Cambria Math" panose="02040503050406030204" pitchFamily="18" charset="0"/>
                            </a:rPr>
                            <m:t>′</m:t>
                          </m:r>
                        </m:sup>
                      </m:sSup>
                      <m:r>
                        <a:rPr lang="en-ZA" sz="2800" b="0" i="0" smtClean="0">
                          <a:latin typeface="Cambria Math" panose="02040503050406030204" pitchFamily="18" charset="0"/>
                        </a:rPr>
                        <m:t>&lt;1</m:t>
                      </m:r>
                    </m:oMath>
                  </m:oMathPara>
                </a14:m>
                <a:endParaRPr lang="en-ZA" sz="2800" b="0" dirty="0"/>
              </a:p>
            </p:txBody>
          </p:sp>
        </mc:Choice>
        <mc:Fallback xmlns="">
          <p:sp>
            <p:nvSpPr>
              <p:cNvPr id="9" name="TextBox 8"/>
              <p:cNvSpPr txBox="1">
                <a:spLocks noRot="1" noChangeAspect="1" noMove="1" noResize="1" noEditPoints="1" noAdjustHandles="1" noChangeArrowheads="1" noChangeShapeType="1" noTextEdit="1"/>
              </p:cNvSpPr>
              <p:nvPr/>
            </p:nvSpPr>
            <p:spPr>
              <a:xfrm>
                <a:off x="4260500" y="3909977"/>
                <a:ext cx="2768130" cy="954107"/>
              </a:xfrm>
              <a:prstGeom prst="rect">
                <a:avLst/>
              </a:prstGeom>
              <a:blipFill>
                <a:blip r:embed="rId4"/>
                <a:stretch>
                  <a:fillRect l="-4626" t="-5732"/>
                </a:stretch>
              </a:blipFill>
            </p:spPr>
            <p:txBody>
              <a:bodyPr/>
              <a:lstStyle/>
              <a:p>
                <a:r>
                  <a:rPr lang="en-ZA">
                    <a:noFill/>
                  </a:rPr>
                  <a:t> </a:t>
                </a:r>
              </a:p>
            </p:txBody>
          </p:sp>
        </mc:Fallback>
      </mc:AlternateContent>
      <p:sp>
        <p:nvSpPr>
          <p:cNvPr id="10" name="TextBox 9"/>
          <p:cNvSpPr txBox="1"/>
          <p:nvPr/>
        </p:nvSpPr>
        <p:spPr>
          <a:xfrm>
            <a:off x="1534433" y="5243250"/>
            <a:ext cx="8220264" cy="954107"/>
          </a:xfrm>
          <a:prstGeom prst="rect">
            <a:avLst/>
          </a:prstGeom>
          <a:noFill/>
        </p:spPr>
        <p:txBody>
          <a:bodyPr wrap="none" rtlCol="0">
            <a:spAutoFit/>
          </a:bodyPr>
          <a:lstStyle/>
          <a:p>
            <a:r>
              <a:rPr lang="en-ZA" sz="2800" dirty="0"/>
              <a:t>I.e. farmers discount the future by more than gatherers</a:t>
            </a:r>
            <a:br>
              <a:rPr lang="en-ZA" sz="2800" dirty="0"/>
            </a:br>
            <a:r>
              <a:rPr lang="en-ZA" sz="2800" dirty="0"/>
              <a:t>or: Farmers are more impatient than Gatherers</a:t>
            </a:r>
          </a:p>
        </p:txBody>
      </p:sp>
    </p:spTree>
    <p:extLst>
      <p:ext uri="{BB962C8B-B14F-4D97-AF65-F5344CB8AC3E}">
        <p14:creationId xmlns:p14="http://schemas.microsoft.com/office/powerpoint/2010/main" val="316553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Farmer Production:</a:t>
            </a:r>
          </a:p>
        </p:txBody>
      </p:sp>
      <p:sp>
        <p:nvSpPr>
          <p:cNvPr id="5" name="Text Placeholder 4"/>
          <p:cNvSpPr>
            <a:spLocks noGrp="1"/>
          </p:cNvSpPr>
          <p:nvPr>
            <p:ph type="body" idx="1"/>
          </p:nvPr>
        </p:nvSpPr>
        <p:spPr>
          <a:xfrm>
            <a:off x="839788" y="1058166"/>
            <a:ext cx="5157787" cy="823912"/>
          </a:xfrm>
        </p:spPr>
        <p:txBody>
          <a:bodyPr/>
          <a:lstStyle/>
          <a:p>
            <a:r>
              <a:rPr lang="en-ZA" dirty="0"/>
              <a:t>Farmers (Borrowers in </a:t>
            </a:r>
            <a:r>
              <a:rPr lang="en-ZA" dirty="0" err="1"/>
              <a:t>eq’m</a:t>
            </a:r>
            <a:r>
              <a:rPr lang="en-ZA" dirty="0"/>
              <a:t>)	</a:t>
            </a:r>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839787" y="2019718"/>
                <a:ext cx="10629401" cy="4602145"/>
              </a:xfrm>
            </p:spPr>
            <p:txBody>
              <a:bodyPr>
                <a:normAutofit fontScale="77500" lnSpcReduction="20000"/>
              </a:bodyPr>
              <a:lstStyle/>
              <a:p>
                <a:r>
                  <a:rPr lang="en-ZA" dirty="0"/>
                  <a:t>Output:</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r>
                        <a:rPr lang="en-ZA" b="0" i="1" smtClean="0">
                          <a:latin typeface="Cambria Math" panose="02040503050406030204" pitchFamily="18" charset="0"/>
                        </a:rPr>
                        <m:t>𝐹</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e>
                      </m:d>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𝑎</m:t>
                          </m:r>
                          <m:r>
                            <a:rPr lang="en-ZA" b="0" i="1" smtClean="0">
                              <a:latin typeface="Cambria Math" panose="02040503050406030204" pitchFamily="18" charset="0"/>
                            </a:rPr>
                            <m:t>+</m:t>
                          </m:r>
                          <m:r>
                            <a:rPr lang="en-ZA" b="0" i="1" smtClean="0">
                              <a:latin typeface="Cambria Math" panose="02040503050406030204" pitchFamily="18" charset="0"/>
                            </a:rPr>
                            <m:t>𝑐</m:t>
                          </m:r>
                        </m:e>
                      </m:d>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m:oMathPara>
                </a14:m>
                <a:endParaRPr lang="en-ZA" b="0" dirty="0"/>
              </a:p>
              <a:p>
                <a:pPr marL="0" indent="0">
                  <a:buNone/>
                </a:pPr>
                <a:endParaRPr lang="en-ZA" dirty="0"/>
              </a:p>
              <a:p>
                <a:r>
                  <a:rPr lang="en-ZA" dirty="0"/>
                  <a:t>Where:</a:t>
                </a:r>
              </a:p>
              <a:p>
                <a:pPr lvl="1"/>
                <a14:m>
                  <m:oMath xmlns:m="http://schemas.openxmlformats.org/officeDocument/2006/math">
                    <m:r>
                      <a:rPr lang="en-ZA" b="0" i="1" smtClean="0">
                        <a:latin typeface="Cambria Math" panose="02040503050406030204" pitchFamily="18" charset="0"/>
                      </a:rPr>
                      <m:t>𝑎</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a14:m>
                <a:r>
                  <a:rPr lang="en-ZA" dirty="0"/>
                  <a:t> - is tradable</a:t>
                </a:r>
              </a:p>
              <a:p>
                <a:pPr lvl="1"/>
                <a14:m>
                  <m:oMath xmlns:m="http://schemas.openxmlformats.org/officeDocument/2006/math">
                    <m:r>
                      <a:rPr lang="en-ZA" b="0" i="1" smtClean="0">
                        <a:latin typeface="Cambria Math" panose="02040503050406030204" pitchFamily="18" charset="0"/>
                      </a:rPr>
                      <m:t>𝑐</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a14:m>
                <a:r>
                  <a:rPr lang="en-ZA" dirty="0"/>
                  <a:t> - is non-tradable “bruised fruit” – only farmer gets utility from consumption of bruised fruit</a:t>
                </a:r>
              </a:p>
              <a:p>
                <a:pPr lvl="1"/>
                <a:endParaRPr lang="en-ZA" dirty="0"/>
              </a:p>
              <a:p>
                <a:r>
                  <a:rPr lang="en-ZA" dirty="0"/>
                  <a:t>Thus there is a “technological upper bound” on the savings rate:</a:t>
                </a:r>
              </a:p>
              <a:p>
                <a:pPr lvl="1"/>
                <a:endParaRPr lang="en-ZA" b="0" dirty="0"/>
              </a:p>
              <a:p>
                <a:pPr lvl="1"/>
                <a:r>
                  <a:rPr lang="en-ZA" b="0" dirty="0"/>
                  <a:t>Savings rate </a:t>
                </a:r>
                <a14:m>
                  <m:oMath xmlns:m="http://schemas.openxmlformats.org/officeDocument/2006/math">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𝑎</m:t>
                        </m:r>
                      </m:num>
                      <m:den>
                        <m:r>
                          <a:rPr lang="en-ZA" b="0" i="1" smtClean="0">
                            <a:latin typeface="Cambria Math" panose="02040503050406030204" pitchFamily="18" charset="0"/>
                          </a:rPr>
                          <m:t>𝑎</m:t>
                        </m:r>
                        <m:r>
                          <a:rPr lang="en-ZA" b="0" i="1" smtClean="0">
                            <a:latin typeface="Cambria Math" panose="02040503050406030204" pitchFamily="18" charset="0"/>
                          </a:rPr>
                          <m:t>+</m:t>
                        </m:r>
                        <m:r>
                          <a:rPr lang="en-ZA" b="0" i="1" smtClean="0">
                            <a:latin typeface="Cambria Math" panose="02040503050406030204" pitchFamily="18" charset="0"/>
                          </a:rPr>
                          <m:t>𝑐</m:t>
                        </m:r>
                      </m:den>
                    </m:f>
                  </m:oMath>
                </a14:m>
                <a:endParaRPr lang="en-ZA" b="0" dirty="0"/>
              </a:p>
              <a:p>
                <a:pPr lvl="1"/>
                <a:endParaRPr lang="en-ZA" b="0" dirty="0"/>
              </a:p>
              <a:p>
                <a:pPr lvl="1"/>
                <a:r>
                  <a:rPr lang="en-ZA" b="0" dirty="0"/>
                  <a:t>They further assume </a:t>
                </a:r>
                <a14:m>
                  <m:oMath xmlns:m="http://schemas.openxmlformats.org/officeDocument/2006/math">
                    <m:f>
                      <m:fPr>
                        <m:ctrlPr>
                          <a:rPr lang="en-ZA" b="0" i="1" smtClean="0">
                            <a:latin typeface="Cambria Math" panose="02040503050406030204" pitchFamily="18" charset="0"/>
                          </a:rPr>
                        </m:ctrlPr>
                      </m:fPr>
                      <m:num>
                        <m:r>
                          <a:rPr lang="en-ZA" b="0" i="1" smtClean="0">
                            <a:latin typeface="Cambria Math" panose="02040503050406030204" pitchFamily="18" charset="0"/>
                          </a:rPr>
                          <m:t>𝑎</m:t>
                        </m:r>
                      </m:num>
                      <m:den>
                        <m:r>
                          <a:rPr lang="en-ZA" b="0" i="1" smtClean="0">
                            <a:latin typeface="Cambria Math" panose="02040503050406030204" pitchFamily="18" charset="0"/>
                          </a:rPr>
                          <m:t>𝑎</m:t>
                        </m:r>
                        <m:r>
                          <a:rPr lang="en-ZA" b="0" i="1" smtClean="0">
                            <a:latin typeface="Cambria Math" panose="02040503050406030204" pitchFamily="18" charset="0"/>
                          </a:rPr>
                          <m:t>+</m:t>
                        </m:r>
                        <m:r>
                          <a:rPr lang="en-ZA" b="0" i="1" smtClean="0">
                            <a:latin typeface="Cambria Math" panose="02040503050406030204" pitchFamily="18" charset="0"/>
                          </a:rPr>
                          <m:t>𝑐</m:t>
                        </m:r>
                      </m:den>
                    </m:f>
                    <m:r>
                      <a:rPr lang="en-ZA" b="0" i="1" smtClean="0">
                        <a:latin typeface="Cambria Math" panose="02040503050406030204" pitchFamily="18" charset="0"/>
                      </a:rPr>
                      <m:t>&lt;</m:t>
                    </m:r>
                    <m:r>
                      <a:rPr lang="en-ZA" b="0" i="1" smtClean="0">
                        <a:latin typeface="Cambria Math" panose="02040503050406030204" pitchFamily="18" charset="0"/>
                      </a:rPr>
                      <m:t>𝛽</m:t>
                    </m:r>
                  </m:oMath>
                </a14:m>
                <a:r>
                  <a:rPr lang="en-ZA" b="0" dirty="0"/>
                  <a:t>, </a:t>
                </a:r>
              </a:p>
              <a:p>
                <a:pPr lvl="1"/>
                <a:endParaRPr lang="en-ZA" dirty="0"/>
              </a:p>
              <a:p>
                <a:pPr lvl="1"/>
                <a:r>
                  <a:rPr lang="en-ZA" b="0" dirty="0"/>
                  <a:t>otherwise farmers can “save themselves out of their borrowing constraints” </a:t>
                </a:r>
              </a:p>
              <a:p>
                <a:pPr lvl="2"/>
                <a:r>
                  <a:rPr lang="en-ZA" b="0" dirty="0"/>
                  <a:t>“consuming at end of time”</a:t>
                </a:r>
              </a:p>
              <a:p>
                <a:pPr lvl="1"/>
                <a:endParaRPr lang="en-ZA" dirty="0"/>
              </a:p>
              <a:p>
                <a:pPr lvl="1"/>
                <a:endParaRPr lang="en-ZA" dirty="0"/>
              </a:p>
              <a:p>
                <a:pPr lvl="1"/>
                <a:endParaRPr lang="en-ZA" dirty="0"/>
              </a:p>
              <a:p>
                <a:pPr lvl="1"/>
                <a:endParaRPr lang="en-ZA" dirty="0"/>
              </a:p>
              <a:p>
                <a:pPr lvl="1"/>
                <a:endParaRPr lang="en-ZA"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839787" y="2019718"/>
                <a:ext cx="10629401" cy="4602145"/>
              </a:xfrm>
              <a:blipFill>
                <a:blip r:embed="rId2"/>
                <a:stretch>
                  <a:fillRect l="-688" t="-2649"/>
                </a:stretch>
              </a:blipFill>
            </p:spPr>
            <p:txBody>
              <a:bodyPr/>
              <a:lstStyle/>
              <a:p>
                <a:r>
                  <a:rPr lang="en-ZA">
                    <a:noFill/>
                  </a:rPr>
                  <a:t> </a:t>
                </a:r>
              </a:p>
            </p:txBody>
          </p:sp>
        </mc:Fallback>
      </mc:AlternateContent>
    </p:spTree>
    <p:extLst>
      <p:ext uri="{BB962C8B-B14F-4D97-AF65-F5344CB8AC3E}">
        <p14:creationId xmlns:p14="http://schemas.microsoft.com/office/powerpoint/2010/main" val="177138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Farmer Production:</a:t>
            </a:r>
          </a:p>
        </p:txBody>
      </p:sp>
      <p:sp>
        <p:nvSpPr>
          <p:cNvPr id="7" name="Text Placeholder 6"/>
          <p:cNvSpPr>
            <a:spLocks noGrp="1"/>
          </p:cNvSpPr>
          <p:nvPr>
            <p:ph type="body" sz="quarter" idx="3"/>
          </p:nvPr>
        </p:nvSpPr>
        <p:spPr>
          <a:xfrm>
            <a:off x="839788" y="1269181"/>
            <a:ext cx="5183188" cy="469184"/>
          </a:xfrm>
        </p:spPr>
        <p:txBody>
          <a:bodyPr/>
          <a:lstStyle/>
          <a:p>
            <a:r>
              <a:rPr lang="en-ZA" dirty="0"/>
              <a:t>Flow of funds constraint:</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839788" y="1818758"/>
                <a:ext cx="10515600" cy="4169944"/>
              </a:xfrm>
            </p:spPr>
            <p:txBody>
              <a:bodyPr>
                <a:normAutofit/>
              </a:bodyPr>
              <a:lstStyle/>
              <a:p>
                <a:r>
                  <a:rPr lang="en-ZA" sz="2400" dirty="0"/>
                  <a:t>Given:</a:t>
                </a:r>
              </a:p>
              <a:p>
                <a:pPr lvl="1"/>
                <a:r>
                  <a:rPr lang="en-ZA" sz="2000" dirty="0"/>
                  <a:t>Previous borrowing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r>
                  <a:rPr lang="en-ZA" sz="2000" dirty="0"/>
                  <a:t> at rate </a:t>
                </a:r>
                <a14:m>
                  <m:oMath xmlns:m="http://schemas.openxmlformats.org/officeDocument/2006/math">
                    <m:r>
                      <a:rPr lang="en-ZA" sz="2000" b="0" i="1" smtClean="0">
                        <a:latin typeface="Cambria Math" panose="02040503050406030204" pitchFamily="18" charset="0"/>
                      </a:rPr>
                      <m:t>𝑅</m:t>
                    </m:r>
                  </m:oMath>
                </a14:m>
                <a:r>
                  <a:rPr lang="en-ZA" sz="2000" b="0" dirty="0"/>
                  <a:t> (constant in steady state, so we simplify to keep it always constant)</a:t>
                </a:r>
              </a:p>
              <a:p>
                <a:pPr lvl="1"/>
                <a:r>
                  <a:rPr lang="en-ZA" sz="2000" dirty="0"/>
                  <a:t>Previous land holdings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endParaRPr lang="en-ZA" sz="2000" dirty="0"/>
              </a:p>
              <a:p>
                <a:r>
                  <a:rPr lang="en-ZA" sz="2400" dirty="0"/>
                  <a:t>Farmer has to choose </a:t>
                </a:r>
              </a:p>
              <a:p>
                <a:pPr lvl="1"/>
                <a:r>
                  <a:rPr lang="en-ZA" sz="2000" dirty="0"/>
                  <a:t>how much of tradable output to consume (always consumes all non-tradable output)</a:t>
                </a:r>
              </a:p>
              <a:p>
                <a:pPr lvl="1"/>
                <a:r>
                  <a:rPr lang="en-ZA" sz="2000" dirty="0"/>
                  <a:t>How much to borrow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sub>
                    </m:sSub>
                  </m:oMath>
                </a14:m>
                <a:endParaRPr lang="en-ZA" sz="2000" dirty="0"/>
              </a:p>
              <a:p>
                <a:pPr lvl="1"/>
                <a:r>
                  <a:rPr lang="en-ZA" sz="2000" dirty="0"/>
                  <a:t>How much to land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sub>
                    </m:sSub>
                  </m:oMath>
                </a14:m>
                <a:r>
                  <a:rPr lang="en-ZA" sz="2000" dirty="0"/>
                  <a:t> to purchase at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𝑞</m:t>
                        </m:r>
                      </m:e>
                      <m:sub>
                        <m:r>
                          <a:rPr lang="en-ZA" sz="2000" b="0" i="1" smtClean="0">
                            <a:latin typeface="Cambria Math" panose="02040503050406030204" pitchFamily="18" charset="0"/>
                          </a:rPr>
                          <m:t>𝑡</m:t>
                        </m:r>
                      </m:sub>
                    </m:sSub>
                  </m:oMath>
                </a14:m>
                <a:r>
                  <a:rPr lang="en-ZA" sz="2000" dirty="0"/>
                  <a:t> for next period production</a:t>
                </a:r>
              </a:p>
              <a:p>
                <a:pPr marL="0" indent="0">
                  <a:buNone/>
                </a:pPr>
                <a:endParaRPr lang="en-ZA" b="0" i="1" dirty="0">
                  <a:latin typeface="Cambria Math" panose="02040503050406030204" pitchFamily="18" charset="0"/>
                </a:endParaRPr>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839788" y="1818758"/>
                <a:ext cx="10515600" cy="4169944"/>
              </a:xfrm>
              <a:blipFill>
                <a:blip r:embed="rId2"/>
                <a:stretch>
                  <a:fillRect l="-812" t="-204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491526" y="4850060"/>
                <a:ext cx="77677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𝑐</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sub>
                      </m:sSub>
                    </m:oMath>
                  </m:oMathPara>
                </a14:m>
                <a:endParaRPr lang="en-ZA" sz="2800" dirty="0"/>
              </a:p>
            </p:txBody>
          </p:sp>
        </mc:Choice>
        <mc:Fallback xmlns="">
          <p:sp>
            <p:nvSpPr>
              <p:cNvPr id="10" name="Rectangle 9"/>
              <p:cNvSpPr>
                <a:spLocks noRot="1" noChangeAspect="1" noMove="1" noResize="1" noEditPoints="1" noAdjustHandles="1" noChangeArrowheads="1" noChangeShapeType="1" noTextEdit="1"/>
              </p:cNvSpPr>
              <p:nvPr/>
            </p:nvSpPr>
            <p:spPr>
              <a:xfrm>
                <a:off x="2491526" y="4850060"/>
                <a:ext cx="7767704" cy="523220"/>
              </a:xfrm>
              <a:prstGeom prst="rect">
                <a:avLst/>
              </a:prstGeom>
              <a:blipFill>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270070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Farmer Production:</a:t>
            </a:r>
          </a:p>
        </p:txBody>
      </p:sp>
      <p:sp>
        <p:nvSpPr>
          <p:cNvPr id="7" name="Text Placeholder 6"/>
          <p:cNvSpPr>
            <a:spLocks noGrp="1"/>
          </p:cNvSpPr>
          <p:nvPr>
            <p:ph type="body" sz="quarter" idx="3"/>
          </p:nvPr>
        </p:nvSpPr>
        <p:spPr>
          <a:xfrm>
            <a:off x="839788" y="1269181"/>
            <a:ext cx="5183188" cy="469184"/>
          </a:xfrm>
        </p:spPr>
        <p:txBody>
          <a:bodyPr/>
          <a:lstStyle/>
          <a:p>
            <a:r>
              <a:rPr lang="en-ZA" dirty="0"/>
              <a:t>Flow of funds constraint:</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839788" y="1818758"/>
                <a:ext cx="10515600" cy="4169944"/>
              </a:xfrm>
            </p:spPr>
            <p:txBody>
              <a:bodyPr>
                <a:normAutofit/>
              </a:bodyPr>
              <a:lstStyle/>
              <a:p>
                <a:r>
                  <a:rPr lang="en-ZA" sz="2400" dirty="0"/>
                  <a:t>Given:</a:t>
                </a:r>
              </a:p>
              <a:p>
                <a:pPr lvl="1"/>
                <a:r>
                  <a:rPr lang="en-ZA" sz="2000" dirty="0"/>
                  <a:t>Previous borrowing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r>
                  <a:rPr lang="en-ZA" sz="2000" dirty="0"/>
                  <a:t> at rate </a:t>
                </a:r>
                <a14:m>
                  <m:oMath xmlns:m="http://schemas.openxmlformats.org/officeDocument/2006/math">
                    <m:r>
                      <a:rPr lang="en-ZA" sz="2000" b="0" i="1" smtClean="0">
                        <a:latin typeface="Cambria Math" panose="02040503050406030204" pitchFamily="18" charset="0"/>
                      </a:rPr>
                      <m:t>𝑅</m:t>
                    </m:r>
                  </m:oMath>
                </a14:m>
                <a:endParaRPr lang="en-ZA" sz="2000" b="0" dirty="0"/>
              </a:p>
              <a:p>
                <a:pPr lvl="1"/>
                <a:r>
                  <a:rPr lang="en-ZA" sz="2000" dirty="0"/>
                  <a:t>Previous land holdings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endParaRPr lang="en-ZA" sz="2000" dirty="0"/>
              </a:p>
              <a:p>
                <a:r>
                  <a:rPr lang="en-ZA" sz="2400" dirty="0"/>
                  <a:t>Farmer has to choose </a:t>
                </a:r>
              </a:p>
              <a:p>
                <a:pPr lvl="1"/>
                <a:r>
                  <a:rPr lang="en-ZA" sz="2000" dirty="0"/>
                  <a:t>how much of tradable output to consume (always consumes non-tradable output)</a:t>
                </a:r>
              </a:p>
              <a:p>
                <a:pPr lvl="1"/>
                <a:r>
                  <a:rPr lang="en-ZA" sz="2000" dirty="0"/>
                  <a:t>How much to borrow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sub>
                    </m:sSub>
                  </m:oMath>
                </a14:m>
                <a:endParaRPr lang="en-ZA" sz="2000" dirty="0"/>
              </a:p>
              <a:p>
                <a:pPr lvl="1"/>
                <a:r>
                  <a:rPr lang="en-ZA" sz="2000" dirty="0"/>
                  <a:t>How much to land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sub>
                    </m:sSub>
                  </m:oMath>
                </a14:m>
                <a:r>
                  <a:rPr lang="en-ZA" sz="2000" dirty="0"/>
                  <a:t> to purchase at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𝑞</m:t>
                        </m:r>
                      </m:e>
                      <m:sub>
                        <m:r>
                          <a:rPr lang="en-ZA" sz="2000" b="0" i="1" smtClean="0">
                            <a:latin typeface="Cambria Math" panose="02040503050406030204" pitchFamily="18" charset="0"/>
                          </a:rPr>
                          <m:t>𝑡</m:t>
                        </m:r>
                      </m:sub>
                    </m:sSub>
                  </m:oMath>
                </a14:m>
                <a:r>
                  <a:rPr lang="en-ZA" sz="2000" dirty="0"/>
                  <a:t> for next period production</a:t>
                </a:r>
              </a:p>
              <a:p>
                <a:pPr marL="0" indent="0">
                  <a:buNone/>
                </a:pPr>
                <a:endParaRPr lang="en-ZA" b="0" i="1" dirty="0">
                  <a:latin typeface="Cambria Math" panose="02040503050406030204" pitchFamily="18" charset="0"/>
                </a:endParaRPr>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839788" y="1818758"/>
                <a:ext cx="10515600" cy="4169944"/>
              </a:xfrm>
              <a:blipFill>
                <a:blip r:embed="rId2"/>
                <a:stretch>
                  <a:fillRect l="-812" t="-204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456692" y="4641055"/>
                <a:ext cx="77677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𝑞</m:t>
                          </m:r>
                        </m:e>
                        <m:sub>
                          <m:r>
                            <a:rPr lang="en-ZA" sz="2800" b="0" i="1" smtClean="0">
                              <a:solidFill>
                                <a:srgbClr val="C00000"/>
                              </a:solidFill>
                              <a:latin typeface="Cambria Math" panose="02040503050406030204" pitchFamily="18" charset="0"/>
                            </a:rPr>
                            <m:t>𝑡</m:t>
                          </m:r>
                        </m:sub>
                      </m:sSub>
                      <m:d>
                        <m:dPr>
                          <m:ctrlPr>
                            <a:rPr lang="en-ZA" sz="2800" b="0" i="1" smtClean="0">
                              <a:solidFill>
                                <a:srgbClr val="C00000"/>
                              </a:solidFill>
                              <a:latin typeface="Cambria Math" panose="02040503050406030204" pitchFamily="18" charset="0"/>
                            </a:rPr>
                          </m:ctrlPr>
                        </m:dPr>
                        <m:e>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𝑘</m:t>
                              </m:r>
                            </m:e>
                            <m:sub>
                              <m:r>
                                <a:rPr lang="en-ZA" sz="2800" b="0" i="1" smtClean="0">
                                  <a:solidFill>
                                    <a:srgbClr val="C00000"/>
                                  </a:solidFill>
                                  <a:latin typeface="Cambria Math" panose="02040503050406030204" pitchFamily="18" charset="0"/>
                                </a:rPr>
                                <m:t>𝑡</m:t>
                              </m:r>
                            </m:sub>
                          </m:sSub>
                          <m:r>
                            <a:rPr lang="en-ZA" sz="2800" b="0" i="1" smtClean="0">
                              <a:solidFill>
                                <a:srgbClr val="C00000"/>
                              </a:solidFill>
                              <a:latin typeface="Cambria Math" panose="02040503050406030204" pitchFamily="18" charset="0"/>
                            </a:rPr>
                            <m:t>−</m:t>
                          </m:r>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𝑘</m:t>
                              </m:r>
                            </m:e>
                            <m:sub>
                              <m:r>
                                <a:rPr lang="en-ZA" sz="2800" b="0" i="1" smtClean="0">
                                  <a:solidFill>
                                    <a:srgbClr val="C00000"/>
                                  </a:solidFill>
                                  <a:latin typeface="Cambria Math" panose="02040503050406030204" pitchFamily="18" charset="0"/>
                                </a:rPr>
                                <m:t>𝑡</m:t>
                              </m:r>
                              <m:r>
                                <a:rPr lang="en-ZA" sz="2800" b="0" i="1" smtClean="0">
                                  <a:solidFill>
                                    <a:srgbClr val="C00000"/>
                                  </a:solidFill>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𝑐</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sub>
                      </m:sSub>
                    </m:oMath>
                  </m:oMathPara>
                </a14:m>
                <a:endParaRPr lang="en-ZA" sz="2800" dirty="0"/>
              </a:p>
            </p:txBody>
          </p:sp>
        </mc:Choice>
        <mc:Fallback xmlns="">
          <p:sp>
            <p:nvSpPr>
              <p:cNvPr id="10" name="Rectangle 9"/>
              <p:cNvSpPr>
                <a:spLocks noRot="1" noChangeAspect="1" noMove="1" noResize="1" noEditPoints="1" noAdjustHandles="1" noChangeArrowheads="1" noChangeShapeType="1" noTextEdit="1"/>
              </p:cNvSpPr>
              <p:nvPr/>
            </p:nvSpPr>
            <p:spPr>
              <a:xfrm>
                <a:off x="2456692" y="4641055"/>
                <a:ext cx="7767704" cy="523220"/>
              </a:xfrm>
              <a:prstGeom prst="rect">
                <a:avLst/>
              </a:prstGeom>
              <a:blipFill>
                <a:blip r:embed="rId3"/>
                <a:stretch>
                  <a:fillRect/>
                </a:stretch>
              </a:blipFill>
            </p:spPr>
            <p:txBody>
              <a:bodyPr/>
              <a:lstStyle/>
              <a:p>
                <a:r>
                  <a:rPr lang="en-ZA">
                    <a:noFill/>
                  </a:rPr>
                  <a:t> </a:t>
                </a:r>
              </a:p>
            </p:txBody>
          </p:sp>
        </mc:Fallback>
      </mc:AlternateContent>
      <p:sp>
        <p:nvSpPr>
          <p:cNvPr id="2" name="TextBox 1"/>
          <p:cNvSpPr txBox="1"/>
          <p:nvPr/>
        </p:nvSpPr>
        <p:spPr>
          <a:xfrm>
            <a:off x="2260879" y="5391822"/>
            <a:ext cx="2765309" cy="369332"/>
          </a:xfrm>
          <a:prstGeom prst="rect">
            <a:avLst/>
          </a:prstGeom>
          <a:noFill/>
        </p:spPr>
        <p:txBody>
          <a:bodyPr wrap="none" rtlCol="0">
            <a:spAutoFit/>
          </a:bodyPr>
          <a:lstStyle/>
          <a:p>
            <a:r>
              <a:rPr lang="en-ZA" dirty="0">
                <a:solidFill>
                  <a:srgbClr val="C00000"/>
                </a:solidFill>
              </a:rPr>
              <a:t>Additional purchase of land</a:t>
            </a:r>
          </a:p>
        </p:txBody>
      </p:sp>
    </p:spTree>
    <p:extLst>
      <p:ext uri="{BB962C8B-B14F-4D97-AF65-F5344CB8AC3E}">
        <p14:creationId xmlns:p14="http://schemas.microsoft.com/office/powerpoint/2010/main" val="267136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Farmer Production:</a:t>
            </a:r>
          </a:p>
        </p:txBody>
      </p:sp>
      <p:sp>
        <p:nvSpPr>
          <p:cNvPr id="7" name="Text Placeholder 6"/>
          <p:cNvSpPr>
            <a:spLocks noGrp="1"/>
          </p:cNvSpPr>
          <p:nvPr>
            <p:ph type="body" sz="quarter" idx="3"/>
          </p:nvPr>
        </p:nvSpPr>
        <p:spPr>
          <a:xfrm>
            <a:off x="839788" y="1269181"/>
            <a:ext cx="5183188" cy="469184"/>
          </a:xfrm>
        </p:spPr>
        <p:txBody>
          <a:bodyPr/>
          <a:lstStyle/>
          <a:p>
            <a:r>
              <a:rPr lang="en-ZA" dirty="0"/>
              <a:t>Flow of funds constraint:</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839788" y="1818758"/>
                <a:ext cx="10515600" cy="4169944"/>
              </a:xfrm>
            </p:spPr>
            <p:txBody>
              <a:bodyPr>
                <a:normAutofit/>
              </a:bodyPr>
              <a:lstStyle/>
              <a:p>
                <a:r>
                  <a:rPr lang="en-ZA" sz="2400" dirty="0"/>
                  <a:t>Given:</a:t>
                </a:r>
              </a:p>
              <a:p>
                <a:pPr lvl="1"/>
                <a:r>
                  <a:rPr lang="en-ZA" sz="2000" dirty="0"/>
                  <a:t>Previous borrowing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r>
                  <a:rPr lang="en-ZA" sz="2000" dirty="0"/>
                  <a:t> at rate </a:t>
                </a:r>
                <a14:m>
                  <m:oMath xmlns:m="http://schemas.openxmlformats.org/officeDocument/2006/math">
                    <m:r>
                      <a:rPr lang="en-ZA" sz="2000" b="0" i="1" smtClean="0">
                        <a:latin typeface="Cambria Math" panose="02040503050406030204" pitchFamily="18" charset="0"/>
                      </a:rPr>
                      <m:t>𝑅</m:t>
                    </m:r>
                  </m:oMath>
                </a14:m>
                <a:endParaRPr lang="en-ZA" sz="2000" b="0" dirty="0"/>
              </a:p>
              <a:p>
                <a:pPr lvl="1"/>
                <a:r>
                  <a:rPr lang="en-ZA" sz="2000" dirty="0"/>
                  <a:t>Previous land holdings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endParaRPr lang="en-ZA" sz="2000" dirty="0"/>
              </a:p>
              <a:p>
                <a:r>
                  <a:rPr lang="en-ZA" sz="2400" dirty="0"/>
                  <a:t>Farmer has to choose </a:t>
                </a:r>
              </a:p>
              <a:p>
                <a:pPr lvl="1"/>
                <a:r>
                  <a:rPr lang="en-ZA" sz="2000" dirty="0"/>
                  <a:t>how much of tradable output to consume (always consumes non-tradable output)</a:t>
                </a:r>
              </a:p>
              <a:p>
                <a:pPr lvl="1"/>
                <a:r>
                  <a:rPr lang="en-ZA" sz="2000" dirty="0"/>
                  <a:t>How much to borrow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sub>
                    </m:sSub>
                  </m:oMath>
                </a14:m>
                <a:endParaRPr lang="en-ZA" sz="2000" dirty="0"/>
              </a:p>
              <a:p>
                <a:pPr lvl="1"/>
                <a:r>
                  <a:rPr lang="en-ZA" sz="2000" dirty="0"/>
                  <a:t>How much to land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sub>
                    </m:sSub>
                  </m:oMath>
                </a14:m>
                <a:r>
                  <a:rPr lang="en-ZA" sz="2000" dirty="0"/>
                  <a:t> to purchase at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𝑞</m:t>
                        </m:r>
                      </m:e>
                      <m:sub>
                        <m:r>
                          <a:rPr lang="en-ZA" sz="2000" b="0" i="1" smtClean="0">
                            <a:latin typeface="Cambria Math" panose="02040503050406030204" pitchFamily="18" charset="0"/>
                          </a:rPr>
                          <m:t>𝑡</m:t>
                        </m:r>
                      </m:sub>
                    </m:sSub>
                  </m:oMath>
                </a14:m>
                <a:r>
                  <a:rPr lang="en-ZA" sz="2000" dirty="0"/>
                  <a:t> for next period production</a:t>
                </a:r>
              </a:p>
              <a:p>
                <a:pPr marL="0" indent="0">
                  <a:buNone/>
                </a:pPr>
                <a:endParaRPr lang="en-ZA" b="0" i="1" dirty="0">
                  <a:latin typeface="Cambria Math" panose="02040503050406030204" pitchFamily="18" charset="0"/>
                </a:endParaRPr>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839788" y="1818758"/>
                <a:ext cx="10515600" cy="4169944"/>
              </a:xfrm>
              <a:blipFill>
                <a:blip r:embed="rId2"/>
                <a:stretch>
                  <a:fillRect l="-812" t="-204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456692" y="4641055"/>
                <a:ext cx="77677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𝑞</m:t>
                          </m:r>
                        </m:e>
                        <m:sub>
                          <m:r>
                            <a:rPr lang="en-ZA" sz="2800" b="0" i="1" smtClean="0">
                              <a:solidFill>
                                <a:srgbClr val="C00000"/>
                              </a:solidFill>
                              <a:latin typeface="Cambria Math" panose="02040503050406030204" pitchFamily="18" charset="0"/>
                            </a:rPr>
                            <m:t>𝑡</m:t>
                          </m:r>
                        </m:sub>
                      </m:sSub>
                      <m:d>
                        <m:dPr>
                          <m:ctrlPr>
                            <a:rPr lang="en-ZA" sz="2800" b="0" i="1" smtClean="0">
                              <a:solidFill>
                                <a:srgbClr val="C00000"/>
                              </a:solidFill>
                              <a:latin typeface="Cambria Math" panose="02040503050406030204" pitchFamily="18" charset="0"/>
                            </a:rPr>
                          </m:ctrlPr>
                        </m:dPr>
                        <m:e>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𝑘</m:t>
                              </m:r>
                            </m:e>
                            <m:sub>
                              <m:r>
                                <a:rPr lang="en-ZA" sz="2800" b="0" i="1" smtClean="0">
                                  <a:solidFill>
                                    <a:srgbClr val="C00000"/>
                                  </a:solidFill>
                                  <a:latin typeface="Cambria Math" panose="02040503050406030204" pitchFamily="18" charset="0"/>
                                </a:rPr>
                                <m:t>𝑡</m:t>
                              </m:r>
                            </m:sub>
                          </m:sSub>
                          <m:r>
                            <a:rPr lang="en-ZA" sz="2800" b="0" i="1" smtClean="0">
                              <a:solidFill>
                                <a:srgbClr val="C00000"/>
                              </a:solidFill>
                              <a:latin typeface="Cambria Math" panose="02040503050406030204" pitchFamily="18" charset="0"/>
                            </a:rPr>
                            <m:t>−</m:t>
                          </m:r>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𝑘</m:t>
                              </m:r>
                            </m:e>
                            <m:sub>
                              <m:r>
                                <a:rPr lang="en-ZA" sz="2800" b="0" i="1" smtClean="0">
                                  <a:solidFill>
                                    <a:srgbClr val="C00000"/>
                                  </a:solidFill>
                                  <a:latin typeface="Cambria Math" panose="02040503050406030204" pitchFamily="18" charset="0"/>
                                </a:rPr>
                                <m:t>𝑡</m:t>
                              </m:r>
                              <m:r>
                                <a:rPr lang="en-ZA" sz="2800" b="0" i="1" smtClean="0">
                                  <a:solidFill>
                                    <a:srgbClr val="C00000"/>
                                  </a:solidFill>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solidFill>
                            <a:srgbClr val="0070C0"/>
                          </a:solidFill>
                          <a:latin typeface="Cambria Math" panose="02040503050406030204" pitchFamily="18" charset="0"/>
                        </a:rPr>
                        <m:t>𝑅</m:t>
                      </m:r>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𝑏</m:t>
                          </m:r>
                        </m:e>
                        <m:sub>
                          <m:r>
                            <a:rPr lang="en-ZA" sz="2800" b="0" i="1" smtClean="0">
                              <a:solidFill>
                                <a:srgbClr val="0070C0"/>
                              </a:solidFill>
                              <a:latin typeface="Cambria Math" panose="02040503050406030204" pitchFamily="18" charset="0"/>
                            </a:rPr>
                            <m:t>𝑡</m:t>
                          </m:r>
                          <m:r>
                            <a:rPr lang="en-ZA" sz="2800" b="0" i="1" smtClean="0">
                              <a:solidFill>
                                <a:srgbClr val="0070C0"/>
                              </a:solidFill>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𝑐</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sub>
                      </m:sSub>
                    </m:oMath>
                  </m:oMathPara>
                </a14:m>
                <a:endParaRPr lang="en-ZA" sz="2800" dirty="0"/>
              </a:p>
            </p:txBody>
          </p:sp>
        </mc:Choice>
        <mc:Fallback xmlns="">
          <p:sp>
            <p:nvSpPr>
              <p:cNvPr id="10" name="Rectangle 9"/>
              <p:cNvSpPr>
                <a:spLocks noRot="1" noChangeAspect="1" noMove="1" noResize="1" noEditPoints="1" noAdjustHandles="1" noChangeArrowheads="1" noChangeShapeType="1" noTextEdit="1"/>
              </p:cNvSpPr>
              <p:nvPr/>
            </p:nvSpPr>
            <p:spPr>
              <a:xfrm>
                <a:off x="2456692" y="4641055"/>
                <a:ext cx="7767704" cy="523220"/>
              </a:xfrm>
              <a:prstGeom prst="rect">
                <a:avLst/>
              </a:prstGeom>
              <a:blipFill>
                <a:blip r:embed="rId3"/>
                <a:stretch>
                  <a:fillRect/>
                </a:stretch>
              </a:blipFill>
            </p:spPr>
            <p:txBody>
              <a:bodyPr/>
              <a:lstStyle/>
              <a:p>
                <a:r>
                  <a:rPr lang="en-ZA">
                    <a:noFill/>
                  </a:rPr>
                  <a:t> </a:t>
                </a:r>
              </a:p>
            </p:txBody>
          </p:sp>
        </mc:Fallback>
      </mc:AlternateContent>
      <p:sp>
        <p:nvSpPr>
          <p:cNvPr id="2" name="TextBox 1"/>
          <p:cNvSpPr txBox="1"/>
          <p:nvPr/>
        </p:nvSpPr>
        <p:spPr>
          <a:xfrm>
            <a:off x="4531807" y="5300814"/>
            <a:ext cx="1982979" cy="369332"/>
          </a:xfrm>
          <a:prstGeom prst="rect">
            <a:avLst/>
          </a:prstGeom>
          <a:noFill/>
        </p:spPr>
        <p:txBody>
          <a:bodyPr wrap="none" rtlCol="0">
            <a:spAutoFit/>
          </a:bodyPr>
          <a:lstStyle/>
          <a:p>
            <a:r>
              <a:rPr lang="en-ZA" dirty="0">
                <a:solidFill>
                  <a:srgbClr val="0070C0"/>
                </a:solidFill>
              </a:rPr>
              <a:t>Repayment of debt</a:t>
            </a:r>
          </a:p>
        </p:txBody>
      </p:sp>
    </p:spTree>
    <p:extLst>
      <p:ext uri="{BB962C8B-B14F-4D97-AF65-F5344CB8AC3E}">
        <p14:creationId xmlns:p14="http://schemas.microsoft.com/office/powerpoint/2010/main" val="237495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Farmer Production:</a:t>
            </a:r>
          </a:p>
        </p:txBody>
      </p:sp>
      <p:sp>
        <p:nvSpPr>
          <p:cNvPr id="7" name="Text Placeholder 6"/>
          <p:cNvSpPr>
            <a:spLocks noGrp="1"/>
          </p:cNvSpPr>
          <p:nvPr>
            <p:ph type="body" sz="quarter" idx="3"/>
          </p:nvPr>
        </p:nvSpPr>
        <p:spPr>
          <a:xfrm>
            <a:off x="839788" y="1269181"/>
            <a:ext cx="5183188" cy="469184"/>
          </a:xfrm>
        </p:spPr>
        <p:txBody>
          <a:bodyPr/>
          <a:lstStyle/>
          <a:p>
            <a:r>
              <a:rPr lang="en-ZA" dirty="0"/>
              <a:t>Flow of funds constraint:</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839788" y="1818758"/>
                <a:ext cx="10515600" cy="4169944"/>
              </a:xfrm>
            </p:spPr>
            <p:txBody>
              <a:bodyPr>
                <a:normAutofit/>
              </a:bodyPr>
              <a:lstStyle/>
              <a:p>
                <a:r>
                  <a:rPr lang="en-ZA" sz="2400" dirty="0"/>
                  <a:t>Given:</a:t>
                </a:r>
              </a:p>
              <a:p>
                <a:pPr lvl="1"/>
                <a:r>
                  <a:rPr lang="en-ZA" sz="2000" dirty="0"/>
                  <a:t>Previous borrowing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r>
                  <a:rPr lang="en-ZA" sz="2000" dirty="0"/>
                  <a:t> at rate </a:t>
                </a:r>
                <a14:m>
                  <m:oMath xmlns:m="http://schemas.openxmlformats.org/officeDocument/2006/math">
                    <m:r>
                      <a:rPr lang="en-ZA" sz="2000" b="0" i="1" smtClean="0">
                        <a:latin typeface="Cambria Math" panose="02040503050406030204" pitchFamily="18" charset="0"/>
                      </a:rPr>
                      <m:t>𝑅</m:t>
                    </m:r>
                  </m:oMath>
                </a14:m>
                <a:endParaRPr lang="en-ZA" sz="2000" b="0" dirty="0"/>
              </a:p>
              <a:p>
                <a:pPr lvl="1"/>
                <a:r>
                  <a:rPr lang="en-ZA" sz="2000" dirty="0"/>
                  <a:t>Previous land holdings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r>
                          <a:rPr lang="en-ZA" sz="2000" b="0" i="1" smtClean="0">
                            <a:latin typeface="Cambria Math" panose="02040503050406030204" pitchFamily="18" charset="0"/>
                          </a:rPr>
                          <m:t>−1</m:t>
                        </m:r>
                      </m:sub>
                    </m:sSub>
                  </m:oMath>
                </a14:m>
                <a:endParaRPr lang="en-ZA" sz="2000" dirty="0"/>
              </a:p>
              <a:p>
                <a:r>
                  <a:rPr lang="en-ZA" sz="2400" dirty="0"/>
                  <a:t>Farmer has to choose </a:t>
                </a:r>
              </a:p>
              <a:p>
                <a:pPr lvl="1"/>
                <a:r>
                  <a:rPr lang="en-ZA" sz="2000" dirty="0"/>
                  <a:t>how much of tradable output to consume (always consumes non-tradable output)</a:t>
                </a:r>
              </a:p>
              <a:p>
                <a:pPr lvl="1"/>
                <a:r>
                  <a:rPr lang="en-ZA" sz="2000" dirty="0"/>
                  <a:t>How much to borrow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𝑏</m:t>
                        </m:r>
                      </m:e>
                      <m:sub>
                        <m:r>
                          <a:rPr lang="en-ZA" sz="2000" b="0" i="1" smtClean="0">
                            <a:latin typeface="Cambria Math" panose="02040503050406030204" pitchFamily="18" charset="0"/>
                          </a:rPr>
                          <m:t>𝑡</m:t>
                        </m:r>
                      </m:sub>
                    </m:sSub>
                  </m:oMath>
                </a14:m>
                <a:endParaRPr lang="en-ZA" sz="2000" dirty="0"/>
              </a:p>
              <a:p>
                <a:pPr lvl="1"/>
                <a:r>
                  <a:rPr lang="en-ZA" sz="2000" dirty="0"/>
                  <a:t>How much to land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𝑘</m:t>
                        </m:r>
                      </m:e>
                      <m:sub>
                        <m:r>
                          <a:rPr lang="en-ZA" sz="2000" b="0" i="1" smtClean="0">
                            <a:latin typeface="Cambria Math" panose="02040503050406030204" pitchFamily="18" charset="0"/>
                          </a:rPr>
                          <m:t>𝑡</m:t>
                        </m:r>
                      </m:sub>
                    </m:sSub>
                  </m:oMath>
                </a14:m>
                <a:r>
                  <a:rPr lang="en-ZA" sz="2000" dirty="0"/>
                  <a:t> to purchase at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𝑞</m:t>
                        </m:r>
                      </m:e>
                      <m:sub>
                        <m:r>
                          <a:rPr lang="en-ZA" sz="2000" b="0" i="1" smtClean="0">
                            <a:latin typeface="Cambria Math" panose="02040503050406030204" pitchFamily="18" charset="0"/>
                          </a:rPr>
                          <m:t>𝑡</m:t>
                        </m:r>
                      </m:sub>
                    </m:sSub>
                  </m:oMath>
                </a14:m>
                <a:r>
                  <a:rPr lang="en-ZA" sz="2000" dirty="0"/>
                  <a:t> for next period production</a:t>
                </a:r>
              </a:p>
              <a:p>
                <a:pPr marL="0" indent="0">
                  <a:buNone/>
                </a:pPr>
                <a:endParaRPr lang="en-ZA" b="0" i="1" dirty="0">
                  <a:latin typeface="Cambria Math" panose="02040503050406030204" pitchFamily="18" charset="0"/>
                </a:endParaRPr>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839788" y="1818758"/>
                <a:ext cx="10515600" cy="4169944"/>
              </a:xfrm>
              <a:blipFill>
                <a:blip r:embed="rId2"/>
                <a:stretch>
                  <a:fillRect l="-812" t="-204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456692" y="4641055"/>
                <a:ext cx="77677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𝑞</m:t>
                          </m:r>
                        </m:e>
                        <m:sub>
                          <m:r>
                            <a:rPr lang="en-ZA" sz="2800" b="0" i="1" smtClean="0">
                              <a:solidFill>
                                <a:srgbClr val="C00000"/>
                              </a:solidFill>
                              <a:latin typeface="Cambria Math" panose="02040503050406030204" pitchFamily="18" charset="0"/>
                            </a:rPr>
                            <m:t>𝑡</m:t>
                          </m:r>
                        </m:sub>
                      </m:sSub>
                      <m:d>
                        <m:dPr>
                          <m:ctrlPr>
                            <a:rPr lang="en-ZA" sz="2800" b="0" i="1" smtClean="0">
                              <a:solidFill>
                                <a:srgbClr val="C00000"/>
                              </a:solidFill>
                              <a:latin typeface="Cambria Math" panose="02040503050406030204" pitchFamily="18" charset="0"/>
                            </a:rPr>
                          </m:ctrlPr>
                        </m:dPr>
                        <m:e>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𝑘</m:t>
                              </m:r>
                            </m:e>
                            <m:sub>
                              <m:r>
                                <a:rPr lang="en-ZA" sz="2800" b="0" i="1" smtClean="0">
                                  <a:solidFill>
                                    <a:srgbClr val="C00000"/>
                                  </a:solidFill>
                                  <a:latin typeface="Cambria Math" panose="02040503050406030204" pitchFamily="18" charset="0"/>
                                </a:rPr>
                                <m:t>𝑡</m:t>
                              </m:r>
                            </m:sub>
                          </m:sSub>
                          <m:r>
                            <a:rPr lang="en-ZA" sz="2800" b="0" i="1" smtClean="0">
                              <a:solidFill>
                                <a:srgbClr val="C00000"/>
                              </a:solidFill>
                              <a:latin typeface="Cambria Math" panose="02040503050406030204" pitchFamily="18" charset="0"/>
                            </a:rPr>
                            <m:t>−</m:t>
                          </m:r>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𝑘</m:t>
                              </m:r>
                            </m:e>
                            <m:sub>
                              <m:r>
                                <a:rPr lang="en-ZA" sz="2800" b="0" i="1" smtClean="0">
                                  <a:solidFill>
                                    <a:srgbClr val="C00000"/>
                                  </a:solidFill>
                                  <a:latin typeface="Cambria Math" panose="02040503050406030204" pitchFamily="18" charset="0"/>
                                </a:rPr>
                                <m:t>𝑡</m:t>
                              </m:r>
                              <m:r>
                                <a:rPr lang="en-ZA" sz="2800" b="0" i="1" smtClean="0">
                                  <a:solidFill>
                                    <a:srgbClr val="C00000"/>
                                  </a:solidFill>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solidFill>
                            <a:srgbClr val="0070C0"/>
                          </a:solidFill>
                          <a:latin typeface="Cambria Math" panose="02040503050406030204" pitchFamily="18" charset="0"/>
                        </a:rPr>
                        <m:t>𝑅</m:t>
                      </m:r>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𝑏</m:t>
                          </m:r>
                        </m:e>
                        <m:sub>
                          <m:r>
                            <a:rPr lang="en-ZA" sz="2800" b="0" i="1" smtClean="0">
                              <a:solidFill>
                                <a:srgbClr val="0070C0"/>
                              </a:solidFill>
                              <a:latin typeface="Cambria Math" panose="02040503050406030204" pitchFamily="18" charset="0"/>
                            </a:rPr>
                            <m:t>𝑡</m:t>
                          </m:r>
                          <m:r>
                            <a:rPr lang="en-ZA" sz="2800" b="0" i="1" smtClean="0">
                              <a:solidFill>
                                <a:srgbClr val="0070C0"/>
                              </a:solidFill>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solidFill>
                                <a:srgbClr val="339933"/>
                              </a:solidFill>
                              <a:latin typeface="Cambria Math" panose="02040503050406030204" pitchFamily="18" charset="0"/>
                            </a:rPr>
                          </m:ctrlPr>
                        </m:sSubPr>
                        <m:e>
                          <m:r>
                            <a:rPr lang="en-ZA" sz="2800" b="0" i="1" smtClean="0">
                              <a:solidFill>
                                <a:srgbClr val="339933"/>
                              </a:solidFill>
                              <a:latin typeface="Cambria Math" panose="02040503050406030204" pitchFamily="18" charset="0"/>
                            </a:rPr>
                            <m:t>𝑥</m:t>
                          </m:r>
                        </m:e>
                        <m:sub>
                          <m:r>
                            <a:rPr lang="en-ZA" sz="2800" b="0" i="1" smtClean="0">
                              <a:solidFill>
                                <a:srgbClr val="339933"/>
                              </a:solidFill>
                              <a:latin typeface="Cambria Math" panose="02040503050406030204" pitchFamily="18" charset="0"/>
                            </a:rPr>
                            <m:t>𝑡</m:t>
                          </m:r>
                        </m:sub>
                      </m:sSub>
                      <m:r>
                        <a:rPr lang="en-ZA" sz="2800" b="0" i="1" smtClean="0">
                          <a:solidFill>
                            <a:srgbClr val="339933"/>
                          </a:solidFill>
                          <a:latin typeface="Cambria Math" panose="02040503050406030204" pitchFamily="18" charset="0"/>
                        </a:rPr>
                        <m:t>−</m:t>
                      </m:r>
                      <m:r>
                        <a:rPr lang="en-ZA" sz="2800" b="0" i="1" smtClean="0">
                          <a:solidFill>
                            <a:srgbClr val="339933"/>
                          </a:solidFill>
                          <a:latin typeface="Cambria Math" panose="02040503050406030204" pitchFamily="18" charset="0"/>
                        </a:rPr>
                        <m:t>𝑐</m:t>
                      </m:r>
                      <m:sSub>
                        <m:sSubPr>
                          <m:ctrlPr>
                            <a:rPr lang="en-ZA" sz="2800" b="0" i="1" smtClean="0">
                              <a:solidFill>
                                <a:srgbClr val="339933"/>
                              </a:solidFill>
                              <a:latin typeface="Cambria Math" panose="02040503050406030204" pitchFamily="18" charset="0"/>
                            </a:rPr>
                          </m:ctrlPr>
                        </m:sSubPr>
                        <m:e>
                          <m:r>
                            <a:rPr lang="en-ZA" sz="2800" b="0" i="1" smtClean="0">
                              <a:solidFill>
                                <a:srgbClr val="339933"/>
                              </a:solidFill>
                              <a:latin typeface="Cambria Math" panose="02040503050406030204" pitchFamily="18" charset="0"/>
                            </a:rPr>
                            <m:t>𝑘</m:t>
                          </m:r>
                        </m:e>
                        <m:sub>
                          <m:r>
                            <a:rPr lang="en-ZA" sz="2800" b="0" i="1" smtClean="0">
                              <a:solidFill>
                                <a:srgbClr val="339933"/>
                              </a:solidFill>
                              <a:latin typeface="Cambria Math" panose="02040503050406030204" pitchFamily="18" charset="0"/>
                            </a:rPr>
                            <m:t>𝑡</m:t>
                          </m:r>
                          <m:r>
                            <a:rPr lang="en-ZA" sz="2800" b="0" i="1" smtClean="0">
                              <a:solidFill>
                                <a:srgbClr val="339933"/>
                              </a:solidFill>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sub>
                      </m:sSub>
                    </m:oMath>
                  </m:oMathPara>
                </a14:m>
                <a:endParaRPr lang="en-ZA" sz="2800" dirty="0"/>
              </a:p>
            </p:txBody>
          </p:sp>
        </mc:Choice>
        <mc:Fallback xmlns="">
          <p:sp>
            <p:nvSpPr>
              <p:cNvPr id="10" name="Rectangle 9"/>
              <p:cNvSpPr>
                <a:spLocks noRot="1" noChangeAspect="1" noMove="1" noResize="1" noEditPoints="1" noAdjustHandles="1" noChangeArrowheads="1" noChangeShapeType="1" noTextEdit="1"/>
              </p:cNvSpPr>
              <p:nvPr/>
            </p:nvSpPr>
            <p:spPr>
              <a:xfrm>
                <a:off x="2456692" y="4641055"/>
                <a:ext cx="7767704" cy="523220"/>
              </a:xfrm>
              <a:prstGeom prst="rect">
                <a:avLst/>
              </a:prstGeom>
              <a:blipFill>
                <a:blip r:embed="rId3"/>
                <a:stretch>
                  <a:fillRect/>
                </a:stretch>
              </a:blipFill>
            </p:spPr>
            <p:txBody>
              <a:bodyPr/>
              <a:lstStyle/>
              <a:p>
                <a:r>
                  <a:rPr lang="en-ZA">
                    <a:noFill/>
                  </a:rPr>
                  <a:t> </a:t>
                </a:r>
              </a:p>
            </p:txBody>
          </p:sp>
        </mc:Fallback>
      </mc:AlternateContent>
      <p:sp>
        <p:nvSpPr>
          <p:cNvPr id="2" name="TextBox 1"/>
          <p:cNvSpPr txBox="1"/>
          <p:nvPr/>
        </p:nvSpPr>
        <p:spPr>
          <a:xfrm>
            <a:off x="6097588" y="5371938"/>
            <a:ext cx="2578591" cy="646331"/>
          </a:xfrm>
          <a:prstGeom prst="rect">
            <a:avLst/>
          </a:prstGeom>
          <a:noFill/>
        </p:spPr>
        <p:txBody>
          <a:bodyPr wrap="none" rtlCol="0">
            <a:spAutoFit/>
          </a:bodyPr>
          <a:lstStyle/>
          <a:p>
            <a:r>
              <a:rPr lang="en-ZA" dirty="0">
                <a:solidFill>
                  <a:srgbClr val="339933"/>
                </a:solidFill>
              </a:rPr>
              <a:t>Consumption of tradable </a:t>
            </a:r>
          </a:p>
          <a:p>
            <a:r>
              <a:rPr lang="en-ZA" dirty="0">
                <a:solidFill>
                  <a:srgbClr val="339933"/>
                </a:solidFill>
              </a:rPr>
              <a:t>output</a:t>
            </a:r>
          </a:p>
        </p:txBody>
      </p:sp>
    </p:spTree>
    <p:extLst>
      <p:ext uri="{BB962C8B-B14F-4D97-AF65-F5344CB8AC3E}">
        <p14:creationId xmlns:p14="http://schemas.microsoft.com/office/powerpoint/2010/main" val="14375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Farmer Production:</a:t>
            </a:r>
          </a:p>
        </p:txBody>
      </p:sp>
      <p:sp>
        <p:nvSpPr>
          <p:cNvPr id="7" name="Text Placeholder 6"/>
          <p:cNvSpPr>
            <a:spLocks noGrp="1"/>
          </p:cNvSpPr>
          <p:nvPr>
            <p:ph type="body" sz="quarter" idx="3"/>
          </p:nvPr>
        </p:nvSpPr>
        <p:spPr>
          <a:xfrm>
            <a:off x="839788" y="1058166"/>
            <a:ext cx="10515600" cy="823912"/>
          </a:xfrm>
        </p:spPr>
        <p:txBody>
          <a:bodyPr/>
          <a:lstStyle/>
          <a:p>
            <a:r>
              <a:rPr lang="en-ZA" dirty="0"/>
              <a:t>Borrowing Constraint:</a:t>
            </a:r>
          </a:p>
        </p:txBody>
      </p:sp>
      <mc:AlternateContent xmlns:mc="http://schemas.openxmlformats.org/markup-compatibility/2006">
        <mc:Choice xmlns:a14="http://schemas.microsoft.com/office/drawing/2010/main" Requires="a14">
          <p:sp>
            <p:nvSpPr>
              <p:cNvPr id="8" name="Content Placeholder 7"/>
              <p:cNvSpPr>
                <a:spLocks noGrp="1"/>
              </p:cNvSpPr>
              <p:nvPr>
                <p:ph sz="quarter" idx="4"/>
              </p:nvPr>
            </p:nvSpPr>
            <p:spPr>
              <a:xfrm>
                <a:off x="839788" y="2019719"/>
                <a:ext cx="10515600" cy="4169944"/>
              </a:xfrm>
            </p:spPr>
            <p:txBody>
              <a:bodyPr>
                <a:normAutofit fontScale="92500" lnSpcReduction="20000"/>
              </a:bodyPr>
              <a:lstStyle/>
              <a:p>
                <a:r>
                  <a:rPr lang="en-ZA" dirty="0"/>
                  <a:t>Farmer has “unique skill” in using land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a14:m>
                <a:endParaRPr lang="en-ZA" dirty="0"/>
              </a:p>
              <a:p>
                <a:pPr lvl="1"/>
                <a:r>
                  <a:rPr lang="en-ZA" dirty="0"/>
                  <a:t>Only the farmer who starts production in </a:t>
                </a:r>
                <a14:m>
                  <m:oMath xmlns:m="http://schemas.openxmlformats.org/officeDocument/2006/math">
                    <m:r>
                      <a:rPr lang="en-ZA" b="0" i="1" smtClean="0">
                        <a:latin typeface="Cambria Math" panose="02040503050406030204" pitchFamily="18" charset="0"/>
                      </a:rPr>
                      <m:t>𝑡</m:t>
                    </m:r>
                  </m:oMath>
                </a14:m>
                <a:r>
                  <a:rPr lang="en-ZA" dirty="0"/>
                  <a:t> can generate output in </a:t>
                </a:r>
                <a14:m>
                  <m:oMath xmlns:m="http://schemas.openxmlformats.org/officeDocument/2006/math">
                    <m:r>
                      <a:rPr lang="en-ZA" b="0" i="1" smtClean="0">
                        <a:latin typeface="Cambria Math" panose="02040503050406030204" pitchFamily="18" charset="0"/>
                      </a:rPr>
                      <m:t>𝑡</m:t>
                    </m:r>
                    <m:r>
                      <a:rPr lang="en-ZA" b="0" i="1" smtClean="0">
                        <a:latin typeface="Cambria Math" panose="02040503050406030204" pitchFamily="18" charset="0"/>
                      </a:rPr>
                      <m:t>+1</m:t>
                    </m:r>
                  </m:oMath>
                </a14:m>
                <a:endParaRPr lang="en-ZA" dirty="0"/>
              </a:p>
              <a:p>
                <a:pPr lvl="1"/>
                <a:r>
                  <a:rPr lang="en-ZA" dirty="0"/>
                  <a:t>Cannot pre-commit to finish production</a:t>
                </a:r>
              </a:p>
              <a:p>
                <a:pPr lvl="1"/>
                <a:r>
                  <a:rPr lang="en-ZA" dirty="0"/>
                  <a:t>I.e. has incentive and power to renegotiate loans ex post </a:t>
                </a:r>
              </a:p>
              <a:p>
                <a:pPr lvl="1"/>
                <a:r>
                  <a:rPr lang="en-ZA" dirty="0"/>
                  <a:t>An incomplete contract result from Hart and Moore (1994) – human capital is inalienable</a:t>
                </a:r>
              </a:p>
              <a:p>
                <a:pPr lvl="1"/>
                <a:endParaRPr lang="en-ZA" dirty="0"/>
              </a:p>
              <a:p>
                <a:r>
                  <a:rPr lang="en-ZA" dirty="0"/>
                  <a:t>Lenders will thus require the land as collateral, and will not lend out more than the farmer can repay:</a:t>
                </a:r>
              </a:p>
              <a:p>
                <a:pPr lvl="1"/>
                <a:r>
                  <a:rPr lang="en-ZA" dirty="0"/>
                  <a:t>Lenders will keep only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a14:m>
                <a:r>
                  <a:rPr lang="en-ZA" dirty="0"/>
                  <a:t> if farmer defaults, which can be sold at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r>
                          <a:rPr lang="en-ZA" i="1">
                            <a:latin typeface="Cambria Math" panose="02040503050406030204" pitchFamily="18" charset="0"/>
                          </a:rPr>
                          <m:t>+1</m:t>
                        </m:r>
                      </m:sub>
                    </m:sSub>
                  </m:oMath>
                </a14:m>
                <a:endParaRPr lang="en-ZA" dirty="0"/>
              </a:p>
              <a:p>
                <a:endParaRPr lang="en-ZA" dirty="0"/>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𝑅</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𝑏</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m:oMathPara>
                </a14:m>
                <a:endParaRPr lang="en-ZA" dirty="0"/>
              </a:p>
            </p:txBody>
          </p:sp>
        </mc:Choice>
        <mc:Fallback>
          <p:sp>
            <p:nvSpPr>
              <p:cNvPr id="8" name="Content Placeholder 7"/>
              <p:cNvSpPr>
                <a:spLocks noGrp="1" noRot="1" noChangeAspect="1" noMove="1" noResize="1" noEditPoints="1" noAdjustHandles="1" noChangeArrowheads="1" noChangeShapeType="1" noTextEdit="1"/>
              </p:cNvSpPr>
              <p:nvPr>
                <p:ph sz="quarter" idx="4"/>
              </p:nvPr>
            </p:nvSpPr>
            <p:spPr>
              <a:xfrm>
                <a:off x="839788" y="2019719"/>
                <a:ext cx="10515600" cy="4169944"/>
              </a:xfrm>
              <a:blipFill>
                <a:blip r:embed="rId2"/>
                <a:stretch>
                  <a:fillRect l="-928" t="-3655"/>
                </a:stretch>
              </a:blipFill>
            </p:spPr>
            <p:txBody>
              <a:bodyPr/>
              <a:lstStyle/>
              <a:p>
                <a:r>
                  <a:rPr lang="en-ZA">
                    <a:noFill/>
                  </a:rPr>
                  <a:t> </a:t>
                </a:r>
              </a:p>
            </p:txBody>
          </p:sp>
        </mc:Fallback>
      </mc:AlternateContent>
    </p:spTree>
    <p:extLst>
      <p:ext uri="{BB962C8B-B14F-4D97-AF65-F5344CB8AC3E}">
        <p14:creationId xmlns:p14="http://schemas.microsoft.com/office/powerpoint/2010/main" val="423162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Intro</a:t>
            </a:r>
          </a:p>
        </p:txBody>
      </p:sp>
      <p:sp>
        <p:nvSpPr>
          <p:cNvPr id="3" name="Content Placeholder 2"/>
          <p:cNvSpPr>
            <a:spLocks noGrp="1"/>
          </p:cNvSpPr>
          <p:nvPr>
            <p:ph idx="1"/>
          </p:nvPr>
        </p:nvSpPr>
        <p:spPr>
          <a:xfrm>
            <a:off x="838200" y="1544271"/>
            <a:ext cx="10515600" cy="4351338"/>
          </a:xfrm>
        </p:spPr>
        <p:txBody>
          <a:bodyPr/>
          <a:lstStyle/>
          <a:p>
            <a:r>
              <a:rPr lang="en-ZA" dirty="0"/>
              <a:t>Key feature of Global Financial Crises is a feedback loop that can amplify the effects of small shocks:</a:t>
            </a:r>
          </a:p>
        </p:txBody>
      </p:sp>
      <p:graphicFrame>
        <p:nvGraphicFramePr>
          <p:cNvPr id="4" name="Diagram 3"/>
          <p:cNvGraphicFramePr/>
          <p:nvPr>
            <p:extLst>
              <p:ext uri="{D42A27DB-BD31-4B8C-83A1-F6EECF244321}">
                <p14:modId xmlns:p14="http://schemas.microsoft.com/office/powerpoint/2010/main" val="3161170873"/>
              </p:ext>
            </p:extLst>
          </p:nvPr>
        </p:nvGraphicFramePr>
        <p:xfrm>
          <a:off x="2381459" y="2572378"/>
          <a:ext cx="6833996" cy="3937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7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Gatherer Production:</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839788" y="1547446"/>
                <a:ext cx="10515600" cy="4642217"/>
              </a:xfrm>
            </p:spPr>
            <p:txBody>
              <a:bodyPr>
                <a:normAutofit/>
              </a:bodyPr>
              <a:lstStyle/>
              <a:p>
                <a:r>
                  <a:rPr lang="en-ZA" dirty="0"/>
                  <a:t>Gatherer Production:</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r>
                            <a:rPr lang="en-ZA" b="0" i="1" smtClean="0">
                              <a:latin typeface="Cambria Math" panose="02040503050406030204" pitchFamily="18" charset="0"/>
                            </a:rPr>
                            <m:t>′</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r>
                        <a:rPr lang="en-ZA" b="0" i="1" smtClean="0">
                          <a:latin typeface="Cambria Math" panose="02040503050406030204" pitchFamily="18" charset="0"/>
                        </a:rPr>
                        <m:t>𝐺</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r>
                                <a:rPr lang="en-ZA" b="0" i="1" smtClean="0">
                                  <a:latin typeface="Cambria Math" panose="02040503050406030204" pitchFamily="18" charset="0"/>
                                </a:rPr>
                                <m:t>′</m:t>
                              </m:r>
                            </m:e>
                            <m:sub>
                              <m:r>
                                <a:rPr lang="en-ZA" b="0" i="1" smtClean="0">
                                  <a:latin typeface="Cambria Math" panose="02040503050406030204" pitchFamily="18" charset="0"/>
                                </a:rPr>
                                <m:t>𝑡</m:t>
                              </m:r>
                            </m:sub>
                          </m:sSub>
                        </m:e>
                      </m:d>
                    </m:oMath>
                  </m:oMathPara>
                </a14:m>
                <a:endParaRPr lang="en-ZA" dirty="0"/>
              </a:p>
              <a:p>
                <a:pPr marL="0" indent="0">
                  <a:buNone/>
                </a:pPr>
                <a:r>
                  <a:rPr lang="en-ZA" dirty="0"/>
                  <a:t>		with:</a:t>
                </a:r>
              </a:p>
              <a:p>
                <a:pPr marL="0" indent="0">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𝐺</m:t>
                          </m:r>
                        </m:e>
                        <m:sup>
                          <m:r>
                            <a:rPr lang="en-ZA" b="0" i="1" smtClean="0">
                              <a:latin typeface="Cambria Math" panose="02040503050406030204" pitchFamily="18" charset="0"/>
                            </a:rPr>
                            <m:t>′</m:t>
                          </m:r>
                        </m:sup>
                      </m:sSup>
                      <m:d>
                        <m:dPr>
                          <m:ctrlPr>
                            <a:rPr lang="en-ZA" b="0" i="1" smtClean="0">
                              <a:latin typeface="Cambria Math" panose="02040503050406030204" pitchFamily="18" charset="0"/>
                            </a:rPr>
                          </m:ctrlPr>
                        </m:dPr>
                        <m:e>
                          <m:r>
                            <a:rPr lang="en-ZA" b="0" i="1" smtClean="0">
                              <a:latin typeface="Cambria Math" panose="02040503050406030204" pitchFamily="18" charset="0"/>
                            </a:rPr>
                            <m:t>𝑘</m:t>
                          </m:r>
                        </m:e>
                      </m:d>
                      <m:r>
                        <a:rPr lang="en-ZA" b="0" i="1" smtClean="0">
                          <a:latin typeface="Cambria Math" panose="02040503050406030204" pitchFamily="18" charset="0"/>
                        </a:rPr>
                        <m:t>&gt;0,</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𝐺</m:t>
                          </m:r>
                        </m:e>
                        <m:sup>
                          <m:r>
                            <a:rPr lang="en-ZA" b="0" i="1" smtClean="0">
                              <a:latin typeface="Cambria Math" panose="02040503050406030204" pitchFamily="18" charset="0"/>
                            </a:rPr>
                            <m:t>′′</m:t>
                          </m:r>
                        </m:sup>
                      </m:sSup>
                      <m:d>
                        <m:dPr>
                          <m:ctrlPr>
                            <a:rPr lang="en-ZA" b="0" i="1" smtClean="0">
                              <a:latin typeface="Cambria Math" panose="02040503050406030204" pitchFamily="18" charset="0"/>
                            </a:rPr>
                          </m:ctrlPr>
                        </m:dPr>
                        <m:e>
                          <m:r>
                            <a:rPr lang="en-ZA" b="0" i="1" smtClean="0">
                              <a:latin typeface="Cambria Math" panose="02040503050406030204" pitchFamily="18" charset="0"/>
                            </a:rPr>
                            <m:t>𝑘</m:t>
                          </m:r>
                        </m:e>
                      </m:d>
                      <m:r>
                        <a:rPr lang="en-ZA" b="0" i="1" smtClean="0">
                          <a:latin typeface="Cambria Math" panose="02040503050406030204" pitchFamily="18" charset="0"/>
                        </a:rPr>
                        <m:t>&lt;0</m:t>
                      </m:r>
                    </m:oMath>
                  </m:oMathPara>
                </a14:m>
                <a:endParaRPr lang="en-ZA" dirty="0"/>
              </a:p>
              <a:p>
                <a:pPr marL="0" indent="0">
                  <a:buNone/>
                </a:pPr>
                <a:r>
                  <a:rPr lang="en-ZA" dirty="0"/>
                  <a:t>and to ensure that both farmers and gatherers produce in steady state:</a:t>
                </a:r>
              </a:p>
              <a:p>
                <a:pPr marL="0" indent="0">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𝐺</m:t>
                          </m:r>
                        </m:e>
                        <m:sup>
                          <m:r>
                            <a:rPr lang="en-ZA" i="1">
                              <a:latin typeface="Cambria Math" panose="02040503050406030204" pitchFamily="18" charset="0"/>
                            </a:rPr>
                            <m:t>′</m:t>
                          </m:r>
                        </m:sup>
                      </m:sSup>
                      <m:d>
                        <m:dPr>
                          <m:ctrlPr>
                            <a:rPr lang="en-ZA" i="1">
                              <a:latin typeface="Cambria Math" panose="02040503050406030204" pitchFamily="18" charset="0"/>
                            </a:rPr>
                          </m:ctrlPr>
                        </m:dPr>
                        <m:e>
                          <m:f>
                            <m:fPr>
                              <m:ctrlPr>
                                <a:rPr lang="en-ZA" i="1">
                                  <a:latin typeface="Cambria Math" panose="02040503050406030204" pitchFamily="18" charset="0"/>
                                </a:rPr>
                              </m:ctrlPr>
                            </m:fPr>
                            <m:num>
                              <m:acc>
                                <m:accPr>
                                  <m:chr m:val="̅"/>
                                  <m:ctrlPr>
                                    <a:rPr lang="en-ZA" i="1">
                                      <a:latin typeface="Cambria Math" panose="02040503050406030204" pitchFamily="18" charset="0"/>
                                    </a:rPr>
                                  </m:ctrlPr>
                                </m:accPr>
                                <m:e>
                                  <m:r>
                                    <a:rPr lang="en-ZA" i="1">
                                      <a:latin typeface="Cambria Math" panose="02040503050406030204" pitchFamily="18" charset="0"/>
                                    </a:rPr>
                                    <m:t>𝐾</m:t>
                                  </m:r>
                                </m:e>
                              </m:acc>
                            </m:num>
                            <m:den>
                              <m:r>
                                <a:rPr lang="en-ZA" i="1">
                                  <a:latin typeface="Cambria Math" panose="02040503050406030204" pitchFamily="18" charset="0"/>
                                </a:rPr>
                                <m:t>𝑚</m:t>
                              </m:r>
                            </m:den>
                          </m:f>
                        </m:e>
                      </m:d>
                      <m:r>
                        <a:rPr lang="en-ZA" i="1">
                          <a:latin typeface="Cambria Math" panose="02040503050406030204" pitchFamily="18" charset="0"/>
                        </a:rPr>
                        <m:t>&lt;</m:t>
                      </m:r>
                      <m:r>
                        <a:rPr lang="en-ZA" i="1">
                          <a:latin typeface="Cambria Math" panose="02040503050406030204" pitchFamily="18" charset="0"/>
                        </a:rPr>
                        <m:t>𝑎𝑅</m:t>
                      </m:r>
                      <m:r>
                        <a:rPr lang="en-ZA" i="1">
                          <a:latin typeface="Cambria Math" panose="02040503050406030204" pitchFamily="18" charset="0"/>
                        </a:rPr>
                        <m:t>&lt;</m:t>
                      </m:r>
                      <m:sSup>
                        <m:sSupPr>
                          <m:ctrlPr>
                            <a:rPr lang="en-ZA" i="1">
                              <a:latin typeface="Cambria Math" panose="02040503050406030204" pitchFamily="18" charset="0"/>
                            </a:rPr>
                          </m:ctrlPr>
                        </m:sSupPr>
                        <m:e>
                          <m:r>
                            <a:rPr lang="en-ZA" i="1">
                              <a:latin typeface="Cambria Math" panose="02040503050406030204" pitchFamily="18" charset="0"/>
                            </a:rPr>
                            <m:t>𝐺</m:t>
                          </m:r>
                        </m:e>
                        <m:sup>
                          <m:r>
                            <a:rPr lang="en-ZA" i="1">
                              <a:latin typeface="Cambria Math" panose="02040503050406030204" pitchFamily="18" charset="0"/>
                            </a:rPr>
                            <m:t>′</m:t>
                          </m:r>
                        </m:sup>
                      </m:sSup>
                      <m:d>
                        <m:dPr>
                          <m:ctrlPr>
                            <a:rPr lang="en-ZA" i="1">
                              <a:latin typeface="Cambria Math" panose="02040503050406030204" pitchFamily="18" charset="0"/>
                            </a:rPr>
                          </m:ctrlPr>
                        </m:dPr>
                        <m:e>
                          <m:r>
                            <a:rPr lang="en-ZA" i="1">
                              <a:latin typeface="Cambria Math" panose="02040503050406030204" pitchFamily="18" charset="0"/>
                            </a:rPr>
                            <m:t>0</m:t>
                          </m:r>
                        </m:e>
                      </m:d>
                    </m:oMath>
                  </m:oMathPara>
                </a14:m>
                <a:endParaRPr lang="en-ZA" dirty="0"/>
              </a:p>
              <a:p>
                <a:pPr marL="0" indent="0">
                  <a:buNone/>
                </a:pPr>
                <a:r>
                  <a:rPr lang="en-ZA" dirty="0"/>
                  <a:t>No specific skill, all production can be seized – no borrowing constraint</a:t>
                </a:r>
              </a:p>
              <a:p>
                <a:pPr marL="0" indent="0">
                  <a:buNone/>
                </a:pPr>
                <a:endParaRPr lang="en-ZA" dirty="0"/>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839788" y="1547446"/>
                <a:ext cx="10515600" cy="4642217"/>
              </a:xfrm>
              <a:blipFill>
                <a:blip r:embed="rId2"/>
                <a:stretch>
                  <a:fillRect l="-1217" t="-2234" r="-58"/>
                </a:stretch>
              </a:blipFill>
            </p:spPr>
            <p:txBody>
              <a:bodyPr/>
              <a:lstStyle/>
              <a:p>
                <a:r>
                  <a:rPr lang="en-ZA">
                    <a:noFill/>
                  </a:rPr>
                  <a:t> </a:t>
                </a:r>
              </a:p>
            </p:txBody>
          </p:sp>
        </mc:Fallback>
      </mc:AlternateContent>
    </p:spTree>
    <p:extLst>
      <p:ext uri="{BB962C8B-B14F-4D97-AF65-F5344CB8AC3E}">
        <p14:creationId xmlns:p14="http://schemas.microsoft.com/office/powerpoint/2010/main" val="411981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Gatherer Production:</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839788" y="1547446"/>
                <a:ext cx="10515600" cy="4642217"/>
              </a:xfrm>
            </p:spPr>
            <p:txBody>
              <a:bodyPr>
                <a:normAutofit/>
              </a:bodyPr>
              <a:lstStyle/>
              <a:p>
                <a:r>
                  <a:rPr lang="en-ZA" dirty="0"/>
                  <a:t>Gatherer Production:</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r>
                            <a:rPr lang="en-ZA" b="0" i="1" smtClean="0">
                              <a:latin typeface="Cambria Math" panose="02040503050406030204" pitchFamily="18" charset="0"/>
                            </a:rPr>
                            <m:t>′</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r>
                        <a:rPr lang="en-ZA" b="0" i="1" smtClean="0">
                          <a:latin typeface="Cambria Math" panose="02040503050406030204" pitchFamily="18" charset="0"/>
                        </a:rPr>
                        <m:t>𝐺</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r>
                                <a:rPr lang="en-ZA" b="0" i="1" smtClean="0">
                                  <a:latin typeface="Cambria Math" panose="02040503050406030204" pitchFamily="18" charset="0"/>
                                </a:rPr>
                                <m:t>′</m:t>
                              </m:r>
                            </m:e>
                            <m:sub>
                              <m:r>
                                <a:rPr lang="en-ZA" b="0" i="1" smtClean="0">
                                  <a:latin typeface="Cambria Math" panose="02040503050406030204" pitchFamily="18" charset="0"/>
                                </a:rPr>
                                <m:t>𝑡</m:t>
                              </m:r>
                            </m:sub>
                          </m:sSub>
                        </m:e>
                      </m:d>
                    </m:oMath>
                  </m:oMathPara>
                </a14:m>
                <a:endParaRPr lang="en-ZA" dirty="0"/>
              </a:p>
              <a:p>
                <a:pPr marL="0" indent="0">
                  <a:buNone/>
                </a:pPr>
                <a:r>
                  <a:rPr lang="en-ZA" dirty="0"/>
                  <a:t>		with:</a:t>
                </a:r>
              </a:p>
              <a:p>
                <a:pPr marL="0" indent="0">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𝐺</m:t>
                          </m:r>
                        </m:e>
                        <m:sup>
                          <m:r>
                            <a:rPr lang="en-ZA" b="0" i="1" smtClean="0">
                              <a:latin typeface="Cambria Math" panose="02040503050406030204" pitchFamily="18" charset="0"/>
                            </a:rPr>
                            <m:t>′</m:t>
                          </m:r>
                        </m:sup>
                      </m:sSup>
                      <m:d>
                        <m:dPr>
                          <m:ctrlPr>
                            <a:rPr lang="en-ZA" b="0" i="1" smtClean="0">
                              <a:latin typeface="Cambria Math" panose="02040503050406030204" pitchFamily="18" charset="0"/>
                            </a:rPr>
                          </m:ctrlPr>
                        </m:dPr>
                        <m:e>
                          <m:r>
                            <a:rPr lang="en-ZA" b="0" i="1" smtClean="0">
                              <a:latin typeface="Cambria Math" panose="02040503050406030204" pitchFamily="18" charset="0"/>
                            </a:rPr>
                            <m:t>𝑘</m:t>
                          </m:r>
                        </m:e>
                      </m:d>
                      <m:r>
                        <a:rPr lang="en-ZA" b="0" i="1" smtClean="0">
                          <a:latin typeface="Cambria Math" panose="02040503050406030204" pitchFamily="18" charset="0"/>
                        </a:rPr>
                        <m:t>&gt;0,</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𝐺</m:t>
                          </m:r>
                        </m:e>
                        <m:sup>
                          <m:r>
                            <a:rPr lang="en-ZA" b="0" i="1" smtClean="0">
                              <a:latin typeface="Cambria Math" panose="02040503050406030204" pitchFamily="18" charset="0"/>
                            </a:rPr>
                            <m:t>′′</m:t>
                          </m:r>
                        </m:sup>
                      </m:sSup>
                      <m:d>
                        <m:dPr>
                          <m:ctrlPr>
                            <a:rPr lang="en-ZA" b="0" i="1" smtClean="0">
                              <a:latin typeface="Cambria Math" panose="02040503050406030204" pitchFamily="18" charset="0"/>
                            </a:rPr>
                          </m:ctrlPr>
                        </m:dPr>
                        <m:e>
                          <m:r>
                            <a:rPr lang="en-ZA" b="0" i="1" smtClean="0">
                              <a:latin typeface="Cambria Math" panose="02040503050406030204" pitchFamily="18" charset="0"/>
                            </a:rPr>
                            <m:t>𝑘</m:t>
                          </m:r>
                        </m:e>
                      </m:d>
                      <m:r>
                        <a:rPr lang="en-ZA" b="0" i="1" smtClean="0">
                          <a:latin typeface="Cambria Math" panose="02040503050406030204" pitchFamily="18" charset="0"/>
                        </a:rPr>
                        <m:t>&lt;0</m:t>
                      </m:r>
                    </m:oMath>
                  </m:oMathPara>
                </a14:m>
                <a:endParaRPr lang="en-ZA" dirty="0"/>
              </a:p>
              <a:p>
                <a:pPr marL="0" indent="0">
                  <a:buNone/>
                </a:pPr>
                <a:r>
                  <a:rPr lang="en-ZA" dirty="0"/>
                  <a:t>and to ensure that both farmers and gatherers produce in steady state:</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ZA" i="1" smtClean="0">
                              <a:solidFill>
                                <a:srgbClr val="C00000"/>
                              </a:solidFill>
                              <a:latin typeface="Cambria Math" panose="02040503050406030204" pitchFamily="18" charset="0"/>
                            </a:rPr>
                          </m:ctrlPr>
                        </m:sSupPr>
                        <m:e>
                          <m:r>
                            <a:rPr lang="en-ZA" b="0" i="1">
                              <a:solidFill>
                                <a:srgbClr val="C00000"/>
                              </a:solidFill>
                              <a:latin typeface="Cambria Math" panose="02040503050406030204" pitchFamily="18" charset="0"/>
                            </a:rPr>
                            <m:t>𝐺</m:t>
                          </m:r>
                        </m:e>
                        <m:sup>
                          <m:r>
                            <a:rPr lang="en-ZA" b="0" i="1">
                              <a:solidFill>
                                <a:srgbClr val="C00000"/>
                              </a:solidFill>
                              <a:latin typeface="Cambria Math" panose="02040503050406030204" pitchFamily="18" charset="0"/>
                            </a:rPr>
                            <m:t>′</m:t>
                          </m:r>
                        </m:sup>
                      </m:sSup>
                      <m:d>
                        <m:dPr>
                          <m:ctrlPr>
                            <a:rPr lang="en-ZA" i="1">
                              <a:solidFill>
                                <a:srgbClr val="C00000"/>
                              </a:solidFill>
                              <a:latin typeface="Cambria Math" panose="02040503050406030204" pitchFamily="18" charset="0"/>
                            </a:rPr>
                          </m:ctrlPr>
                        </m:dPr>
                        <m:e>
                          <m:f>
                            <m:fPr>
                              <m:ctrlPr>
                                <a:rPr lang="en-ZA" i="1">
                                  <a:solidFill>
                                    <a:srgbClr val="C00000"/>
                                  </a:solidFill>
                                  <a:latin typeface="Cambria Math" panose="02040503050406030204" pitchFamily="18" charset="0"/>
                                </a:rPr>
                              </m:ctrlPr>
                            </m:fPr>
                            <m:num>
                              <m:acc>
                                <m:accPr>
                                  <m:chr m:val="̅"/>
                                  <m:ctrlPr>
                                    <a:rPr lang="en-ZA" i="1">
                                      <a:solidFill>
                                        <a:srgbClr val="C00000"/>
                                      </a:solidFill>
                                      <a:latin typeface="Cambria Math" panose="02040503050406030204" pitchFamily="18" charset="0"/>
                                    </a:rPr>
                                  </m:ctrlPr>
                                </m:accPr>
                                <m:e>
                                  <m:r>
                                    <a:rPr lang="en-ZA" b="0" i="1">
                                      <a:solidFill>
                                        <a:srgbClr val="C00000"/>
                                      </a:solidFill>
                                      <a:latin typeface="Cambria Math" panose="02040503050406030204" pitchFamily="18" charset="0"/>
                                    </a:rPr>
                                    <m:t>𝐾</m:t>
                                  </m:r>
                                </m:e>
                              </m:acc>
                            </m:num>
                            <m:den>
                              <m:r>
                                <a:rPr lang="en-ZA" b="0" i="1">
                                  <a:solidFill>
                                    <a:srgbClr val="C00000"/>
                                  </a:solidFill>
                                  <a:latin typeface="Cambria Math" panose="02040503050406030204" pitchFamily="18" charset="0"/>
                                </a:rPr>
                                <m:t>𝑚</m:t>
                              </m:r>
                            </m:den>
                          </m:f>
                        </m:e>
                      </m:d>
                      <m:r>
                        <a:rPr lang="en-ZA" b="0" i="1" smtClean="0">
                          <a:solidFill>
                            <a:srgbClr val="C00000"/>
                          </a:solidFill>
                          <a:latin typeface="Cambria Math" panose="02040503050406030204" pitchFamily="18" charset="0"/>
                        </a:rPr>
                        <m:t>&lt;</m:t>
                      </m:r>
                      <m:r>
                        <a:rPr lang="en-ZA" b="0" i="1" smtClean="0">
                          <a:solidFill>
                            <a:srgbClr val="C00000"/>
                          </a:solidFill>
                          <a:latin typeface="Cambria Math" panose="02040503050406030204" pitchFamily="18" charset="0"/>
                        </a:rPr>
                        <m:t>𝑎𝑅</m:t>
                      </m:r>
                      <m:r>
                        <a:rPr lang="en-ZA" b="0" i="1" smtClean="0">
                          <a:latin typeface="Cambria Math" panose="02040503050406030204" pitchFamily="18" charset="0"/>
                        </a:rPr>
                        <m:t>&lt;</m:t>
                      </m:r>
                      <m:sSup>
                        <m:sSupPr>
                          <m:ctrlPr>
                            <a:rPr lang="en-ZA" i="1">
                              <a:latin typeface="Cambria Math" panose="02040503050406030204" pitchFamily="18" charset="0"/>
                            </a:rPr>
                          </m:ctrlPr>
                        </m:sSupPr>
                        <m:e>
                          <m:r>
                            <a:rPr lang="en-ZA" i="1">
                              <a:latin typeface="Cambria Math" panose="02040503050406030204" pitchFamily="18" charset="0"/>
                            </a:rPr>
                            <m:t>𝐺</m:t>
                          </m:r>
                        </m:e>
                        <m:sup>
                          <m:r>
                            <a:rPr lang="en-ZA" i="1">
                              <a:latin typeface="Cambria Math" panose="02040503050406030204" pitchFamily="18" charset="0"/>
                            </a:rPr>
                            <m:t>′</m:t>
                          </m:r>
                        </m:sup>
                      </m:sSup>
                      <m:d>
                        <m:dPr>
                          <m:ctrlPr>
                            <a:rPr lang="en-ZA" i="1">
                              <a:latin typeface="Cambria Math" panose="02040503050406030204" pitchFamily="18" charset="0"/>
                            </a:rPr>
                          </m:ctrlPr>
                        </m:dPr>
                        <m:e>
                          <m:r>
                            <a:rPr lang="en-ZA" i="1">
                              <a:latin typeface="Cambria Math" panose="02040503050406030204" pitchFamily="18" charset="0"/>
                            </a:rPr>
                            <m:t>0</m:t>
                          </m:r>
                        </m:e>
                      </m:d>
                    </m:oMath>
                  </m:oMathPara>
                </a14:m>
                <a:endParaRPr lang="en-ZA" dirty="0"/>
              </a:p>
              <a:p>
                <a:pPr marL="0" indent="0">
                  <a:buNone/>
                </a:pPr>
                <a:endParaRPr lang="en-ZA" dirty="0"/>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839788" y="1547446"/>
                <a:ext cx="10515600" cy="4642217"/>
              </a:xfrm>
              <a:blipFill>
                <a:blip r:embed="rId2"/>
                <a:stretch>
                  <a:fillRect l="-1217" t="-2234" r="-58"/>
                </a:stretch>
              </a:blipFill>
            </p:spPr>
            <p:txBody>
              <a:bodyPr/>
              <a:lstStyle/>
              <a:p>
                <a:r>
                  <a:rPr lang="en-ZA">
                    <a:noFill/>
                  </a:rPr>
                  <a:t> </a:t>
                </a:r>
              </a:p>
            </p:txBody>
          </p:sp>
        </mc:Fallback>
      </mc:AlternateContent>
      <p:sp>
        <p:nvSpPr>
          <p:cNvPr id="5" name="TextBox 4"/>
          <p:cNvSpPr txBox="1"/>
          <p:nvPr/>
        </p:nvSpPr>
        <p:spPr>
          <a:xfrm>
            <a:off x="2445518" y="5266333"/>
            <a:ext cx="4632290" cy="923330"/>
          </a:xfrm>
          <a:prstGeom prst="rect">
            <a:avLst/>
          </a:prstGeom>
          <a:noFill/>
        </p:spPr>
        <p:txBody>
          <a:bodyPr wrap="square" rtlCol="0">
            <a:spAutoFit/>
          </a:bodyPr>
          <a:lstStyle/>
          <a:p>
            <a:r>
              <a:rPr lang="en-ZA" dirty="0">
                <a:solidFill>
                  <a:srgbClr val="C00000"/>
                </a:solidFill>
              </a:rPr>
              <a:t>The marginal tradable return to farmers is larger than the marginal return to gatherers when gatherers own all land</a:t>
            </a:r>
          </a:p>
        </p:txBody>
      </p:sp>
    </p:spTree>
    <p:extLst>
      <p:ext uri="{BB962C8B-B14F-4D97-AF65-F5344CB8AC3E}">
        <p14:creationId xmlns:p14="http://schemas.microsoft.com/office/powerpoint/2010/main" val="419157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790435"/>
          </a:xfrm>
        </p:spPr>
        <p:txBody>
          <a:bodyPr/>
          <a:lstStyle/>
          <a:p>
            <a:r>
              <a:rPr lang="en-ZA" dirty="0"/>
              <a:t>Assumptions on Gatherer Production:</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839788" y="1547446"/>
                <a:ext cx="10515600" cy="4642217"/>
              </a:xfrm>
            </p:spPr>
            <p:txBody>
              <a:bodyPr>
                <a:normAutofit/>
              </a:bodyPr>
              <a:lstStyle/>
              <a:p>
                <a:r>
                  <a:rPr lang="en-ZA" dirty="0"/>
                  <a:t>Gatherer Production:</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r>
                            <a:rPr lang="en-ZA" b="0" i="1" smtClean="0">
                              <a:latin typeface="Cambria Math" panose="02040503050406030204" pitchFamily="18" charset="0"/>
                            </a:rPr>
                            <m:t>′</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r>
                        <a:rPr lang="en-ZA" b="0" i="1" smtClean="0">
                          <a:latin typeface="Cambria Math" panose="02040503050406030204" pitchFamily="18" charset="0"/>
                        </a:rPr>
                        <m:t>𝐺</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r>
                                <a:rPr lang="en-ZA" b="0" i="1" smtClean="0">
                                  <a:latin typeface="Cambria Math" panose="02040503050406030204" pitchFamily="18" charset="0"/>
                                </a:rPr>
                                <m:t>′</m:t>
                              </m:r>
                            </m:e>
                            <m:sub>
                              <m:r>
                                <a:rPr lang="en-ZA" b="0" i="1" smtClean="0">
                                  <a:latin typeface="Cambria Math" panose="02040503050406030204" pitchFamily="18" charset="0"/>
                                </a:rPr>
                                <m:t>𝑡</m:t>
                              </m:r>
                            </m:sub>
                          </m:sSub>
                        </m:e>
                      </m:d>
                    </m:oMath>
                  </m:oMathPara>
                </a14:m>
                <a:endParaRPr lang="en-ZA" dirty="0"/>
              </a:p>
              <a:p>
                <a:pPr marL="0" indent="0">
                  <a:buNone/>
                </a:pPr>
                <a:r>
                  <a:rPr lang="en-ZA" dirty="0"/>
                  <a:t>		with:</a:t>
                </a:r>
              </a:p>
              <a:p>
                <a:pPr marL="0" indent="0">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𝐺</m:t>
                          </m:r>
                        </m:e>
                        <m:sup>
                          <m:r>
                            <a:rPr lang="en-ZA" b="0" i="1" smtClean="0">
                              <a:latin typeface="Cambria Math" panose="02040503050406030204" pitchFamily="18" charset="0"/>
                            </a:rPr>
                            <m:t>′</m:t>
                          </m:r>
                        </m:sup>
                      </m:sSup>
                      <m:d>
                        <m:dPr>
                          <m:ctrlPr>
                            <a:rPr lang="en-ZA" b="0" i="1" smtClean="0">
                              <a:latin typeface="Cambria Math" panose="02040503050406030204" pitchFamily="18" charset="0"/>
                            </a:rPr>
                          </m:ctrlPr>
                        </m:dPr>
                        <m:e>
                          <m:r>
                            <a:rPr lang="en-ZA" b="0" i="1" smtClean="0">
                              <a:latin typeface="Cambria Math" panose="02040503050406030204" pitchFamily="18" charset="0"/>
                            </a:rPr>
                            <m:t>𝑘</m:t>
                          </m:r>
                        </m:e>
                      </m:d>
                      <m:r>
                        <a:rPr lang="en-ZA" b="0" i="1" smtClean="0">
                          <a:latin typeface="Cambria Math" panose="02040503050406030204" pitchFamily="18" charset="0"/>
                        </a:rPr>
                        <m:t>&gt;0,</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𝐺</m:t>
                          </m:r>
                        </m:e>
                        <m:sup>
                          <m:r>
                            <a:rPr lang="en-ZA" b="0" i="1" smtClean="0">
                              <a:latin typeface="Cambria Math" panose="02040503050406030204" pitchFamily="18" charset="0"/>
                            </a:rPr>
                            <m:t>′′</m:t>
                          </m:r>
                        </m:sup>
                      </m:sSup>
                      <m:d>
                        <m:dPr>
                          <m:ctrlPr>
                            <a:rPr lang="en-ZA" b="0" i="1" smtClean="0">
                              <a:latin typeface="Cambria Math" panose="02040503050406030204" pitchFamily="18" charset="0"/>
                            </a:rPr>
                          </m:ctrlPr>
                        </m:dPr>
                        <m:e>
                          <m:r>
                            <a:rPr lang="en-ZA" b="0" i="1" smtClean="0">
                              <a:latin typeface="Cambria Math" panose="02040503050406030204" pitchFamily="18" charset="0"/>
                            </a:rPr>
                            <m:t>𝑘</m:t>
                          </m:r>
                        </m:e>
                      </m:d>
                      <m:r>
                        <a:rPr lang="en-ZA" b="0" i="1" smtClean="0">
                          <a:latin typeface="Cambria Math" panose="02040503050406030204" pitchFamily="18" charset="0"/>
                        </a:rPr>
                        <m:t>&lt;0</m:t>
                      </m:r>
                    </m:oMath>
                  </m:oMathPara>
                </a14:m>
                <a:endParaRPr lang="en-ZA" dirty="0"/>
              </a:p>
              <a:p>
                <a:pPr marL="0" indent="0">
                  <a:buNone/>
                </a:pPr>
                <a:r>
                  <a:rPr lang="en-ZA" dirty="0"/>
                  <a:t>and to ensure that both farmers and gatherers produce in steady state:</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ZA" i="1" smtClean="0">
                              <a:solidFill>
                                <a:schemeClr val="tx1"/>
                              </a:solidFill>
                              <a:latin typeface="Cambria Math" panose="02040503050406030204" pitchFamily="18" charset="0"/>
                            </a:rPr>
                          </m:ctrlPr>
                        </m:sSupPr>
                        <m:e>
                          <m:r>
                            <a:rPr lang="en-ZA" b="0" i="1">
                              <a:solidFill>
                                <a:schemeClr val="tx1"/>
                              </a:solidFill>
                              <a:latin typeface="Cambria Math" panose="02040503050406030204" pitchFamily="18" charset="0"/>
                            </a:rPr>
                            <m:t>𝐺</m:t>
                          </m:r>
                        </m:e>
                        <m:sup>
                          <m:r>
                            <a:rPr lang="en-ZA" b="0" i="1">
                              <a:solidFill>
                                <a:schemeClr val="tx1"/>
                              </a:solidFill>
                              <a:latin typeface="Cambria Math" panose="02040503050406030204" pitchFamily="18" charset="0"/>
                            </a:rPr>
                            <m:t>′</m:t>
                          </m:r>
                        </m:sup>
                      </m:sSup>
                      <m:d>
                        <m:dPr>
                          <m:ctrlPr>
                            <a:rPr lang="en-ZA" i="1">
                              <a:solidFill>
                                <a:schemeClr val="tx1"/>
                              </a:solidFill>
                              <a:latin typeface="Cambria Math" panose="02040503050406030204" pitchFamily="18" charset="0"/>
                            </a:rPr>
                          </m:ctrlPr>
                        </m:dPr>
                        <m:e>
                          <m:f>
                            <m:fPr>
                              <m:ctrlPr>
                                <a:rPr lang="en-ZA" i="1">
                                  <a:solidFill>
                                    <a:schemeClr val="tx1"/>
                                  </a:solidFill>
                                  <a:latin typeface="Cambria Math" panose="02040503050406030204" pitchFamily="18" charset="0"/>
                                </a:rPr>
                              </m:ctrlPr>
                            </m:fPr>
                            <m:num>
                              <m:acc>
                                <m:accPr>
                                  <m:chr m:val="̅"/>
                                  <m:ctrlPr>
                                    <a:rPr lang="en-ZA" i="1">
                                      <a:solidFill>
                                        <a:schemeClr val="tx1"/>
                                      </a:solidFill>
                                      <a:latin typeface="Cambria Math" panose="02040503050406030204" pitchFamily="18" charset="0"/>
                                    </a:rPr>
                                  </m:ctrlPr>
                                </m:accPr>
                                <m:e>
                                  <m:r>
                                    <a:rPr lang="en-ZA" b="0" i="1">
                                      <a:solidFill>
                                        <a:schemeClr val="tx1"/>
                                      </a:solidFill>
                                      <a:latin typeface="Cambria Math" panose="02040503050406030204" pitchFamily="18" charset="0"/>
                                    </a:rPr>
                                    <m:t>𝐾</m:t>
                                  </m:r>
                                </m:e>
                              </m:acc>
                            </m:num>
                            <m:den>
                              <m:r>
                                <a:rPr lang="en-ZA" b="0" i="1">
                                  <a:solidFill>
                                    <a:schemeClr val="tx1"/>
                                  </a:solidFill>
                                  <a:latin typeface="Cambria Math" panose="02040503050406030204" pitchFamily="18" charset="0"/>
                                </a:rPr>
                                <m:t>𝑚</m:t>
                              </m:r>
                            </m:den>
                          </m:f>
                        </m:e>
                      </m:d>
                      <m:r>
                        <a:rPr lang="en-ZA" b="0" i="1" smtClean="0">
                          <a:solidFill>
                            <a:schemeClr val="tx1"/>
                          </a:solidFill>
                          <a:latin typeface="Cambria Math" panose="02040503050406030204" pitchFamily="18" charset="0"/>
                        </a:rPr>
                        <m:t>&lt;</m:t>
                      </m:r>
                      <m:r>
                        <a:rPr lang="en-ZA" b="0" i="1" smtClean="0">
                          <a:solidFill>
                            <a:schemeClr val="accent1">
                              <a:lumMod val="75000"/>
                            </a:schemeClr>
                          </a:solidFill>
                          <a:latin typeface="Cambria Math" panose="02040503050406030204" pitchFamily="18" charset="0"/>
                        </a:rPr>
                        <m:t>𝑎𝑅</m:t>
                      </m:r>
                      <m:r>
                        <a:rPr lang="en-ZA" b="0" i="1" smtClean="0">
                          <a:solidFill>
                            <a:schemeClr val="accent1">
                              <a:lumMod val="75000"/>
                            </a:schemeClr>
                          </a:solidFill>
                          <a:latin typeface="Cambria Math" panose="02040503050406030204" pitchFamily="18" charset="0"/>
                        </a:rPr>
                        <m:t>&lt;</m:t>
                      </m:r>
                      <m:sSup>
                        <m:sSupPr>
                          <m:ctrlPr>
                            <a:rPr lang="en-ZA" i="1">
                              <a:solidFill>
                                <a:schemeClr val="accent1">
                                  <a:lumMod val="75000"/>
                                </a:schemeClr>
                              </a:solidFill>
                              <a:latin typeface="Cambria Math" panose="02040503050406030204" pitchFamily="18" charset="0"/>
                            </a:rPr>
                          </m:ctrlPr>
                        </m:sSupPr>
                        <m:e>
                          <m:r>
                            <a:rPr lang="en-ZA" i="1">
                              <a:solidFill>
                                <a:schemeClr val="accent1">
                                  <a:lumMod val="75000"/>
                                </a:schemeClr>
                              </a:solidFill>
                              <a:latin typeface="Cambria Math" panose="02040503050406030204" pitchFamily="18" charset="0"/>
                            </a:rPr>
                            <m:t>𝐺</m:t>
                          </m:r>
                        </m:e>
                        <m:sup>
                          <m:r>
                            <a:rPr lang="en-ZA" i="1">
                              <a:solidFill>
                                <a:schemeClr val="accent1">
                                  <a:lumMod val="75000"/>
                                </a:schemeClr>
                              </a:solidFill>
                              <a:latin typeface="Cambria Math" panose="02040503050406030204" pitchFamily="18" charset="0"/>
                            </a:rPr>
                            <m:t>′</m:t>
                          </m:r>
                        </m:sup>
                      </m:sSup>
                      <m:d>
                        <m:dPr>
                          <m:ctrlPr>
                            <a:rPr lang="en-ZA" i="1">
                              <a:solidFill>
                                <a:schemeClr val="accent1">
                                  <a:lumMod val="75000"/>
                                </a:schemeClr>
                              </a:solidFill>
                              <a:latin typeface="Cambria Math" panose="02040503050406030204" pitchFamily="18" charset="0"/>
                            </a:rPr>
                          </m:ctrlPr>
                        </m:dPr>
                        <m:e>
                          <m:r>
                            <a:rPr lang="en-ZA" i="1">
                              <a:solidFill>
                                <a:schemeClr val="accent1">
                                  <a:lumMod val="75000"/>
                                </a:schemeClr>
                              </a:solidFill>
                              <a:latin typeface="Cambria Math" panose="02040503050406030204" pitchFamily="18" charset="0"/>
                            </a:rPr>
                            <m:t>0</m:t>
                          </m:r>
                        </m:e>
                      </m:d>
                    </m:oMath>
                  </m:oMathPara>
                </a14:m>
                <a:endParaRPr lang="en-ZA" dirty="0"/>
              </a:p>
              <a:p>
                <a:pPr marL="0" indent="0">
                  <a:buNone/>
                </a:pPr>
                <a:endParaRPr lang="en-ZA" dirty="0"/>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839788" y="1547446"/>
                <a:ext cx="10515600" cy="4642217"/>
              </a:xfrm>
              <a:blipFill>
                <a:blip r:embed="rId2"/>
                <a:stretch>
                  <a:fillRect l="-1217" t="-2234" r="-58"/>
                </a:stretch>
              </a:blipFill>
            </p:spPr>
            <p:txBody>
              <a:bodyPr/>
              <a:lstStyle/>
              <a:p>
                <a:r>
                  <a:rPr lang="en-ZA">
                    <a:noFill/>
                  </a:rPr>
                  <a:t> </a:t>
                </a:r>
              </a:p>
            </p:txBody>
          </p:sp>
        </mc:Fallback>
      </mc:AlternateContent>
      <p:sp>
        <p:nvSpPr>
          <p:cNvPr id="5" name="TextBox 4"/>
          <p:cNvSpPr txBox="1"/>
          <p:nvPr/>
        </p:nvSpPr>
        <p:spPr>
          <a:xfrm>
            <a:off x="5997611" y="5099279"/>
            <a:ext cx="4632290" cy="923330"/>
          </a:xfrm>
          <a:prstGeom prst="rect">
            <a:avLst/>
          </a:prstGeom>
          <a:noFill/>
        </p:spPr>
        <p:txBody>
          <a:bodyPr wrap="square" rtlCol="0">
            <a:spAutoFit/>
          </a:bodyPr>
          <a:lstStyle/>
          <a:p>
            <a:r>
              <a:rPr lang="en-ZA" dirty="0">
                <a:solidFill>
                  <a:schemeClr val="accent1">
                    <a:lumMod val="75000"/>
                  </a:schemeClr>
                </a:solidFill>
              </a:rPr>
              <a:t>The marginal tradable return to farmers is smaller than the marginal return to gatherers when farmers own all land</a:t>
            </a:r>
          </a:p>
        </p:txBody>
      </p:sp>
    </p:spTree>
    <p:extLst>
      <p:ext uri="{BB962C8B-B14F-4D97-AF65-F5344CB8AC3E}">
        <p14:creationId xmlns:p14="http://schemas.microsoft.com/office/powerpoint/2010/main" val="154006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a:t>Equilibrium definition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lnSpcReduction="10000"/>
              </a:bodyPr>
              <a:lstStyle/>
              <a:p>
                <a:r>
                  <a:rPr lang="en-ZA" dirty="0"/>
                  <a:t>A General Equilibrium in this economy is a sequence of land prices and quantities: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b="0" i="1" smtClean="0">
                                  <a:latin typeface="Cambria Math" panose="02040503050406030204" pitchFamily="18" charset="0"/>
                                </a:rPr>
                                <m:t>𝑏</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b="0" i="1" smtClean="0">
                                  <a:latin typeface="Cambria Math" panose="02040503050406030204" pitchFamily="18" charset="0"/>
                                </a:rPr>
                                <m:t>𝑥</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𝑘</m:t>
                              </m:r>
                              <m:r>
                                <a:rPr lang="en-ZA" b="0" i="1" smtClean="0">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𝑏</m:t>
                              </m:r>
                              <m:r>
                                <a:rPr lang="en-ZA" b="0" i="1" smtClean="0">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𝑥</m:t>
                              </m:r>
                              <m:r>
                                <a:rPr lang="en-ZA" b="0" i="1" smtClean="0">
                                  <a:latin typeface="Cambria Math" panose="02040503050406030204" pitchFamily="18" charset="0"/>
                                </a:rPr>
                                <m:t>′</m:t>
                              </m:r>
                            </m:e>
                            <m:sub>
                              <m:r>
                                <a:rPr lang="en-ZA" i="1">
                                  <a:latin typeface="Cambria Math" panose="02040503050406030204" pitchFamily="18" charset="0"/>
                                </a:rPr>
                                <m:t>𝑡</m:t>
                              </m:r>
                            </m:sub>
                          </m:sSub>
                        </m:e>
                      </m:d>
                    </m:oMath>
                  </m:oMathPara>
                </a14:m>
                <a:endParaRPr lang="en-ZA" dirty="0"/>
              </a:p>
              <a:p>
                <a:r>
                  <a:rPr lang="en-ZA" dirty="0"/>
                  <a:t>Such that</a:t>
                </a:r>
              </a:p>
              <a:p>
                <a:pPr lvl="1"/>
                <a:r>
                  <a:rPr lang="en-ZA" dirty="0"/>
                  <a:t>Farmers maximize lifetime utility by choices of land, borrowing/saving, and consumption </a:t>
                </a:r>
                <a14:m>
                  <m:oMath xmlns:m="http://schemas.openxmlformats.org/officeDocument/2006/math">
                    <m:d>
                      <m:dPr>
                        <m:begChr m:val="{"/>
                        <m:endChr m:val="}"/>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𝑏</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𝑥</m:t>
                            </m:r>
                          </m:e>
                          <m:sub>
                            <m:r>
                              <a:rPr lang="en-ZA" i="1">
                                <a:latin typeface="Cambria Math" panose="02040503050406030204" pitchFamily="18" charset="0"/>
                              </a:rPr>
                              <m:t>𝑡</m:t>
                            </m:r>
                          </m:sub>
                        </m:sSub>
                      </m:e>
                    </m:d>
                  </m:oMath>
                </a14:m>
                <a:endParaRPr lang="en-ZA" dirty="0"/>
              </a:p>
              <a:p>
                <a:pPr lvl="1"/>
                <a:r>
                  <a:rPr lang="en-ZA" dirty="0"/>
                  <a:t>Gatherers maximize lifetime utility by choices of land, borrowing/saving, and consumption </a:t>
                </a:r>
                <a14:m>
                  <m:oMath xmlns:m="http://schemas.openxmlformats.org/officeDocument/2006/math">
                    <m:d>
                      <m:dPr>
                        <m:begChr m:val="{"/>
                        <m:endChr m:val="}"/>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𝑘</m:t>
                            </m:r>
                            <m:r>
                              <a:rPr lang="en-ZA" i="1">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𝑏</m:t>
                            </m:r>
                            <m:r>
                              <a:rPr lang="en-ZA" i="1">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𝑥</m:t>
                            </m:r>
                            <m:r>
                              <a:rPr lang="en-ZA" i="1">
                                <a:latin typeface="Cambria Math" panose="02040503050406030204" pitchFamily="18" charset="0"/>
                              </a:rPr>
                              <m:t>′</m:t>
                            </m:r>
                          </m:e>
                          <m:sub>
                            <m:r>
                              <a:rPr lang="en-ZA" i="1">
                                <a:latin typeface="Cambria Math" panose="02040503050406030204" pitchFamily="18" charset="0"/>
                              </a:rPr>
                              <m:t>𝑡</m:t>
                            </m:r>
                          </m:sub>
                        </m:sSub>
                      </m:e>
                    </m:d>
                  </m:oMath>
                </a14:m>
                <a:endParaRPr lang="en-ZA" dirty="0"/>
              </a:p>
              <a:p>
                <a:pPr lvl="1"/>
                <a:r>
                  <a:rPr lang="en-ZA" dirty="0"/>
                  <a:t>All markets clear:</a:t>
                </a:r>
              </a:p>
              <a:p>
                <a:pPr marL="457200" lvl="1"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sub>
                      </m:sSub>
                      <m:r>
                        <a:rPr lang="en-ZA" b="0" i="1" smtClean="0">
                          <a:latin typeface="Cambria Math" panose="02040503050406030204" pitchFamily="18" charset="0"/>
                        </a:rPr>
                        <m:t>+</m:t>
                      </m:r>
                      <m:r>
                        <a:rPr lang="en-ZA" b="0" i="1" smtClean="0">
                          <a:latin typeface="Cambria Math" panose="02040503050406030204" pitchFamily="18" charset="0"/>
                        </a:rPr>
                        <m:t>𝑚</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r>
                            <a:rPr lang="en-ZA" b="0" i="1" smtClean="0">
                              <a:latin typeface="Cambria Math" panose="02040503050406030204" pitchFamily="18" charset="0"/>
                            </a:rPr>
                            <m:t>′</m:t>
                          </m:r>
                        </m:e>
                        <m:sub>
                          <m:r>
                            <a:rPr lang="en-ZA" b="0" i="1" smtClean="0">
                              <a:latin typeface="Cambria Math" panose="02040503050406030204" pitchFamily="18" charset="0"/>
                            </a:rPr>
                            <m:t>𝑡</m:t>
                          </m:r>
                        </m:sub>
                      </m:sSub>
                      <m:r>
                        <a:rPr lang="en-ZA" b="0" i="1" smtClean="0">
                          <a:latin typeface="Cambria Math" panose="02040503050406030204" pitchFamily="18" charset="0"/>
                        </a:rPr>
                        <m:t>=</m:t>
                      </m:r>
                      <m:acc>
                        <m:accPr>
                          <m:chr m:val="̅"/>
                          <m:ctrlPr>
                            <a:rPr lang="en-ZA" b="0" i="1" smtClean="0">
                              <a:latin typeface="Cambria Math" panose="02040503050406030204" pitchFamily="18" charset="0"/>
                            </a:rPr>
                          </m:ctrlPr>
                        </m:accPr>
                        <m:e>
                          <m:r>
                            <a:rPr lang="en-ZA" b="0" i="1" smtClean="0">
                              <a:latin typeface="Cambria Math" panose="02040503050406030204" pitchFamily="18" charset="0"/>
                            </a:rPr>
                            <m:t>𝐾</m:t>
                          </m:r>
                          <m:r>
                            <m:rPr>
                              <m:nor/>
                            </m:rPr>
                            <a:rPr lang="en-ZA" dirty="0"/>
                            <m:t> </m:t>
                          </m:r>
                        </m:e>
                      </m:acc>
                    </m:oMath>
                  </m:oMathPara>
                </a14:m>
                <a:endParaRPr lang="en-ZA" dirty="0"/>
              </a:p>
              <a:p>
                <a:pPr marL="457200" lvl="1"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𝑏</m:t>
                          </m:r>
                        </m:e>
                        <m:sub>
                          <m:r>
                            <a:rPr lang="en-ZA" i="1">
                              <a:latin typeface="Cambria Math" panose="02040503050406030204" pitchFamily="18" charset="0"/>
                            </a:rPr>
                            <m:t>𝑡</m:t>
                          </m:r>
                        </m:sub>
                      </m:sSub>
                      <m:r>
                        <a:rPr lang="en-ZA" i="1">
                          <a:latin typeface="Cambria Math" panose="02040503050406030204" pitchFamily="18" charset="0"/>
                        </a:rPr>
                        <m:t>+</m:t>
                      </m:r>
                      <m:r>
                        <a:rPr lang="en-ZA" i="1">
                          <a:latin typeface="Cambria Math" panose="02040503050406030204" pitchFamily="18" charset="0"/>
                        </a:rPr>
                        <m:t>𝑚</m:t>
                      </m:r>
                      <m:sSub>
                        <m:sSubPr>
                          <m:ctrlPr>
                            <a:rPr lang="en-ZA" i="1">
                              <a:latin typeface="Cambria Math" panose="02040503050406030204" pitchFamily="18" charset="0"/>
                            </a:rPr>
                          </m:ctrlPr>
                        </m:sSubPr>
                        <m:e>
                          <m:r>
                            <a:rPr lang="en-ZA" b="0" i="1" smtClean="0">
                              <a:latin typeface="Cambria Math" panose="02040503050406030204" pitchFamily="18" charset="0"/>
                            </a:rPr>
                            <m:t>𝑏</m:t>
                          </m:r>
                          <m:r>
                            <a:rPr lang="en-ZA" i="1">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r>
                        <a:rPr lang="en-ZA" b="0" i="1" smtClean="0">
                          <a:latin typeface="Cambria Math" panose="02040503050406030204" pitchFamily="18" charset="0"/>
                        </a:rPr>
                        <m:t>0</m:t>
                      </m:r>
                    </m:oMath>
                  </m:oMathPara>
                </a14:m>
                <a:endParaRPr lang="en-ZA" b="0" dirty="0"/>
              </a:p>
              <a:p>
                <a:pPr marL="457200" lvl="1"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𝑥</m:t>
                          </m:r>
                        </m:e>
                        <m:sub>
                          <m:r>
                            <a:rPr lang="en-ZA" i="1">
                              <a:latin typeface="Cambria Math" panose="02040503050406030204" pitchFamily="18" charset="0"/>
                            </a:rPr>
                            <m:t>𝑡</m:t>
                          </m:r>
                        </m:sub>
                      </m:sSub>
                      <m:r>
                        <a:rPr lang="en-ZA" i="1">
                          <a:latin typeface="Cambria Math" panose="02040503050406030204" pitchFamily="18" charset="0"/>
                        </a:rPr>
                        <m:t>+</m:t>
                      </m:r>
                      <m:r>
                        <a:rPr lang="en-ZA" i="1">
                          <a:latin typeface="Cambria Math" panose="02040503050406030204" pitchFamily="18" charset="0"/>
                        </a:rPr>
                        <m:t>𝑚</m:t>
                      </m:r>
                      <m:sSub>
                        <m:sSubPr>
                          <m:ctrlPr>
                            <a:rPr lang="en-ZA" i="1">
                              <a:latin typeface="Cambria Math" panose="02040503050406030204" pitchFamily="18" charset="0"/>
                            </a:rPr>
                          </m:ctrlPr>
                        </m:sSubPr>
                        <m:e>
                          <m:r>
                            <a:rPr lang="en-ZA" b="0" i="1" smtClean="0">
                              <a:latin typeface="Cambria Math" panose="02040503050406030204" pitchFamily="18" charset="0"/>
                            </a:rPr>
                            <m:t>𝑥</m:t>
                          </m:r>
                          <m:r>
                            <a:rPr lang="en-ZA" i="1">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𝑎</m:t>
                          </m:r>
                          <m:r>
                            <a:rPr lang="en-ZA" b="0" i="1" smtClean="0">
                              <a:latin typeface="Cambria Math" panose="02040503050406030204" pitchFamily="18" charset="0"/>
                            </a:rPr>
                            <m:t>+</m:t>
                          </m:r>
                          <m:r>
                            <a:rPr lang="en-ZA" b="0" i="1" smtClean="0">
                              <a:latin typeface="Cambria Math" panose="02040503050406030204" pitchFamily="18" charset="0"/>
                            </a:rPr>
                            <m:t>𝑐</m:t>
                          </m:r>
                        </m:e>
                      </m:d>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r>
                        <a:rPr lang="en-ZA" b="0" i="1" smtClean="0">
                          <a:latin typeface="Cambria Math" panose="02040503050406030204" pitchFamily="18" charset="0"/>
                        </a:rPr>
                        <m:t>+</m:t>
                      </m:r>
                      <m:r>
                        <a:rPr lang="en-ZA" b="0" i="1" smtClean="0">
                          <a:latin typeface="Cambria Math" panose="02040503050406030204" pitchFamily="18" charset="0"/>
                        </a:rPr>
                        <m:t>𝑚𝐺</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𝑘</m:t>
                              </m:r>
                              <m:r>
                                <a:rPr lang="en-ZA" i="1">
                                  <a:latin typeface="Cambria Math" panose="02040503050406030204" pitchFamily="18" charset="0"/>
                                </a:rPr>
                                <m:t>′</m:t>
                              </m:r>
                            </m:e>
                            <m:sub>
                              <m:r>
                                <a:rPr lang="en-ZA" i="1">
                                  <a:latin typeface="Cambria Math" panose="02040503050406030204" pitchFamily="18" charset="0"/>
                                </a:rPr>
                                <m:t>𝑡</m:t>
                              </m:r>
                            </m:sub>
                          </m:sSub>
                        </m:e>
                      </m:d>
                    </m:oMath>
                  </m:oMathPara>
                </a14:m>
                <a:endParaRPr lang="en-ZA" dirty="0"/>
              </a:p>
              <a:p>
                <a:pPr marL="457200" lvl="1" indent="0">
                  <a:buNone/>
                </a:pPr>
                <a:endParaRPr lang="en-ZA" dirty="0"/>
              </a:p>
              <a:p>
                <a:pPr marL="457200" lvl="1" indent="0">
                  <a:buNone/>
                </a:pPr>
                <a:endParaRPr lang="en-ZA"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ZA">
                    <a:noFill/>
                  </a:rPr>
                  <a:t> </a:t>
                </a:r>
              </a:p>
            </p:txBody>
          </p:sp>
        </mc:Fallback>
      </mc:AlternateContent>
    </p:spTree>
    <p:extLst>
      <p:ext uri="{BB962C8B-B14F-4D97-AF65-F5344CB8AC3E}">
        <p14:creationId xmlns:p14="http://schemas.microsoft.com/office/powerpoint/2010/main" val="1315922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Optimal Gatherer behaviour</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lnSpcReduction="10000"/>
              </a:bodyPr>
              <a:lstStyle/>
              <a:p>
                <a:r>
                  <a:rPr lang="en-ZA" dirty="0"/>
                  <a:t>Flow of funds constraint:</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sub>
                      </m:sSub>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𝑘</m:t>
                              </m:r>
                              <m:r>
                                <a:rPr lang="en-ZA" i="1">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𝑘</m:t>
                              </m:r>
                              <m:r>
                                <a:rPr lang="en-ZA" i="1">
                                  <a:latin typeface="Cambria Math" panose="02040503050406030204" pitchFamily="18" charset="0"/>
                                </a:rPr>
                                <m:t>′</m:t>
                              </m:r>
                            </m:e>
                            <m:sub>
                              <m:r>
                                <a:rPr lang="en-ZA" i="1">
                                  <a:latin typeface="Cambria Math" panose="02040503050406030204" pitchFamily="18" charset="0"/>
                                </a:rPr>
                                <m:t>𝑡</m:t>
                              </m:r>
                              <m:r>
                                <a:rPr lang="en-ZA" i="1">
                                  <a:latin typeface="Cambria Math" panose="02040503050406030204" pitchFamily="18" charset="0"/>
                                </a:rPr>
                                <m:t>−1</m:t>
                              </m:r>
                            </m:sub>
                          </m:sSub>
                        </m:e>
                      </m:d>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𝑏</m:t>
                          </m:r>
                          <m:r>
                            <a:rPr lang="en-ZA" i="1">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𝑥</m:t>
                          </m:r>
                          <m:r>
                            <a:rPr lang="en-ZA" i="1">
                              <a:latin typeface="Cambria Math" panose="02040503050406030204" pitchFamily="18" charset="0"/>
                            </a:rPr>
                            <m:t>′</m:t>
                          </m:r>
                        </m:e>
                        <m:sub>
                          <m:r>
                            <a:rPr lang="en-ZA" i="1">
                              <a:latin typeface="Cambria Math" panose="02040503050406030204" pitchFamily="18" charset="0"/>
                            </a:rPr>
                            <m:t>𝑡</m:t>
                          </m:r>
                        </m:sub>
                      </m:sSub>
                      <m:r>
                        <a:rPr lang="en-ZA" i="1">
                          <a:latin typeface="Cambria Math" panose="02040503050406030204" pitchFamily="18" charset="0"/>
                        </a:rPr>
                        <m:t>=</m:t>
                      </m:r>
                      <m:r>
                        <a:rPr lang="en-ZA" i="1">
                          <a:latin typeface="Cambria Math" panose="02040503050406030204" pitchFamily="18" charset="0"/>
                        </a:rPr>
                        <m:t>𝐺</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𝑘</m:t>
                              </m:r>
                              <m:r>
                                <a:rPr lang="en-ZA" b="0" i="1" smtClean="0">
                                  <a:latin typeface="Cambria Math" panose="02040503050406030204" pitchFamily="18" charset="0"/>
                                </a:rPr>
                                <m:t>′</m:t>
                              </m:r>
                            </m:e>
                            <m:sub>
                              <m:r>
                                <a:rPr lang="en-ZA" i="1">
                                  <a:latin typeface="Cambria Math" panose="02040503050406030204" pitchFamily="18" charset="0"/>
                                </a:rPr>
                                <m:t>𝑡</m:t>
                              </m:r>
                              <m:r>
                                <a:rPr lang="en-ZA" i="1">
                                  <a:latin typeface="Cambria Math" panose="02040503050406030204" pitchFamily="18" charset="0"/>
                                </a:rPr>
                                <m:t>−1</m:t>
                              </m:r>
                            </m:sub>
                          </m:sSub>
                        </m:e>
                      </m:d>
                      <m:r>
                        <a:rPr lang="en-ZA" b="0" i="1" smtClean="0">
                          <a:latin typeface="Cambria Math" panose="02040503050406030204" pitchFamily="18" charset="0"/>
                        </a:rPr>
                        <m:t>−</m:t>
                      </m:r>
                      <m:r>
                        <a:rPr lang="en-ZA" i="1" smtClean="0">
                          <a:latin typeface="Cambria Math" panose="02040503050406030204" pitchFamily="18" charset="0"/>
                        </a:rPr>
                        <m:t>𝑅</m:t>
                      </m:r>
                      <m:sSub>
                        <m:sSubPr>
                          <m:ctrlPr>
                            <a:rPr lang="en-ZA" i="1">
                              <a:latin typeface="Cambria Math" panose="02040503050406030204" pitchFamily="18" charset="0"/>
                            </a:rPr>
                          </m:ctrlPr>
                        </m:sSubPr>
                        <m:e>
                          <m:r>
                            <a:rPr lang="en-ZA" i="1">
                              <a:latin typeface="Cambria Math" panose="02040503050406030204" pitchFamily="18" charset="0"/>
                            </a:rPr>
                            <m:t>𝑏</m:t>
                          </m:r>
                          <m:r>
                            <a:rPr lang="en-ZA" i="1">
                              <a:latin typeface="Cambria Math" panose="02040503050406030204" pitchFamily="18" charset="0"/>
                            </a:rPr>
                            <m:t>′</m:t>
                          </m:r>
                        </m:e>
                        <m:sub>
                          <m:r>
                            <a:rPr lang="en-ZA" i="1">
                              <a:latin typeface="Cambria Math" panose="02040503050406030204" pitchFamily="18" charset="0"/>
                            </a:rPr>
                            <m:t>𝑡</m:t>
                          </m:r>
                          <m:r>
                            <a:rPr lang="en-ZA" i="1">
                              <a:latin typeface="Cambria Math" panose="02040503050406030204" pitchFamily="18" charset="0"/>
                            </a:rPr>
                            <m:t>−1</m:t>
                          </m:r>
                        </m:sub>
                      </m:sSub>
                    </m:oMath>
                  </m:oMathPara>
                </a14:m>
                <a:endParaRPr lang="en-ZA" dirty="0"/>
              </a:p>
              <a:p>
                <a:endParaRPr lang="en-ZA" dirty="0"/>
              </a:p>
              <a:p>
                <a:r>
                  <a:rPr lang="en-ZA" dirty="0"/>
                  <a:t>Decision: how much land to hold relative to financial assets (loans to farmer: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𝑏</m:t>
                        </m:r>
                        <m:r>
                          <a:rPr lang="en-ZA" i="1">
                            <a:latin typeface="Cambria Math" panose="02040503050406030204" pitchFamily="18" charset="0"/>
                          </a:rPr>
                          <m:t>′</m:t>
                        </m:r>
                      </m:e>
                      <m:sub>
                        <m:r>
                          <a:rPr lang="en-ZA" i="1">
                            <a:latin typeface="Cambria Math" panose="02040503050406030204" pitchFamily="18" charset="0"/>
                          </a:rPr>
                          <m:t>𝑡</m:t>
                        </m:r>
                      </m:sub>
                    </m:sSub>
                    <m:r>
                      <a:rPr lang="en-ZA" b="0" i="0" smtClean="0">
                        <a:latin typeface="Cambria Math" panose="02040503050406030204" pitchFamily="18" charset="0"/>
                      </a:rPr>
                      <m:t>&lt;0</m:t>
                    </m:r>
                  </m:oMath>
                </a14:m>
                <a:r>
                  <a:rPr lang="en-ZA" dirty="0"/>
                  <a:t> in </a:t>
                </a:r>
                <a:r>
                  <a:rPr lang="en-ZA" dirty="0" err="1"/>
                  <a:t>eqm</a:t>
                </a:r>
                <a:r>
                  <a:rPr lang="en-ZA" dirty="0"/>
                  <a:t>) to maximize lifetime consumption</a:t>
                </a:r>
              </a:p>
              <a:p>
                <a:pPr lvl="1"/>
                <a:r>
                  <a:rPr lang="en-ZA" dirty="0"/>
                  <a:t>No additional constraints, standard result: </a:t>
                </a:r>
              </a:p>
              <a:p>
                <a:pPr lvl="1"/>
                <a:r>
                  <a:rPr lang="en-ZA" b="1" dirty="0">
                    <a:solidFill>
                      <a:srgbClr val="0070C0"/>
                    </a:solidFill>
                  </a:rPr>
                  <a:t>marginal product of capital </a:t>
                </a:r>
                <a:r>
                  <a:rPr lang="en-ZA" dirty="0"/>
                  <a:t>equal to </a:t>
                </a:r>
                <a:r>
                  <a:rPr lang="en-ZA" b="1" dirty="0">
                    <a:solidFill>
                      <a:srgbClr val="C00000"/>
                    </a:solidFill>
                  </a:rPr>
                  <a:t>user cost of capital</a:t>
                </a:r>
              </a:p>
              <a:p>
                <a:pPr marL="457200" lvl="1" indent="0">
                  <a:buNone/>
                </a:pPr>
                <a:endParaRPr lang="en-ZA"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f>
                        <m:fPr>
                          <m:ctrlPr>
                            <a:rPr lang="en-ZA" b="0" i="1" smtClean="0">
                              <a:solidFill>
                                <a:srgbClr val="0070C0"/>
                              </a:solidFill>
                              <a:latin typeface="Cambria Math" panose="02040503050406030204" pitchFamily="18" charset="0"/>
                            </a:rPr>
                          </m:ctrlPr>
                        </m:fPr>
                        <m:num>
                          <m:r>
                            <a:rPr lang="en-ZA" b="0" i="1" smtClean="0">
                              <a:solidFill>
                                <a:srgbClr val="0070C0"/>
                              </a:solidFill>
                              <a:latin typeface="Cambria Math" panose="02040503050406030204" pitchFamily="18" charset="0"/>
                            </a:rPr>
                            <m:t>1</m:t>
                          </m:r>
                        </m:num>
                        <m:den>
                          <m:r>
                            <a:rPr lang="en-ZA" b="0" i="1" smtClean="0">
                              <a:solidFill>
                                <a:srgbClr val="0070C0"/>
                              </a:solidFill>
                              <a:latin typeface="Cambria Math" panose="02040503050406030204" pitchFamily="18" charset="0"/>
                            </a:rPr>
                            <m:t>𝑅</m:t>
                          </m:r>
                        </m:den>
                      </m:f>
                      <m:sSup>
                        <m:sSupPr>
                          <m:ctrlPr>
                            <a:rPr lang="en-ZA" b="0" i="1" smtClean="0">
                              <a:solidFill>
                                <a:srgbClr val="0070C0"/>
                              </a:solidFill>
                              <a:latin typeface="Cambria Math" panose="02040503050406030204" pitchFamily="18" charset="0"/>
                            </a:rPr>
                          </m:ctrlPr>
                        </m:sSupPr>
                        <m:e>
                          <m:r>
                            <a:rPr lang="en-ZA" i="1" smtClean="0">
                              <a:solidFill>
                                <a:srgbClr val="0070C0"/>
                              </a:solidFill>
                              <a:latin typeface="Cambria Math" panose="02040503050406030204" pitchFamily="18" charset="0"/>
                            </a:rPr>
                            <m:t>𝐺</m:t>
                          </m:r>
                        </m:e>
                        <m:sup>
                          <m:r>
                            <a:rPr lang="en-ZA" b="0" i="1" smtClean="0">
                              <a:solidFill>
                                <a:srgbClr val="0070C0"/>
                              </a:solidFill>
                              <a:latin typeface="Cambria Math" panose="02040503050406030204" pitchFamily="18" charset="0"/>
                            </a:rPr>
                            <m:t>′</m:t>
                          </m:r>
                        </m:sup>
                      </m:sSup>
                      <m:d>
                        <m:dPr>
                          <m:ctrlPr>
                            <a:rPr lang="en-ZA" i="1" smtClean="0">
                              <a:solidFill>
                                <a:srgbClr val="0070C0"/>
                              </a:solidFill>
                              <a:latin typeface="Cambria Math" panose="02040503050406030204" pitchFamily="18" charset="0"/>
                            </a:rPr>
                          </m:ctrlPr>
                        </m:dPr>
                        <m:e>
                          <m:sSub>
                            <m:sSubPr>
                              <m:ctrlPr>
                                <a:rPr lang="en-ZA" i="1">
                                  <a:solidFill>
                                    <a:srgbClr val="0070C0"/>
                                  </a:solidFill>
                                  <a:latin typeface="Cambria Math" panose="02040503050406030204" pitchFamily="18" charset="0"/>
                                </a:rPr>
                              </m:ctrlPr>
                            </m:sSubPr>
                            <m:e>
                              <m:r>
                                <a:rPr lang="en-ZA" i="1">
                                  <a:solidFill>
                                    <a:srgbClr val="0070C0"/>
                                  </a:solidFill>
                                  <a:latin typeface="Cambria Math" panose="02040503050406030204" pitchFamily="18" charset="0"/>
                                </a:rPr>
                                <m:t>𝑘</m:t>
                              </m:r>
                            </m:e>
                            <m:sub>
                              <m:r>
                                <a:rPr lang="en-ZA" i="1">
                                  <a:solidFill>
                                    <a:srgbClr val="0070C0"/>
                                  </a:solidFill>
                                  <a:latin typeface="Cambria Math" panose="02040503050406030204" pitchFamily="18" charset="0"/>
                                </a:rPr>
                                <m:t>𝑡</m:t>
                              </m:r>
                            </m:sub>
                          </m:sSub>
                        </m:e>
                      </m:d>
                      <m:r>
                        <a:rPr lang="en-ZA" b="0" i="1" smtClean="0">
                          <a:latin typeface="Cambria Math" panose="02040503050406030204" pitchFamily="18" charset="0"/>
                        </a:rPr>
                        <m:t>=</m:t>
                      </m:r>
                      <m:sSub>
                        <m:sSubPr>
                          <m:ctrlPr>
                            <a:rPr lang="en-ZA" b="0" i="1" smtClean="0">
                              <a:solidFill>
                                <a:srgbClr val="C00000"/>
                              </a:solidFill>
                              <a:latin typeface="Cambria Math" panose="02040503050406030204" pitchFamily="18" charset="0"/>
                            </a:rPr>
                          </m:ctrlPr>
                        </m:sSubPr>
                        <m:e>
                          <m:r>
                            <a:rPr lang="en-ZA" b="0" i="1" smtClean="0">
                              <a:solidFill>
                                <a:srgbClr val="C00000"/>
                              </a:solidFill>
                              <a:latin typeface="Cambria Math" panose="02040503050406030204" pitchFamily="18" charset="0"/>
                            </a:rPr>
                            <m:t>𝑞</m:t>
                          </m:r>
                        </m:e>
                        <m:sub>
                          <m:r>
                            <a:rPr lang="en-ZA" b="0" i="1" smtClean="0">
                              <a:solidFill>
                                <a:srgbClr val="C00000"/>
                              </a:solidFill>
                              <a:latin typeface="Cambria Math" panose="02040503050406030204" pitchFamily="18" charset="0"/>
                            </a:rPr>
                            <m:t>𝑡</m:t>
                          </m:r>
                        </m:sub>
                      </m:sSub>
                      <m:r>
                        <a:rPr lang="en-ZA" b="0" i="1" smtClean="0">
                          <a:solidFill>
                            <a:srgbClr val="C00000"/>
                          </a:solidFill>
                          <a:latin typeface="Cambria Math" panose="02040503050406030204" pitchFamily="18" charset="0"/>
                        </a:rPr>
                        <m:t>−</m:t>
                      </m:r>
                      <m:f>
                        <m:fPr>
                          <m:ctrlPr>
                            <a:rPr lang="en-ZA" b="0" i="1" smtClean="0">
                              <a:solidFill>
                                <a:srgbClr val="C00000"/>
                              </a:solidFill>
                              <a:latin typeface="Cambria Math" panose="02040503050406030204" pitchFamily="18" charset="0"/>
                            </a:rPr>
                          </m:ctrlPr>
                        </m:fPr>
                        <m:num>
                          <m:r>
                            <a:rPr lang="en-ZA" b="0" i="1" smtClean="0">
                              <a:solidFill>
                                <a:srgbClr val="C00000"/>
                              </a:solidFill>
                              <a:latin typeface="Cambria Math" panose="02040503050406030204" pitchFamily="18" charset="0"/>
                            </a:rPr>
                            <m:t>1</m:t>
                          </m:r>
                        </m:num>
                        <m:den>
                          <m:r>
                            <a:rPr lang="en-ZA" b="0" i="1" smtClean="0">
                              <a:solidFill>
                                <a:srgbClr val="C00000"/>
                              </a:solidFill>
                              <a:latin typeface="Cambria Math" panose="02040503050406030204" pitchFamily="18" charset="0"/>
                            </a:rPr>
                            <m:t>𝑅</m:t>
                          </m:r>
                        </m:den>
                      </m:f>
                      <m:sSub>
                        <m:sSubPr>
                          <m:ctrlPr>
                            <a:rPr lang="en-ZA" b="0" i="1" smtClean="0">
                              <a:solidFill>
                                <a:srgbClr val="C00000"/>
                              </a:solidFill>
                              <a:latin typeface="Cambria Math" panose="02040503050406030204" pitchFamily="18" charset="0"/>
                            </a:rPr>
                          </m:ctrlPr>
                        </m:sSubPr>
                        <m:e>
                          <m:r>
                            <a:rPr lang="en-ZA" b="0" i="1" smtClean="0">
                              <a:solidFill>
                                <a:srgbClr val="C00000"/>
                              </a:solidFill>
                              <a:latin typeface="Cambria Math" panose="02040503050406030204" pitchFamily="18" charset="0"/>
                            </a:rPr>
                            <m:t>𝑞</m:t>
                          </m:r>
                        </m:e>
                        <m:sub>
                          <m:r>
                            <a:rPr lang="en-ZA" b="0" i="1" smtClean="0">
                              <a:solidFill>
                                <a:srgbClr val="C00000"/>
                              </a:solidFill>
                              <a:latin typeface="Cambria Math" panose="02040503050406030204" pitchFamily="18" charset="0"/>
                            </a:rPr>
                            <m:t>𝑡</m:t>
                          </m:r>
                          <m:r>
                            <a:rPr lang="en-ZA" b="0" i="1" smtClean="0">
                              <a:solidFill>
                                <a:srgbClr val="C00000"/>
                              </a:solidFill>
                              <a:latin typeface="Cambria Math" panose="02040503050406030204" pitchFamily="18" charset="0"/>
                            </a:rPr>
                            <m:t>+1</m:t>
                          </m:r>
                        </m:sub>
                      </m:sSub>
                    </m:oMath>
                  </m:oMathPara>
                </a14:m>
                <a:endParaRPr lang="en-ZA"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ZA">
                    <a:noFill/>
                  </a:rPr>
                  <a:t> </a:t>
                </a:r>
              </a:p>
            </p:txBody>
          </p:sp>
        </mc:Fallback>
      </mc:AlternateContent>
    </p:spTree>
    <p:extLst>
      <p:ext uri="{BB962C8B-B14F-4D97-AF65-F5344CB8AC3E}">
        <p14:creationId xmlns:p14="http://schemas.microsoft.com/office/powerpoint/2010/main" val="1012012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a:t>Optimal Farmer behaviour</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fontScale="77500" lnSpcReduction="20000"/>
              </a:bodyPr>
              <a:lstStyle/>
              <a:p>
                <a:r>
                  <a:rPr lang="en-ZA" dirty="0"/>
                  <a:t>Cannot save out of credit constraint </a:t>
                </a:r>
              </a:p>
              <a:p>
                <a:pPr lvl="1"/>
                <a:r>
                  <a:rPr lang="en-ZA" dirty="0"/>
                  <a:t>by assumption</a:t>
                </a:r>
              </a:p>
              <a:p>
                <a:r>
                  <a:rPr lang="en-ZA" dirty="0"/>
                  <a:t>More productive than gatherer at margin</a:t>
                </a:r>
              </a:p>
              <a:p>
                <a:pPr lvl="1"/>
                <a:r>
                  <a:rPr lang="en-ZA" dirty="0"/>
                  <a:t>Also by assumption – farmer has a constant returns to scale technology where gatherer has decreasing returns to scale</a:t>
                </a:r>
              </a:p>
              <a:p>
                <a:r>
                  <a:rPr lang="en-ZA" dirty="0"/>
                  <a:t>More impatient than gatherer</a:t>
                </a:r>
              </a:p>
              <a:p>
                <a:pPr lvl="1"/>
                <a:r>
                  <a:rPr lang="en-ZA" dirty="0"/>
                  <a:t>Willing to pay more for the same loan than a gatherer</a:t>
                </a:r>
              </a:p>
              <a:p>
                <a:pPr lvl="1"/>
                <a:endParaRPr lang="en-ZA" dirty="0"/>
              </a:p>
              <a:p>
                <a:r>
                  <a:rPr lang="en-ZA" dirty="0"/>
                  <a:t>Result: Corner Solution (see </a:t>
                </a:r>
                <a:r>
                  <a:rPr lang="en-ZA" dirty="0" err="1"/>
                  <a:t>Kiyotaki</a:t>
                </a:r>
                <a:r>
                  <a:rPr lang="en-ZA" dirty="0"/>
                  <a:t> and Moore (1997) for the proof)</a:t>
                </a:r>
              </a:p>
              <a:p>
                <a:endParaRPr lang="en-ZA" dirty="0"/>
              </a:p>
              <a:p>
                <a:r>
                  <a:rPr lang="en-ZA" dirty="0"/>
                  <a:t>Farmer:</a:t>
                </a:r>
              </a:p>
              <a:p>
                <a:pPr lvl="1"/>
                <a:r>
                  <a:rPr lang="en-ZA" dirty="0"/>
                  <a:t>Always borrows up to constraint: </a:t>
                </a:r>
                <a14:m>
                  <m:oMath xmlns:m="http://schemas.openxmlformats.org/officeDocument/2006/math">
                    <m:r>
                      <a:rPr lang="en-ZA" b="0" i="1" smtClean="0">
                        <a:latin typeface="Cambria Math" panose="02040503050406030204" pitchFamily="18" charset="0"/>
                      </a:rPr>
                      <m:t>𝑅</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𝑏</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a14:m>
                <a:endParaRPr lang="en-ZA" dirty="0"/>
              </a:p>
              <a:p>
                <a:pPr lvl="1"/>
                <a:r>
                  <a:rPr lang="en-ZA" dirty="0"/>
                  <a:t>Consumes only non-tradable production: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𝑥</m:t>
                        </m:r>
                      </m:e>
                      <m:sub>
                        <m:r>
                          <a:rPr lang="en-ZA" b="0" i="1" smtClean="0">
                            <a:latin typeface="Cambria Math" panose="02040503050406030204" pitchFamily="18" charset="0"/>
                          </a:rPr>
                          <m:t>𝑡</m:t>
                        </m:r>
                      </m:sub>
                    </m:sSub>
                    <m:r>
                      <a:rPr lang="en-ZA" b="0" i="1" smtClean="0">
                        <a:latin typeface="Cambria Math" panose="02040503050406030204" pitchFamily="18" charset="0"/>
                      </a:rPr>
                      <m:t>=</m:t>
                    </m:r>
                    <m:r>
                      <a:rPr lang="en-ZA" b="0" i="1" smtClean="0">
                        <a:latin typeface="Cambria Math" panose="02040503050406030204" pitchFamily="18" charset="0"/>
                      </a:rPr>
                      <m:t>𝑐</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𝑘</m:t>
                        </m:r>
                      </m:e>
                      <m:sub>
                        <m:r>
                          <a:rPr lang="en-ZA" b="0" i="1" smtClean="0">
                            <a:latin typeface="Cambria Math" panose="02040503050406030204" pitchFamily="18" charset="0"/>
                          </a:rPr>
                          <m:t>𝑡</m:t>
                        </m:r>
                      </m:sub>
                    </m:sSub>
                  </m:oMath>
                </a14:m>
                <a:endParaRPr lang="en-ZA" dirty="0"/>
              </a:p>
              <a:p>
                <a:pPr lvl="1"/>
                <a:r>
                  <a:rPr lang="en-ZA" dirty="0"/>
                  <a:t>Uses full tradable production to pay off debt (“saves as much as can”)</a:t>
                </a:r>
              </a:p>
              <a:p>
                <a:pPr lvl="1"/>
                <a:endParaRPr lang="en-ZA" dirty="0"/>
              </a:p>
              <a:p>
                <a:pPr lvl="1"/>
                <a:endParaRPr lang="en-ZA"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ZA">
                    <a:noFill/>
                  </a:rPr>
                  <a:t> </a:t>
                </a:r>
              </a:p>
            </p:txBody>
          </p:sp>
        </mc:Fallback>
      </mc:AlternateContent>
    </p:spTree>
    <p:extLst>
      <p:ext uri="{BB962C8B-B14F-4D97-AF65-F5344CB8AC3E}">
        <p14:creationId xmlns:p14="http://schemas.microsoft.com/office/powerpoint/2010/main" val="1831005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a:t>Optimal Farmer behaviour</a:t>
            </a:r>
          </a:p>
        </p:txBody>
      </p:sp>
      <p:sp>
        <p:nvSpPr>
          <p:cNvPr id="8" name="Content Placeholder 7"/>
          <p:cNvSpPr>
            <a:spLocks noGrp="1"/>
          </p:cNvSpPr>
          <p:nvPr>
            <p:ph idx="1"/>
          </p:nvPr>
        </p:nvSpPr>
        <p:spPr/>
        <p:txBody>
          <a:bodyPr>
            <a:normAutofit/>
          </a:bodyPr>
          <a:lstStyle/>
          <a:p>
            <a:r>
              <a:rPr lang="en-ZA" dirty="0"/>
              <a:t>Plugging into flow of funds constraint:</a:t>
            </a:r>
          </a:p>
          <a:p>
            <a:pPr lvl="1"/>
            <a:endParaRPr lang="en-ZA" dirty="0"/>
          </a:p>
          <a:p>
            <a:pPr marL="457200" lvl="1" indent="0">
              <a:buNone/>
            </a:pPr>
            <a:endParaRPr lang="en-ZA" dirty="0"/>
          </a:p>
        </p:txBody>
      </p:sp>
      <mc:AlternateContent xmlns:mc="http://schemas.openxmlformats.org/markup-compatibility/2006" xmlns:a14="http://schemas.microsoft.com/office/drawing/2010/main">
        <mc:Choice Requires="a14">
          <p:sp>
            <p:nvSpPr>
              <p:cNvPr id="4" name="Rectangle 3"/>
              <p:cNvSpPr/>
              <p:nvPr/>
            </p:nvSpPr>
            <p:spPr>
              <a:xfrm>
                <a:off x="2386353" y="2432280"/>
                <a:ext cx="77677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𝑐</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sub>
                      </m:sSub>
                    </m:oMath>
                  </m:oMathPara>
                </a14:m>
                <a:endParaRPr lang="en-ZA" sz="2800" dirty="0"/>
              </a:p>
            </p:txBody>
          </p:sp>
        </mc:Choice>
        <mc:Fallback xmlns="">
          <p:sp>
            <p:nvSpPr>
              <p:cNvPr id="4" name="Rectangle 3"/>
              <p:cNvSpPr>
                <a:spLocks noRot="1" noChangeAspect="1" noMove="1" noResize="1" noEditPoints="1" noAdjustHandles="1" noChangeArrowheads="1" noChangeShapeType="1" noTextEdit="1"/>
              </p:cNvSpPr>
              <p:nvPr/>
            </p:nvSpPr>
            <p:spPr>
              <a:xfrm>
                <a:off x="2386353" y="2432280"/>
                <a:ext cx="7767704" cy="523220"/>
              </a:xfrm>
              <a:prstGeom prst="rect">
                <a:avLst/>
              </a:prstGeom>
              <a:blipFill>
                <a:blip r:embed="rId2"/>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418173" y="3258136"/>
                <a:ext cx="6271332" cy="710579"/>
              </a:xfrm>
              <a:prstGeom prst="rect">
                <a:avLst/>
              </a:prstGeom>
            </p:spPr>
            <p:txBody>
              <a:bodyPr wrap="none">
                <a:spAutoFit/>
              </a:bodyPr>
              <a:lstStyle/>
              <a:p>
                <a14:m>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num>
                      <m:den>
                        <m:r>
                          <a:rPr lang="en-ZA" sz="2800" b="0" i="1" smtClean="0">
                            <a:latin typeface="Cambria Math" panose="02040503050406030204" pitchFamily="18" charset="0"/>
                          </a:rPr>
                          <m:t>𝑅</m:t>
                        </m:r>
                      </m:den>
                    </m:f>
                  </m:oMath>
                </a14:m>
                <a:r>
                  <a:rPr lang="en-ZA" sz="28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2418173" y="3258136"/>
                <a:ext cx="6271332" cy="710579"/>
              </a:xfrm>
              <a:prstGeom prst="rect">
                <a:avLst/>
              </a:prstGeom>
              <a:blipFill>
                <a:blip r:embed="rId3"/>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629188" y="4271351"/>
                <a:ext cx="6365973" cy="12464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r>
                            <a:rPr lang="en-ZA" sz="2800" b="0" i="1" smtClean="0">
                              <a:latin typeface="Cambria Math" panose="02040503050406030204" pitchFamily="18" charset="0"/>
                            </a:rPr>
                            <m:t>1</m:t>
                          </m:r>
                        </m:num>
                        <m:den>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r>
                                <a:rPr lang="en-ZA" sz="2800" b="0" i="1" smtClean="0">
                                  <a:latin typeface="Cambria Math" panose="02040503050406030204" pitchFamily="18" charset="0"/>
                                </a:rPr>
                                <m:t>1</m:t>
                              </m:r>
                            </m:num>
                            <m:den>
                              <m:r>
                                <a:rPr lang="en-ZA" sz="2800" b="0" i="1" smtClean="0">
                                  <a:latin typeface="Cambria Math" panose="02040503050406030204" pitchFamily="18" charset="0"/>
                                </a:rPr>
                                <m:t>𝑅</m:t>
                              </m:r>
                            </m:den>
                          </m:f>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den>
                      </m:f>
                      <m:r>
                        <a:rPr lang="en-ZA" sz="2800" b="0" i="1" smtClean="0">
                          <a:latin typeface="Cambria Math" panose="02040503050406030204" pitchFamily="18" charset="0"/>
                        </a:rPr>
                        <m:t>[</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𝑎</m:t>
                          </m:r>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e>
                      </m:d>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oMath>
                  </m:oMathPara>
                </a14:m>
                <a:endParaRPr lang="en-ZA" sz="2800" dirty="0"/>
              </a:p>
            </p:txBody>
          </p:sp>
        </mc:Choice>
        <mc:Fallback xmlns="">
          <p:sp>
            <p:nvSpPr>
              <p:cNvPr id="6" name="Rectangle 5"/>
              <p:cNvSpPr>
                <a:spLocks noRot="1" noChangeAspect="1" noMove="1" noResize="1" noEditPoints="1" noAdjustHandles="1" noChangeArrowheads="1" noChangeShapeType="1" noTextEdit="1"/>
              </p:cNvSpPr>
              <p:nvPr/>
            </p:nvSpPr>
            <p:spPr>
              <a:xfrm>
                <a:off x="2629188" y="4271351"/>
                <a:ext cx="6365973" cy="1246495"/>
              </a:xfrm>
              <a:prstGeom prst="rect">
                <a:avLst/>
              </a:prstGeom>
              <a:blipFill>
                <a:blip r:embed="rId4"/>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1320416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a:t>Optimal Farmer behaviour</a:t>
            </a:r>
          </a:p>
        </p:txBody>
      </p:sp>
      <p:sp>
        <p:nvSpPr>
          <p:cNvPr id="8" name="Content Placeholder 7"/>
          <p:cNvSpPr>
            <a:spLocks noGrp="1"/>
          </p:cNvSpPr>
          <p:nvPr>
            <p:ph idx="1"/>
          </p:nvPr>
        </p:nvSpPr>
        <p:spPr/>
        <p:txBody>
          <a:bodyPr>
            <a:normAutofit/>
          </a:bodyPr>
          <a:lstStyle/>
          <a:p>
            <a:r>
              <a:rPr lang="en-ZA" dirty="0"/>
              <a:t>Plugging into flow of funds constraint:</a:t>
            </a:r>
          </a:p>
          <a:p>
            <a:pPr lvl="1"/>
            <a:endParaRPr lang="en-ZA" dirty="0"/>
          </a:p>
          <a:p>
            <a:pPr marL="457200" lvl="1" indent="0">
              <a:buNone/>
            </a:pPr>
            <a:endParaRPr lang="en-ZA" dirty="0"/>
          </a:p>
        </p:txBody>
      </p:sp>
      <mc:AlternateContent xmlns:mc="http://schemas.openxmlformats.org/markup-compatibility/2006" xmlns:a14="http://schemas.microsoft.com/office/drawing/2010/main">
        <mc:Choice Requires="a14">
          <p:sp>
            <p:nvSpPr>
              <p:cNvPr id="4" name="Rectangle 3"/>
              <p:cNvSpPr/>
              <p:nvPr/>
            </p:nvSpPr>
            <p:spPr>
              <a:xfrm>
                <a:off x="2386353" y="2432280"/>
                <a:ext cx="77677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𝑐</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sub>
                      </m:sSub>
                    </m:oMath>
                  </m:oMathPara>
                </a14:m>
                <a:endParaRPr lang="en-ZA" sz="2800" dirty="0"/>
              </a:p>
            </p:txBody>
          </p:sp>
        </mc:Choice>
        <mc:Fallback xmlns="">
          <p:sp>
            <p:nvSpPr>
              <p:cNvPr id="4" name="Rectangle 3"/>
              <p:cNvSpPr>
                <a:spLocks noRot="1" noChangeAspect="1" noMove="1" noResize="1" noEditPoints="1" noAdjustHandles="1" noChangeArrowheads="1" noChangeShapeType="1" noTextEdit="1"/>
              </p:cNvSpPr>
              <p:nvPr/>
            </p:nvSpPr>
            <p:spPr>
              <a:xfrm>
                <a:off x="2386353" y="2432280"/>
                <a:ext cx="7767704" cy="523220"/>
              </a:xfrm>
              <a:prstGeom prst="rect">
                <a:avLst/>
              </a:prstGeom>
              <a:blipFill>
                <a:blip r:embed="rId2"/>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418173" y="3258136"/>
                <a:ext cx="6271332" cy="710579"/>
              </a:xfrm>
              <a:prstGeom prst="rect">
                <a:avLst/>
              </a:prstGeom>
            </p:spPr>
            <p:txBody>
              <a:bodyPr wrap="none">
                <a:spAutoFit/>
              </a:bodyPr>
              <a:lstStyle/>
              <a:p>
                <a14:m>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num>
                      <m:den>
                        <m:r>
                          <a:rPr lang="en-ZA" sz="2800" b="0" i="1" smtClean="0">
                            <a:latin typeface="Cambria Math" panose="02040503050406030204" pitchFamily="18" charset="0"/>
                          </a:rPr>
                          <m:t>𝑅</m:t>
                        </m:r>
                      </m:den>
                    </m:f>
                  </m:oMath>
                </a14:m>
                <a:r>
                  <a:rPr lang="en-ZA" sz="28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2418173" y="3258136"/>
                <a:ext cx="6271332" cy="710579"/>
              </a:xfrm>
              <a:prstGeom prst="rect">
                <a:avLst/>
              </a:prstGeom>
              <a:blipFill>
                <a:blip r:embed="rId3"/>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629188" y="4271351"/>
                <a:ext cx="6365973" cy="12464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r>
                            <a:rPr lang="en-ZA" sz="2800" b="0" i="1" smtClean="0">
                              <a:latin typeface="Cambria Math" panose="02040503050406030204" pitchFamily="18" charset="0"/>
                            </a:rPr>
                            <m:t>1</m:t>
                          </m:r>
                        </m:num>
                        <m:den>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r>
                                <a:rPr lang="en-ZA" sz="2800" b="0" i="1" smtClean="0">
                                  <a:latin typeface="Cambria Math" panose="02040503050406030204" pitchFamily="18" charset="0"/>
                                </a:rPr>
                                <m:t>1</m:t>
                              </m:r>
                            </m:num>
                            <m:den>
                              <m:r>
                                <a:rPr lang="en-ZA" sz="2800" b="0" i="1" smtClean="0">
                                  <a:latin typeface="Cambria Math" panose="02040503050406030204" pitchFamily="18" charset="0"/>
                                </a:rPr>
                                <m:t>𝑅</m:t>
                              </m:r>
                            </m:den>
                          </m:f>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den>
                      </m:f>
                      <m:r>
                        <a:rPr lang="en-ZA" sz="2800" b="0" i="1" smtClean="0">
                          <a:solidFill>
                            <a:srgbClr val="0070C0"/>
                          </a:solidFill>
                          <a:latin typeface="Cambria Math" panose="02040503050406030204" pitchFamily="18" charset="0"/>
                        </a:rPr>
                        <m:t>[</m:t>
                      </m:r>
                      <m:d>
                        <m:dPr>
                          <m:ctrlPr>
                            <a:rPr lang="en-ZA" sz="2800" b="0" i="1" smtClean="0">
                              <a:solidFill>
                                <a:srgbClr val="0070C0"/>
                              </a:solidFill>
                              <a:latin typeface="Cambria Math" panose="02040503050406030204" pitchFamily="18" charset="0"/>
                            </a:rPr>
                          </m:ctrlPr>
                        </m:dPr>
                        <m:e>
                          <m:r>
                            <a:rPr lang="en-ZA" sz="2800" b="0" i="1" smtClean="0">
                              <a:solidFill>
                                <a:srgbClr val="0070C0"/>
                              </a:solidFill>
                              <a:latin typeface="Cambria Math" panose="02040503050406030204" pitchFamily="18" charset="0"/>
                            </a:rPr>
                            <m:t>𝑎</m:t>
                          </m:r>
                          <m:r>
                            <a:rPr lang="en-ZA" sz="2800" b="0" i="1" smtClean="0">
                              <a:solidFill>
                                <a:srgbClr val="0070C0"/>
                              </a:solidFill>
                              <a:latin typeface="Cambria Math" panose="02040503050406030204" pitchFamily="18" charset="0"/>
                            </a:rPr>
                            <m:t>+</m:t>
                          </m:r>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𝑞</m:t>
                              </m:r>
                            </m:e>
                            <m:sub>
                              <m:r>
                                <a:rPr lang="en-ZA" sz="2800" b="0" i="1" smtClean="0">
                                  <a:solidFill>
                                    <a:srgbClr val="0070C0"/>
                                  </a:solidFill>
                                  <a:latin typeface="Cambria Math" panose="02040503050406030204" pitchFamily="18" charset="0"/>
                                </a:rPr>
                                <m:t>𝑡</m:t>
                              </m:r>
                            </m:sub>
                          </m:sSub>
                        </m:e>
                      </m:d>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𝑘</m:t>
                          </m:r>
                        </m:e>
                        <m:sub>
                          <m:r>
                            <a:rPr lang="en-ZA" sz="2800" b="0" i="1" smtClean="0">
                              <a:solidFill>
                                <a:srgbClr val="0070C0"/>
                              </a:solidFill>
                              <a:latin typeface="Cambria Math" panose="02040503050406030204" pitchFamily="18" charset="0"/>
                            </a:rPr>
                            <m:t>𝑡</m:t>
                          </m:r>
                          <m:r>
                            <a:rPr lang="en-ZA" sz="2800" b="0" i="1" smtClean="0">
                              <a:solidFill>
                                <a:srgbClr val="0070C0"/>
                              </a:solidFill>
                              <a:latin typeface="Cambria Math" panose="02040503050406030204" pitchFamily="18" charset="0"/>
                            </a:rPr>
                            <m:t>−1</m:t>
                          </m:r>
                        </m:sub>
                      </m:sSub>
                      <m:r>
                        <a:rPr lang="en-ZA" sz="2800" b="0" i="1" smtClean="0">
                          <a:solidFill>
                            <a:srgbClr val="0070C0"/>
                          </a:solidFill>
                          <a:latin typeface="Cambria Math" panose="02040503050406030204" pitchFamily="18" charset="0"/>
                        </a:rPr>
                        <m:t>−</m:t>
                      </m:r>
                      <m:r>
                        <a:rPr lang="en-ZA" sz="2800" b="0" i="1" smtClean="0">
                          <a:solidFill>
                            <a:srgbClr val="0070C0"/>
                          </a:solidFill>
                          <a:latin typeface="Cambria Math" panose="02040503050406030204" pitchFamily="18" charset="0"/>
                        </a:rPr>
                        <m:t>𝑅</m:t>
                      </m:r>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𝑏</m:t>
                          </m:r>
                        </m:e>
                        <m:sub>
                          <m:r>
                            <a:rPr lang="en-ZA" sz="2800" b="0" i="1" smtClean="0">
                              <a:solidFill>
                                <a:srgbClr val="0070C0"/>
                              </a:solidFill>
                              <a:latin typeface="Cambria Math" panose="02040503050406030204" pitchFamily="18" charset="0"/>
                            </a:rPr>
                            <m:t>𝑡</m:t>
                          </m:r>
                          <m:r>
                            <a:rPr lang="en-ZA" sz="2800" b="0" i="1" smtClean="0">
                              <a:solidFill>
                                <a:srgbClr val="0070C0"/>
                              </a:solidFill>
                              <a:latin typeface="Cambria Math" panose="02040503050406030204" pitchFamily="18" charset="0"/>
                            </a:rPr>
                            <m:t>−1</m:t>
                          </m:r>
                        </m:sub>
                      </m:sSub>
                      <m:r>
                        <a:rPr lang="en-ZA" sz="2800" b="0" i="1" smtClean="0">
                          <a:solidFill>
                            <a:srgbClr val="0070C0"/>
                          </a:solidFill>
                          <a:latin typeface="Cambria Math" panose="02040503050406030204" pitchFamily="18" charset="0"/>
                        </a:rPr>
                        <m:t>]</m:t>
                      </m:r>
                    </m:oMath>
                  </m:oMathPara>
                </a14:m>
                <a:endParaRPr lang="en-ZA" sz="2800" dirty="0"/>
              </a:p>
            </p:txBody>
          </p:sp>
        </mc:Choice>
        <mc:Fallback xmlns="">
          <p:sp>
            <p:nvSpPr>
              <p:cNvPr id="6" name="Rectangle 5"/>
              <p:cNvSpPr>
                <a:spLocks noRot="1" noChangeAspect="1" noMove="1" noResize="1" noEditPoints="1" noAdjustHandles="1" noChangeArrowheads="1" noChangeShapeType="1" noTextEdit="1"/>
              </p:cNvSpPr>
              <p:nvPr/>
            </p:nvSpPr>
            <p:spPr>
              <a:xfrm>
                <a:off x="2629188" y="4271351"/>
                <a:ext cx="6365973" cy="1246495"/>
              </a:xfrm>
              <a:prstGeom prst="rect">
                <a:avLst/>
              </a:prstGeom>
              <a:blipFill>
                <a:blip r:embed="rId4"/>
                <a:stretch>
                  <a:fillRect/>
                </a:stretch>
              </a:blipFill>
            </p:spPr>
            <p:txBody>
              <a:bodyPr/>
              <a:lstStyle/>
              <a:p>
                <a:r>
                  <a:rPr lang="en-ZA">
                    <a:noFill/>
                  </a:rPr>
                  <a:t> </a:t>
                </a:r>
              </a:p>
            </p:txBody>
          </p:sp>
        </mc:Fallback>
      </mc:AlternateContent>
      <p:sp>
        <p:nvSpPr>
          <p:cNvPr id="2" name="TextBox 1"/>
          <p:cNvSpPr txBox="1"/>
          <p:nvPr/>
        </p:nvSpPr>
        <p:spPr>
          <a:xfrm>
            <a:off x="6430946" y="5191118"/>
            <a:ext cx="1457707" cy="461665"/>
          </a:xfrm>
          <a:prstGeom prst="rect">
            <a:avLst/>
          </a:prstGeom>
          <a:noFill/>
        </p:spPr>
        <p:txBody>
          <a:bodyPr wrap="none" rtlCol="0">
            <a:spAutoFit/>
          </a:bodyPr>
          <a:lstStyle/>
          <a:p>
            <a:r>
              <a:rPr lang="en-ZA" sz="2400" dirty="0">
                <a:solidFill>
                  <a:srgbClr val="0070C0"/>
                </a:solidFill>
              </a:rPr>
              <a:t>Net worth</a:t>
            </a:r>
          </a:p>
        </p:txBody>
      </p:sp>
    </p:spTree>
    <p:extLst>
      <p:ext uri="{BB962C8B-B14F-4D97-AF65-F5344CB8AC3E}">
        <p14:creationId xmlns:p14="http://schemas.microsoft.com/office/powerpoint/2010/main" val="170956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a:t>Optimal Farmer behaviour</a:t>
            </a:r>
          </a:p>
        </p:txBody>
      </p:sp>
      <p:sp>
        <p:nvSpPr>
          <p:cNvPr id="8" name="Content Placeholder 7"/>
          <p:cNvSpPr>
            <a:spLocks noGrp="1"/>
          </p:cNvSpPr>
          <p:nvPr>
            <p:ph idx="1"/>
          </p:nvPr>
        </p:nvSpPr>
        <p:spPr/>
        <p:txBody>
          <a:bodyPr>
            <a:normAutofit/>
          </a:bodyPr>
          <a:lstStyle/>
          <a:p>
            <a:r>
              <a:rPr lang="en-ZA" dirty="0"/>
              <a:t>Plugging into flow of funds constraint:</a:t>
            </a:r>
          </a:p>
          <a:p>
            <a:pPr lvl="1"/>
            <a:endParaRPr lang="en-ZA" dirty="0"/>
          </a:p>
          <a:p>
            <a:pPr marL="457200" lvl="1" indent="0">
              <a:buNone/>
            </a:pPr>
            <a:endParaRPr lang="en-ZA" dirty="0"/>
          </a:p>
        </p:txBody>
      </p:sp>
      <mc:AlternateContent xmlns:mc="http://schemas.openxmlformats.org/markup-compatibility/2006" xmlns:a14="http://schemas.microsoft.com/office/drawing/2010/main">
        <mc:Choice Requires="a14">
          <p:sp>
            <p:nvSpPr>
              <p:cNvPr id="4" name="Rectangle 3"/>
              <p:cNvSpPr/>
              <p:nvPr/>
            </p:nvSpPr>
            <p:spPr>
              <a:xfrm>
                <a:off x="2386353" y="2432280"/>
                <a:ext cx="776770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𝑐</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sub>
                      </m:sSub>
                    </m:oMath>
                  </m:oMathPara>
                </a14:m>
                <a:endParaRPr lang="en-ZA" sz="2800" dirty="0"/>
              </a:p>
            </p:txBody>
          </p:sp>
        </mc:Choice>
        <mc:Fallback xmlns="">
          <p:sp>
            <p:nvSpPr>
              <p:cNvPr id="4" name="Rectangle 3"/>
              <p:cNvSpPr>
                <a:spLocks noRot="1" noChangeAspect="1" noMove="1" noResize="1" noEditPoints="1" noAdjustHandles="1" noChangeArrowheads="1" noChangeShapeType="1" noTextEdit="1"/>
              </p:cNvSpPr>
              <p:nvPr/>
            </p:nvSpPr>
            <p:spPr>
              <a:xfrm>
                <a:off x="2386353" y="2432280"/>
                <a:ext cx="7767704" cy="523220"/>
              </a:xfrm>
              <a:prstGeom prst="rect">
                <a:avLst/>
              </a:prstGeom>
              <a:blipFill>
                <a:blip r:embed="rId2"/>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418173" y="3258136"/>
                <a:ext cx="6271332" cy="710579"/>
              </a:xfrm>
              <a:prstGeom prst="rect">
                <a:avLst/>
              </a:prstGeom>
            </p:spPr>
            <p:txBody>
              <a:bodyPr wrap="none">
                <a:spAutoFit/>
              </a:bodyPr>
              <a:lstStyle/>
              <a:p>
                <a14:m>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sub>
                    </m:sSub>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𝑅</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𝑏</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𝑞</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num>
                      <m:den>
                        <m:r>
                          <a:rPr lang="en-ZA" sz="2800" b="0" i="1" smtClean="0">
                            <a:latin typeface="Cambria Math" panose="02040503050406030204" pitchFamily="18" charset="0"/>
                          </a:rPr>
                          <m:t>𝑅</m:t>
                        </m:r>
                      </m:den>
                    </m:f>
                  </m:oMath>
                </a14:m>
                <a:r>
                  <a:rPr lang="en-ZA" sz="28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2418173" y="3258136"/>
                <a:ext cx="6271332" cy="710579"/>
              </a:xfrm>
              <a:prstGeom prst="rect">
                <a:avLst/>
              </a:prstGeom>
              <a:blipFill>
                <a:blip r:embed="rId3"/>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629188" y="4271351"/>
                <a:ext cx="6365973" cy="12464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𝑘</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r>
                            <a:rPr lang="en-ZA" sz="2800" b="0" i="1" smtClean="0">
                              <a:latin typeface="Cambria Math" panose="02040503050406030204" pitchFamily="18" charset="0"/>
                            </a:rPr>
                            <m:t>1</m:t>
                          </m:r>
                        </m:num>
                        <m:den>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𝑞</m:t>
                              </m:r>
                            </m:e>
                            <m:sub>
                              <m:r>
                                <a:rPr lang="en-ZA" sz="2800" b="0" i="1" smtClean="0">
                                  <a:solidFill>
                                    <a:srgbClr val="C00000"/>
                                  </a:solidFill>
                                  <a:latin typeface="Cambria Math" panose="02040503050406030204" pitchFamily="18" charset="0"/>
                                </a:rPr>
                                <m:t>𝑡</m:t>
                              </m:r>
                            </m:sub>
                          </m:sSub>
                          <m:r>
                            <a:rPr lang="en-ZA" sz="2800" b="0" i="1" smtClean="0">
                              <a:solidFill>
                                <a:srgbClr val="C00000"/>
                              </a:solidFill>
                              <a:latin typeface="Cambria Math" panose="02040503050406030204" pitchFamily="18" charset="0"/>
                            </a:rPr>
                            <m:t>−</m:t>
                          </m:r>
                          <m:f>
                            <m:fPr>
                              <m:ctrlPr>
                                <a:rPr lang="en-ZA" sz="2800" b="0" i="1" smtClean="0">
                                  <a:solidFill>
                                    <a:srgbClr val="C00000"/>
                                  </a:solidFill>
                                  <a:latin typeface="Cambria Math" panose="02040503050406030204" pitchFamily="18" charset="0"/>
                                </a:rPr>
                              </m:ctrlPr>
                            </m:fPr>
                            <m:num>
                              <m:r>
                                <a:rPr lang="en-ZA" sz="2800" b="0" i="1" smtClean="0">
                                  <a:solidFill>
                                    <a:srgbClr val="C00000"/>
                                  </a:solidFill>
                                  <a:latin typeface="Cambria Math" panose="02040503050406030204" pitchFamily="18" charset="0"/>
                                </a:rPr>
                                <m:t>1</m:t>
                              </m:r>
                            </m:num>
                            <m:den>
                              <m:r>
                                <a:rPr lang="en-ZA" sz="2800" b="0" i="1" smtClean="0">
                                  <a:solidFill>
                                    <a:srgbClr val="C00000"/>
                                  </a:solidFill>
                                  <a:latin typeface="Cambria Math" panose="02040503050406030204" pitchFamily="18" charset="0"/>
                                </a:rPr>
                                <m:t>𝑅</m:t>
                              </m:r>
                            </m:den>
                          </m:f>
                          <m:sSub>
                            <m:sSubPr>
                              <m:ctrlPr>
                                <a:rPr lang="en-ZA" sz="2800" b="0" i="1" smtClean="0">
                                  <a:solidFill>
                                    <a:srgbClr val="C00000"/>
                                  </a:solidFill>
                                  <a:latin typeface="Cambria Math" panose="02040503050406030204" pitchFamily="18" charset="0"/>
                                </a:rPr>
                              </m:ctrlPr>
                            </m:sSubPr>
                            <m:e>
                              <m:r>
                                <a:rPr lang="en-ZA" sz="2800" b="0" i="1" smtClean="0">
                                  <a:solidFill>
                                    <a:srgbClr val="C00000"/>
                                  </a:solidFill>
                                  <a:latin typeface="Cambria Math" panose="02040503050406030204" pitchFamily="18" charset="0"/>
                                </a:rPr>
                                <m:t>𝑞</m:t>
                              </m:r>
                            </m:e>
                            <m:sub>
                              <m:r>
                                <a:rPr lang="en-ZA" sz="2800" b="0" i="1" smtClean="0">
                                  <a:solidFill>
                                    <a:srgbClr val="C00000"/>
                                  </a:solidFill>
                                  <a:latin typeface="Cambria Math" panose="02040503050406030204" pitchFamily="18" charset="0"/>
                                </a:rPr>
                                <m:t>𝑡</m:t>
                              </m:r>
                              <m:r>
                                <a:rPr lang="en-ZA" sz="2800" b="0" i="1" smtClean="0">
                                  <a:solidFill>
                                    <a:srgbClr val="C00000"/>
                                  </a:solidFill>
                                  <a:latin typeface="Cambria Math" panose="02040503050406030204" pitchFamily="18" charset="0"/>
                                </a:rPr>
                                <m:t>+1</m:t>
                              </m:r>
                            </m:sub>
                          </m:sSub>
                        </m:den>
                      </m:f>
                      <m:r>
                        <a:rPr lang="en-ZA" sz="2800" b="0" i="1" smtClean="0">
                          <a:solidFill>
                            <a:srgbClr val="0070C0"/>
                          </a:solidFill>
                          <a:latin typeface="Cambria Math" panose="02040503050406030204" pitchFamily="18" charset="0"/>
                        </a:rPr>
                        <m:t>[</m:t>
                      </m:r>
                      <m:d>
                        <m:dPr>
                          <m:ctrlPr>
                            <a:rPr lang="en-ZA" sz="2800" b="0" i="1" smtClean="0">
                              <a:solidFill>
                                <a:srgbClr val="0070C0"/>
                              </a:solidFill>
                              <a:latin typeface="Cambria Math" panose="02040503050406030204" pitchFamily="18" charset="0"/>
                            </a:rPr>
                          </m:ctrlPr>
                        </m:dPr>
                        <m:e>
                          <m:r>
                            <a:rPr lang="en-ZA" sz="2800" b="0" i="1" smtClean="0">
                              <a:solidFill>
                                <a:srgbClr val="0070C0"/>
                              </a:solidFill>
                              <a:latin typeface="Cambria Math" panose="02040503050406030204" pitchFamily="18" charset="0"/>
                            </a:rPr>
                            <m:t>𝑎</m:t>
                          </m:r>
                          <m:r>
                            <a:rPr lang="en-ZA" sz="2800" b="0" i="1" smtClean="0">
                              <a:solidFill>
                                <a:srgbClr val="0070C0"/>
                              </a:solidFill>
                              <a:latin typeface="Cambria Math" panose="02040503050406030204" pitchFamily="18" charset="0"/>
                            </a:rPr>
                            <m:t>+</m:t>
                          </m:r>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𝑞</m:t>
                              </m:r>
                            </m:e>
                            <m:sub>
                              <m:r>
                                <a:rPr lang="en-ZA" sz="2800" b="0" i="1" smtClean="0">
                                  <a:solidFill>
                                    <a:srgbClr val="0070C0"/>
                                  </a:solidFill>
                                  <a:latin typeface="Cambria Math" panose="02040503050406030204" pitchFamily="18" charset="0"/>
                                </a:rPr>
                                <m:t>𝑡</m:t>
                              </m:r>
                            </m:sub>
                          </m:sSub>
                        </m:e>
                      </m:d>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𝑘</m:t>
                          </m:r>
                        </m:e>
                        <m:sub>
                          <m:r>
                            <a:rPr lang="en-ZA" sz="2800" b="0" i="1" smtClean="0">
                              <a:solidFill>
                                <a:srgbClr val="0070C0"/>
                              </a:solidFill>
                              <a:latin typeface="Cambria Math" panose="02040503050406030204" pitchFamily="18" charset="0"/>
                            </a:rPr>
                            <m:t>𝑡</m:t>
                          </m:r>
                          <m:r>
                            <a:rPr lang="en-ZA" sz="2800" b="0" i="1" smtClean="0">
                              <a:solidFill>
                                <a:srgbClr val="0070C0"/>
                              </a:solidFill>
                              <a:latin typeface="Cambria Math" panose="02040503050406030204" pitchFamily="18" charset="0"/>
                            </a:rPr>
                            <m:t>−1</m:t>
                          </m:r>
                        </m:sub>
                      </m:sSub>
                      <m:r>
                        <a:rPr lang="en-ZA" sz="2800" b="0" i="1" smtClean="0">
                          <a:solidFill>
                            <a:srgbClr val="0070C0"/>
                          </a:solidFill>
                          <a:latin typeface="Cambria Math" panose="02040503050406030204" pitchFamily="18" charset="0"/>
                        </a:rPr>
                        <m:t>−</m:t>
                      </m:r>
                      <m:r>
                        <a:rPr lang="en-ZA" sz="2800" b="0" i="1" smtClean="0">
                          <a:solidFill>
                            <a:srgbClr val="0070C0"/>
                          </a:solidFill>
                          <a:latin typeface="Cambria Math" panose="02040503050406030204" pitchFamily="18" charset="0"/>
                        </a:rPr>
                        <m:t>𝑅</m:t>
                      </m:r>
                      <m:sSub>
                        <m:sSubPr>
                          <m:ctrlPr>
                            <a:rPr lang="en-ZA" sz="2800" b="0" i="1" smtClean="0">
                              <a:solidFill>
                                <a:srgbClr val="0070C0"/>
                              </a:solidFill>
                              <a:latin typeface="Cambria Math" panose="02040503050406030204" pitchFamily="18" charset="0"/>
                            </a:rPr>
                          </m:ctrlPr>
                        </m:sSubPr>
                        <m:e>
                          <m:r>
                            <a:rPr lang="en-ZA" sz="2800" b="0" i="1" smtClean="0">
                              <a:solidFill>
                                <a:srgbClr val="0070C0"/>
                              </a:solidFill>
                              <a:latin typeface="Cambria Math" panose="02040503050406030204" pitchFamily="18" charset="0"/>
                            </a:rPr>
                            <m:t>𝑏</m:t>
                          </m:r>
                        </m:e>
                        <m:sub>
                          <m:r>
                            <a:rPr lang="en-ZA" sz="2800" b="0" i="1" smtClean="0">
                              <a:solidFill>
                                <a:srgbClr val="0070C0"/>
                              </a:solidFill>
                              <a:latin typeface="Cambria Math" panose="02040503050406030204" pitchFamily="18" charset="0"/>
                            </a:rPr>
                            <m:t>𝑡</m:t>
                          </m:r>
                          <m:r>
                            <a:rPr lang="en-ZA" sz="2800" b="0" i="1" smtClean="0">
                              <a:solidFill>
                                <a:srgbClr val="0070C0"/>
                              </a:solidFill>
                              <a:latin typeface="Cambria Math" panose="02040503050406030204" pitchFamily="18" charset="0"/>
                            </a:rPr>
                            <m:t>−1</m:t>
                          </m:r>
                        </m:sub>
                      </m:sSub>
                      <m:r>
                        <a:rPr lang="en-ZA" sz="2800" b="0" i="1" smtClean="0">
                          <a:solidFill>
                            <a:srgbClr val="0070C0"/>
                          </a:solidFill>
                          <a:latin typeface="Cambria Math" panose="02040503050406030204" pitchFamily="18" charset="0"/>
                        </a:rPr>
                        <m:t>]</m:t>
                      </m:r>
                    </m:oMath>
                  </m:oMathPara>
                </a14:m>
                <a:endParaRPr lang="en-ZA" sz="2800" dirty="0"/>
              </a:p>
            </p:txBody>
          </p:sp>
        </mc:Choice>
        <mc:Fallback xmlns="">
          <p:sp>
            <p:nvSpPr>
              <p:cNvPr id="6" name="Rectangle 5"/>
              <p:cNvSpPr>
                <a:spLocks noRot="1" noChangeAspect="1" noMove="1" noResize="1" noEditPoints="1" noAdjustHandles="1" noChangeArrowheads="1" noChangeShapeType="1" noTextEdit="1"/>
              </p:cNvSpPr>
              <p:nvPr/>
            </p:nvSpPr>
            <p:spPr>
              <a:xfrm>
                <a:off x="2629188" y="4271351"/>
                <a:ext cx="6365973" cy="1246495"/>
              </a:xfrm>
              <a:prstGeom prst="rect">
                <a:avLst/>
              </a:prstGeom>
              <a:blipFill>
                <a:blip r:embed="rId4"/>
                <a:stretch>
                  <a:fillRect/>
                </a:stretch>
              </a:blipFill>
            </p:spPr>
            <p:txBody>
              <a:bodyPr/>
              <a:lstStyle/>
              <a:p>
                <a:r>
                  <a:rPr lang="en-ZA">
                    <a:noFill/>
                  </a:rPr>
                  <a:t> </a:t>
                </a:r>
              </a:p>
            </p:txBody>
          </p:sp>
        </mc:Fallback>
      </mc:AlternateContent>
      <p:sp>
        <p:nvSpPr>
          <p:cNvPr id="2" name="TextBox 1"/>
          <p:cNvSpPr txBox="1"/>
          <p:nvPr/>
        </p:nvSpPr>
        <p:spPr>
          <a:xfrm>
            <a:off x="6430946" y="5191118"/>
            <a:ext cx="1457707" cy="461665"/>
          </a:xfrm>
          <a:prstGeom prst="rect">
            <a:avLst/>
          </a:prstGeom>
          <a:noFill/>
        </p:spPr>
        <p:txBody>
          <a:bodyPr wrap="none" rtlCol="0">
            <a:spAutoFit/>
          </a:bodyPr>
          <a:lstStyle/>
          <a:p>
            <a:r>
              <a:rPr lang="en-ZA" sz="2400" dirty="0">
                <a:solidFill>
                  <a:srgbClr val="0070C0"/>
                </a:solidFill>
              </a:rPr>
              <a:t>Net worth</a:t>
            </a:r>
          </a:p>
        </p:txBody>
      </p:sp>
      <mc:AlternateContent xmlns:mc="http://schemas.openxmlformats.org/markup-compatibility/2006" xmlns:a14="http://schemas.microsoft.com/office/drawing/2010/main">
        <mc:Choice Requires="a14">
          <p:sp>
            <p:nvSpPr>
              <p:cNvPr id="9" name="TextBox 8"/>
              <p:cNvSpPr txBox="1"/>
              <p:nvPr/>
            </p:nvSpPr>
            <p:spPr>
              <a:xfrm>
                <a:off x="207183" y="5616572"/>
                <a:ext cx="11801179" cy="983218"/>
              </a:xfrm>
              <a:prstGeom prst="rect">
                <a:avLst/>
              </a:prstGeom>
              <a:noFill/>
            </p:spPr>
            <p:txBody>
              <a:bodyPr wrap="none" rtlCol="0">
                <a:spAutoFit/>
              </a:bodyPr>
              <a:lstStyle/>
              <a:p>
                <a:r>
                  <a:rPr lang="en-ZA" sz="2400" dirty="0">
                    <a:solidFill>
                      <a:srgbClr val="C00000"/>
                    </a:solidFill>
                  </a:rPr>
                  <a:t>Down payment to purchase a unit of land:</a:t>
                </a:r>
              </a:p>
              <a:p>
                <a:r>
                  <a:rPr lang="en-ZA" sz="2400" dirty="0">
                    <a:solidFill>
                      <a:srgbClr val="C00000"/>
                    </a:solidFill>
                  </a:rPr>
                  <a:t>Difference between price </a:t>
                </a:r>
                <a14:m>
                  <m:oMath xmlns:m="http://schemas.openxmlformats.org/officeDocument/2006/math">
                    <m:sSub>
                      <m:sSubPr>
                        <m:ctrlPr>
                          <a:rPr lang="en-ZA" sz="2400" b="0" i="1" smtClean="0">
                            <a:solidFill>
                              <a:srgbClr val="C00000"/>
                            </a:solidFill>
                            <a:latin typeface="Cambria Math" panose="02040503050406030204" pitchFamily="18" charset="0"/>
                          </a:rPr>
                        </m:ctrlPr>
                      </m:sSubPr>
                      <m:e>
                        <m:r>
                          <a:rPr lang="en-ZA" sz="2400" b="0" i="1" smtClean="0">
                            <a:solidFill>
                              <a:srgbClr val="C00000"/>
                            </a:solidFill>
                            <a:latin typeface="Cambria Math" panose="02040503050406030204" pitchFamily="18" charset="0"/>
                          </a:rPr>
                          <m:t>𝑞</m:t>
                        </m:r>
                      </m:e>
                      <m:sub>
                        <m:r>
                          <a:rPr lang="en-ZA" sz="2400" b="0" i="1" smtClean="0">
                            <a:solidFill>
                              <a:srgbClr val="C00000"/>
                            </a:solidFill>
                            <a:latin typeface="Cambria Math" panose="02040503050406030204" pitchFamily="18" charset="0"/>
                          </a:rPr>
                          <m:t>𝑡</m:t>
                        </m:r>
                      </m:sub>
                    </m:sSub>
                  </m:oMath>
                </a14:m>
                <a:r>
                  <a:rPr lang="en-ZA" sz="2400" dirty="0">
                    <a:solidFill>
                      <a:srgbClr val="C00000"/>
                    </a:solidFill>
                  </a:rPr>
                  <a:t> of unit, and how much can be borrowed against new unit </a:t>
                </a:r>
                <a14:m>
                  <m:oMath xmlns:m="http://schemas.openxmlformats.org/officeDocument/2006/math">
                    <m:f>
                      <m:fPr>
                        <m:ctrlPr>
                          <a:rPr lang="en-ZA" sz="2400" b="0" i="1" smtClean="0">
                            <a:solidFill>
                              <a:srgbClr val="C00000"/>
                            </a:solidFill>
                            <a:latin typeface="Cambria Math" panose="02040503050406030204" pitchFamily="18" charset="0"/>
                          </a:rPr>
                        </m:ctrlPr>
                      </m:fPr>
                      <m:num>
                        <m:r>
                          <a:rPr lang="en-ZA" sz="2400" b="0" i="1" smtClean="0">
                            <a:solidFill>
                              <a:srgbClr val="C00000"/>
                            </a:solidFill>
                            <a:latin typeface="Cambria Math" panose="02040503050406030204" pitchFamily="18" charset="0"/>
                          </a:rPr>
                          <m:t>1</m:t>
                        </m:r>
                      </m:num>
                      <m:den>
                        <m:r>
                          <a:rPr lang="en-ZA" sz="2400" b="0" i="1" smtClean="0">
                            <a:solidFill>
                              <a:srgbClr val="C00000"/>
                            </a:solidFill>
                            <a:latin typeface="Cambria Math" panose="02040503050406030204" pitchFamily="18" charset="0"/>
                          </a:rPr>
                          <m:t>𝑅</m:t>
                        </m:r>
                      </m:den>
                    </m:f>
                    <m:sSub>
                      <m:sSubPr>
                        <m:ctrlPr>
                          <a:rPr lang="en-ZA" sz="2400" b="0" i="1" smtClean="0">
                            <a:solidFill>
                              <a:srgbClr val="C00000"/>
                            </a:solidFill>
                            <a:latin typeface="Cambria Math" panose="02040503050406030204" pitchFamily="18" charset="0"/>
                          </a:rPr>
                        </m:ctrlPr>
                      </m:sSubPr>
                      <m:e>
                        <m:r>
                          <a:rPr lang="en-ZA" sz="2400" b="0" i="1" smtClean="0">
                            <a:solidFill>
                              <a:srgbClr val="C00000"/>
                            </a:solidFill>
                            <a:latin typeface="Cambria Math" panose="02040503050406030204" pitchFamily="18" charset="0"/>
                          </a:rPr>
                          <m:t>𝑞</m:t>
                        </m:r>
                      </m:e>
                      <m:sub>
                        <m:r>
                          <a:rPr lang="en-ZA" sz="2400" b="0" i="1" smtClean="0">
                            <a:solidFill>
                              <a:srgbClr val="C00000"/>
                            </a:solidFill>
                            <a:latin typeface="Cambria Math" panose="02040503050406030204" pitchFamily="18" charset="0"/>
                          </a:rPr>
                          <m:t>𝑡</m:t>
                        </m:r>
                        <m:r>
                          <a:rPr lang="en-ZA" sz="2400" b="0" i="1" smtClean="0">
                            <a:solidFill>
                              <a:srgbClr val="C00000"/>
                            </a:solidFill>
                            <a:latin typeface="Cambria Math" panose="02040503050406030204" pitchFamily="18" charset="0"/>
                          </a:rPr>
                          <m:t>+1</m:t>
                        </m:r>
                      </m:sub>
                    </m:sSub>
                  </m:oMath>
                </a14:m>
                <a:r>
                  <a:rPr lang="en-ZA" sz="2400" dirty="0">
                    <a:solidFill>
                      <a:srgbClr val="C00000"/>
                    </a:solidFill>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207183" y="5616572"/>
                <a:ext cx="11801179" cy="983218"/>
              </a:xfrm>
              <a:prstGeom prst="rect">
                <a:avLst/>
              </a:prstGeom>
              <a:blipFill>
                <a:blip r:embed="rId5"/>
                <a:stretch>
                  <a:fillRect l="-826" t="-4938" b="-5556"/>
                </a:stretch>
              </a:blipFill>
            </p:spPr>
            <p:txBody>
              <a:bodyPr/>
              <a:lstStyle/>
              <a:p>
                <a:r>
                  <a:rPr lang="en-ZA">
                    <a:noFill/>
                  </a:rPr>
                  <a:t> </a:t>
                </a:r>
              </a:p>
            </p:txBody>
          </p:sp>
        </mc:Fallback>
      </mc:AlternateContent>
    </p:spTree>
    <p:extLst>
      <p:ext uri="{BB962C8B-B14F-4D97-AF65-F5344CB8AC3E}">
        <p14:creationId xmlns:p14="http://schemas.microsoft.com/office/powerpoint/2010/main" val="70623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a:t>Key result:</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r>
                  <a:rPr lang="en-ZA" dirty="0"/>
                  <a:t>Consider the impact of a 1% increase in land value in t and t+1:</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1</m:t>
                          </m:r>
                        </m:num>
                        <m:den>
                          <m:sSub>
                            <m:sSubPr>
                              <m:ctrlPr>
                                <a:rPr lang="en-ZA" i="1">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1</m:t>
                              </m:r>
                            </m:num>
                            <m:den>
                              <m:r>
                                <a:rPr lang="en-ZA" i="1">
                                  <a:latin typeface="Cambria Math" panose="02040503050406030204" pitchFamily="18" charset="0"/>
                                </a:rPr>
                                <m:t>𝑅</m:t>
                              </m:r>
                            </m:den>
                          </m:f>
                          <m:sSub>
                            <m:sSubPr>
                              <m:ctrlPr>
                                <a:rPr lang="en-ZA" i="1">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r>
                                <a:rPr lang="en-ZA" i="1">
                                  <a:latin typeface="Cambria Math" panose="02040503050406030204" pitchFamily="18" charset="0"/>
                                </a:rPr>
                                <m:t>+1</m:t>
                              </m:r>
                            </m:sub>
                          </m:sSub>
                        </m:den>
                      </m:f>
                      <m:r>
                        <a:rPr lang="en-ZA" i="1">
                          <a:latin typeface="Cambria Math" panose="02040503050406030204" pitchFamily="18" charset="0"/>
                        </a:rPr>
                        <m:t>[</m:t>
                      </m:r>
                      <m:d>
                        <m:dPr>
                          <m:ctrlPr>
                            <a:rPr lang="en-ZA" i="1">
                              <a:latin typeface="Cambria Math" panose="02040503050406030204" pitchFamily="18" charset="0"/>
                            </a:rPr>
                          </m:ctrlPr>
                        </m:dPr>
                        <m:e>
                          <m:r>
                            <a:rPr lang="en-ZA" i="1">
                              <a:latin typeface="Cambria Math" panose="02040503050406030204" pitchFamily="18" charset="0"/>
                            </a:rPr>
                            <m:t>𝑎</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sub>
                          </m:sSub>
                        </m:e>
                      </m:d>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r>
                        <a:rPr lang="en-ZA" i="1">
                          <a:latin typeface="Cambria Math" panose="02040503050406030204" pitchFamily="18" charset="0"/>
                        </a:rPr>
                        <m:t>𝑅</m:t>
                      </m:r>
                      <m:sSub>
                        <m:sSubPr>
                          <m:ctrlPr>
                            <a:rPr lang="en-ZA" i="1">
                              <a:latin typeface="Cambria Math" panose="02040503050406030204" pitchFamily="18" charset="0"/>
                            </a:rPr>
                          </m:ctrlPr>
                        </m:sSubPr>
                        <m:e>
                          <m:r>
                            <a:rPr lang="en-ZA" i="1">
                              <a:latin typeface="Cambria Math" panose="02040503050406030204" pitchFamily="18" charset="0"/>
                            </a:rPr>
                            <m:t>𝑏</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oMath>
                  </m:oMathPara>
                </a14:m>
                <a:endParaRPr lang="en-ZA" dirty="0"/>
              </a:p>
              <a:p>
                <a:endParaRPr lang="en-ZA"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ZA">
                    <a:noFill/>
                  </a:rPr>
                  <a:t> </a:t>
                </a:r>
              </a:p>
            </p:txBody>
          </p:sp>
        </mc:Fallback>
      </mc:AlternateContent>
    </p:spTree>
    <p:extLst>
      <p:ext uri="{BB962C8B-B14F-4D97-AF65-F5344CB8AC3E}">
        <p14:creationId xmlns:p14="http://schemas.microsoft.com/office/powerpoint/2010/main" val="70997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ZA"/>
          </a:p>
        </p:txBody>
      </p:sp>
      <p:pic>
        <p:nvPicPr>
          <p:cNvPr id="2050" name="Picture 2" descr="https://upload.wikimedia.org/wikipedia/commons/e/e2/US_Private_Debt_to_GDP_by_S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17" y="1164169"/>
            <a:ext cx="6566772" cy="4925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3/34/FCIC_-_Housing_Bubbles_in_Multiple_Countries_2002-20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300" y="1164169"/>
            <a:ext cx="5792700" cy="434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201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a:t>Key result:</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fontScale="92500" lnSpcReduction="10000"/>
              </a:bodyPr>
              <a:lstStyle/>
              <a:p>
                <a:r>
                  <a:rPr lang="en-ZA" dirty="0"/>
                  <a:t>Consider the impact of a 1% increase in land value in t and t+1:</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1</m:t>
                          </m:r>
                        </m:num>
                        <m:den>
                          <m:sSub>
                            <m:sSubPr>
                              <m:ctrlPr>
                                <a:rPr lang="en-ZA" i="1" smtClean="0">
                                  <a:solidFill>
                                    <a:srgbClr val="C00000"/>
                                  </a:solidFill>
                                  <a:latin typeface="Cambria Math" panose="02040503050406030204" pitchFamily="18" charset="0"/>
                                </a:rPr>
                              </m:ctrlPr>
                            </m:sSubPr>
                            <m:e>
                              <m:r>
                                <a:rPr lang="en-ZA" i="1">
                                  <a:solidFill>
                                    <a:srgbClr val="C00000"/>
                                  </a:solidFill>
                                  <a:latin typeface="Cambria Math" panose="02040503050406030204" pitchFamily="18" charset="0"/>
                                </a:rPr>
                                <m:t>𝑞</m:t>
                              </m:r>
                            </m:e>
                            <m:sub>
                              <m:r>
                                <a:rPr lang="en-ZA" i="1">
                                  <a:solidFill>
                                    <a:srgbClr val="C00000"/>
                                  </a:solidFill>
                                  <a:latin typeface="Cambria Math" panose="02040503050406030204" pitchFamily="18" charset="0"/>
                                </a:rPr>
                                <m:t>𝑡</m:t>
                              </m:r>
                            </m:sub>
                          </m:sSub>
                          <m:r>
                            <a:rPr lang="en-ZA" i="1">
                              <a:solidFill>
                                <a:srgbClr val="C00000"/>
                              </a:solidFill>
                              <a:latin typeface="Cambria Math" panose="02040503050406030204" pitchFamily="18" charset="0"/>
                            </a:rPr>
                            <m:t>−</m:t>
                          </m:r>
                          <m:f>
                            <m:fPr>
                              <m:ctrlPr>
                                <a:rPr lang="en-ZA" i="1">
                                  <a:solidFill>
                                    <a:srgbClr val="C00000"/>
                                  </a:solidFill>
                                  <a:latin typeface="Cambria Math" panose="02040503050406030204" pitchFamily="18" charset="0"/>
                                </a:rPr>
                              </m:ctrlPr>
                            </m:fPr>
                            <m:num>
                              <m:r>
                                <a:rPr lang="en-ZA" i="1">
                                  <a:solidFill>
                                    <a:srgbClr val="C00000"/>
                                  </a:solidFill>
                                  <a:latin typeface="Cambria Math" panose="02040503050406030204" pitchFamily="18" charset="0"/>
                                </a:rPr>
                                <m:t>1</m:t>
                              </m:r>
                            </m:num>
                            <m:den>
                              <m:r>
                                <a:rPr lang="en-ZA" i="1">
                                  <a:solidFill>
                                    <a:srgbClr val="C00000"/>
                                  </a:solidFill>
                                  <a:latin typeface="Cambria Math" panose="02040503050406030204" pitchFamily="18" charset="0"/>
                                </a:rPr>
                                <m:t>𝑅</m:t>
                              </m:r>
                            </m:den>
                          </m:f>
                          <m:sSub>
                            <m:sSubPr>
                              <m:ctrlPr>
                                <a:rPr lang="en-ZA" i="1">
                                  <a:solidFill>
                                    <a:srgbClr val="C00000"/>
                                  </a:solidFill>
                                  <a:latin typeface="Cambria Math" panose="02040503050406030204" pitchFamily="18" charset="0"/>
                                </a:rPr>
                              </m:ctrlPr>
                            </m:sSubPr>
                            <m:e>
                              <m:r>
                                <a:rPr lang="en-ZA" i="1">
                                  <a:solidFill>
                                    <a:srgbClr val="C00000"/>
                                  </a:solidFill>
                                  <a:latin typeface="Cambria Math" panose="02040503050406030204" pitchFamily="18" charset="0"/>
                                </a:rPr>
                                <m:t>𝑞</m:t>
                              </m:r>
                            </m:e>
                            <m:sub>
                              <m:r>
                                <a:rPr lang="en-ZA" i="1">
                                  <a:solidFill>
                                    <a:srgbClr val="C00000"/>
                                  </a:solidFill>
                                  <a:latin typeface="Cambria Math" panose="02040503050406030204" pitchFamily="18" charset="0"/>
                                </a:rPr>
                                <m:t>𝑡</m:t>
                              </m:r>
                              <m:r>
                                <a:rPr lang="en-ZA" i="1">
                                  <a:solidFill>
                                    <a:srgbClr val="C00000"/>
                                  </a:solidFill>
                                  <a:latin typeface="Cambria Math" panose="02040503050406030204" pitchFamily="18" charset="0"/>
                                </a:rPr>
                                <m:t>+1</m:t>
                              </m:r>
                            </m:sub>
                          </m:sSub>
                        </m:den>
                      </m:f>
                      <m:r>
                        <a:rPr lang="en-ZA" i="1">
                          <a:latin typeface="Cambria Math" panose="02040503050406030204" pitchFamily="18" charset="0"/>
                        </a:rPr>
                        <m:t>[</m:t>
                      </m:r>
                      <m:d>
                        <m:dPr>
                          <m:ctrlPr>
                            <a:rPr lang="en-ZA" i="1">
                              <a:latin typeface="Cambria Math" panose="02040503050406030204" pitchFamily="18" charset="0"/>
                            </a:rPr>
                          </m:ctrlPr>
                        </m:dPr>
                        <m:e>
                          <m:r>
                            <a:rPr lang="en-ZA" i="1">
                              <a:latin typeface="Cambria Math" panose="02040503050406030204" pitchFamily="18" charset="0"/>
                            </a:rPr>
                            <m:t>𝑎</m:t>
                          </m:r>
                          <m:r>
                            <a:rPr lang="en-ZA" i="1">
                              <a:latin typeface="Cambria Math" panose="02040503050406030204" pitchFamily="18" charset="0"/>
                            </a:rPr>
                            <m:t>+</m:t>
                          </m:r>
                          <m:sSub>
                            <m:sSubPr>
                              <m:ctrlPr>
                                <a:rPr lang="en-ZA" i="1" smtClean="0">
                                  <a:solidFill>
                                    <a:srgbClr val="0070C0"/>
                                  </a:solidFill>
                                  <a:latin typeface="Cambria Math" panose="02040503050406030204" pitchFamily="18" charset="0"/>
                                </a:rPr>
                              </m:ctrlPr>
                            </m:sSubPr>
                            <m:e>
                              <m:r>
                                <a:rPr lang="en-ZA" i="1">
                                  <a:solidFill>
                                    <a:srgbClr val="0070C0"/>
                                  </a:solidFill>
                                  <a:latin typeface="Cambria Math" panose="02040503050406030204" pitchFamily="18" charset="0"/>
                                </a:rPr>
                                <m:t>𝑞</m:t>
                              </m:r>
                            </m:e>
                            <m:sub>
                              <m:r>
                                <a:rPr lang="en-ZA" i="1">
                                  <a:solidFill>
                                    <a:srgbClr val="0070C0"/>
                                  </a:solidFill>
                                  <a:latin typeface="Cambria Math" panose="02040503050406030204" pitchFamily="18" charset="0"/>
                                </a:rPr>
                                <m:t>𝑡</m:t>
                              </m:r>
                            </m:sub>
                          </m:sSub>
                        </m:e>
                      </m:d>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r>
                        <a:rPr lang="en-ZA" i="1">
                          <a:latin typeface="Cambria Math" panose="02040503050406030204" pitchFamily="18" charset="0"/>
                        </a:rPr>
                        <m:t>𝑅</m:t>
                      </m:r>
                      <m:sSub>
                        <m:sSubPr>
                          <m:ctrlPr>
                            <a:rPr lang="en-ZA" i="1">
                              <a:latin typeface="Cambria Math" panose="02040503050406030204" pitchFamily="18" charset="0"/>
                            </a:rPr>
                          </m:ctrlPr>
                        </m:sSubPr>
                        <m:e>
                          <m:r>
                            <a:rPr lang="en-ZA" i="1">
                              <a:latin typeface="Cambria Math" panose="02040503050406030204" pitchFamily="18" charset="0"/>
                            </a:rPr>
                            <m:t>𝑏</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oMath>
                  </m:oMathPara>
                </a14:m>
                <a:endParaRPr lang="en-ZA" dirty="0"/>
              </a:p>
              <a:p>
                <a:endParaRPr lang="en-ZA" dirty="0"/>
              </a:p>
              <a:p>
                <a:endParaRPr lang="en-ZA" dirty="0"/>
              </a:p>
              <a:p>
                <a:r>
                  <a:rPr lang="en-ZA" dirty="0"/>
                  <a:t>Thus: positively sloped demand!</a:t>
                </a:r>
              </a:p>
              <a:p>
                <a:pPr lvl="1"/>
                <a:r>
                  <a:rPr lang="en-ZA" dirty="0"/>
                  <a:t>Why? Leverage effect – since higher prices increases net worth, can borrow more, purchase more</a:t>
                </a:r>
              </a:p>
              <a:p>
                <a:pPr lvl="1"/>
                <a:r>
                  <a:rPr lang="en-ZA" dirty="0"/>
                  <a:t>Important effect in Global Financial Crisis </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ZA">
                    <a:noFill/>
                  </a:rPr>
                  <a:t> </a:t>
                </a:r>
              </a:p>
            </p:txBody>
          </p:sp>
        </mc:Fallback>
      </mc:AlternateContent>
      <p:sp>
        <p:nvSpPr>
          <p:cNvPr id="4" name="TextBox 3"/>
          <p:cNvSpPr txBox="1"/>
          <p:nvPr/>
        </p:nvSpPr>
        <p:spPr>
          <a:xfrm>
            <a:off x="2980528" y="4001294"/>
            <a:ext cx="3341877" cy="461665"/>
          </a:xfrm>
          <a:prstGeom prst="rect">
            <a:avLst/>
          </a:prstGeom>
          <a:noFill/>
        </p:spPr>
        <p:txBody>
          <a:bodyPr wrap="none" rtlCol="0">
            <a:spAutoFit/>
          </a:bodyPr>
          <a:lstStyle/>
          <a:p>
            <a:r>
              <a:rPr lang="en-ZA" sz="2400" dirty="0">
                <a:solidFill>
                  <a:srgbClr val="C00000"/>
                </a:solidFill>
              </a:rPr>
              <a:t>Increases by less than 1%</a:t>
            </a:r>
          </a:p>
        </p:txBody>
      </p:sp>
      <p:sp>
        <p:nvSpPr>
          <p:cNvPr id="5" name="TextBox 4"/>
          <p:cNvSpPr txBox="1"/>
          <p:nvPr/>
        </p:nvSpPr>
        <p:spPr>
          <a:xfrm>
            <a:off x="6197675" y="3404692"/>
            <a:ext cx="2165273" cy="461665"/>
          </a:xfrm>
          <a:prstGeom prst="rect">
            <a:avLst/>
          </a:prstGeom>
          <a:noFill/>
        </p:spPr>
        <p:txBody>
          <a:bodyPr wrap="none" rtlCol="0">
            <a:spAutoFit/>
          </a:bodyPr>
          <a:lstStyle/>
          <a:p>
            <a:r>
              <a:rPr lang="en-ZA" sz="2400" dirty="0">
                <a:solidFill>
                  <a:srgbClr val="0070C0"/>
                </a:solidFill>
              </a:rPr>
              <a:t>Increases by 1%</a:t>
            </a:r>
          </a:p>
        </p:txBody>
      </p:sp>
    </p:spTree>
    <p:extLst>
      <p:ext uri="{BB962C8B-B14F-4D97-AF65-F5344CB8AC3E}">
        <p14:creationId xmlns:p14="http://schemas.microsoft.com/office/powerpoint/2010/main" val="3646330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Market equilibrium: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655562"/>
              </a:xfrm>
            </p:spPr>
            <p:txBody>
              <a:bodyPr>
                <a:normAutofit fontScale="77500" lnSpcReduction="20000"/>
              </a:bodyPr>
              <a:lstStyle/>
              <a:p>
                <a:r>
                  <a:rPr lang="en-ZA" dirty="0"/>
                  <a:t>All equations in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𝑘</m:t>
                        </m:r>
                      </m:e>
                      <m:sub>
                        <m:r>
                          <a:rPr lang="en-ZA" i="1">
                            <a:latin typeface="Cambria Math" panose="02040503050406030204" pitchFamily="18" charset="0"/>
                          </a:rPr>
                          <m:t>𝑡</m:t>
                        </m:r>
                      </m:sub>
                    </m:sSub>
                  </m:oMath>
                </a14:m>
                <a:r>
                  <a:rPr lang="en-ZA" dirty="0"/>
                  <a:t> and </a:t>
                </a:r>
                <a14:m>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𝑏</m:t>
                        </m:r>
                      </m:e>
                      <m:sub>
                        <m:r>
                          <a:rPr lang="en-ZA" i="1">
                            <a:latin typeface="Cambria Math" panose="02040503050406030204" pitchFamily="18" charset="0"/>
                          </a:rPr>
                          <m:t>𝑡</m:t>
                        </m:r>
                      </m:sub>
                    </m:sSub>
                  </m:oMath>
                </a14:m>
                <a:r>
                  <a:rPr lang="en-ZA" dirty="0"/>
                  <a:t> are linear, so can aggregate directly, giving three equations in the three unknowns of interest:</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b="0" i="1" smtClean="0">
                              <a:latin typeface="Cambria Math" panose="02040503050406030204" pitchFamily="18" charset="0"/>
                            </a:rPr>
                            <m:t>𝐾</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1</m:t>
                          </m:r>
                        </m:num>
                        <m:den>
                          <m:sSub>
                            <m:sSubPr>
                              <m:ctrlPr>
                                <a:rPr lang="en-ZA" i="1">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1</m:t>
                              </m:r>
                            </m:num>
                            <m:den>
                              <m:r>
                                <a:rPr lang="en-ZA" i="1">
                                  <a:latin typeface="Cambria Math" panose="02040503050406030204" pitchFamily="18" charset="0"/>
                                </a:rPr>
                                <m:t>𝑅</m:t>
                              </m:r>
                            </m:den>
                          </m:f>
                          <m:sSub>
                            <m:sSubPr>
                              <m:ctrlPr>
                                <a:rPr lang="en-ZA" i="1">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r>
                                <a:rPr lang="en-ZA" i="1">
                                  <a:latin typeface="Cambria Math" panose="02040503050406030204" pitchFamily="18" charset="0"/>
                                </a:rPr>
                                <m:t>+1</m:t>
                              </m:r>
                            </m:sub>
                          </m:sSub>
                        </m:den>
                      </m:f>
                      <m:r>
                        <a:rPr lang="en-ZA" i="1">
                          <a:latin typeface="Cambria Math" panose="02040503050406030204" pitchFamily="18" charset="0"/>
                        </a:rPr>
                        <m:t>[</m:t>
                      </m:r>
                      <m:d>
                        <m:dPr>
                          <m:ctrlPr>
                            <a:rPr lang="en-ZA" i="1">
                              <a:latin typeface="Cambria Math" panose="02040503050406030204" pitchFamily="18" charset="0"/>
                            </a:rPr>
                          </m:ctrlPr>
                        </m:dPr>
                        <m:e>
                          <m:r>
                            <a:rPr lang="en-ZA" i="1">
                              <a:latin typeface="Cambria Math" panose="02040503050406030204" pitchFamily="18" charset="0"/>
                            </a:rPr>
                            <m:t>𝑎</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sub>
                          </m:sSub>
                        </m:e>
                      </m:d>
                      <m:sSub>
                        <m:sSubPr>
                          <m:ctrlPr>
                            <a:rPr lang="en-ZA" i="1">
                              <a:latin typeface="Cambria Math" panose="02040503050406030204" pitchFamily="18" charset="0"/>
                            </a:rPr>
                          </m:ctrlPr>
                        </m:sSubPr>
                        <m:e>
                          <m:r>
                            <a:rPr lang="en-ZA" b="0" i="1" smtClean="0">
                              <a:latin typeface="Cambria Math" panose="02040503050406030204" pitchFamily="18" charset="0"/>
                            </a:rPr>
                            <m:t>𝐾</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r>
                        <a:rPr lang="en-ZA" i="1">
                          <a:latin typeface="Cambria Math" panose="02040503050406030204" pitchFamily="18" charset="0"/>
                        </a:rPr>
                        <m:t>𝑅</m:t>
                      </m:r>
                      <m:sSub>
                        <m:sSubPr>
                          <m:ctrlPr>
                            <a:rPr lang="en-ZA" i="1">
                              <a:latin typeface="Cambria Math" panose="02040503050406030204" pitchFamily="18" charset="0"/>
                            </a:rPr>
                          </m:ctrlPr>
                        </m:sSubPr>
                        <m:e>
                          <m:r>
                            <a:rPr lang="en-ZA" b="0" i="1" smtClean="0">
                              <a:latin typeface="Cambria Math" panose="02040503050406030204" pitchFamily="18" charset="0"/>
                            </a:rPr>
                            <m:t>𝐵</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oMath>
                  </m:oMathPara>
                </a14:m>
                <a:endParaRPr lang="en-ZA" dirty="0"/>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𝐵</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i="1">
                              <a:latin typeface="Cambria Math" panose="02040503050406030204" pitchFamily="18" charset="0"/>
                            </a:rPr>
                          </m:ctrlPr>
                        </m:fPr>
                        <m:num>
                          <m:r>
                            <a:rPr lang="en-ZA" b="0" i="1" smtClean="0">
                              <a:latin typeface="Cambria Math" panose="02040503050406030204" pitchFamily="18" charset="0"/>
                            </a:rPr>
                            <m:t>1</m:t>
                          </m:r>
                        </m:num>
                        <m:den>
                          <m:r>
                            <a:rPr lang="en-ZA" i="1">
                              <a:latin typeface="Cambria Math" panose="02040503050406030204" pitchFamily="18" charset="0"/>
                            </a:rPr>
                            <m:t>𝑅</m:t>
                          </m:r>
                        </m:den>
                      </m:f>
                      <m:sSub>
                        <m:sSubPr>
                          <m:ctrlPr>
                            <a:rPr lang="en-ZA" i="1" smtClean="0">
                              <a:latin typeface="Cambria Math" panose="02040503050406030204" pitchFamily="18" charset="0"/>
                            </a:rPr>
                          </m:ctrlPr>
                        </m:sSubPr>
                        <m:e>
                          <m:r>
                            <a:rPr lang="en-ZA" i="1">
                              <a:latin typeface="Cambria Math" panose="02040503050406030204" pitchFamily="18" charset="0"/>
                            </a:rPr>
                            <m:t>𝑞</m:t>
                          </m:r>
                        </m:e>
                        <m:sub>
                          <m:r>
                            <a:rPr lang="en-ZA" i="1">
                              <a:latin typeface="Cambria Math" panose="02040503050406030204" pitchFamily="18" charset="0"/>
                            </a:rPr>
                            <m:t>𝑡</m:t>
                          </m:r>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b="0" i="1" smtClean="0">
                              <a:latin typeface="Cambria Math" panose="02040503050406030204" pitchFamily="18" charset="0"/>
                            </a:rPr>
                            <m:t>𝐾</m:t>
                          </m:r>
                        </m:e>
                        <m:sub>
                          <m:r>
                            <a:rPr lang="en-ZA" i="1">
                              <a:latin typeface="Cambria Math" panose="02040503050406030204" pitchFamily="18" charset="0"/>
                            </a:rPr>
                            <m:t>𝑡</m:t>
                          </m:r>
                        </m:sub>
                      </m:sSub>
                    </m:oMath>
                  </m:oMathPara>
                </a14:m>
                <a:endParaRPr lang="en-ZA" dirty="0"/>
              </a:p>
              <a:p>
                <a:pPr marL="0" indent="0">
                  <a:buNone/>
                </a:pPr>
                <a:endParaRPr lang="en-Z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𝑢</m:t>
                      </m:r>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1</m:t>
                          </m:r>
                        </m:num>
                        <m:den>
                          <m:r>
                            <a:rPr lang="en-ZA" b="0" i="1" smtClean="0">
                              <a:latin typeface="Cambria Math" panose="02040503050406030204" pitchFamily="18" charset="0"/>
                            </a:rPr>
                            <m:t>𝑅</m:t>
                          </m:r>
                        </m:den>
                      </m:f>
                      <m:sSup>
                        <m:sSupPr>
                          <m:ctrlPr>
                            <a:rPr lang="en-ZA" b="0" i="1" smtClean="0">
                              <a:latin typeface="Cambria Math" panose="02040503050406030204" pitchFamily="18" charset="0"/>
                            </a:rPr>
                          </m:ctrlPr>
                        </m:sSupPr>
                        <m:e>
                          <m:r>
                            <a:rPr lang="en-ZA" i="1" smtClean="0">
                              <a:latin typeface="Cambria Math" panose="02040503050406030204" pitchFamily="18" charset="0"/>
                            </a:rPr>
                            <m:t>𝐺</m:t>
                          </m:r>
                        </m:e>
                        <m:sup>
                          <m:r>
                            <a:rPr lang="en-ZA" b="0" i="1" smtClean="0">
                              <a:latin typeface="Cambria Math" panose="02040503050406030204" pitchFamily="18" charset="0"/>
                            </a:rPr>
                            <m:t>′</m:t>
                          </m:r>
                        </m:sup>
                      </m:sSup>
                      <m:d>
                        <m:dPr>
                          <m:ctrlPr>
                            <a:rPr lang="en-ZA" i="1" smtClean="0">
                              <a:latin typeface="Cambria Math" panose="02040503050406030204" pitchFamily="18" charset="0"/>
                            </a:rPr>
                          </m:ctrlPr>
                        </m:dPr>
                        <m:e>
                          <m:f>
                            <m:fPr>
                              <m:ctrlPr>
                                <a:rPr lang="en-ZA" b="0" i="1" smtClean="0">
                                  <a:latin typeface="Cambria Math" panose="02040503050406030204" pitchFamily="18" charset="0"/>
                                </a:rPr>
                              </m:ctrlPr>
                            </m:fPr>
                            <m:num>
                              <m:acc>
                                <m:accPr>
                                  <m:chr m:val="̅"/>
                                  <m:ctrlPr>
                                    <a:rPr lang="en-ZA" b="0" i="1" smtClean="0">
                                      <a:latin typeface="Cambria Math" panose="02040503050406030204" pitchFamily="18" charset="0"/>
                                    </a:rPr>
                                  </m:ctrlPr>
                                </m:accPr>
                                <m:e>
                                  <m:r>
                                    <a:rPr lang="en-ZA" b="0" i="1" smtClean="0">
                                      <a:latin typeface="Cambria Math" panose="02040503050406030204" pitchFamily="18" charset="0"/>
                                    </a:rPr>
                                    <m:t>𝐾</m:t>
                                  </m:r>
                                </m:e>
                              </m:acc>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sub>
                              </m:sSub>
                            </m:num>
                            <m:den>
                              <m:r>
                                <a:rPr lang="en-ZA" b="0" i="1" smtClean="0">
                                  <a:latin typeface="Cambria Math" panose="02040503050406030204" pitchFamily="18" charset="0"/>
                                </a:rPr>
                                <m:t>𝑚</m:t>
                              </m:r>
                            </m:den>
                          </m:f>
                        </m:e>
                      </m:d>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1</m:t>
                          </m:r>
                        </m:num>
                        <m:den>
                          <m:r>
                            <a:rPr lang="en-ZA" b="0" i="1" smtClean="0">
                              <a:latin typeface="Cambria Math" panose="02040503050406030204" pitchFamily="18" charset="0"/>
                            </a:rPr>
                            <m:t>𝑅</m:t>
                          </m:r>
                        </m:den>
                      </m:f>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buNone/>
                </a:pPr>
                <a:endParaRPr lang="en-Z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ZA" b="0" i="1" smtClean="0">
                              <a:latin typeface="Cambria Math" panose="02040503050406030204" pitchFamily="18" charset="0"/>
                            </a:rPr>
                          </m:ctrlPr>
                        </m:funcPr>
                        <m:fName>
                          <m:limLow>
                            <m:limLowPr>
                              <m:ctrlPr>
                                <a:rPr lang="en-ZA" b="0" i="1" smtClean="0">
                                  <a:latin typeface="Cambria Math" panose="02040503050406030204" pitchFamily="18" charset="0"/>
                                </a:rPr>
                              </m:ctrlPr>
                            </m:limLowPr>
                            <m:e>
                              <m:r>
                                <m:rPr>
                                  <m:sty m:val="p"/>
                                </m:rPr>
                                <a:rPr lang="en-ZA" b="0" i="0" smtClean="0">
                                  <a:latin typeface="Cambria Math" panose="02040503050406030204" pitchFamily="18" charset="0"/>
                                </a:rPr>
                                <m:t>lim</m:t>
                              </m:r>
                            </m:e>
                            <m:lim>
                              <m:r>
                                <a:rPr lang="en-ZA" b="0" i="1" smtClean="0">
                                  <a:latin typeface="Cambria Math" panose="02040503050406030204" pitchFamily="18" charset="0"/>
                                </a:rPr>
                                <m:t>𝑠</m:t>
                              </m:r>
                              <m:r>
                                <a:rPr lang="en-ZA" b="0" i="1" smtClean="0">
                                  <a:latin typeface="Cambria Math" panose="02040503050406030204" pitchFamily="18" charset="0"/>
                                </a:rPr>
                                <m:t>→∞</m:t>
                              </m:r>
                            </m:lim>
                          </m:limLow>
                        </m:fName>
                        <m:e>
                          <m:sSub>
                            <m:sSubPr>
                              <m:ctrlPr>
                                <a:rPr lang="en-ZA" b="0" i="1" smtClean="0">
                                  <a:latin typeface="Cambria Math" panose="02040503050406030204" pitchFamily="18" charset="0"/>
                                </a:rPr>
                              </m:ctrlPr>
                            </m:sSubPr>
                            <m:e>
                              <m:r>
                                <a:rPr lang="en-ZA" b="0" i="1" smtClean="0">
                                  <a:latin typeface="Cambria Math" panose="02040503050406030204" pitchFamily="18" charset="0"/>
                                </a:rPr>
                                <m:t>𝐸</m:t>
                              </m:r>
                            </m:e>
                            <m:sub>
                              <m:r>
                                <a:rPr lang="en-ZA" b="0" i="1" smtClean="0">
                                  <a:latin typeface="Cambria Math" panose="02040503050406030204" pitchFamily="18" charset="0"/>
                                </a:rPr>
                                <m:t>0</m:t>
                              </m:r>
                            </m:sub>
                          </m:sSub>
                          <m:d>
                            <m:dPr>
                              <m:begChr m:val="["/>
                              <m:endChr m:val="]"/>
                              <m:ctrlPr>
                                <a:rPr lang="en-ZA" b="0" i="1" smtClean="0">
                                  <a:latin typeface="Cambria Math" panose="02040503050406030204" pitchFamily="18" charset="0"/>
                                </a:rPr>
                              </m:ctrlPr>
                            </m:dPr>
                            <m:e>
                              <m:sSup>
                                <m:sSupPr>
                                  <m:ctrlPr>
                                    <a:rPr lang="en-ZA" b="0" i="1" smtClean="0">
                                      <a:latin typeface="Cambria Math" panose="02040503050406030204" pitchFamily="18" charset="0"/>
                                    </a:rPr>
                                  </m:ctrlPr>
                                </m:sSupPr>
                                <m:e>
                                  <m:r>
                                    <a:rPr lang="en-ZA" b="0" i="1" smtClean="0">
                                      <a:latin typeface="Cambria Math" panose="02040503050406030204" pitchFamily="18" charset="0"/>
                                    </a:rPr>
                                    <m:t>𝑅</m:t>
                                  </m:r>
                                </m:e>
                                <m:sup>
                                  <m:r>
                                    <a:rPr lang="en-ZA" b="0" i="1" smtClean="0">
                                      <a:latin typeface="Cambria Math" panose="02040503050406030204" pitchFamily="18" charset="0"/>
                                    </a:rPr>
                                    <m:t>−</m:t>
                                  </m:r>
                                  <m:r>
                                    <a:rPr lang="en-ZA" b="0" i="1" smtClean="0">
                                      <a:latin typeface="Cambria Math" panose="02040503050406030204" pitchFamily="18" charset="0"/>
                                    </a:rPr>
                                    <m:t>𝑠</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𝑠</m:t>
                                  </m:r>
                                </m:sub>
                              </m:sSub>
                            </m:e>
                          </m:d>
                          <m:r>
                            <a:rPr lang="en-ZA" b="0" i="1" smtClean="0">
                              <a:latin typeface="Cambria Math" panose="02040503050406030204" pitchFamily="18" charset="0"/>
                            </a:rPr>
                            <m:t>=0</m:t>
                          </m:r>
                        </m:e>
                      </m:func>
                    </m:oMath>
                  </m:oMathPara>
                </a14:m>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55562"/>
              </a:xfrm>
              <a:blipFill>
                <a:blip r:embed="rId2"/>
                <a:stretch>
                  <a:fillRect l="-696" t="-2618"/>
                </a:stretch>
              </a:blipFill>
            </p:spPr>
            <p:txBody>
              <a:bodyPr/>
              <a:lstStyle/>
              <a:p>
                <a:r>
                  <a:rPr lang="en-ZA">
                    <a:noFill/>
                  </a:rPr>
                  <a:t> </a:t>
                </a:r>
              </a:p>
            </p:txBody>
          </p:sp>
        </mc:Fallback>
      </mc:AlternateContent>
    </p:spTree>
    <p:extLst>
      <p:ext uri="{BB962C8B-B14F-4D97-AF65-F5344CB8AC3E}">
        <p14:creationId xmlns:p14="http://schemas.microsoft.com/office/powerpoint/2010/main" val="40875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Market equilibrium: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ZA" dirty="0"/>
                  <a:t>Note asset prices are forward looking:</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𝑢</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sub>
                          </m:sSub>
                        </m:e>
                      </m:d>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1</m:t>
                          </m:r>
                        </m:num>
                        <m:den>
                          <m:r>
                            <a:rPr lang="en-ZA" b="0" i="1" smtClean="0">
                              <a:latin typeface="Cambria Math" panose="02040503050406030204" pitchFamily="18" charset="0"/>
                            </a:rPr>
                            <m:t>𝑅</m:t>
                          </m:r>
                        </m:den>
                      </m:f>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m:oMathPara>
                </a14:m>
                <a:endParaRPr lang="en-ZA" b="0" dirty="0"/>
              </a:p>
              <a:p>
                <a:pPr marL="0" indent="0">
                  <a:buNone/>
                </a:pPr>
                <a:endParaRPr lang="en-Z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sub>
                      </m:sSub>
                      <m:r>
                        <a:rPr lang="en-ZA" b="0" i="1" smtClean="0">
                          <a:latin typeface="Cambria Math" panose="02040503050406030204" pitchFamily="18" charset="0"/>
                        </a:rPr>
                        <m:t>=</m:t>
                      </m:r>
                      <m:r>
                        <a:rPr lang="en-ZA" b="0" i="1" smtClean="0">
                          <a:latin typeface="Cambria Math" panose="02040503050406030204" pitchFamily="18" charset="0"/>
                        </a:rPr>
                        <m:t>𝑢</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sub>
                          </m:sSub>
                        </m:e>
                      </m:d>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1</m:t>
                          </m:r>
                        </m:num>
                        <m:den>
                          <m:r>
                            <a:rPr lang="en-ZA" b="0" i="1" smtClean="0">
                              <a:latin typeface="Cambria Math" panose="02040503050406030204" pitchFamily="18" charset="0"/>
                            </a:rPr>
                            <m:t>𝑅</m:t>
                          </m:r>
                        </m:den>
                      </m:f>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buNone/>
                </a:pPr>
                <a:endParaRPr lang="en-Z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sub>
                      </m:sSub>
                      <m:r>
                        <a:rPr lang="en-ZA" b="0" i="1" smtClean="0">
                          <a:latin typeface="Cambria Math" panose="02040503050406030204" pitchFamily="18" charset="0"/>
                        </a:rPr>
                        <m:t>=</m:t>
                      </m:r>
                      <m:r>
                        <a:rPr lang="en-ZA" b="0" i="1" smtClean="0">
                          <a:latin typeface="Cambria Math" panose="02040503050406030204" pitchFamily="18" charset="0"/>
                        </a:rPr>
                        <m:t>𝑢</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sub>
                          </m:sSub>
                        </m:e>
                      </m:d>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1</m:t>
                          </m:r>
                        </m:num>
                        <m:den>
                          <m:r>
                            <a:rPr lang="en-ZA" b="0" i="1" smtClean="0">
                              <a:latin typeface="Cambria Math" panose="02040503050406030204" pitchFamily="18" charset="0"/>
                            </a:rPr>
                            <m:t>𝑅</m:t>
                          </m:r>
                        </m:den>
                      </m:f>
                      <m:r>
                        <a:rPr lang="en-ZA" b="0" i="1" smtClean="0">
                          <a:latin typeface="Cambria Math" panose="02040503050406030204" pitchFamily="18" charset="0"/>
                        </a:rPr>
                        <m:t>𝑢</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r>
                                <a:rPr lang="en-ZA" b="0" i="1" smtClean="0">
                                  <a:latin typeface="Cambria Math" panose="02040503050406030204" pitchFamily="18" charset="0"/>
                                </a:rPr>
                                <m:t>+1</m:t>
                              </m:r>
                            </m:sub>
                          </m:sSub>
                        </m:e>
                      </m:d>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1</m:t>
                          </m:r>
                        </m:num>
                        <m:den>
                          <m:sSup>
                            <m:sSupPr>
                              <m:ctrlPr>
                                <a:rPr lang="en-ZA" b="0" i="1" smtClean="0">
                                  <a:latin typeface="Cambria Math" panose="02040503050406030204" pitchFamily="18" charset="0"/>
                                </a:rPr>
                              </m:ctrlPr>
                            </m:sSupPr>
                            <m:e>
                              <m:r>
                                <a:rPr lang="en-ZA" b="0" i="1" smtClean="0">
                                  <a:latin typeface="Cambria Math" panose="02040503050406030204" pitchFamily="18" charset="0"/>
                                </a:rPr>
                                <m:t>𝑅</m:t>
                              </m:r>
                            </m:e>
                            <m:sup>
                              <m:r>
                                <a:rPr lang="en-ZA" b="0" i="1" smtClean="0">
                                  <a:latin typeface="Cambria Math" panose="02040503050406030204" pitchFamily="18" charset="0"/>
                                </a:rPr>
                                <m:t>2</m:t>
                              </m:r>
                            </m:sup>
                          </m:sSup>
                        </m:den>
                      </m:f>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r>
                            <a:rPr lang="en-ZA" b="0" i="1" smtClean="0">
                              <a:latin typeface="Cambria Math" panose="02040503050406030204" pitchFamily="18" charset="0"/>
                            </a:rPr>
                            <m:t>+2</m:t>
                          </m:r>
                        </m:sub>
                      </m:sSub>
                    </m:oMath>
                  </m:oMathPara>
                </a14:m>
                <a:br>
                  <a:rPr lang="en-ZA" b="0" dirty="0"/>
                </a:br>
                <a:endParaRPr lang="en-ZA" b="0" dirty="0"/>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𝑞</m:t>
                          </m:r>
                        </m:e>
                        <m:sub>
                          <m:r>
                            <a:rPr lang="en-ZA" b="0" i="1" smtClean="0">
                              <a:latin typeface="Cambria Math" panose="02040503050406030204" pitchFamily="18" charset="0"/>
                            </a:rPr>
                            <m:t>𝑡</m:t>
                          </m:r>
                        </m:sub>
                      </m:sSub>
                      <m:r>
                        <a:rPr lang="en-ZA" b="0" i="1" smtClean="0">
                          <a:latin typeface="Cambria Math" panose="02040503050406030204" pitchFamily="18" charset="0"/>
                        </a:rPr>
                        <m:t>=</m:t>
                      </m:r>
                      <m:nary>
                        <m:naryPr>
                          <m:chr m:val="∑"/>
                          <m:ctrlPr>
                            <a:rPr lang="en-ZA" b="0" i="1" smtClean="0">
                              <a:latin typeface="Cambria Math" panose="02040503050406030204" pitchFamily="18" charset="0"/>
                            </a:rPr>
                          </m:ctrlPr>
                        </m:naryPr>
                        <m:sub>
                          <m:r>
                            <m:rPr>
                              <m:brk m:alnAt="23"/>
                            </m:rPr>
                            <a:rPr lang="en-ZA" b="0" i="1" smtClean="0">
                              <a:latin typeface="Cambria Math" panose="02040503050406030204" pitchFamily="18" charset="0"/>
                            </a:rPr>
                            <m:t>𝑠</m:t>
                          </m:r>
                          <m:r>
                            <a:rPr lang="en-ZA" b="0" i="1" smtClean="0">
                              <a:latin typeface="Cambria Math" panose="02040503050406030204" pitchFamily="18" charset="0"/>
                            </a:rPr>
                            <m:t>=0</m:t>
                          </m:r>
                        </m:sub>
                        <m:sup>
                          <m:r>
                            <a:rPr lang="en-ZA" b="0" i="1" smtClean="0">
                              <a:latin typeface="Cambria Math" panose="02040503050406030204" pitchFamily="18" charset="0"/>
                            </a:rPr>
                            <m:t>∞</m:t>
                          </m:r>
                        </m:sup>
                        <m:e>
                          <m:sSup>
                            <m:sSupPr>
                              <m:ctrlPr>
                                <a:rPr lang="en-ZA" b="0" i="1" smtClean="0">
                                  <a:latin typeface="Cambria Math" panose="02040503050406030204" pitchFamily="18" charset="0"/>
                                </a:rPr>
                              </m:ctrlPr>
                            </m:sSupPr>
                            <m:e>
                              <m:r>
                                <a:rPr lang="en-ZA" b="0" i="1" smtClean="0">
                                  <a:latin typeface="Cambria Math" panose="02040503050406030204" pitchFamily="18" charset="0"/>
                                </a:rPr>
                                <m:t>𝑅</m:t>
                              </m:r>
                            </m:e>
                            <m:sup>
                              <m:r>
                                <a:rPr lang="en-ZA" b="0" i="1" smtClean="0">
                                  <a:latin typeface="Cambria Math" panose="02040503050406030204" pitchFamily="18" charset="0"/>
                                </a:rPr>
                                <m:t>−</m:t>
                              </m:r>
                              <m:r>
                                <a:rPr lang="en-ZA" b="0" i="1" smtClean="0">
                                  <a:latin typeface="Cambria Math" panose="02040503050406030204" pitchFamily="18" charset="0"/>
                                </a:rPr>
                                <m:t>𝑠</m:t>
                              </m:r>
                            </m:sup>
                          </m:sSup>
                          <m:r>
                            <a:rPr lang="en-ZA" b="0" i="1" smtClean="0">
                              <a:latin typeface="Cambria Math" panose="02040503050406030204" pitchFamily="18" charset="0"/>
                            </a:rPr>
                            <m:t>𝑢</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𝑠</m:t>
                                  </m:r>
                                </m:sub>
                              </m:sSub>
                            </m:e>
                          </m:d>
                        </m:e>
                      </m:nary>
                    </m:oMath>
                  </m:oMathPara>
                </a14:m>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ZA">
                    <a:noFill/>
                  </a:rPr>
                  <a:t> </a:t>
                </a:r>
              </a:p>
            </p:txBody>
          </p:sp>
        </mc:Fallback>
      </mc:AlternateContent>
    </p:spTree>
    <p:extLst>
      <p:ext uri="{BB962C8B-B14F-4D97-AF65-F5344CB8AC3E}">
        <p14:creationId xmlns:p14="http://schemas.microsoft.com/office/powerpoint/2010/main" val="868117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Steady State</a:t>
            </a:r>
          </a:p>
        </p:txBody>
      </p:sp>
      <p:sp>
        <p:nvSpPr>
          <p:cNvPr id="4" name="Content Placeholder 3"/>
          <p:cNvSpPr>
            <a:spLocks noGrp="1"/>
          </p:cNvSpPr>
          <p:nvPr>
            <p:ph sz="half" idx="1"/>
          </p:nvPr>
        </p:nvSpPr>
        <p:spPr/>
        <p:txBody>
          <a:bodyPr/>
          <a:lstStyle/>
          <a:p>
            <a:r>
              <a:rPr lang="en-ZA" dirty="0"/>
              <a:t>The borrowing constraint means that the steady state is inefficient</a:t>
            </a:r>
          </a:p>
          <a:p>
            <a:pPr lvl="1"/>
            <a:r>
              <a:rPr lang="en-ZA" dirty="0"/>
              <a:t>Farmers own an inefficiently low fraction of the total land</a:t>
            </a:r>
          </a:p>
        </p:txBody>
      </p:sp>
      <p:pic>
        <p:nvPicPr>
          <p:cNvPr id="6" name="Content Placeholder 5"/>
          <p:cNvPicPr>
            <a:picLocks noGrp="1" noChangeAspect="1"/>
          </p:cNvPicPr>
          <p:nvPr>
            <p:ph sz="half" idx="2"/>
          </p:nvPr>
        </p:nvPicPr>
        <p:blipFill>
          <a:blip r:embed="rId2"/>
          <a:stretch>
            <a:fillRect/>
          </a:stretch>
        </p:blipFill>
        <p:spPr>
          <a:xfrm>
            <a:off x="7010484" y="1825625"/>
            <a:ext cx="3505031" cy="4351338"/>
          </a:xfrm>
          <a:prstGeom prst="rect">
            <a:avLst/>
          </a:prstGeom>
        </p:spPr>
      </p:pic>
      <p:pic>
        <p:nvPicPr>
          <p:cNvPr id="3" name="Picture 2"/>
          <p:cNvPicPr>
            <a:picLocks noChangeAspect="1"/>
          </p:cNvPicPr>
          <p:nvPr/>
        </p:nvPicPr>
        <p:blipFill>
          <a:blip r:embed="rId3"/>
          <a:stretch>
            <a:fillRect/>
          </a:stretch>
        </p:blipFill>
        <p:spPr>
          <a:xfrm>
            <a:off x="1363888" y="3877382"/>
            <a:ext cx="3521621" cy="2603155"/>
          </a:xfrm>
          <a:prstGeom prst="rect">
            <a:avLst/>
          </a:prstGeom>
        </p:spPr>
      </p:pic>
    </p:spTree>
    <p:extLst>
      <p:ext uri="{BB962C8B-B14F-4D97-AF65-F5344CB8AC3E}">
        <p14:creationId xmlns:p14="http://schemas.microsoft.com/office/powerpoint/2010/main" val="1267067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Full model</a:t>
            </a:r>
          </a:p>
        </p:txBody>
      </p:sp>
      <p:sp>
        <p:nvSpPr>
          <p:cNvPr id="3" name="Content Placeholder 2"/>
          <p:cNvSpPr>
            <a:spLocks noGrp="1"/>
          </p:cNvSpPr>
          <p:nvPr>
            <p:ph idx="1"/>
          </p:nvPr>
        </p:nvSpPr>
        <p:spPr/>
        <p:txBody>
          <a:bodyPr/>
          <a:lstStyle/>
          <a:p>
            <a:r>
              <a:rPr lang="en-ZA" dirty="0"/>
              <a:t>The bare bones above describe the new part of this paper</a:t>
            </a:r>
          </a:p>
          <a:p>
            <a:r>
              <a:rPr lang="en-ZA" dirty="0"/>
              <a:t>It does not have much persistence yet, although it has large amplification effects</a:t>
            </a:r>
          </a:p>
          <a:p>
            <a:r>
              <a:rPr lang="en-ZA" dirty="0"/>
              <a:t>In the full model they add “regular” depreciating productive capital as an additional choice which adds some persistence</a:t>
            </a:r>
          </a:p>
          <a:p>
            <a:r>
              <a:rPr lang="en-ZA" dirty="0"/>
              <a:t>The also extend the model to show that a shock in one sector will spill over to all other sectors, even if they do not share the constraints.</a:t>
            </a:r>
          </a:p>
        </p:txBody>
      </p:sp>
    </p:spTree>
    <p:extLst>
      <p:ext uri="{BB962C8B-B14F-4D97-AF65-F5344CB8AC3E}">
        <p14:creationId xmlns:p14="http://schemas.microsoft.com/office/powerpoint/2010/main" val="432386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 more complete model:</a:t>
            </a:r>
          </a:p>
        </p:txBody>
      </p:sp>
      <p:pic>
        <p:nvPicPr>
          <p:cNvPr id="4" name="Content Placeholder 3"/>
          <p:cNvPicPr>
            <a:picLocks noGrp="1" noChangeAspect="1"/>
          </p:cNvPicPr>
          <p:nvPr>
            <p:ph sz="half" idx="1"/>
          </p:nvPr>
        </p:nvPicPr>
        <p:blipFill>
          <a:blip r:embed="rId2"/>
          <a:stretch>
            <a:fillRect/>
          </a:stretch>
        </p:blipFill>
        <p:spPr>
          <a:xfrm>
            <a:off x="900599" y="1977227"/>
            <a:ext cx="5056801" cy="4048134"/>
          </a:xfrm>
          <a:prstGeom prst="rect">
            <a:avLst/>
          </a:prstGeom>
        </p:spPr>
      </p:pic>
      <p:sp>
        <p:nvSpPr>
          <p:cNvPr id="3" name="Content Placeholder 2"/>
          <p:cNvSpPr>
            <a:spLocks noGrp="1"/>
          </p:cNvSpPr>
          <p:nvPr>
            <p:ph sz="half" idx="2"/>
          </p:nvPr>
        </p:nvSpPr>
        <p:spPr>
          <a:xfrm>
            <a:off x="6172200" y="1410789"/>
            <a:ext cx="5688874" cy="5338354"/>
          </a:xfrm>
        </p:spPr>
        <p:txBody>
          <a:bodyPr>
            <a:normAutofit fontScale="85000" lnSpcReduction="10000"/>
          </a:bodyPr>
          <a:lstStyle/>
          <a:p>
            <a:pPr>
              <a:lnSpc>
                <a:spcPct val="120000"/>
              </a:lnSpc>
            </a:pPr>
            <a:r>
              <a:rPr lang="en-ZA" dirty="0"/>
              <a:t>With a reproducible asset that cannot be used for collateral</a:t>
            </a:r>
          </a:p>
          <a:p>
            <a:pPr lvl="1">
              <a:lnSpc>
                <a:spcPct val="120000"/>
              </a:lnSpc>
            </a:pPr>
            <a:r>
              <a:rPr lang="en-ZA" dirty="0"/>
              <a:t>i.e. productive capital</a:t>
            </a:r>
          </a:p>
          <a:p>
            <a:pPr>
              <a:lnSpc>
                <a:spcPct val="120000"/>
              </a:lnSpc>
            </a:pPr>
            <a:r>
              <a:rPr lang="en-ZA" dirty="0"/>
              <a:t>And with exogenous limits to adjustment </a:t>
            </a:r>
          </a:p>
          <a:p>
            <a:pPr lvl="1">
              <a:lnSpc>
                <a:spcPct val="120000"/>
              </a:lnSpc>
            </a:pPr>
            <a:r>
              <a:rPr lang="en-ZA" dirty="0"/>
              <a:t>Only some firms can readjust land holdings</a:t>
            </a:r>
          </a:p>
          <a:p>
            <a:pPr>
              <a:lnSpc>
                <a:spcPct val="120000"/>
              </a:lnSpc>
            </a:pPr>
            <a:r>
              <a:rPr lang="en-ZA" dirty="0"/>
              <a:t>Contemporaneous effects are smaller, but</a:t>
            </a:r>
          </a:p>
          <a:p>
            <a:pPr>
              <a:lnSpc>
                <a:spcPct val="120000"/>
              </a:lnSpc>
            </a:pPr>
            <a:r>
              <a:rPr lang="en-ZA" dirty="0"/>
              <a:t>Cumulative effects are larger and more persistent</a:t>
            </a:r>
          </a:p>
          <a:p>
            <a:pPr>
              <a:lnSpc>
                <a:spcPct val="120000"/>
              </a:lnSpc>
            </a:pPr>
            <a:r>
              <a:rPr lang="en-ZA" dirty="0"/>
              <a:t>Adding two sectors, shows that shocks in one sector can cause a credit cycle in the other </a:t>
            </a:r>
          </a:p>
        </p:txBody>
      </p:sp>
    </p:spTree>
    <p:extLst>
      <p:ext uri="{BB962C8B-B14F-4D97-AF65-F5344CB8AC3E}">
        <p14:creationId xmlns:p14="http://schemas.microsoft.com/office/powerpoint/2010/main" val="3121663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Fig 1 in </a:t>
            </a:r>
            <a:r>
              <a:rPr lang="en-ZA" dirty="0" err="1"/>
              <a:t>Kiyotaki</a:t>
            </a:r>
            <a:r>
              <a:rPr lang="en-ZA" dirty="0"/>
              <a:t> and Moore (1997)</a:t>
            </a:r>
          </a:p>
        </p:txBody>
      </p:sp>
      <p:pic>
        <p:nvPicPr>
          <p:cNvPr id="4" name="Content Placeholder 3"/>
          <p:cNvPicPr>
            <a:picLocks noGrp="1" noChangeAspect="1"/>
          </p:cNvPicPr>
          <p:nvPr>
            <p:ph idx="1"/>
          </p:nvPr>
        </p:nvPicPr>
        <p:blipFill>
          <a:blip r:embed="rId2"/>
          <a:stretch>
            <a:fillRect/>
          </a:stretch>
        </p:blipFill>
        <p:spPr>
          <a:xfrm>
            <a:off x="2089733" y="1825625"/>
            <a:ext cx="8012534" cy="4351338"/>
          </a:xfrm>
          <a:prstGeom prst="rect">
            <a:avLst/>
          </a:prstGeom>
        </p:spPr>
      </p:pic>
    </p:spTree>
    <p:extLst>
      <p:ext uri="{BB962C8B-B14F-4D97-AF65-F5344CB8AC3E}">
        <p14:creationId xmlns:p14="http://schemas.microsoft.com/office/powerpoint/2010/main" val="3400672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Discussion and Evaluation</a:t>
            </a:r>
          </a:p>
        </p:txBody>
      </p:sp>
      <p:sp>
        <p:nvSpPr>
          <p:cNvPr id="3" name="Content Placeholder 2"/>
          <p:cNvSpPr>
            <a:spLocks noGrp="1"/>
          </p:cNvSpPr>
          <p:nvPr>
            <p:ph idx="1"/>
          </p:nvPr>
        </p:nvSpPr>
        <p:spPr/>
        <p:txBody>
          <a:bodyPr>
            <a:normAutofit fontScale="92500" lnSpcReduction="10000"/>
          </a:bodyPr>
          <a:lstStyle/>
          <a:p>
            <a:r>
              <a:rPr lang="en-ZA" dirty="0"/>
              <a:t>Asset demand of credit constrained individuals depends on net worth</a:t>
            </a:r>
          </a:p>
          <a:p>
            <a:pPr lvl="1"/>
            <a:r>
              <a:rPr lang="en-ZA" dirty="0"/>
              <a:t>History dependent, induces </a:t>
            </a:r>
            <a:r>
              <a:rPr lang="en-ZA" b="1" dirty="0"/>
              <a:t>persistence</a:t>
            </a:r>
          </a:p>
          <a:p>
            <a:pPr lvl="1"/>
            <a:endParaRPr lang="en-ZA" b="1" dirty="0"/>
          </a:p>
          <a:p>
            <a:r>
              <a:rPr lang="en-ZA" dirty="0"/>
              <a:t>Asset market is forward looking:</a:t>
            </a:r>
          </a:p>
          <a:p>
            <a:pPr lvl="1"/>
            <a:r>
              <a:rPr lang="en-ZA" dirty="0"/>
              <a:t>Anticipating future effects</a:t>
            </a:r>
          </a:p>
          <a:p>
            <a:pPr lvl="1"/>
            <a:r>
              <a:rPr lang="en-ZA" b="1" dirty="0"/>
              <a:t>Amplified </a:t>
            </a:r>
            <a:r>
              <a:rPr lang="en-ZA" dirty="0"/>
              <a:t>movement in asset prices</a:t>
            </a:r>
          </a:p>
          <a:p>
            <a:pPr lvl="1"/>
            <a:endParaRPr lang="en-ZA" dirty="0"/>
          </a:p>
          <a:p>
            <a:r>
              <a:rPr lang="en-ZA" b="1" dirty="0"/>
              <a:t>persistence</a:t>
            </a:r>
            <a:r>
              <a:rPr lang="en-ZA" dirty="0"/>
              <a:t> and </a:t>
            </a:r>
            <a:r>
              <a:rPr lang="en-ZA" b="1" dirty="0"/>
              <a:t>amplification</a:t>
            </a:r>
            <a:r>
              <a:rPr lang="en-ZA" dirty="0"/>
              <a:t> re-enforce each other</a:t>
            </a:r>
          </a:p>
          <a:p>
            <a:endParaRPr lang="en-ZA" dirty="0"/>
          </a:p>
          <a:p>
            <a:r>
              <a:rPr lang="en-ZA" dirty="0"/>
              <a:t>Combined with leverage of constrained firm </a:t>
            </a:r>
          </a:p>
          <a:p>
            <a:pPr lvl="1"/>
            <a:r>
              <a:rPr lang="en-ZA" dirty="0"/>
              <a:t>Large, persistent propagation of small shocks</a:t>
            </a:r>
          </a:p>
        </p:txBody>
      </p:sp>
    </p:spTree>
    <p:extLst>
      <p:ext uri="{BB962C8B-B14F-4D97-AF65-F5344CB8AC3E}">
        <p14:creationId xmlns:p14="http://schemas.microsoft.com/office/powerpoint/2010/main" val="7707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Critique</a:t>
            </a:r>
          </a:p>
        </p:txBody>
      </p:sp>
      <p:sp>
        <p:nvSpPr>
          <p:cNvPr id="3" name="Content Placeholder 2"/>
          <p:cNvSpPr>
            <a:spLocks noGrp="1"/>
          </p:cNvSpPr>
          <p:nvPr>
            <p:ph idx="1"/>
          </p:nvPr>
        </p:nvSpPr>
        <p:spPr/>
        <p:txBody>
          <a:bodyPr>
            <a:normAutofit fontScale="70000" lnSpcReduction="20000"/>
          </a:bodyPr>
          <a:lstStyle/>
          <a:p>
            <a:pPr marL="0" indent="0">
              <a:buNone/>
            </a:pPr>
            <a:r>
              <a:rPr lang="en-ZA" dirty="0"/>
              <a:t>Pros:</a:t>
            </a:r>
          </a:p>
          <a:p>
            <a:r>
              <a:rPr lang="en-ZA" dirty="0"/>
              <a:t>Simplest model where credit cycles can develop</a:t>
            </a:r>
          </a:p>
          <a:p>
            <a:r>
              <a:rPr lang="en-ZA" dirty="0"/>
              <a:t>Captures important effects of an economy with borrowers and lenders with imperfect contracts in a tractable way</a:t>
            </a:r>
          </a:p>
          <a:p>
            <a:endParaRPr lang="en-ZA" dirty="0"/>
          </a:p>
          <a:p>
            <a:pPr marL="0" indent="0">
              <a:buNone/>
            </a:pPr>
            <a:r>
              <a:rPr lang="en-ZA" dirty="0"/>
              <a:t>Cons:</a:t>
            </a:r>
          </a:p>
          <a:p>
            <a:pPr marL="0" indent="0">
              <a:buNone/>
            </a:pPr>
            <a:r>
              <a:rPr lang="en-ZA" dirty="0"/>
              <a:t>Misses some features that are arguably important in studies of crises:</a:t>
            </a:r>
          </a:p>
          <a:p>
            <a:r>
              <a:rPr lang="en-ZA" dirty="0"/>
              <a:t>Does not allow for bankruptcy in equilibrium</a:t>
            </a:r>
          </a:p>
          <a:p>
            <a:r>
              <a:rPr lang="en-ZA" dirty="0"/>
              <a:t>Perfect foresight (no aggregate risk)</a:t>
            </a:r>
          </a:p>
          <a:p>
            <a:r>
              <a:rPr lang="en-ZA" dirty="0"/>
              <a:t>No “misperceptions” of returns on investment</a:t>
            </a:r>
          </a:p>
          <a:p>
            <a:r>
              <a:rPr lang="en-ZA" dirty="0"/>
              <a:t>No role for financial intermediaries (although the flavour is there)</a:t>
            </a:r>
          </a:p>
          <a:p>
            <a:endParaRPr lang="en-ZA" dirty="0"/>
          </a:p>
          <a:p>
            <a:pPr marL="0" indent="0">
              <a:buNone/>
            </a:pPr>
            <a:r>
              <a:rPr lang="en-ZA" dirty="0"/>
              <a:t>Future extensions in this literature address some of these critiques</a:t>
            </a:r>
          </a:p>
          <a:p>
            <a:endParaRPr lang="en-ZA" dirty="0"/>
          </a:p>
        </p:txBody>
      </p:sp>
    </p:spTree>
    <p:extLst>
      <p:ext uri="{BB962C8B-B14F-4D97-AF65-F5344CB8AC3E}">
        <p14:creationId xmlns:p14="http://schemas.microsoft.com/office/powerpoint/2010/main" val="45063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2BB0-5F13-4897-91CA-893C35FAE009}"/>
              </a:ext>
            </a:extLst>
          </p:cNvPr>
          <p:cNvSpPr>
            <a:spLocks noGrp="1"/>
          </p:cNvSpPr>
          <p:nvPr>
            <p:ph type="title"/>
          </p:nvPr>
        </p:nvSpPr>
        <p:spPr/>
        <p:txBody>
          <a:bodyPr/>
          <a:lstStyle/>
          <a:p>
            <a:r>
              <a:rPr lang="en-ZA" dirty="0"/>
              <a:t>Models of banks</a:t>
            </a:r>
          </a:p>
        </p:txBody>
      </p:sp>
      <p:sp>
        <p:nvSpPr>
          <p:cNvPr id="3" name="Content Placeholder 2">
            <a:extLst>
              <a:ext uri="{FF2B5EF4-FFF2-40B4-BE49-F238E27FC236}">
                <a16:creationId xmlns:a16="http://schemas.microsoft.com/office/drawing/2014/main" id="{699848AA-8CA9-4197-9070-434CFDA37403}"/>
              </a:ext>
            </a:extLst>
          </p:cNvPr>
          <p:cNvSpPr>
            <a:spLocks noGrp="1"/>
          </p:cNvSpPr>
          <p:nvPr>
            <p:ph idx="1"/>
          </p:nvPr>
        </p:nvSpPr>
        <p:spPr/>
        <p:txBody>
          <a:bodyPr>
            <a:normAutofit lnSpcReduction="10000"/>
          </a:bodyPr>
          <a:lstStyle/>
          <a:p>
            <a:r>
              <a:rPr lang="en-ZA" dirty="0"/>
              <a:t>There is now a growing body of DSGE models with banking, some even with default</a:t>
            </a:r>
          </a:p>
          <a:p>
            <a:pPr lvl="1"/>
            <a:r>
              <a:rPr lang="en-ZA" dirty="0"/>
              <a:t>Or at least the flavour of default – very difficult to define a GE with vanishing actors</a:t>
            </a:r>
          </a:p>
          <a:p>
            <a:pPr lvl="1"/>
            <a:r>
              <a:rPr lang="en-ZA" dirty="0"/>
              <a:t>They are very complicated – would need a whole course to cover </a:t>
            </a:r>
            <a:r>
              <a:rPr lang="en-ZA" i="1" dirty="0"/>
              <a:t>one</a:t>
            </a:r>
            <a:r>
              <a:rPr lang="en-ZA" dirty="0"/>
              <a:t> in detail</a:t>
            </a:r>
          </a:p>
          <a:p>
            <a:r>
              <a:rPr lang="en-ZA" dirty="0"/>
              <a:t>Instead, we will look at the microeconomics of banking literature</a:t>
            </a:r>
          </a:p>
          <a:p>
            <a:pPr lvl="1"/>
            <a:r>
              <a:rPr lang="en-ZA" dirty="0"/>
              <a:t>Diamond and </a:t>
            </a:r>
            <a:r>
              <a:rPr lang="en-ZA" dirty="0" err="1"/>
              <a:t>Dybvig</a:t>
            </a:r>
            <a:r>
              <a:rPr lang="en-ZA" dirty="0"/>
              <a:t> (1983)</a:t>
            </a:r>
          </a:p>
          <a:p>
            <a:pPr lvl="2"/>
            <a:r>
              <a:rPr lang="en-ZA" dirty="0"/>
              <a:t>Simple model illustrating the value and fragility of banks</a:t>
            </a:r>
          </a:p>
          <a:p>
            <a:pPr marL="1371600" lvl="3" indent="0">
              <a:buNone/>
            </a:pPr>
            <a:r>
              <a:rPr lang="en-ZA" dirty="0"/>
              <a:t>Diamond, D.W. and </a:t>
            </a:r>
            <a:r>
              <a:rPr lang="en-ZA" dirty="0" err="1"/>
              <a:t>Dybvig</a:t>
            </a:r>
            <a:r>
              <a:rPr lang="en-ZA" dirty="0"/>
              <a:t>, P.H., 1983. Bank runs, deposit insurance, and liquidity. </a:t>
            </a:r>
            <a:r>
              <a:rPr lang="en-ZA" i="1" dirty="0"/>
              <a:t>Journal of 	political economy</a:t>
            </a:r>
            <a:r>
              <a:rPr lang="en-ZA" dirty="0"/>
              <a:t>, </a:t>
            </a:r>
            <a:r>
              <a:rPr lang="en-ZA" i="1" dirty="0"/>
              <a:t>91</a:t>
            </a:r>
            <a:r>
              <a:rPr lang="en-ZA" dirty="0"/>
              <a:t>(3), pp.401-419.</a:t>
            </a:r>
          </a:p>
          <a:p>
            <a:pPr lvl="1"/>
            <a:r>
              <a:rPr lang="en-ZA" dirty="0"/>
              <a:t>Allen and Gale (2000)</a:t>
            </a:r>
          </a:p>
          <a:p>
            <a:pPr lvl="2"/>
            <a:r>
              <a:rPr lang="en-ZA" dirty="0"/>
              <a:t>Use the DD structure to study contagion between interconnected banks due to unanticipated shocks</a:t>
            </a:r>
          </a:p>
        </p:txBody>
      </p:sp>
    </p:spTree>
    <p:extLst>
      <p:ext uri="{BB962C8B-B14F-4D97-AF65-F5344CB8AC3E}">
        <p14:creationId xmlns:p14="http://schemas.microsoft.com/office/powerpoint/2010/main" val="54422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AC6D-837B-ABE5-318B-F86B3AAC740A}"/>
              </a:ext>
            </a:extLst>
          </p:cNvPr>
          <p:cNvSpPr>
            <a:spLocks noGrp="1"/>
          </p:cNvSpPr>
          <p:nvPr>
            <p:ph type="title"/>
          </p:nvPr>
        </p:nvSpPr>
        <p:spPr/>
        <p:txBody>
          <a:bodyPr/>
          <a:lstStyle/>
          <a:p>
            <a:r>
              <a:rPr lang="en-ZA" dirty="0"/>
              <a:t>Current situation – another crash coming?</a:t>
            </a:r>
          </a:p>
        </p:txBody>
      </p:sp>
      <p:pic>
        <p:nvPicPr>
          <p:cNvPr id="5" name="Content Placeholder 4">
            <a:extLst>
              <a:ext uri="{FF2B5EF4-FFF2-40B4-BE49-F238E27FC236}">
                <a16:creationId xmlns:a16="http://schemas.microsoft.com/office/drawing/2014/main" id="{124E2877-F797-3EFA-AF84-13EEBF2AD4B4}"/>
              </a:ext>
            </a:extLst>
          </p:cNvPr>
          <p:cNvPicPr>
            <a:picLocks noGrp="1" noChangeAspect="1"/>
          </p:cNvPicPr>
          <p:nvPr>
            <p:ph idx="1"/>
          </p:nvPr>
        </p:nvPicPr>
        <p:blipFill>
          <a:blip r:embed="rId2"/>
          <a:stretch>
            <a:fillRect/>
          </a:stretch>
        </p:blipFill>
        <p:spPr>
          <a:xfrm>
            <a:off x="838200" y="1975601"/>
            <a:ext cx="10515600" cy="4051386"/>
          </a:xfrm>
        </p:spPr>
      </p:pic>
    </p:spTree>
    <p:extLst>
      <p:ext uri="{BB962C8B-B14F-4D97-AF65-F5344CB8AC3E}">
        <p14:creationId xmlns:p14="http://schemas.microsoft.com/office/powerpoint/2010/main" val="2464385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modified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599611"/>
              </a:xfrm>
            </p:spPr>
            <p:txBody>
              <a:bodyPr>
                <a:normAutofit fontScale="77500" lnSpcReduction="20000"/>
              </a:bodyPr>
              <a:lstStyle/>
              <a:p>
                <a:pPr>
                  <a:lnSpc>
                    <a:spcPct val="100000"/>
                  </a:lnSpc>
                  <a:spcBef>
                    <a:spcPts val="600"/>
                  </a:spcBef>
                  <a:spcAft>
                    <a:spcPts val="600"/>
                  </a:spcAft>
                </a:pPr>
                <a:r>
                  <a:rPr lang="en-ZA" dirty="0"/>
                  <a:t>There are three periods </a:t>
                </a:r>
                <a14:m>
                  <m:oMath xmlns:m="http://schemas.openxmlformats.org/officeDocument/2006/math">
                    <m:r>
                      <a:rPr lang="en-ZA" i="1" dirty="0" smtClean="0">
                        <a:latin typeface="Cambria Math" panose="02040503050406030204" pitchFamily="18" charset="0"/>
                      </a:rPr>
                      <m:t>𝑡</m:t>
                    </m:r>
                    <m:r>
                      <a:rPr lang="en-ZA" i="1" dirty="0" smtClean="0">
                        <a:latin typeface="Cambria Math" panose="02040503050406030204" pitchFamily="18" charset="0"/>
                      </a:rPr>
                      <m:t>=0,1,2</m:t>
                    </m:r>
                  </m:oMath>
                </a14:m>
                <a:r>
                  <a:rPr lang="en-ZA" dirty="0"/>
                  <a:t> (but the model is essentially static)</a:t>
                </a:r>
              </a:p>
              <a:p>
                <a:pPr lvl="1">
                  <a:lnSpc>
                    <a:spcPct val="100000"/>
                  </a:lnSpc>
                  <a:spcBef>
                    <a:spcPts val="600"/>
                  </a:spcBef>
                  <a:spcAft>
                    <a:spcPts val="600"/>
                  </a:spcAft>
                </a:pPr>
                <a:r>
                  <a:rPr lang="en-ZA" dirty="0"/>
                  <a:t>Consumption occurs only in periods 1 and/or 2</a:t>
                </a:r>
              </a:p>
              <a:p>
                <a:pPr>
                  <a:lnSpc>
                    <a:spcPct val="100000"/>
                  </a:lnSpc>
                  <a:spcBef>
                    <a:spcPts val="600"/>
                  </a:spcBef>
                  <a:spcAft>
                    <a:spcPts val="600"/>
                  </a:spcAft>
                </a:pPr>
                <a:endParaRPr lang="en-ZA" dirty="0"/>
              </a:p>
              <a:p>
                <a:pPr>
                  <a:lnSpc>
                    <a:spcPct val="100000"/>
                  </a:lnSpc>
                  <a:spcBef>
                    <a:spcPts val="600"/>
                  </a:spcBef>
                  <a:spcAft>
                    <a:spcPts val="600"/>
                  </a:spcAft>
                </a:pPr>
                <a:r>
                  <a:rPr lang="en-ZA" dirty="0"/>
                  <a:t>Consumers </a:t>
                </a:r>
              </a:p>
              <a:p>
                <a:pPr lvl="1">
                  <a:lnSpc>
                    <a:spcPct val="100000"/>
                  </a:lnSpc>
                  <a:spcBef>
                    <a:spcPts val="600"/>
                  </a:spcBef>
                  <a:spcAft>
                    <a:spcPts val="600"/>
                  </a:spcAft>
                </a:pPr>
                <a:r>
                  <a:rPr lang="en-ZA" dirty="0"/>
                  <a:t>identical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=0</m:t>
                    </m:r>
                  </m:oMath>
                </a14:m>
                <a:r>
                  <a:rPr lang="en-ZA" dirty="0"/>
                  <a:t>, each with a unit endowment (1)</a:t>
                </a:r>
                <a:endParaRPr lang="en-ZA" i="1" dirty="0">
                  <a:latin typeface="Cambria Math" panose="02040503050406030204" pitchFamily="18" charset="0"/>
                </a:endParaRPr>
              </a:p>
              <a:p>
                <a:pPr lvl="1">
                  <a:lnSpc>
                    <a:spcPct val="100000"/>
                  </a:lnSpc>
                  <a:spcBef>
                    <a:spcPts val="600"/>
                  </a:spcBef>
                  <a:spcAft>
                    <a:spcPts val="600"/>
                  </a:spcAft>
                </a:pP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r>
                  <a:rPr lang="en-ZA" dirty="0"/>
                  <a:t> their types are revealed as </a:t>
                </a:r>
                <a:r>
                  <a:rPr lang="en-ZA" i="1" dirty="0"/>
                  <a:t>private information</a:t>
                </a:r>
                <a:r>
                  <a:rPr lang="en-ZA" dirty="0"/>
                  <a:t>. </a:t>
                </a:r>
              </a:p>
              <a:p>
                <a:pPr lvl="2">
                  <a:lnSpc>
                    <a:spcPct val="100000"/>
                  </a:lnSpc>
                  <a:spcBef>
                    <a:spcPts val="600"/>
                  </a:spcBef>
                  <a:spcAft>
                    <a:spcPts val="600"/>
                  </a:spcAft>
                </a:pPr>
                <a:r>
                  <a:rPr lang="en-ZA" dirty="0"/>
                  <a:t>A fraction </a:t>
                </a:r>
                <a14:m>
                  <m:oMath xmlns:m="http://schemas.openxmlformats.org/officeDocument/2006/math">
                    <m:r>
                      <a:rPr lang="en-ZA" b="0" i="1" dirty="0" smtClean="0">
                        <a:latin typeface="Cambria Math" panose="02040503050406030204" pitchFamily="18" charset="0"/>
                      </a:rPr>
                      <m:t>𝜆</m:t>
                    </m:r>
                  </m:oMath>
                </a14:m>
                <a:r>
                  <a:rPr lang="en-ZA" dirty="0"/>
                  <a:t> are “early consumers” who value consumption only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ZA" dirty="0"/>
              </a:p>
              <a:p>
                <a:pPr lvl="2">
                  <a:lnSpc>
                    <a:spcPct val="100000"/>
                  </a:lnSpc>
                  <a:spcBef>
                    <a:spcPts val="600"/>
                  </a:spcBef>
                  <a:spcAft>
                    <a:spcPts val="600"/>
                  </a:spcAft>
                </a:pPr>
                <a:r>
                  <a:rPr lang="en-ZA" dirty="0"/>
                  <a:t>The rest are “late consumers” who value consumption only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=2</m:t>
                    </m:r>
                  </m:oMath>
                </a14:m>
                <a:endParaRPr lang="en-ZA"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𝑈</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𝑐</m:t>
                              </m:r>
                            </m:e>
                            <m:sub>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𝑐</m:t>
                              </m:r>
                            </m:e>
                            <m:sub>
                              <m:r>
                                <a:rPr lang="en-ZA" b="0" i="1" smtClean="0">
                                  <a:latin typeface="Cambria Math" panose="02040503050406030204" pitchFamily="18" charset="0"/>
                                </a:rPr>
                                <m:t>2</m:t>
                              </m:r>
                            </m:sub>
                          </m:sSub>
                        </m:e>
                      </m:d>
                      <m:r>
                        <a:rPr lang="en-ZA" b="0" i="1" smtClean="0">
                          <a:latin typeface="Cambria Math" panose="02040503050406030204" pitchFamily="18" charset="0"/>
                        </a:rPr>
                        <m:t>=</m:t>
                      </m:r>
                      <m:d>
                        <m:dPr>
                          <m:begChr m:val="{"/>
                          <m:endChr m:val=""/>
                          <m:ctrlPr>
                            <a:rPr lang="en-ZA" b="0" i="1" smtClean="0">
                              <a:latin typeface="Cambria Math" panose="02040503050406030204" pitchFamily="18" charset="0"/>
                            </a:rPr>
                          </m:ctrlPr>
                        </m:dPr>
                        <m:e>
                          <m:m>
                            <m:mPr>
                              <m:mcs>
                                <m:mc>
                                  <m:mcPr>
                                    <m:count m:val="2"/>
                                    <m:mcJc m:val="center"/>
                                  </m:mcPr>
                                </m:mc>
                              </m:mcs>
                              <m:ctrlPr>
                                <a:rPr lang="en-ZA" b="0" i="1" smtClean="0">
                                  <a:latin typeface="Cambria Math" panose="02040503050406030204" pitchFamily="18" charset="0"/>
                                </a:rPr>
                              </m:ctrlPr>
                            </m:mPr>
                            <m:mr>
                              <m:e>
                                <m:r>
                                  <a:rPr lang="en-ZA" i="1">
                                    <a:latin typeface="Cambria Math" panose="02040503050406030204" pitchFamily="18" charset="0"/>
                                  </a:rPr>
                                  <m:t>𝑢</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1</m:t>
                                        </m:r>
                                      </m:sub>
                                    </m:sSub>
                                  </m:e>
                                </m:d>
                              </m:e>
                              <m:e>
                                <m:r>
                                  <m:rPr>
                                    <m:sty m:val="p"/>
                                  </m:rPr>
                                  <a:rPr lang="en-ZA">
                                    <a:latin typeface="Cambria Math" panose="02040503050406030204" pitchFamily="18" charset="0"/>
                                  </a:rPr>
                                  <m:t>with</m:t>
                                </m:r>
                                <m:r>
                                  <a:rPr lang="en-ZA">
                                    <a:latin typeface="Cambria Math" panose="02040503050406030204" pitchFamily="18" charset="0"/>
                                  </a:rPr>
                                  <m:t> </m:t>
                                </m:r>
                                <m:r>
                                  <m:rPr>
                                    <m:sty m:val="p"/>
                                  </m:rPr>
                                  <a:rPr lang="en-ZA">
                                    <a:latin typeface="Cambria Math" panose="02040503050406030204" pitchFamily="18" charset="0"/>
                                  </a:rPr>
                                  <m:t>probability</m:t>
                                </m:r>
                                <m:r>
                                  <a:rPr lang="en-ZA" i="1">
                                    <a:latin typeface="Cambria Math" panose="02040503050406030204" pitchFamily="18" charset="0"/>
                                  </a:rPr>
                                  <m:t> </m:t>
                                </m:r>
                                <m:r>
                                  <a:rPr lang="en-ZA" i="1">
                                    <a:latin typeface="Cambria Math" panose="02040503050406030204" pitchFamily="18" charset="0"/>
                                  </a:rPr>
                                  <m:t>𝜆</m:t>
                                </m:r>
                              </m:e>
                            </m:mr>
                            <m:mr>
                              <m:e>
                                <m:r>
                                  <a:rPr lang="en-ZA" i="1">
                                    <a:latin typeface="Cambria Math" panose="02040503050406030204" pitchFamily="18" charset="0"/>
                                  </a:rPr>
                                  <m:t>𝑢</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2</m:t>
                                    </m:r>
                                  </m:sub>
                                </m:sSub>
                                <m:r>
                                  <a:rPr lang="en-ZA" i="1">
                                    <a:latin typeface="Cambria Math" panose="02040503050406030204" pitchFamily="18" charset="0"/>
                                  </a:rPr>
                                  <m:t>)</m:t>
                                </m:r>
                              </m:e>
                              <m:e>
                                <m:r>
                                  <m:rPr>
                                    <m:sty m:val="p"/>
                                  </m:rPr>
                                  <a:rPr lang="en-ZA">
                                    <a:latin typeface="Cambria Math" panose="02040503050406030204" pitchFamily="18" charset="0"/>
                                  </a:rPr>
                                  <m:t>with</m:t>
                                </m:r>
                                <m:r>
                                  <a:rPr lang="en-ZA">
                                    <a:latin typeface="Cambria Math" panose="02040503050406030204" pitchFamily="18" charset="0"/>
                                  </a:rPr>
                                  <m:t> </m:t>
                                </m:r>
                                <m:r>
                                  <m:rPr>
                                    <m:sty m:val="p"/>
                                  </m:rPr>
                                  <a:rPr lang="en-ZA">
                                    <a:latin typeface="Cambria Math" panose="02040503050406030204" pitchFamily="18" charset="0"/>
                                  </a:rPr>
                                  <m:t>probability</m:t>
                                </m:r>
                                <m:r>
                                  <a:rPr lang="en-ZA" i="1">
                                    <a:latin typeface="Cambria Math" panose="02040503050406030204" pitchFamily="18" charset="0"/>
                                  </a:rPr>
                                  <m:t> </m:t>
                                </m:r>
                                <m:d>
                                  <m:dPr>
                                    <m:ctrlPr>
                                      <a:rPr lang="en-ZA" b="0" i="1" smtClean="0">
                                        <a:latin typeface="Cambria Math" panose="02040503050406030204" pitchFamily="18" charset="0"/>
                                      </a:rPr>
                                    </m:ctrlPr>
                                  </m:dPr>
                                  <m:e>
                                    <m:r>
                                      <a:rPr lang="en-ZA" i="1">
                                        <a:latin typeface="Cambria Math" panose="02040503050406030204" pitchFamily="18" charset="0"/>
                                      </a:rPr>
                                      <m:t>𝜆</m:t>
                                    </m:r>
                                    <m:r>
                                      <a:rPr lang="en-ZA" b="0" i="1" smtClean="0">
                                        <a:latin typeface="Cambria Math" panose="02040503050406030204" pitchFamily="18" charset="0"/>
                                      </a:rPr>
                                      <m:t>−1</m:t>
                                    </m:r>
                                  </m:e>
                                </m:d>
                              </m:e>
                            </m:mr>
                          </m:m>
                        </m:e>
                      </m:d>
                    </m:oMath>
                  </m:oMathPara>
                </a14:m>
                <a:endParaRPr lang="en-ZA" dirty="0"/>
              </a:p>
              <a:p>
                <a:pPr>
                  <a:lnSpc>
                    <a:spcPct val="100000"/>
                  </a:lnSpc>
                  <a:spcBef>
                    <a:spcPts val="600"/>
                  </a:spcBef>
                  <a:spcAft>
                    <a:spcPts val="600"/>
                  </a:spcAft>
                </a:pPr>
                <a:endParaRPr lang="en-ZA" dirty="0"/>
              </a:p>
              <a:p>
                <a:pPr>
                  <a:lnSpc>
                    <a:spcPct val="100000"/>
                  </a:lnSpc>
                  <a:spcBef>
                    <a:spcPts val="600"/>
                  </a:spcBef>
                  <a:spcAft>
                    <a:spcPts val="600"/>
                  </a:spcAft>
                </a:pPr>
                <a:r>
                  <a:rPr lang="en-ZA" dirty="0"/>
                  <a:t>There are two physical investment opportunities (available every period):</a:t>
                </a:r>
              </a:p>
              <a:p>
                <a:pPr lvl="1">
                  <a:lnSpc>
                    <a:spcPct val="100000"/>
                  </a:lnSpc>
                  <a:spcBef>
                    <a:spcPts val="600"/>
                  </a:spcBef>
                  <a:spcAft>
                    <a:spcPts val="600"/>
                  </a:spcAft>
                </a:pPr>
                <a:r>
                  <a:rPr lang="en-ZA" dirty="0"/>
                  <a:t>Storage (</a:t>
                </a:r>
                <a14:m>
                  <m:oMath xmlns:m="http://schemas.openxmlformats.org/officeDocument/2006/math">
                    <m:r>
                      <a:rPr lang="en-ZA" b="0" i="1" smtClean="0">
                        <a:latin typeface="Cambria Math" panose="02040503050406030204" pitchFamily="18" charset="0"/>
                      </a:rPr>
                      <m:t>𝑦</m:t>
                    </m:r>
                  </m:oMath>
                </a14:m>
                <a:r>
                  <a:rPr lang="en-ZA" dirty="0"/>
                  <a:t>) yields gross return </a:t>
                </a:r>
                <a14:m>
                  <m:oMath xmlns:m="http://schemas.openxmlformats.org/officeDocument/2006/math">
                    <m:r>
                      <a:rPr lang="en-ZA" i="1" dirty="0" smtClean="0">
                        <a:latin typeface="Cambria Math" panose="02040503050406030204" pitchFamily="18" charset="0"/>
                      </a:rPr>
                      <m:t>1</m:t>
                    </m:r>
                  </m:oMath>
                </a14:m>
                <a:r>
                  <a:rPr lang="en-ZA" dirty="0"/>
                  <a:t> in period 1 and/or 2</a:t>
                </a:r>
              </a:p>
              <a:p>
                <a:pPr lvl="1">
                  <a:lnSpc>
                    <a:spcPct val="100000"/>
                  </a:lnSpc>
                  <a:spcBef>
                    <a:spcPts val="600"/>
                  </a:spcBef>
                  <a:spcAft>
                    <a:spcPts val="600"/>
                  </a:spcAft>
                </a:pPr>
                <a:r>
                  <a:rPr lang="en-ZA" dirty="0"/>
                  <a:t>Productive investment (</a:t>
                </a:r>
                <a14:m>
                  <m:oMath xmlns:m="http://schemas.openxmlformats.org/officeDocument/2006/math">
                    <m:r>
                      <a:rPr lang="en-ZA" b="0" i="1" smtClean="0">
                        <a:latin typeface="Cambria Math" panose="02040503050406030204" pitchFamily="18" charset="0"/>
                      </a:rPr>
                      <m:t>𝑥</m:t>
                    </m:r>
                  </m:oMath>
                </a14:m>
                <a:r>
                  <a:rPr lang="en-ZA" dirty="0"/>
                  <a:t>) yields gross return </a:t>
                </a:r>
                <a14:m>
                  <m:oMath xmlns:m="http://schemas.openxmlformats.org/officeDocument/2006/math">
                    <m:r>
                      <a:rPr lang="en-ZA" b="0" i="1" smtClean="0">
                        <a:latin typeface="Cambria Math" panose="02040503050406030204" pitchFamily="18" charset="0"/>
                      </a:rPr>
                      <m:t>𝑟</m:t>
                    </m:r>
                    <m:r>
                      <a:rPr lang="en-ZA" b="0" i="1" smtClean="0">
                        <a:latin typeface="Cambria Math" panose="02040503050406030204" pitchFamily="18" charset="0"/>
                      </a:rPr>
                      <m:t>&lt;1</m:t>
                    </m:r>
                  </m:oMath>
                </a14:m>
                <a:r>
                  <a:rPr lang="en-ZA" dirty="0"/>
                  <a:t> after period 1 and </a:t>
                </a:r>
                <a14:m>
                  <m:oMath xmlns:m="http://schemas.openxmlformats.org/officeDocument/2006/math">
                    <m:r>
                      <a:rPr lang="en-ZA" b="0" i="1" smtClean="0">
                        <a:latin typeface="Cambria Math" panose="02040503050406030204" pitchFamily="18" charset="0"/>
                      </a:rPr>
                      <m:t>𝑅</m:t>
                    </m:r>
                    <m:r>
                      <a:rPr lang="en-ZA" b="0" i="1" smtClean="0">
                        <a:latin typeface="Cambria Math" panose="02040503050406030204" pitchFamily="18" charset="0"/>
                      </a:rPr>
                      <m:t>&gt;1</m:t>
                    </m:r>
                  </m:oMath>
                </a14:m>
                <a:r>
                  <a:rPr lang="en-ZA" dirty="0"/>
                  <a:t> after two periods</a:t>
                </a:r>
              </a:p>
              <a:p>
                <a:pPr lvl="1">
                  <a:lnSpc>
                    <a:spcPct val="100000"/>
                  </a:lnSpc>
                  <a:spcBef>
                    <a:spcPts val="600"/>
                  </a:spcBef>
                  <a:spcAft>
                    <a:spcPts val="600"/>
                  </a:spcAft>
                </a:pPr>
                <a:endParaRPr lang="en-ZA" dirty="0"/>
              </a:p>
            </p:txBody>
          </p:sp>
        </mc:Choice>
        <mc:Fallback xmlns="">
          <p:sp>
            <p:nvSpPr>
              <p:cNvPr id="3" name="Content Placeholder 2">
                <a:extLst>
                  <a:ext uri="{FF2B5EF4-FFF2-40B4-BE49-F238E27FC236}">
                    <a16:creationId xmlns:a16="http://schemas.microsoft.com/office/drawing/2014/main" id="{7B95F09C-73A3-4FB2-B767-59CECA5D260F}"/>
                  </a:ext>
                </a:extLst>
              </p:cNvPr>
              <p:cNvSpPr>
                <a:spLocks noGrp="1" noRot="1" noChangeAspect="1" noMove="1" noResize="1" noEditPoints="1" noAdjustHandles="1" noChangeArrowheads="1" noChangeShapeType="1" noTextEdit="1"/>
              </p:cNvSpPr>
              <p:nvPr>
                <p:ph idx="1"/>
              </p:nvPr>
            </p:nvSpPr>
            <p:spPr>
              <a:xfrm>
                <a:off x="838200" y="1123406"/>
                <a:ext cx="10515600" cy="5599611"/>
              </a:xfrm>
              <a:blipFill>
                <a:blip r:embed="rId2"/>
                <a:stretch>
                  <a:fillRect l="-696" t="-1741"/>
                </a:stretch>
              </a:blipFill>
            </p:spPr>
            <p:txBody>
              <a:bodyPr/>
              <a:lstStyle/>
              <a:p>
                <a:r>
                  <a:rPr lang="en-ZA">
                    <a:noFill/>
                  </a:rPr>
                  <a:t> </a:t>
                </a:r>
              </a:p>
            </p:txBody>
          </p:sp>
        </mc:Fallback>
      </mc:AlternateContent>
    </p:spTree>
    <p:extLst>
      <p:ext uri="{BB962C8B-B14F-4D97-AF65-F5344CB8AC3E}">
        <p14:creationId xmlns:p14="http://schemas.microsoft.com/office/powerpoint/2010/main" val="3316541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Planner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053557"/>
              </a:xfrm>
            </p:spPr>
            <p:txBody>
              <a:bodyPr>
                <a:normAutofit fontScale="62500" lnSpcReduction="20000"/>
              </a:bodyPr>
              <a:lstStyle/>
              <a:p>
                <a:pPr>
                  <a:lnSpc>
                    <a:spcPct val="100000"/>
                  </a:lnSpc>
                  <a:spcBef>
                    <a:spcPts val="600"/>
                  </a:spcBef>
                  <a:spcAft>
                    <a:spcPts val="600"/>
                  </a:spcAft>
                </a:pPr>
                <a:r>
                  <a:rPr lang="en-ZA" dirty="0"/>
                  <a:t>What would a planner choose? (Pareto Optimum/Full Efficiency)</a:t>
                </a:r>
              </a:p>
              <a:p>
                <a:pPr lvl="1">
                  <a:lnSpc>
                    <a:spcPct val="100000"/>
                  </a:lnSpc>
                  <a:spcBef>
                    <a:spcPts val="600"/>
                  </a:spcBef>
                  <a:spcAft>
                    <a:spcPts val="600"/>
                  </a:spcAft>
                </a:pPr>
                <a:r>
                  <a:rPr lang="en-ZA" dirty="0" err="1"/>
                  <a:t>i.e</a:t>
                </a:r>
                <a:r>
                  <a:rPr lang="en-ZA" dirty="0"/>
                  <a:t> we assume the planner can </a:t>
                </a:r>
                <a:r>
                  <a:rPr lang="en-ZA" i="1" dirty="0"/>
                  <a:t>observe</a:t>
                </a:r>
                <a:r>
                  <a:rPr lang="en-ZA" dirty="0"/>
                  <a:t> the type of consumer</a:t>
                </a:r>
              </a:p>
              <a:p>
                <a:pPr>
                  <a:lnSpc>
                    <a:spcPct val="100000"/>
                  </a:lnSpc>
                  <a:spcBef>
                    <a:spcPts val="600"/>
                  </a:spcBef>
                  <a:spcAft>
                    <a:spcPts val="600"/>
                  </a:spcAft>
                </a:pPr>
                <a:r>
                  <a:rPr lang="en-ZA" dirty="0"/>
                  <a:t>Objective: </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𝜆</m:t>
                      </m:r>
                      <m:r>
                        <a:rPr lang="en-ZA" i="1">
                          <a:latin typeface="Cambria Math" panose="02040503050406030204" pitchFamily="18" charset="0"/>
                        </a:rPr>
                        <m:t>𝑢</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1</m:t>
                              </m:r>
                            </m:sub>
                          </m:sSub>
                        </m:e>
                      </m:d>
                      <m:r>
                        <a:rPr lang="en-ZA" i="1">
                          <a:latin typeface="Cambria Math" panose="02040503050406030204" pitchFamily="18" charset="0"/>
                        </a:rPr>
                        <m:t>+</m:t>
                      </m:r>
                      <m:d>
                        <m:dPr>
                          <m:ctrlPr>
                            <a:rPr lang="en-ZA" i="1">
                              <a:latin typeface="Cambria Math" panose="02040503050406030204" pitchFamily="18" charset="0"/>
                            </a:rPr>
                          </m:ctrlPr>
                        </m:dPr>
                        <m:e>
                          <m:r>
                            <a:rPr lang="en-ZA" i="1">
                              <a:latin typeface="Cambria Math" panose="02040503050406030204" pitchFamily="18" charset="0"/>
                            </a:rPr>
                            <m:t>1−</m:t>
                          </m:r>
                          <m:r>
                            <a:rPr lang="en-ZA" i="1">
                              <a:latin typeface="Cambria Math" panose="02040503050406030204" pitchFamily="18" charset="0"/>
                            </a:rPr>
                            <m:t>𝜆</m:t>
                          </m:r>
                        </m:e>
                      </m:d>
                      <m:r>
                        <a:rPr lang="en-ZA" i="1">
                          <a:latin typeface="Cambria Math" panose="02040503050406030204" pitchFamily="18" charset="0"/>
                        </a:rPr>
                        <m:t>𝑢</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2</m:t>
                              </m:r>
                            </m:sub>
                          </m:sSub>
                        </m:e>
                      </m:d>
                    </m:oMath>
                  </m:oMathPara>
                </a14:m>
                <a:endParaRPr lang="en-ZA" dirty="0"/>
              </a:p>
              <a:p>
                <a:pPr>
                  <a:lnSpc>
                    <a:spcPct val="100000"/>
                  </a:lnSpc>
                  <a:spcBef>
                    <a:spcPts val="600"/>
                  </a:spcBef>
                  <a:spcAft>
                    <a:spcPts val="600"/>
                  </a:spcAft>
                </a:pPr>
                <a:r>
                  <a:rPr lang="en-ZA" dirty="0"/>
                  <a:t>Constraints:</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𝜆</m:t>
                      </m:r>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1</m:t>
                          </m:r>
                        </m:sub>
                      </m:sSub>
                      <m:r>
                        <a:rPr lang="en-ZA" b="0" i="0" smtClean="0">
                          <a:latin typeface="Cambria Math" panose="02040503050406030204" pitchFamily="18" charset="0"/>
                        </a:rPr>
                        <m:t>=</m:t>
                      </m:r>
                      <m:r>
                        <a:rPr lang="en-ZA" b="0" i="1" smtClean="0">
                          <a:latin typeface="Cambria Math" panose="02040503050406030204" pitchFamily="18" charset="0"/>
                        </a:rPr>
                        <m:t>𝑦</m:t>
                      </m:r>
                      <m:r>
                        <a:rPr lang="en-ZA" b="0" i="1" smtClean="0">
                          <a:latin typeface="Cambria Math" panose="02040503050406030204" pitchFamily="18" charset="0"/>
                        </a:rPr>
                        <m:t>=(1−</m:t>
                      </m:r>
                      <m:r>
                        <a:rPr lang="en-ZA" b="0" i="1" smtClean="0">
                          <a:latin typeface="Cambria Math" panose="02040503050406030204" pitchFamily="18" charset="0"/>
                        </a:rPr>
                        <m:t>𝑥</m:t>
                      </m:r>
                      <m:r>
                        <a:rPr lang="en-ZA" b="0" i="1" smtClean="0">
                          <a:latin typeface="Cambria Math" panose="02040503050406030204" pitchFamily="18" charset="0"/>
                        </a:rPr>
                        <m:t>)</m:t>
                      </m:r>
                    </m:oMath>
                  </m:oMathPara>
                </a14:m>
                <a:endParaRPr lang="en-ZA" b="0" i="1"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i="1">
                              <a:latin typeface="Cambria Math" panose="02040503050406030204" pitchFamily="18" charset="0"/>
                            </a:rPr>
                            <m:t>1−</m:t>
                          </m:r>
                          <m:r>
                            <a:rPr lang="en-ZA" i="1">
                              <a:latin typeface="Cambria Math" panose="02040503050406030204" pitchFamily="18" charset="0"/>
                            </a:rPr>
                            <m:t>𝜆</m:t>
                          </m:r>
                        </m:e>
                      </m:d>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b="0" i="1" smtClean="0">
                              <a:latin typeface="Cambria Math" panose="02040503050406030204" pitchFamily="18" charset="0"/>
                            </a:rPr>
                            <m:t>2</m:t>
                          </m:r>
                        </m:sub>
                      </m:sSub>
                      <m:r>
                        <a:rPr lang="en-ZA">
                          <a:latin typeface="Cambria Math" panose="02040503050406030204" pitchFamily="18" charset="0"/>
                        </a:rPr>
                        <m:t>=</m:t>
                      </m:r>
                      <m:r>
                        <a:rPr lang="en-ZA" b="0" i="1" smtClean="0">
                          <a:latin typeface="Cambria Math" panose="02040503050406030204" pitchFamily="18" charset="0"/>
                        </a:rPr>
                        <m:t>𝑅</m:t>
                      </m:r>
                      <m:r>
                        <a:rPr lang="en-ZA" i="1">
                          <a:latin typeface="Cambria Math" panose="02040503050406030204" pitchFamily="18" charset="0"/>
                        </a:rPr>
                        <m:t>𝑥</m:t>
                      </m:r>
                    </m:oMath>
                  </m:oMathPara>
                </a14:m>
                <a:endParaRPr lang="en-ZA" i="1" dirty="0"/>
              </a:p>
              <a:p>
                <a:pPr lvl="1">
                  <a:lnSpc>
                    <a:spcPct val="100000"/>
                  </a:lnSpc>
                  <a:spcBef>
                    <a:spcPts val="600"/>
                  </a:spcBef>
                  <a:spcAft>
                    <a:spcPts val="600"/>
                  </a:spcAft>
                </a:pPr>
                <a:r>
                  <a:rPr lang="en-ZA" dirty="0"/>
                  <a:t>Combining:</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𝜆</m:t>
                      </m:r>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1</m:t>
                          </m:r>
                        </m:sub>
                      </m:sSub>
                      <m:r>
                        <a:rPr lang="en-ZA" b="0" i="0" smtClean="0">
                          <a:latin typeface="Cambria Math" panose="02040503050406030204" pitchFamily="18" charset="0"/>
                        </a:rPr>
                        <m:t>+</m:t>
                      </m:r>
                      <m:d>
                        <m:dPr>
                          <m:ctrlPr>
                            <a:rPr lang="en-ZA" i="1">
                              <a:latin typeface="Cambria Math" panose="02040503050406030204" pitchFamily="18" charset="0"/>
                            </a:rPr>
                          </m:ctrlPr>
                        </m:dPr>
                        <m:e>
                          <m:r>
                            <a:rPr lang="en-ZA">
                              <a:latin typeface="Cambria Math" panose="02040503050406030204" pitchFamily="18" charset="0"/>
                            </a:rPr>
                            <m:t>1−</m:t>
                          </m:r>
                          <m:r>
                            <a:rPr lang="en-ZA" i="1">
                              <a:latin typeface="Cambria Math" panose="02040503050406030204" pitchFamily="18" charset="0"/>
                            </a:rPr>
                            <m:t>𝜆</m:t>
                          </m:r>
                        </m:e>
                      </m:d>
                      <m:f>
                        <m:fPr>
                          <m:ctrlPr>
                            <a:rPr lang="en-ZA" b="0" i="1" smtClean="0">
                              <a:latin typeface="Cambria Math" panose="02040503050406030204" pitchFamily="18" charset="0"/>
                            </a:rPr>
                          </m:ctrlPr>
                        </m:fPr>
                        <m:num>
                          <m:sSub>
                            <m:sSubPr>
                              <m:ctrlPr>
                                <a:rPr lang="en-ZA" b="0" i="1" smtClean="0">
                                  <a:latin typeface="Cambria Math" panose="02040503050406030204" pitchFamily="18" charset="0"/>
                                </a:rPr>
                              </m:ctrlPr>
                            </m:sSubPr>
                            <m:e>
                              <m:r>
                                <a:rPr lang="en-ZA" b="0" i="1" smtClean="0">
                                  <a:latin typeface="Cambria Math" panose="02040503050406030204" pitchFamily="18" charset="0"/>
                                </a:rPr>
                                <m:t>𝑐</m:t>
                              </m:r>
                            </m:e>
                            <m:sub>
                              <m:r>
                                <a:rPr lang="en-ZA" b="0" i="1" smtClean="0">
                                  <a:latin typeface="Cambria Math" panose="02040503050406030204" pitchFamily="18" charset="0"/>
                                </a:rPr>
                                <m:t>2</m:t>
                              </m:r>
                            </m:sub>
                          </m:sSub>
                        </m:num>
                        <m:den>
                          <m:r>
                            <a:rPr lang="en-ZA" b="0" i="1" smtClean="0">
                              <a:latin typeface="Cambria Math" panose="02040503050406030204" pitchFamily="18" charset="0"/>
                            </a:rPr>
                            <m:t>𝑅</m:t>
                          </m:r>
                        </m:den>
                      </m:f>
                      <m:r>
                        <a:rPr lang="en-ZA" b="0" i="1" smtClean="0">
                          <a:latin typeface="Cambria Math" panose="02040503050406030204" pitchFamily="18" charset="0"/>
                        </a:rPr>
                        <m:t>=1</m:t>
                      </m:r>
                    </m:oMath>
                  </m:oMathPara>
                </a14:m>
                <a:endParaRPr lang="en-ZA" dirty="0"/>
              </a:p>
              <a:p>
                <a:pPr>
                  <a:lnSpc>
                    <a:spcPct val="100000"/>
                  </a:lnSpc>
                  <a:spcBef>
                    <a:spcPts val="600"/>
                  </a:spcBef>
                  <a:spcAft>
                    <a:spcPts val="600"/>
                  </a:spcAft>
                </a:pPr>
                <a:r>
                  <a:rPr lang="en-ZA" dirty="0"/>
                  <a:t>Solution:</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i="1">
                              <a:latin typeface="Cambria Math" panose="02040503050406030204" pitchFamily="18" charset="0"/>
                            </a:rPr>
                            <m:t>𝑢</m:t>
                          </m:r>
                        </m:e>
                        <m:sup>
                          <m:r>
                            <a:rPr lang="en-ZA" b="0" i="1" smtClean="0">
                              <a:latin typeface="Cambria Math" panose="02040503050406030204" pitchFamily="18" charset="0"/>
                            </a:rPr>
                            <m:t>′</m:t>
                          </m:r>
                        </m:sup>
                      </m:sSup>
                      <m:d>
                        <m:dPr>
                          <m:ctrlPr>
                            <a:rPr lang="en-ZA" i="1">
                              <a:latin typeface="Cambria Math" panose="02040503050406030204" pitchFamily="18" charset="0"/>
                            </a:rPr>
                          </m:ctrlPr>
                        </m:dPr>
                        <m:e>
                          <m:sSubSup>
                            <m:sSubSupPr>
                              <m:ctrlPr>
                                <a:rPr lang="en-ZA" b="0" i="1" smtClean="0">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b="0" i="1" smtClean="0">
                                  <a:latin typeface="Cambria Math" panose="02040503050406030204" pitchFamily="18" charset="0"/>
                                </a:rPr>
                                <m:t>∗</m:t>
                              </m:r>
                            </m:sup>
                          </m:sSubSup>
                        </m:e>
                      </m:d>
                      <m:r>
                        <a:rPr lang="en-ZA" b="0" i="1" smtClean="0">
                          <a:latin typeface="Cambria Math" panose="02040503050406030204" pitchFamily="18" charset="0"/>
                        </a:rPr>
                        <m:t>=</m:t>
                      </m:r>
                      <m:r>
                        <a:rPr lang="en-ZA" b="0" i="1" smtClean="0">
                          <a:latin typeface="Cambria Math" panose="02040503050406030204" pitchFamily="18" charset="0"/>
                        </a:rPr>
                        <m:t>𝑅</m:t>
                      </m:r>
                      <m:sSup>
                        <m:sSupPr>
                          <m:ctrlPr>
                            <a:rPr lang="en-ZA" i="1">
                              <a:latin typeface="Cambria Math" panose="02040503050406030204" pitchFamily="18" charset="0"/>
                            </a:rPr>
                          </m:ctrlPr>
                        </m:sSupPr>
                        <m:e>
                          <m:r>
                            <a:rPr lang="en-ZA" i="1">
                              <a:latin typeface="Cambria Math" panose="02040503050406030204" pitchFamily="18" charset="0"/>
                            </a:rPr>
                            <m:t>𝑢</m:t>
                          </m:r>
                        </m:e>
                        <m:sup>
                          <m:r>
                            <a:rPr lang="en-ZA" i="1">
                              <a:latin typeface="Cambria Math" panose="02040503050406030204" pitchFamily="18" charset="0"/>
                            </a:rPr>
                            <m:t>′</m:t>
                          </m:r>
                        </m:sup>
                      </m:sSup>
                      <m:d>
                        <m:dPr>
                          <m:ctrlPr>
                            <a:rPr lang="en-ZA" i="1">
                              <a:latin typeface="Cambria Math" panose="02040503050406030204" pitchFamily="18" charset="0"/>
                            </a:rPr>
                          </m:ctrlPr>
                        </m:dPr>
                        <m:e>
                          <m:sSubSup>
                            <m:sSubSupPr>
                              <m:ctrlPr>
                                <a:rPr lang="en-ZA" b="0" i="1" smtClean="0">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2</m:t>
                              </m:r>
                            </m:sub>
                            <m:sup>
                              <m:r>
                                <a:rPr lang="en-ZA" b="0" i="1" smtClean="0">
                                  <a:latin typeface="Cambria Math" panose="02040503050406030204" pitchFamily="18" charset="0"/>
                                </a:rPr>
                                <m:t>∗</m:t>
                              </m:r>
                            </m:sup>
                          </m:sSubSup>
                        </m:e>
                      </m:d>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i="1">
                              <a:latin typeface="Cambria Math" panose="02040503050406030204" pitchFamily="18" charset="0"/>
                            </a:rPr>
                            <m:t>∗</m:t>
                          </m:r>
                        </m:sup>
                      </m:sSubSup>
                      <m:r>
                        <a:rPr lang="en-ZA" b="0" i="1" smtClean="0">
                          <a:latin typeface="Cambria Math" panose="02040503050406030204" pitchFamily="18" charset="0"/>
                        </a:rPr>
                        <m:t>&gt;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1</m:t>
                          </m:r>
                        </m:sub>
                        <m:sup>
                          <m:r>
                            <a:rPr lang="en-ZA" i="1">
                              <a:latin typeface="Cambria Math" panose="02040503050406030204" pitchFamily="18" charset="0"/>
                            </a:rPr>
                            <m:t>∗</m:t>
                          </m:r>
                        </m:sup>
                      </m:sSubSup>
                    </m:oMath>
                  </m:oMathPara>
                </a14:m>
                <a:endParaRPr lang="en-ZA" b="0" dirty="0"/>
              </a:p>
              <a:p>
                <a:pPr>
                  <a:lnSpc>
                    <a:spcPct val="100000"/>
                  </a:lnSpc>
                  <a:spcBef>
                    <a:spcPts val="600"/>
                  </a:spcBef>
                  <a:spcAft>
                    <a:spcPts val="600"/>
                  </a:spcAft>
                </a:pPr>
                <a:r>
                  <a:rPr lang="en-ZA" dirty="0"/>
                  <a:t>If the coefficient of relative risk aversion is greater than 1, we also obtain a nice insurance result:</a:t>
                </a:r>
                <a:endParaRPr lang="en-ZA" b="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1&lt;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&lt;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2</m:t>
                          </m:r>
                        </m:sub>
                        <m:sup>
                          <m:r>
                            <a:rPr lang="en-ZA" i="1">
                              <a:latin typeface="Cambria Math" panose="02040503050406030204" pitchFamily="18" charset="0"/>
                            </a:rPr>
                            <m:t>∗</m:t>
                          </m:r>
                        </m:sup>
                      </m:sSubSup>
                      <m:r>
                        <a:rPr lang="en-ZA" b="0" i="1" smtClean="0">
                          <a:latin typeface="Cambria Math" panose="02040503050406030204" pitchFamily="18" charset="0"/>
                        </a:rPr>
                        <m:t>&lt;</m:t>
                      </m:r>
                      <m:r>
                        <a:rPr lang="en-ZA" b="0" i="1" smtClean="0">
                          <a:latin typeface="Cambria Math" panose="02040503050406030204" pitchFamily="18" charset="0"/>
                        </a:rPr>
                        <m:t>𝑅</m:t>
                      </m:r>
                    </m:oMath>
                  </m:oMathPara>
                </a14:m>
                <a:endParaRPr lang="en-ZA" i="1" dirty="0"/>
              </a:p>
            </p:txBody>
          </p:sp>
        </mc:Choice>
        <mc:Fallback xmlns="">
          <p:sp>
            <p:nvSpPr>
              <p:cNvPr id="3" name="Content Placeholder 2">
                <a:extLst>
                  <a:ext uri="{FF2B5EF4-FFF2-40B4-BE49-F238E27FC236}">
                    <a16:creationId xmlns:a16="http://schemas.microsoft.com/office/drawing/2014/main" id="{7B95F09C-73A3-4FB2-B767-59CECA5D260F}"/>
                  </a:ext>
                </a:extLst>
              </p:cNvPr>
              <p:cNvSpPr>
                <a:spLocks noGrp="1" noRot="1" noChangeAspect="1" noMove="1" noResize="1" noEditPoints="1" noAdjustHandles="1" noChangeArrowheads="1" noChangeShapeType="1" noTextEdit="1"/>
              </p:cNvSpPr>
              <p:nvPr>
                <p:ph idx="1"/>
              </p:nvPr>
            </p:nvSpPr>
            <p:spPr>
              <a:xfrm>
                <a:off x="838200" y="1123406"/>
                <a:ext cx="10515600" cy="5053557"/>
              </a:xfrm>
              <a:blipFill>
                <a:blip r:embed="rId2"/>
                <a:stretch>
                  <a:fillRect l="-406" t="-1568"/>
                </a:stretch>
              </a:blipFill>
            </p:spPr>
            <p:txBody>
              <a:bodyPr/>
              <a:lstStyle/>
              <a:p>
                <a:r>
                  <a:rPr lang="en-ZA">
                    <a:noFill/>
                  </a:rPr>
                  <a:t> </a:t>
                </a:r>
              </a:p>
            </p:txBody>
          </p:sp>
        </mc:Fallback>
      </mc:AlternateContent>
    </p:spTree>
    <p:extLst>
      <p:ext uri="{BB962C8B-B14F-4D97-AF65-F5344CB8AC3E}">
        <p14:creationId xmlns:p14="http://schemas.microsoft.com/office/powerpoint/2010/main" val="480345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Autarky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399314"/>
              </a:xfrm>
            </p:spPr>
            <p:txBody>
              <a:bodyPr>
                <a:normAutofit fontScale="62500" lnSpcReduction="20000"/>
              </a:bodyPr>
              <a:lstStyle/>
              <a:p>
                <a:pPr>
                  <a:lnSpc>
                    <a:spcPct val="100000"/>
                  </a:lnSpc>
                  <a:spcBef>
                    <a:spcPts val="600"/>
                  </a:spcBef>
                  <a:spcAft>
                    <a:spcPts val="600"/>
                  </a:spcAft>
                </a:pPr>
                <a:r>
                  <a:rPr lang="en-ZA" dirty="0"/>
                  <a:t>What is the outcome when consumers can only invest individually</a:t>
                </a:r>
              </a:p>
              <a:p>
                <a:pPr lvl="1">
                  <a:lnSpc>
                    <a:spcPct val="100000"/>
                  </a:lnSpc>
                  <a:spcBef>
                    <a:spcPts val="600"/>
                  </a:spcBef>
                  <a:spcAft>
                    <a:spcPts val="600"/>
                  </a:spcAft>
                </a:pPr>
                <a:r>
                  <a:rPr lang="en-ZA" dirty="0"/>
                  <a:t>No banks, no trade in consumption claims between consumers</a:t>
                </a:r>
              </a:p>
              <a:p>
                <a:pPr lvl="1">
                  <a:lnSpc>
                    <a:spcPct val="100000"/>
                  </a:lnSpc>
                  <a:spcBef>
                    <a:spcPts val="600"/>
                  </a:spcBef>
                  <a:spcAft>
                    <a:spcPts val="600"/>
                  </a:spcAft>
                </a:pPr>
                <a:r>
                  <a:rPr lang="en-ZA" dirty="0"/>
                  <a:t>So consumers must split their endowment between the two assets </a:t>
                </a:r>
                <a14:m>
                  <m:oMath xmlns:m="http://schemas.openxmlformats.org/officeDocument/2006/math">
                    <m:r>
                      <a:rPr lang="en-ZA" b="0" i="1" smtClean="0">
                        <a:latin typeface="Cambria Math" panose="02040503050406030204" pitchFamily="18" charset="0"/>
                      </a:rPr>
                      <m:t>𝑥</m:t>
                    </m:r>
                    <m:r>
                      <a:rPr lang="en-ZA" b="0" i="1" smtClean="0">
                        <a:latin typeface="Cambria Math" panose="02040503050406030204" pitchFamily="18" charset="0"/>
                      </a:rPr>
                      <m:t>+</m:t>
                    </m:r>
                    <m:r>
                      <a:rPr lang="en-ZA" i="1">
                        <a:latin typeface="Cambria Math" panose="02040503050406030204" pitchFamily="18" charset="0"/>
                      </a:rPr>
                      <m:t>𝑦</m:t>
                    </m:r>
                    <m:r>
                      <a:rPr lang="en-ZA" b="0" i="1" smtClean="0">
                        <a:latin typeface="Cambria Math" panose="02040503050406030204" pitchFamily="18" charset="0"/>
                      </a:rPr>
                      <m:t>=1</m:t>
                    </m:r>
                  </m:oMath>
                </a14:m>
                <a:r>
                  <a:rPr lang="en-ZA" dirty="0"/>
                  <a:t> (or </a:t>
                </a:r>
                <a14:m>
                  <m:oMath xmlns:m="http://schemas.openxmlformats.org/officeDocument/2006/math">
                    <m:r>
                      <a:rPr lang="en-ZA" i="1">
                        <a:latin typeface="Cambria Math" panose="02040503050406030204" pitchFamily="18" charset="0"/>
                      </a:rPr>
                      <m:t>𝑦</m:t>
                    </m:r>
                    <m:r>
                      <a:rPr lang="en-ZA" b="0" i="0" smtClean="0">
                        <a:latin typeface="Cambria Math" panose="02040503050406030204" pitchFamily="18" charset="0"/>
                      </a:rPr>
                      <m:t>=1−</m:t>
                    </m:r>
                    <m:r>
                      <a:rPr lang="en-ZA" b="0" i="1" smtClean="0">
                        <a:latin typeface="Cambria Math" panose="02040503050406030204" pitchFamily="18" charset="0"/>
                      </a:rPr>
                      <m:t>𝑥</m:t>
                    </m:r>
                  </m:oMath>
                </a14:m>
                <a:r>
                  <a:rPr lang="en-ZA" dirty="0"/>
                  <a:t>)</a:t>
                </a:r>
              </a:p>
              <a:p>
                <a:pPr>
                  <a:lnSpc>
                    <a:spcPct val="100000"/>
                  </a:lnSpc>
                  <a:spcBef>
                    <a:spcPts val="600"/>
                  </a:spcBef>
                  <a:spcAft>
                    <a:spcPts val="600"/>
                  </a:spcAft>
                </a:pPr>
                <a:r>
                  <a:rPr lang="en-ZA" dirty="0"/>
                  <a:t>Budget constraints:</a:t>
                </a:r>
              </a:p>
              <a:p>
                <a:pPr marL="0" indent="0" algn="ctr">
                  <a:lnSpc>
                    <a:spcPct val="100000"/>
                  </a:lnSpc>
                  <a:spcBef>
                    <a:spcPts val="600"/>
                  </a:spcBef>
                  <a:spcAft>
                    <a:spcPts val="600"/>
                  </a:spcAft>
                  <a:buNone/>
                </a:pP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1</m:t>
                        </m:r>
                      </m:sub>
                    </m:sSub>
                    <m:r>
                      <a:rPr lang="en-ZA" b="0" i="0" smtClean="0">
                        <a:latin typeface="Cambria Math" panose="02040503050406030204" pitchFamily="18" charset="0"/>
                      </a:rPr>
                      <m:t>=1−</m:t>
                    </m:r>
                    <m:r>
                      <a:rPr lang="en-ZA" b="0" i="1" smtClean="0">
                        <a:latin typeface="Cambria Math" panose="02040503050406030204" pitchFamily="18" charset="0"/>
                      </a:rPr>
                      <m:t>𝑥</m:t>
                    </m:r>
                    <m:r>
                      <a:rPr lang="en-ZA" b="0" i="1" smtClean="0">
                        <a:latin typeface="Cambria Math" panose="02040503050406030204" pitchFamily="18" charset="0"/>
                      </a:rPr>
                      <m:t>+</m:t>
                    </m:r>
                    <m:r>
                      <a:rPr lang="en-ZA" b="0" i="1" smtClean="0">
                        <a:latin typeface="Cambria Math" panose="02040503050406030204" pitchFamily="18" charset="0"/>
                      </a:rPr>
                      <m:t>𝑟𝑥</m:t>
                    </m:r>
                  </m:oMath>
                </a14:m>
                <a:r>
                  <a:rPr lang="en-ZA" b="0" i="1" dirty="0"/>
                  <a:t>,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b="0" i="1" smtClean="0">
                            <a:latin typeface="Cambria Math" panose="02040503050406030204" pitchFamily="18" charset="0"/>
                          </a:rPr>
                          <m:t>2</m:t>
                        </m:r>
                      </m:sub>
                    </m:sSub>
                    <m:r>
                      <a:rPr lang="en-ZA">
                        <a:latin typeface="Cambria Math" panose="02040503050406030204" pitchFamily="18" charset="0"/>
                      </a:rPr>
                      <m:t>=1−</m:t>
                    </m:r>
                    <m:r>
                      <a:rPr lang="en-ZA" i="1">
                        <a:latin typeface="Cambria Math" panose="02040503050406030204" pitchFamily="18" charset="0"/>
                      </a:rPr>
                      <m:t>𝑥</m:t>
                    </m:r>
                    <m:r>
                      <a:rPr lang="en-ZA" i="1">
                        <a:latin typeface="Cambria Math" panose="02040503050406030204" pitchFamily="18" charset="0"/>
                      </a:rPr>
                      <m:t>+</m:t>
                    </m:r>
                    <m:r>
                      <a:rPr lang="en-ZA" b="0" i="1" smtClean="0">
                        <a:latin typeface="Cambria Math" panose="02040503050406030204" pitchFamily="18" charset="0"/>
                      </a:rPr>
                      <m:t>𝑅</m:t>
                    </m:r>
                    <m:r>
                      <a:rPr lang="en-ZA" i="1">
                        <a:latin typeface="Cambria Math" panose="02040503050406030204" pitchFamily="18" charset="0"/>
                      </a:rPr>
                      <m:t>𝑥</m:t>
                    </m:r>
                  </m:oMath>
                </a14:m>
                <a:endParaRPr lang="en-ZA" i="1" dirty="0"/>
              </a:p>
              <a:p>
                <a:pPr>
                  <a:lnSpc>
                    <a:spcPct val="100000"/>
                  </a:lnSpc>
                  <a:spcBef>
                    <a:spcPts val="600"/>
                  </a:spcBef>
                  <a:spcAft>
                    <a:spcPts val="600"/>
                  </a:spcAft>
                </a:pPr>
                <a:r>
                  <a:rPr lang="en-ZA" dirty="0"/>
                  <a:t>Objective: </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𝜆</m:t>
                      </m:r>
                      <m:r>
                        <a:rPr lang="en-ZA" i="1">
                          <a:latin typeface="Cambria Math" panose="02040503050406030204" pitchFamily="18" charset="0"/>
                        </a:rPr>
                        <m:t>𝑢</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𝑐</m:t>
                              </m:r>
                            </m:e>
                            <m:sub>
                              <m:r>
                                <a:rPr lang="en-ZA" i="1">
                                  <a:latin typeface="Cambria Math" panose="02040503050406030204" pitchFamily="18" charset="0"/>
                                </a:rPr>
                                <m:t>1</m:t>
                              </m:r>
                            </m:sub>
                          </m:sSub>
                        </m:e>
                      </m:d>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1−</m:t>
                          </m:r>
                          <m:r>
                            <a:rPr lang="en-ZA" b="0" i="1" smtClean="0">
                              <a:latin typeface="Cambria Math" panose="02040503050406030204" pitchFamily="18" charset="0"/>
                            </a:rPr>
                            <m:t>𝜆</m:t>
                          </m:r>
                        </m:e>
                      </m:d>
                      <m:r>
                        <a:rPr lang="en-ZA" b="0" i="1" smtClean="0">
                          <a:latin typeface="Cambria Math" panose="02040503050406030204" pitchFamily="18" charset="0"/>
                        </a:rPr>
                        <m:t>𝑢</m:t>
                      </m:r>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𝑐</m:t>
                              </m:r>
                            </m:e>
                            <m:sub>
                              <m:r>
                                <a:rPr lang="en-ZA" b="0" i="1" smtClean="0">
                                  <a:latin typeface="Cambria Math" panose="02040503050406030204" pitchFamily="18" charset="0"/>
                                </a:rPr>
                                <m:t>2</m:t>
                              </m:r>
                            </m:sub>
                          </m:sSub>
                        </m:e>
                      </m:d>
                    </m:oMath>
                  </m:oMathPara>
                </a14:m>
                <a:endParaRPr lang="en-ZA" b="0" dirty="0"/>
              </a:p>
              <a:p>
                <a:pPr>
                  <a:lnSpc>
                    <a:spcPct val="100000"/>
                  </a:lnSpc>
                  <a:spcBef>
                    <a:spcPts val="600"/>
                  </a:spcBef>
                  <a:spcAft>
                    <a:spcPts val="600"/>
                  </a:spcAft>
                </a:pPr>
                <a:r>
                  <a:rPr lang="en-ZA" dirty="0"/>
                  <a:t>Solution (skipping steps):</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ZA" b="0" i="1" smtClean="0">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b="0" i="1" smtClean="0">
                              <a:latin typeface="Cambria Math" panose="02040503050406030204" pitchFamily="18" charset="0"/>
                            </a:rPr>
                            <m:t>𝐴</m:t>
                          </m:r>
                        </m:sup>
                      </m:sSubSup>
                      <m:r>
                        <a:rPr lang="en-ZA" b="0" i="1" smtClean="0">
                          <a:latin typeface="Cambria Math" panose="02040503050406030204" pitchFamily="18" charset="0"/>
                        </a:rPr>
                        <m:t>≤1</m:t>
                      </m:r>
                    </m:oMath>
                  </m:oMathPara>
                </a14:m>
                <a:endParaRPr lang="en-ZA"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2</m:t>
                          </m:r>
                        </m:sub>
                        <m:sup>
                          <m:r>
                            <a:rPr lang="en-ZA" i="1">
                              <a:latin typeface="Cambria Math" panose="02040503050406030204" pitchFamily="18" charset="0"/>
                            </a:rPr>
                            <m:t>𝐴</m:t>
                          </m:r>
                        </m:sup>
                      </m:sSubSup>
                      <m:r>
                        <a:rPr lang="en-ZA" i="1">
                          <a:latin typeface="Cambria Math" panose="02040503050406030204" pitchFamily="18" charset="0"/>
                        </a:rPr>
                        <m:t>≤</m:t>
                      </m:r>
                      <m:r>
                        <a:rPr lang="en-ZA" b="0" i="1" smtClean="0">
                          <a:latin typeface="Cambria Math" panose="02040503050406030204" pitchFamily="18" charset="0"/>
                        </a:rPr>
                        <m:t>𝑅</m:t>
                      </m:r>
                    </m:oMath>
                  </m:oMathPara>
                </a14:m>
                <a:endParaRPr lang="en-ZA" b="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i="1">
                              <a:latin typeface="Cambria Math" panose="02040503050406030204" pitchFamily="18" charset="0"/>
                            </a:rPr>
                            <m:t>𝐴</m:t>
                          </m:r>
                        </m:sup>
                      </m:sSubSup>
                      <m:r>
                        <a:rPr lang="en-ZA" b="0" i="1" smtClean="0">
                          <a:latin typeface="Cambria Math" panose="02040503050406030204" pitchFamily="18" charset="0"/>
                        </a:rPr>
                        <m:t>&gt;1⇒</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1</m:t>
                          </m:r>
                        </m:sub>
                        <m:sup>
                          <m:r>
                            <a:rPr lang="en-ZA" i="1">
                              <a:latin typeface="Cambria Math" panose="02040503050406030204" pitchFamily="18" charset="0"/>
                            </a:rPr>
                            <m:t>𝐴</m:t>
                          </m:r>
                        </m:sup>
                      </m:sSubSup>
                      <m:r>
                        <a:rPr lang="en-ZA" b="0" i="1" smtClean="0">
                          <a:latin typeface="Cambria Math" panose="02040503050406030204" pitchFamily="18" charset="0"/>
                        </a:rPr>
                        <m:t>&lt;</m:t>
                      </m:r>
                      <m:r>
                        <a:rPr lang="en-ZA" i="1">
                          <a:latin typeface="Cambria Math" panose="02040503050406030204" pitchFamily="18" charset="0"/>
                        </a:rPr>
                        <m:t>1</m:t>
                      </m:r>
                    </m:oMath>
                  </m:oMathPara>
                </a14:m>
                <a:endParaRPr lang="en-ZA" b="0" dirty="0"/>
              </a:p>
              <a:p>
                <a:pPr lvl="1">
                  <a:lnSpc>
                    <a:spcPct val="100000"/>
                  </a:lnSpc>
                  <a:spcBef>
                    <a:spcPts val="600"/>
                  </a:spcBef>
                  <a:spcAft>
                    <a:spcPts val="600"/>
                  </a:spcAft>
                </a:pPr>
                <a:r>
                  <a:rPr lang="en-ZA" dirty="0"/>
                  <a:t>There are corner solutions: if </a:t>
                </a:r>
                <a14:m>
                  <m:oMath xmlns:m="http://schemas.openxmlformats.org/officeDocument/2006/math">
                    <m:r>
                      <a:rPr lang="en-ZA" i="1">
                        <a:latin typeface="Cambria Math" panose="02040503050406030204" pitchFamily="18" charset="0"/>
                      </a:rPr>
                      <m:t>𝜆</m:t>
                    </m:r>
                  </m:oMath>
                </a14:m>
                <a:r>
                  <a:rPr lang="en-ZA" dirty="0"/>
                  <a:t> is very high, no productive investment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𝐴</m:t>
                        </m:r>
                      </m:sup>
                    </m:sSubSup>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2</m:t>
                        </m:r>
                      </m:sub>
                      <m:sup>
                        <m:r>
                          <a:rPr lang="en-ZA" i="1">
                            <a:latin typeface="Cambria Math" panose="02040503050406030204" pitchFamily="18" charset="0"/>
                          </a:rPr>
                          <m:t>𝐴</m:t>
                        </m:r>
                      </m:sup>
                    </m:sSubSup>
                    <m:r>
                      <a:rPr lang="en-ZA" b="0" i="1" smtClean="0">
                        <a:latin typeface="Cambria Math" panose="02040503050406030204" pitchFamily="18" charset="0"/>
                      </a:rPr>
                      <m:t>=1</m:t>
                    </m:r>
                  </m:oMath>
                </a14:m>
                <a:r>
                  <a:rPr lang="en-ZA" dirty="0"/>
                  <a:t>, if very low, no storage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𝐴</m:t>
                        </m:r>
                      </m:sup>
                    </m:sSubSup>
                    <m:r>
                      <a:rPr lang="en-ZA" i="1">
                        <a:latin typeface="Cambria Math" panose="02040503050406030204" pitchFamily="18" charset="0"/>
                      </a:rPr>
                      <m:t>=</m:t>
                    </m:r>
                    <m:r>
                      <a:rPr lang="en-ZA" b="0" i="1" smtClean="0">
                        <a:latin typeface="Cambria Math" panose="02040503050406030204" pitchFamily="18" charset="0"/>
                      </a:rPr>
                      <m:t>𝑟</m:t>
                    </m:r>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i="1">
                            <a:latin typeface="Cambria Math" panose="02040503050406030204" pitchFamily="18" charset="0"/>
                          </a:rPr>
                          <m:t>𝐴</m:t>
                        </m:r>
                      </m:sup>
                    </m:sSubSup>
                    <m:r>
                      <a:rPr lang="en-ZA" i="1">
                        <a:latin typeface="Cambria Math" panose="02040503050406030204" pitchFamily="18" charset="0"/>
                      </a:rPr>
                      <m:t>=</m:t>
                    </m:r>
                    <m:r>
                      <a:rPr lang="en-ZA" b="0" i="1" smtClean="0">
                        <a:latin typeface="Cambria Math" panose="02040503050406030204" pitchFamily="18" charset="0"/>
                      </a:rPr>
                      <m:t>𝑅</m:t>
                    </m:r>
                  </m:oMath>
                </a14:m>
                <a:endParaRPr lang="en-ZA" dirty="0"/>
              </a:p>
              <a:p>
                <a:pPr lvl="1">
                  <a:lnSpc>
                    <a:spcPct val="100000"/>
                  </a:lnSpc>
                  <a:spcBef>
                    <a:spcPts val="600"/>
                  </a:spcBef>
                  <a:spcAft>
                    <a:spcPts val="600"/>
                  </a:spcAft>
                </a:pPr>
                <a:r>
                  <a:rPr lang="en-ZA" dirty="0"/>
                  <a:t>Solution is inefficient – aggregate consumption is smaller than feasible:</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𝜆</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𝐴</m:t>
                          </m:r>
                        </m:sup>
                      </m:sSubSup>
                      <m:r>
                        <a:rPr lang="en-ZA">
                          <a:latin typeface="Cambria Math" panose="02040503050406030204" pitchFamily="18" charset="0"/>
                        </a:rPr>
                        <m:t>+</m:t>
                      </m:r>
                      <m:d>
                        <m:dPr>
                          <m:ctrlPr>
                            <a:rPr lang="en-ZA" i="1">
                              <a:latin typeface="Cambria Math" panose="02040503050406030204" pitchFamily="18" charset="0"/>
                            </a:rPr>
                          </m:ctrlPr>
                        </m:dPr>
                        <m:e>
                          <m:r>
                            <a:rPr lang="en-ZA">
                              <a:latin typeface="Cambria Math" panose="02040503050406030204" pitchFamily="18" charset="0"/>
                            </a:rPr>
                            <m:t>1−</m:t>
                          </m:r>
                          <m:r>
                            <a:rPr lang="en-ZA" i="1">
                              <a:latin typeface="Cambria Math" panose="02040503050406030204" pitchFamily="18" charset="0"/>
                            </a:rPr>
                            <m:t>𝜆</m:t>
                          </m:r>
                        </m:e>
                      </m:d>
                      <m:f>
                        <m:fPr>
                          <m:ctrlPr>
                            <a:rPr lang="en-ZA" i="1">
                              <a:latin typeface="Cambria Math" panose="02040503050406030204" pitchFamily="18" charset="0"/>
                            </a:rPr>
                          </m:ctrlPr>
                        </m:fPr>
                        <m:num>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i="1">
                                  <a:latin typeface="Cambria Math" panose="02040503050406030204" pitchFamily="18" charset="0"/>
                                </a:rPr>
                                <m:t>𝐴</m:t>
                              </m:r>
                            </m:sup>
                          </m:sSubSup>
                        </m:num>
                        <m:den>
                          <m:r>
                            <a:rPr lang="en-ZA" i="1">
                              <a:latin typeface="Cambria Math" panose="02040503050406030204" pitchFamily="18" charset="0"/>
                            </a:rPr>
                            <m:t>𝑅</m:t>
                          </m:r>
                        </m:den>
                      </m:f>
                      <m:r>
                        <a:rPr lang="en-ZA" b="0" i="1" smtClean="0">
                          <a:latin typeface="Cambria Math" panose="02040503050406030204" pitchFamily="18" charset="0"/>
                        </a:rPr>
                        <m:t>&lt;</m:t>
                      </m:r>
                      <m:r>
                        <a:rPr lang="en-ZA" i="1">
                          <a:latin typeface="Cambria Math" panose="02040503050406030204" pitchFamily="18" charset="0"/>
                        </a:rPr>
                        <m:t>1</m:t>
                      </m:r>
                    </m:oMath>
                  </m:oMathPara>
                </a14:m>
                <a:endParaRPr lang="en-ZA" dirty="0"/>
              </a:p>
              <a:p>
                <a:pPr marL="0" indent="0">
                  <a:lnSpc>
                    <a:spcPct val="100000"/>
                  </a:lnSpc>
                  <a:spcBef>
                    <a:spcPts val="600"/>
                  </a:spcBef>
                  <a:spcAft>
                    <a:spcPts val="600"/>
                  </a:spcAft>
                  <a:buNone/>
                </a:pPr>
                <a:endParaRPr lang="en-ZA" i="1" dirty="0"/>
              </a:p>
            </p:txBody>
          </p:sp>
        </mc:Choice>
        <mc:Fallback xmlns="">
          <p:sp>
            <p:nvSpPr>
              <p:cNvPr id="3" name="Content Placeholder 2">
                <a:extLst>
                  <a:ext uri="{FF2B5EF4-FFF2-40B4-BE49-F238E27FC236}">
                    <a16:creationId xmlns:a16="http://schemas.microsoft.com/office/drawing/2014/main" id="{7B95F09C-73A3-4FB2-B767-59CECA5D260F}"/>
                  </a:ext>
                </a:extLst>
              </p:cNvPr>
              <p:cNvSpPr>
                <a:spLocks noGrp="1" noRot="1" noChangeAspect="1" noMove="1" noResize="1" noEditPoints="1" noAdjustHandles="1" noChangeArrowheads="1" noChangeShapeType="1" noTextEdit="1"/>
              </p:cNvSpPr>
              <p:nvPr>
                <p:ph idx="1"/>
              </p:nvPr>
            </p:nvSpPr>
            <p:spPr>
              <a:xfrm>
                <a:off x="838200" y="1123406"/>
                <a:ext cx="10515600" cy="5399314"/>
              </a:xfrm>
              <a:blipFill>
                <a:blip r:embed="rId2"/>
                <a:stretch>
                  <a:fillRect l="-406" t="-1467"/>
                </a:stretch>
              </a:blipFill>
            </p:spPr>
            <p:txBody>
              <a:bodyPr/>
              <a:lstStyle/>
              <a:p>
                <a:r>
                  <a:rPr lang="en-ZA">
                    <a:noFill/>
                  </a:rPr>
                  <a:t> </a:t>
                </a:r>
              </a:p>
            </p:txBody>
          </p:sp>
        </mc:Fallback>
      </mc:AlternateContent>
    </p:spTree>
    <p:extLst>
      <p:ext uri="{BB962C8B-B14F-4D97-AF65-F5344CB8AC3E}">
        <p14:creationId xmlns:p14="http://schemas.microsoft.com/office/powerpoint/2010/main" val="2379108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Financial Market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053557"/>
              </a:xfrm>
            </p:spPr>
            <p:txBody>
              <a:bodyPr>
                <a:normAutofit/>
              </a:bodyPr>
              <a:lstStyle/>
              <a:p>
                <a:pPr>
                  <a:lnSpc>
                    <a:spcPct val="100000"/>
                  </a:lnSpc>
                  <a:spcBef>
                    <a:spcPts val="600"/>
                  </a:spcBef>
                  <a:spcAft>
                    <a:spcPts val="600"/>
                  </a:spcAft>
                </a:pPr>
                <a:r>
                  <a:rPr lang="en-ZA" dirty="0"/>
                  <a:t>Suppose consumers can trade claims on consumption by issuing a bond </a:t>
                </a:r>
              </a:p>
              <a:p>
                <a:pPr>
                  <a:lnSpc>
                    <a:spcPct val="100000"/>
                  </a:lnSpc>
                  <a:spcBef>
                    <a:spcPts val="600"/>
                  </a:spcBef>
                  <a:spcAft>
                    <a:spcPts val="600"/>
                  </a:spcAft>
                </a:pPr>
                <a:r>
                  <a:rPr lang="en-ZA" dirty="0"/>
                  <a:t>Diamond and </a:t>
                </a:r>
                <a:r>
                  <a:rPr lang="en-ZA" dirty="0" err="1"/>
                  <a:t>Dybvig</a:t>
                </a:r>
                <a:r>
                  <a:rPr lang="en-ZA" dirty="0"/>
                  <a:t> show that this leads to a Pareto improvement on autarky:</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ZA" b="0" i="1" smtClean="0">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b="0" i="1" smtClean="0">
                              <a:latin typeface="Cambria Math" panose="02040503050406030204" pitchFamily="18" charset="0"/>
                            </a:rPr>
                            <m:t>𝐴</m:t>
                          </m:r>
                        </m:sup>
                      </m:sSubSup>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b="0" i="1" smtClean="0">
                              <a:latin typeface="Cambria Math" panose="02040503050406030204" pitchFamily="18" charset="0"/>
                            </a:rPr>
                            <m:t>𝑀</m:t>
                          </m:r>
                        </m:sup>
                      </m:sSubSup>
                      <m:r>
                        <a:rPr lang="en-ZA" b="0" i="1" smtClean="0">
                          <a:latin typeface="Cambria Math" panose="02040503050406030204" pitchFamily="18" charset="0"/>
                        </a:rPr>
                        <m:t>=1</m:t>
                      </m:r>
                    </m:oMath>
                  </m:oMathPara>
                </a14:m>
                <a:endParaRPr lang="en-ZA"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2</m:t>
                          </m:r>
                        </m:sub>
                        <m:sup>
                          <m:r>
                            <a:rPr lang="en-ZA" i="1">
                              <a:latin typeface="Cambria Math" panose="02040503050406030204" pitchFamily="18" charset="0"/>
                            </a:rPr>
                            <m:t>𝐴</m:t>
                          </m:r>
                        </m:sup>
                      </m:sSubSup>
                      <m:r>
                        <a:rPr lang="en-ZA" i="1">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𝑀</m:t>
                          </m:r>
                        </m:sup>
                      </m:sSubSup>
                      <m:r>
                        <a:rPr lang="en-ZA" b="0" i="1" smtClean="0">
                          <a:latin typeface="Cambria Math" panose="02040503050406030204" pitchFamily="18" charset="0"/>
                        </a:rPr>
                        <m:t>=</m:t>
                      </m:r>
                      <m:r>
                        <a:rPr lang="en-ZA" b="0" i="1" smtClean="0">
                          <a:latin typeface="Cambria Math" panose="02040503050406030204" pitchFamily="18" charset="0"/>
                        </a:rPr>
                        <m:t>𝑅</m:t>
                      </m:r>
                    </m:oMath>
                  </m:oMathPara>
                </a14:m>
                <a:endParaRPr lang="en-ZA" b="0" dirty="0"/>
              </a:p>
              <a:p>
                <a:pPr lvl="1">
                  <a:lnSpc>
                    <a:spcPct val="100000"/>
                  </a:lnSpc>
                  <a:spcBef>
                    <a:spcPts val="600"/>
                  </a:spcBef>
                  <a:spcAft>
                    <a:spcPts val="600"/>
                  </a:spcAft>
                </a:pPr>
                <a:r>
                  <a:rPr lang="en-ZA" dirty="0"/>
                  <a:t>But the solution is inefficient if the coefficient of relative risk aversion is greater than 1: </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𝑢</m:t>
                          </m:r>
                        </m:e>
                        <m:sup>
                          <m:r>
                            <a:rPr lang="en-ZA" i="1">
                              <a:latin typeface="Cambria Math" panose="02040503050406030204" pitchFamily="18" charset="0"/>
                            </a:rPr>
                            <m:t>′</m:t>
                          </m:r>
                        </m:sup>
                      </m:sSup>
                      <m:d>
                        <m:dPr>
                          <m:ctrlPr>
                            <a:rPr lang="en-ZA" i="1">
                              <a:latin typeface="Cambria Math" panose="02040503050406030204" pitchFamily="18" charset="0"/>
                            </a:rPr>
                          </m:ctrlPr>
                        </m:dPr>
                        <m:e>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b="0" i="1" smtClean="0">
                                  <a:latin typeface="Cambria Math" panose="02040503050406030204" pitchFamily="18" charset="0"/>
                                </a:rPr>
                                <m:t>𝑀</m:t>
                              </m:r>
                            </m:sup>
                          </m:sSubSup>
                        </m:e>
                      </m:d>
                      <m:r>
                        <a:rPr lang="en-ZA" b="0" i="1" smtClean="0">
                          <a:latin typeface="Cambria Math" panose="02040503050406030204" pitchFamily="18" charset="0"/>
                        </a:rPr>
                        <m:t>&gt;</m:t>
                      </m:r>
                      <m:r>
                        <a:rPr lang="en-ZA" i="1">
                          <a:latin typeface="Cambria Math" panose="02040503050406030204" pitchFamily="18" charset="0"/>
                        </a:rPr>
                        <m:t>𝑅</m:t>
                      </m:r>
                      <m:sSup>
                        <m:sSupPr>
                          <m:ctrlPr>
                            <a:rPr lang="en-ZA" i="1">
                              <a:latin typeface="Cambria Math" panose="02040503050406030204" pitchFamily="18" charset="0"/>
                            </a:rPr>
                          </m:ctrlPr>
                        </m:sSupPr>
                        <m:e>
                          <m:r>
                            <a:rPr lang="en-ZA" i="1">
                              <a:latin typeface="Cambria Math" panose="02040503050406030204" pitchFamily="18" charset="0"/>
                            </a:rPr>
                            <m:t>𝑢</m:t>
                          </m:r>
                        </m:e>
                        <m:sup>
                          <m:r>
                            <a:rPr lang="en-ZA" i="1">
                              <a:latin typeface="Cambria Math" panose="02040503050406030204" pitchFamily="18" charset="0"/>
                            </a:rPr>
                            <m:t>′</m:t>
                          </m:r>
                        </m:sup>
                      </m:sSup>
                      <m:d>
                        <m:dPr>
                          <m:ctrlPr>
                            <a:rPr lang="en-ZA" i="1">
                              <a:latin typeface="Cambria Math" panose="02040503050406030204" pitchFamily="18" charset="0"/>
                            </a:rPr>
                          </m:ctrlPr>
                        </m:dPr>
                        <m:e>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b="0" i="1" smtClean="0">
                                  <a:latin typeface="Cambria Math" panose="02040503050406030204" pitchFamily="18" charset="0"/>
                                </a:rPr>
                                <m:t>𝑀</m:t>
                              </m:r>
                            </m:sup>
                          </m:sSubSup>
                        </m:e>
                      </m:d>
                    </m:oMath>
                  </m:oMathPara>
                </a14:m>
                <a:endParaRPr lang="en-ZA" i="1" dirty="0"/>
              </a:p>
            </p:txBody>
          </p:sp>
        </mc:Choice>
        <mc:Fallback xmlns="">
          <p:sp>
            <p:nvSpPr>
              <p:cNvPr id="3" name="Content Placeholder 2">
                <a:extLst>
                  <a:ext uri="{FF2B5EF4-FFF2-40B4-BE49-F238E27FC236}">
                    <a16:creationId xmlns:a16="http://schemas.microsoft.com/office/drawing/2014/main" id="{7B95F09C-73A3-4FB2-B767-59CECA5D260F}"/>
                  </a:ext>
                </a:extLst>
              </p:cNvPr>
              <p:cNvSpPr>
                <a:spLocks noGrp="1" noRot="1" noChangeAspect="1" noMove="1" noResize="1" noEditPoints="1" noAdjustHandles="1" noChangeArrowheads="1" noChangeShapeType="1" noTextEdit="1"/>
              </p:cNvSpPr>
              <p:nvPr>
                <p:ph idx="1"/>
              </p:nvPr>
            </p:nvSpPr>
            <p:spPr>
              <a:xfrm>
                <a:off x="838200" y="1123406"/>
                <a:ext cx="10515600" cy="5053557"/>
              </a:xfrm>
              <a:blipFill>
                <a:blip r:embed="rId2"/>
                <a:stretch>
                  <a:fillRect l="-1043" t="-1086"/>
                </a:stretch>
              </a:blipFill>
            </p:spPr>
            <p:txBody>
              <a:bodyPr/>
              <a:lstStyle/>
              <a:p>
                <a:r>
                  <a:rPr lang="en-ZA">
                    <a:noFill/>
                  </a:rPr>
                  <a:t> </a:t>
                </a:r>
              </a:p>
            </p:txBody>
          </p:sp>
        </mc:Fallback>
      </mc:AlternateContent>
    </p:spTree>
    <p:extLst>
      <p:ext uri="{BB962C8B-B14F-4D97-AF65-F5344CB8AC3E}">
        <p14:creationId xmlns:p14="http://schemas.microsoft.com/office/powerpoint/2010/main" val="32241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Banking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053557"/>
              </a:xfrm>
            </p:spPr>
            <p:txBody>
              <a:bodyPr>
                <a:normAutofit fontScale="70000" lnSpcReduction="20000"/>
              </a:bodyPr>
              <a:lstStyle/>
              <a:p>
                <a:pPr>
                  <a:lnSpc>
                    <a:spcPct val="100000"/>
                  </a:lnSpc>
                  <a:spcBef>
                    <a:spcPts val="600"/>
                  </a:spcBef>
                  <a:spcAft>
                    <a:spcPts val="600"/>
                  </a:spcAft>
                </a:pPr>
                <a:r>
                  <a:rPr lang="en-ZA" dirty="0"/>
                  <a:t>A financial intermediary called a “bank” can feasibly implement the Pareto optimal allocation </a:t>
                </a:r>
              </a:p>
              <a:p>
                <a:pPr>
                  <a:lnSpc>
                    <a:spcPct val="100000"/>
                  </a:lnSpc>
                  <a:spcBef>
                    <a:spcPts val="600"/>
                  </a:spcBef>
                  <a:spcAft>
                    <a:spcPts val="600"/>
                  </a:spcAft>
                </a:pPr>
                <a:r>
                  <a:rPr lang="en-ZA" dirty="0"/>
                  <a:t>A bank offers a deposit contract: </a:t>
                </a:r>
                <a:br>
                  <a:rPr lang="en-ZA" dirty="0"/>
                </a:br>
                <a:r>
                  <a:rPr lang="en-ZA" dirty="0"/>
                  <a:t>For every unit of endowment deposited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=0</m:t>
                    </m:r>
                  </m:oMath>
                </a14:m>
                <a:r>
                  <a:rPr lang="en-ZA" dirty="0"/>
                  <a:t>, the contract pays a return of</a:t>
                </a:r>
              </a:p>
              <a:p>
                <a:pPr lvl="1">
                  <a:lnSpc>
                    <a:spcPct val="100000"/>
                  </a:lnSpc>
                  <a:spcBef>
                    <a:spcPts val="600"/>
                  </a:spcBef>
                  <a:spcAft>
                    <a:spcPts val="600"/>
                  </a:spcAft>
                </a:pP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m:t>
                        </m:r>
                      </m:sup>
                    </m:sSubSup>
                  </m:oMath>
                </a14:m>
                <a:r>
                  <a:rPr lang="en-ZA" dirty="0"/>
                  <a:t> if withdrawn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r>
                  <a:rPr lang="en-ZA" dirty="0"/>
                  <a:t>, </a:t>
                </a:r>
                <a:endParaRPr lang="en-ZA" i="1" dirty="0">
                  <a:latin typeface="Cambria Math" panose="02040503050406030204" pitchFamily="18" charset="0"/>
                </a:endParaRPr>
              </a:p>
              <a:p>
                <a:pPr lvl="1">
                  <a:lnSpc>
                    <a:spcPct val="100000"/>
                  </a:lnSpc>
                  <a:spcBef>
                    <a:spcPts val="600"/>
                  </a:spcBef>
                  <a:spcAft>
                    <a:spcPts val="600"/>
                  </a:spcAft>
                </a:pP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b="0" i="1" smtClean="0">
                            <a:latin typeface="Cambria Math" panose="02040503050406030204" pitchFamily="18" charset="0"/>
                          </a:rPr>
                          <m:t>2</m:t>
                        </m:r>
                      </m:sub>
                      <m:sup>
                        <m:r>
                          <a:rPr lang="en-ZA" i="1">
                            <a:latin typeface="Cambria Math" panose="02040503050406030204" pitchFamily="18" charset="0"/>
                          </a:rPr>
                          <m:t>∗</m:t>
                        </m:r>
                      </m:sup>
                    </m:sSubSup>
                  </m:oMath>
                </a14:m>
                <a:r>
                  <a:rPr lang="en-ZA" dirty="0"/>
                  <a:t> (</a:t>
                </a:r>
                <a14:m>
                  <m:oMath xmlns:m="http://schemas.openxmlformats.org/officeDocument/2006/math">
                    <m:sSubSup>
                      <m:sSubSupPr>
                        <m:ctrlPr>
                          <a:rPr lang="en-ZA" i="1">
                            <a:latin typeface="Cambria Math" panose="02040503050406030204" pitchFamily="18" charset="0"/>
                          </a:rPr>
                        </m:ctrlPr>
                      </m:sSubSupPr>
                      <m:e>
                        <m:r>
                          <a:rPr lang="en-ZA" b="0" i="1" smtClean="0">
                            <a:latin typeface="Cambria Math" panose="02040503050406030204" pitchFamily="18" charset="0"/>
                          </a:rPr>
                          <m:t>&gt;</m:t>
                        </m:r>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m:t>
                        </m:r>
                      </m:sup>
                    </m:sSubSup>
                  </m:oMath>
                </a14:m>
                <a:r>
                  <a:rPr lang="en-ZA" dirty="0"/>
                  <a:t>) if withdrawn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=2 </m:t>
                    </m:r>
                  </m:oMath>
                </a14:m>
                <a:endParaRPr lang="en-ZA" dirty="0"/>
              </a:p>
              <a:p>
                <a:pPr>
                  <a:lnSpc>
                    <a:spcPct val="100000"/>
                  </a:lnSpc>
                  <a:spcBef>
                    <a:spcPts val="600"/>
                  </a:spcBef>
                  <a:spcAft>
                    <a:spcPts val="600"/>
                  </a:spcAft>
                </a:pPr>
                <a:r>
                  <a:rPr lang="en-ZA" dirty="0"/>
                  <a:t>Since </a:t>
                </a:r>
                <a14:m>
                  <m:oMath xmlns:m="http://schemas.openxmlformats.org/officeDocument/2006/math">
                    <m:r>
                      <a:rPr lang="en-ZA" i="1">
                        <a:latin typeface="Cambria Math" panose="02040503050406030204" pitchFamily="18" charset="0"/>
                      </a:rPr>
                      <m:t>𝜆</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m:t>
                        </m:r>
                      </m:sup>
                    </m:sSubSup>
                    <m:r>
                      <a:rPr lang="en-ZA">
                        <a:latin typeface="Cambria Math" panose="02040503050406030204" pitchFamily="18" charset="0"/>
                      </a:rPr>
                      <m:t>+</m:t>
                    </m:r>
                    <m:d>
                      <m:dPr>
                        <m:ctrlPr>
                          <a:rPr lang="en-ZA" i="1">
                            <a:latin typeface="Cambria Math" panose="02040503050406030204" pitchFamily="18" charset="0"/>
                          </a:rPr>
                        </m:ctrlPr>
                      </m:dPr>
                      <m:e>
                        <m:r>
                          <a:rPr lang="en-ZA">
                            <a:latin typeface="Cambria Math" panose="02040503050406030204" pitchFamily="18" charset="0"/>
                          </a:rPr>
                          <m:t>1−</m:t>
                        </m:r>
                        <m:r>
                          <a:rPr lang="en-ZA" i="1">
                            <a:latin typeface="Cambria Math" panose="02040503050406030204" pitchFamily="18" charset="0"/>
                          </a:rPr>
                          <m:t>𝜆</m:t>
                        </m:r>
                      </m:e>
                    </m:d>
                    <m:f>
                      <m:fPr>
                        <m:ctrlPr>
                          <a:rPr lang="en-ZA" i="1">
                            <a:latin typeface="Cambria Math" panose="02040503050406030204" pitchFamily="18" charset="0"/>
                          </a:rPr>
                        </m:ctrlPr>
                      </m:fPr>
                      <m:num>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i="1">
                                <a:latin typeface="Cambria Math" panose="02040503050406030204" pitchFamily="18" charset="0"/>
                              </a:rPr>
                              <m:t>∗</m:t>
                            </m:r>
                          </m:sup>
                        </m:sSubSup>
                      </m:num>
                      <m:den>
                        <m:r>
                          <a:rPr lang="en-ZA" i="1">
                            <a:latin typeface="Cambria Math" panose="02040503050406030204" pitchFamily="18" charset="0"/>
                          </a:rPr>
                          <m:t>𝑅</m:t>
                        </m:r>
                      </m:den>
                    </m:f>
                    <m:r>
                      <a:rPr lang="en-ZA" i="1">
                        <a:latin typeface="Cambria Math" panose="02040503050406030204" pitchFamily="18" charset="0"/>
                      </a:rPr>
                      <m:t>=1</m:t>
                    </m:r>
                  </m:oMath>
                </a14:m>
                <a:r>
                  <a:rPr lang="en-ZA" dirty="0"/>
                  <a:t>, this is feasible if the bank chooses the following portfolio:</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𝑦</m:t>
                      </m:r>
                      <m:r>
                        <a:rPr lang="en-ZA" i="1">
                          <a:latin typeface="Cambria Math" panose="02040503050406030204" pitchFamily="18" charset="0"/>
                        </a:rPr>
                        <m:t>=</m:t>
                      </m:r>
                      <m:r>
                        <a:rPr lang="en-ZA" i="1">
                          <a:latin typeface="Cambria Math" panose="02040503050406030204" pitchFamily="18" charset="0"/>
                        </a:rPr>
                        <m:t>𝜆</m:t>
                      </m:r>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m:t>
                          </m:r>
                        </m:sup>
                      </m:sSubSup>
                    </m:oMath>
                  </m:oMathPara>
                </a14:m>
                <a:endParaRPr lang="en-ZA" i="1"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𝑥</m:t>
                      </m:r>
                      <m:r>
                        <a:rPr lang="en-ZA" b="0" i="1" smtClean="0">
                          <a:latin typeface="Cambria Math" panose="02040503050406030204" pitchFamily="18" charset="0"/>
                        </a:rPr>
                        <m:t>=</m:t>
                      </m:r>
                      <m:d>
                        <m:dPr>
                          <m:ctrlPr>
                            <a:rPr lang="en-ZA" i="1">
                              <a:latin typeface="Cambria Math" panose="02040503050406030204" pitchFamily="18" charset="0"/>
                            </a:rPr>
                          </m:ctrlPr>
                        </m:dPr>
                        <m:e>
                          <m:r>
                            <a:rPr lang="en-ZA" i="1">
                              <a:latin typeface="Cambria Math" panose="02040503050406030204" pitchFamily="18" charset="0"/>
                            </a:rPr>
                            <m:t>1−</m:t>
                          </m:r>
                          <m:r>
                            <a:rPr lang="en-ZA" i="1">
                              <a:latin typeface="Cambria Math" panose="02040503050406030204" pitchFamily="18" charset="0"/>
                            </a:rPr>
                            <m:t>𝜆</m:t>
                          </m:r>
                        </m:e>
                      </m:d>
                      <m:f>
                        <m:fPr>
                          <m:ctrlPr>
                            <a:rPr lang="en-ZA" b="0" i="1" smtClean="0">
                              <a:latin typeface="Cambria Math" panose="02040503050406030204" pitchFamily="18" charset="0"/>
                            </a:rPr>
                          </m:ctrlPr>
                        </m:fPr>
                        <m:num>
                          <m:sSubSup>
                            <m:sSubSupPr>
                              <m:ctrlPr>
                                <a:rPr lang="en-ZA" b="0" i="1" smtClean="0">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b="0" i="1" smtClean="0">
                                  <a:latin typeface="Cambria Math" panose="02040503050406030204" pitchFamily="18" charset="0"/>
                                </a:rPr>
                                <m:t>∗</m:t>
                              </m:r>
                            </m:sup>
                          </m:sSubSup>
                        </m:num>
                        <m:den>
                          <m:r>
                            <a:rPr lang="en-ZA" b="0" i="1" smtClean="0">
                              <a:latin typeface="Cambria Math" panose="02040503050406030204" pitchFamily="18" charset="0"/>
                            </a:rPr>
                            <m:t>𝑅</m:t>
                          </m:r>
                        </m:den>
                      </m:f>
                    </m:oMath>
                  </m:oMathPara>
                </a14:m>
                <a:endParaRPr lang="en-ZA" i="1" dirty="0"/>
              </a:p>
              <a:p>
                <a:pPr lvl="1">
                  <a:lnSpc>
                    <a:spcPct val="100000"/>
                  </a:lnSpc>
                  <a:spcBef>
                    <a:spcPts val="600"/>
                  </a:spcBef>
                  <a:spcAft>
                    <a:spcPts val="600"/>
                  </a:spcAft>
                </a:pPr>
                <a:r>
                  <a:rPr lang="en-ZA" dirty="0"/>
                  <a:t>The bank provides liquidity insurance by aggregating resources of the different types of consumer</a:t>
                </a:r>
              </a:p>
              <a:p>
                <a:pPr>
                  <a:lnSpc>
                    <a:spcPct val="100000"/>
                  </a:lnSpc>
                  <a:spcBef>
                    <a:spcPts val="600"/>
                  </a:spcBef>
                  <a:spcAft>
                    <a:spcPts val="600"/>
                  </a:spcAft>
                </a:pPr>
                <a:endParaRPr lang="en-ZA" i="1" dirty="0"/>
              </a:p>
              <a:p>
                <a:pPr>
                  <a:lnSpc>
                    <a:spcPct val="100000"/>
                  </a:lnSpc>
                  <a:spcBef>
                    <a:spcPts val="600"/>
                  </a:spcBef>
                  <a:spcAft>
                    <a:spcPts val="600"/>
                  </a:spcAft>
                </a:pPr>
                <a:r>
                  <a:rPr lang="en-ZA" i="1" dirty="0"/>
                  <a:t>However</a:t>
                </a:r>
                <a:r>
                  <a:rPr lang="en-ZA" dirty="0"/>
                  <a:t>, the bank cannot observe the type of consumer, so the question is whether this setup is a Nash equilibrium/the only Nash equilibrium</a:t>
                </a:r>
              </a:p>
            </p:txBody>
          </p:sp>
        </mc:Choice>
        <mc:Fallback xmlns="">
          <p:sp>
            <p:nvSpPr>
              <p:cNvPr id="3" name="Content Placeholder 2">
                <a:extLst>
                  <a:ext uri="{FF2B5EF4-FFF2-40B4-BE49-F238E27FC236}">
                    <a16:creationId xmlns:a16="http://schemas.microsoft.com/office/drawing/2014/main" id="{7B95F09C-73A3-4FB2-B767-59CECA5D260F}"/>
                  </a:ext>
                </a:extLst>
              </p:cNvPr>
              <p:cNvSpPr>
                <a:spLocks noGrp="1" noRot="1" noChangeAspect="1" noMove="1" noResize="1" noEditPoints="1" noAdjustHandles="1" noChangeArrowheads="1" noChangeShapeType="1" noTextEdit="1"/>
              </p:cNvSpPr>
              <p:nvPr>
                <p:ph idx="1"/>
              </p:nvPr>
            </p:nvSpPr>
            <p:spPr>
              <a:xfrm>
                <a:off x="838200" y="1123406"/>
                <a:ext cx="10515600" cy="5053557"/>
              </a:xfrm>
              <a:blipFill>
                <a:blip r:embed="rId2"/>
                <a:stretch>
                  <a:fillRect l="-522" t="-1689" r="-58"/>
                </a:stretch>
              </a:blipFill>
            </p:spPr>
            <p:txBody>
              <a:bodyPr/>
              <a:lstStyle/>
              <a:p>
                <a:r>
                  <a:rPr lang="en-ZA">
                    <a:noFill/>
                  </a:rPr>
                  <a:t> </a:t>
                </a:r>
              </a:p>
            </p:txBody>
          </p:sp>
        </mc:Fallback>
      </mc:AlternateContent>
    </p:spTree>
    <p:extLst>
      <p:ext uri="{BB962C8B-B14F-4D97-AF65-F5344CB8AC3E}">
        <p14:creationId xmlns:p14="http://schemas.microsoft.com/office/powerpoint/2010/main" val="4032564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Bank Runs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053557"/>
              </a:xfrm>
            </p:spPr>
            <p:txBody>
              <a:bodyPr>
                <a:normAutofit/>
              </a:bodyPr>
              <a:lstStyle/>
              <a:p>
                <a:pPr>
                  <a:lnSpc>
                    <a:spcPct val="100000"/>
                  </a:lnSpc>
                  <a:spcBef>
                    <a:spcPts val="600"/>
                  </a:spcBef>
                  <a:spcAft>
                    <a:spcPts val="600"/>
                  </a:spcAft>
                </a:pPr>
                <a:r>
                  <a:rPr lang="en-ZA" dirty="0"/>
                  <a:t>Diamond and </a:t>
                </a:r>
                <a:r>
                  <a:rPr lang="en-ZA" dirty="0" err="1"/>
                  <a:t>Dybvig</a:t>
                </a:r>
                <a:r>
                  <a:rPr lang="en-ZA" dirty="0"/>
                  <a:t> place two assumptions on the bank:</a:t>
                </a:r>
              </a:p>
              <a:p>
                <a:pPr lvl="1">
                  <a:lnSpc>
                    <a:spcPct val="100000"/>
                  </a:lnSpc>
                  <a:spcBef>
                    <a:spcPts val="600"/>
                  </a:spcBef>
                  <a:spcAft>
                    <a:spcPts val="600"/>
                  </a:spcAft>
                </a:pPr>
                <a:r>
                  <a:rPr lang="en-ZA" dirty="0"/>
                  <a:t>It cannot observe consumer types</a:t>
                </a:r>
              </a:p>
              <a:p>
                <a:pPr lvl="1">
                  <a:lnSpc>
                    <a:spcPct val="100000"/>
                  </a:lnSpc>
                  <a:spcBef>
                    <a:spcPts val="600"/>
                  </a:spcBef>
                  <a:spcAft>
                    <a:spcPts val="600"/>
                  </a:spcAft>
                </a:pPr>
                <a:r>
                  <a:rPr lang="en-ZA" dirty="0"/>
                  <a:t>It faces a </a:t>
                </a:r>
                <a:r>
                  <a:rPr lang="en-ZA" i="1" dirty="0"/>
                  <a:t>sequential service </a:t>
                </a:r>
                <a:r>
                  <a:rPr lang="en-ZA" dirty="0"/>
                  <a:t>constraint: All consumers wishing to withdraw in any period arrive in a random sequence and are served in that sequence</a:t>
                </a:r>
              </a:p>
              <a:p>
                <a:pPr>
                  <a:lnSpc>
                    <a:spcPct val="100000"/>
                  </a:lnSpc>
                  <a:spcBef>
                    <a:spcPts val="600"/>
                  </a:spcBef>
                  <a:spcAft>
                    <a:spcPts val="600"/>
                  </a:spcAft>
                </a:pPr>
                <a:r>
                  <a:rPr lang="en-ZA" dirty="0"/>
                  <a:t>Is it a Nash equilibrium for consumers to behave as described above?</a:t>
                </a:r>
              </a:p>
              <a:p>
                <a:pPr lvl="1">
                  <a:lnSpc>
                    <a:spcPct val="100000"/>
                  </a:lnSpc>
                  <a:spcBef>
                    <a:spcPts val="600"/>
                  </a:spcBef>
                  <a:spcAft>
                    <a:spcPts val="600"/>
                  </a:spcAft>
                </a:pPr>
                <a:r>
                  <a:rPr lang="en-ZA" dirty="0"/>
                  <a:t>I.e. early consumers withdraw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r>
                  <a:rPr lang="en-ZA" dirty="0"/>
                  <a:t>, late consumers withdraw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=2</m:t>
                    </m:r>
                  </m:oMath>
                </a14:m>
                <a:endParaRPr lang="en-ZA" b="0" dirty="0"/>
              </a:p>
              <a:p>
                <a:pPr>
                  <a:lnSpc>
                    <a:spcPct val="100000"/>
                  </a:lnSpc>
                  <a:spcBef>
                    <a:spcPts val="600"/>
                  </a:spcBef>
                  <a:spcAft>
                    <a:spcPts val="600"/>
                  </a:spcAft>
                </a:pPr>
                <a:r>
                  <a:rPr lang="en-ZA" dirty="0"/>
                  <a:t>Yes, but it is not the only Nash equilibrium:</a:t>
                </a:r>
              </a:p>
            </p:txBody>
          </p:sp>
        </mc:Choice>
        <mc:Fallback xmlns="">
          <p:sp>
            <p:nvSpPr>
              <p:cNvPr id="3" name="Content Placeholder 2">
                <a:extLst>
                  <a:ext uri="{FF2B5EF4-FFF2-40B4-BE49-F238E27FC236}">
                    <a16:creationId xmlns:a16="http://schemas.microsoft.com/office/drawing/2014/main" id="{7B95F09C-73A3-4FB2-B767-59CECA5D260F}"/>
                  </a:ext>
                </a:extLst>
              </p:cNvPr>
              <p:cNvSpPr>
                <a:spLocks noGrp="1" noRot="1" noChangeAspect="1" noMove="1" noResize="1" noEditPoints="1" noAdjustHandles="1" noChangeArrowheads="1" noChangeShapeType="1" noTextEdit="1"/>
              </p:cNvSpPr>
              <p:nvPr>
                <p:ph idx="1"/>
              </p:nvPr>
            </p:nvSpPr>
            <p:spPr>
              <a:xfrm>
                <a:off x="838200" y="1123406"/>
                <a:ext cx="10515600" cy="5053557"/>
              </a:xfrm>
              <a:blipFill>
                <a:blip r:embed="rId2"/>
                <a:stretch>
                  <a:fillRect l="-1043" t="-1086"/>
                </a:stretch>
              </a:blipFill>
            </p:spPr>
            <p:txBody>
              <a:bodyPr/>
              <a:lstStyle/>
              <a:p>
                <a:r>
                  <a:rPr lang="en-ZA">
                    <a:noFill/>
                  </a:rPr>
                  <a:t> </a:t>
                </a:r>
              </a:p>
            </p:txBody>
          </p:sp>
        </mc:Fallback>
      </mc:AlternateContent>
    </p:spTree>
    <p:extLst>
      <p:ext uri="{BB962C8B-B14F-4D97-AF65-F5344CB8AC3E}">
        <p14:creationId xmlns:p14="http://schemas.microsoft.com/office/powerpoint/2010/main" val="3299187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Bank Runs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491388"/>
              </a:xfrm>
            </p:spPr>
            <p:txBody>
              <a:bodyPr>
                <a:normAutofit fontScale="70000" lnSpcReduction="20000"/>
              </a:bodyPr>
              <a:lstStyle/>
              <a:p>
                <a:pPr>
                  <a:lnSpc>
                    <a:spcPct val="120000"/>
                  </a:lnSpc>
                  <a:spcBef>
                    <a:spcPts val="600"/>
                  </a:spcBef>
                  <a:spcAft>
                    <a:spcPts val="600"/>
                  </a:spcAft>
                </a:pPr>
                <a:r>
                  <a:rPr lang="en-ZA" dirty="0"/>
                  <a:t>All early consumers necessarily withdraw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m:t>
                        </m:r>
                      </m:sup>
                    </m:sSubSup>
                  </m:oMath>
                </a14:m>
                <a:r>
                  <a:rPr lang="en-ZA" dirty="0"/>
                  <a:t> early </a:t>
                </a:r>
              </a:p>
              <a:p>
                <a:pPr lvl="1">
                  <a:lnSpc>
                    <a:spcPct val="120000"/>
                  </a:lnSpc>
                  <a:spcBef>
                    <a:spcPts val="600"/>
                  </a:spcBef>
                  <a:spcAft>
                    <a:spcPts val="600"/>
                  </a:spcAft>
                </a:pPr>
                <a:r>
                  <a:rPr lang="en-ZA" dirty="0"/>
                  <a:t>they only value consumption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ZA" dirty="0"/>
              </a:p>
              <a:p>
                <a:pPr>
                  <a:lnSpc>
                    <a:spcPct val="120000"/>
                  </a:lnSpc>
                  <a:spcBef>
                    <a:spcPts val="600"/>
                  </a:spcBef>
                  <a:spcAft>
                    <a:spcPts val="600"/>
                  </a:spcAft>
                </a:pPr>
                <a:r>
                  <a:rPr lang="en-ZA" dirty="0"/>
                  <a:t>Late consumers face a decision of whether to </a:t>
                </a:r>
              </a:p>
              <a:p>
                <a:pPr lvl="1">
                  <a:lnSpc>
                    <a:spcPct val="120000"/>
                  </a:lnSpc>
                  <a:spcBef>
                    <a:spcPts val="600"/>
                  </a:spcBef>
                  <a:spcAft>
                    <a:spcPts val="600"/>
                  </a:spcAft>
                </a:pPr>
                <a:r>
                  <a:rPr lang="en-ZA" dirty="0"/>
                  <a:t>withdraw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m:t>
                        </m:r>
                      </m:sup>
                    </m:sSubSup>
                    <m:r>
                      <a:rPr lang="en-ZA" i="1">
                        <a:latin typeface="Cambria Math" panose="02040503050406030204" pitchFamily="18" charset="0"/>
                      </a:rPr>
                      <m:t> </m:t>
                    </m:r>
                  </m:oMath>
                </a14:m>
                <a:r>
                  <a:rPr lang="en-ZA" dirty="0"/>
                  <a:t>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r>
                  <a:rPr lang="en-ZA" dirty="0"/>
                  <a:t>, store the returns and consume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=2</m:t>
                    </m:r>
                  </m:oMath>
                </a14:m>
                <a:r>
                  <a:rPr lang="en-ZA" dirty="0"/>
                  <a:t>, or</a:t>
                </a:r>
              </a:p>
              <a:p>
                <a:pPr lvl="1">
                  <a:lnSpc>
                    <a:spcPct val="120000"/>
                  </a:lnSpc>
                  <a:spcBef>
                    <a:spcPts val="600"/>
                  </a:spcBef>
                  <a:spcAft>
                    <a:spcPts val="600"/>
                  </a:spcAft>
                </a:pPr>
                <a:r>
                  <a:rPr lang="en-ZA" dirty="0"/>
                  <a:t>Wait until</a:t>
                </a:r>
                <a14:m>
                  <m:oMath xmlns:m="http://schemas.openxmlformats.org/officeDocument/2006/math">
                    <m:r>
                      <a:rPr lang="en-ZA" b="0" i="0" dirty="0" smtClean="0">
                        <a:latin typeface="Cambria Math" panose="02040503050406030204" pitchFamily="18" charset="0"/>
                      </a:rPr>
                      <m:t> </m:t>
                    </m:r>
                    <m:r>
                      <a:rPr lang="en-ZA" i="1" dirty="0">
                        <a:latin typeface="Cambria Math" panose="02040503050406030204" pitchFamily="18" charset="0"/>
                      </a:rPr>
                      <m:t>𝑡</m:t>
                    </m:r>
                    <m:r>
                      <a:rPr lang="en-ZA" i="1" dirty="0">
                        <a:latin typeface="Cambria Math" panose="02040503050406030204" pitchFamily="18" charset="0"/>
                      </a:rPr>
                      <m:t>=2</m:t>
                    </m:r>
                  </m:oMath>
                </a14:m>
                <a:r>
                  <a:rPr lang="en-ZA" dirty="0"/>
                  <a:t> withdraw and consume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𝑐</m:t>
                        </m:r>
                      </m:e>
                      <m:sub>
                        <m:r>
                          <a:rPr lang="en-ZA" i="1">
                            <a:latin typeface="Cambria Math" panose="02040503050406030204" pitchFamily="18" charset="0"/>
                          </a:rPr>
                          <m:t>2</m:t>
                        </m:r>
                      </m:sub>
                      <m:sup>
                        <m:r>
                          <a:rPr lang="en-ZA" i="1">
                            <a:latin typeface="Cambria Math" panose="02040503050406030204" pitchFamily="18" charset="0"/>
                          </a:rPr>
                          <m:t>∗</m:t>
                        </m:r>
                      </m:sup>
                    </m:sSubSup>
                    <m:sSubSup>
                      <m:sSubSupPr>
                        <m:ctrlPr>
                          <a:rPr lang="en-ZA" i="1">
                            <a:latin typeface="Cambria Math" panose="02040503050406030204" pitchFamily="18" charset="0"/>
                          </a:rPr>
                        </m:ctrlPr>
                      </m:sSubSupPr>
                      <m:e>
                        <m:r>
                          <a:rPr lang="en-ZA" i="1">
                            <a:latin typeface="Cambria Math" panose="02040503050406030204" pitchFamily="18" charset="0"/>
                          </a:rPr>
                          <m:t>&gt;</m:t>
                        </m:r>
                        <m:r>
                          <a:rPr lang="en-ZA" i="1">
                            <a:latin typeface="Cambria Math" panose="02040503050406030204" pitchFamily="18" charset="0"/>
                          </a:rPr>
                          <m:t>𝑐</m:t>
                        </m:r>
                      </m:e>
                      <m:sub>
                        <m:r>
                          <a:rPr lang="en-ZA" i="1">
                            <a:latin typeface="Cambria Math" panose="02040503050406030204" pitchFamily="18" charset="0"/>
                          </a:rPr>
                          <m:t>1</m:t>
                        </m:r>
                      </m:sub>
                      <m:sup>
                        <m:r>
                          <a:rPr lang="en-ZA" i="1">
                            <a:latin typeface="Cambria Math" panose="02040503050406030204" pitchFamily="18" charset="0"/>
                          </a:rPr>
                          <m:t>∗</m:t>
                        </m:r>
                      </m:sup>
                    </m:sSubSup>
                  </m:oMath>
                </a14:m>
                <a:endParaRPr lang="en-ZA" dirty="0"/>
              </a:p>
              <a:p>
                <a:pPr>
                  <a:lnSpc>
                    <a:spcPct val="120000"/>
                  </a:lnSpc>
                  <a:spcBef>
                    <a:spcPts val="600"/>
                  </a:spcBef>
                  <a:spcAft>
                    <a:spcPts val="600"/>
                  </a:spcAft>
                </a:pPr>
                <a:r>
                  <a:rPr lang="en-ZA" dirty="0"/>
                  <a:t>It is clearly optimal to wait </a:t>
                </a:r>
                <a:r>
                  <a:rPr lang="en-ZA" i="1" dirty="0"/>
                  <a:t>only </a:t>
                </a:r>
                <a:r>
                  <a:rPr lang="en-ZA" dirty="0"/>
                  <a:t>if the consumers believe the bank will be able to honour the contract</a:t>
                </a:r>
              </a:p>
              <a:p>
                <a:pPr lvl="1">
                  <a:lnSpc>
                    <a:spcPct val="120000"/>
                  </a:lnSpc>
                  <a:spcBef>
                    <a:spcPts val="600"/>
                  </a:spcBef>
                  <a:spcAft>
                    <a:spcPts val="600"/>
                  </a:spcAft>
                </a:pPr>
                <a:r>
                  <a:rPr lang="en-ZA" dirty="0"/>
                  <a:t>If a late consumer believes that all other late consumers will wait, then it is a best response to wait</a:t>
                </a:r>
              </a:p>
              <a:p>
                <a:pPr>
                  <a:lnSpc>
                    <a:spcPct val="120000"/>
                  </a:lnSpc>
                  <a:spcBef>
                    <a:spcPts val="600"/>
                  </a:spcBef>
                  <a:spcAft>
                    <a:spcPts val="600"/>
                  </a:spcAft>
                </a:pPr>
                <a:r>
                  <a:rPr lang="en-ZA" dirty="0"/>
                  <a:t>If a late consumer believes all other late consumers will withdraw early, it is a best response to </a:t>
                </a:r>
                <a:r>
                  <a:rPr lang="en-ZA" i="1" dirty="0"/>
                  <a:t>also withdraw early</a:t>
                </a:r>
              </a:p>
              <a:p>
                <a:pPr lvl="1">
                  <a:lnSpc>
                    <a:spcPct val="120000"/>
                  </a:lnSpc>
                  <a:spcBef>
                    <a:spcPts val="600"/>
                  </a:spcBef>
                  <a:spcAft>
                    <a:spcPts val="600"/>
                  </a:spcAft>
                </a:pPr>
                <a:r>
                  <a:rPr lang="en-ZA" dirty="0"/>
                  <a:t>Since the bank will pay out in sequence to all early withdrawers, and there are more early withdrawers than there is storage to pay them from, it will have to liquidate its productive investment early, at the penalty rate. It may then run out of resources and have nothing in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=2</m:t>
                    </m:r>
                  </m:oMath>
                </a14:m>
                <a:endParaRPr lang="en-ZA" dirty="0"/>
              </a:p>
              <a:p>
                <a:pPr lvl="1">
                  <a:lnSpc>
                    <a:spcPct val="120000"/>
                  </a:lnSpc>
                  <a:spcBef>
                    <a:spcPts val="600"/>
                  </a:spcBef>
                  <a:spcAft>
                    <a:spcPts val="600"/>
                  </a:spcAft>
                </a:pPr>
                <a:r>
                  <a:rPr lang="en-ZA" dirty="0"/>
                  <a:t>Withdrawing early increases the probability of some positive returns (see the paper for precise result)</a:t>
                </a:r>
              </a:p>
            </p:txBody>
          </p:sp>
        </mc:Choice>
        <mc:Fallback xmlns="">
          <p:sp>
            <p:nvSpPr>
              <p:cNvPr id="3" name="Content Placeholder 2">
                <a:extLst>
                  <a:ext uri="{FF2B5EF4-FFF2-40B4-BE49-F238E27FC236}">
                    <a16:creationId xmlns:a16="http://schemas.microsoft.com/office/drawing/2014/main" id="{7B95F09C-73A3-4FB2-B767-59CECA5D260F}"/>
                  </a:ext>
                </a:extLst>
              </p:cNvPr>
              <p:cNvSpPr>
                <a:spLocks noGrp="1" noRot="1" noChangeAspect="1" noMove="1" noResize="1" noEditPoints="1" noAdjustHandles="1" noChangeArrowheads="1" noChangeShapeType="1" noTextEdit="1"/>
              </p:cNvSpPr>
              <p:nvPr>
                <p:ph idx="1"/>
              </p:nvPr>
            </p:nvSpPr>
            <p:spPr>
              <a:xfrm>
                <a:off x="838200" y="1123406"/>
                <a:ext cx="10515600" cy="5491388"/>
              </a:xfrm>
              <a:blipFill>
                <a:blip r:embed="rId2"/>
                <a:stretch>
                  <a:fillRect l="-522" t="-555"/>
                </a:stretch>
              </a:blipFill>
            </p:spPr>
            <p:txBody>
              <a:bodyPr/>
              <a:lstStyle/>
              <a:p>
                <a:r>
                  <a:rPr lang="en-ZA">
                    <a:noFill/>
                  </a:rPr>
                  <a:t> </a:t>
                </a:r>
              </a:p>
            </p:txBody>
          </p:sp>
        </mc:Fallback>
      </mc:AlternateContent>
    </p:spTree>
    <p:extLst>
      <p:ext uri="{BB962C8B-B14F-4D97-AF65-F5344CB8AC3E}">
        <p14:creationId xmlns:p14="http://schemas.microsoft.com/office/powerpoint/2010/main" val="1034054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Bank Runs</a:t>
            </a:r>
          </a:p>
        </p:txBody>
      </p:sp>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491388"/>
          </a:xfrm>
        </p:spPr>
        <p:txBody>
          <a:bodyPr>
            <a:normAutofit lnSpcReduction="10000"/>
          </a:bodyPr>
          <a:lstStyle/>
          <a:p>
            <a:pPr>
              <a:lnSpc>
                <a:spcPct val="120000"/>
              </a:lnSpc>
              <a:spcBef>
                <a:spcPts val="600"/>
              </a:spcBef>
              <a:spcAft>
                <a:spcPts val="600"/>
              </a:spcAft>
            </a:pPr>
            <a:r>
              <a:rPr lang="en-ZA" dirty="0"/>
              <a:t>Thus the (extremely simple) Diamond and </a:t>
            </a:r>
            <a:r>
              <a:rPr lang="en-ZA" dirty="0" err="1"/>
              <a:t>Dybvig</a:t>
            </a:r>
            <a:r>
              <a:rPr lang="en-ZA" dirty="0"/>
              <a:t> model shows that while banks can improve on welfare, they can also be fragile</a:t>
            </a:r>
          </a:p>
          <a:p>
            <a:pPr lvl="1">
              <a:lnSpc>
                <a:spcPct val="120000"/>
              </a:lnSpc>
              <a:spcBef>
                <a:spcPts val="600"/>
              </a:spcBef>
              <a:spcAft>
                <a:spcPts val="600"/>
              </a:spcAft>
            </a:pPr>
            <a:r>
              <a:rPr lang="en-ZA" dirty="0"/>
              <a:t>There exists two Nash-equilibria</a:t>
            </a:r>
          </a:p>
          <a:p>
            <a:pPr lvl="1">
              <a:lnSpc>
                <a:spcPct val="120000"/>
              </a:lnSpc>
              <a:spcBef>
                <a:spcPts val="600"/>
              </a:spcBef>
              <a:spcAft>
                <a:spcPts val="600"/>
              </a:spcAft>
            </a:pPr>
            <a:r>
              <a:rPr lang="en-ZA" dirty="0"/>
              <a:t>In this setup, there is nothing to predict which one will occur</a:t>
            </a:r>
          </a:p>
          <a:p>
            <a:pPr lvl="1">
              <a:lnSpc>
                <a:spcPct val="120000"/>
              </a:lnSpc>
              <a:spcBef>
                <a:spcPts val="600"/>
              </a:spcBef>
              <a:spcAft>
                <a:spcPts val="600"/>
              </a:spcAft>
            </a:pPr>
            <a:r>
              <a:rPr lang="en-ZA" dirty="0"/>
              <a:t>But bank runs </a:t>
            </a:r>
            <a:r>
              <a:rPr lang="en-ZA" i="1" dirty="0"/>
              <a:t>can</a:t>
            </a:r>
            <a:r>
              <a:rPr lang="en-ZA" dirty="0"/>
              <a:t> be an equilibrium phenomenon</a:t>
            </a:r>
          </a:p>
          <a:p>
            <a:pPr lvl="2">
              <a:lnSpc>
                <a:spcPct val="120000"/>
              </a:lnSpc>
              <a:spcBef>
                <a:spcPts val="600"/>
              </a:spcBef>
              <a:spcAft>
                <a:spcPts val="600"/>
              </a:spcAft>
            </a:pPr>
            <a:r>
              <a:rPr lang="en-ZA" dirty="0"/>
              <a:t>These are </a:t>
            </a:r>
            <a:r>
              <a:rPr lang="en-ZA" i="1" dirty="0"/>
              <a:t>inefficient </a:t>
            </a:r>
            <a:r>
              <a:rPr lang="en-ZA" dirty="0"/>
              <a:t>runs on the bank – a self-fulfilling belief problem</a:t>
            </a:r>
          </a:p>
          <a:p>
            <a:pPr>
              <a:lnSpc>
                <a:spcPct val="120000"/>
              </a:lnSpc>
              <a:spcBef>
                <a:spcPts val="600"/>
              </a:spcBef>
              <a:spcAft>
                <a:spcPts val="600"/>
              </a:spcAft>
            </a:pPr>
            <a:r>
              <a:rPr lang="en-ZA" dirty="0"/>
              <a:t>They then show that there is are policy solutions</a:t>
            </a:r>
          </a:p>
          <a:p>
            <a:pPr lvl="1">
              <a:lnSpc>
                <a:spcPct val="120000"/>
              </a:lnSpc>
              <a:spcBef>
                <a:spcPts val="600"/>
              </a:spcBef>
              <a:spcAft>
                <a:spcPts val="600"/>
              </a:spcAft>
            </a:pPr>
            <a:r>
              <a:rPr lang="en-ZA" dirty="0"/>
              <a:t>Suspension of convertibility (basically a deposit </a:t>
            </a:r>
            <a:r>
              <a:rPr lang="en-ZA" dirty="0" err="1"/>
              <a:t>payout</a:t>
            </a:r>
            <a:r>
              <a:rPr lang="en-ZA" dirty="0"/>
              <a:t> freeze)</a:t>
            </a:r>
          </a:p>
          <a:p>
            <a:pPr lvl="1">
              <a:lnSpc>
                <a:spcPct val="120000"/>
              </a:lnSpc>
              <a:spcBef>
                <a:spcPts val="600"/>
              </a:spcBef>
              <a:spcAft>
                <a:spcPts val="600"/>
              </a:spcAft>
            </a:pPr>
            <a:r>
              <a:rPr lang="en-ZA" dirty="0"/>
              <a:t>A deposit insurance scheme can remove the bank-run equilibrium</a:t>
            </a:r>
          </a:p>
          <a:p>
            <a:pPr lvl="1">
              <a:lnSpc>
                <a:spcPct val="120000"/>
              </a:lnSpc>
              <a:spcBef>
                <a:spcPts val="600"/>
              </a:spcBef>
              <a:spcAft>
                <a:spcPts val="600"/>
              </a:spcAft>
            </a:pPr>
            <a:r>
              <a:rPr lang="en-ZA" dirty="0"/>
              <a:t>The costs/benefits of these schemes depend on more realistic details</a:t>
            </a:r>
          </a:p>
        </p:txBody>
      </p:sp>
    </p:spTree>
    <p:extLst>
      <p:ext uri="{BB962C8B-B14F-4D97-AF65-F5344CB8AC3E}">
        <p14:creationId xmlns:p14="http://schemas.microsoft.com/office/powerpoint/2010/main" val="3725838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12-73EB-4F40-A915-28245DA7F3B6}"/>
              </a:ext>
            </a:extLst>
          </p:cNvPr>
          <p:cNvSpPr>
            <a:spLocks noGrp="1"/>
          </p:cNvSpPr>
          <p:nvPr>
            <p:ph type="title"/>
          </p:nvPr>
        </p:nvSpPr>
        <p:spPr>
          <a:xfrm>
            <a:off x="838200" y="243206"/>
            <a:ext cx="10515600" cy="627652"/>
          </a:xfrm>
        </p:spPr>
        <p:txBody>
          <a:bodyPr>
            <a:normAutofit fontScale="90000"/>
          </a:bodyPr>
          <a:lstStyle/>
          <a:p>
            <a:r>
              <a:rPr lang="en-ZA" dirty="0"/>
              <a:t>Diamond and </a:t>
            </a:r>
            <a:r>
              <a:rPr lang="en-ZA" dirty="0" err="1"/>
              <a:t>Dybvig</a:t>
            </a:r>
            <a:r>
              <a:rPr lang="en-ZA" dirty="0"/>
              <a:t> model – The responses</a:t>
            </a:r>
          </a:p>
        </p:txBody>
      </p:sp>
      <p:sp>
        <p:nvSpPr>
          <p:cNvPr id="3" name="Content Placeholder 2">
            <a:extLst>
              <a:ext uri="{FF2B5EF4-FFF2-40B4-BE49-F238E27FC236}">
                <a16:creationId xmlns:a16="http://schemas.microsoft.com/office/drawing/2014/main" id="{7B95F09C-73A3-4FB2-B767-59CECA5D260F}"/>
              </a:ext>
            </a:extLst>
          </p:cNvPr>
          <p:cNvSpPr>
            <a:spLocks noGrp="1"/>
          </p:cNvSpPr>
          <p:nvPr>
            <p:ph idx="1"/>
          </p:nvPr>
        </p:nvSpPr>
        <p:spPr>
          <a:xfrm>
            <a:off x="838200" y="1123406"/>
            <a:ext cx="10515600" cy="5491388"/>
          </a:xfrm>
        </p:spPr>
        <p:txBody>
          <a:bodyPr>
            <a:normAutofit/>
          </a:bodyPr>
          <a:lstStyle/>
          <a:p>
            <a:pPr>
              <a:lnSpc>
                <a:spcPct val="120000"/>
              </a:lnSpc>
              <a:spcBef>
                <a:spcPts val="600"/>
              </a:spcBef>
              <a:spcAft>
                <a:spcPts val="600"/>
              </a:spcAft>
            </a:pPr>
            <a:r>
              <a:rPr lang="en-ZA" dirty="0"/>
              <a:t>An enormously influential paper: 13486 citations (google scholar)</a:t>
            </a:r>
          </a:p>
          <a:p>
            <a:pPr>
              <a:lnSpc>
                <a:spcPct val="120000"/>
              </a:lnSpc>
              <a:spcBef>
                <a:spcPts val="600"/>
              </a:spcBef>
              <a:spcAft>
                <a:spcPts val="600"/>
              </a:spcAft>
            </a:pPr>
            <a:r>
              <a:rPr lang="en-ZA" dirty="0"/>
              <a:t>Naturally, its simplicity lead to some critiques:</a:t>
            </a:r>
          </a:p>
          <a:p>
            <a:pPr lvl="1">
              <a:lnSpc>
                <a:spcPct val="120000"/>
              </a:lnSpc>
              <a:spcBef>
                <a:spcPts val="600"/>
              </a:spcBef>
              <a:spcAft>
                <a:spcPts val="600"/>
              </a:spcAft>
            </a:pPr>
            <a:r>
              <a:rPr lang="en-ZA" dirty="0"/>
              <a:t>The “bank” in the model cannot coexist with a financial market</a:t>
            </a:r>
          </a:p>
          <a:p>
            <a:pPr lvl="1">
              <a:lnSpc>
                <a:spcPct val="120000"/>
              </a:lnSpc>
              <a:spcBef>
                <a:spcPts val="600"/>
              </a:spcBef>
              <a:spcAft>
                <a:spcPts val="600"/>
              </a:spcAft>
            </a:pPr>
            <a:r>
              <a:rPr lang="en-ZA" dirty="0"/>
              <a:t>The sequential service constraint has been criticised as not correctly applied</a:t>
            </a:r>
          </a:p>
          <a:p>
            <a:pPr>
              <a:lnSpc>
                <a:spcPct val="120000"/>
              </a:lnSpc>
              <a:spcBef>
                <a:spcPts val="600"/>
              </a:spcBef>
              <a:spcAft>
                <a:spcPts val="600"/>
              </a:spcAft>
            </a:pPr>
            <a:r>
              <a:rPr lang="en-ZA" dirty="0"/>
              <a:t>But, most citations extend the elegant and clear structure. E.g.</a:t>
            </a:r>
          </a:p>
          <a:p>
            <a:pPr lvl="1">
              <a:lnSpc>
                <a:spcPct val="120000"/>
              </a:lnSpc>
              <a:spcBef>
                <a:spcPts val="600"/>
              </a:spcBef>
              <a:spcAft>
                <a:spcPts val="600"/>
              </a:spcAft>
            </a:pPr>
            <a:r>
              <a:rPr lang="en-ZA" dirty="0"/>
              <a:t>Allen and Gale (2000) [5651 citations] extend to studying contagion among (regional) banks connected via an interbank market due to unanticipated aggregate shocks</a:t>
            </a:r>
          </a:p>
          <a:p>
            <a:pPr lvl="1">
              <a:lnSpc>
                <a:spcPct val="120000"/>
              </a:lnSpc>
              <a:spcBef>
                <a:spcPts val="600"/>
              </a:spcBef>
              <a:spcAft>
                <a:spcPts val="600"/>
              </a:spcAft>
            </a:pPr>
            <a:r>
              <a:rPr lang="en-ZA" dirty="0"/>
              <a:t>My PhD extends Allen and Gale to include anticipated aggregate shocks</a:t>
            </a:r>
          </a:p>
        </p:txBody>
      </p:sp>
    </p:spTree>
    <p:extLst>
      <p:ext uri="{BB962C8B-B14F-4D97-AF65-F5344CB8AC3E}">
        <p14:creationId xmlns:p14="http://schemas.microsoft.com/office/powerpoint/2010/main" val="103757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D7A9-E9A8-BCE3-F613-E996816AFC5A}"/>
              </a:ext>
            </a:extLst>
          </p:cNvPr>
          <p:cNvSpPr>
            <a:spLocks noGrp="1"/>
          </p:cNvSpPr>
          <p:nvPr>
            <p:ph type="title"/>
          </p:nvPr>
        </p:nvSpPr>
        <p:spPr/>
        <p:txBody>
          <a:bodyPr/>
          <a:lstStyle/>
          <a:p>
            <a:r>
              <a:rPr lang="en-ZA" dirty="0"/>
              <a:t>The debt situation seems to be different</a:t>
            </a:r>
          </a:p>
        </p:txBody>
      </p:sp>
      <p:pic>
        <p:nvPicPr>
          <p:cNvPr id="7" name="Content Placeholder 6">
            <a:extLst>
              <a:ext uri="{FF2B5EF4-FFF2-40B4-BE49-F238E27FC236}">
                <a16:creationId xmlns:a16="http://schemas.microsoft.com/office/drawing/2014/main" id="{0E8E3B7A-4661-7977-D1F2-EDC1B2B012A9}"/>
              </a:ext>
            </a:extLst>
          </p:cNvPr>
          <p:cNvPicPr>
            <a:picLocks noGrp="1" noChangeAspect="1"/>
          </p:cNvPicPr>
          <p:nvPr>
            <p:ph idx="1"/>
          </p:nvPr>
        </p:nvPicPr>
        <p:blipFill>
          <a:blip r:embed="rId2"/>
          <a:stretch>
            <a:fillRect/>
          </a:stretch>
        </p:blipFill>
        <p:spPr>
          <a:xfrm>
            <a:off x="838200" y="1975601"/>
            <a:ext cx="10515600" cy="4051386"/>
          </a:xfrm>
        </p:spPr>
      </p:pic>
    </p:spTree>
    <p:extLst>
      <p:ext uri="{BB962C8B-B14F-4D97-AF65-F5344CB8AC3E}">
        <p14:creationId xmlns:p14="http://schemas.microsoft.com/office/powerpoint/2010/main" val="18109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B886-EA53-AEB2-E008-5F640C95A793}"/>
              </a:ext>
            </a:extLst>
          </p:cNvPr>
          <p:cNvSpPr>
            <a:spLocks noGrp="1"/>
          </p:cNvSpPr>
          <p:nvPr>
            <p:ph type="title"/>
          </p:nvPr>
        </p:nvSpPr>
        <p:spPr/>
        <p:txBody>
          <a:bodyPr>
            <a:normAutofit/>
          </a:bodyPr>
          <a:lstStyle/>
          <a:p>
            <a:r>
              <a:rPr lang="en-ZA" sz="3600" dirty="0"/>
              <a:t>The historically low interest rates also have an impact</a:t>
            </a:r>
          </a:p>
        </p:txBody>
      </p:sp>
      <p:pic>
        <p:nvPicPr>
          <p:cNvPr id="7" name="Content Placeholder 6">
            <a:extLst>
              <a:ext uri="{FF2B5EF4-FFF2-40B4-BE49-F238E27FC236}">
                <a16:creationId xmlns:a16="http://schemas.microsoft.com/office/drawing/2014/main" id="{4B2F6BC9-8E6B-D5DE-3AB3-ED64421C74C3}"/>
              </a:ext>
            </a:extLst>
          </p:cNvPr>
          <p:cNvPicPr>
            <a:picLocks noGrp="1" noChangeAspect="1"/>
          </p:cNvPicPr>
          <p:nvPr>
            <p:ph idx="1"/>
          </p:nvPr>
        </p:nvPicPr>
        <p:blipFill>
          <a:blip r:embed="rId2"/>
          <a:stretch>
            <a:fillRect/>
          </a:stretch>
        </p:blipFill>
        <p:spPr>
          <a:xfrm>
            <a:off x="838200" y="1975601"/>
            <a:ext cx="10515600" cy="4051386"/>
          </a:xfrm>
        </p:spPr>
      </p:pic>
    </p:spTree>
    <p:extLst>
      <p:ext uri="{BB962C8B-B14F-4D97-AF65-F5344CB8AC3E}">
        <p14:creationId xmlns:p14="http://schemas.microsoft.com/office/powerpoint/2010/main" val="50351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9300-47FD-53F6-1E7E-3DF2193F9731}"/>
              </a:ext>
            </a:extLst>
          </p:cNvPr>
          <p:cNvSpPr>
            <a:spLocks noGrp="1"/>
          </p:cNvSpPr>
          <p:nvPr>
            <p:ph type="title"/>
          </p:nvPr>
        </p:nvSpPr>
        <p:spPr/>
        <p:txBody>
          <a:bodyPr/>
          <a:lstStyle/>
          <a:p>
            <a:r>
              <a:rPr lang="en-ZA" dirty="0"/>
              <a:t>Impact of recent interest rate increases?</a:t>
            </a:r>
          </a:p>
        </p:txBody>
      </p:sp>
      <p:sp>
        <p:nvSpPr>
          <p:cNvPr id="3" name="Content Placeholder 2">
            <a:extLst>
              <a:ext uri="{FF2B5EF4-FFF2-40B4-BE49-F238E27FC236}">
                <a16:creationId xmlns:a16="http://schemas.microsoft.com/office/drawing/2014/main" id="{59911C21-BD9D-0450-2900-3D71DB01F54B}"/>
              </a:ext>
            </a:extLst>
          </p:cNvPr>
          <p:cNvSpPr>
            <a:spLocks noGrp="1"/>
          </p:cNvSpPr>
          <p:nvPr>
            <p:ph idx="1"/>
          </p:nvPr>
        </p:nvSpPr>
        <p:spPr/>
        <p:txBody>
          <a:bodyPr/>
          <a:lstStyle/>
          <a:p>
            <a:r>
              <a:rPr lang="en-ZA" dirty="0"/>
              <a:t>Majority of mortgages in US are fixed rate</a:t>
            </a:r>
          </a:p>
          <a:p>
            <a:r>
              <a:rPr lang="en-ZA" dirty="0"/>
              <a:t>This exposes banks to interest rate risk</a:t>
            </a:r>
          </a:p>
          <a:p>
            <a:r>
              <a:rPr lang="en-ZA" dirty="0"/>
              <a:t>How is this being managed?</a:t>
            </a:r>
          </a:p>
        </p:txBody>
      </p:sp>
    </p:spTree>
    <p:extLst>
      <p:ext uri="{BB962C8B-B14F-4D97-AF65-F5344CB8AC3E}">
        <p14:creationId xmlns:p14="http://schemas.microsoft.com/office/powerpoint/2010/main" val="17717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A775-568B-87A4-9AE8-99CC376C7E01}"/>
              </a:ext>
            </a:extLst>
          </p:cNvPr>
          <p:cNvSpPr>
            <a:spLocks noGrp="1"/>
          </p:cNvSpPr>
          <p:nvPr>
            <p:ph type="title"/>
          </p:nvPr>
        </p:nvSpPr>
        <p:spPr/>
        <p:txBody>
          <a:bodyPr>
            <a:normAutofit/>
          </a:bodyPr>
          <a:lstStyle/>
          <a:p>
            <a:r>
              <a:rPr lang="en-ZA" sz="3600" dirty="0"/>
              <a:t>Fed’s outright holding of Mortgage-backed securities</a:t>
            </a:r>
          </a:p>
        </p:txBody>
      </p:sp>
      <p:pic>
        <p:nvPicPr>
          <p:cNvPr id="7" name="Content Placeholder 6">
            <a:extLst>
              <a:ext uri="{FF2B5EF4-FFF2-40B4-BE49-F238E27FC236}">
                <a16:creationId xmlns:a16="http://schemas.microsoft.com/office/drawing/2014/main" id="{173464A0-1589-9287-F405-D6D9D7B03894}"/>
              </a:ext>
            </a:extLst>
          </p:cNvPr>
          <p:cNvPicPr>
            <a:picLocks noGrp="1" noChangeAspect="1"/>
          </p:cNvPicPr>
          <p:nvPr>
            <p:ph idx="1"/>
          </p:nvPr>
        </p:nvPicPr>
        <p:blipFill>
          <a:blip r:embed="rId2"/>
          <a:stretch>
            <a:fillRect/>
          </a:stretch>
        </p:blipFill>
        <p:spPr>
          <a:xfrm>
            <a:off x="838200" y="1975601"/>
            <a:ext cx="10515600" cy="4051386"/>
          </a:xfrm>
        </p:spPr>
      </p:pic>
    </p:spTree>
    <p:extLst>
      <p:ext uri="{BB962C8B-B14F-4D97-AF65-F5344CB8AC3E}">
        <p14:creationId xmlns:p14="http://schemas.microsoft.com/office/powerpoint/2010/main" val="10243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5F05-F6C1-2493-560C-D33739DAC33C}"/>
              </a:ext>
            </a:extLst>
          </p:cNvPr>
          <p:cNvSpPr>
            <a:spLocks noGrp="1"/>
          </p:cNvSpPr>
          <p:nvPr>
            <p:ph type="title"/>
          </p:nvPr>
        </p:nvSpPr>
        <p:spPr/>
        <p:txBody>
          <a:bodyPr/>
          <a:lstStyle/>
          <a:p>
            <a:r>
              <a:rPr lang="en-ZA" dirty="0"/>
              <a:t>Can the Fed be at risk?</a:t>
            </a:r>
          </a:p>
        </p:txBody>
      </p:sp>
      <p:sp>
        <p:nvSpPr>
          <p:cNvPr id="3" name="Content Placeholder 2">
            <a:extLst>
              <a:ext uri="{FF2B5EF4-FFF2-40B4-BE49-F238E27FC236}">
                <a16:creationId xmlns:a16="http://schemas.microsoft.com/office/drawing/2014/main" id="{DB6968EA-4A5B-2F9C-F7B0-810A15EA6247}"/>
              </a:ext>
            </a:extLst>
          </p:cNvPr>
          <p:cNvSpPr>
            <a:spLocks noGrp="1"/>
          </p:cNvSpPr>
          <p:nvPr>
            <p:ph idx="1"/>
          </p:nvPr>
        </p:nvSpPr>
        <p:spPr>
          <a:xfrm>
            <a:off x="838200" y="1825625"/>
            <a:ext cx="4909457" cy="4667250"/>
          </a:xfrm>
        </p:spPr>
        <p:txBody>
          <a:bodyPr>
            <a:normAutofit fontScale="92500"/>
          </a:bodyPr>
          <a:lstStyle/>
          <a:p>
            <a:r>
              <a:rPr lang="en-ZA" dirty="0"/>
              <a:t>Probably not</a:t>
            </a:r>
          </a:p>
          <a:p>
            <a:pPr lvl="1"/>
            <a:r>
              <a:rPr lang="en-ZA" dirty="0"/>
              <a:t>Most liabilities do not earn interest (cash)</a:t>
            </a:r>
          </a:p>
          <a:p>
            <a:pPr lvl="1"/>
            <a:r>
              <a:rPr lang="en-ZA" dirty="0"/>
              <a:t>Reserves held by banks do earn interest, which increases as the Fed raises the interest rate</a:t>
            </a:r>
          </a:p>
          <a:p>
            <a:pPr lvl="1"/>
            <a:r>
              <a:rPr lang="en-ZA" dirty="0"/>
              <a:t>Most assets are fixed interest</a:t>
            </a:r>
          </a:p>
          <a:p>
            <a:r>
              <a:rPr lang="en-ZA" dirty="0"/>
              <a:t>Surpluses have been very large, so no current threat</a:t>
            </a:r>
          </a:p>
          <a:p>
            <a:pPr lvl="1"/>
            <a:r>
              <a:rPr lang="en-ZA" dirty="0"/>
              <a:t>But I’m not sure about the distortions implied by this activity</a:t>
            </a:r>
          </a:p>
          <a:p>
            <a:pPr marL="0" indent="0">
              <a:buNone/>
            </a:pPr>
            <a:endParaRPr lang="en-ZA" sz="1700" dirty="0"/>
          </a:p>
          <a:p>
            <a:pPr marL="0" indent="0">
              <a:buNone/>
            </a:pPr>
            <a:r>
              <a:rPr lang="en-ZA" sz="1700" dirty="0">
                <a:hlinkClick r:id="rId2"/>
              </a:rPr>
              <a:t>Source: English and Kohn 2022 (Brookings institute blog)</a:t>
            </a:r>
            <a:endParaRPr lang="en-ZA" sz="1700" dirty="0"/>
          </a:p>
          <a:p>
            <a:pPr lvl="1"/>
            <a:endParaRPr lang="en-ZA" dirty="0"/>
          </a:p>
          <a:p>
            <a:pPr lvl="1"/>
            <a:endParaRPr lang="en-ZA" dirty="0"/>
          </a:p>
          <a:p>
            <a:pPr lvl="1"/>
            <a:endParaRPr lang="en-ZA" dirty="0"/>
          </a:p>
        </p:txBody>
      </p:sp>
      <p:pic>
        <p:nvPicPr>
          <p:cNvPr id="1026" name="Picture 2">
            <a:extLst>
              <a:ext uri="{FF2B5EF4-FFF2-40B4-BE49-F238E27FC236}">
                <a16:creationId xmlns:a16="http://schemas.microsoft.com/office/drawing/2014/main" id="{C935BCD7-6282-2AA3-704B-3AC26173B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772" y="1690688"/>
            <a:ext cx="60868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508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2190</TotalTime>
  <Words>3413</Words>
  <Application>Microsoft Office PowerPoint</Application>
  <PresentationFormat>Widescreen</PresentationFormat>
  <Paragraphs>420</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Office Theme</vt:lpstr>
      <vt:lpstr>Honours Macroeconomics</vt:lpstr>
      <vt:lpstr>Intro</vt:lpstr>
      <vt:lpstr>PowerPoint Presentation</vt:lpstr>
      <vt:lpstr>Current situation – another crash coming?</vt:lpstr>
      <vt:lpstr>The debt situation seems to be different</vt:lpstr>
      <vt:lpstr>The historically low interest rates also have an impact</vt:lpstr>
      <vt:lpstr>Impact of recent interest rate increases?</vt:lpstr>
      <vt:lpstr>Fed’s outright holding of Mortgage-backed securities</vt:lpstr>
      <vt:lpstr>Can the Fed be at risk?</vt:lpstr>
      <vt:lpstr>Intro to the model</vt:lpstr>
      <vt:lpstr>Modelling Choices </vt:lpstr>
      <vt:lpstr>Model</vt:lpstr>
      <vt:lpstr>Assumptions on Agent Preferences:</vt:lpstr>
      <vt:lpstr>Assumptions on Farmer Production:</vt:lpstr>
      <vt:lpstr>Assumptions on Farmer Production:</vt:lpstr>
      <vt:lpstr>Assumptions on Farmer Production:</vt:lpstr>
      <vt:lpstr>Assumptions on Farmer Production:</vt:lpstr>
      <vt:lpstr>Assumptions on Farmer Production:</vt:lpstr>
      <vt:lpstr>Assumptions on Farmer Production:</vt:lpstr>
      <vt:lpstr>Assumptions on Gatherer Production:</vt:lpstr>
      <vt:lpstr>Assumptions on Gatherer Production:</vt:lpstr>
      <vt:lpstr>Assumptions on Gatherer Production:</vt:lpstr>
      <vt:lpstr>Equilibrium definition</vt:lpstr>
      <vt:lpstr>Optimal Gatherer behaviour</vt:lpstr>
      <vt:lpstr>Optimal Farmer behaviour</vt:lpstr>
      <vt:lpstr>Optimal Farmer behaviour</vt:lpstr>
      <vt:lpstr>Optimal Farmer behaviour</vt:lpstr>
      <vt:lpstr>Optimal Farmer behaviour</vt:lpstr>
      <vt:lpstr>Key result:</vt:lpstr>
      <vt:lpstr>Key result:</vt:lpstr>
      <vt:lpstr>Market equilibrium:</vt:lpstr>
      <vt:lpstr>Market equilibrium:</vt:lpstr>
      <vt:lpstr>Steady State</vt:lpstr>
      <vt:lpstr>Full model</vt:lpstr>
      <vt:lpstr>In more complete model:</vt:lpstr>
      <vt:lpstr>Fig 1 in Kiyotaki and Moore (1997)</vt:lpstr>
      <vt:lpstr>Discussion and Evaluation</vt:lpstr>
      <vt:lpstr>Critique</vt:lpstr>
      <vt:lpstr>Models of banks</vt:lpstr>
      <vt:lpstr>Diamond and Dybvig model – modified setup</vt:lpstr>
      <vt:lpstr>Diamond and Dybvig model – Planner</vt:lpstr>
      <vt:lpstr>Diamond and Dybvig model – Autarky</vt:lpstr>
      <vt:lpstr>Diamond and Dybvig model – Financial Market</vt:lpstr>
      <vt:lpstr>Diamond and Dybvig model – Banking</vt:lpstr>
      <vt:lpstr>Diamond and Dybvig model – Bank Runs</vt:lpstr>
      <vt:lpstr>Diamond and Dybvig model – Bank Runs</vt:lpstr>
      <vt:lpstr>Diamond and Dybvig model – Bank Runs</vt:lpstr>
      <vt:lpstr>Diamond and Dybvig model – The responses</vt:lpstr>
    </vt:vector>
  </TitlesOfParts>
  <Company>Stellenbosch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Gideon du Rand</dc:creator>
  <cp:lastModifiedBy>Du Rand, Gideon [gideondurand@sun.ac.za]</cp:lastModifiedBy>
  <cp:revision>66</cp:revision>
  <dcterms:created xsi:type="dcterms:W3CDTF">2017-10-18T05:27:26Z</dcterms:created>
  <dcterms:modified xsi:type="dcterms:W3CDTF">2022-10-18T11:18:36Z</dcterms:modified>
</cp:coreProperties>
</file>