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2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5"/>
    <p:restoredTop sz="94647"/>
  </p:normalViewPr>
  <p:slideViewPr>
    <p:cSldViewPr snapToGrid="0" snapToObjects="1">
      <p:cViewPr varScale="1">
        <p:scale>
          <a:sx n="209" d="100"/>
          <a:sy n="20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0328-DD1B-F245-A1A1-17806E9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Vehicle Charging in Tennessee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Holland Griffis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DA-5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Nashville Software School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745FB45B-F9C2-48B4-9CE3-50771A8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65B5-D556-8745-B539-37A1B45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A60C-4405-C74E-95F1-2AFE8C5E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you live in or near a major urban area things are fairly good already and look like they are keeping track with the rate of growth in the over all car market.</a:t>
            </a:r>
          </a:p>
          <a:p>
            <a:r>
              <a:rPr lang="en-US" sz="2000" dirty="0"/>
              <a:t>If you live in a rural area and don’t have access to your own garage charging, your best bet currently is to either find a nearby level 2 charger, make do with very slow level 1 charging, or figure out how to convince your landlord to let you install a 240 outlet outside to charge from. </a:t>
            </a:r>
          </a:p>
          <a:p>
            <a:r>
              <a:rPr lang="en-US" sz="2000" dirty="0"/>
              <a:t>The “in between” areas need to be filled in with more chargers as the major networks like Tesla and Electrify America expand. </a:t>
            </a:r>
          </a:p>
        </p:txBody>
      </p:sp>
    </p:spTree>
    <p:extLst>
      <p:ext uri="{BB962C8B-B14F-4D97-AF65-F5344CB8AC3E}">
        <p14:creationId xmlns:p14="http://schemas.microsoft.com/office/powerpoint/2010/main" val="35110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sual world map made of colourful dots">
            <a:extLst>
              <a:ext uri="{FF2B5EF4-FFF2-40B4-BE49-F238E27FC236}">
                <a16:creationId xmlns:a16="http://schemas.microsoft.com/office/drawing/2014/main" id="{59744783-E563-422F-903D-001815A9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6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F085-FD9A-C344-A173-27A1808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Live Map Demo</a:t>
            </a:r>
          </a:p>
        </p:txBody>
      </p:sp>
    </p:spTree>
    <p:extLst>
      <p:ext uri="{BB962C8B-B14F-4D97-AF65-F5344CB8AC3E}">
        <p14:creationId xmlns:p14="http://schemas.microsoft.com/office/powerpoint/2010/main" val="234326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EBF13-3CC3-784B-9608-14F00027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162C-A89B-E448-8B49-A885973B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25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9F7CF-5C8F-2541-B754-84363E3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01B-BF0D-C742-BC0A-00CD7BF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EV sales are on the rise. 2.5% of vehicle sales in the US this year were EV and that rose to 20% + over the summer of 2021.</a:t>
            </a:r>
          </a:p>
          <a:p>
            <a:r>
              <a:rPr lang="en-US" sz="2000" dirty="0"/>
              <a:t>Many early adopters of EV’s have home based chargers in their garage, but more people are starting to look at EV’s who don’t have access to home charging. </a:t>
            </a:r>
          </a:p>
          <a:p>
            <a:r>
              <a:rPr lang="en-US" sz="2000" dirty="0"/>
              <a:t>I wondered about the state of charging for the average person who doesn’t have access to home charging. Like an apartment or condominium dweller.</a:t>
            </a:r>
          </a:p>
          <a:p>
            <a:r>
              <a:rPr lang="en-US" sz="2000" dirty="0"/>
              <a:t>The hallmark of vehicle “fueling” convenience is the petroleum station network that has been growing for over a century. How does the nascent EV charging infrastructure compare and what will it take to make it as convenient as the gas station network?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9C82-A27C-DE4E-83A9-D0D0392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30EA-979F-C54C-9FF6-1932F5B6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Questions: 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is the current state of public charging networks in this country and how are they growing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How does that compare to the existing gas station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needs to happen to bring parity for EV charging in terms of availability and ease of access</a:t>
            </a:r>
          </a:p>
          <a:p>
            <a:endParaRPr lang="en-US" sz="1200" dirty="0"/>
          </a:p>
          <a:p>
            <a:r>
              <a:rPr lang="en-US" sz="2000" dirty="0"/>
              <a:t>Technology Used: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Python/Pandas - for exploration and aggregation of the Data as well as creation of charts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PostgreSQL/SQL - to serve as a repository for the data used and to do initial exploration of the Data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SQLAlchemy</a:t>
            </a:r>
            <a:r>
              <a:rPr lang="en-US" sz="1200" dirty="0"/>
              <a:t> - python package was used to interface between Python and PostgreSQL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Geopandas</a:t>
            </a:r>
            <a:r>
              <a:rPr lang="en-US" sz="1200" dirty="0"/>
              <a:t> and Folium - used for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0390-E54E-8B48-B72B-D23DB50B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71-97C7-C449-8B4A-24C2DC9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1 charging – Your basic 120V outlet with a charging cable. Can add around 30 miles of range over night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2 charging – 240V up to 60 Amps. Can add a full charge to most EV’s in 9-10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3 charging – Also known as DC fast charging. From 50 – 300 kW. Can fully charge most EV’s in less than an hour at the high end. 150kW and 250kW are the most common and can give 40-50% charge in 15-20 minutes.</a:t>
            </a:r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4D7-79C8-FB47-B9D1-9F3E6DF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Gas  VS Electric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06D952-F8FA-6E4A-A5A7-6647E1E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74" y="2218502"/>
            <a:ext cx="3997637" cy="3997637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5008160-8128-B94F-A052-1F94DBC1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165" y="2218308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910D-42EE-4440-82D9-2831757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Electric Only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0B0B61B-712A-3B45-9353-65B8774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" y="2029968"/>
            <a:ext cx="3802152" cy="3802152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61BF7AC-138E-F044-8576-0B31109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2" y="2029969"/>
            <a:ext cx="3802152" cy="3802152"/>
          </a:xfrm>
          <a:prstGeom prst="rect">
            <a:avLst/>
          </a:prstGeom>
        </p:spPr>
      </p:pic>
      <p:pic>
        <p:nvPicPr>
          <p:cNvPr id="31" name="Content Placeholder 30" descr="Chart, histogram&#10;&#10;Description automatically generated">
            <a:extLst>
              <a:ext uri="{FF2B5EF4-FFF2-40B4-BE49-F238E27FC236}">
                <a16:creationId xmlns:a16="http://schemas.microsoft.com/office/drawing/2014/main" id="{EA5CAA98-547E-954C-94F1-60B79587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87296" y="2029969"/>
            <a:ext cx="3802152" cy="3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3C12-9C5B-1244-A8C2-1218E26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Gas Stations </a:t>
            </a:r>
          </a:p>
        </p:txBody>
      </p:sp>
      <p:pic>
        <p:nvPicPr>
          <p:cNvPr id="5" name="Content Placeholder 4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055A2B6-9F0E-844F-8F84-B2E33AD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2"/>
            <a:ext cx="11327549" cy="29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CF7-E31A-CE40-8AD3-13952483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High Speed Chargers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B0C62-CB27-8848-ABD4-ED734C81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81733"/>
            <a:ext cx="11327549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5C82-14E4-574A-A8FC-689650C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Chargers</a:t>
            </a:r>
          </a:p>
        </p:txBody>
      </p:sp>
      <p:pic>
        <p:nvPicPr>
          <p:cNvPr id="5" name="Content Placeholder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D167C0E-5577-C941-B845-E4155778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49878"/>
            <a:ext cx="11327549" cy="32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500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Electric Vehicle Charging in Tennessee Holland Griffis DA-5 Nashville Software School</vt:lpstr>
      <vt:lpstr>Context and Motivation</vt:lpstr>
      <vt:lpstr>Analysis</vt:lpstr>
      <vt:lpstr>Terms</vt:lpstr>
      <vt:lpstr>Gas  VS Electric</vt:lpstr>
      <vt:lpstr>Electric Only</vt:lpstr>
      <vt:lpstr>Map of Tennessee Gas Stations </vt:lpstr>
      <vt:lpstr>Map of Tennessee EV High Speed Chargers</vt:lpstr>
      <vt:lpstr>Map of Tennessee EV Chargers</vt:lpstr>
      <vt:lpstr>Conclusions</vt:lpstr>
      <vt:lpstr>Live Map Demo</vt:lpstr>
      <vt:lpstr>References and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Holland Griffis</cp:lastModifiedBy>
  <cp:revision>8</cp:revision>
  <dcterms:created xsi:type="dcterms:W3CDTF">2018-06-07T21:39:02Z</dcterms:created>
  <dcterms:modified xsi:type="dcterms:W3CDTF">2021-12-16T23:45:43Z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