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99" r:id="rId10"/>
    <p:sldId id="265" r:id="rId11"/>
    <p:sldId id="266" r:id="rId12"/>
    <p:sldId id="267" r:id="rId13"/>
    <p:sldId id="295" r:id="rId14"/>
    <p:sldId id="268" r:id="rId15"/>
    <p:sldId id="269" r:id="rId16"/>
    <p:sldId id="271" r:id="rId17"/>
    <p:sldId id="272" r:id="rId18"/>
    <p:sldId id="273" r:id="rId19"/>
    <p:sldId id="274" r:id="rId20"/>
    <p:sldId id="278" r:id="rId21"/>
    <p:sldId id="279" r:id="rId22"/>
    <p:sldId id="275"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300" r:id="rId43"/>
    <p:sldId id="301" r:id="rId44"/>
  </p:sldIdLst>
  <p:sldSz cx="12192000" cy="6858000"/>
  <p:notesSz cx="7559675" cy="10691813"/>
  <p:embeddedFontLst>
    <p:embeddedFont>
      <p:font typeface="Noto Sans Symbols"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M1vDFo9/7cNG+QZAK80AFuE/T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54CDF8-90CE-43D4-8F25-737FC617E18D}">
  <a:tblStyle styleId="{EA54CDF8-90CE-43D4-8F25-737FC617E18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varScale="1">
        <p:scale>
          <a:sx n="75" d="100"/>
          <a:sy n="75" d="100"/>
        </p:scale>
        <p:origin x="228" y="5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chtarget.com/searchnetworking/definition/fiber-optics-optical-fib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10</a:t>
            </a:fld>
            <a:endParaRPr/>
          </a:p>
        </p:txBody>
      </p:sp>
      <p:sp>
        <p:nvSpPr>
          <p:cNvPr id="152" name="Google Shape;152;p8: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 name="Google Shape;153;p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The</a:t>
            </a:r>
            <a:r>
              <a:rPr lang="en-US" b="1">
                <a:latin typeface="Arial"/>
                <a:ea typeface="Arial"/>
                <a:cs typeface="Arial"/>
                <a:sym typeface="Arial"/>
              </a:rPr>
              <a:t> </a:t>
            </a:r>
            <a:r>
              <a:rPr lang="en-US" i="1">
                <a:latin typeface="Arial"/>
                <a:ea typeface="Arial"/>
                <a:cs typeface="Arial"/>
                <a:sym typeface="Arial"/>
              </a:rPr>
              <a:t>Application layer </a:t>
            </a:r>
            <a:r>
              <a:rPr lang="en-US">
                <a:latin typeface="Arial"/>
                <a:ea typeface="Arial"/>
                <a:cs typeface="Arial"/>
                <a:sym typeface="Arial"/>
              </a:rPr>
              <a:t>represents the level at which applications access network services. This layer represents the services that directly support applications such as software for file transfers, database access, and electronic mail.</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Presentation layer </a:t>
            </a:r>
            <a:r>
              <a:rPr lang="en-US">
                <a:latin typeface="Arial"/>
                <a:ea typeface="Arial"/>
                <a:cs typeface="Arial"/>
                <a:sym typeface="Arial"/>
              </a:rPr>
              <a:t>translates data from the Application layer into an intermediary format. This layer also manages security issues by providing services such as data encryption, and compresses data so that fewer bits need to be transferred on the network.</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Session layer </a:t>
            </a:r>
            <a:r>
              <a:rPr lang="en-US">
                <a:latin typeface="Arial"/>
                <a:ea typeface="Arial"/>
                <a:cs typeface="Arial"/>
                <a:sym typeface="Arial"/>
              </a:rPr>
              <a:t>allows two applications on different computers to establish, use, and end a session. This layer establishes dialog control between the two computers in a session, regulating which side transmits, plus when and how long it transmits.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Transport layer</a:t>
            </a:r>
            <a:r>
              <a:rPr lang="en-US">
                <a:latin typeface="Arial"/>
                <a:ea typeface="Arial"/>
                <a:cs typeface="Arial"/>
                <a:sym typeface="Arial"/>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Network layer </a:t>
            </a:r>
            <a:r>
              <a:rPr lang="en-US">
                <a:latin typeface="Arial"/>
                <a:ea typeface="Arial"/>
                <a:cs typeface="Arial"/>
                <a:sym typeface="Arial"/>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Data Link layer </a:t>
            </a:r>
            <a:r>
              <a:rPr lang="en-US">
                <a:latin typeface="Arial"/>
                <a:ea typeface="Arial"/>
                <a:cs typeface="Arial"/>
                <a:sym typeface="Arial"/>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Physical layer </a:t>
            </a:r>
            <a:r>
              <a:rPr lang="en-US">
                <a:latin typeface="Arial"/>
                <a:ea typeface="Arial"/>
                <a:cs typeface="Arial"/>
                <a:sym typeface="Arial"/>
              </a:rPr>
              <a:t>transmits bits from one computer to another and regulates the transmission of a stream of bits over a physical medium. This layer defines how the cable is attached to the network adapter and what transmission technique is used to send data over the cable</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r>
              <a:rPr lang="en-US"/>
              <a:t>This partition into ‘lower’ and ‘upper’ layers is a widely used way to distinguish between the communications-oriented layers and the applications- oriented layers. </a:t>
            </a:r>
            <a:endParaRPr/>
          </a:p>
          <a:p>
            <a:pPr marL="457200" marR="0" lvl="0" indent="-228600" algn="l" rtl="0">
              <a:lnSpc>
                <a:spcPct val="100000"/>
              </a:lnSpc>
              <a:spcBef>
                <a:spcPts val="0"/>
              </a:spcBef>
              <a:spcAft>
                <a:spcPts val="0"/>
              </a:spcAft>
              <a:buClr>
                <a:srgbClr val="000000"/>
              </a:buClr>
              <a:buSzPts val="1400"/>
              <a:buFont typeface="Arial"/>
              <a:buNone/>
            </a:pPr>
            <a:r>
              <a:rPr lang="en-US"/>
              <a:t>In fact layers 5 and 6 are often ignored in practical applications (the Internet protocol hierarchy has no equivalents to layers 5 and 6).</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4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6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4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4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4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1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1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22</a:t>
            </a:fld>
            <a:endParaRPr/>
          </a:p>
        </p:txBody>
      </p:sp>
      <p:sp>
        <p:nvSpPr>
          <p:cNvPr id="273" name="Google Shape;273;p9: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4" name="Google Shape;274;p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endParaRPr/>
          </a:p>
          <a:p>
            <a:pPr marL="457200" marR="0" lvl="0" indent="-228600" algn="l" rtl="0">
              <a:lnSpc>
                <a:spcPct val="100000"/>
              </a:lnSpc>
              <a:spcBef>
                <a:spcPts val="0"/>
              </a:spcBef>
              <a:spcAft>
                <a:spcPts val="0"/>
              </a:spcAft>
              <a:buClr>
                <a:srgbClr val="000000"/>
              </a:buClr>
              <a:buSzPts val="1400"/>
              <a:buFont typeface="Arial"/>
              <a:buNone/>
            </a:pPr>
            <a:r>
              <a:rPr lang="en-US"/>
              <a:t>Typically the Transport Layer will create a distinct Network Layer connection for each Transport connection requested by the Session Layer.  However, depending on the data load and the capacity of a single Session channel:</a:t>
            </a:r>
            <a:endParaRPr/>
          </a:p>
          <a:p>
            <a:pPr marL="457200" lvl="0" indent="-228600" algn="l" rtl="0">
              <a:lnSpc>
                <a:spcPct val="100000"/>
              </a:lnSpc>
              <a:spcBef>
                <a:spcPts val="0"/>
              </a:spcBef>
              <a:spcAft>
                <a:spcPts val="0"/>
              </a:spcAft>
              <a:buSzPts val="1400"/>
              <a:buFont typeface="Calibri"/>
              <a:buChar char="•"/>
            </a:pPr>
            <a:r>
              <a:rPr lang="en-US"/>
              <a:t>  multiple Network connections might be used to support a single high-bandwidth Session connection, or</a:t>
            </a:r>
            <a:endParaRPr/>
          </a:p>
          <a:p>
            <a:pPr marL="457200" lvl="0" indent="-228600" algn="l" rtl="0">
              <a:lnSpc>
                <a:spcPct val="100000"/>
              </a:lnSpc>
              <a:spcBef>
                <a:spcPts val="0"/>
              </a:spcBef>
              <a:spcAft>
                <a:spcPts val="0"/>
              </a:spcAft>
              <a:buSzPts val="1400"/>
              <a:buFont typeface="Calibri"/>
              <a:buChar char="•"/>
            </a:pPr>
            <a:r>
              <a:rPr lang="en-US"/>
              <a:t>  one high-bandwidth Network connection might be used to support several Session connections.</a:t>
            </a:r>
            <a:endParaRPr/>
          </a:p>
          <a:p>
            <a:pPr marL="457200" marR="0" lvl="0" indent="-228600" algn="l" rtl="0">
              <a:lnSpc>
                <a:spcPct val="100000"/>
              </a:lnSpc>
              <a:spcBef>
                <a:spcPts val="0"/>
              </a:spcBef>
              <a:spcAft>
                <a:spcPts val="0"/>
              </a:spcAft>
              <a:buClr>
                <a:srgbClr val="000000"/>
              </a:buClr>
              <a:buSzPts val="1400"/>
              <a:buFont typeface="Arial"/>
              <a:buNone/>
            </a:pPr>
            <a:r>
              <a:rPr lang="en-US"/>
              <a:t>The Transport Layer also determines what </a:t>
            </a:r>
            <a:r>
              <a:rPr lang="en-US" i="1"/>
              <a:t>Type of Service</a:t>
            </a:r>
            <a:r>
              <a:rPr lang="en-US"/>
              <a:t> to provide to the Session Layer and, ultimately, to the network users.  For example:</a:t>
            </a:r>
            <a:endParaRPr/>
          </a:p>
          <a:p>
            <a:pPr marL="457200" lvl="0" indent="-228600" algn="l" rtl="0">
              <a:lnSpc>
                <a:spcPct val="100000"/>
              </a:lnSpc>
              <a:spcBef>
                <a:spcPts val="0"/>
              </a:spcBef>
              <a:spcAft>
                <a:spcPts val="0"/>
              </a:spcAft>
              <a:buSzPts val="1400"/>
              <a:buFont typeface="Calibri"/>
              <a:buChar char="•"/>
            </a:pPr>
            <a:r>
              <a:rPr lang="en-US"/>
              <a:t>  an error-free, point-to-point channel, guaranteeing data is delivered in the correct order (the most common type of service),</a:t>
            </a:r>
            <a:endParaRPr/>
          </a:p>
          <a:p>
            <a:pPr marL="457200" lvl="0" indent="-228600" algn="l" rtl="0">
              <a:lnSpc>
                <a:spcPct val="100000"/>
              </a:lnSpc>
              <a:spcBef>
                <a:spcPts val="0"/>
              </a:spcBef>
              <a:spcAft>
                <a:spcPts val="0"/>
              </a:spcAft>
              <a:buSzPts val="1400"/>
              <a:buFont typeface="Calibri"/>
              <a:buChar char="•"/>
            </a:pPr>
            <a:r>
              <a:rPr lang="en-US"/>
              <a:t>  transport of isolated messages with no guarantee of correct ordering, or</a:t>
            </a:r>
            <a:endParaRPr/>
          </a:p>
          <a:p>
            <a:pPr marL="457200" lvl="0" indent="-228600" algn="l" rtl="0">
              <a:lnSpc>
                <a:spcPct val="100000"/>
              </a:lnSpc>
              <a:spcBef>
                <a:spcPts val="0"/>
              </a:spcBef>
              <a:spcAft>
                <a:spcPts val="0"/>
              </a:spcAft>
              <a:buSzPts val="1400"/>
              <a:buFont typeface="Calibri"/>
              <a:buChar char="•"/>
            </a:pPr>
            <a:r>
              <a:rPr lang="en-US"/>
              <a:t>  message broadcast to multiple destinations</a:t>
            </a:r>
            <a:endParaRPr/>
          </a:p>
          <a:p>
            <a:pPr marL="457200" marR="0" lvl="0" indent="-228600" algn="l" rtl="0">
              <a:lnSpc>
                <a:spcPct val="100000"/>
              </a:lnSpc>
              <a:spcBef>
                <a:spcPts val="0"/>
              </a:spcBef>
              <a:spcAft>
                <a:spcPts val="0"/>
              </a:spcAft>
              <a:buClr>
                <a:srgbClr val="000000"/>
              </a:buClr>
              <a:buSzPts val="1400"/>
              <a:buFont typeface="Arial"/>
              <a:buNone/>
            </a:pPr>
            <a:r>
              <a:rPr lang="en-US"/>
              <a:t>Transport is the first true </a:t>
            </a:r>
            <a:r>
              <a:rPr lang="en-US" i="1"/>
              <a:t>end-to-end</a:t>
            </a:r>
            <a:r>
              <a:rPr lang="en-US"/>
              <a:t> layer, i.e. the Transport protocol communicates between end parties and not to any of the intermediaries.</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4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25</a:t>
            </a:fld>
            <a:endParaRPr/>
          </a:p>
        </p:txBody>
      </p:sp>
      <p:sp>
        <p:nvSpPr>
          <p:cNvPr id="313" name="Google Shape;313;p14: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4" name="Google Shape;314;p1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Session Layer allows the establishment of </a:t>
            </a:r>
            <a:r>
              <a:rPr lang="en-US" i="1"/>
              <a:t>sessions</a:t>
            </a:r>
            <a:r>
              <a:rPr lang="en-US"/>
              <a:t> between machines, e.g. to allow remote logins to a multi-user system, or to perform file transfer between machines.</a:t>
            </a:r>
            <a:endParaRPr/>
          </a:p>
          <a:p>
            <a:pPr marL="457200" marR="0" lvl="0" indent="-228600" algn="l" rtl="0">
              <a:lnSpc>
                <a:spcPct val="100000"/>
              </a:lnSpc>
              <a:spcBef>
                <a:spcPts val="0"/>
              </a:spcBef>
              <a:spcAft>
                <a:spcPts val="0"/>
              </a:spcAft>
              <a:buClr>
                <a:srgbClr val="000000"/>
              </a:buClr>
              <a:buSzPts val="1400"/>
              <a:buFont typeface="Arial"/>
              <a:buNone/>
            </a:pPr>
            <a:r>
              <a:rPr lang="en-US"/>
              <a:t>One of the Session services is </a:t>
            </a:r>
            <a:r>
              <a:rPr lang="en-US" i="1"/>
              <a:t>dialogue control</a:t>
            </a:r>
            <a:r>
              <a:rPr lang="en-US"/>
              <a:t>; if the communications are half-duplex then the session layer can manage which entity sends when.</a:t>
            </a:r>
            <a:endParaRPr/>
          </a:p>
          <a:p>
            <a:pPr marL="457200" marR="0" lvl="0" indent="-228600" algn="l" rtl="0">
              <a:lnSpc>
                <a:spcPct val="100000"/>
              </a:lnSpc>
              <a:spcBef>
                <a:spcPts val="0"/>
              </a:spcBef>
              <a:spcAft>
                <a:spcPts val="0"/>
              </a:spcAft>
              <a:buClr>
                <a:srgbClr val="000000"/>
              </a:buClr>
              <a:buSzPts val="1400"/>
              <a:buFont typeface="Arial"/>
              <a:buNone/>
            </a:pPr>
            <a:r>
              <a:rPr lang="en-US"/>
              <a:t>A related service is </a:t>
            </a:r>
            <a:r>
              <a:rPr lang="en-US" i="1"/>
              <a:t>token management</a:t>
            </a:r>
            <a:r>
              <a:rPr lang="en-US"/>
              <a:t>.  In some protocols it is essential that both entities do not attempt the same operation simultaneously.  Possession of a token permits the operation.</a:t>
            </a:r>
            <a:endParaRPr/>
          </a:p>
          <a:p>
            <a:pPr marL="457200" marR="0" lvl="0" indent="-228600" algn="l" rtl="0">
              <a:lnSpc>
                <a:spcPct val="100000"/>
              </a:lnSpc>
              <a:spcBef>
                <a:spcPts val="0"/>
              </a:spcBef>
              <a:spcAft>
                <a:spcPts val="0"/>
              </a:spcAft>
              <a:buClr>
                <a:srgbClr val="000000"/>
              </a:buClr>
              <a:buSzPts val="1400"/>
              <a:buFont typeface="Arial"/>
              <a:buNone/>
            </a:pPr>
            <a:r>
              <a:rPr lang="en-US"/>
              <a:t>The other main Session service is </a:t>
            </a:r>
            <a:r>
              <a:rPr lang="en-US" i="1"/>
              <a:t>synchronization</a:t>
            </a:r>
            <a:r>
              <a:rPr lang="en-US"/>
              <a:t>.  As an example consider attempting a 2-hour file transfer between machines which crash on average once an hour.  The synchronization service provides a means for </a:t>
            </a:r>
            <a:r>
              <a:rPr lang="en-US" i="1"/>
              <a:t>checkpoints</a:t>
            </a:r>
            <a:r>
              <a:rPr lang="en-US"/>
              <a:t> to be inserted into the data stream so that, after a crash, only data sent since the last checkpoint needs to be re-transmitted.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4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5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5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5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5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5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1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5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5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5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5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5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5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5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6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2" name="Google Shape;402;p6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6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6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1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p1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2" name="Google Shape;432;p1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p1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38239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2" name="Google Shape;432;p1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156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1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1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b="1" i="0" dirty="0">
                <a:solidFill>
                  <a:srgbClr val="111111"/>
                </a:solidFill>
                <a:effectLst/>
                <a:highlight>
                  <a:srgbClr val="F5F5F5"/>
                </a:highlight>
                <a:latin typeface="-apple-system"/>
              </a:rPr>
              <a:t>SDH (Synchronous Digital Hierarchy)</a:t>
            </a:r>
            <a:r>
              <a:rPr lang="en-IN" b="0" i="0" dirty="0">
                <a:solidFill>
                  <a:srgbClr val="111111"/>
                </a:solidFill>
                <a:effectLst/>
                <a:highlight>
                  <a:srgbClr val="F5F5F5"/>
                </a:highlight>
                <a:latin typeface="-apple-system"/>
              </a:rPr>
              <a:t> - </a:t>
            </a:r>
            <a:r>
              <a:rPr lang="en-US" b="0" i="0" dirty="0">
                <a:solidFill>
                  <a:srgbClr val="111111"/>
                </a:solidFill>
                <a:effectLst/>
                <a:highlight>
                  <a:srgbClr val="F5F5F5"/>
                </a:highlight>
                <a:latin typeface="-apple-system"/>
              </a:rPr>
              <a:t>is a standardized protocol used for transmitting digital signals over optical fiber networks.</a:t>
            </a:r>
          </a:p>
          <a:p>
            <a:pPr marL="0" lvl="0" indent="0" algn="l" rtl="0">
              <a:lnSpc>
                <a:spcPct val="100000"/>
              </a:lnSpc>
              <a:spcBef>
                <a:spcPts val="0"/>
              </a:spcBef>
              <a:spcAft>
                <a:spcPts val="0"/>
              </a:spcAft>
              <a:buSzPts val="1400"/>
              <a:buNone/>
            </a:pPr>
            <a:r>
              <a:rPr lang="en-US" b="0" i="0" dirty="0">
                <a:solidFill>
                  <a:srgbClr val="666666"/>
                </a:solidFill>
                <a:effectLst/>
                <a:highlight>
                  <a:srgbClr val="FFFFFF"/>
                </a:highlight>
                <a:latin typeface="Arial" panose="020B0604020202020204" pitchFamily="34" charset="0"/>
              </a:rPr>
              <a:t>Synchronous Optical Network (SONET) is a North American standard for synchronous data transmission over </a:t>
            </a:r>
            <a:r>
              <a:rPr lang="en-US" b="0" i="0" u="sng" dirty="0">
                <a:solidFill>
                  <a:srgbClr val="007CAD"/>
                </a:solidFill>
                <a:effectLst/>
                <a:highlight>
                  <a:srgbClr val="FFFFFF"/>
                </a:highlight>
                <a:latin typeface="Arial" panose="020B0604020202020204" pitchFamily="34" charset="0"/>
                <a:hlinkClick r:id="rId3"/>
              </a:rPr>
              <a:t>optical fibers</a:t>
            </a:r>
            <a:r>
              <a:rPr lang="en-US" b="0" i="0" dirty="0">
                <a:solidFill>
                  <a:srgbClr val="666666"/>
                </a:solidFill>
                <a:effectLst/>
                <a:highlight>
                  <a:srgbClr val="FFFFFF"/>
                </a:highlight>
                <a:latin typeface="Arial" panose="020B0604020202020204" pitchFamily="34" charset="0"/>
              </a:rPr>
              <a:t>.</a:t>
            </a:r>
            <a:endParaRPr dirty="0"/>
          </a:p>
        </p:txBody>
      </p:sp>
      <p:sp>
        <p:nvSpPr>
          <p:cNvPr id="137" name="Google Shape;137;p1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128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610079" y="6356520"/>
            <a:ext cx="11332205"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0"/>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0"/>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0"/>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609600" y="368208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0"/>
          <p:cNvSpPr txBox="1">
            <a:spLocks noGrp="1"/>
          </p:cNvSpPr>
          <p:nvPr>
            <p:ph type="body" idx="4"/>
          </p:nvPr>
        </p:nvSpPr>
        <p:spPr>
          <a:xfrm>
            <a:off x="6232320" y="368208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75"/>
        <p:cNvGrpSpPr/>
        <p:nvPr/>
      </p:nvGrpSpPr>
      <p:grpSpPr>
        <a:xfrm>
          <a:off x="0" y="0"/>
          <a:ext cx="0" cy="0"/>
          <a:chOff x="0" y="0"/>
          <a:chExt cx="0" cy="0"/>
        </a:xfrm>
      </p:grpSpPr>
      <p:sp>
        <p:nvSpPr>
          <p:cNvPr id="76" name="Google Shape;76;p41"/>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1"/>
          <p:cNvSpPr txBox="1">
            <a:spLocks noGrp="1"/>
          </p:cNvSpPr>
          <p:nvPr>
            <p:ph type="body" idx="1"/>
          </p:nvPr>
        </p:nvSpPr>
        <p:spPr>
          <a:xfrm>
            <a:off x="609600" y="1604520"/>
            <a:ext cx="3532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1"/>
          <p:cNvSpPr txBox="1">
            <a:spLocks noGrp="1"/>
          </p:cNvSpPr>
          <p:nvPr>
            <p:ph type="body" idx="2"/>
          </p:nvPr>
        </p:nvSpPr>
        <p:spPr>
          <a:xfrm>
            <a:off x="4319520" y="1604520"/>
            <a:ext cx="3532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1"/>
          <p:cNvSpPr txBox="1">
            <a:spLocks noGrp="1"/>
          </p:cNvSpPr>
          <p:nvPr>
            <p:ph type="body" idx="3"/>
          </p:nvPr>
        </p:nvSpPr>
        <p:spPr>
          <a:xfrm>
            <a:off x="8029440" y="1604520"/>
            <a:ext cx="3532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body" idx="4"/>
          </p:nvPr>
        </p:nvSpPr>
        <p:spPr>
          <a:xfrm>
            <a:off x="609600" y="3682080"/>
            <a:ext cx="3532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body" idx="5"/>
          </p:nvPr>
        </p:nvSpPr>
        <p:spPr>
          <a:xfrm>
            <a:off x="4319520" y="3682080"/>
            <a:ext cx="3532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6"/>
          </p:nvPr>
        </p:nvSpPr>
        <p:spPr>
          <a:xfrm>
            <a:off x="8029440" y="3682080"/>
            <a:ext cx="3532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470053" y="6356520"/>
            <a:ext cx="1111186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6232320" y="1604520"/>
            <a:ext cx="53544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710879" y="6356520"/>
            <a:ext cx="11025756"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0" y="0"/>
            <a:ext cx="863568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2"/>
        <p:cNvGrpSpPr/>
        <p:nvPr/>
      </p:nvGrpSpPr>
      <p:grpSpPr>
        <a:xfrm>
          <a:off x="0" y="0"/>
          <a:ext cx="0" cy="0"/>
          <a:chOff x="0" y="0"/>
          <a:chExt cx="0" cy="0"/>
        </a:xfrm>
      </p:grpSpPr>
      <p:sp>
        <p:nvSpPr>
          <p:cNvPr id="43" name="Google Shape;43;p35"/>
          <p:cNvSpPr txBox="1">
            <a:spLocks noGrp="1"/>
          </p:cNvSpPr>
          <p:nvPr>
            <p:ph type="subTitle" idx="1"/>
          </p:nvPr>
        </p:nvSpPr>
        <p:spPr>
          <a:xfrm>
            <a:off x="0" y="0"/>
            <a:ext cx="731472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body" idx="2"/>
          </p:nvPr>
        </p:nvSpPr>
        <p:spPr>
          <a:xfrm>
            <a:off x="6232320" y="1604520"/>
            <a:ext cx="53544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6"/>
          <p:cNvSpPr txBox="1">
            <a:spLocks noGrp="1"/>
          </p:cNvSpPr>
          <p:nvPr>
            <p:ph type="body" idx="3"/>
          </p:nvPr>
        </p:nvSpPr>
        <p:spPr>
          <a:xfrm>
            <a:off x="609600" y="368208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1"/>
        <p:cNvGrpSpPr/>
        <p:nvPr/>
      </p:nvGrpSpPr>
      <p:grpSpPr>
        <a:xfrm>
          <a:off x="0" y="0"/>
          <a:ext cx="0" cy="0"/>
          <a:chOff x="0" y="0"/>
          <a:chExt cx="0" cy="0"/>
        </a:xfrm>
      </p:grpSpPr>
      <p:sp>
        <p:nvSpPr>
          <p:cNvPr id="52" name="Google Shape;52;p37"/>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7"/>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7"/>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7"/>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7"/>
        <p:cNvGrpSpPr/>
        <p:nvPr/>
      </p:nvGrpSpPr>
      <p:grpSpPr>
        <a:xfrm>
          <a:off x="0" y="0"/>
          <a:ext cx="0" cy="0"/>
          <a:chOff x="0" y="0"/>
          <a:chExt cx="0" cy="0"/>
        </a:xfrm>
      </p:grpSpPr>
      <p:sp>
        <p:nvSpPr>
          <p:cNvPr id="58" name="Google Shape;58;p38"/>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8"/>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8"/>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8"/>
          <p:cNvSpPr txBox="1">
            <a:spLocks noGrp="1"/>
          </p:cNvSpPr>
          <p:nvPr>
            <p:ph type="body" idx="3"/>
          </p:nvPr>
        </p:nvSpPr>
        <p:spPr>
          <a:xfrm>
            <a:off x="609600" y="3682080"/>
            <a:ext cx="1097232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3"/>
        <p:cNvGrpSpPr/>
        <p:nvPr/>
      </p:nvGrpSpPr>
      <p:grpSpPr>
        <a:xfrm>
          <a:off x="0" y="0"/>
          <a:ext cx="0" cy="0"/>
          <a:chOff x="0" y="0"/>
          <a:chExt cx="0" cy="0"/>
        </a:xfrm>
      </p:grpSpPr>
      <p:sp>
        <p:nvSpPr>
          <p:cNvPr id="64" name="Google Shape;64;p39"/>
          <p:cNvSpPr txBox="1">
            <a:spLocks noGrp="1"/>
          </p:cNvSpPr>
          <p:nvPr>
            <p:ph type="title"/>
          </p:nvPr>
        </p:nvSpPr>
        <p:spPr>
          <a:xfrm>
            <a:off x="0" y="0"/>
            <a:ext cx="731472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9"/>
          <p:cNvSpPr txBox="1">
            <a:spLocks noGrp="1"/>
          </p:cNvSpPr>
          <p:nvPr>
            <p:ph type="body" idx="1"/>
          </p:nvPr>
        </p:nvSpPr>
        <p:spPr>
          <a:xfrm>
            <a:off x="609600" y="1604520"/>
            <a:ext cx="1097232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9"/>
          <p:cNvSpPr txBox="1">
            <a:spLocks noGrp="1"/>
          </p:cNvSpPr>
          <p:nvPr>
            <p:ph type="body" idx="2"/>
          </p:nvPr>
        </p:nvSpPr>
        <p:spPr>
          <a:xfrm>
            <a:off x="609600" y="3682080"/>
            <a:ext cx="1097232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1219152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1219152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3">
            <a:alphaModFix/>
          </a:blip>
          <a:srcRect b="10718"/>
          <a:stretch/>
        </p:blipFill>
        <p:spPr>
          <a:xfrm>
            <a:off x="8737440" y="228600"/>
            <a:ext cx="2742720" cy="634680"/>
          </a:xfrm>
          <a:prstGeom prst="rect">
            <a:avLst/>
          </a:prstGeom>
          <a:noFill/>
          <a:ln>
            <a:noFill/>
          </a:ln>
        </p:spPr>
      </p:pic>
      <p:pic>
        <p:nvPicPr>
          <p:cNvPr id="13" name="Google Shape;13;p28" descr="LOGO.gif"/>
          <p:cNvPicPr preferRelativeResize="0"/>
          <p:nvPr/>
        </p:nvPicPr>
        <p:blipFill rotWithShape="1">
          <a:blip r:embed="rId13">
            <a:alphaModFix/>
          </a:blip>
          <a:srcRect b="10718"/>
          <a:stretch/>
        </p:blipFill>
        <p:spPr>
          <a:xfrm>
            <a:off x="8737440" y="228600"/>
            <a:ext cx="2742720" cy="634680"/>
          </a:xfrm>
          <a:prstGeom prst="rect">
            <a:avLst/>
          </a:prstGeom>
          <a:noFill/>
          <a:ln>
            <a:noFill/>
          </a:ln>
        </p:spPr>
      </p:pic>
      <p:grpSp>
        <p:nvGrpSpPr>
          <p:cNvPr id="14" name="Google Shape;14;p28"/>
          <p:cNvGrpSpPr/>
          <p:nvPr/>
        </p:nvGrpSpPr>
        <p:grpSpPr>
          <a:xfrm>
            <a:off x="8195520" y="0"/>
            <a:ext cx="3996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4">
            <a:alphaModFix/>
          </a:blip>
          <a:srcRect/>
          <a:stretch/>
        </p:blipFill>
        <p:spPr>
          <a:xfrm>
            <a:off x="8737440" y="228600"/>
            <a:ext cx="2560800" cy="609120"/>
          </a:xfrm>
          <a:prstGeom prst="rect">
            <a:avLst/>
          </a:prstGeom>
          <a:noFill/>
          <a:ln>
            <a:noFill/>
          </a:ln>
        </p:spPr>
      </p:pic>
      <p:pic>
        <p:nvPicPr>
          <p:cNvPr id="19" name="Google Shape;19;p28" descr="LOGO.gif"/>
          <p:cNvPicPr preferRelativeResize="0"/>
          <p:nvPr/>
        </p:nvPicPr>
        <p:blipFill rotWithShape="1">
          <a:blip r:embed="rId13">
            <a:alphaModFix/>
          </a:blip>
          <a:srcRect b="10718"/>
          <a:stretch/>
        </p:blipFill>
        <p:spPr>
          <a:xfrm>
            <a:off x="8737440" y="228600"/>
            <a:ext cx="2742720" cy="634680"/>
          </a:xfrm>
          <a:prstGeom prst="rect">
            <a:avLst/>
          </a:prstGeom>
          <a:noFill/>
          <a:ln>
            <a:noFill/>
          </a:ln>
        </p:spPr>
      </p:pic>
      <p:grpSp>
        <p:nvGrpSpPr>
          <p:cNvPr id="20" name="Google Shape;20;p28"/>
          <p:cNvGrpSpPr/>
          <p:nvPr/>
        </p:nvGrpSpPr>
        <p:grpSpPr>
          <a:xfrm>
            <a:off x="8195520" y="0"/>
            <a:ext cx="3996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4">
            <a:alphaModFix/>
          </a:blip>
          <a:srcRect/>
          <a:stretch/>
        </p:blipFill>
        <p:spPr>
          <a:xfrm>
            <a:off x="8737440" y="228600"/>
            <a:ext cx="2560800" cy="609120"/>
          </a:xfrm>
          <a:prstGeom prst="rect">
            <a:avLst/>
          </a:prstGeom>
          <a:noFill/>
          <a:ln>
            <a:noFill/>
          </a:ln>
        </p:spPr>
      </p:pic>
      <p:sp>
        <p:nvSpPr>
          <p:cNvPr id="25" name="Google Shape;25;p28"/>
          <p:cNvSpPr txBox="1">
            <a:spLocks noGrp="1"/>
          </p:cNvSpPr>
          <p:nvPr>
            <p:ph type="title"/>
          </p:nvPr>
        </p:nvSpPr>
        <p:spPr>
          <a:xfrm>
            <a:off x="0" y="0"/>
            <a:ext cx="863568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609600" y="1371600"/>
            <a:ext cx="1097232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499430" y="6356351"/>
            <a:ext cx="11310651"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1524000" y="840627"/>
            <a:ext cx="9144000" cy="3296700"/>
          </a:xfrm>
          <a:prstGeom prst="rect">
            <a:avLst/>
          </a:prstGeom>
          <a:noFill/>
          <a:ln>
            <a:noFill/>
          </a:ln>
        </p:spPr>
        <p:txBody>
          <a:bodyPr spcFirstLastPara="1" wrap="square" lIns="91425" tIns="45700" rIns="91425" bIns="45700" anchor="t" anchorCtr="0">
            <a:noAutofit/>
          </a:bodyPr>
          <a:lstStyle/>
          <a:p>
            <a:pPr algn="ctr">
              <a:buSzPts val="2000"/>
            </a:pPr>
            <a:endParaRPr sz="2000" b="1" dirty="0">
              <a:solidFill>
                <a:schemeClr val="dk1"/>
              </a:solidFill>
              <a:latin typeface="Times New Roman"/>
              <a:ea typeface="Times New Roman"/>
              <a:cs typeface="Times New Roman"/>
              <a:sym typeface="Times New Roman"/>
            </a:endParaRPr>
          </a:p>
          <a:p>
            <a:pPr algn="ctr">
              <a:spcBef>
                <a:spcPts val="400"/>
              </a:spcBef>
              <a:buSzPts val="2000"/>
            </a:pPr>
            <a:endParaRPr sz="2000" b="1" dirty="0">
              <a:solidFill>
                <a:schemeClr val="dk1"/>
              </a:solidFill>
              <a:latin typeface="Times New Roman"/>
              <a:ea typeface="Times New Roman"/>
              <a:cs typeface="Times New Roman"/>
              <a:sym typeface="Times New Roman"/>
            </a:endParaRPr>
          </a:p>
          <a:p>
            <a:pPr algn="ctr">
              <a:spcBef>
                <a:spcPts val="400"/>
              </a:spcBef>
              <a:buSzPts val="2000"/>
            </a:pPr>
            <a:r>
              <a:rPr lang="en-US" sz="3000" b="1" dirty="0">
                <a:solidFill>
                  <a:schemeClr val="dk1"/>
                </a:solidFill>
                <a:latin typeface="Times New Roman"/>
                <a:ea typeface="Times New Roman"/>
                <a:cs typeface="Times New Roman"/>
                <a:sym typeface="Times New Roman"/>
              </a:rPr>
              <a:t>R</a:t>
            </a:r>
            <a:r>
              <a:rPr lang="en-US" sz="3200" b="1" dirty="0">
                <a:solidFill>
                  <a:schemeClr val="dk1"/>
                </a:solidFill>
                <a:latin typeface="Times New Roman"/>
                <a:ea typeface="Times New Roman"/>
                <a:cs typeface="Times New Roman"/>
                <a:sym typeface="Times New Roman"/>
              </a:rPr>
              <a:t>eference Models</a:t>
            </a:r>
            <a:endParaRPr sz="3200" b="1" dirty="0">
              <a:solidFill>
                <a:srgbClr val="0070C0"/>
              </a:solidFill>
              <a:latin typeface="Times New Roman"/>
              <a:ea typeface="Times New Roman"/>
              <a:cs typeface="Times New Roman"/>
              <a:sym typeface="Times New Roman"/>
            </a:endParaRPr>
          </a:p>
          <a:p>
            <a:pPr algn="ctr">
              <a:spcBef>
                <a:spcPts val="400"/>
              </a:spcBef>
              <a:buSzPts val="2000"/>
            </a:pPr>
            <a:r>
              <a:rPr lang="en-US" sz="2200" b="1" dirty="0">
                <a:solidFill>
                  <a:srgbClr val="0070C0"/>
                </a:solidFill>
                <a:latin typeface="Times New Roman"/>
                <a:ea typeface="Times New Roman"/>
                <a:cs typeface="Times New Roman"/>
                <a:sym typeface="Times New Roman"/>
              </a:rPr>
              <a:t>Lecture (3-4 )</a:t>
            </a:r>
            <a:endParaRPr sz="2200" b="1" dirty="0">
              <a:solidFill>
                <a:srgbClr val="0070C0"/>
              </a:solidFill>
              <a:latin typeface="Times New Roman"/>
              <a:ea typeface="Times New Roman"/>
              <a:cs typeface="Times New Roman"/>
              <a:sym typeface="Times New Roman"/>
            </a:endParaRPr>
          </a:p>
          <a:p>
            <a:pPr algn="ctr">
              <a:spcBef>
                <a:spcPts val="400"/>
              </a:spcBef>
              <a:buSzPts val="2000"/>
            </a:pPr>
            <a:endParaRPr sz="2200" b="1" dirty="0">
              <a:solidFill>
                <a:srgbClr val="0070C0"/>
              </a:solidFill>
              <a:latin typeface="Times New Roman"/>
              <a:ea typeface="Times New Roman"/>
              <a:cs typeface="Times New Roman"/>
              <a:sym typeface="Times New Roman"/>
            </a:endParaRPr>
          </a:p>
          <a:p>
            <a:pPr algn="ctr">
              <a:spcBef>
                <a:spcPts val="400"/>
              </a:spcBef>
              <a:buSzPts val="2000"/>
            </a:pPr>
            <a:endParaRPr sz="2200" b="1" dirty="0">
              <a:solidFill>
                <a:srgbClr val="0070C0"/>
              </a:solidFill>
              <a:latin typeface="Times New Roman"/>
              <a:ea typeface="Times New Roman"/>
              <a:cs typeface="Times New Roman"/>
              <a:sym typeface="Times New Roman"/>
            </a:endParaRPr>
          </a:p>
        </p:txBody>
      </p:sp>
      <p:sp>
        <p:nvSpPr>
          <p:cNvPr id="89" name="Google Shape;89;p1"/>
          <p:cNvSpPr txBox="1"/>
          <p:nvPr/>
        </p:nvSpPr>
        <p:spPr>
          <a:xfrm>
            <a:off x="2254350" y="5124950"/>
            <a:ext cx="7317300" cy="964336"/>
          </a:xfrm>
          <a:prstGeom prst="rect">
            <a:avLst/>
          </a:prstGeom>
          <a:noFill/>
          <a:ln>
            <a:noFill/>
          </a:ln>
        </p:spPr>
        <p:txBody>
          <a:bodyPr spcFirstLastPara="1" wrap="square" lIns="91425" tIns="91425" rIns="91425" bIns="91425" anchor="t" anchorCtr="0">
            <a:spAutoFit/>
          </a:bodyPr>
          <a:lstStyle/>
          <a:p>
            <a:pPr algn="ctr">
              <a:spcBef>
                <a:spcPts val="400"/>
              </a:spcBef>
            </a:pPr>
            <a:r>
              <a:rPr lang="en-US" sz="2200" b="1">
                <a:solidFill>
                  <a:schemeClr val="dk1"/>
                </a:solidFill>
                <a:latin typeface="Times New Roman"/>
                <a:ea typeface="Times New Roman"/>
                <a:cs typeface="Times New Roman"/>
                <a:sym typeface="Times New Roman"/>
              </a:rPr>
              <a:t>Department of Computer Science and Engineering, </a:t>
            </a:r>
            <a:endParaRPr sz="1600" b="1">
              <a:solidFill>
                <a:schemeClr val="dk1"/>
              </a:solidFill>
            </a:endParaRPr>
          </a:p>
          <a:p>
            <a:pPr algn="ctr">
              <a:spcBef>
                <a:spcPts val="400"/>
              </a:spcBef>
            </a:pPr>
            <a:r>
              <a:rPr lang="en-US" sz="2200" b="1">
                <a:solidFill>
                  <a:schemeClr val="dk1"/>
                </a:solidFill>
                <a:latin typeface="Times New Roman"/>
                <a:ea typeface="Times New Roman"/>
                <a:cs typeface="Times New Roman"/>
                <a:sym typeface="Times New Roman"/>
              </a:rPr>
              <a:t>Chitkara University, Punjab</a:t>
            </a:r>
            <a:endParaRPr sz="1600" b="1">
              <a:solidFill>
                <a:schemeClr val="dk1"/>
              </a:solidFill>
            </a:endParaRPr>
          </a:p>
        </p:txBody>
      </p:sp>
      <p:sp>
        <p:nvSpPr>
          <p:cNvPr id="90" name="Google Shape;90;p1"/>
          <p:cNvSpPr txBox="1"/>
          <p:nvPr/>
        </p:nvSpPr>
        <p:spPr>
          <a:xfrm>
            <a:off x="2848550" y="965575"/>
            <a:ext cx="6648900" cy="677100"/>
          </a:xfrm>
          <a:prstGeom prst="rect">
            <a:avLst/>
          </a:prstGeom>
          <a:noFill/>
          <a:ln>
            <a:noFill/>
          </a:ln>
        </p:spPr>
        <p:txBody>
          <a:bodyPr spcFirstLastPara="1" wrap="square" lIns="91425" tIns="91425" rIns="91425" bIns="91425" anchor="t" anchorCtr="0">
            <a:spAutoFit/>
          </a:bodyPr>
          <a:lstStyle/>
          <a:p>
            <a:pPr algn="ctr"/>
            <a:r>
              <a:rPr lang="en-US" sz="3200" b="1" dirty="0">
                <a:latin typeface="Times New Roman"/>
                <a:ea typeface="Times New Roman"/>
                <a:cs typeface="Times New Roman"/>
                <a:sym typeface="Times New Roman"/>
              </a:rPr>
              <a:t>Computer Networks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body" idx="1"/>
          </p:nvPr>
        </p:nvSpPr>
        <p:spPr>
          <a:xfrm>
            <a:off x="6096000" y="1676400"/>
            <a:ext cx="4343400" cy="2590800"/>
          </a:xfrm>
          <a:prstGeom prst="rect">
            <a:avLst/>
          </a:prstGeom>
          <a:noFill/>
          <a:ln>
            <a:noFill/>
          </a:ln>
        </p:spPr>
        <p:txBody>
          <a:bodyPr spcFirstLastPara="1" wrap="square" lIns="0" tIns="0" rIns="0" bIns="0" anchor="t" anchorCtr="0">
            <a:normAutofit/>
          </a:bodyPr>
          <a:lstStyle/>
          <a:p>
            <a:pPr marL="609600" indent="-609600"/>
            <a:r>
              <a:rPr lang="en-US" sz="2400"/>
              <a:t>Layers 1-4 relate to communications technology.</a:t>
            </a:r>
            <a:endParaRPr/>
          </a:p>
          <a:p>
            <a:pPr marL="609600" indent="-609600"/>
            <a:r>
              <a:rPr lang="en-US" sz="2400"/>
              <a:t>Layers 5-7 relate to user applications.</a:t>
            </a:r>
            <a:endParaRPr/>
          </a:p>
        </p:txBody>
      </p:sp>
      <p:sp>
        <p:nvSpPr>
          <p:cNvPr id="156" name="Google Shape;156;p8"/>
          <p:cNvSpPr/>
          <p:nvPr/>
        </p:nvSpPr>
        <p:spPr>
          <a:xfrm>
            <a:off x="1701425" y="0"/>
            <a:ext cx="5234100" cy="801600"/>
          </a:xfrm>
          <a:prstGeom prst="rect">
            <a:avLst/>
          </a:prstGeom>
          <a:noFill/>
          <a:ln>
            <a:noFill/>
          </a:ln>
        </p:spPr>
        <p:txBody>
          <a:bodyPr spcFirstLastPara="1" wrap="square" lIns="91425" tIns="45700" rIns="91425" bIns="45700" anchor="ctr" anchorCtr="0">
            <a:noAutofit/>
          </a:bodyPr>
          <a:lstStyle/>
          <a:p>
            <a:pPr algn="ctr">
              <a:buSzPts val="3200"/>
            </a:pPr>
            <a:r>
              <a:rPr lang="en-US" sz="2800" b="1">
                <a:solidFill>
                  <a:schemeClr val="dk1"/>
                </a:solidFill>
              </a:rPr>
              <a:t>7-Layer OSI Model </a:t>
            </a:r>
            <a:endParaRPr sz="2800"/>
          </a:p>
        </p:txBody>
      </p:sp>
      <p:sp>
        <p:nvSpPr>
          <p:cNvPr id="157" name="Google Shape;157;p8"/>
          <p:cNvSpPr/>
          <p:nvPr/>
        </p:nvSpPr>
        <p:spPr>
          <a:xfrm>
            <a:off x="2444750" y="17287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58" name="Google Shape;158;p8"/>
          <p:cNvSpPr/>
          <p:nvPr/>
        </p:nvSpPr>
        <p:spPr>
          <a:xfrm>
            <a:off x="2574925" y="16764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7</a:t>
            </a:r>
            <a:endParaRPr/>
          </a:p>
        </p:txBody>
      </p:sp>
      <p:sp>
        <p:nvSpPr>
          <p:cNvPr id="159" name="Google Shape;159;p8"/>
          <p:cNvSpPr/>
          <p:nvPr/>
        </p:nvSpPr>
        <p:spPr>
          <a:xfrm>
            <a:off x="2444750" y="22621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60" name="Google Shape;160;p8"/>
          <p:cNvSpPr/>
          <p:nvPr/>
        </p:nvSpPr>
        <p:spPr>
          <a:xfrm>
            <a:off x="2574925" y="22098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6</a:t>
            </a:r>
            <a:endParaRPr/>
          </a:p>
        </p:txBody>
      </p:sp>
      <p:sp>
        <p:nvSpPr>
          <p:cNvPr id="161" name="Google Shape;161;p8"/>
          <p:cNvSpPr/>
          <p:nvPr/>
        </p:nvSpPr>
        <p:spPr>
          <a:xfrm>
            <a:off x="2444750" y="27955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62" name="Google Shape;162;p8"/>
          <p:cNvSpPr/>
          <p:nvPr/>
        </p:nvSpPr>
        <p:spPr>
          <a:xfrm>
            <a:off x="2574925" y="27432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5</a:t>
            </a:r>
            <a:endParaRPr/>
          </a:p>
        </p:txBody>
      </p:sp>
      <p:sp>
        <p:nvSpPr>
          <p:cNvPr id="163" name="Google Shape;163;p8"/>
          <p:cNvSpPr/>
          <p:nvPr/>
        </p:nvSpPr>
        <p:spPr>
          <a:xfrm>
            <a:off x="2444750" y="33289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64" name="Google Shape;164;p8"/>
          <p:cNvSpPr/>
          <p:nvPr/>
        </p:nvSpPr>
        <p:spPr>
          <a:xfrm>
            <a:off x="2574925" y="32766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4</a:t>
            </a:r>
            <a:endParaRPr/>
          </a:p>
        </p:txBody>
      </p:sp>
      <p:sp>
        <p:nvSpPr>
          <p:cNvPr id="165" name="Google Shape;165;p8"/>
          <p:cNvSpPr/>
          <p:nvPr/>
        </p:nvSpPr>
        <p:spPr>
          <a:xfrm>
            <a:off x="2444750" y="38623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66" name="Google Shape;166;p8"/>
          <p:cNvSpPr/>
          <p:nvPr/>
        </p:nvSpPr>
        <p:spPr>
          <a:xfrm>
            <a:off x="2574925" y="38100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3</a:t>
            </a:r>
            <a:endParaRPr/>
          </a:p>
        </p:txBody>
      </p:sp>
      <p:sp>
        <p:nvSpPr>
          <p:cNvPr id="167" name="Google Shape;167;p8"/>
          <p:cNvSpPr/>
          <p:nvPr/>
        </p:nvSpPr>
        <p:spPr>
          <a:xfrm>
            <a:off x="2444750" y="43957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68" name="Google Shape;168;p8"/>
          <p:cNvSpPr/>
          <p:nvPr/>
        </p:nvSpPr>
        <p:spPr>
          <a:xfrm>
            <a:off x="2574925" y="43434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2</a:t>
            </a:r>
            <a:endParaRPr/>
          </a:p>
        </p:txBody>
      </p:sp>
      <p:sp>
        <p:nvSpPr>
          <p:cNvPr id="169" name="Google Shape;169;p8"/>
          <p:cNvSpPr/>
          <p:nvPr/>
        </p:nvSpPr>
        <p:spPr>
          <a:xfrm>
            <a:off x="2444750" y="49291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400"/>
            </a:pPr>
            <a:endParaRPr/>
          </a:p>
        </p:txBody>
      </p:sp>
      <p:sp>
        <p:nvSpPr>
          <p:cNvPr id="170" name="Google Shape;170;p8"/>
          <p:cNvSpPr/>
          <p:nvPr/>
        </p:nvSpPr>
        <p:spPr>
          <a:xfrm>
            <a:off x="2574925" y="4876801"/>
            <a:ext cx="966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Layer 1</a:t>
            </a:r>
            <a:endParaRPr/>
          </a:p>
        </p:txBody>
      </p:sp>
      <p:cxnSp>
        <p:nvCxnSpPr>
          <p:cNvPr id="171" name="Google Shape;171;p8"/>
          <p:cNvCxnSpPr/>
          <p:nvPr/>
        </p:nvCxnSpPr>
        <p:spPr>
          <a:xfrm>
            <a:off x="3124200" y="20272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2" name="Google Shape;172;p8"/>
          <p:cNvCxnSpPr/>
          <p:nvPr/>
        </p:nvCxnSpPr>
        <p:spPr>
          <a:xfrm>
            <a:off x="3124200" y="25606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3" name="Google Shape;173;p8"/>
          <p:cNvCxnSpPr/>
          <p:nvPr/>
        </p:nvCxnSpPr>
        <p:spPr>
          <a:xfrm>
            <a:off x="3124200" y="30940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4" name="Google Shape;174;p8"/>
          <p:cNvCxnSpPr/>
          <p:nvPr/>
        </p:nvCxnSpPr>
        <p:spPr>
          <a:xfrm>
            <a:off x="3124200" y="36274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5" name="Google Shape;175;p8"/>
          <p:cNvCxnSpPr/>
          <p:nvPr/>
        </p:nvCxnSpPr>
        <p:spPr>
          <a:xfrm>
            <a:off x="3124200" y="41608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6" name="Google Shape;176;p8"/>
          <p:cNvCxnSpPr/>
          <p:nvPr/>
        </p:nvCxnSpPr>
        <p:spPr>
          <a:xfrm>
            <a:off x="3124200" y="4694238"/>
            <a:ext cx="0" cy="228600"/>
          </a:xfrm>
          <a:prstGeom prst="straightConnector1">
            <a:avLst/>
          </a:prstGeom>
          <a:noFill/>
          <a:ln w="12700" cap="flat" cmpd="sng">
            <a:solidFill>
              <a:schemeClr val="dk1"/>
            </a:solidFill>
            <a:prstDash val="solid"/>
            <a:round/>
            <a:headEnd type="none" w="sm" len="sm"/>
            <a:tailEnd type="none" w="sm" len="sm"/>
          </a:ln>
        </p:spPr>
      </p:cxnSp>
      <p:sp>
        <p:nvSpPr>
          <p:cNvPr id="177" name="Google Shape;177;p8"/>
          <p:cNvSpPr/>
          <p:nvPr/>
        </p:nvSpPr>
        <p:spPr>
          <a:xfrm>
            <a:off x="3870325" y="1676401"/>
            <a:ext cx="2038350"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Application Layer</a:t>
            </a:r>
            <a:endParaRPr/>
          </a:p>
        </p:txBody>
      </p:sp>
      <p:sp>
        <p:nvSpPr>
          <p:cNvPr id="178" name="Google Shape;178;p8"/>
          <p:cNvSpPr/>
          <p:nvPr/>
        </p:nvSpPr>
        <p:spPr>
          <a:xfrm>
            <a:off x="3870326" y="2209801"/>
            <a:ext cx="2092325"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Presentation Layer</a:t>
            </a:r>
            <a:endParaRPr/>
          </a:p>
        </p:txBody>
      </p:sp>
      <p:sp>
        <p:nvSpPr>
          <p:cNvPr id="179" name="Google Shape;179;p8"/>
          <p:cNvSpPr/>
          <p:nvPr/>
        </p:nvSpPr>
        <p:spPr>
          <a:xfrm>
            <a:off x="3870326" y="2743201"/>
            <a:ext cx="1616075"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Session Layer</a:t>
            </a:r>
            <a:endParaRPr/>
          </a:p>
        </p:txBody>
      </p:sp>
      <p:sp>
        <p:nvSpPr>
          <p:cNvPr id="180" name="Google Shape;180;p8"/>
          <p:cNvSpPr/>
          <p:nvPr/>
        </p:nvSpPr>
        <p:spPr>
          <a:xfrm>
            <a:off x="3870326" y="3276601"/>
            <a:ext cx="1827213"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Transport Layer</a:t>
            </a:r>
            <a:endParaRPr/>
          </a:p>
        </p:txBody>
      </p:sp>
      <p:sp>
        <p:nvSpPr>
          <p:cNvPr id="181" name="Google Shape;181;p8"/>
          <p:cNvSpPr/>
          <p:nvPr/>
        </p:nvSpPr>
        <p:spPr>
          <a:xfrm>
            <a:off x="3870325" y="3810001"/>
            <a:ext cx="172878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Network Layer</a:t>
            </a:r>
            <a:endParaRPr/>
          </a:p>
        </p:txBody>
      </p:sp>
      <p:sp>
        <p:nvSpPr>
          <p:cNvPr id="182" name="Google Shape;182;p8"/>
          <p:cNvSpPr/>
          <p:nvPr/>
        </p:nvSpPr>
        <p:spPr>
          <a:xfrm>
            <a:off x="3870325" y="4343401"/>
            <a:ext cx="1862138"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Data Link Layer</a:t>
            </a:r>
            <a:endParaRPr/>
          </a:p>
        </p:txBody>
      </p:sp>
      <p:sp>
        <p:nvSpPr>
          <p:cNvPr id="183" name="Google Shape;183;p8"/>
          <p:cNvSpPr/>
          <p:nvPr/>
        </p:nvSpPr>
        <p:spPr>
          <a:xfrm>
            <a:off x="3870326" y="4876801"/>
            <a:ext cx="1700213"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Physical Layer</a:t>
            </a:r>
            <a:endParaRPr/>
          </a:p>
        </p:txBody>
      </p:sp>
      <p:cxnSp>
        <p:nvCxnSpPr>
          <p:cNvPr id="184" name="Google Shape;184;p8"/>
          <p:cNvCxnSpPr/>
          <p:nvPr/>
        </p:nvCxnSpPr>
        <p:spPr>
          <a:xfrm>
            <a:off x="2133600" y="3779838"/>
            <a:ext cx="0" cy="1524000"/>
          </a:xfrm>
          <a:prstGeom prst="straightConnector1">
            <a:avLst/>
          </a:prstGeom>
          <a:noFill/>
          <a:ln w="12700" cap="flat" cmpd="sng">
            <a:solidFill>
              <a:schemeClr val="dk1"/>
            </a:solidFill>
            <a:prstDash val="dash"/>
            <a:round/>
            <a:headEnd type="none" w="sm" len="sm"/>
            <a:tailEnd type="none" w="sm" len="sm"/>
          </a:ln>
        </p:spPr>
      </p:cxnSp>
      <p:cxnSp>
        <p:nvCxnSpPr>
          <p:cNvPr id="185" name="Google Shape;185;p8"/>
          <p:cNvCxnSpPr/>
          <p:nvPr/>
        </p:nvCxnSpPr>
        <p:spPr>
          <a:xfrm>
            <a:off x="5791200" y="3779838"/>
            <a:ext cx="0" cy="1524000"/>
          </a:xfrm>
          <a:prstGeom prst="straightConnector1">
            <a:avLst/>
          </a:prstGeom>
          <a:noFill/>
          <a:ln w="12700" cap="flat" cmpd="sng">
            <a:solidFill>
              <a:schemeClr val="dk1"/>
            </a:solidFill>
            <a:prstDash val="dot"/>
            <a:round/>
            <a:headEnd type="none" w="sm" len="sm"/>
            <a:tailEnd type="none" w="sm" len="sm"/>
          </a:ln>
        </p:spPr>
      </p:cxnSp>
      <p:cxnSp>
        <p:nvCxnSpPr>
          <p:cNvPr id="186" name="Google Shape;186;p8"/>
          <p:cNvCxnSpPr/>
          <p:nvPr/>
        </p:nvCxnSpPr>
        <p:spPr>
          <a:xfrm rot="10800000">
            <a:off x="2133600" y="3779838"/>
            <a:ext cx="3657600" cy="0"/>
          </a:xfrm>
          <a:prstGeom prst="straightConnector1">
            <a:avLst/>
          </a:prstGeom>
          <a:noFill/>
          <a:ln w="12700" cap="flat" cmpd="sng">
            <a:solidFill>
              <a:schemeClr val="dk1"/>
            </a:solidFill>
            <a:prstDash val="dash"/>
            <a:round/>
            <a:headEnd type="none" w="sm" len="sm"/>
            <a:tailEnd type="none" w="sm" len="sm"/>
          </a:ln>
        </p:spPr>
      </p:cxnSp>
      <p:cxnSp>
        <p:nvCxnSpPr>
          <p:cNvPr id="187" name="Google Shape;187;p8"/>
          <p:cNvCxnSpPr/>
          <p:nvPr/>
        </p:nvCxnSpPr>
        <p:spPr>
          <a:xfrm rot="10800000">
            <a:off x="2133600" y="5303838"/>
            <a:ext cx="3657600" cy="0"/>
          </a:xfrm>
          <a:prstGeom prst="straightConnector1">
            <a:avLst/>
          </a:prstGeom>
          <a:noFill/>
          <a:ln w="12700" cap="flat" cmpd="sng">
            <a:solidFill>
              <a:schemeClr val="dk1"/>
            </a:solidFill>
            <a:prstDash val="dash"/>
            <a:round/>
            <a:headEnd type="none" w="sm" len="sm"/>
            <a:tailEnd type="none" w="sm" len="sm"/>
          </a:ln>
        </p:spPr>
      </p:cxnSp>
      <p:sp>
        <p:nvSpPr>
          <p:cNvPr id="188" name="Google Shape;188;p8"/>
          <p:cNvSpPr/>
          <p:nvPr/>
        </p:nvSpPr>
        <p:spPr>
          <a:xfrm>
            <a:off x="5791201" y="5791201"/>
            <a:ext cx="4494213" cy="396875"/>
          </a:xfrm>
          <a:prstGeom prst="rect">
            <a:avLst/>
          </a:prstGeom>
          <a:noFill/>
          <a:ln>
            <a:noFill/>
          </a:ln>
        </p:spPr>
        <p:txBody>
          <a:bodyPr spcFirstLastPara="1" wrap="square" lIns="92075" tIns="46025" rIns="92075" bIns="46025" anchor="t" anchorCtr="0">
            <a:spAutoFit/>
          </a:bodyPr>
          <a:lstStyle/>
          <a:p>
            <a:pPr>
              <a:buSzPts val="2000"/>
            </a:pPr>
            <a:r>
              <a:rPr lang="en-US" sz="2000">
                <a:solidFill>
                  <a:schemeClr val="dk1"/>
                </a:solidFill>
                <a:latin typeface="Times New Roman"/>
                <a:ea typeface="Times New Roman"/>
                <a:cs typeface="Times New Roman"/>
                <a:sym typeface="Times New Roman"/>
              </a:rPr>
              <a:t>Communications subnet boundary</a:t>
            </a:r>
            <a:endParaRPr/>
          </a:p>
        </p:txBody>
      </p:sp>
      <p:sp>
        <p:nvSpPr>
          <p:cNvPr id="189" name="Google Shape;189;p8"/>
          <p:cNvSpPr/>
          <p:nvPr/>
        </p:nvSpPr>
        <p:spPr>
          <a:xfrm>
            <a:off x="5791200" y="4800600"/>
            <a:ext cx="762000" cy="990600"/>
          </a:xfrm>
          <a:custGeom>
            <a:avLst/>
            <a:gdLst/>
            <a:ahLst/>
            <a:cxnLst/>
            <a:rect l="l" t="t" r="r" b="b"/>
            <a:pathLst>
              <a:path w="1440" h="1152" extrusionOk="0">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SzPts val="1400"/>
            </a:pPr>
            <a:endParaRPr/>
          </a:p>
        </p:txBody>
      </p:sp>
      <p:sp>
        <p:nvSpPr>
          <p:cNvPr id="190" name="Google Shape;190;p8"/>
          <p:cNvSpPr txBox="1"/>
          <p:nvPr/>
        </p:nvSpPr>
        <p:spPr>
          <a:xfrm>
            <a:off x="2000866" y="5508626"/>
            <a:ext cx="3078087" cy="338554"/>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4</a:t>
            </a:r>
            <a:r>
              <a:rPr lang="en-US" sz="1600">
                <a:latin typeface="Times New Roman"/>
                <a:ea typeface="Times New Roman"/>
                <a:cs typeface="Times New Roman"/>
                <a:sym typeface="Times New Roman"/>
              </a:rPr>
              <a:t> Shows OSI model layers  </a:t>
            </a:r>
            <a:endParaRPr>
              <a:latin typeface="Times New Roman"/>
              <a:ea typeface="Times New Roman"/>
              <a:cs typeface="Times New Roman"/>
              <a:sym typeface="Times New Roman"/>
            </a:endParaRPr>
          </a:p>
        </p:txBody>
      </p:sp>
      <p:sp>
        <p:nvSpPr>
          <p:cNvPr id="191" name="Google Shape;191;p8"/>
          <p:cNvSpPr txBox="1"/>
          <p:nvPr/>
        </p:nvSpPr>
        <p:spPr>
          <a:xfrm>
            <a:off x="2000865" y="1026928"/>
            <a:ext cx="6043205" cy="307777"/>
          </a:xfrm>
          <a:prstGeom prst="rect">
            <a:avLst/>
          </a:prstGeom>
          <a:noFill/>
          <a:ln>
            <a:noFill/>
          </a:ln>
        </p:spPr>
        <p:txBody>
          <a:bodyPr spcFirstLastPara="1" wrap="square" lIns="91425" tIns="45700" rIns="91425" bIns="45700" anchor="t" anchorCtr="0">
            <a:spAutoFit/>
          </a:bodyPr>
          <a:lstStyle/>
          <a:p>
            <a:pPr>
              <a:buSzPts val="1400"/>
            </a:pPr>
            <a:r>
              <a:rPr lang="en-US">
                <a:latin typeface="Times New Roman"/>
                <a:ea typeface="Times New Roman"/>
                <a:cs typeface="Times New Roman"/>
                <a:sym typeface="Times New Roman"/>
              </a:rPr>
              <a:t>Figure 4 displays 7 layers of  OSI model and overview of their specific task.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xfrm>
            <a:off x="1633650" y="159500"/>
            <a:ext cx="5137200" cy="615000"/>
          </a:xfrm>
          <a:prstGeom prst="rect">
            <a:avLst/>
          </a:prstGeom>
          <a:noFill/>
          <a:ln>
            <a:noFill/>
          </a:ln>
        </p:spPr>
        <p:txBody>
          <a:bodyPr spcFirstLastPara="1" wrap="square" lIns="0" tIns="0" rIns="0" bIns="0" anchor="ctr" anchorCtr="0">
            <a:noAutofit/>
          </a:bodyPr>
          <a:lstStyle/>
          <a:p>
            <a:pPr algn="ctr">
              <a:buSzPts val="2800"/>
            </a:pPr>
            <a:r>
              <a:rPr lang="en-US"/>
              <a:t>  </a:t>
            </a:r>
            <a:r>
              <a:rPr lang="en-US" b="1"/>
              <a:t>Reference model (OSI)</a:t>
            </a:r>
            <a:endParaRPr b="1"/>
          </a:p>
        </p:txBody>
      </p:sp>
      <p:sp>
        <p:nvSpPr>
          <p:cNvPr id="197" name="Google Shape;197;p3"/>
          <p:cNvSpPr txBox="1">
            <a:spLocks noGrp="1"/>
          </p:cNvSpPr>
          <p:nvPr>
            <p:ph type="body" idx="1"/>
          </p:nvPr>
        </p:nvSpPr>
        <p:spPr>
          <a:xfrm>
            <a:off x="870333" y="1561757"/>
            <a:ext cx="10642294" cy="3569285"/>
          </a:xfrm>
          <a:prstGeom prst="rect">
            <a:avLst/>
          </a:prstGeom>
          <a:noFill/>
          <a:ln>
            <a:noFill/>
          </a:ln>
        </p:spPr>
        <p:txBody>
          <a:bodyPr spcFirstLastPara="1" wrap="square" lIns="0" tIns="0" rIns="0" bIns="79350" anchor="ctr" anchorCtr="0">
            <a:spAutoFit/>
          </a:bodyPr>
          <a:lstStyle/>
          <a:p>
            <a:pPr algn="just">
              <a:spcBef>
                <a:spcPts val="0"/>
              </a:spcBef>
            </a:pPr>
            <a:r>
              <a:rPr lang="en-US" sz="2400" dirty="0">
                <a:solidFill>
                  <a:srgbClr val="000000"/>
                </a:solidFill>
                <a:latin typeface="Times New Roman"/>
                <a:ea typeface="Times New Roman"/>
                <a:cs typeface="Times New Roman"/>
                <a:sym typeface="Times New Roman"/>
              </a:rPr>
              <a:t>OSI: Open System Interconnect</a:t>
            </a:r>
            <a:endParaRPr sz="2400" dirty="0"/>
          </a:p>
          <a:p>
            <a:pPr indent="-228600" algn="just">
              <a:spcBef>
                <a:spcPts val="0"/>
              </a:spcBef>
              <a:buNone/>
            </a:pPr>
            <a:endParaRPr sz="2400" dirty="0">
              <a:solidFill>
                <a:srgbClr val="000000"/>
              </a:solidFill>
              <a:latin typeface="Times New Roman"/>
              <a:ea typeface="Times New Roman"/>
              <a:cs typeface="Times New Roman"/>
              <a:sym typeface="Times New Roman"/>
            </a:endParaRPr>
          </a:p>
          <a:p>
            <a:pPr algn="just">
              <a:spcBef>
                <a:spcPts val="0"/>
              </a:spcBef>
            </a:pPr>
            <a:r>
              <a:rPr lang="en-US" sz="2400" dirty="0">
                <a:solidFill>
                  <a:srgbClr val="000000"/>
                </a:solidFill>
                <a:latin typeface="Times New Roman"/>
                <a:ea typeface="Times New Roman"/>
                <a:cs typeface="Times New Roman"/>
                <a:sym typeface="Times New Roman"/>
              </a:rPr>
              <a:t>Established in 1947, the International Standards Organization (</a:t>
            </a:r>
            <a:r>
              <a:rPr lang="en-US" sz="2400" dirty="0">
                <a:solidFill>
                  <a:srgbClr val="0563C1"/>
                </a:solidFill>
                <a:latin typeface="Times New Roman"/>
                <a:ea typeface="Times New Roman"/>
                <a:cs typeface="Times New Roman"/>
                <a:sym typeface="Times New Roman"/>
              </a:rPr>
              <a:t>ISO</a:t>
            </a:r>
            <a:r>
              <a:rPr lang="en-US" sz="2400" dirty="0">
                <a:solidFill>
                  <a:srgbClr val="000000"/>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lang="en-US" sz="2400" dirty="0">
                <a:solidFill>
                  <a:srgbClr val="0563C1"/>
                </a:solidFill>
                <a:latin typeface="Times New Roman"/>
                <a:ea typeface="Times New Roman"/>
                <a:cs typeface="Times New Roman"/>
                <a:sym typeface="Times New Roman"/>
              </a:rPr>
              <a:t>OSI</a:t>
            </a:r>
            <a:r>
              <a:rPr lang="en-US" sz="2400" dirty="0">
                <a:solidFill>
                  <a:srgbClr val="000000"/>
                </a:solidFill>
                <a:latin typeface="Times New Roman"/>
                <a:ea typeface="Times New Roman"/>
                <a:cs typeface="Times New Roman"/>
                <a:sym typeface="Times New Roman"/>
              </a:rPr>
              <a:t>) model. It was first introduced in the late 1970s. </a:t>
            </a:r>
            <a:endParaRPr sz="2400" dirty="0">
              <a:latin typeface="Times New Roman"/>
              <a:ea typeface="Times New Roman"/>
              <a:cs typeface="Times New Roman"/>
              <a:sym typeface="Times New Roman"/>
            </a:endParaRPr>
          </a:p>
          <a:p>
            <a:pPr marL="114300" indent="0">
              <a:buNone/>
            </a:pPr>
            <a:br>
              <a:rPr lang="en-US" sz="2400" dirty="0">
                <a:latin typeface="Times New Roman"/>
                <a:ea typeface="Times New Roman"/>
                <a:cs typeface="Times New Roman"/>
                <a:sym typeface="Times New Roman"/>
              </a:rPr>
            </a:br>
            <a:br>
              <a:rPr lang="en-US" sz="2400" dirty="0">
                <a:latin typeface="Times New Roman"/>
                <a:ea typeface="Times New Roman"/>
                <a:cs typeface="Times New Roman"/>
                <a:sym typeface="Times New Roman"/>
              </a:rPr>
            </a:br>
            <a:endParaRPr sz="2400" dirty="0">
              <a:latin typeface="Times New Roman"/>
              <a:ea typeface="Times New Roman"/>
              <a:cs typeface="Times New Roman"/>
              <a:sym typeface="Times New Roman"/>
            </a:endParaRPr>
          </a:p>
          <a:p>
            <a:pPr marL="0" indent="0">
              <a:lnSpc>
                <a:spcPct val="100000"/>
              </a:lnSpc>
              <a:spcBef>
                <a:spcPts val="0"/>
              </a:spcBef>
              <a:buNone/>
            </a:pPr>
            <a:endParaRPr sz="2400" dirty="0">
              <a:latin typeface="Times New Roman"/>
              <a:ea typeface="Times New Roman"/>
              <a:cs typeface="Times New Roman"/>
              <a:sym typeface="Times New Roman"/>
            </a:endParaRPr>
          </a:p>
        </p:txBody>
      </p:sp>
      <p:pic>
        <p:nvPicPr>
          <p:cNvPr id="198" name="Google Shape;198;p3"/>
          <p:cNvPicPr preferRelativeResize="0"/>
          <p:nvPr/>
        </p:nvPicPr>
        <p:blipFill rotWithShape="1">
          <a:blip r:embed="rId3">
            <a:alphaModFix/>
          </a:blip>
          <a:srcRect/>
          <a:stretch/>
        </p:blipFill>
        <p:spPr>
          <a:xfrm>
            <a:off x="2182662" y="4022856"/>
            <a:ext cx="7544677" cy="2160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2"/>
          <p:cNvSpPr txBox="1">
            <a:spLocks noGrp="1"/>
          </p:cNvSpPr>
          <p:nvPr>
            <p:ph type="title"/>
          </p:nvPr>
        </p:nvSpPr>
        <p:spPr>
          <a:xfrm>
            <a:off x="1583800" y="100625"/>
            <a:ext cx="3608400" cy="694800"/>
          </a:xfrm>
          <a:prstGeom prst="rect">
            <a:avLst/>
          </a:prstGeom>
          <a:noFill/>
          <a:ln>
            <a:noFill/>
          </a:ln>
        </p:spPr>
        <p:txBody>
          <a:bodyPr spcFirstLastPara="1" wrap="square" lIns="0" tIns="0" rIns="0" bIns="0" anchor="ctr" anchorCtr="0">
            <a:noAutofit/>
          </a:bodyPr>
          <a:lstStyle/>
          <a:p>
            <a:pPr algn="ctr"/>
            <a:r>
              <a:rPr lang="en-US"/>
              <a:t>  </a:t>
            </a:r>
            <a:r>
              <a:rPr lang="en-US" b="1"/>
              <a:t>Layers of OSI model</a:t>
            </a:r>
            <a:endParaRPr b="1"/>
          </a:p>
        </p:txBody>
      </p:sp>
      <p:sp>
        <p:nvSpPr>
          <p:cNvPr id="204" name="Google Shape;204;p42"/>
          <p:cNvSpPr txBox="1">
            <a:spLocks noGrp="1"/>
          </p:cNvSpPr>
          <p:nvPr>
            <p:ph type="body" idx="1"/>
          </p:nvPr>
        </p:nvSpPr>
        <p:spPr>
          <a:xfrm>
            <a:off x="1981200" y="1604520"/>
            <a:ext cx="8229240" cy="3977280"/>
          </a:xfrm>
          <a:prstGeom prst="rect">
            <a:avLst/>
          </a:prstGeom>
          <a:noFill/>
          <a:ln>
            <a:noFill/>
          </a:ln>
        </p:spPr>
        <p:txBody>
          <a:bodyPr spcFirstLastPara="1" wrap="square" lIns="0" tIns="0" rIns="0" bIns="0" anchor="t" anchorCtr="0">
            <a:normAutofit/>
          </a:bodyPr>
          <a:lstStyle/>
          <a:p>
            <a:pPr indent="-228600">
              <a:buNone/>
            </a:pPr>
            <a:endParaRPr/>
          </a:p>
        </p:txBody>
      </p:sp>
      <p:pic>
        <p:nvPicPr>
          <p:cNvPr id="205" name="Google Shape;205;p42"/>
          <p:cNvPicPr preferRelativeResize="0"/>
          <p:nvPr/>
        </p:nvPicPr>
        <p:blipFill rotWithShape="1">
          <a:blip r:embed="rId3">
            <a:alphaModFix/>
          </a:blip>
          <a:srcRect/>
          <a:stretch/>
        </p:blipFill>
        <p:spPr>
          <a:xfrm>
            <a:off x="716096" y="784408"/>
            <a:ext cx="10410940" cy="5442867"/>
          </a:xfrm>
          <a:prstGeom prst="rect">
            <a:avLst/>
          </a:prstGeom>
          <a:noFill/>
          <a:ln>
            <a:noFill/>
          </a:ln>
        </p:spPr>
      </p:pic>
      <p:sp>
        <p:nvSpPr>
          <p:cNvPr id="206" name="Google Shape;206;p42"/>
          <p:cNvSpPr txBox="1"/>
          <p:nvPr/>
        </p:nvSpPr>
        <p:spPr>
          <a:xfrm>
            <a:off x="4344488" y="6314760"/>
            <a:ext cx="4652100" cy="338700"/>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5</a:t>
            </a:r>
            <a:r>
              <a:rPr lang="en-US" sz="1600">
                <a:latin typeface="Times New Roman"/>
                <a:ea typeface="Times New Roman"/>
                <a:cs typeface="Times New Roman"/>
                <a:sym typeface="Times New Roman"/>
              </a:rPr>
              <a:t> Shows  responsibilities of OSI model layers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PDU (Protocol Data Unit)</a:t>
            </a:r>
            <a:endParaRPr/>
          </a:p>
        </p:txBody>
      </p:sp>
      <p:pic>
        <p:nvPicPr>
          <p:cNvPr id="423" name="Google Shape;423;p63"/>
          <p:cNvPicPr preferRelativeResize="0"/>
          <p:nvPr/>
        </p:nvPicPr>
        <p:blipFill rotWithShape="1">
          <a:blip r:embed="rId3">
            <a:alphaModFix/>
          </a:blip>
          <a:srcRect/>
          <a:stretch/>
        </p:blipFill>
        <p:spPr>
          <a:xfrm>
            <a:off x="2329992" y="1190377"/>
            <a:ext cx="7532016" cy="48716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593775" y="-217275"/>
            <a:ext cx="6419100" cy="914100"/>
          </a:xfrm>
          <a:prstGeom prst="rect">
            <a:avLst/>
          </a:prstGeom>
          <a:noFill/>
          <a:ln>
            <a:noFill/>
          </a:ln>
        </p:spPr>
        <p:txBody>
          <a:bodyPr spcFirstLastPara="1" wrap="square" lIns="0" tIns="0" rIns="0" bIns="0" anchor="ctr" anchorCtr="0">
            <a:noAutofit/>
          </a:bodyPr>
          <a:lstStyle/>
          <a:p>
            <a:pPr>
              <a:buSzPts val="2800"/>
            </a:pPr>
            <a:r>
              <a:rPr lang="en-US"/>
              <a:t>      </a:t>
            </a:r>
            <a:br>
              <a:rPr lang="en-US"/>
            </a:br>
            <a:r>
              <a:rPr lang="en-US"/>
              <a:t> </a:t>
            </a:r>
            <a:r>
              <a:rPr lang="en-US" b="1"/>
              <a:t>Interaction between layers in OSI model</a:t>
            </a:r>
            <a:endParaRPr b="1"/>
          </a:p>
        </p:txBody>
      </p:sp>
      <p:pic>
        <p:nvPicPr>
          <p:cNvPr id="213" name="Google Shape;213;p5"/>
          <p:cNvPicPr preferRelativeResize="0"/>
          <p:nvPr/>
        </p:nvPicPr>
        <p:blipFill rotWithShape="1">
          <a:blip r:embed="rId3">
            <a:alphaModFix/>
          </a:blip>
          <a:srcRect/>
          <a:stretch/>
        </p:blipFill>
        <p:spPr>
          <a:xfrm>
            <a:off x="1608160" y="815249"/>
            <a:ext cx="8791762" cy="5438812"/>
          </a:xfrm>
          <a:prstGeom prst="rect">
            <a:avLst/>
          </a:prstGeom>
          <a:noFill/>
          <a:ln>
            <a:noFill/>
          </a:ln>
        </p:spPr>
      </p:pic>
      <p:sp>
        <p:nvSpPr>
          <p:cNvPr id="214" name="Google Shape;214;p5"/>
          <p:cNvSpPr txBox="1"/>
          <p:nvPr/>
        </p:nvSpPr>
        <p:spPr>
          <a:xfrm>
            <a:off x="4197413" y="6254061"/>
            <a:ext cx="5009700" cy="338700"/>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6</a:t>
            </a:r>
            <a:r>
              <a:rPr lang="en-US" sz="1600">
                <a:latin typeface="Times New Roman"/>
                <a:ea typeface="Times New Roman"/>
                <a:cs typeface="Times New Roman"/>
                <a:sym typeface="Times New Roman"/>
              </a:rPr>
              <a:t> Shows interaction between layers in OSI model.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1524000" y="139550"/>
            <a:ext cx="5372700" cy="618000"/>
          </a:xfrm>
          <a:prstGeom prst="rect">
            <a:avLst/>
          </a:prstGeom>
          <a:noFill/>
          <a:ln>
            <a:noFill/>
          </a:ln>
        </p:spPr>
        <p:txBody>
          <a:bodyPr spcFirstLastPara="1" wrap="square" lIns="0" tIns="0" rIns="0" bIns="0" anchor="ctr" anchorCtr="0">
            <a:noAutofit/>
          </a:bodyPr>
          <a:lstStyle/>
          <a:p>
            <a:pPr>
              <a:buSzPts val="2800"/>
            </a:pPr>
            <a:r>
              <a:rPr lang="en-US" b="1"/>
              <a:t>  An exchange using the OSI model</a:t>
            </a:r>
            <a:endParaRPr b="1"/>
          </a:p>
        </p:txBody>
      </p:sp>
      <p:pic>
        <p:nvPicPr>
          <p:cNvPr id="221" name="Google Shape;221;p6"/>
          <p:cNvPicPr preferRelativeResize="0"/>
          <p:nvPr/>
        </p:nvPicPr>
        <p:blipFill rotWithShape="1">
          <a:blip r:embed="rId3">
            <a:alphaModFix/>
          </a:blip>
          <a:srcRect/>
          <a:stretch/>
        </p:blipFill>
        <p:spPr>
          <a:xfrm>
            <a:off x="2430259" y="1224103"/>
            <a:ext cx="7523116" cy="4822354"/>
          </a:xfrm>
          <a:prstGeom prst="rect">
            <a:avLst/>
          </a:prstGeom>
          <a:noFill/>
          <a:ln>
            <a:noFill/>
          </a:ln>
        </p:spPr>
      </p:pic>
      <p:sp>
        <p:nvSpPr>
          <p:cNvPr id="222" name="Google Shape;222;p6"/>
          <p:cNvSpPr txBox="1"/>
          <p:nvPr/>
        </p:nvSpPr>
        <p:spPr>
          <a:xfrm>
            <a:off x="4197414" y="6254061"/>
            <a:ext cx="5460149" cy="338554"/>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7</a:t>
            </a:r>
            <a:r>
              <a:rPr lang="en-US" sz="1600">
                <a:latin typeface="Times New Roman"/>
                <a:ea typeface="Times New Roman"/>
                <a:cs typeface="Times New Roman"/>
                <a:sym typeface="Times New Roman"/>
              </a:rPr>
              <a:t> Exchange of information using OSI model.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4"/>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Layer 1 :Physical Layer</a:t>
            </a:r>
            <a:endParaRPr b="1"/>
          </a:p>
        </p:txBody>
      </p:sp>
      <p:pic>
        <p:nvPicPr>
          <p:cNvPr id="235" name="Google Shape;235;p44"/>
          <p:cNvPicPr preferRelativeResize="0"/>
          <p:nvPr/>
        </p:nvPicPr>
        <p:blipFill rotWithShape="1">
          <a:blip r:embed="rId3">
            <a:alphaModFix/>
          </a:blip>
          <a:srcRect/>
          <a:stretch/>
        </p:blipFill>
        <p:spPr>
          <a:xfrm>
            <a:off x="2040253" y="1112704"/>
            <a:ext cx="8249498" cy="3046205"/>
          </a:xfrm>
          <a:prstGeom prst="rect">
            <a:avLst/>
          </a:prstGeom>
          <a:noFill/>
          <a:ln>
            <a:noFill/>
          </a:ln>
        </p:spPr>
      </p:pic>
      <p:sp>
        <p:nvSpPr>
          <p:cNvPr id="236" name="Google Shape;236;p44"/>
          <p:cNvSpPr/>
          <p:nvPr/>
        </p:nvSpPr>
        <p:spPr>
          <a:xfrm>
            <a:off x="2160356" y="5441283"/>
            <a:ext cx="8050084" cy="707846"/>
          </a:xfrm>
          <a:prstGeom prst="rect">
            <a:avLst/>
          </a:prstGeom>
          <a:solidFill>
            <a:srgbClr val="99FF33"/>
          </a:solidFill>
          <a:ln>
            <a:noFill/>
          </a:ln>
        </p:spPr>
        <p:txBody>
          <a:bodyPr spcFirstLastPara="1" wrap="square" lIns="91425" tIns="45700" rIns="91425" bIns="45700" anchor="t" anchorCtr="0">
            <a:spAutoFit/>
          </a:bodyPr>
          <a:lstStyle/>
          <a:p>
            <a:pPr algn="just">
              <a:buSzPts val="2000"/>
            </a:pPr>
            <a:r>
              <a:rPr lang="en-US" sz="2000" b="1">
                <a:solidFill>
                  <a:schemeClr val="dk1"/>
                </a:solidFill>
                <a:latin typeface="Times New Roman"/>
                <a:ea typeface="Times New Roman"/>
                <a:cs typeface="Times New Roman"/>
                <a:sym typeface="Times New Roman"/>
              </a:rPr>
              <a:t>The physical layer is responsible for movements of individual bits from one hop (node) to the next.</a:t>
            </a:r>
            <a:endParaRPr sz="2000"/>
          </a:p>
        </p:txBody>
      </p:sp>
      <p:grpSp>
        <p:nvGrpSpPr>
          <p:cNvPr id="237" name="Google Shape;237;p44"/>
          <p:cNvGrpSpPr/>
          <p:nvPr/>
        </p:nvGrpSpPr>
        <p:grpSpPr>
          <a:xfrm>
            <a:off x="2163200" y="4936365"/>
            <a:ext cx="971238" cy="509094"/>
            <a:chOff x="1200" y="1248"/>
            <a:chExt cx="720" cy="357"/>
          </a:xfrm>
        </p:grpSpPr>
        <p:pic>
          <p:nvPicPr>
            <p:cNvPr id="238" name="Google Shape;238;p44"/>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39" name="Google Shape;239;p44"/>
            <p:cNvSpPr txBox="1"/>
            <p:nvPr/>
          </p:nvSpPr>
          <p:spPr>
            <a:xfrm>
              <a:off x="1284" y="1248"/>
              <a:ext cx="551" cy="281"/>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240" name="Google Shape;240;p44"/>
          <p:cNvSpPr txBox="1"/>
          <p:nvPr/>
        </p:nvSpPr>
        <p:spPr>
          <a:xfrm>
            <a:off x="3352587" y="4229437"/>
            <a:ext cx="6304800" cy="338700"/>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8</a:t>
            </a:r>
            <a:r>
              <a:rPr lang="en-US" sz="1600">
                <a:latin typeface="Times New Roman"/>
                <a:ea typeface="Times New Roman"/>
                <a:cs typeface="Times New Roman"/>
                <a:sym typeface="Times New Roman"/>
              </a:rPr>
              <a:t> Shows the physical layer information transmitted in OSI model.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Layer 2  : Data link layer</a:t>
            </a:r>
            <a:endParaRPr b="1"/>
          </a:p>
        </p:txBody>
      </p:sp>
      <p:pic>
        <p:nvPicPr>
          <p:cNvPr id="246" name="Google Shape;246;p45"/>
          <p:cNvPicPr preferRelativeResize="0"/>
          <p:nvPr/>
        </p:nvPicPr>
        <p:blipFill rotWithShape="1">
          <a:blip r:embed="rId3">
            <a:alphaModFix/>
          </a:blip>
          <a:srcRect/>
          <a:stretch/>
        </p:blipFill>
        <p:spPr>
          <a:xfrm>
            <a:off x="2401890" y="1593377"/>
            <a:ext cx="7365360" cy="2555543"/>
          </a:xfrm>
          <a:prstGeom prst="rect">
            <a:avLst/>
          </a:prstGeom>
          <a:noFill/>
          <a:ln>
            <a:noFill/>
          </a:ln>
        </p:spPr>
      </p:pic>
      <p:cxnSp>
        <p:nvCxnSpPr>
          <p:cNvPr id="247" name="Google Shape;247;p45"/>
          <p:cNvCxnSpPr/>
          <p:nvPr/>
        </p:nvCxnSpPr>
        <p:spPr>
          <a:xfrm>
            <a:off x="2096728" y="6339807"/>
            <a:ext cx="8153400" cy="0"/>
          </a:xfrm>
          <a:prstGeom prst="straightConnector1">
            <a:avLst/>
          </a:prstGeom>
          <a:noFill/>
          <a:ln w="76200" cap="flat" cmpd="sng">
            <a:solidFill>
              <a:srgbClr val="009900"/>
            </a:solidFill>
            <a:prstDash val="solid"/>
            <a:round/>
            <a:headEnd type="none" w="sm" len="sm"/>
            <a:tailEnd type="none" w="sm" len="sm"/>
          </a:ln>
        </p:spPr>
      </p:cxnSp>
      <p:sp>
        <p:nvSpPr>
          <p:cNvPr id="248" name="Google Shape;248;p45"/>
          <p:cNvSpPr/>
          <p:nvPr/>
        </p:nvSpPr>
        <p:spPr>
          <a:xfrm>
            <a:off x="2133240" y="5441283"/>
            <a:ext cx="8077200" cy="707846"/>
          </a:xfrm>
          <a:prstGeom prst="rect">
            <a:avLst/>
          </a:prstGeom>
          <a:solidFill>
            <a:srgbClr val="99FF33"/>
          </a:solidFill>
          <a:ln>
            <a:noFill/>
          </a:ln>
        </p:spPr>
        <p:txBody>
          <a:bodyPr spcFirstLastPara="1" wrap="square" lIns="91425" tIns="45700" rIns="91425" bIns="45700" anchor="t" anchorCtr="0">
            <a:spAutoFit/>
          </a:bodyPr>
          <a:lstStyle/>
          <a:p>
            <a:pPr algn="just">
              <a:buSzPts val="2000"/>
            </a:pPr>
            <a:r>
              <a:rPr lang="en-US" sz="2000" b="1">
                <a:solidFill>
                  <a:schemeClr val="dk1"/>
                </a:solidFill>
                <a:latin typeface="Times New Roman"/>
                <a:ea typeface="Times New Roman"/>
                <a:cs typeface="Times New Roman"/>
                <a:sym typeface="Times New Roman"/>
              </a:rPr>
              <a:t>The data link layer is responsible for moving frames from one hop (node) to the next.</a:t>
            </a:r>
            <a:endParaRPr sz="2000"/>
          </a:p>
        </p:txBody>
      </p:sp>
      <p:grpSp>
        <p:nvGrpSpPr>
          <p:cNvPr id="249" name="Google Shape;249;p45"/>
          <p:cNvGrpSpPr/>
          <p:nvPr/>
        </p:nvGrpSpPr>
        <p:grpSpPr>
          <a:xfrm>
            <a:off x="2122437" y="5004913"/>
            <a:ext cx="1066591" cy="440546"/>
            <a:chOff x="1200" y="1231"/>
            <a:chExt cx="720" cy="374"/>
          </a:xfrm>
        </p:grpSpPr>
        <p:pic>
          <p:nvPicPr>
            <p:cNvPr id="250" name="Google Shape;250;p45"/>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51" name="Google Shape;251;p45"/>
            <p:cNvSpPr txBox="1"/>
            <p:nvPr/>
          </p:nvSpPr>
          <p:spPr>
            <a:xfrm>
              <a:off x="1284" y="1231"/>
              <a:ext cx="551" cy="340"/>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252" name="Google Shape;252;p45"/>
          <p:cNvSpPr txBox="1"/>
          <p:nvPr/>
        </p:nvSpPr>
        <p:spPr>
          <a:xfrm>
            <a:off x="3352587" y="4229437"/>
            <a:ext cx="6333900" cy="338700"/>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9</a:t>
            </a:r>
            <a:r>
              <a:rPr lang="en-US" sz="1600">
                <a:latin typeface="Times New Roman"/>
                <a:ea typeface="Times New Roman"/>
                <a:cs typeface="Times New Roman"/>
                <a:sym typeface="Times New Roman"/>
              </a:rPr>
              <a:t> Shows the data link layer information transmitted in OSI model.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 Layer 3 : Network layer</a:t>
            </a:r>
            <a:endParaRPr b="1"/>
          </a:p>
        </p:txBody>
      </p:sp>
      <p:pic>
        <p:nvPicPr>
          <p:cNvPr id="258" name="Google Shape;258;p46"/>
          <p:cNvPicPr preferRelativeResize="0"/>
          <p:nvPr/>
        </p:nvPicPr>
        <p:blipFill rotWithShape="1">
          <a:blip r:embed="rId3">
            <a:alphaModFix/>
          </a:blip>
          <a:srcRect/>
          <a:stretch/>
        </p:blipFill>
        <p:spPr>
          <a:xfrm>
            <a:off x="2250489" y="1595248"/>
            <a:ext cx="7694185" cy="2922161"/>
          </a:xfrm>
          <a:prstGeom prst="rect">
            <a:avLst/>
          </a:prstGeom>
          <a:noFill/>
          <a:ln>
            <a:noFill/>
          </a:ln>
        </p:spPr>
      </p:pic>
      <p:sp>
        <p:nvSpPr>
          <p:cNvPr id="259" name="Google Shape;259;p46"/>
          <p:cNvSpPr/>
          <p:nvPr/>
        </p:nvSpPr>
        <p:spPr>
          <a:xfrm>
            <a:off x="2133240" y="5419026"/>
            <a:ext cx="8077200" cy="707846"/>
          </a:xfrm>
          <a:prstGeom prst="rect">
            <a:avLst/>
          </a:prstGeom>
          <a:solidFill>
            <a:srgbClr val="99FF33"/>
          </a:solidFill>
          <a:ln>
            <a:noFill/>
          </a:ln>
        </p:spPr>
        <p:txBody>
          <a:bodyPr spcFirstLastPara="1" wrap="square" lIns="91425" tIns="45700" rIns="91425" bIns="45700" anchor="t" anchorCtr="0">
            <a:spAutoFit/>
          </a:bodyPr>
          <a:lstStyle/>
          <a:p>
            <a:pPr algn="just">
              <a:buSzPts val="2000"/>
            </a:pPr>
            <a:r>
              <a:rPr lang="en-US" sz="2000" b="1">
                <a:solidFill>
                  <a:schemeClr val="dk1"/>
                </a:solidFill>
                <a:latin typeface="Times New Roman"/>
                <a:ea typeface="Times New Roman"/>
                <a:cs typeface="Times New Roman"/>
                <a:sym typeface="Times New Roman"/>
              </a:rPr>
              <a:t>The network layer is responsible for the delivery of individual packets from the source host to the destination host.</a:t>
            </a:r>
            <a:endParaRPr sz="2000"/>
          </a:p>
        </p:txBody>
      </p:sp>
      <p:grpSp>
        <p:nvGrpSpPr>
          <p:cNvPr id="260" name="Google Shape;260;p46"/>
          <p:cNvGrpSpPr/>
          <p:nvPr/>
        </p:nvGrpSpPr>
        <p:grpSpPr>
          <a:xfrm>
            <a:off x="2157692" y="5009643"/>
            <a:ext cx="1143000" cy="402866"/>
            <a:chOff x="1200" y="1248"/>
            <a:chExt cx="720" cy="357"/>
          </a:xfrm>
        </p:grpSpPr>
        <p:pic>
          <p:nvPicPr>
            <p:cNvPr id="261" name="Google Shape;261;p46"/>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62" name="Google Shape;262;p46"/>
            <p:cNvSpPr txBox="1"/>
            <p:nvPr/>
          </p:nvSpPr>
          <p:spPr>
            <a:xfrm>
              <a:off x="1284" y="1248"/>
              <a:ext cx="551" cy="355"/>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263" name="Google Shape;263;p46"/>
          <p:cNvSpPr txBox="1"/>
          <p:nvPr/>
        </p:nvSpPr>
        <p:spPr>
          <a:xfrm>
            <a:off x="3300693" y="4523925"/>
            <a:ext cx="6343403" cy="338554"/>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a:t>
            </a: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10 </a:t>
            </a:r>
            <a:r>
              <a:rPr lang="en-US" sz="1600">
                <a:latin typeface="Times New Roman"/>
                <a:ea typeface="Times New Roman"/>
                <a:cs typeface="Times New Roman"/>
                <a:sym typeface="Times New Roman"/>
              </a:rPr>
              <a:t>Shows the network layer information transmitted in OSI model.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Source to destination delivery</a:t>
            </a:r>
            <a:endParaRPr b="1"/>
          </a:p>
        </p:txBody>
      </p:sp>
      <p:pic>
        <p:nvPicPr>
          <p:cNvPr id="269" name="Google Shape;269;p47"/>
          <p:cNvPicPr preferRelativeResize="0"/>
          <p:nvPr/>
        </p:nvPicPr>
        <p:blipFill rotWithShape="1">
          <a:blip r:embed="rId3">
            <a:alphaModFix/>
          </a:blip>
          <a:srcRect/>
          <a:stretch/>
        </p:blipFill>
        <p:spPr>
          <a:xfrm>
            <a:off x="1750244" y="683046"/>
            <a:ext cx="8627645" cy="5821951"/>
          </a:xfrm>
          <a:prstGeom prst="rect">
            <a:avLst/>
          </a:prstGeom>
          <a:noFill/>
          <a:ln>
            <a:noFill/>
          </a:ln>
        </p:spPr>
      </p:pic>
      <p:sp>
        <p:nvSpPr>
          <p:cNvPr id="270" name="Google Shape;270;p47"/>
          <p:cNvSpPr txBox="1"/>
          <p:nvPr/>
        </p:nvSpPr>
        <p:spPr>
          <a:xfrm>
            <a:off x="2942048" y="6417690"/>
            <a:ext cx="7098418" cy="338554"/>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11</a:t>
            </a:r>
            <a:r>
              <a:rPr lang="en-US" sz="1600">
                <a:latin typeface="Times New Roman"/>
                <a:ea typeface="Times New Roman"/>
                <a:cs typeface="Times New Roman"/>
                <a:sym typeface="Times New Roman"/>
              </a:rPr>
              <a:t> Shows the network layer detailed information transmitted in OSI model.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1981200" y="0"/>
            <a:ext cx="6019500" cy="837600"/>
          </a:xfrm>
          <a:prstGeom prst="rect">
            <a:avLst/>
          </a:prstGeom>
          <a:noFill/>
          <a:ln>
            <a:noFill/>
          </a:ln>
        </p:spPr>
        <p:txBody>
          <a:bodyPr spcFirstLastPara="1" wrap="square" lIns="91425" tIns="45700" rIns="91425" bIns="45700" anchor="ctr" anchorCtr="0">
            <a:noAutofit/>
          </a:bodyPr>
          <a:lstStyle/>
          <a:p>
            <a:pPr algn="ctr">
              <a:buSzPts val="3000"/>
            </a:pPr>
            <a:r>
              <a:rPr lang="en-US" sz="4200" b="1">
                <a:latin typeface="Times New Roman"/>
                <a:ea typeface="Times New Roman"/>
                <a:cs typeface="Times New Roman"/>
                <a:sym typeface="Times New Roman"/>
              </a:rPr>
              <a:t>Index</a:t>
            </a:r>
            <a:endParaRPr sz="4200"/>
          </a:p>
        </p:txBody>
      </p:sp>
      <p:sp>
        <p:nvSpPr>
          <p:cNvPr id="96" name="Google Shape;96;p2"/>
          <p:cNvSpPr txBox="1"/>
          <p:nvPr/>
        </p:nvSpPr>
        <p:spPr>
          <a:xfrm>
            <a:off x="1692990" y="963516"/>
            <a:ext cx="8838720" cy="4945966"/>
          </a:xfrm>
          <a:prstGeom prst="rect">
            <a:avLst/>
          </a:prstGeom>
          <a:noFill/>
          <a:ln>
            <a:noFill/>
          </a:ln>
        </p:spPr>
        <p:txBody>
          <a:bodyPr spcFirstLastPara="1" wrap="square" lIns="91425" tIns="45700" rIns="91425" bIns="45700" anchor="t" anchorCtr="0">
            <a:noAutofit/>
          </a:bodyPr>
          <a:lstStyle/>
          <a:p>
            <a:pPr marL="342900" indent="-222250">
              <a:lnSpc>
                <a:spcPct val="150000"/>
              </a:lnSpc>
              <a:buClr>
                <a:schemeClr val="dk1"/>
              </a:buClr>
              <a:buSzPts val="1900"/>
            </a:pPr>
            <a:endParaRPr sz="1900">
              <a:latin typeface="Calibri"/>
              <a:ea typeface="Calibri"/>
              <a:cs typeface="Calibri"/>
              <a:sym typeface="Calibri"/>
            </a:endParaRPr>
          </a:p>
          <a:p>
            <a:pPr>
              <a:lnSpc>
                <a:spcPct val="150000"/>
              </a:lnSpc>
              <a:spcBef>
                <a:spcPts val="400"/>
              </a:spcBef>
              <a:buSzPts val="1900"/>
            </a:pPr>
            <a:endParaRPr sz="1900">
              <a:latin typeface="Calibri"/>
              <a:ea typeface="Calibri"/>
              <a:cs typeface="Calibri"/>
              <a:sym typeface="Calibri"/>
            </a:endParaRPr>
          </a:p>
          <a:p>
            <a:pPr>
              <a:lnSpc>
                <a:spcPct val="150000"/>
              </a:lnSpc>
              <a:spcBef>
                <a:spcPts val="400"/>
              </a:spcBef>
              <a:buSzPts val="1900"/>
            </a:pPr>
            <a:endParaRPr sz="1900">
              <a:latin typeface="Calibri"/>
              <a:ea typeface="Calibri"/>
              <a:cs typeface="Calibri"/>
              <a:sym typeface="Calibri"/>
            </a:endParaRPr>
          </a:p>
          <a:p>
            <a:pPr>
              <a:lnSpc>
                <a:spcPct val="150000"/>
              </a:lnSpc>
              <a:spcBef>
                <a:spcPts val="400"/>
              </a:spcBef>
              <a:buSzPts val="1900"/>
            </a:pPr>
            <a:endParaRPr sz="1900">
              <a:latin typeface="Calibri"/>
              <a:ea typeface="Calibri"/>
              <a:cs typeface="Calibri"/>
              <a:sym typeface="Calibri"/>
            </a:endParaRPr>
          </a:p>
          <a:p>
            <a:pPr>
              <a:lnSpc>
                <a:spcPct val="150000"/>
              </a:lnSpc>
              <a:spcBef>
                <a:spcPts val="400"/>
              </a:spcBef>
              <a:buSzPts val="1900"/>
            </a:pPr>
            <a:endParaRPr sz="1900">
              <a:latin typeface="Calibri"/>
              <a:ea typeface="Calibri"/>
              <a:cs typeface="Calibri"/>
              <a:sym typeface="Calibri"/>
            </a:endParaRPr>
          </a:p>
          <a:p>
            <a:pPr>
              <a:lnSpc>
                <a:spcPct val="150000"/>
              </a:lnSpc>
              <a:spcBef>
                <a:spcPts val="400"/>
              </a:spcBef>
              <a:buSzPts val="1900"/>
            </a:pPr>
            <a:endParaRPr sz="1900">
              <a:latin typeface="Calibri"/>
              <a:ea typeface="Calibri"/>
              <a:cs typeface="Calibri"/>
              <a:sym typeface="Calibri"/>
            </a:endParaRPr>
          </a:p>
          <a:p>
            <a:pPr>
              <a:spcBef>
                <a:spcPts val="400"/>
              </a:spcBef>
              <a:buSzPts val="1900"/>
            </a:pPr>
            <a:endParaRPr sz="1900">
              <a:latin typeface="Calibri"/>
              <a:ea typeface="Calibri"/>
              <a:cs typeface="Calibri"/>
              <a:sym typeface="Calibri"/>
            </a:endParaRPr>
          </a:p>
          <a:p>
            <a:pPr>
              <a:spcBef>
                <a:spcPts val="400"/>
              </a:spcBef>
              <a:buSzPts val="1900"/>
            </a:pPr>
            <a:endParaRPr sz="1900">
              <a:latin typeface="Calibri"/>
              <a:ea typeface="Calibri"/>
              <a:cs typeface="Calibri"/>
              <a:sym typeface="Calibri"/>
            </a:endParaRPr>
          </a:p>
          <a:p>
            <a:pPr>
              <a:spcBef>
                <a:spcPts val="400"/>
              </a:spcBef>
              <a:buSzPts val="1900"/>
            </a:pPr>
            <a:endParaRPr sz="1900">
              <a:latin typeface="Calibri"/>
              <a:ea typeface="Calibri"/>
              <a:cs typeface="Calibri"/>
              <a:sym typeface="Calibri"/>
            </a:endParaRPr>
          </a:p>
          <a:p>
            <a:pPr>
              <a:spcBef>
                <a:spcPts val="400"/>
              </a:spcBef>
              <a:buSzPts val="1900"/>
            </a:pPr>
            <a:endParaRPr sz="1900">
              <a:latin typeface="Calibri"/>
              <a:ea typeface="Calibri"/>
              <a:cs typeface="Calibri"/>
              <a:sym typeface="Calibri"/>
            </a:endParaRPr>
          </a:p>
          <a:p>
            <a:pPr>
              <a:spcBef>
                <a:spcPts val="400"/>
              </a:spcBef>
              <a:buSzPts val="1900"/>
            </a:pPr>
            <a:endParaRPr sz="1900">
              <a:latin typeface="Calibri"/>
              <a:ea typeface="Calibri"/>
              <a:cs typeface="Calibri"/>
              <a:sym typeface="Calibri"/>
            </a:endParaRPr>
          </a:p>
          <a:p>
            <a:pPr>
              <a:spcBef>
                <a:spcPts val="400"/>
              </a:spcBef>
              <a:buSzPts val="1900"/>
            </a:pPr>
            <a:endParaRPr sz="1900">
              <a:latin typeface="Calibri"/>
              <a:ea typeface="Calibri"/>
              <a:cs typeface="Calibri"/>
              <a:sym typeface="Calibri"/>
            </a:endParaRPr>
          </a:p>
        </p:txBody>
      </p:sp>
      <p:sp>
        <p:nvSpPr>
          <p:cNvPr id="97" name="Google Shape;97;p2"/>
          <p:cNvSpPr txBox="1">
            <a:spLocks noGrp="1"/>
          </p:cNvSpPr>
          <p:nvPr>
            <p:ph type="body" idx="1"/>
          </p:nvPr>
        </p:nvSpPr>
        <p:spPr>
          <a:xfrm>
            <a:off x="2271794" y="948518"/>
            <a:ext cx="7929067" cy="5501978"/>
          </a:xfrm>
          <a:prstGeom prst="rect">
            <a:avLst/>
          </a:prstGeom>
          <a:noFill/>
          <a:ln>
            <a:noFill/>
          </a:ln>
        </p:spPr>
        <p:txBody>
          <a:bodyPr spcFirstLastPara="1" wrap="square" lIns="0" tIns="0" rIns="0" bIns="0" anchor="t" anchorCtr="0">
            <a:noAutofit/>
          </a:bodyPr>
          <a:lstStyle/>
          <a:p>
            <a:pPr marL="0" indent="0" algn="ctr">
              <a:lnSpc>
                <a:spcPct val="100000"/>
              </a:lnSpc>
              <a:spcBef>
                <a:spcPts val="0"/>
              </a:spcBef>
              <a:buSzPts val="1400"/>
              <a:buNone/>
            </a:pPr>
            <a:endParaRPr sz="1700"/>
          </a:p>
          <a:p>
            <a:pPr indent="-450850">
              <a:lnSpc>
                <a:spcPct val="150000"/>
              </a:lnSpc>
              <a:spcBef>
                <a:spcPts val="0"/>
              </a:spcBef>
              <a:buSzPts val="2700"/>
            </a:pPr>
            <a:r>
              <a:rPr lang="en-US" sz="1700">
                <a:latin typeface="Times New Roman"/>
                <a:ea typeface="Times New Roman"/>
                <a:cs typeface="Times New Roman"/>
                <a:sym typeface="Times New Roman"/>
              </a:rPr>
              <a:t>Operating System </a:t>
            </a:r>
            <a:endParaRPr sz="1700"/>
          </a:p>
          <a:p>
            <a:pPr indent="-450850">
              <a:lnSpc>
                <a:spcPct val="150000"/>
              </a:lnSpc>
              <a:spcBef>
                <a:spcPts val="0"/>
              </a:spcBef>
              <a:buSzPts val="2700"/>
            </a:pPr>
            <a:r>
              <a:rPr lang="en-US" sz="1700">
                <a:latin typeface="Times New Roman"/>
                <a:ea typeface="Times New Roman"/>
                <a:cs typeface="Times New Roman"/>
                <a:sym typeface="Times New Roman"/>
              </a:rPr>
              <a:t>Protocols and Models</a:t>
            </a:r>
            <a:endParaRPr sz="1700"/>
          </a:p>
          <a:p>
            <a:pPr indent="-450850">
              <a:lnSpc>
                <a:spcPct val="150000"/>
              </a:lnSpc>
              <a:spcBef>
                <a:spcPts val="0"/>
              </a:spcBef>
              <a:buSzPts val="2700"/>
            </a:pPr>
            <a:r>
              <a:rPr lang="en-US" sz="1700">
                <a:latin typeface="Times New Roman"/>
                <a:ea typeface="Times New Roman"/>
                <a:cs typeface="Times New Roman"/>
                <a:sym typeface="Times New Roman"/>
              </a:rPr>
              <a:t>Reference model</a:t>
            </a:r>
            <a:endParaRPr sz="1700"/>
          </a:p>
          <a:p>
            <a:pPr marL="1257300" lvl="1">
              <a:lnSpc>
                <a:spcPct val="150000"/>
              </a:lnSpc>
              <a:spcBef>
                <a:spcPts val="0"/>
              </a:spcBef>
            </a:pPr>
            <a:r>
              <a:rPr lang="en-US" sz="1700">
                <a:latin typeface="Times New Roman"/>
                <a:ea typeface="Times New Roman"/>
                <a:cs typeface="Times New Roman"/>
                <a:sym typeface="Times New Roman"/>
              </a:rPr>
              <a:t>Seven-Layers of OSI(Open System Interconnection</a:t>
            </a:r>
            <a:r>
              <a:rPr lang="en-US" sz="1700" b="1">
                <a:latin typeface="Times New Roman"/>
                <a:ea typeface="Times New Roman"/>
                <a:cs typeface="Times New Roman"/>
                <a:sym typeface="Times New Roman"/>
              </a:rPr>
              <a:t>)</a:t>
            </a:r>
            <a:endParaRPr sz="1700" b="1"/>
          </a:p>
          <a:p>
            <a:pPr marL="1257300" lvl="1">
              <a:lnSpc>
                <a:spcPct val="150000"/>
              </a:lnSpc>
              <a:spcBef>
                <a:spcPts val="0"/>
              </a:spcBef>
            </a:pPr>
            <a:r>
              <a:rPr lang="en-US" sz="1700">
                <a:latin typeface="Times New Roman"/>
                <a:ea typeface="Times New Roman"/>
                <a:cs typeface="Times New Roman"/>
                <a:sym typeface="Times New Roman"/>
              </a:rPr>
              <a:t>Concept of Layers</a:t>
            </a:r>
            <a:endParaRPr sz="1700"/>
          </a:p>
          <a:p>
            <a:pPr marL="1257300" lvl="1">
              <a:lnSpc>
                <a:spcPct val="150000"/>
              </a:lnSpc>
              <a:spcBef>
                <a:spcPts val="0"/>
              </a:spcBef>
            </a:pPr>
            <a:r>
              <a:rPr lang="en-US" sz="1700">
                <a:latin typeface="Times New Roman"/>
                <a:ea typeface="Times New Roman"/>
                <a:cs typeface="Times New Roman"/>
                <a:sym typeface="Times New Roman"/>
              </a:rPr>
              <a:t>Benefit of using layered Models</a:t>
            </a:r>
            <a:endParaRPr sz="1700"/>
          </a:p>
          <a:p>
            <a:pPr marL="342900" indent="-336550">
              <a:lnSpc>
                <a:spcPct val="150000"/>
              </a:lnSpc>
              <a:spcBef>
                <a:spcPts val="0"/>
              </a:spcBef>
              <a:buSzPts val="2700"/>
            </a:pPr>
            <a:r>
              <a:rPr lang="en-US" sz="1700">
                <a:latin typeface="Times New Roman"/>
                <a:ea typeface="Times New Roman"/>
                <a:cs typeface="Times New Roman"/>
                <a:sym typeface="Times New Roman"/>
              </a:rPr>
              <a:t>Summary of layers </a:t>
            </a:r>
            <a:endParaRPr sz="1700"/>
          </a:p>
          <a:p>
            <a:pPr marL="342900" indent="-336550">
              <a:lnSpc>
                <a:spcPct val="150000"/>
              </a:lnSpc>
              <a:spcBef>
                <a:spcPts val="0"/>
              </a:spcBef>
              <a:buSzPts val="2700"/>
            </a:pPr>
            <a:r>
              <a:rPr lang="en-US" sz="1700">
                <a:latin typeface="Times New Roman"/>
                <a:ea typeface="Times New Roman"/>
                <a:cs typeface="Times New Roman"/>
                <a:sym typeface="Times New Roman"/>
              </a:rPr>
              <a:t>Protocols used at each layer</a:t>
            </a:r>
            <a:endParaRPr sz="1700"/>
          </a:p>
          <a:p>
            <a:pPr marL="342900" indent="-336550">
              <a:lnSpc>
                <a:spcPct val="150000"/>
              </a:lnSpc>
              <a:spcBef>
                <a:spcPts val="0"/>
              </a:spcBef>
              <a:buSzPts val="2700"/>
            </a:pPr>
            <a:r>
              <a:rPr lang="en-US" sz="1700">
                <a:latin typeface="Times New Roman"/>
                <a:ea typeface="Times New Roman"/>
                <a:cs typeface="Times New Roman"/>
                <a:sym typeface="Times New Roman"/>
              </a:rPr>
              <a:t>Protocol Data Unit (PDU)</a:t>
            </a: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sz="3200" b="1"/>
              <a:t>Segmentation</a:t>
            </a:r>
            <a:endParaRPr sz="3200" b="1"/>
          </a:p>
        </p:txBody>
      </p:sp>
      <p:pic>
        <p:nvPicPr>
          <p:cNvPr id="302" name="Google Shape;302;p12"/>
          <p:cNvPicPr preferRelativeResize="0"/>
          <p:nvPr/>
        </p:nvPicPr>
        <p:blipFill rotWithShape="1">
          <a:blip r:embed="rId3">
            <a:alphaModFix/>
          </a:blip>
          <a:srcRect t="9737" r="2517"/>
          <a:stretch/>
        </p:blipFill>
        <p:spPr>
          <a:xfrm>
            <a:off x="1938969" y="848300"/>
            <a:ext cx="8086380" cy="5208479"/>
          </a:xfrm>
          <a:prstGeom prst="rect">
            <a:avLst/>
          </a:prstGeom>
          <a:noFill/>
          <a:ln>
            <a:noFill/>
          </a:ln>
        </p:spPr>
      </p:pic>
      <p:sp>
        <p:nvSpPr>
          <p:cNvPr id="303" name="Google Shape;303;p12"/>
          <p:cNvSpPr txBox="1"/>
          <p:nvPr/>
        </p:nvSpPr>
        <p:spPr>
          <a:xfrm>
            <a:off x="4267020" y="5957626"/>
            <a:ext cx="4572000" cy="461624"/>
          </a:xfrm>
          <a:prstGeom prst="rect">
            <a:avLst/>
          </a:prstGeom>
          <a:noFill/>
          <a:ln>
            <a:noFill/>
          </a:ln>
        </p:spPr>
        <p:txBody>
          <a:bodyPr spcFirstLastPara="1" wrap="square" lIns="91425" tIns="45700" rIns="91425" bIns="45700" anchor="t" anchorCtr="0">
            <a:spAutoFit/>
          </a:bodyPr>
          <a:lstStyle/>
          <a:p>
            <a:pPr algn="ctr">
              <a:lnSpc>
                <a:spcPct val="150000"/>
              </a:lnSpc>
              <a:buClr>
                <a:schemeClr val="dk1"/>
              </a:buClr>
              <a:buSzPts val="2800"/>
            </a:pPr>
            <a:r>
              <a:rPr lang="en-US" sz="1600" b="1">
                <a:solidFill>
                  <a:schemeClr val="dk1"/>
                </a:solidFill>
                <a:latin typeface="Times New Roman"/>
                <a:ea typeface="Times New Roman"/>
                <a:cs typeface="Times New Roman"/>
                <a:sym typeface="Times New Roman"/>
              </a:rPr>
              <a:t>Figure 14  </a:t>
            </a:r>
            <a:r>
              <a:rPr lang="en-US" sz="1600">
                <a:solidFill>
                  <a:schemeClr val="dk1"/>
                </a:solidFill>
                <a:latin typeface="Times New Roman"/>
                <a:ea typeface="Times New Roman"/>
                <a:cs typeface="Times New Roman"/>
                <a:sym typeface="Times New Roman"/>
              </a:rPr>
              <a:t>Segmentation process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pPr algn="ctr"/>
            <a:r>
              <a:rPr lang="en-US" sz="3200" b="1"/>
              <a:t>Sequence &amp; Reassembling</a:t>
            </a:r>
            <a:endParaRPr sz="3200" b="1"/>
          </a:p>
        </p:txBody>
      </p:sp>
      <p:pic>
        <p:nvPicPr>
          <p:cNvPr id="309" name="Google Shape;309;p13"/>
          <p:cNvPicPr preferRelativeResize="0"/>
          <p:nvPr/>
        </p:nvPicPr>
        <p:blipFill rotWithShape="1">
          <a:blip r:embed="rId3">
            <a:alphaModFix/>
          </a:blip>
          <a:srcRect t="6121" r="486"/>
          <a:stretch/>
        </p:blipFill>
        <p:spPr>
          <a:xfrm>
            <a:off x="3173477" y="1800520"/>
            <a:ext cx="5816552" cy="3484111"/>
          </a:xfrm>
          <a:prstGeom prst="rect">
            <a:avLst/>
          </a:prstGeom>
          <a:noFill/>
          <a:ln>
            <a:noFill/>
          </a:ln>
        </p:spPr>
      </p:pic>
      <p:sp>
        <p:nvSpPr>
          <p:cNvPr id="310" name="Google Shape;310;p13"/>
          <p:cNvSpPr txBox="1"/>
          <p:nvPr/>
        </p:nvSpPr>
        <p:spPr>
          <a:xfrm>
            <a:off x="4029395" y="5644340"/>
            <a:ext cx="4572000" cy="461624"/>
          </a:xfrm>
          <a:prstGeom prst="rect">
            <a:avLst/>
          </a:prstGeom>
          <a:noFill/>
          <a:ln>
            <a:noFill/>
          </a:ln>
        </p:spPr>
        <p:txBody>
          <a:bodyPr spcFirstLastPara="1" wrap="square" lIns="91425" tIns="45700" rIns="91425" bIns="45700" anchor="t" anchorCtr="0">
            <a:spAutoFit/>
          </a:bodyPr>
          <a:lstStyle/>
          <a:p>
            <a:pPr algn="ctr">
              <a:lnSpc>
                <a:spcPct val="150000"/>
              </a:lnSpc>
              <a:buClr>
                <a:schemeClr val="dk1"/>
              </a:buClr>
              <a:buSzPts val="2800"/>
            </a:pPr>
            <a:r>
              <a:rPr lang="en-US" sz="1600" b="1">
                <a:solidFill>
                  <a:schemeClr val="dk1"/>
                </a:solidFill>
                <a:latin typeface="Times New Roman"/>
                <a:ea typeface="Times New Roman"/>
                <a:cs typeface="Times New Roman"/>
                <a:sym typeface="Times New Roman"/>
              </a:rPr>
              <a:t>Figure 15 </a:t>
            </a:r>
            <a:r>
              <a:rPr lang="en-US" sz="1600">
                <a:solidFill>
                  <a:schemeClr val="dk1"/>
                </a:solidFill>
                <a:latin typeface="Times New Roman"/>
                <a:ea typeface="Times New Roman"/>
                <a:cs typeface="Times New Roman"/>
                <a:sym typeface="Times New Roman"/>
              </a:rPr>
              <a:t>Sequence &amp; Reassembly</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body" idx="1"/>
          </p:nvPr>
        </p:nvSpPr>
        <p:spPr>
          <a:xfrm>
            <a:off x="892365" y="889609"/>
            <a:ext cx="10499075" cy="1948992"/>
          </a:xfrm>
          <a:prstGeom prst="rect">
            <a:avLst/>
          </a:prstGeom>
          <a:noFill/>
          <a:ln>
            <a:noFill/>
          </a:ln>
        </p:spPr>
        <p:txBody>
          <a:bodyPr spcFirstLastPara="1" wrap="square" lIns="0" tIns="0" rIns="0" bIns="0" anchor="t" anchorCtr="0">
            <a:noAutofit/>
          </a:bodyPr>
          <a:lstStyle/>
          <a:p>
            <a:pPr marL="609600" indent="-609600"/>
            <a:r>
              <a:rPr lang="en-US" sz="2000" dirty="0">
                <a:latin typeface="Times New Roman"/>
                <a:ea typeface="Times New Roman"/>
                <a:cs typeface="Times New Roman"/>
                <a:sym typeface="Times New Roman"/>
              </a:rPr>
              <a:t>Manages transmission packets</a:t>
            </a:r>
            <a:endParaRPr sz="2000" dirty="0">
              <a:latin typeface="Times New Roman"/>
              <a:ea typeface="Times New Roman"/>
              <a:cs typeface="Times New Roman"/>
              <a:sym typeface="Times New Roman"/>
            </a:endParaRPr>
          </a:p>
          <a:p>
            <a:pPr marL="1100138" lvl="1" indent="-533400">
              <a:buFont typeface="Arial"/>
              <a:buAutoNum type="arabicPeriod"/>
            </a:pPr>
            <a:r>
              <a:rPr lang="en-US" sz="2000" b="1" dirty="0">
                <a:solidFill>
                  <a:srgbClr val="FF0000"/>
                </a:solidFill>
                <a:latin typeface="Times New Roman"/>
                <a:ea typeface="Times New Roman"/>
                <a:cs typeface="Times New Roman"/>
                <a:sym typeface="Times New Roman"/>
              </a:rPr>
              <a:t>Repackages long messages when necessary into small packets for transmission </a:t>
            </a:r>
            <a:endParaRPr sz="2000" b="1" dirty="0">
              <a:solidFill>
                <a:srgbClr val="FF0000"/>
              </a:solidFill>
              <a:latin typeface="Times New Roman"/>
              <a:ea typeface="Times New Roman"/>
              <a:cs typeface="Times New Roman"/>
              <a:sym typeface="Times New Roman"/>
            </a:endParaRPr>
          </a:p>
          <a:p>
            <a:pPr marL="1100138" lvl="1" indent="-533400">
              <a:buFont typeface="Arial"/>
              <a:buAutoNum type="arabicPeriod"/>
            </a:pPr>
            <a:r>
              <a:rPr lang="en-US" sz="2000" b="1" dirty="0">
                <a:solidFill>
                  <a:srgbClr val="FF0000"/>
                </a:solidFill>
                <a:latin typeface="Times New Roman"/>
                <a:ea typeface="Times New Roman"/>
                <a:cs typeface="Times New Roman"/>
                <a:sym typeface="Times New Roman"/>
              </a:rPr>
              <a:t>Reassemble packets in the correct order to get the original message. </a:t>
            </a:r>
            <a:endParaRPr sz="2000" b="1" dirty="0">
              <a:solidFill>
                <a:srgbClr val="FF0000"/>
              </a:solidFill>
              <a:latin typeface="Times New Roman"/>
              <a:ea typeface="Times New Roman"/>
              <a:cs typeface="Times New Roman"/>
              <a:sym typeface="Times New Roman"/>
            </a:endParaRPr>
          </a:p>
          <a:p>
            <a:pPr marL="609600" indent="-609600"/>
            <a:r>
              <a:rPr lang="en-US" sz="2000" dirty="0">
                <a:latin typeface="Times New Roman"/>
                <a:ea typeface="Times New Roman"/>
                <a:cs typeface="Times New Roman"/>
                <a:sym typeface="Times New Roman"/>
              </a:rPr>
              <a:t>Handles error recognition and recovery. </a:t>
            </a:r>
            <a:endParaRPr sz="2000" dirty="0">
              <a:latin typeface="Times New Roman"/>
              <a:ea typeface="Times New Roman"/>
              <a:cs typeface="Times New Roman"/>
              <a:sym typeface="Times New Roman"/>
            </a:endParaRPr>
          </a:p>
          <a:p>
            <a:pPr marL="1100138" lvl="1" indent="-533400">
              <a:buFont typeface="Arial"/>
              <a:buAutoNum type="arabicPeriod"/>
            </a:pPr>
            <a:r>
              <a:rPr lang="en-US" sz="2000" dirty="0">
                <a:latin typeface="Times New Roman"/>
                <a:ea typeface="Times New Roman"/>
                <a:cs typeface="Times New Roman"/>
                <a:sym typeface="Times New Roman"/>
              </a:rPr>
              <a:t>Transport layer at receiving acknowledges packet delivery. </a:t>
            </a:r>
            <a:endParaRPr sz="2000" dirty="0">
              <a:latin typeface="Times New Roman"/>
              <a:ea typeface="Times New Roman"/>
              <a:cs typeface="Times New Roman"/>
              <a:sym typeface="Times New Roman"/>
            </a:endParaRPr>
          </a:p>
          <a:p>
            <a:pPr marL="1100138" lvl="1" indent="-533400">
              <a:buFont typeface="Arial"/>
              <a:buAutoNum type="arabicPeriod"/>
            </a:pPr>
            <a:r>
              <a:rPr lang="en-US" sz="2000" dirty="0">
                <a:latin typeface="Times New Roman"/>
                <a:ea typeface="Times New Roman"/>
                <a:cs typeface="Times New Roman"/>
                <a:sym typeface="Times New Roman"/>
              </a:rPr>
              <a:t>Resends missing packets</a:t>
            </a:r>
            <a:endParaRPr sz="2000" dirty="0">
              <a:latin typeface="Times New Roman"/>
              <a:ea typeface="Times New Roman"/>
              <a:cs typeface="Times New Roman"/>
              <a:sym typeface="Times New Roman"/>
            </a:endParaRPr>
          </a:p>
        </p:txBody>
      </p:sp>
      <p:sp>
        <p:nvSpPr>
          <p:cNvPr id="277" name="Google Shape;277;p9"/>
          <p:cNvSpPr/>
          <p:nvPr/>
        </p:nvSpPr>
        <p:spPr>
          <a:xfrm>
            <a:off x="2209801" y="76201"/>
            <a:ext cx="5469903" cy="753359"/>
          </a:xfrm>
          <a:prstGeom prst="rect">
            <a:avLst/>
          </a:prstGeom>
          <a:noFill/>
          <a:ln>
            <a:noFill/>
          </a:ln>
        </p:spPr>
        <p:txBody>
          <a:bodyPr spcFirstLastPara="1" wrap="square" lIns="91425" tIns="45700" rIns="91425" bIns="45700" anchor="ctr" anchorCtr="0">
            <a:noAutofit/>
          </a:bodyPr>
          <a:lstStyle/>
          <a:p>
            <a:pPr>
              <a:buSzPts val="3200"/>
            </a:pPr>
            <a:r>
              <a:rPr lang="en-US" sz="2800" b="1">
                <a:solidFill>
                  <a:schemeClr val="dk1"/>
                </a:solidFill>
                <a:latin typeface="Times New Roman"/>
                <a:ea typeface="Times New Roman"/>
                <a:cs typeface="Times New Roman"/>
                <a:sym typeface="Times New Roman"/>
              </a:rPr>
              <a:t>Layer 4: Transport Layer </a:t>
            </a:r>
            <a:endParaRPr sz="2800">
              <a:latin typeface="Times New Roman"/>
              <a:ea typeface="Times New Roman"/>
              <a:cs typeface="Times New Roman"/>
              <a:sym typeface="Times New Roman"/>
            </a:endParaRPr>
          </a:p>
        </p:txBody>
      </p:sp>
      <p:sp>
        <p:nvSpPr>
          <p:cNvPr id="278" name="Google Shape;278;p9"/>
          <p:cNvSpPr txBox="1"/>
          <p:nvPr/>
        </p:nvSpPr>
        <p:spPr>
          <a:xfrm>
            <a:off x="892365" y="3429000"/>
            <a:ext cx="10631277" cy="2554505"/>
          </a:xfrm>
          <a:prstGeom prst="rect">
            <a:avLst/>
          </a:prstGeom>
          <a:noFill/>
          <a:ln>
            <a:noFill/>
          </a:ln>
        </p:spPr>
        <p:txBody>
          <a:bodyPr spcFirstLastPara="1" wrap="square" lIns="91425" tIns="45700" rIns="91425" bIns="45700" anchor="t" anchorCtr="0">
            <a:spAutoFit/>
          </a:bodyPr>
          <a:lstStyle/>
          <a:p>
            <a:pPr>
              <a:buSzPts val="1800"/>
            </a:pPr>
            <a:r>
              <a:rPr lang="en-US" sz="2000" b="1" dirty="0">
                <a:solidFill>
                  <a:schemeClr val="dk1"/>
                </a:solidFill>
                <a:latin typeface="Times New Roman"/>
                <a:ea typeface="Times New Roman"/>
                <a:cs typeface="Times New Roman"/>
                <a:sym typeface="Times New Roman"/>
              </a:rPr>
              <a:t>Transport Layer is responsible for end-to-end connectivity. It is also known as the heart of OSI Layers. Following tasks are performed at the Transport Layer : -</a:t>
            </a:r>
            <a:endParaRPr sz="2000" b="1" dirty="0">
              <a:latin typeface="Times New Roman"/>
              <a:ea typeface="Times New Roman"/>
              <a:cs typeface="Times New Roman"/>
              <a:sym typeface="Times New Roman"/>
            </a:endParaRPr>
          </a:p>
          <a:p>
            <a:pPr marL="342900" lvl="3" indent="-342900">
              <a:buSzPts val="1800"/>
              <a:buFont typeface="Arial"/>
              <a:buChar char="•"/>
            </a:pPr>
            <a:r>
              <a:rPr lang="en-US" sz="2000" dirty="0">
                <a:solidFill>
                  <a:schemeClr val="dk1"/>
                </a:solidFill>
                <a:latin typeface="Times New Roman"/>
                <a:ea typeface="Times New Roman"/>
                <a:cs typeface="Times New Roman"/>
                <a:sym typeface="Times New Roman"/>
              </a:rPr>
              <a:t>Identifying Service</a:t>
            </a:r>
            <a:endParaRPr sz="2000" dirty="0">
              <a:latin typeface="Times New Roman"/>
              <a:ea typeface="Times New Roman"/>
              <a:cs typeface="Times New Roman"/>
              <a:sym typeface="Times New Roman"/>
            </a:endParaRPr>
          </a:p>
          <a:p>
            <a:pPr marL="342900" lvl="3" indent="-342900">
              <a:buSzPts val="1800"/>
              <a:buFont typeface="Arial"/>
              <a:buChar char="•"/>
            </a:pPr>
            <a:r>
              <a:rPr lang="en-US" sz="2000" dirty="0">
                <a:solidFill>
                  <a:schemeClr val="dk1"/>
                </a:solidFill>
                <a:latin typeface="Times New Roman"/>
                <a:ea typeface="Times New Roman"/>
                <a:cs typeface="Times New Roman"/>
                <a:sym typeface="Times New Roman"/>
              </a:rPr>
              <a:t>Multiplexing &amp; De-multiplexing</a:t>
            </a:r>
            <a:endParaRPr sz="2000" dirty="0">
              <a:latin typeface="Times New Roman"/>
              <a:ea typeface="Times New Roman"/>
              <a:cs typeface="Times New Roman"/>
              <a:sym typeface="Times New Roman"/>
            </a:endParaRPr>
          </a:p>
          <a:p>
            <a:pPr marL="342900" lvl="3" indent="-342900">
              <a:buSzPts val="1800"/>
              <a:buFont typeface="Arial"/>
              <a:buChar char="•"/>
            </a:pPr>
            <a:r>
              <a:rPr lang="en-US" sz="2000" dirty="0">
                <a:solidFill>
                  <a:schemeClr val="dk1"/>
                </a:solidFill>
                <a:latin typeface="Times New Roman"/>
                <a:ea typeface="Times New Roman"/>
                <a:cs typeface="Times New Roman"/>
                <a:sym typeface="Times New Roman"/>
              </a:rPr>
              <a:t>Segmentation</a:t>
            </a:r>
            <a:endParaRPr sz="2000" dirty="0">
              <a:latin typeface="Times New Roman"/>
              <a:ea typeface="Times New Roman"/>
              <a:cs typeface="Times New Roman"/>
              <a:sym typeface="Times New Roman"/>
            </a:endParaRPr>
          </a:p>
          <a:p>
            <a:pPr marL="342900" lvl="3" indent="-342900">
              <a:buSzPts val="1800"/>
              <a:buFont typeface="Arial"/>
              <a:buChar char="•"/>
            </a:pPr>
            <a:r>
              <a:rPr lang="en-US" sz="2000" dirty="0">
                <a:solidFill>
                  <a:schemeClr val="dk1"/>
                </a:solidFill>
                <a:latin typeface="Times New Roman"/>
                <a:ea typeface="Times New Roman"/>
                <a:cs typeface="Times New Roman"/>
                <a:sym typeface="Times New Roman"/>
              </a:rPr>
              <a:t>Sequencing &amp; Reassembling</a:t>
            </a:r>
            <a:endParaRPr sz="2000" dirty="0">
              <a:latin typeface="Times New Roman"/>
              <a:ea typeface="Times New Roman"/>
              <a:cs typeface="Times New Roman"/>
              <a:sym typeface="Times New Roman"/>
            </a:endParaRPr>
          </a:p>
          <a:p>
            <a:pPr marL="342900" lvl="3" indent="-342900">
              <a:buSzPts val="1800"/>
              <a:buFont typeface="Arial"/>
              <a:buChar char="•"/>
            </a:pPr>
            <a:r>
              <a:rPr lang="en-US" sz="2000" dirty="0">
                <a:solidFill>
                  <a:schemeClr val="dk1"/>
                </a:solidFill>
                <a:latin typeface="Times New Roman"/>
                <a:ea typeface="Times New Roman"/>
                <a:cs typeface="Times New Roman"/>
                <a:sym typeface="Times New Roman"/>
              </a:rPr>
              <a:t>Error Correction</a:t>
            </a:r>
            <a:endParaRPr sz="2000" dirty="0">
              <a:latin typeface="Times New Roman"/>
              <a:ea typeface="Times New Roman"/>
              <a:cs typeface="Times New Roman"/>
              <a:sym typeface="Times New Roman"/>
            </a:endParaRPr>
          </a:p>
          <a:p>
            <a:pPr marL="342900" lvl="3" indent="-342900">
              <a:buSzPts val="1800"/>
              <a:buFont typeface="Arial"/>
              <a:buChar char="•"/>
            </a:pPr>
            <a:r>
              <a:rPr lang="en-US" sz="2000" dirty="0">
                <a:solidFill>
                  <a:schemeClr val="dk1"/>
                </a:solidFill>
                <a:latin typeface="Times New Roman"/>
                <a:ea typeface="Times New Roman"/>
                <a:cs typeface="Times New Roman"/>
                <a:sym typeface="Times New Roman"/>
              </a:rPr>
              <a:t>Flow Control</a:t>
            </a:r>
            <a:endParaRPr sz="2000"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Transport layer</a:t>
            </a:r>
            <a:endParaRPr b="1"/>
          </a:p>
        </p:txBody>
      </p:sp>
      <p:pic>
        <p:nvPicPr>
          <p:cNvPr id="284" name="Google Shape;284;p48"/>
          <p:cNvPicPr preferRelativeResize="0"/>
          <p:nvPr/>
        </p:nvPicPr>
        <p:blipFill rotWithShape="1">
          <a:blip r:embed="rId3">
            <a:alphaModFix/>
          </a:blip>
          <a:srcRect/>
          <a:stretch/>
        </p:blipFill>
        <p:spPr>
          <a:xfrm>
            <a:off x="870333" y="1035586"/>
            <a:ext cx="10631277" cy="3454529"/>
          </a:xfrm>
          <a:prstGeom prst="rect">
            <a:avLst/>
          </a:prstGeom>
          <a:noFill/>
          <a:ln>
            <a:noFill/>
          </a:ln>
        </p:spPr>
      </p:pic>
      <p:sp>
        <p:nvSpPr>
          <p:cNvPr id="285" name="Google Shape;285;p48"/>
          <p:cNvSpPr/>
          <p:nvPr/>
        </p:nvSpPr>
        <p:spPr>
          <a:xfrm>
            <a:off x="2057703" y="5417878"/>
            <a:ext cx="8077200" cy="707846"/>
          </a:xfrm>
          <a:prstGeom prst="rect">
            <a:avLst/>
          </a:prstGeom>
          <a:solidFill>
            <a:srgbClr val="99FF33"/>
          </a:solidFill>
          <a:ln>
            <a:noFill/>
          </a:ln>
        </p:spPr>
        <p:txBody>
          <a:bodyPr spcFirstLastPara="1" wrap="square" lIns="91425" tIns="45700" rIns="91425" bIns="45700" anchor="t" anchorCtr="0">
            <a:spAutoFit/>
          </a:bodyPr>
          <a:lstStyle/>
          <a:p>
            <a:pPr algn="ctr">
              <a:buSzPts val="2000"/>
            </a:pPr>
            <a:r>
              <a:rPr lang="en-US" sz="2000" b="1">
                <a:solidFill>
                  <a:schemeClr val="dk1"/>
                </a:solidFill>
                <a:latin typeface="Times New Roman"/>
                <a:ea typeface="Times New Roman"/>
                <a:cs typeface="Times New Roman"/>
                <a:sym typeface="Times New Roman"/>
              </a:rPr>
              <a:t>The transport layer is responsible for the delivery of a message from one process to another.</a:t>
            </a:r>
            <a:endParaRPr sz="2000"/>
          </a:p>
        </p:txBody>
      </p:sp>
      <p:grpSp>
        <p:nvGrpSpPr>
          <p:cNvPr id="286" name="Google Shape;286;p48"/>
          <p:cNvGrpSpPr/>
          <p:nvPr/>
        </p:nvGrpSpPr>
        <p:grpSpPr>
          <a:xfrm>
            <a:off x="2057703" y="4899164"/>
            <a:ext cx="1161462" cy="518715"/>
            <a:chOff x="1200" y="1248"/>
            <a:chExt cx="720" cy="357"/>
          </a:xfrm>
        </p:grpSpPr>
        <p:pic>
          <p:nvPicPr>
            <p:cNvPr id="287" name="Google Shape;287;p48"/>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88" name="Google Shape;288;p48"/>
            <p:cNvSpPr txBox="1"/>
            <p:nvPr/>
          </p:nvSpPr>
          <p:spPr>
            <a:xfrm>
              <a:off x="1284" y="1248"/>
              <a:ext cx="551" cy="275"/>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289" name="Google Shape;289;p48"/>
          <p:cNvSpPr txBox="1"/>
          <p:nvPr/>
        </p:nvSpPr>
        <p:spPr>
          <a:xfrm>
            <a:off x="3300693" y="4523925"/>
            <a:ext cx="6487673" cy="338554"/>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12 </a:t>
            </a:r>
            <a:r>
              <a:rPr lang="en-US" sz="1600">
                <a:latin typeface="Times New Roman"/>
                <a:ea typeface="Times New Roman"/>
                <a:cs typeface="Times New Roman"/>
                <a:sym typeface="Times New Roman"/>
              </a:rPr>
              <a:t>Shows the transport layer information transmitted in OSI model.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0"/>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sz="3200" b="1"/>
              <a:t>Identify Service</a:t>
            </a:r>
            <a:endParaRPr sz="3200" b="1"/>
          </a:p>
        </p:txBody>
      </p:sp>
      <p:pic>
        <p:nvPicPr>
          <p:cNvPr id="295" name="Google Shape;295;p10"/>
          <p:cNvPicPr preferRelativeResize="0"/>
          <p:nvPr/>
        </p:nvPicPr>
        <p:blipFill rotWithShape="1">
          <a:blip r:embed="rId3">
            <a:alphaModFix/>
          </a:blip>
          <a:srcRect l="3497" t="3442" r="3235" b="5093"/>
          <a:stretch/>
        </p:blipFill>
        <p:spPr>
          <a:xfrm>
            <a:off x="2308645" y="982745"/>
            <a:ext cx="7416674" cy="4892511"/>
          </a:xfrm>
          <a:prstGeom prst="rect">
            <a:avLst/>
          </a:prstGeom>
          <a:noFill/>
          <a:ln>
            <a:noFill/>
          </a:ln>
        </p:spPr>
      </p:pic>
      <p:sp>
        <p:nvSpPr>
          <p:cNvPr id="296" name="Google Shape;296;p10"/>
          <p:cNvSpPr txBox="1"/>
          <p:nvPr/>
        </p:nvSpPr>
        <p:spPr>
          <a:xfrm>
            <a:off x="3810000" y="6042828"/>
            <a:ext cx="4572000" cy="415458"/>
          </a:xfrm>
          <a:prstGeom prst="rect">
            <a:avLst/>
          </a:prstGeom>
          <a:noFill/>
          <a:ln>
            <a:noFill/>
          </a:ln>
        </p:spPr>
        <p:txBody>
          <a:bodyPr spcFirstLastPara="1" wrap="square" lIns="91425" tIns="45700" rIns="91425" bIns="45700" anchor="t" anchorCtr="0">
            <a:spAutoFit/>
          </a:bodyPr>
          <a:lstStyle/>
          <a:p>
            <a:pPr algn="ctr">
              <a:lnSpc>
                <a:spcPct val="150000"/>
              </a:lnSpc>
              <a:buClr>
                <a:schemeClr val="dk1"/>
              </a:buClr>
              <a:buSzPts val="2800"/>
            </a:pPr>
            <a:r>
              <a:rPr lang="en-US" b="1">
                <a:solidFill>
                  <a:schemeClr val="dk1"/>
                </a:solidFill>
                <a:latin typeface="Times New Roman"/>
                <a:ea typeface="Times New Roman"/>
                <a:cs typeface="Times New Roman"/>
                <a:sym typeface="Times New Roman"/>
              </a:rPr>
              <a:t>Figure 13  </a:t>
            </a:r>
            <a:r>
              <a:rPr lang="en-US">
                <a:solidFill>
                  <a:schemeClr val="dk1"/>
                </a:solidFill>
                <a:latin typeface="Times New Roman"/>
                <a:ea typeface="Times New Roman"/>
                <a:cs typeface="Times New Roman"/>
                <a:sym typeface="Times New Roman"/>
              </a:rPr>
              <a:t>TCP Vs UDP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4"/>
          <p:cNvSpPr txBox="1">
            <a:spLocks noGrp="1"/>
          </p:cNvSpPr>
          <p:nvPr>
            <p:ph type="body" idx="1"/>
          </p:nvPr>
        </p:nvSpPr>
        <p:spPr>
          <a:xfrm>
            <a:off x="727113" y="1043325"/>
            <a:ext cx="10851615" cy="5334000"/>
          </a:xfrm>
          <a:prstGeom prst="rect">
            <a:avLst/>
          </a:prstGeom>
          <a:noFill/>
          <a:ln>
            <a:noFill/>
          </a:ln>
        </p:spPr>
        <p:txBody>
          <a:bodyPr spcFirstLastPara="1" wrap="square" lIns="0" tIns="0" rIns="0" bIns="0" anchor="t" anchorCtr="0">
            <a:normAutofit/>
          </a:bodyPr>
          <a:lstStyle/>
          <a:p>
            <a:pPr marL="285750" indent="-285750"/>
            <a:r>
              <a:rPr lang="en-US" sz="2400" dirty="0">
                <a:latin typeface="Times New Roman"/>
                <a:ea typeface="Times New Roman"/>
                <a:cs typeface="Times New Roman"/>
                <a:sym typeface="Times New Roman"/>
              </a:rPr>
              <a:t>Allows two applications on different computers to establish, use, and end a session. e.g. file transfer, remote login </a:t>
            </a:r>
            <a:endParaRPr sz="2400" dirty="0">
              <a:latin typeface="Times New Roman"/>
              <a:ea typeface="Times New Roman"/>
              <a:cs typeface="Times New Roman"/>
              <a:sym typeface="Times New Roman"/>
            </a:endParaRPr>
          </a:p>
          <a:p>
            <a:pPr marL="285750" indent="-285750"/>
            <a:r>
              <a:rPr lang="en-US" sz="2400" dirty="0">
                <a:latin typeface="Times New Roman"/>
                <a:ea typeface="Times New Roman"/>
                <a:cs typeface="Times New Roman"/>
                <a:sym typeface="Times New Roman"/>
              </a:rPr>
              <a:t>Establishes dialog control -Regulates which side transmits, plus when and how long it transmits.</a:t>
            </a:r>
            <a:endParaRPr sz="2400" dirty="0">
              <a:latin typeface="Times New Roman"/>
              <a:ea typeface="Times New Roman"/>
              <a:cs typeface="Times New Roman"/>
              <a:sym typeface="Times New Roman"/>
            </a:endParaRPr>
          </a:p>
          <a:p>
            <a:pPr marL="285750" indent="-285750"/>
            <a:r>
              <a:rPr lang="en-US" sz="2400" dirty="0">
                <a:latin typeface="Times New Roman"/>
                <a:ea typeface="Times New Roman"/>
                <a:cs typeface="Times New Roman"/>
                <a:sym typeface="Times New Roman"/>
              </a:rPr>
              <a:t>Performs token management and synchronization.</a:t>
            </a:r>
            <a:endParaRPr sz="2400" dirty="0">
              <a:latin typeface="Times New Roman"/>
              <a:ea typeface="Times New Roman"/>
              <a:cs typeface="Times New Roman"/>
              <a:sym typeface="Times New Roman"/>
            </a:endParaRPr>
          </a:p>
          <a:p>
            <a:pPr marL="285750" indent="-285750"/>
            <a:r>
              <a:rPr lang="en-US" sz="2400" dirty="0">
                <a:solidFill>
                  <a:srgbClr val="FF0000"/>
                </a:solidFill>
                <a:latin typeface="Times New Roman"/>
                <a:ea typeface="Times New Roman"/>
                <a:cs typeface="Times New Roman"/>
                <a:sym typeface="Times New Roman"/>
              </a:rPr>
              <a:t>Session Layer is responsible for establishing, maintaining and terminating session. Session ID works at Session Layer.</a:t>
            </a:r>
            <a:endParaRPr sz="2400" dirty="0">
              <a:solidFill>
                <a:srgbClr val="FF0000"/>
              </a:solidFill>
              <a:latin typeface="Times New Roman"/>
              <a:ea typeface="Times New Roman"/>
              <a:cs typeface="Times New Roman"/>
              <a:sym typeface="Times New Roman"/>
            </a:endParaRPr>
          </a:p>
          <a:p>
            <a:pPr marL="0" indent="0">
              <a:buNone/>
            </a:pPr>
            <a:r>
              <a:rPr lang="en-US" sz="2400" b="1" dirty="0">
                <a:latin typeface="Times New Roman"/>
                <a:ea typeface="Times New Roman"/>
                <a:cs typeface="Times New Roman"/>
                <a:sym typeface="Times New Roman"/>
              </a:rPr>
              <a:t>Examples</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1066800" lvl="1" indent="-609600"/>
            <a:r>
              <a:rPr lang="en-US" sz="2400" dirty="0">
                <a:latin typeface="Times New Roman"/>
                <a:ea typeface="Times New Roman"/>
                <a:cs typeface="Times New Roman"/>
                <a:sym typeface="Times New Roman"/>
              </a:rPr>
              <a:t>RPC - Remote Procedure Call</a:t>
            </a:r>
            <a:endParaRPr sz="2400" dirty="0">
              <a:latin typeface="Times New Roman"/>
              <a:ea typeface="Times New Roman"/>
              <a:cs typeface="Times New Roman"/>
              <a:sym typeface="Times New Roman"/>
            </a:endParaRPr>
          </a:p>
          <a:p>
            <a:pPr marL="1066800" lvl="1" indent="-609600"/>
            <a:r>
              <a:rPr lang="en-US" sz="2400" dirty="0">
                <a:latin typeface="Times New Roman"/>
                <a:ea typeface="Times New Roman"/>
                <a:cs typeface="Times New Roman"/>
                <a:sym typeface="Times New Roman"/>
              </a:rPr>
              <a:t>SQL - Structured Query Language</a:t>
            </a:r>
            <a:endParaRPr sz="2400" dirty="0">
              <a:latin typeface="Times New Roman"/>
              <a:ea typeface="Times New Roman"/>
              <a:cs typeface="Times New Roman"/>
              <a:sym typeface="Times New Roman"/>
            </a:endParaRPr>
          </a:p>
          <a:p>
            <a:pPr marL="1066800" lvl="1" indent="-609600"/>
            <a:r>
              <a:rPr lang="en-US" sz="2400" dirty="0">
                <a:latin typeface="Times New Roman"/>
                <a:ea typeface="Times New Roman"/>
                <a:cs typeface="Times New Roman"/>
                <a:sym typeface="Times New Roman"/>
              </a:rPr>
              <a:t>NFS - Network File System</a:t>
            </a:r>
            <a:endParaRPr sz="2400" dirty="0">
              <a:latin typeface="Times New Roman"/>
              <a:ea typeface="Times New Roman"/>
              <a:cs typeface="Times New Roman"/>
              <a:sym typeface="Times New Roman"/>
            </a:endParaRPr>
          </a:p>
        </p:txBody>
      </p:sp>
      <p:sp>
        <p:nvSpPr>
          <p:cNvPr id="317" name="Google Shape;317;p14"/>
          <p:cNvSpPr/>
          <p:nvPr/>
        </p:nvSpPr>
        <p:spPr>
          <a:xfrm>
            <a:off x="1790700" y="66225"/>
            <a:ext cx="5658300" cy="838200"/>
          </a:xfrm>
          <a:prstGeom prst="rect">
            <a:avLst/>
          </a:prstGeom>
          <a:noFill/>
          <a:ln>
            <a:noFill/>
          </a:ln>
        </p:spPr>
        <p:txBody>
          <a:bodyPr spcFirstLastPara="1" wrap="square" lIns="91425" tIns="45700" rIns="91425" bIns="45700" anchor="ctr" anchorCtr="0">
            <a:noAutofit/>
          </a:bodyPr>
          <a:lstStyle/>
          <a:p>
            <a:pPr>
              <a:buSzPts val="3200"/>
            </a:pPr>
            <a:r>
              <a:rPr lang="en-US" sz="2800" b="1">
                <a:solidFill>
                  <a:schemeClr val="dk1"/>
                </a:solidFill>
              </a:rPr>
              <a:t>Layer 5: Session Layer </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9"/>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Session layer</a:t>
            </a:r>
            <a:endParaRPr b="1"/>
          </a:p>
        </p:txBody>
      </p:sp>
      <p:pic>
        <p:nvPicPr>
          <p:cNvPr id="323" name="Google Shape;323;p49"/>
          <p:cNvPicPr preferRelativeResize="0"/>
          <p:nvPr/>
        </p:nvPicPr>
        <p:blipFill rotWithShape="1">
          <a:blip r:embed="rId3">
            <a:alphaModFix/>
          </a:blip>
          <a:srcRect/>
          <a:stretch/>
        </p:blipFill>
        <p:spPr>
          <a:xfrm>
            <a:off x="1229269" y="914041"/>
            <a:ext cx="9424039" cy="4044460"/>
          </a:xfrm>
          <a:prstGeom prst="rect">
            <a:avLst/>
          </a:prstGeom>
          <a:noFill/>
          <a:ln>
            <a:noFill/>
          </a:ln>
        </p:spPr>
      </p:pic>
      <p:sp>
        <p:nvSpPr>
          <p:cNvPr id="324" name="Google Shape;324;p49"/>
          <p:cNvSpPr/>
          <p:nvPr/>
        </p:nvSpPr>
        <p:spPr>
          <a:xfrm>
            <a:off x="2073892" y="6233854"/>
            <a:ext cx="8077200" cy="400069"/>
          </a:xfrm>
          <a:prstGeom prst="rect">
            <a:avLst/>
          </a:prstGeom>
          <a:solidFill>
            <a:srgbClr val="99FF33"/>
          </a:solidFill>
          <a:ln>
            <a:noFill/>
          </a:ln>
        </p:spPr>
        <p:txBody>
          <a:bodyPr spcFirstLastPara="1" wrap="square" lIns="91425" tIns="45700" rIns="91425" bIns="45700" anchor="t" anchorCtr="0">
            <a:spAutoFit/>
          </a:bodyPr>
          <a:lstStyle/>
          <a:p>
            <a:pPr algn="ctr">
              <a:buSzPts val="2000"/>
            </a:pPr>
            <a:r>
              <a:rPr lang="en-US" sz="2000" b="1">
                <a:solidFill>
                  <a:schemeClr val="dk1"/>
                </a:solidFill>
                <a:latin typeface="Times New Roman"/>
                <a:ea typeface="Times New Roman"/>
                <a:cs typeface="Times New Roman"/>
                <a:sym typeface="Times New Roman"/>
              </a:rPr>
              <a:t>The session layer is responsible for dialog control and synchronization.</a:t>
            </a:r>
            <a:endParaRPr sz="2000"/>
          </a:p>
        </p:txBody>
      </p:sp>
      <p:grpSp>
        <p:nvGrpSpPr>
          <p:cNvPr id="325" name="Google Shape;325;p49"/>
          <p:cNvGrpSpPr/>
          <p:nvPr/>
        </p:nvGrpSpPr>
        <p:grpSpPr>
          <a:xfrm>
            <a:off x="2073892" y="5840005"/>
            <a:ext cx="992306" cy="400466"/>
            <a:chOff x="1200" y="1248"/>
            <a:chExt cx="720" cy="363"/>
          </a:xfrm>
        </p:grpSpPr>
        <p:pic>
          <p:nvPicPr>
            <p:cNvPr id="326" name="Google Shape;326;p49"/>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27" name="Google Shape;327;p49"/>
            <p:cNvSpPr txBox="1"/>
            <p:nvPr/>
          </p:nvSpPr>
          <p:spPr>
            <a:xfrm>
              <a:off x="1284" y="1248"/>
              <a:ext cx="551" cy="363"/>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328" name="Google Shape;328;p49"/>
          <p:cNvSpPr txBox="1"/>
          <p:nvPr/>
        </p:nvSpPr>
        <p:spPr>
          <a:xfrm>
            <a:off x="2569356" y="5138792"/>
            <a:ext cx="6264900" cy="307736"/>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 16 </a:t>
            </a:r>
            <a:r>
              <a:rPr lang="en-US">
                <a:latin typeface="Times New Roman"/>
                <a:ea typeface="Times New Roman"/>
                <a:cs typeface="Times New Roman"/>
                <a:sym typeface="Times New Roman"/>
              </a:rPr>
              <a:t>Shows the session layer information transmitted in OSI model.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Layer 6 </a:t>
            </a:r>
            <a:r>
              <a:rPr lang="en-US"/>
              <a:t>-</a:t>
            </a:r>
            <a:r>
              <a:rPr lang="en-US" b="1"/>
              <a:t>Presentation layer</a:t>
            </a:r>
            <a:endParaRPr b="1"/>
          </a:p>
        </p:txBody>
      </p:sp>
      <p:pic>
        <p:nvPicPr>
          <p:cNvPr id="334" name="Google Shape;334;p50"/>
          <p:cNvPicPr preferRelativeResize="0"/>
          <p:nvPr/>
        </p:nvPicPr>
        <p:blipFill rotWithShape="1">
          <a:blip r:embed="rId3">
            <a:alphaModFix/>
          </a:blip>
          <a:srcRect/>
          <a:stretch/>
        </p:blipFill>
        <p:spPr>
          <a:xfrm>
            <a:off x="1886564" y="1604520"/>
            <a:ext cx="8418512" cy="2862262"/>
          </a:xfrm>
          <a:prstGeom prst="rect">
            <a:avLst/>
          </a:prstGeom>
          <a:noFill/>
          <a:ln>
            <a:noFill/>
          </a:ln>
        </p:spPr>
      </p:pic>
      <p:sp>
        <p:nvSpPr>
          <p:cNvPr id="335" name="Google Shape;335;p50"/>
          <p:cNvSpPr/>
          <p:nvPr/>
        </p:nvSpPr>
        <p:spPr>
          <a:xfrm>
            <a:off x="2064821" y="5378814"/>
            <a:ext cx="8077200" cy="707846"/>
          </a:xfrm>
          <a:prstGeom prst="rect">
            <a:avLst/>
          </a:prstGeom>
          <a:solidFill>
            <a:srgbClr val="99FF33"/>
          </a:solidFill>
          <a:ln>
            <a:noFill/>
          </a:ln>
        </p:spPr>
        <p:txBody>
          <a:bodyPr spcFirstLastPara="1" wrap="square" lIns="91425" tIns="45700" rIns="91425" bIns="45700" anchor="t" anchorCtr="0">
            <a:spAutoFit/>
          </a:bodyPr>
          <a:lstStyle/>
          <a:p>
            <a:pPr algn="ctr">
              <a:buSzPts val="2000"/>
            </a:pPr>
            <a:r>
              <a:rPr lang="en-US" sz="2000" b="1">
                <a:solidFill>
                  <a:schemeClr val="dk1"/>
                </a:solidFill>
                <a:latin typeface="Times New Roman"/>
                <a:ea typeface="Times New Roman"/>
                <a:cs typeface="Times New Roman"/>
                <a:sym typeface="Times New Roman"/>
              </a:rPr>
              <a:t>The presentation layer is responsible for translation, compression, and encryption.</a:t>
            </a:r>
            <a:endParaRPr sz="2000"/>
          </a:p>
        </p:txBody>
      </p:sp>
      <p:grpSp>
        <p:nvGrpSpPr>
          <p:cNvPr id="336" name="Google Shape;336;p50"/>
          <p:cNvGrpSpPr/>
          <p:nvPr/>
        </p:nvGrpSpPr>
        <p:grpSpPr>
          <a:xfrm>
            <a:off x="2064822" y="4930080"/>
            <a:ext cx="908685" cy="448734"/>
            <a:chOff x="1200" y="1248"/>
            <a:chExt cx="720" cy="357"/>
          </a:xfrm>
        </p:grpSpPr>
        <p:pic>
          <p:nvPicPr>
            <p:cNvPr id="337" name="Google Shape;337;p50"/>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38" name="Google Shape;338;p50"/>
            <p:cNvSpPr txBox="1"/>
            <p:nvPr/>
          </p:nvSpPr>
          <p:spPr>
            <a:xfrm>
              <a:off x="1284" y="1248"/>
              <a:ext cx="551" cy="318"/>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339" name="Google Shape;339;p50"/>
          <p:cNvSpPr txBox="1"/>
          <p:nvPr/>
        </p:nvSpPr>
        <p:spPr>
          <a:xfrm>
            <a:off x="3300692" y="4523925"/>
            <a:ext cx="6670500" cy="307736"/>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 17</a:t>
            </a:r>
            <a:r>
              <a:rPr lang="en-US">
                <a:latin typeface="Times New Roman"/>
                <a:ea typeface="Times New Roman"/>
                <a:cs typeface="Times New Roman"/>
                <a:sym typeface="Times New Roman"/>
              </a:rPr>
              <a:t> Shows the presentation layer information transmitted in OSI model.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 Layer </a:t>
            </a:r>
            <a:r>
              <a:rPr lang="en-US"/>
              <a:t>7 - </a:t>
            </a:r>
            <a:r>
              <a:rPr lang="en-US" b="1"/>
              <a:t>Application layer</a:t>
            </a:r>
            <a:endParaRPr b="1"/>
          </a:p>
        </p:txBody>
      </p:sp>
      <p:pic>
        <p:nvPicPr>
          <p:cNvPr id="345" name="Google Shape;345;p51"/>
          <p:cNvPicPr preferRelativeResize="0"/>
          <p:nvPr/>
        </p:nvPicPr>
        <p:blipFill rotWithShape="1">
          <a:blip r:embed="rId3">
            <a:alphaModFix/>
          </a:blip>
          <a:srcRect/>
          <a:stretch/>
        </p:blipFill>
        <p:spPr>
          <a:xfrm>
            <a:off x="1868308" y="1129237"/>
            <a:ext cx="8455025" cy="3991064"/>
          </a:xfrm>
          <a:prstGeom prst="rect">
            <a:avLst/>
          </a:prstGeom>
          <a:noFill/>
          <a:ln>
            <a:noFill/>
          </a:ln>
        </p:spPr>
      </p:pic>
      <p:sp>
        <p:nvSpPr>
          <p:cNvPr id="346" name="Google Shape;346;p51"/>
          <p:cNvSpPr/>
          <p:nvPr/>
        </p:nvSpPr>
        <p:spPr>
          <a:xfrm>
            <a:off x="1981200" y="6027004"/>
            <a:ext cx="8077200" cy="400069"/>
          </a:xfrm>
          <a:prstGeom prst="rect">
            <a:avLst/>
          </a:prstGeom>
          <a:solidFill>
            <a:srgbClr val="99FF33"/>
          </a:solidFill>
          <a:ln>
            <a:noFill/>
          </a:ln>
        </p:spPr>
        <p:txBody>
          <a:bodyPr spcFirstLastPara="1" wrap="square" lIns="91425" tIns="45700" rIns="91425" bIns="45700" anchor="t" anchorCtr="0">
            <a:spAutoFit/>
          </a:bodyPr>
          <a:lstStyle/>
          <a:p>
            <a:pPr algn="ctr">
              <a:buSzPts val="2000"/>
            </a:pPr>
            <a:r>
              <a:rPr lang="en-US" sz="2000" b="1">
                <a:solidFill>
                  <a:schemeClr val="dk1"/>
                </a:solidFill>
                <a:latin typeface="Times New Roman"/>
                <a:ea typeface="Times New Roman"/>
                <a:cs typeface="Times New Roman"/>
                <a:sym typeface="Times New Roman"/>
              </a:rPr>
              <a:t>The application layer is responsible for providing services to the user.</a:t>
            </a:r>
            <a:endParaRPr sz="2000"/>
          </a:p>
        </p:txBody>
      </p:sp>
      <p:grpSp>
        <p:nvGrpSpPr>
          <p:cNvPr id="347" name="Google Shape;347;p51"/>
          <p:cNvGrpSpPr/>
          <p:nvPr/>
        </p:nvGrpSpPr>
        <p:grpSpPr>
          <a:xfrm>
            <a:off x="1992005" y="5549382"/>
            <a:ext cx="1033249" cy="482933"/>
            <a:chOff x="1200" y="1248"/>
            <a:chExt cx="720" cy="357"/>
          </a:xfrm>
        </p:grpSpPr>
        <p:pic>
          <p:nvPicPr>
            <p:cNvPr id="348" name="Google Shape;348;p51"/>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49" name="Google Shape;349;p51"/>
            <p:cNvSpPr txBox="1"/>
            <p:nvPr/>
          </p:nvSpPr>
          <p:spPr>
            <a:xfrm>
              <a:off x="1284" y="1256"/>
              <a:ext cx="551" cy="296"/>
            </a:xfrm>
            <a:prstGeom prst="rect">
              <a:avLst/>
            </a:prstGeom>
            <a:noFill/>
            <a:ln>
              <a:noFill/>
            </a:ln>
          </p:spPr>
          <p:txBody>
            <a:bodyPr spcFirstLastPara="1" wrap="square" lIns="91425" tIns="45700" rIns="91425" bIns="45700" anchor="t" anchorCtr="0">
              <a:spAutoFit/>
            </a:bodyPr>
            <a:lstStyle/>
            <a:p>
              <a:pPr>
                <a:buSzPts val="2000"/>
              </a:pPr>
              <a:r>
                <a:rPr lang="en-US" sz="2000" b="1" i="1">
                  <a:solidFill>
                    <a:schemeClr val="hlink"/>
                  </a:solidFill>
                  <a:latin typeface="Times New Roman"/>
                  <a:ea typeface="Times New Roman"/>
                  <a:cs typeface="Times New Roman"/>
                  <a:sym typeface="Times New Roman"/>
                </a:rPr>
                <a:t>Note</a:t>
              </a:r>
              <a:endParaRPr sz="2000"/>
            </a:p>
          </p:txBody>
        </p:sp>
      </p:grpSp>
      <p:sp>
        <p:nvSpPr>
          <p:cNvPr id="350" name="Google Shape;350;p51"/>
          <p:cNvSpPr txBox="1"/>
          <p:nvPr/>
        </p:nvSpPr>
        <p:spPr>
          <a:xfrm>
            <a:off x="2950691" y="5157622"/>
            <a:ext cx="6636753" cy="307736"/>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 18</a:t>
            </a:r>
            <a:r>
              <a:rPr lang="en-US">
                <a:latin typeface="Times New Roman"/>
                <a:ea typeface="Times New Roman"/>
                <a:cs typeface="Times New Roman"/>
                <a:sym typeface="Times New Roman"/>
              </a:rPr>
              <a:t> Shows the application layer information transmitted in OSI model.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Summary of layers</a:t>
            </a:r>
            <a:endParaRPr b="1"/>
          </a:p>
        </p:txBody>
      </p:sp>
      <p:pic>
        <p:nvPicPr>
          <p:cNvPr id="356" name="Google Shape;356;p52"/>
          <p:cNvPicPr preferRelativeResize="0"/>
          <p:nvPr/>
        </p:nvPicPr>
        <p:blipFill rotWithShape="1">
          <a:blip r:embed="rId3">
            <a:alphaModFix/>
          </a:blip>
          <a:srcRect/>
          <a:stretch/>
        </p:blipFill>
        <p:spPr>
          <a:xfrm>
            <a:off x="1513747" y="914040"/>
            <a:ext cx="8941255" cy="5200146"/>
          </a:xfrm>
          <a:prstGeom prst="rect">
            <a:avLst/>
          </a:prstGeom>
          <a:noFill/>
          <a:ln>
            <a:noFill/>
          </a:ln>
        </p:spPr>
      </p:pic>
      <p:sp>
        <p:nvSpPr>
          <p:cNvPr id="357" name="Google Shape;357;p52"/>
          <p:cNvSpPr txBox="1"/>
          <p:nvPr/>
        </p:nvSpPr>
        <p:spPr>
          <a:xfrm>
            <a:off x="3380206" y="6114186"/>
            <a:ext cx="5022529" cy="307736"/>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 19</a:t>
            </a:r>
            <a:r>
              <a:rPr lang="en-US">
                <a:latin typeface="Times New Roman"/>
                <a:ea typeface="Times New Roman"/>
                <a:cs typeface="Times New Roman"/>
                <a:sym typeface="Times New Roman"/>
              </a:rPr>
              <a:t> Presents the summary of  layers of OSI model.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pPr algn="ctr"/>
            <a:r>
              <a:rPr lang="en-US" b="1"/>
              <a:t>Operating Systems (OS)</a:t>
            </a:r>
            <a:endParaRPr b="1"/>
          </a:p>
        </p:txBody>
      </p:sp>
      <p:sp>
        <p:nvSpPr>
          <p:cNvPr id="103" name="Google Shape;103;p11"/>
          <p:cNvSpPr txBox="1">
            <a:spLocks noGrp="1"/>
          </p:cNvSpPr>
          <p:nvPr>
            <p:ph type="body" idx="1"/>
          </p:nvPr>
        </p:nvSpPr>
        <p:spPr>
          <a:xfrm>
            <a:off x="583321" y="991464"/>
            <a:ext cx="10792891" cy="3977280"/>
          </a:xfrm>
          <a:prstGeom prst="rect">
            <a:avLst/>
          </a:prstGeom>
          <a:noFill/>
          <a:ln>
            <a:noFill/>
          </a:ln>
        </p:spPr>
        <p:txBody>
          <a:bodyPr spcFirstLastPara="1" wrap="square" lIns="0" tIns="0" rIns="0" bIns="0" anchor="t" anchorCtr="0">
            <a:normAutofit/>
          </a:bodyPr>
          <a:lstStyle/>
          <a:p>
            <a:pPr marL="114300" indent="0" algn="just">
              <a:buNone/>
            </a:pPr>
            <a:r>
              <a:rPr lang="en-US" sz="2000" b="0" i="0" dirty="0">
                <a:solidFill>
                  <a:schemeClr val="dk1"/>
                </a:solidFill>
                <a:highlight>
                  <a:srgbClr val="FFFFFF"/>
                </a:highlight>
                <a:latin typeface="Times New Roman"/>
                <a:ea typeface="Times New Roman"/>
                <a:cs typeface="Times New Roman"/>
                <a:sym typeface="Times New Roman"/>
              </a:rPr>
              <a:t>All end devices and network devices require an operating system (OS). As shown in the figure 1, the portion of the OS that interacts directly with computer hardware is known as the kernel. The portion that interfaces with applications and the user is known as the shell. The user can interact with the shell using a command-line interface (CLI) or a graphical user interface (GUI).</a:t>
            </a:r>
            <a:endParaRPr sz="2000" dirty="0">
              <a:solidFill>
                <a:schemeClr val="dk1"/>
              </a:solidFill>
              <a:latin typeface="Times New Roman"/>
              <a:ea typeface="Times New Roman"/>
              <a:cs typeface="Times New Roman"/>
              <a:sym typeface="Times New Roman"/>
            </a:endParaRPr>
          </a:p>
        </p:txBody>
      </p:sp>
      <p:pic>
        <p:nvPicPr>
          <p:cNvPr id="104" name="Google Shape;104;p11"/>
          <p:cNvPicPr preferRelativeResize="0"/>
          <p:nvPr/>
        </p:nvPicPr>
        <p:blipFill rotWithShape="1">
          <a:blip r:embed="rId3">
            <a:alphaModFix/>
          </a:blip>
          <a:srcRect/>
          <a:stretch/>
        </p:blipFill>
        <p:spPr>
          <a:xfrm>
            <a:off x="1719943" y="2173053"/>
            <a:ext cx="8980714" cy="4137159"/>
          </a:xfrm>
          <a:prstGeom prst="rect">
            <a:avLst/>
          </a:prstGeom>
          <a:noFill/>
          <a:ln>
            <a:noFill/>
          </a:ln>
        </p:spPr>
      </p:pic>
      <p:sp>
        <p:nvSpPr>
          <p:cNvPr id="107" name="Google Shape;107;p11"/>
          <p:cNvSpPr txBox="1"/>
          <p:nvPr/>
        </p:nvSpPr>
        <p:spPr>
          <a:xfrm>
            <a:off x="2383972" y="6232956"/>
            <a:ext cx="6679342" cy="338514"/>
          </a:xfrm>
          <a:prstGeom prst="rect">
            <a:avLst/>
          </a:prstGeom>
          <a:noFill/>
          <a:ln>
            <a:noFill/>
          </a:ln>
        </p:spPr>
        <p:txBody>
          <a:bodyPr spcFirstLastPara="1" wrap="square" lIns="91425" tIns="45700" rIns="91425" bIns="45700" anchor="t" anchorCtr="0">
            <a:spAutoFit/>
          </a:bodyPr>
          <a:lstStyle/>
          <a:p>
            <a:pPr algn="ctr">
              <a:buSzPts val="1200"/>
            </a:pPr>
            <a:r>
              <a:rPr lang="en-US" sz="1600" b="1" dirty="0">
                <a:latin typeface="Times New Roman"/>
                <a:ea typeface="Times New Roman"/>
                <a:cs typeface="Times New Roman"/>
                <a:sym typeface="Times New Roman"/>
              </a:rPr>
              <a:t>Figure</a:t>
            </a: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1</a:t>
            </a:r>
            <a:r>
              <a:rPr lang="en-US" sz="1600" dirty="0">
                <a:latin typeface="Times New Roman"/>
                <a:ea typeface="Times New Roman"/>
                <a:cs typeface="Times New Roman"/>
                <a:sym typeface="Times New Roman"/>
              </a:rPr>
              <a:t> Operating system interacts with hardware, kernel, and Shell. </a:t>
            </a:r>
            <a:endParaRP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1524000" y="0"/>
            <a:ext cx="6369600" cy="914100"/>
          </a:xfrm>
          <a:prstGeom prst="rect">
            <a:avLst/>
          </a:prstGeom>
          <a:noFill/>
          <a:ln>
            <a:noFill/>
          </a:ln>
        </p:spPr>
        <p:txBody>
          <a:bodyPr spcFirstLastPara="1" wrap="square" lIns="0" tIns="0" rIns="0" bIns="0" anchor="ctr" anchorCtr="0">
            <a:noAutofit/>
          </a:bodyPr>
          <a:lstStyle/>
          <a:p>
            <a:r>
              <a:rPr lang="en-US"/>
              <a:t>       </a:t>
            </a:r>
            <a:r>
              <a:rPr lang="en-US" b="1"/>
              <a:t>Protocol supported at various layers</a:t>
            </a:r>
            <a:endParaRPr b="1"/>
          </a:p>
        </p:txBody>
      </p:sp>
      <p:pic>
        <p:nvPicPr>
          <p:cNvPr id="363" name="Google Shape;363;p53"/>
          <p:cNvPicPr preferRelativeResize="0"/>
          <p:nvPr/>
        </p:nvPicPr>
        <p:blipFill rotWithShape="1">
          <a:blip r:embed="rId3">
            <a:alphaModFix/>
          </a:blip>
          <a:srcRect/>
          <a:stretch/>
        </p:blipFill>
        <p:spPr>
          <a:xfrm>
            <a:off x="1929354" y="1357461"/>
            <a:ext cx="8281087" cy="44305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4"/>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Protocols at Application layer</a:t>
            </a:r>
            <a:endParaRPr b="1"/>
          </a:p>
        </p:txBody>
      </p:sp>
      <p:sp>
        <p:nvSpPr>
          <p:cNvPr id="369" name="Google Shape;369;p54"/>
          <p:cNvSpPr txBox="1">
            <a:spLocks noGrp="1"/>
          </p:cNvSpPr>
          <p:nvPr>
            <p:ph type="body" idx="1"/>
          </p:nvPr>
        </p:nvSpPr>
        <p:spPr>
          <a:xfrm>
            <a:off x="694063" y="1187356"/>
            <a:ext cx="10664327" cy="5345646"/>
          </a:xfrm>
          <a:prstGeom prst="rect">
            <a:avLst/>
          </a:prstGeom>
          <a:noFill/>
          <a:ln>
            <a:noFill/>
          </a:ln>
        </p:spPr>
        <p:txBody>
          <a:bodyPr spcFirstLastPara="1" wrap="square" lIns="0" tIns="0" rIns="0" bIns="0" anchor="t" anchorCtr="0">
            <a:noAutofit/>
          </a:bodyPr>
          <a:lstStyle/>
          <a:p>
            <a:pPr algn="just"/>
            <a:r>
              <a:rPr lang="en-US" sz="2400" b="1" dirty="0">
                <a:latin typeface="Times New Roman"/>
                <a:ea typeface="Times New Roman"/>
                <a:cs typeface="Times New Roman"/>
                <a:sym typeface="Times New Roman"/>
              </a:rPr>
              <a:t>TELNET: </a:t>
            </a:r>
            <a:r>
              <a:rPr lang="en-US" sz="2400" dirty="0">
                <a:latin typeface="Times New Roman"/>
                <a:ea typeface="Times New Roman"/>
                <a:cs typeface="Times New Roman"/>
                <a:sym typeface="Times New Roman"/>
              </a:rPr>
              <a:t>Telnet stands for the </a:t>
            </a:r>
            <a:r>
              <a:rPr lang="en-US" sz="2400" b="1" dirty="0" err="1">
                <a:latin typeface="Times New Roman"/>
                <a:ea typeface="Times New Roman"/>
                <a:cs typeface="Times New Roman"/>
                <a:sym typeface="Times New Roman"/>
              </a:rPr>
              <a:t>TEL</a:t>
            </a:r>
            <a:r>
              <a:rPr lang="en-US" sz="2400" dirty="0" err="1">
                <a:latin typeface="Times New Roman"/>
                <a:ea typeface="Times New Roman"/>
                <a:cs typeface="Times New Roman"/>
                <a:sym typeface="Times New Roman"/>
              </a:rPr>
              <a:t>etype</a:t>
            </a:r>
            <a:r>
              <a:rPr lang="en-US" sz="2400"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NET</a:t>
            </a:r>
            <a:r>
              <a:rPr lang="en-US" sz="2400" dirty="0" err="1">
                <a:latin typeface="Times New Roman"/>
                <a:ea typeface="Times New Roman"/>
                <a:cs typeface="Times New Roman"/>
                <a:sym typeface="Times New Roman"/>
              </a:rPr>
              <a:t>work</a:t>
            </a:r>
            <a:r>
              <a:rPr lang="en-US" sz="2400" dirty="0">
                <a:latin typeface="Times New Roman"/>
                <a:ea typeface="Times New Roman"/>
                <a:cs typeface="Times New Roman"/>
                <a:sym typeface="Times New Roman"/>
              </a:rPr>
              <a:t>. It helps in terminal emulation. It allows Telnet clients to access the resources of the Telnet server. It is used for managing files on the internet. It is used for the initial setup of devices like switches. The telnet command is a command that uses the Telnet protocol to communicate with a remote device or system. Port number of telnet is 23. </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FTP: </a:t>
            </a:r>
            <a:r>
              <a:rPr lang="en-US" sz="2400" dirty="0">
                <a:latin typeface="Times New Roman"/>
                <a:ea typeface="Times New Roman"/>
                <a:cs typeface="Times New Roman"/>
                <a:sym typeface="Times New Roman"/>
              </a:rPr>
              <a:t>FTP stands for file transfer protocol. It is the protocol that actually lets us transfer files. It can facilitate this between any two machines using it. But FTP is not just a protocol but it is also a program. FTP promotes sharing of files via remote computers with reliable and efficient data transfer. The Port number for FTP is 20 for data and 21 for control. </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TFTP: </a:t>
            </a:r>
            <a:r>
              <a:rPr lang="en-US" sz="2400" dirty="0">
                <a:latin typeface="Times New Roman"/>
                <a:ea typeface="Times New Roman"/>
                <a:cs typeface="Times New Roman"/>
                <a:sym typeface="Times New Roman"/>
              </a:rPr>
              <a:t>The Trivial File Transfer Protocol (TFTP) is the stripped-down, stock version of FTP, but it’s the protocol of choice if you know exactly what you want and where to find it. It’s a technology for transferring files between network devices and is a simplified version of FTP. The Port number for TFTP is 69.</a:t>
            </a:r>
            <a:endParaRPr sz="240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5"/>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Continued….</a:t>
            </a:r>
            <a:endParaRPr b="1"/>
          </a:p>
        </p:txBody>
      </p:sp>
      <p:sp>
        <p:nvSpPr>
          <p:cNvPr id="375" name="Google Shape;375;p55"/>
          <p:cNvSpPr txBox="1">
            <a:spLocks noGrp="1"/>
          </p:cNvSpPr>
          <p:nvPr>
            <p:ph type="body" idx="1"/>
          </p:nvPr>
        </p:nvSpPr>
        <p:spPr>
          <a:xfrm>
            <a:off x="434897" y="1074678"/>
            <a:ext cx="10917043" cy="5063320"/>
          </a:xfrm>
          <a:prstGeom prst="rect">
            <a:avLst/>
          </a:prstGeom>
          <a:noFill/>
          <a:ln>
            <a:noFill/>
          </a:ln>
        </p:spPr>
        <p:txBody>
          <a:bodyPr spcFirstLastPara="1" wrap="square" lIns="0" tIns="0" rIns="0" bIns="0" anchor="t" anchorCtr="0">
            <a:noAutofit/>
          </a:bodyPr>
          <a:lstStyle/>
          <a:p>
            <a:pPr algn="just"/>
            <a:r>
              <a:rPr lang="en-US" sz="2400" b="1" dirty="0">
                <a:latin typeface="Times New Roman"/>
                <a:ea typeface="Times New Roman"/>
                <a:cs typeface="Times New Roman"/>
                <a:sym typeface="Times New Roman"/>
              </a:rPr>
              <a:t>SMTP: </a:t>
            </a:r>
            <a:r>
              <a:rPr lang="en-US" sz="2400" dirty="0">
                <a:latin typeface="Times New Roman"/>
                <a:ea typeface="Times New Roman"/>
                <a:cs typeface="Times New Roman"/>
                <a:sym typeface="Times New Roman"/>
              </a:rPr>
              <a:t>It stands for Simple Mail Transfer Protocol. It is a part of the TCP/IP protocol. Using a process called “store and forward,” SMTP moves your email on and across networks. It works closely with something called the Mail Transfer Agent (MTA) to send your communication to the right computer and email inbox. The Port number for SMTP is 25. </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SNMP: </a:t>
            </a:r>
            <a:r>
              <a:rPr lang="en-US" sz="2400" dirty="0">
                <a:latin typeface="Times New Roman"/>
                <a:ea typeface="Times New Roman"/>
                <a:cs typeface="Times New Roman"/>
                <a:sym typeface="Times New Roman"/>
              </a:rPr>
              <a:t>It stands for Simple Network Management Protocol. It gathers data by polling the devices on the network from a management station at fixed or random intervals, requiring them to disclose certain information. It is a way that servers can share information about their current state, and also a channel through which an administrate can modify pre-defined values. The Port number of SNMP is 161(TCP) and 162(UDP). </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DNS: </a:t>
            </a:r>
            <a:r>
              <a:rPr lang="en-US" sz="2400" dirty="0">
                <a:latin typeface="Times New Roman"/>
                <a:ea typeface="Times New Roman"/>
                <a:cs typeface="Times New Roman"/>
                <a:sym typeface="Times New Roman"/>
              </a:rPr>
              <a:t>It stands for Domain Name System. Every time you use a domain name, therefore, a DNS service must translate the name into the corresponding IP address. For example, the domain name www.abc.com might translate to 198.105.232.4. </a:t>
            </a: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The Port number for DNS is 53</a:t>
            </a:r>
            <a:endParaRPr sz="2400" dirty="0">
              <a:latin typeface="Times New Roman"/>
              <a:ea typeface="Times New Roman"/>
              <a:cs typeface="Times New Roman"/>
              <a:sym typeface="Times New Roman"/>
            </a:endParaRPr>
          </a:p>
          <a:p>
            <a:pPr indent="-228600" algn="just">
              <a:buNone/>
            </a:pPr>
            <a:endParaRPr sz="2400" dirty="0">
              <a:latin typeface="Times New Roman"/>
              <a:ea typeface="Times New Roman"/>
              <a:cs typeface="Times New Roman"/>
              <a:sym typeface="Times New Roman"/>
            </a:endParaRPr>
          </a:p>
          <a:p>
            <a:pPr indent="-228600" algn="just">
              <a:buNone/>
            </a:pPr>
            <a:endParaRPr sz="2400" dirty="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a:t>       </a:t>
            </a:r>
            <a:r>
              <a:rPr lang="en-US" b="1"/>
              <a:t>Continued…</a:t>
            </a:r>
            <a:endParaRPr b="1"/>
          </a:p>
        </p:txBody>
      </p:sp>
      <p:sp>
        <p:nvSpPr>
          <p:cNvPr id="381" name="Google Shape;381;p56"/>
          <p:cNvSpPr txBox="1">
            <a:spLocks noGrp="1"/>
          </p:cNvSpPr>
          <p:nvPr>
            <p:ph type="body" idx="1"/>
          </p:nvPr>
        </p:nvSpPr>
        <p:spPr>
          <a:xfrm>
            <a:off x="1304693" y="1604520"/>
            <a:ext cx="9534292" cy="3977280"/>
          </a:xfrm>
          <a:prstGeom prst="rect">
            <a:avLst/>
          </a:prstGeom>
          <a:noFill/>
          <a:ln>
            <a:noFill/>
          </a:ln>
        </p:spPr>
        <p:txBody>
          <a:bodyPr spcFirstLastPara="1" wrap="square" lIns="0" tIns="0" rIns="0" bIns="0" anchor="t" anchorCtr="0">
            <a:normAutofit/>
          </a:bodyPr>
          <a:lstStyle/>
          <a:p>
            <a:pPr algn="just"/>
            <a:r>
              <a:rPr lang="en-US" sz="2400" b="1" dirty="0">
                <a:latin typeface="Times New Roman"/>
                <a:ea typeface="Times New Roman"/>
                <a:cs typeface="Times New Roman"/>
                <a:sym typeface="Times New Roman"/>
              </a:rPr>
              <a:t>DHCP: </a:t>
            </a:r>
            <a:r>
              <a:rPr lang="en-US" sz="2400" dirty="0">
                <a:latin typeface="Times New Roman"/>
                <a:ea typeface="Times New Roman"/>
                <a:cs typeface="Times New Roman"/>
                <a:sym typeface="Times New Roman"/>
              </a:rPr>
              <a:t>It stands for Dynamic Host Configuration Protocol (DHCP). It gives IP addresses to hosts. There is a lot of information a DHCP server can provide to a host when the host is registering for an IP address with the DHCP server. Port number for DHCP is 67, 68. </a:t>
            </a:r>
            <a:endParaRPr sz="2400" dirty="0">
              <a:latin typeface="Times New Roman"/>
              <a:ea typeface="Times New Roman"/>
              <a:cs typeface="Times New Roman"/>
              <a:sym typeface="Times New Roman"/>
            </a:endParaRPr>
          </a:p>
          <a:p>
            <a:pPr indent="-228600">
              <a:buNone/>
            </a:pPr>
            <a:endParaRP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7"/>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Presentation layer protocols</a:t>
            </a:r>
            <a:endParaRPr b="1"/>
          </a:p>
        </p:txBody>
      </p:sp>
      <p:sp>
        <p:nvSpPr>
          <p:cNvPr id="387" name="Google Shape;387;p57"/>
          <p:cNvSpPr txBox="1">
            <a:spLocks noGrp="1"/>
          </p:cNvSpPr>
          <p:nvPr>
            <p:ph type="body" idx="1"/>
          </p:nvPr>
        </p:nvSpPr>
        <p:spPr>
          <a:xfrm>
            <a:off x="1371599" y="1604520"/>
            <a:ext cx="9701561" cy="3977280"/>
          </a:xfrm>
          <a:prstGeom prst="rect">
            <a:avLst/>
          </a:prstGeom>
          <a:noFill/>
          <a:ln>
            <a:noFill/>
          </a:ln>
        </p:spPr>
        <p:txBody>
          <a:bodyPr spcFirstLastPara="1" wrap="square" lIns="0" tIns="0" rIns="0" bIns="0" anchor="t" anchorCtr="0">
            <a:normAutofit/>
          </a:bodyPr>
          <a:lstStyle/>
          <a:p>
            <a:pPr algn="just"/>
            <a:r>
              <a:rPr lang="en-US" sz="2400" b="1" dirty="0">
                <a:latin typeface="Times New Roman"/>
                <a:ea typeface="Times New Roman"/>
                <a:cs typeface="Times New Roman"/>
                <a:sym typeface="Times New Roman"/>
              </a:rPr>
              <a:t>MPEG</a:t>
            </a:r>
            <a:r>
              <a:rPr lang="en-US" sz="2400" dirty="0">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The Moving Pictures Experts Group's standard for the compression and coding of motion video for CD's</a:t>
            </a:r>
            <a:r>
              <a:rPr lang="en-US" sz="2400" dirty="0">
                <a:latin typeface="Times New Roman"/>
                <a:ea typeface="Times New Roman"/>
                <a:cs typeface="Times New Roman"/>
                <a:sym typeface="Times New Roman"/>
              </a:rPr>
              <a:t> is very popular. QuickTime: This is for use with </a:t>
            </a:r>
            <a:r>
              <a:rPr lang="en-US" sz="2400" dirty="0" err="1">
                <a:latin typeface="Times New Roman"/>
                <a:ea typeface="Times New Roman"/>
                <a:cs typeface="Times New Roman"/>
                <a:sym typeface="Times New Roman"/>
              </a:rPr>
              <a:t>Machintosh</a:t>
            </a:r>
            <a:r>
              <a:rPr lang="en-US" sz="2400" dirty="0">
                <a:latin typeface="Times New Roman"/>
                <a:ea typeface="Times New Roman"/>
                <a:cs typeface="Times New Roman"/>
                <a:sym typeface="Times New Roman"/>
              </a:rPr>
              <a:t> or Power PC programs, it manages audio and video applications.</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SSL</a:t>
            </a:r>
            <a:r>
              <a:rPr lang="en-US" sz="2400" dirty="0">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Secure Socket Layer</a:t>
            </a:r>
            <a:r>
              <a:rPr lang="en-US" sz="2400" dirty="0">
                <a:latin typeface="Times New Roman"/>
                <a:ea typeface="Times New Roman"/>
                <a:cs typeface="Times New Roman"/>
                <a:sym typeface="Times New Roman"/>
              </a:rPr>
              <a:t>) and </a:t>
            </a:r>
            <a:r>
              <a:rPr lang="en-US" sz="2400" b="1" dirty="0">
                <a:latin typeface="Times New Roman"/>
                <a:ea typeface="Times New Roman"/>
                <a:cs typeface="Times New Roman"/>
                <a:sym typeface="Times New Roman"/>
              </a:rPr>
              <a:t>TLS</a:t>
            </a:r>
            <a:r>
              <a:rPr lang="en-US" sz="2400" dirty="0">
                <a:latin typeface="Times New Roman"/>
                <a:ea typeface="Times New Roman"/>
                <a:cs typeface="Times New Roman"/>
                <a:sym typeface="Times New Roman"/>
              </a:rPr>
              <a:t> (Transport Layer Security) are popular cryptographic protocols that are used to imbue web communications with integrity, security, and resilience against unauthorized tampering.</a:t>
            </a:r>
            <a:endParaRPr sz="2400" dirty="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Session layer protocols</a:t>
            </a:r>
            <a:endParaRPr b="1"/>
          </a:p>
        </p:txBody>
      </p:sp>
      <p:sp>
        <p:nvSpPr>
          <p:cNvPr id="393" name="Google Shape;393;p58"/>
          <p:cNvSpPr txBox="1">
            <a:spLocks noGrp="1"/>
          </p:cNvSpPr>
          <p:nvPr>
            <p:ph type="body" idx="1"/>
          </p:nvPr>
        </p:nvSpPr>
        <p:spPr>
          <a:xfrm>
            <a:off x="1003610" y="1604520"/>
            <a:ext cx="9206830" cy="3977280"/>
          </a:xfrm>
          <a:prstGeom prst="rect">
            <a:avLst/>
          </a:prstGeom>
          <a:noFill/>
          <a:ln>
            <a:noFill/>
          </a:ln>
        </p:spPr>
        <p:txBody>
          <a:bodyPr spcFirstLastPara="1" wrap="square" lIns="0" tIns="0" rIns="0" bIns="0" anchor="t" anchorCtr="0">
            <a:normAutofit/>
          </a:bodyPr>
          <a:lstStyle/>
          <a:p>
            <a:pPr algn="just"/>
            <a:r>
              <a:rPr lang="en-US" sz="2400" b="1" dirty="0">
                <a:latin typeface="Times New Roman"/>
                <a:ea typeface="Times New Roman"/>
                <a:cs typeface="Times New Roman"/>
                <a:sym typeface="Times New Roman"/>
              </a:rPr>
              <a:t>NetBIOS</a:t>
            </a:r>
            <a:r>
              <a:rPr lang="en-US" sz="2400" dirty="0">
                <a:latin typeface="Times New Roman"/>
                <a:ea typeface="Times New Roman"/>
                <a:cs typeface="Times New Roman"/>
                <a:sym typeface="Times New Roman"/>
              </a:rPr>
              <a:t> is a </a:t>
            </a:r>
            <a:r>
              <a:rPr lang="en-US" sz="2400" b="1" dirty="0">
                <a:latin typeface="Times New Roman"/>
                <a:ea typeface="Times New Roman"/>
                <a:cs typeface="Times New Roman"/>
                <a:sym typeface="Times New Roman"/>
              </a:rPr>
              <a:t>non-routable OSI Session Layer 5 Protocol</a:t>
            </a:r>
            <a:r>
              <a:rPr lang="en-US" sz="2400" dirty="0">
                <a:latin typeface="Times New Roman"/>
                <a:ea typeface="Times New Roman"/>
                <a:cs typeface="Times New Roman"/>
                <a:sym typeface="Times New Roman"/>
              </a:rPr>
              <a:t> and a service that allows applications on computers to communicate with one another over a local area network (LAN). NetBIOS was developed in 1983 by </a:t>
            </a:r>
            <a:r>
              <a:rPr lang="en-US" sz="2400" dirty="0" err="1">
                <a:latin typeface="Times New Roman"/>
                <a:ea typeface="Times New Roman"/>
                <a:cs typeface="Times New Roman"/>
                <a:sym typeface="Times New Roman"/>
              </a:rPr>
              <a:t>Sytek</a:t>
            </a:r>
            <a:r>
              <a:rPr lang="en-US" sz="2400" dirty="0">
                <a:latin typeface="Times New Roman"/>
                <a:ea typeface="Times New Roman"/>
                <a:cs typeface="Times New Roman"/>
                <a:sym typeface="Times New Roman"/>
              </a:rPr>
              <a:t> Inc. as an API for software communication over IBM PC Network LAN technology.</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SAP</a:t>
            </a:r>
            <a:r>
              <a:rPr lang="en-US" sz="2400" dirty="0">
                <a:latin typeface="Times New Roman"/>
                <a:ea typeface="Times New Roman"/>
                <a:cs typeface="Times New Roman"/>
                <a:sym typeface="Times New Roman"/>
              </a:rPr>
              <a:t>: The protocol used by SAP programs that communicate using the NI interface is called the SAP Protocol. This is an enhanced version of the </a:t>
            </a:r>
            <a:r>
              <a:rPr lang="en-US" sz="2400" b="1" dirty="0">
                <a:latin typeface="Times New Roman"/>
                <a:ea typeface="Times New Roman"/>
                <a:cs typeface="Times New Roman"/>
                <a:sym typeface="Times New Roman"/>
              </a:rPr>
              <a:t>TCP/IP protocol</a:t>
            </a:r>
            <a:r>
              <a:rPr lang="en-US" sz="2400" dirty="0">
                <a:latin typeface="Times New Roman"/>
                <a:ea typeface="Times New Roman"/>
                <a:cs typeface="Times New Roman"/>
                <a:sym typeface="Times New Roman"/>
              </a:rPr>
              <a:t>, which has been supplemented by one length field and some options for error information .</a:t>
            </a:r>
            <a:endParaRPr sz="2400" dirty="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9"/>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Transport layer protocol</a:t>
            </a:r>
            <a:endParaRPr b="1"/>
          </a:p>
        </p:txBody>
      </p:sp>
      <p:sp>
        <p:nvSpPr>
          <p:cNvPr id="399" name="Google Shape;399;p59"/>
          <p:cNvSpPr txBox="1">
            <a:spLocks noGrp="1"/>
          </p:cNvSpPr>
          <p:nvPr>
            <p:ph type="body" idx="1"/>
          </p:nvPr>
        </p:nvSpPr>
        <p:spPr>
          <a:xfrm>
            <a:off x="903249" y="1604520"/>
            <a:ext cx="10225668" cy="3977280"/>
          </a:xfrm>
          <a:prstGeom prst="rect">
            <a:avLst/>
          </a:prstGeom>
          <a:noFill/>
          <a:ln>
            <a:noFill/>
          </a:ln>
        </p:spPr>
        <p:txBody>
          <a:bodyPr spcFirstLastPara="1" wrap="square" lIns="0" tIns="0" rIns="0" bIns="0" anchor="t" anchorCtr="0">
            <a:normAutofit/>
          </a:bodyPr>
          <a:lstStyle/>
          <a:p>
            <a:pPr algn="just"/>
            <a:r>
              <a:rPr lang="en-US" sz="2400" b="1" dirty="0">
                <a:latin typeface="Times New Roman"/>
                <a:ea typeface="Times New Roman"/>
                <a:cs typeface="Times New Roman"/>
                <a:sym typeface="Times New Roman"/>
              </a:rPr>
              <a:t>Transmission Control Protocol (TCP) - </a:t>
            </a:r>
            <a:r>
              <a:rPr lang="en-US" sz="2400" dirty="0">
                <a:latin typeface="Times New Roman"/>
                <a:ea typeface="Times New Roman"/>
                <a:cs typeface="Times New Roman"/>
                <a:sym typeface="Times New Roman"/>
              </a:rPr>
              <a:t> is a transport protocol that </a:t>
            </a:r>
            <a:r>
              <a:rPr lang="en-US" sz="2400" b="1" dirty="0">
                <a:latin typeface="Times New Roman"/>
                <a:ea typeface="Times New Roman"/>
                <a:cs typeface="Times New Roman"/>
                <a:sym typeface="Times New Roman"/>
              </a:rPr>
              <a:t>is used on top of IP to ensure reliable transmission of packets</a:t>
            </a:r>
            <a:r>
              <a:rPr lang="en-US" sz="2400" dirty="0">
                <a:latin typeface="Times New Roman"/>
                <a:ea typeface="Times New Roman"/>
                <a:cs typeface="Times New Roman"/>
                <a:sym typeface="Times New Roman"/>
              </a:rPr>
              <a:t>. TCP includes mechanisms to solve many of the problems that arise from packet-based messaging, such as lost packets, out of order packets, duplicate packets, and corrupted packets.</a:t>
            </a:r>
            <a:endParaRPr sz="2400" dirty="0">
              <a:latin typeface="Times New Roman"/>
              <a:ea typeface="Times New Roman"/>
              <a:cs typeface="Times New Roman"/>
              <a:sym typeface="Times New Roman"/>
            </a:endParaRPr>
          </a:p>
          <a:p>
            <a:pPr algn="just"/>
            <a:r>
              <a:rPr lang="en-US" sz="2400" dirty="0">
                <a:latin typeface="Times New Roman"/>
                <a:ea typeface="Times New Roman"/>
                <a:cs typeface="Times New Roman"/>
                <a:sym typeface="Times New Roman"/>
              </a:rPr>
              <a:t>User Datagram Protocol (UDP) – </a:t>
            </a:r>
            <a:r>
              <a:rPr lang="en-US" sz="2400" b="1" dirty="0">
                <a:latin typeface="Times New Roman"/>
                <a:ea typeface="Times New Roman"/>
                <a:cs typeface="Times New Roman"/>
                <a:sym typeface="Times New Roman"/>
              </a:rPr>
              <a:t>a communications protocol that facilitates the exchange of messages between computing devices in a network</a:t>
            </a:r>
            <a:r>
              <a:rPr lang="en-US" sz="2400" dirty="0">
                <a:latin typeface="Times New Roman"/>
                <a:ea typeface="Times New Roman"/>
                <a:cs typeface="Times New Roman"/>
                <a:sym typeface="Times New Roman"/>
              </a:rPr>
              <a:t>. It's an alternative to the transmission control protocol (TCP). In a network that uses the Internet Protocol (IP), it is sometimes referred to as UDP/IP.</a:t>
            </a:r>
            <a:endParaRPr sz="2400" dirty="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Internet protocol</a:t>
            </a:r>
            <a:endParaRPr b="1"/>
          </a:p>
        </p:txBody>
      </p:sp>
      <p:sp>
        <p:nvSpPr>
          <p:cNvPr id="405" name="Google Shape;405;p60"/>
          <p:cNvSpPr txBox="1">
            <a:spLocks noGrp="1"/>
          </p:cNvSpPr>
          <p:nvPr>
            <p:ph type="body" idx="1"/>
          </p:nvPr>
        </p:nvSpPr>
        <p:spPr>
          <a:xfrm>
            <a:off x="568711" y="1042115"/>
            <a:ext cx="10738625" cy="4700747"/>
          </a:xfrm>
          <a:prstGeom prst="rect">
            <a:avLst/>
          </a:prstGeom>
          <a:noFill/>
          <a:ln>
            <a:noFill/>
          </a:ln>
        </p:spPr>
        <p:txBody>
          <a:bodyPr spcFirstLastPara="1" wrap="square" lIns="0" tIns="0" rIns="0" bIns="0" anchor="t" anchorCtr="0">
            <a:noAutofit/>
          </a:bodyPr>
          <a:lstStyle/>
          <a:p>
            <a:pPr algn="just"/>
            <a:r>
              <a:rPr lang="en-US" sz="2400" b="1" dirty="0">
                <a:latin typeface="Times New Roman"/>
                <a:ea typeface="Times New Roman"/>
                <a:cs typeface="Times New Roman"/>
                <a:sym typeface="Times New Roman"/>
              </a:rPr>
              <a:t>IPV6</a:t>
            </a:r>
            <a:r>
              <a:rPr lang="en-US" sz="2400" dirty="0">
                <a:latin typeface="Times New Roman"/>
                <a:ea typeface="Times New Roman"/>
                <a:cs typeface="Times New Roman"/>
                <a:sym typeface="Times New Roman"/>
              </a:rPr>
              <a:t>: Internet Protocol version 6 is the most recent version of the Internet Protocol, the communications protocol that provides an identification and location system for computers on networks and routes traffic across the Internet.</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ICMP: </a:t>
            </a:r>
            <a:r>
              <a:rPr lang="en-US" sz="2400" dirty="0">
                <a:latin typeface="Times New Roman"/>
                <a:ea typeface="Times New Roman"/>
                <a:cs typeface="Times New Roman"/>
                <a:sym typeface="Times New Roman"/>
              </a:rPr>
              <a:t>ICMP is a network level protocol. ICMP messages </a:t>
            </a:r>
            <a:r>
              <a:rPr lang="en-US" sz="2400" b="1" dirty="0">
                <a:latin typeface="Times New Roman"/>
                <a:ea typeface="Times New Roman"/>
                <a:cs typeface="Times New Roman"/>
                <a:sym typeface="Times New Roman"/>
              </a:rPr>
              <a:t>communicate information about network connectivity issues back to the source of the compromised transmission</a:t>
            </a:r>
            <a:r>
              <a:rPr lang="en-US" sz="2400" dirty="0">
                <a:latin typeface="Times New Roman"/>
                <a:ea typeface="Times New Roman"/>
                <a:cs typeface="Times New Roman"/>
                <a:sym typeface="Times New Roman"/>
              </a:rPr>
              <a:t>. It sends control messages such as destination network unreachable, source route failed, and source quench.</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MPLS: Multiprotocol Label Switching</a:t>
            </a:r>
            <a:r>
              <a:rPr lang="en-US" sz="2400" dirty="0">
                <a:latin typeface="Times New Roman"/>
                <a:ea typeface="Times New Roman"/>
                <a:cs typeface="Times New Roman"/>
                <a:sym typeface="Times New Roman"/>
              </a:rPr>
              <a:t>, or MPLS, is a networking technology that routes traffic using the shortest path based on “labels,” rather than network addresses, to handle forwarding over private wide area networks.</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ARP:</a:t>
            </a:r>
            <a:r>
              <a:rPr lang="en-US" sz="2400" dirty="0">
                <a:latin typeface="Times New Roman"/>
                <a:ea typeface="Times New Roman"/>
                <a:cs typeface="Times New Roman"/>
                <a:sym typeface="Times New Roman"/>
              </a:rPr>
              <a:t> ARP is </a:t>
            </a:r>
            <a:r>
              <a:rPr lang="en-US" sz="2400" b="1" dirty="0">
                <a:latin typeface="Times New Roman"/>
                <a:ea typeface="Times New Roman"/>
                <a:cs typeface="Times New Roman"/>
                <a:sym typeface="Times New Roman"/>
              </a:rPr>
              <a:t>the protocol used to associate the IP address to a MAC address</a:t>
            </a:r>
            <a:r>
              <a:rPr lang="en-US" sz="2400" dirty="0">
                <a:latin typeface="Times New Roman"/>
                <a:ea typeface="Times New Roman"/>
                <a:cs typeface="Times New Roman"/>
                <a:sym typeface="Times New Roman"/>
              </a:rPr>
              <a:t>. When a host wants to send a packet to another host, say IP address 10.5. 5.1, on its local area network (LAN), it first sends out (broadcasts) an ARP packet.</a:t>
            </a:r>
            <a:endParaRPr sz="2400" dirty="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1"/>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Data Link Layer Protocols</a:t>
            </a:r>
            <a:endParaRPr b="1"/>
          </a:p>
        </p:txBody>
      </p:sp>
      <p:sp>
        <p:nvSpPr>
          <p:cNvPr id="411" name="Google Shape;411;p61"/>
          <p:cNvSpPr txBox="1">
            <a:spLocks noGrp="1"/>
          </p:cNvSpPr>
          <p:nvPr>
            <p:ph type="body" idx="1"/>
          </p:nvPr>
        </p:nvSpPr>
        <p:spPr>
          <a:xfrm>
            <a:off x="869794" y="1303437"/>
            <a:ext cx="10103005" cy="3977280"/>
          </a:xfrm>
          <a:prstGeom prst="rect">
            <a:avLst/>
          </a:prstGeom>
          <a:noFill/>
          <a:ln>
            <a:noFill/>
          </a:ln>
        </p:spPr>
        <p:txBody>
          <a:bodyPr spcFirstLastPara="1" wrap="square" lIns="0" tIns="0" rIns="0" bIns="0" anchor="t" anchorCtr="0">
            <a:normAutofit/>
          </a:bodyPr>
          <a:lstStyle/>
          <a:p>
            <a:pPr algn="just"/>
            <a:r>
              <a:rPr lang="en-US" sz="2400" b="1" dirty="0">
                <a:latin typeface="Times New Roman"/>
                <a:ea typeface="Times New Roman"/>
                <a:cs typeface="Times New Roman"/>
                <a:sym typeface="Times New Roman"/>
              </a:rPr>
              <a:t>PPP</a:t>
            </a:r>
            <a:r>
              <a:rPr lang="en-US" sz="2400" dirty="0">
                <a:latin typeface="Times New Roman"/>
                <a:ea typeface="Times New Roman"/>
                <a:cs typeface="Times New Roman"/>
                <a:sym typeface="Times New Roman"/>
              </a:rPr>
              <a:t>: In computer networking, Point-to-Point Protocol is a data link layer communication protocol between two routers directly without any host or any other networking in between. It can provide connection authentication, transmission encryption, and data compression.</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ATM:</a:t>
            </a:r>
            <a:r>
              <a:rPr lang="en-US" sz="2400" dirty="0">
                <a:latin typeface="Times New Roman"/>
                <a:ea typeface="Times New Roman"/>
                <a:cs typeface="Times New Roman"/>
                <a:sym typeface="Times New Roman"/>
              </a:rPr>
              <a:t> ATM is a core protocol used in </a:t>
            </a:r>
            <a:r>
              <a:rPr lang="en-US" sz="2400" b="1" dirty="0">
                <a:latin typeface="Times New Roman"/>
                <a:ea typeface="Times New Roman"/>
                <a:cs typeface="Times New Roman"/>
                <a:sym typeface="Times New Roman"/>
              </a:rPr>
              <a:t>the SONET/SDH backbone of the public switched telephone network (PSTN)</a:t>
            </a:r>
            <a:r>
              <a:rPr lang="en-US" sz="2400" dirty="0">
                <a:latin typeface="Times New Roman"/>
                <a:ea typeface="Times New Roman"/>
                <a:cs typeface="Times New Roman"/>
                <a:sym typeface="Times New Roman"/>
              </a:rPr>
              <a:t> and in the Integrated Services Digital Network (ISDN), but has largely been superseded in favor of next-generation networks based on Internet Protocol (IP) technology</a:t>
            </a:r>
            <a:endParaRPr sz="2400" dirty="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       Physical layer Protocols</a:t>
            </a:r>
            <a:endParaRPr b="1"/>
          </a:p>
        </p:txBody>
      </p:sp>
      <p:sp>
        <p:nvSpPr>
          <p:cNvPr id="417" name="Google Shape;417;p62"/>
          <p:cNvSpPr txBox="1">
            <a:spLocks noGrp="1"/>
          </p:cNvSpPr>
          <p:nvPr>
            <p:ph type="body" idx="1"/>
          </p:nvPr>
        </p:nvSpPr>
        <p:spPr>
          <a:xfrm>
            <a:off x="1048215" y="1604520"/>
            <a:ext cx="9768468" cy="3977280"/>
          </a:xfrm>
          <a:prstGeom prst="rect">
            <a:avLst/>
          </a:prstGeom>
          <a:noFill/>
          <a:ln>
            <a:noFill/>
          </a:ln>
        </p:spPr>
        <p:txBody>
          <a:bodyPr spcFirstLastPara="1" wrap="square" lIns="0" tIns="0" rIns="0" bIns="0" anchor="t" anchorCtr="0">
            <a:normAutofit/>
          </a:bodyPr>
          <a:lstStyle/>
          <a:p>
            <a:pPr algn="just"/>
            <a:r>
              <a:rPr lang="en-US" sz="2400" b="1" dirty="0">
                <a:latin typeface="Times New Roman"/>
                <a:ea typeface="Times New Roman"/>
                <a:cs typeface="Times New Roman"/>
                <a:sym typeface="Times New Roman"/>
              </a:rPr>
              <a:t>ISDN:</a:t>
            </a:r>
            <a:r>
              <a:rPr lang="en-US" sz="2400" dirty="0">
                <a:latin typeface="Times New Roman"/>
                <a:ea typeface="Times New Roman"/>
                <a:cs typeface="Times New Roman"/>
                <a:sym typeface="Times New Roman"/>
              </a:rPr>
              <a:t> ISDN or Integrated Services Digital Network is a </a:t>
            </a:r>
            <a:r>
              <a:rPr lang="en-US" sz="2400" b="1" dirty="0">
                <a:latin typeface="Times New Roman"/>
                <a:ea typeface="Times New Roman"/>
                <a:cs typeface="Times New Roman"/>
                <a:sym typeface="Times New Roman"/>
              </a:rPr>
              <a:t>circuit-switched telephone network system</a:t>
            </a:r>
            <a:r>
              <a:rPr lang="en-US" sz="2400" dirty="0">
                <a:latin typeface="Times New Roman"/>
                <a:ea typeface="Times New Roman"/>
                <a:cs typeface="Times New Roman"/>
                <a:sym typeface="Times New Roman"/>
              </a:rPr>
              <a:t> that transmits both data and voice over a digital line. You can also think of it as a set of communication standards to transmit data, voice, and signaling. These digital lines could be copper lines.</a:t>
            </a:r>
            <a:endParaRPr sz="2400" dirty="0">
              <a:latin typeface="Times New Roman"/>
              <a:ea typeface="Times New Roman"/>
              <a:cs typeface="Times New Roman"/>
              <a:sym typeface="Times New Roman"/>
            </a:endParaRPr>
          </a:p>
          <a:p>
            <a:pPr algn="just"/>
            <a:r>
              <a:rPr lang="en-US" sz="2400" b="1" dirty="0">
                <a:latin typeface="Times New Roman"/>
                <a:ea typeface="Times New Roman"/>
                <a:cs typeface="Times New Roman"/>
                <a:sym typeface="Times New Roman"/>
              </a:rPr>
              <a:t>100Base-TX:</a:t>
            </a:r>
            <a:r>
              <a:rPr lang="en-US" sz="2400" dirty="0">
                <a:latin typeface="Times New Roman"/>
                <a:ea typeface="Times New Roman"/>
                <a:cs typeface="Times New Roman"/>
                <a:sym typeface="Times New Roman"/>
              </a:rPr>
              <a:t> 100Base-TX is </a:t>
            </a:r>
            <a:r>
              <a:rPr lang="en-US" sz="2400" b="1" dirty="0">
                <a:latin typeface="Times New Roman"/>
                <a:ea typeface="Times New Roman"/>
                <a:cs typeface="Times New Roman"/>
                <a:sym typeface="Times New Roman"/>
              </a:rPr>
              <a:t>an Ethernet networking standard (IEEE 802.3u standard.)</a:t>
            </a:r>
            <a:r>
              <a:rPr lang="en-US" sz="2400" dirty="0">
                <a:latin typeface="Times New Roman"/>
                <a:ea typeface="Times New Roman"/>
                <a:cs typeface="Times New Roman"/>
                <a:sym typeface="Times New Roman"/>
              </a:rPr>
              <a:t> that supports up to 100 Mbps transfer speed. 100Base-TX was also called as </a:t>
            </a:r>
            <a:r>
              <a:rPr lang="en-US" sz="2400" dirty="0" err="1">
                <a:latin typeface="Times New Roman"/>
                <a:ea typeface="Times New Roman"/>
                <a:cs typeface="Times New Roman"/>
                <a:sym typeface="Times New Roman"/>
              </a:rPr>
              <a:t>FastEthernet</a:t>
            </a:r>
            <a:r>
              <a:rPr lang="en-US" sz="2400" dirty="0">
                <a:latin typeface="Times New Roman"/>
                <a:ea typeface="Times New Roman"/>
                <a:cs typeface="Times New Roman"/>
                <a:sym typeface="Times New Roman"/>
              </a:rPr>
              <a:t>, because Ethernet was 10 Mbps that time and </a:t>
            </a:r>
            <a:r>
              <a:rPr lang="en-US" sz="2400" dirty="0" err="1">
                <a:latin typeface="Times New Roman"/>
                <a:ea typeface="Times New Roman"/>
                <a:cs typeface="Times New Roman"/>
                <a:sym typeface="Times New Roman"/>
              </a:rPr>
              <a:t>FastEthernet</a:t>
            </a:r>
            <a:r>
              <a:rPr lang="en-US" sz="2400" dirty="0">
                <a:latin typeface="Times New Roman"/>
                <a:ea typeface="Times New Roman"/>
                <a:cs typeface="Times New Roman"/>
                <a:sym typeface="Times New Roman"/>
              </a:rPr>
              <a:t> was faster than Ethernet.</a:t>
            </a:r>
            <a:endParaRPr sz="2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643625" y="69775"/>
            <a:ext cx="5486100" cy="914100"/>
          </a:xfrm>
          <a:prstGeom prst="rect">
            <a:avLst/>
          </a:prstGeom>
          <a:noFill/>
          <a:ln>
            <a:noFill/>
          </a:ln>
        </p:spPr>
        <p:txBody>
          <a:bodyPr spcFirstLastPara="1" wrap="square" lIns="0" tIns="0" rIns="0" bIns="0" anchor="ctr" anchorCtr="0">
            <a:noAutofit/>
          </a:bodyPr>
          <a:lstStyle/>
          <a:p>
            <a:pPr algn="ctr"/>
            <a:r>
              <a:rPr lang="en-US" b="1"/>
              <a:t>Protocols and Models</a:t>
            </a:r>
            <a:endParaRPr b="1"/>
          </a:p>
        </p:txBody>
      </p:sp>
      <p:sp>
        <p:nvSpPr>
          <p:cNvPr id="113" name="Google Shape;113;p15"/>
          <p:cNvSpPr txBox="1">
            <a:spLocks noGrp="1"/>
          </p:cNvSpPr>
          <p:nvPr>
            <p:ph type="body" idx="1"/>
          </p:nvPr>
        </p:nvSpPr>
        <p:spPr>
          <a:xfrm>
            <a:off x="324208" y="914040"/>
            <a:ext cx="11386720" cy="5745177"/>
          </a:xfrm>
          <a:prstGeom prst="rect">
            <a:avLst/>
          </a:prstGeom>
          <a:noFill/>
          <a:ln>
            <a:noFill/>
          </a:ln>
        </p:spPr>
        <p:txBody>
          <a:bodyPr spcFirstLastPara="1" wrap="square" lIns="0" tIns="0" rIns="0" bIns="0" anchor="t" anchorCtr="0">
            <a:noAutofit/>
          </a:bodyPr>
          <a:lstStyle/>
          <a:p>
            <a:pPr indent="-296140">
              <a:lnSpc>
                <a:spcPct val="100000"/>
              </a:lnSpc>
              <a:buSzPts val="2545"/>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 </a:t>
            </a:r>
            <a:r>
              <a:rPr lang="en-US" sz="2400" b="1" dirty="0">
                <a:highlight>
                  <a:srgbClr val="FFFFFF"/>
                </a:highlight>
                <a:latin typeface="Times New Roman" panose="02020603050405020304" pitchFamily="18" charset="0"/>
                <a:ea typeface="Times New Roman"/>
                <a:cs typeface="Times New Roman" panose="02020603050405020304" pitchFamily="18" charset="0"/>
                <a:sym typeface="Times New Roman"/>
              </a:rPr>
              <a:t>How a network device operates within a network? </a:t>
            </a:r>
            <a:endParaRPr sz="2400" dirty="0">
              <a:latin typeface="Times New Roman" panose="02020603050405020304" pitchFamily="18" charset="0"/>
              <a:cs typeface="Times New Roman" panose="02020603050405020304" pitchFamily="18" charset="0"/>
            </a:endParaRPr>
          </a:p>
          <a:p>
            <a:pPr marL="114300" indent="0">
              <a:lnSpc>
                <a:spcPct val="100000"/>
              </a:lnSpc>
              <a:buSzPts val="948"/>
              <a:buNone/>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A network device is a node in the wireless mesh network. It can </a:t>
            </a:r>
            <a:r>
              <a:rPr lang="en-US" sz="2400" dirty="0">
                <a:latin typeface="Times New Roman" panose="02020603050405020304" pitchFamily="18" charset="0"/>
                <a:ea typeface="Times New Roman"/>
                <a:cs typeface="Times New Roman" panose="02020603050405020304" pitchFamily="18" charset="0"/>
                <a:sym typeface="Times New Roman"/>
              </a:rPr>
              <a:t>transmit and receive wireless data and perform the basic functions necessary to support network formation and maintenance.</a:t>
            </a:r>
            <a:endParaRPr sz="2400"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00000"/>
              </a:lnSpc>
              <a:spcBef>
                <a:spcPts val="0"/>
              </a:spcBef>
              <a:buSzPts val="948"/>
              <a:buNone/>
            </a:pPr>
            <a:r>
              <a:rPr lang="en-US" sz="2400" b="1" dirty="0">
                <a:highlight>
                  <a:srgbClr val="FFFFFF"/>
                </a:highlight>
                <a:latin typeface="Times New Roman" panose="02020603050405020304" pitchFamily="18" charset="0"/>
                <a:ea typeface="Times New Roman"/>
                <a:cs typeface="Times New Roman" panose="02020603050405020304" pitchFamily="18" charset="0"/>
                <a:sym typeface="Times New Roman"/>
              </a:rPr>
              <a:t>Communications Fundamentals -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Networks vary in size, shape, and function. For communication to occur, devices must know “how” to communicate, three elements in common: </a:t>
            </a:r>
            <a:r>
              <a:rPr lang="en-US" sz="2400" b="1" dirty="0">
                <a:highlight>
                  <a:srgbClr val="FFFFFF"/>
                </a:highlight>
                <a:latin typeface="Times New Roman" panose="02020603050405020304" pitchFamily="18" charset="0"/>
                <a:ea typeface="Times New Roman"/>
                <a:cs typeface="Times New Roman" panose="02020603050405020304" pitchFamily="18" charset="0"/>
                <a:sym typeface="Times New Roman"/>
              </a:rPr>
              <a:t>Message source (sender), Message Destination (receiver), Channel.</a:t>
            </a:r>
          </a:p>
          <a:p>
            <a:pPr marL="114300" indent="0">
              <a:lnSpc>
                <a:spcPct val="100000"/>
              </a:lnSpc>
              <a:spcBef>
                <a:spcPts val="0"/>
              </a:spcBef>
              <a:buSzPts val="948"/>
              <a:buNone/>
            </a:pPr>
            <a:endParaRPr sz="2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114300" indent="0">
              <a:lnSpc>
                <a:spcPct val="100000"/>
              </a:lnSpc>
              <a:buSzPts val="948"/>
              <a:buNone/>
            </a:pPr>
            <a:r>
              <a:rPr lang="en-US" sz="2400" b="1" dirty="0">
                <a:highlight>
                  <a:srgbClr val="FFFFFF"/>
                </a:highlight>
                <a:latin typeface="Times New Roman" panose="02020603050405020304" pitchFamily="18" charset="0"/>
                <a:ea typeface="Times New Roman"/>
                <a:cs typeface="Times New Roman" panose="02020603050405020304" pitchFamily="18" charset="0"/>
                <a:sym typeface="Times New Roman"/>
              </a:rPr>
              <a:t>Sending a message, whether by face-to-face communication or over a network, is governed by rules called protocols.</a:t>
            </a:r>
            <a:r>
              <a:rPr lang="en-US" sz="2400" dirty="0">
                <a:highlight>
                  <a:srgbClr val="FFFFFF"/>
                </a:highlight>
                <a:latin typeface="Times New Roman" panose="02020603050405020304" pitchFamily="18" charset="0"/>
                <a:cs typeface="Times New Roman" panose="02020603050405020304" pitchFamily="18" charset="0"/>
              </a:rPr>
              <a:t>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Protocols must account for the following requirements to successfully deliver a message that is understood by the receiver:</a:t>
            </a:r>
            <a:r>
              <a:rPr lang="en-US" sz="2400" dirty="0">
                <a:latin typeface="Times New Roman" panose="02020603050405020304" pitchFamily="18" charset="0"/>
                <a:cs typeface="Times New Roman" panose="02020603050405020304" pitchFamily="18" charset="0"/>
              </a:rPr>
              <a:t>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An identified sender and receiver</a:t>
            </a:r>
            <a:r>
              <a:rPr lang="en-US" sz="2400" dirty="0">
                <a:latin typeface="Times New Roman" panose="02020603050405020304" pitchFamily="18" charset="0"/>
                <a:cs typeface="Times New Roman" panose="02020603050405020304" pitchFamily="18" charset="0"/>
              </a:rPr>
              <a:t>,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Common language and grammar</a:t>
            </a:r>
            <a:r>
              <a:rPr lang="en-US" sz="2400" dirty="0">
                <a:latin typeface="Times New Roman" panose="02020603050405020304" pitchFamily="18" charset="0"/>
                <a:cs typeface="Times New Roman" panose="02020603050405020304" pitchFamily="18" charset="0"/>
              </a:rPr>
              <a:t>,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Speed and timing of delivery</a:t>
            </a:r>
            <a:r>
              <a:rPr lang="en-US" sz="2400" dirty="0">
                <a:latin typeface="Times New Roman" panose="02020603050405020304" pitchFamily="18" charset="0"/>
                <a:cs typeface="Times New Roman" panose="02020603050405020304" pitchFamily="18" charset="0"/>
              </a:rPr>
              <a:t>,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Confirmation or acknowledgment requirements.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8"/>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u="sng">
                <a:latin typeface="Times New Roman"/>
                <a:ea typeface="Times New Roman"/>
                <a:cs typeface="Times New Roman"/>
                <a:sym typeface="Times New Roman"/>
              </a:rPr>
              <a:t>Questions</a:t>
            </a:r>
            <a:endParaRPr/>
          </a:p>
        </p:txBody>
      </p:sp>
      <p:sp>
        <p:nvSpPr>
          <p:cNvPr id="429" name="Google Shape;429;p18"/>
          <p:cNvSpPr txBox="1">
            <a:spLocks noGrp="1"/>
          </p:cNvSpPr>
          <p:nvPr>
            <p:ph type="body" idx="1"/>
          </p:nvPr>
        </p:nvSpPr>
        <p:spPr>
          <a:xfrm>
            <a:off x="532481" y="914040"/>
            <a:ext cx="11127037" cy="5392451"/>
          </a:xfrm>
          <a:prstGeom prst="rect">
            <a:avLst/>
          </a:prstGeom>
          <a:solidFill>
            <a:srgbClr val="FFFFFF"/>
          </a:solidFill>
          <a:ln>
            <a:noFill/>
          </a:ln>
        </p:spPr>
        <p:txBody>
          <a:bodyPr spcFirstLastPara="1" wrap="square" lIns="0" tIns="0" rIns="0" bIns="158700" anchor="ctr" anchorCtr="0">
            <a:spAutoFit/>
          </a:bodyPr>
          <a:lstStyle/>
          <a:p>
            <a:pPr marL="0" indent="0">
              <a:lnSpc>
                <a:spcPct val="100000"/>
              </a:lnSpc>
              <a:spcBef>
                <a:spcPts val="0"/>
              </a:spcBef>
              <a:buClr>
                <a:srgbClr val="58585B"/>
              </a:buClr>
              <a:buFont typeface="Arial"/>
              <a:buAutoNum type="arabicPeriod"/>
            </a:pPr>
            <a:r>
              <a:rPr lang="en-US" sz="2000" dirty="0">
                <a:solidFill>
                  <a:schemeClr val="tx1"/>
                </a:solidFill>
                <a:latin typeface="Times New Roman"/>
                <a:ea typeface="Times New Roman"/>
                <a:cs typeface="Times New Roman"/>
                <a:sym typeface="Times New Roman"/>
              </a:rPr>
              <a:t>Which type of communication will send a message to a group of host destinations simultaneously?</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unicast</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anycast</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multicast</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Broadcast</a:t>
            </a:r>
            <a:endParaRPr sz="2000" dirty="0">
              <a:solidFill>
                <a:schemeClr val="tx1"/>
              </a:solidFill>
            </a:endParaRPr>
          </a:p>
          <a:p>
            <a:pPr marL="0" indent="0">
              <a:lnSpc>
                <a:spcPct val="100000"/>
              </a:lnSpc>
              <a:spcBef>
                <a:spcPts val="0"/>
              </a:spcBef>
              <a:buNone/>
            </a:pPr>
            <a:endParaRPr sz="2000" dirty="0">
              <a:solidFill>
                <a:schemeClr val="tx1"/>
              </a:solidFill>
              <a:latin typeface="Times New Roman"/>
              <a:ea typeface="Times New Roman"/>
              <a:cs typeface="Times New Roman"/>
              <a:sym typeface="Times New Roman"/>
            </a:endParaRPr>
          </a:p>
          <a:p>
            <a:pPr marL="0" indent="0">
              <a:lnSpc>
                <a:spcPct val="100000"/>
              </a:lnSpc>
              <a:spcBef>
                <a:spcPts val="0"/>
              </a:spcBef>
              <a:buClr>
                <a:srgbClr val="58585B"/>
              </a:buClr>
              <a:buFont typeface="Arial"/>
              <a:buAutoNum type="arabicPeriod" startAt="2"/>
            </a:pPr>
            <a:r>
              <a:rPr lang="en-US" sz="2000" dirty="0">
                <a:solidFill>
                  <a:schemeClr val="tx1"/>
                </a:solidFill>
                <a:latin typeface="Times New Roman"/>
                <a:ea typeface="Times New Roman"/>
                <a:cs typeface="Times New Roman"/>
                <a:sym typeface="Times New Roman"/>
              </a:rPr>
              <a:t>What process is used to receive transmitted data and convert it into a readable message?</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encapsulation</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access control</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decoding</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flow control</a:t>
            </a:r>
            <a:endParaRPr sz="2000" dirty="0">
              <a:solidFill>
                <a:schemeClr val="tx1"/>
              </a:solidFill>
            </a:endParaRPr>
          </a:p>
          <a:p>
            <a:pPr marL="0" indent="0">
              <a:lnSpc>
                <a:spcPct val="100000"/>
              </a:lnSpc>
              <a:spcBef>
                <a:spcPts val="0"/>
              </a:spcBef>
              <a:buNone/>
            </a:pPr>
            <a:endParaRPr sz="2000" dirty="0">
              <a:solidFill>
                <a:schemeClr val="tx1"/>
              </a:solidFill>
              <a:latin typeface="Times New Roman"/>
              <a:ea typeface="Times New Roman"/>
              <a:cs typeface="Times New Roman"/>
              <a:sym typeface="Times New Roman"/>
            </a:endParaRPr>
          </a:p>
          <a:p>
            <a:pPr marL="0" indent="0">
              <a:lnSpc>
                <a:spcPct val="100000"/>
              </a:lnSpc>
              <a:spcBef>
                <a:spcPts val="0"/>
              </a:spcBef>
              <a:buClr>
                <a:srgbClr val="58585B"/>
              </a:buClr>
              <a:buFont typeface="Arial"/>
              <a:buAutoNum type="arabicPeriod" startAt="3"/>
            </a:pPr>
            <a:r>
              <a:rPr lang="en-US" sz="2000" dirty="0">
                <a:solidFill>
                  <a:schemeClr val="tx1"/>
                </a:solidFill>
                <a:latin typeface="Times New Roman"/>
                <a:ea typeface="Times New Roman"/>
                <a:cs typeface="Times New Roman"/>
                <a:sym typeface="Times New Roman"/>
              </a:rPr>
              <a:t>What is done to an IP packet before it is transmitted over the physical medium?</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segmented into smaller individual pieces.</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tagged with information guaranteeing reliable delivery.</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encapsulated in a Layer 2 frame.</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encapsulated into a TCP segment.</a:t>
            </a:r>
            <a:endParaRPr sz="20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9"/>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Questions</a:t>
            </a:r>
            <a:endParaRPr/>
          </a:p>
        </p:txBody>
      </p:sp>
      <p:sp>
        <p:nvSpPr>
          <p:cNvPr id="435" name="Google Shape;435;p19"/>
          <p:cNvSpPr txBox="1">
            <a:spLocks noGrp="1"/>
          </p:cNvSpPr>
          <p:nvPr>
            <p:ph type="body" idx="1"/>
          </p:nvPr>
        </p:nvSpPr>
        <p:spPr>
          <a:xfrm>
            <a:off x="507514" y="914040"/>
            <a:ext cx="10900715" cy="3692700"/>
          </a:xfrm>
          <a:prstGeom prst="rect">
            <a:avLst/>
          </a:prstGeom>
          <a:noFill/>
          <a:ln>
            <a:noFill/>
          </a:ln>
        </p:spPr>
        <p:txBody>
          <a:bodyPr spcFirstLastPara="1" wrap="square" lIns="0" tIns="0" rIns="0" bIns="0" anchor="t" anchorCtr="0">
            <a:noAutofit/>
          </a:bodyPr>
          <a:lstStyle/>
          <a:p>
            <a:pPr marL="0" indent="0">
              <a:lnSpc>
                <a:spcPct val="100000"/>
              </a:lnSpc>
              <a:spcBef>
                <a:spcPts val="0"/>
              </a:spcBef>
              <a:buClr>
                <a:srgbClr val="58585B"/>
              </a:buClr>
              <a:buSzPts val="1600"/>
              <a:buFont typeface="Times New Roman"/>
              <a:buAutoNum type="arabicPeriod" startAt="4"/>
            </a:pPr>
            <a:r>
              <a:rPr lang="en-US" sz="2000" b="0" i="0" u="none" strike="noStrike" cap="none" dirty="0">
                <a:solidFill>
                  <a:schemeClr val="tx1"/>
                </a:solidFill>
                <a:latin typeface="Times New Roman"/>
                <a:ea typeface="Times New Roman"/>
                <a:cs typeface="Times New Roman"/>
                <a:sym typeface="Times New Roman"/>
              </a:rPr>
              <a:t>What process is used to place one message inside another message for transfer from the source to the destination?</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decoding</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access control</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encapsulation</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flow control</a:t>
            </a:r>
            <a:endParaRPr sz="2000" dirty="0">
              <a:solidFill>
                <a:schemeClr val="tx1"/>
              </a:solidFill>
            </a:endParaRPr>
          </a:p>
          <a:p>
            <a:pPr marL="0" indent="0">
              <a:lnSpc>
                <a:spcPct val="100000"/>
              </a:lnSpc>
              <a:spcBef>
                <a:spcPts val="0"/>
              </a:spcBef>
              <a:buSzPts val="1600"/>
              <a:buNone/>
            </a:pPr>
            <a:endParaRPr sz="2000" b="0" i="0" u="none" strike="noStrike" cap="none" dirty="0">
              <a:solidFill>
                <a:schemeClr val="tx1"/>
              </a:solidFill>
              <a:latin typeface="Times New Roman"/>
              <a:ea typeface="Times New Roman"/>
              <a:cs typeface="Times New Roman"/>
              <a:sym typeface="Times New Roman"/>
            </a:endParaRPr>
          </a:p>
          <a:p>
            <a:pPr marL="0" indent="0">
              <a:lnSpc>
                <a:spcPct val="100000"/>
              </a:lnSpc>
              <a:spcBef>
                <a:spcPts val="0"/>
              </a:spcBef>
              <a:buClr>
                <a:srgbClr val="58585B"/>
              </a:buClr>
              <a:buSzPts val="1600"/>
              <a:buFont typeface="Times New Roman"/>
              <a:buAutoNum type="arabicPeriod" startAt="5"/>
            </a:pPr>
            <a:r>
              <a:rPr lang="en-US" sz="2000" b="0" i="0" u="none" strike="noStrike" cap="none" dirty="0">
                <a:solidFill>
                  <a:schemeClr val="tx1"/>
                </a:solidFill>
                <a:latin typeface="Times New Roman"/>
                <a:ea typeface="Times New Roman"/>
                <a:cs typeface="Times New Roman"/>
                <a:sym typeface="Times New Roman"/>
              </a:rPr>
              <a:t>A web client is sending a request for a webpage to a web server. From the perspective of the client, what is the correct order of the protocol stack that is used to prepare the request for transmission?</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Ethernet, IP, TCP, HTTP</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HTTP, TCP, IP, Ethernet</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HTTP, IP, TCP, Ethernet</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Ethernet, TCP, IP, HTTP</a:t>
            </a:r>
            <a:endParaRPr sz="2000" dirty="0">
              <a:solidFill>
                <a:schemeClr val="tx1"/>
              </a:solidFill>
            </a:endParaRPr>
          </a:p>
          <a:p>
            <a:pPr indent="-228600">
              <a:buNone/>
            </a:pPr>
            <a:endParaRPr sz="2000" dirty="0">
              <a:solidFill>
                <a:schemeClr val="tx1"/>
              </a:solidFill>
            </a:endParaRPr>
          </a:p>
        </p:txBody>
      </p:sp>
      <p:sp>
        <p:nvSpPr>
          <p:cNvPr id="436" name="Google Shape;436;p19"/>
          <p:cNvSpPr txBox="1"/>
          <p:nvPr/>
        </p:nvSpPr>
        <p:spPr>
          <a:xfrm>
            <a:off x="1715100" y="5569975"/>
            <a:ext cx="7969800" cy="923400"/>
          </a:xfrm>
          <a:prstGeom prst="rect">
            <a:avLst/>
          </a:prstGeom>
          <a:noFill/>
          <a:ln>
            <a:noFill/>
          </a:ln>
        </p:spPr>
        <p:txBody>
          <a:bodyPr spcFirstLastPara="1" wrap="square" lIns="91425" tIns="91425" rIns="91425" bIns="91425" anchor="t" anchorCtr="0">
            <a:spAutoFit/>
          </a:bodyPr>
          <a:lstStyle/>
          <a:p>
            <a:r>
              <a:rPr lang="en-US" sz="1600" b="1">
                <a:latin typeface="Times New Roman"/>
                <a:ea typeface="Times New Roman"/>
                <a:cs typeface="Times New Roman"/>
                <a:sym typeface="Times New Roman"/>
              </a:rPr>
              <a:t>References :</a:t>
            </a:r>
            <a:endParaRPr sz="1600" b="1">
              <a:latin typeface="Times New Roman"/>
              <a:ea typeface="Times New Roman"/>
              <a:cs typeface="Times New Roman"/>
              <a:sym typeface="Times New Roman"/>
            </a:endParaRPr>
          </a:p>
          <a:p>
            <a:r>
              <a:rPr lang="en-US" sz="1600">
                <a:latin typeface="Times New Roman"/>
                <a:ea typeface="Times New Roman"/>
                <a:cs typeface="Times New Roman"/>
                <a:sym typeface="Times New Roman"/>
              </a:rPr>
              <a:t>Data Communications and Networking’ by Forouzan, 5th Edition, 2013</a:t>
            </a:r>
            <a:endParaRPr sz="1600">
              <a:latin typeface="Times New Roman"/>
              <a:ea typeface="Times New Roman"/>
              <a:cs typeface="Times New Roman"/>
              <a:sym typeface="Times New Roman"/>
            </a:endParaRPr>
          </a:p>
          <a:p>
            <a:r>
              <a:rPr lang="en-US" sz="1600">
                <a:latin typeface="Times New Roman"/>
                <a:ea typeface="Times New Roman"/>
                <a:cs typeface="Times New Roman"/>
                <a:sym typeface="Times New Roman"/>
              </a:rPr>
              <a:t>Netacad course </a:t>
            </a:r>
            <a:endParaRPr sz="16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8"/>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u="sng">
                <a:latin typeface="Times New Roman"/>
                <a:ea typeface="Times New Roman"/>
                <a:cs typeface="Times New Roman"/>
                <a:sym typeface="Times New Roman"/>
              </a:rPr>
              <a:t>Questions</a:t>
            </a:r>
            <a:endParaRPr/>
          </a:p>
        </p:txBody>
      </p:sp>
      <p:sp>
        <p:nvSpPr>
          <p:cNvPr id="429" name="Google Shape;429;p18"/>
          <p:cNvSpPr txBox="1">
            <a:spLocks noGrp="1"/>
          </p:cNvSpPr>
          <p:nvPr>
            <p:ph type="body" idx="1"/>
          </p:nvPr>
        </p:nvSpPr>
        <p:spPr>
          <a:xfrm>
            <a:off x="532481" y="914040"/>
            <a:ext cx="11127037" cy="5392451"/>
          </a:xfrm>
          <a:prstGeom prst="rect">
            <a:avLst/>
          </a:prstGeom>
          <a:solidFill>
            <a:srgbClr val="FFFFFF"/>
          </a:solidFill>
          <a:ln>
            <a:noFill/>
          </a:ln>
        </p:spPr>
        <p:txBody>
          <a:bodyPr spcFirstLastPara="1" wrap="square" lIns="0" tIns="0" rIns="0" bIns="158700" anchor="ctr" anchorCtr="0">
            <a:spAutoFit/>
          </a:bodyPr>
          <a:lstStyle/>
          <a:p>
            <a:pPr marL="0" indent="0">
              <a:lnSpc>
                <a:spcPct val="100000"/>
              </a:lnSpc>
              <a:spcBef>
                <a:spcPts val="0"/>
              </a:spcBef>
              <a:buClr>
                <a:srgbClr val="58585B"/>
              </a:buClr>
              <a:buFont typeface="Arial"/>
              <a:buAutoNum type="arabicPeriod"/>
            </a:pPr>
            <a:r>
              <a:rPr lang="en-US" sz="2000" dirty="0">
                <a:solidFill>
                  <a:schemeClr val="tx1"/>
                </a:solidFill>
                <a:latin typeface="Times New Roman"/>
                <a:ea typeface="Times New Roman"/>
                <a:cs typeface="Times New Roman"/>
                <a:sym typeface="Times New Roman"/>
              </a:rPr>
              <a:t>Which type of communication will send a message to a group of host destinations simultaneously?</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unicast</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anycast</a:t>
            </a:r>
            <a:endParaRPr sz="2000" dirty="0">
              <a:solidFill>
                <a:schemeClr val="tx1"/>
              </a:solidFill>
            </a:endParaRPr>
          </a:p>
          <a:p>
            <a:pPr marL="342900">
              <a:lnSpc>
                <a:spcPct val="100000"/>
              </a:lnSpc>
              <a:spcBef>
                <a:spcPts val="0"/>
              </a:spcBef>
              <a:buClr>
                <a:srgbClr val="58585B"/>
              </a:buClr>
              <a:buFont typeface="+mj-lt"/>
              <a:buAutoNum type="alphaLcParenR"/>
            </a:pPr>
            <a:r>
              <a:rPr lang="en-US" sz="2000" b="1" dirty="0">
                <a:solidFill>
                  <a:srgbClr val="FF0000"/>
                </a:solidFill>
                <a:latin typeface="Times New Roman"/>
                <a:ea typeface="Times New Roman"/>
                <a:cs typeface="Times New Roman"/>
                <a:sym typeface="Times New Roman"/>
              </a:rPr>
              <a:t>multicast</a:t>
            </a:r>
            <a:endParaRPr sz="2000" b="1" dirty="0">
              <a:solidFill>
                <a:srgbClr val="FF0000"/>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Broadcast</a:t>
            </a:r>
            <a:endParaRPr sz="2000" dirty="0">
              <a:solidFill>
                <a:schemeClr val="tx1"/>
              </a:solidFill>
            </a:endParaRPr>
          </a:p>
          <a:p>
            <a:pPr marL="0" indent="0">
              <a:lnSpc>
                <a:spcPct val="100000"/>
              </a:lnSpc>
              <a:spcBef>
                <a:spcPts val="0"/>
              </a:spcBef>
              <a:buNone/>
            </a:pPr>
            <a:endParaRPr sz="2000" dirty="0">
              <a:solidFill>
                <a:schemeClr val="tx1"/>
              </a:solidFill>
              <a:latin typeface="Times New Roman"/>
              <a:ea typeface="Times New Roman"/>
              <a:cs typeface="Times New Roman"/>
              <a:sym typeface="Times New Roman"/>
            </a:endParaRPr>
          </a:p>
          <a:p>
            <a:pPr marL="0" indent="0">
              <a:lnSpc>
                <a:spcPct val="100000"/>
              </a:lnSpc>
              <a:spcBef>
                <a:spcPts val="0"/>
              </a:spcBef>
              <a:buClr>
                <a:srgbClr val="58585B"/>
              </a:buClr>
              <a:buFont typeface="Arial"/>
              <a:buAutoNum type="arabicPeriod" startAt="2"/>
            </a:pPr>
            <a:r>
              <a:rPr lang="en-US" sz="2000" dirty="0">
                <a:solidFill>
                  <a:schemeClr val="tx1"/>
                </a:solidFill>
                <a:latin typeface="Times New Roman"/>
                <a:ea typeface="Times New Roman"/>
                <a:cs typeface="Times New Roman"/>
                <a:sym typeface="Times New Roman"/>
              </a:rPr>
              <a:t>What process is used to receive transmitted data and convert it into a readable message?</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encapsulation</a:t>
            </a:r>
            <a:endParaRPr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access control</a:t>
            </a:r>
            <a:endParaRPr sz="2000" dirty="0">
              <a:solidFill>
                <a:schemeClr val="tx1"/>
              </a:solidFill>
            </a:endParaRPr>
          </a:p>
          <a:p>
            <a:pPr marL="342900">
              <a:lnSpc>
                <a:spcPct val="100000"/>
              </a:lnSpc>
              <a:spcBef>
                <a:spcPts val="0"/>
              </a:spcBef>
              <a:buClr>
                <a:srgbClr val="58585B"/>
              </a:buClr>
              <a:buFont typeface="+mj-lt"/>
              <a:buAutoNum type="alphaLcParenR"/>
            </a:pPr>
            <a:r>
              <a:rPr lang="en-US" sz="2000" b="1" dirty="0">
                <a:solidFill>
                  <a:srgbClr val="FF0000"/>
                </a:solidFill>
                <a:latin typeface="Times New Roman"/>
                <a:ea typeface="Times New Roman"/>
                <a:cs typeface="Times New Roman"/>
                <a:sym typeface="Times New Roman"/>
              </a:rPr>
              <a:t>decoding</a:t>
            </a:r>
            <a:endParaRPr sz="2000" b="1" dirty="0">
              <a:solidFill>
                <a:srgbClr val="FF0000"/>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flow control</a:t>
            </a:r>
            <a:endParaRPr sz="2000" dirty="0">
              <a:solidFill>
                <a:schemeClr val="tx1"/>
              </a:solidFill>
            </a:endParaRPr>
          </a:p>
          <a:p>
            <a:pPr marL="0" indent="0">
              <a:lnSpc>
                <a:spcPct val="100000"/>
              </a:lnSpc>
              <a:spcBef>
                <a:spcPts val="0"/>
              </a:spcBef>
              <a:buNone/>
            </a:pPr>
            <a:endParaRPr sz="2000" dirty="0">
              <a:solidFill>
                <a:schemeClr val="tx1"/>
              </a:solidFill>
              <a:latin typeface="Times New Roman"/>
              <a:ea typeface="Times New Roman"/>
              <a:cs typeface="Times New Roman"/>
              <a:sym typeface="Times New Roman"/>
            </a:endParaRPr>
          </a:p>
          <a:p>
            <a:pPr marL="0" indent="0">
              <a:lnSpc>
                <a:spcPct val="100000"/>
              </a:lnSpc>
              <a:spcBef>
                <a:spcPts val="0"/>
              </a:spcBef>
              <a:buClr>
                <a:srgbClr val="58585B"/>
              </a:buClr>
              <a:buFont typeface="Arial"/>
              <a:buAutoNum type="arabicPeriod" startAt="3"/>
            </a:pPr>
            <a:r>
              <a:rPr lang="en-US" sz="2000" dirty="0">
                <a:solidFill>
                  <a:schemeClr val="tx1"/>
                </a:solidFill>
                <a:latin typeface="Times New Roman"/>
                <a:ea typeface="Times New Roman"/>
                <a:cs typeface="Times New Roman"/>
                <a:sym typeface="Times New Roman"/>
              </a:rPr>
              <a:t>What is done to an IP packet before it is transmitted over the physical medium?</a:t>
            </a:r>
            <a:endParaRPr lang="en-US"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segmented into smaller individual pieces.</a:t>
            </a:r>
            <a:endParaRPr lang="en-US" sz="2000" dirty="0">
              <a:solidFill>
                <a:schemeClr val="tx1"/>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tagged with information guaranteeing reliable delivery.</a:t>
            </a:r>
            <a:endParaRPr lang="en-US" sz="2000" dirty="0">
              <a:solidFill>
                <a:schemeClr val="tx1"/>
              </a:solidFill>
            </a:endParaRPr>
          </a:p>
          <a:p>
            <a:pPr marL="342900">
              <a:lnSpc>
                <a:spcPct val="100000"/>
              </a:lnSpc>
              <a:spcBef>
                <a:spcPts val="0"/>
              </a:spcBef>
              <a:buClr>
                <a:srgbClr val="58585B"/>
              </a:buClr>
              <a:buFont typeface="+mj-lt"/>
              <a:buAutoNum type="alphaLcParenR"/>
            </a:pPr>
            <a:r>
              <a:rPr lang="en-US" sz="2000" b="1" dirty="0">
                <a:solidFill>
                  <a:srgbClr val="FF0000"/>
                </a:solidFill>
                <a:latin typeface="Times New Roman"/>
                <a:ea typeface="Times New Roman"/>
                <a:cs typeface="Times New Roman"/>
                <a:sym typeface="Times New Roman"/>
              </a:rPr>
              <a:t>It is encapsulated in a Layer 2 frame.</a:t>
            </a:r>
            <a:endParaRPr lang="en-US" sz="2000" b="1" dirty="0">
              <a:solidFill>
                <a:srgbClr val="FF0000"/>
              </a:solidFill>
            </a:endParaRPr>
          </a:p>
          <a:p>
            <a:pPr marL="342900">
              <a:lnSpc>
                <a:spcPct val="100000"/>
              </a:lnSpc>
              <a:spcBef>
                <a:spcPts val="0"/>
              </a:spcBef>
              <a:buClr>
                <a:srgbClr val="58585B"/>
              </a:buClr>
              <a:buFont typeface="+mj-lt"/>
              <a:buAutoNum type="alphaLcParenR"/>
            </a:pPr>
            <a:r>
              <a:rPr lang="en-US" sz="2000" dirty="0">
                <a:solidFill>
                  <a:schemeClr val="tx1"/>
                </a:solidFill>
                <a:latin typeface="Times New Roman"/>
                <a:ea typeface="Times New Roman"/>
                <a:cs typeface="Times New Roman"/>
                <a:sym typeface="Times New Roman"/>
              </a:rPr>
              <a:t>It is encapsulated into a TCP segment.</a:t>
            </a:r>
            <a:endParaRPr lang="en-US" sz="2000" dirty="0">
              <a:solidFill>
                <a:schemeClr val="tx1"/>
              </a:solidFill>
            </a:endParaRPr>
          </a:p>
        </p:txBody>
      </p:sp>
    </p:spTree>
    <p:extLst>
      <p:ext uri="{BB962C8B-B14F-4D97-AF65-F5344CB8AC3E}">
        <p14:creationId xmlns:p14="http://schemas.microsoft.com/office/powerpoint/2010/main" val="487045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9"/>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r>
              <a:rPr lang="en-US" b="1"/>
              <a:t>Questions</a:t>
            </a:r>
            <a:endParaRPr/>
          </a:p>
        </p:txBody>
      </p:sp>
      <p:sp>
        <p:nvSpPr>
          <p:cNvPr id="435" name="Google Shape;435;p19"/>
          <p:cNvSpPr txBox="1">
            <a:spLocks noGrp="1"/>
          </p:cNvSpPr>
          <p:nvPr>
            <p:ph type="body" idx="1"/>
          </p:nvPr>
        </p:nvSpPr>
        <p:spPr>
          <a:xfrm>
            <a:off x="507514" y="914040"/>
            <a:ext cx="10900715" cy="4202246"/>
          </a:xfrm>
          <a:prstGeom prst="rect">
            <a:avLst/>
          </a:prstGeom>
          <a:noFill/>
          <a:ln>
            <a:noFill/>
          </a:ln>
        </p:spPr>
        <p:txBody>
          <a:bodyPr spcFirstLastPara="1" wrap="square" lIns="0" tIns="0" rIns="0" bIns="0" anchor="t" anchorCtr="0">
            <a:noAutofit/>
          </a:bodyPr>
          <a:lstStyle/>
          <a:p>
            <a:pPr marL="0" indent="0">
              <a:lnSpc>
                <a:spcPct val="100000"/>
              </a:lnSpc>
              <a:spcBef>
                <a:spcPts val="0"/>
              </a:spcBef>
              <a:buClr>
                <a:srgbClr val="58585B"/>
              </a:buClr>
              <a:buSzPts val="1600"/>
              <a:buFont typeface="Times New Roman"/>
              <a:buAutoNum type="arabicPeriod" startAt="4"/>
            </a:pPr>
            <a:r>
              <a:rPr lang="en-US" sz="2000" b="0" i="0" u="none" strike="noStrike" cap="none" dirty="0">
                <a:solidFill>
                  <a:schemeClr val="tx1"/>
                </a:solidFill>
                <a:latin typeface="Times New Roman"/>
                <a:ea typeface="Times New Roman"/>
                <a:cs typeface="Times New Roman"/>
                <a:sym typeface="Times New Roman"/>
              </a:rPr>
              <a:t>What process is used to place one message inside another message for transfer from the source to the destination?</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decoding</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access control</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1" i="0" u="none" strike="noStrike" cap="none" dirty="0">
                <a:solidFill>
                  <a:srgbClr val="FF0000"/>
                </a:solidFill>
                <a:latin typeface="Times New Roman"/>
                <a:ea typeface="Times New Roman"/>
                <a:cs typeface="Times New Roman"/>
                <a:sym typeface="Times New Roman"/>
              </a:rPr>
              <a:t>encapsulation</a:t>
            </a:r>
            <a:endParaRPr sz="2000" b="1" dirty="0">
              <a:solidFill>
                <a:srgbClr val="FF0000"/>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flow control</a:t>
            </a:r>
            <a:endParaRPr sz="2000" dirty="0">
              <a:solidFill>
                <a:schemeClr val="tx1"/>
              </a:solidFill>
            </a:endParaRPr>
          </a:p>
          <a:p>
            <a:pPr marL="0" indent="0">
              <a:lnSpc>
                <a:spcPct val="100000"/>
              </a:lnSpc>
              <a:spcBef>
                <a:spcPts val="0"/>
              </a:spcBef>
              <a:buSzPts val="1600"/>
              <a:buNone/>
            </a:pPr>
            <a:endParaRPr sz="2000" b="0" i="0" u="none" strike="noStrike" cap="none" dirty="0">
              <a:solidFill>
                <a:schemeClr val="tx1"/>
              </a:solidFill>
              <a:latin typeface="Times New Roman"/>
              <a:ea typeface="Times New Roman"/>
              <a:cs typeface="Times New Roman"/>
              <a:sym typeface="Times New Roman"/>
            </a:endParaRPr>
          </a:p>
          <a:p>
            <a:pPr marL="0" indent="0">
              <a:lnSpc>
                <a:spcPct val="100000"/>
              </a:lnSpc>
              <a:spcBef>
                <a:spcPts val="0"/>
              </a:spcBef>
              <a:buClr>
                <a:srgbClr val="58585B"/>
              </a:buClr>
              <a:buSzPts val="1600"/>
              <a:buFont typeface="Times New Roman"/>
              <a:buAutoNum type="arabicPeriod" startAt="5"/>
            </a:pPr>
            <a:r>
              <a:rPr lang="en-US" sz="2000" b="0" i="0" u="none" strike="noStrike" cap="none" dirty="0">
                <a:solidFill>
                  <a:schemeClr val="tx1"/>
                </a:solidFill>
                <a:latin typeface="Times New Roman"/>
                <a:ea typeface="Times New Roman"/>
                <a:cs typeface="Times New Roman"/>
                <a:sym typeface="Times New Roman"/>
              </a:rPr>
              <a:t>A web client is sending a request for a webpage to a web server. From the perspective of the client, what is the correct order of the protocol stack that is used to prepare the request for transmission?</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Ethernet, IP, TCP, HTTP</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1" i="0" u="none" strike="noStrike" cap="none" dirty="0">
                <a:solidFill>
                  <a:srgbClr val="FF0000"/>
                </a:solidFill>
                <a:latin typeface="Times New Roman"/>
                <a:ea typeface="Times New Roman"/>
                <a:cs typeface="Times New Roman"/>
                <a:sym typeface="Times New Roman"/>
              </a:rPr>
              <a:t>HTTP, TCP, IP, Ethernet</a:t>
            </a:r>
            <a:endParaRPr sz="2000" b="1" dirty="0">
              <a:solidFill>
                <a:srgbClr val="FF0000"/>
              </a:solidFill>
            </a:endParaRPr>
          </a:p>
          <a:p>
            <a:pPr marL="342900">
              <a:lnSpc>
                <a:spcPct val="100000"/>
              </a:lnSpc>
              <a:spcBef>
                <a:spcPts val="0"/>
              </a:spcBef>
              <a:buClr>
                <a:srgbClr val="58585B"/>
              </a:buClr>
              <a:buSzPts val="1600"/>
              <a:buFont typeface="+mj-lt"/>
              <a:buAutoNum type="alphaLcParenR"/>
            </a:pPr>
            <a:r>
              <a:rPr lang="en-US" sz="2000" i="0" u="none" strike="noStrike" cap="none" dirty="0">
                <a:solidFill>
                  <a:schemeClr val="tx1"/>
                </a:solidFill>
                <a:latin typeface="Times New Roman"/>
                <a:ea typeface="Times New Roman"/>
                <a:cs typeface="Times New Roman"/>
                <a:sym typeface="Times New Roman"/>
              </a:rPr>
              <a:t>HTTP, IP, TCP, Ethernet</a:t>
            </a:r>
            <a:endParaRPr sz="2000" dirty="0">
              <a:solidFill>
                <a:schemeClr val="tx1"/>
              </a:solidFill>
            </a:endParaRPr>
          </a:p>
          <a:p>
            <a:pPr marL="342900">
              <a:lnSpc>
                <a:spcPct val="100000"/>
              </a:lnSpc>
              <a:spcBef>
                <a:spcPts val="0"/>
              </a:spcBef>
              <a:buClr>
                <a:srgbClr val="58585B"/>
              </a:buClr>
              <a:buSzPts val="1600"/>
              <a:buFont typeface="+mj-lt"/>
              <a:buAutoNum type="alphaLcParenR"/>
            </a:pPr>
            <a:r>
              <a:rPr lang="en-US" sz="2000" b="0" i="0" u="none" strike="noStrike" cap="none" dirty="0">
                <a:solidFill>
                  <a:schemeClr val="tx1"/>
                </a:solidFill>
                <a:latin typeface="Times New Roman"/>
                <a:ea typeface="Times New Roman"/>
                <a:cs typeface="Times New Roman"/>
                <a:sym typeface="Times New Roman"/>
              </a:rPr>
              <a:t>Ethernet, TCP, IP, HTTP</a:t>
            </a:r>
            <a:endParaRPr sz="2000" dirty="0">
              <a:solidFill>
                <a:schemeClr val="tx1"/>
              </a:solidFill>
            </a:endParaRPr>
          </a:p>
          <a:p>
            <a:pPr indent="-228600">
              <a:buNone/>
            </a:pPr>
            <a:endParaRPr sz="2000" dirty="0">
              <a:solidFill>
                <a:schemeClr val="tx1"/>
              </a:solidFill>
            </a:endParaRPr>
          </a:p>
        </p:txBody>
      </p:sp>
      <p:sp>
        <p:nvSpPr>
          <p:cNvPr id="436" name="Google Shape;436;p19"/>
          <p:cNvSpPr txBox="1"/>
          <p:nvPr/>
        </p:nvSpPr>
        <p:spPr>
          <a:xfrm>
            <a:off x="1715100" y="5569975"/>
            <a:ext cx="7969800" cy="923400"/>
          </a:xfrm>
          <a:prstGeom prst="rect">
            <a:avLst/>
          </a:prstGeom>
          <a:noFill/>
          <a:ln>
            <a:noFill/>
          </a:ln>
        </p:spPr>
        <p:txBody>
          <a:bodyPr spcFirstLastPara="1" wrap="square" lIns="91425" tIns="91425" rIns="91425" bIns="91425" anchor="t" anchorCtr="0">
            <a:spAutoFit/>
          </a:bodyPr>
          <a:lstStyle/>
          <a:p>
            <a:r>
              <a:rPr lang="en-US" sz="1600" b="1">
                <a:latin typeface="Times New Roman"/>
                <a:ea typeface="Times New Roman"/>
                <a:cs typeface="Times New Roman"/>
                <a:sym typeface="Times New Roman"/>
              </a:rPr>
              <a:t>References :</a:t>
            </a:r>
            <a:endParaRPr sz="1600" b="1">
              <a:latin typeface="Times New Roman"/>
              <a:ea typeface="Times New Roman"/>
              <a:cs typeface="Times New Roman"/>
              <a:sym typeface="Times New Roman"/>
            </a:endParaRPr>
          </a:p>
          <a:p>
            <a:r>
              <a:rPr lang="en-US" sz="1600">
                <a:latin typeface="Times New Roman"/>
                <a:ea typeface="Times New Roman"/>
                <a:cs typeface="Times New Roman"/>
                <a:sym typeface="Times New Roman"/>
              </a:rPr>
              <a:t>Data Communications and Networking’ by Forouzan, 5th Edition, 2013</a:t>
            </a:r>
            <a:endParaRPr sz="1600">
              <a:latin typeface="Times New Roman"/>
              <a:ea typeface="Times New Roman"/>
              <a:cs typeface="Times New Roman"/>
              <a:sym typeface="Times New Roman"/>
            </a:endParaRPr>
          </a:p>
          <a:p>
            <a:r>
              <a:rPr lang="en-US" sz="1600">
                <a:latin typeface="Times New Roman"/>
                <a:ea typeface="Times New Roman"/>
                <a:cs typeface="Times New Roman"/>
                <a:sym typeface="Times New Roman"/>
              </a:rPr>
              <a:t>Netacad course </a:t>
            </a:r>
            <a:endParaRPr sz="1600">
              <a:latin typeface="Times New Roman"/>
              <a:ea typeface="Times New Roman"/>
              <a:cs typeface="Times New Roman"/>
              <a:sym typeface="Times New Roman"/>
            </a:endParaRPr>
          </a:p>
        </p:txBody>
      </p:sp>
    </p:spTree>
    <p:extLst>
      <p:ext uri="{BB962C8B-B14F-4D97-AF65-F5344CB8AC3E}">
        <p14:creationId xmlns:p14="http://schemas.microsoft.com/office/powerpoint/2010/main" val="37588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594911" y="983875"/>
            <a:ext cx="10840597" cy="3977280"/>
          </a:xfrm>
          <a:prstGeom prst="rect">
            <a:avLst/>
          </a:prstGeom>
          <a:noFill/>
          <a:ln>
            <a:noFill/>
          </a:ln>
        </p:spPr>
        <p:txBody>
          <a:bodyPr spcFirstLastPara="1" wrap="square" lIns="0" tIns="0" rIns="0" bIns="0" anchor="t" anchorCtr="0">
            <a:noAutofit/>
          </a:bodyPr>
          <a:lstStyle/>
          <a:p>
            <a:pPr marL="114300" indent="0">
              <a:lnSpc>
                <a:spcPct val="150000"/>
              </a:lnSpc>
              <a:buSzPts val="1219"/>
              <a:buNone/>
            </a:pPr>
            <a:r>
              <a:rPr lang="en-US" sz="2400" b="1" dirty="0">
                <a:highlight>
                  <a:srgbClr val="FFFFFF"/>
                </a:highlight>
                <a:latin typeface="Times New Roman" panose="02020603050405020304" pitchFamily="18" charset="0"/>
                <a:ea typeface="Times New Roman"/>
                <a:cs typeface="Times New Roman" panose="02020603050405020304" pitchFamily="18" charset="0"/>
                <a:sym typeface="Times New Roman"/>
              </a:rPr>
              <a:t>Network Protocol Requirements - </a:t>
            </a: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Common computer protocols include the following requirements:</a:t>
            </a:r>
            <a:endParaRPr sz="2400" dirty="0">
              <a:latin typeface="Times New Roman" panose="02020603050405020304" pitchFamily="18" charset="0"/>
              <a:cs typeface="Times New Roman" panose="02020603050405020304" pitchFamily="18" charset="0"/>
            </a:endParaRPr>
          </a:p>
          <a:p>
            <a:pPr>
              <a:lnSpc>
                <a:spcPct val="170000"/>
              </a:lnSpc>
              <a:buSzPts val="1202"/>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Message encoding</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a:lnSpc>
                <a:spcPct val="170000"/>
              </a:lnSpc>
              <a:buSzPts val="1202"/>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Message formatting and encapsulation</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a:lnSpc>
                <a:spcPct val="170000"/>
              </a:lnSpc>
              <a:buSzPts val="1202"/>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Message size</a:t>
            </a:r>
            <a:endParaRPr sz="2400" dirty="0">
              <a:latin typeface="Times New Roman" panose="02020603050405020304" pitchFamily="18" charset="0"/>
              <a:cs typeface="Times New Roman" panose="02020603050405020304" pitchFamily="18" charset="0"/>
            </a:endParaRPr>
          </a:p>
          <a:p>
            <a:pPr>
              <a:lnSpc>
                <a:spcPct val="170000"/>
              </a:lnSpc>
              <a:buSzPts val="1202"/>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Message timing </a:t>
            </a:r>
            <a:endParaRPr sz="2400" dirty="0">
              <a:latin typeface="Times New Roman" panose="02020603050405020304" pitchFamily="18" charset="0"/>
              <a:cs typeface="Times New Roman" panose="02020603050405020304" pitchFamily="18" charset="0"/>
            </a:endParaRPr>
          </a:p>
          <a:p>
            <a:pPr>
              <a:lnSpc>
                <a:spcPct val="170000"/>
              </a:lnSpc>
              <a:buSzPts val="1202"/>
            </a:pPr>
            <a:r>
              <a:rPr lang="en-US" sz="2400" dirty="0">
                <a:highlight>
                  <a:srgbClr val="FFFFFF"/>
                </a:highlight>
                <a:latin typeface="Times New Roman" panose="02020603050405020304" pitchFamily="18" charset="0"/>
                <a:ea typeface="Times New Roman"/>
                <a:cs typeface="Times New Roman" panose="02020603050405020304" pitchFamily="18" charset="0"/>
                <a:sym typeface="Times New Roman"/>
              </a:rPr>
              <a:t>Message delivery options</a:t>
            </a:r>
            <a:endParaRPr sz="2400" dirty="0">
              <a:latin typeface="Times New Roman" panose="02020603050405020304" pitchFamily="18" charset="0"/>
              <a:cs typeface="Times New Roman" panose="02020603050405020304" pitchFamily="18" charset="0"/>
            </a:endParaRPr>
          </a:p>
          <a:p>
            <a:pPr marL="114300" indent="0">
              <a:lnSpc>
                <a:spcPct val="170000"/>
              </a:lnSpc>
              <a:buSzPts val="3682"/>
              <a:buNone/>
            </a:pPr>
            <a:endParaRPr sz="2400" b="1" dirty="0">
              <a:solidFill>
                <a:srgbClr val="056153"/>
              </a:solidFill>
              <a:highlight>
                <a:srgbClr val="FFFFFF"/>
              </a:highlight>
              <a:latin typeface="Times New Roman" panose="02020603050405020304" pitchFamily="18" charset="0"/>
              <a:cs typeface="Times New Roman" panose="02020603050405020304" pitchFamily="18" charset="0"/>
            </a:endParaRPr>
          </a:p>
          <a:p>
            <a:pPr indent="-228600">
              <a:buNone/>
            </a:pPr>
            <a:endParaRPr sz="2400" dirty="0">
              <a:latin typeface="Times New Roman" panose="02020603050405020304" pitchFamily="18" charset="0"/>
              <a:cs typeface="Times New Roman" panose="02020603050405020304" pitchFamily="18" charset="0"/>
            </a:endParaRPr>
          </a:p>
        </p:txBody>
      </p:sp>
      <p:sp>
        <p:nvSpPr>
          <p:cNvPr id="119" name="Google Shape;119;p20"/>
          <p:cNvSpPr txBox="1">
            <a:spLocks noGrp="1"/>
          </p:cNvSpPr>
          <p:nvPr>
            <p:ph type="title"/>
          </p:nvPr>
        </p:nvSpPr>
        <p:spPr>
          <a:xfrm>
            <a:off x="1643625" y="69775"/>
            <a:ext cx="5486100" cy="914100"/>
          </a:xfrm>
          <a:prstGeom prst="rect">
            <a:avLst/>
          </a:prstGeom>
          <a:noFill/>
          <a:ln>
            <a:noFill/>
          </a:ln>
        </p:spPr>
        <p:txBody>
          <a:bodyPr spcFirstLastPara="1" wrap="square" lIns="0" tIns="0" rIns="0" bIns="0" anchor="ctr" anchorCtr="0">
            <a:noAutofit/>
          </a:bodyPr>
          <a:lstStyle/>
          <a:p>
            <a:pPr algn="ctr"/>
            <a:r>
              <a:rPr lang="en-US" b="1"/>
              <a:t>Protocols and Models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1524000" y="0"/>
            <a:ext cx="5486040" cy="914040"/>
          </a:xfrm>
          <a:prstGeom prst="rect">
            <a:avLst/>
          </a:prstGeom>
          <a:noFill/>
          <a:ln>
            <a:noFill/>
          </a:ln>
        </p:spPr>
        <p:txBody>
          <a:bodyPr spcFirstLastPara="1" wrap="square" lIns="0" tIns="0" rIns="0" bIns="0" anchor="ctr" anchorCtr="0">
            <a:noAutofit/>
          </a:bodyPr>
          <a:lstStyle/>
          <a:p>
            <a:pPr algn="ctr"/>
            <a:r>
              <a:rPr lang="en-US" b="1"/>
              <a:t>Network Protocol Overview</a:t>
            </a:r>
            <a:endParaRPr b="1"/>
          </a:p>
        </p:txBody>
      </p:sp>
      <p:sp>
        <p:nvSpPr>
          <p:cNvPr id="125" name="Google Shape;125;p16"/>
          <p:cNvSpPr txBox="1"/>
          <p:nvPr/>
        </p:nvSpPr>
        <p:spPr>
          <a:xfrm>
            <a:off x="242370" y="914040"/>
            <a:ext cx="3272011" cy="5262939"/>
          </a:xfrm>
          <a:prstGeom prst="rect">
            <a:avLst/>
          </a:prstGeom>
          <a:noFill/>
          <a:ln>
            <a:noFill/>
          </a:ln>
        </p:spPr>
        <p:txBody>
          <a:bodyPr spcFirstLastPara="1" wrap="square" lIns="91425" tIns="45700" rIns="91425" bIns="45700" anchor="t" anchorCtr="0">
            <a:spAutoFit/>
          </a:bodyPr>
          <a:lstStyle/>
          <a:p>
            <a:pPr>
              <a:buSzPts val="1400"/>
            </a:pPr>
            <a:r>
              <a:rPr lang="en-US" sz="2400" b="1"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Protocols</a:t>
            </a:r>
            <a:r>
              <a:rPr lang="en-US" sz="24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 are implemented by end devices and intermediary devices in software, hardware, or both. </a:t>
            </a:r>
          </a:p>
          <a:p>
            <a:pPr>
              <a:buSzPts val="1400"/>
            </a:pPr>
            <a:r>
              <a:rPr lang="en-US" sz="24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Each network protocol has its function, format, and rules for communications like </a:t>
            </a:r>
            <a:r>
              <a:rPr lang="en-US" sz="2400" dirty="0">
                <a:solidFill>
                  <a:schemeClr val="dk1"/>
                </a:solidFill>
                <a:highlight>
                  <a:srgbClr val="FFFFFF"/>
                </a:highlight>
                <a:latin typeface="Times New Roman"/>
                <a:ea typeface="Times New Roman"/>
                <a:cs typeface="Times New Roman"/>
                <a:sym typeface="Times New Roman"/>
              </a:rPr>
              <a:t>addressing, reliability, flow control, sequencing, error detection, and application interface. </a:t>
            </a:r>
            <a:endParaRPr sz="2400" dirty="0">
              <a:latin typeface="Times New Roman" panose="02020603050405020304" pitchFamily="18" charset="0"/>
              <a:cs typeface="Times New Roman" panose="02020603050405020304" pitchFamily="18" charset="0"/>
            </a:endParaRPr>
          </a:p>
        </p:txBody>
      </p:sp>
      <p:graphicFrame>
        <p:nvGraphicFramePr>
          <p:cNvPr id="126" name="Google Shape;126;p16"/>
          <p:cNvGraphicFramePr/>
          <p:nvPr>
            <p:extLst>
              <p:ext uri="{D42A27DB-BD31-4B8C-83A1-F6EECF244321}">
                <p14:modId xmlns:p14="http://schemas.microsoft.com/office/powerpoint/2010/main" val="1434308559"/>
              </p:ext>
            </p:extLst>
          </p:nvPr>
        </p:nvGraphicFramePr>
        <p:xfrm>
          <a:off x="3514381" y="770822"/>
          <a:ext cx="8355930" cy="5769618"/>
        </p:xfrm>
        <a:graphic>
          <a:graphicData uri="http://schemas.openxmlformats.org/drawingml/2006/table">
            <a:tbl>
              <a:tblPr firstRow="1" bandRow="1">
                <a:noFill/>
                <a:tableStyleId>{EA54CDF8-90CE-43D4-8F25-737FC617E18D}</a:tableStyleId>
              </a:tblPr>
              <a:tblGrid>
                <a:gridCol w="1917167">
                  <a:extLst>
                    <a:ext uri="{9D8B030D-6E8A-4147-A177-3AD203B41FA5}">
                      <a16:colId xmlns:a16="http://schemas.microsoft.com/office/drawing/2014/main" val="20000"/>
                    </a:ext>
                  </a:extLst>
                </a:gridCol>
                <a:gridCol w="6438763">
                  <a:extLst>
                    <a:ext uri="{9D8B030D-6E8A-4147-A177-3AD203B41FA5}">
                      <a16:colId xmlns:a16="http://schemas.microsoft.com/office/drawing/2014/main" val="20001"/>
                    </a:ext>
                  </a:extLst>
                </a:gridCol>
              </a:tblGrid>
              <a:tr h="461510">
                <a:tc>
                  <a:txBody>
                    <a:bodyPr/>
                    <a:lstStyle/>
                    <a:p>
                      <a:pPr marL="0" marR="0" lvl="0" indent="0" algn="l" rtl="0">
                        <a:lnSpc>
                          <a:spcPct val="100000"/>
                        </a:lnSpc>
                        <a:spcBef>
                          <a:spcPts val="0"/>
                        </a:spcBef>
                        <a:spcAft>
                          <a:spcPts val="0"/>
                        </a:spcAft>
                        <a:buClr>
                          <a:srgbClr val="000000"/>
                        </a:buClr>
                        <a:buSzPts val="1400"/>
                        <a:buFont typeface="Arial"/>
                        <a:buNone/>
                      </a:pPr>
                      <a:r>
                        <a:rPr lang="en-US" sz="2000" u="none" strike="noStrike" cap="none" dirty="0">
                          <a:latin typeface="Times New Roman"/>
                          <a:ea typeface="Times New Roman"/>
                          <a:cs typeface="Times New Roman"/>
                          <a:sym typeface="Times New Roman"/>
                        </a:rPr>
                        <a:t>Protocol Type</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000" u="none" strike="noStrike" cap="none" dirty="0">
                          <a:latin typeface="Times New Roman"/>
                          <a:ea typeface="Times New Roman"/>
                          <a:cs typeface="Times New Roman"/>
                          <a:sym typeface="Times New Roman"/>
                        </a:rPr>
                        <a:t>Description </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037143">
                <a:tc>
                  <a:txBody>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dk1"/>
                          </a:solidFill>
                          <a:latin typeface="Times New Roman"/>
                          <a:ea typeface="Times New Roman"/>
                          <a:cs typeface="Times New Roman"/>
                          <a:sym typeface="Times New Roman"/>
                        </a:rPr>
                        <a:t>Network Communications Protocols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chemeClr val="dk1"/>
                          </a:solidFill>
                          <a:latin typeface="Times New Roman"/>
                          <a:ea typeface="Times New Roman"/>
                          <a:cs typeface="Times New Roman"/>
                          <a:sym typeface="Times New Roman"/>
                        </a:rPr>
                        <a:t>Protocols enable two or more devices to communicate over one or more networks. The Ethernet family of technologies involves a variety of protocols such as IP, TCP, HTTP, etc.</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040065">
                <a:tc>
                  <a:txBody>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dk1"/>
                          </a:solidFill>
                          <a:latin typeface="Times New Roman"/>
                          <a:ea typeface="Times New Roman"/>
                          <a:cs typeface="Times New Roman"/>
                          <a:sym typeface="Times New Roman"/>
                        </a:rPr>
                        <a:t>Network Security Protocols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chemeClr val="dk1"/>
                          </a:solidFill>
                          <a:latin typeface="Times New Roman"/>
                          <a:ea typeface="Times New Roman"/>
                          <a:cs typeface="Times New Roman"/>
                          <a:sym typeface="Times New Roman"/>
                        </a:rPr>
                        <a:t>Protocols secure data to provide authentication, data integrity, and data encryption. Examples of secure protocols include Secure Shell (SSH), Transport Layer Security (TLS).</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441402">
                <a:tc>
                  <a:txBody>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dk1"/>
                          </a:solidFill>
                          <a:latin typeface="Times New Roman"/>
                          <a:ea typeface="Times New Roman"/>
                          <a:cs typeface="Times New Roman"/>
                          <a:sym typeface="Times New Roman"/>
                        </a:rPr>
                        <a:t>Routing Protocols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a:solidFill>
                            <a:schemeClr val="dk1"/>
                          </a:solidFill>
                          <a:latin typeface="Times New Roman"/>
                          <a:ea typeface="Times New Roman"/>
                          <a:cs typeface="Times New Roman"/>
                          <a:sym typeface="Times New Roman"/>
                        </a:rPr>
                        <a:t>Protocols enable routers to exchange route information, compare path information, and then to select the best path to the destination network. Examples of routing protocols include Open Shortest Path First (OSPF) and Border Gateway Protocol (BGP).</a:t>
                      </a:r>
                      <a:endParaRPr sz="20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441402">
                <a:tc>
                  <a:txBody>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dk1"/>
                          </a:solidFill>
                          <a:latin typeface="Times New Roman"/>
                          <a:ea typeface="Times New Roman"/>
                          <a:cs typeface="Times New Roman"/>
                          <a:sym typeface="Times New Roman"/>
                        </a:rPr>
                        <a:t>Service Discovery Protocols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chemeClr val="dk1"/>
                          </a:solidFill>
                          <a:latin typeface="Times New Roman"/>
                          <a:ea typeface="Times New Roman"/>
                          <a:cs typeface="Times New Roman"/>
                          <a:sym typeface="Times New Roman"/>
                        </a:rPr>
                        <a:t>Protocols are used for the automatic detection of devices or services. Examples of service discovery protocols include DHCP which discovers services for IP address allocation, and Domain Name System (DNS) which is used to perform name-to-IP address translation.</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p:nvPr/>
        </p:nvSpPr>
        <p:spPr>
          <a:xfrm>
            <a:off x="1981200" y="368825"/>
            <a:ext cx="4048500" cy="468900"/>
          </a:xfrm>
          <a:prstGeom prst="rect">
            <a:avLst/>
          </a:prstGeom>
          <a:noFill/>
          <a:ln>
            <a:noFill/>
          </a:ln>
        </p:spPr>
        <p:txBody>
          <a:bodyPr spcFirstLastPara="1" wrap="square" lIns="91425" tIns="45700" rIns="91425" bIns="45700" anchor="ctr" anchorCtr="0">
            <a:noAutofit/>
          </a:bodyPr>
          <a:lstStyle/>
          <a:p>
            <a:pPr algn="ctr">
              <a:lnSpc>
                <a:spcPct val="150000"/>
              </a:lnSpc>
              <a:buClr>
                <a:schemeClr val="dk1"/>
              </a:buClr>
              <a:buSzPts val="2800"/>
            </a:pPr>
            <a:r>
              <a:rPr lang="en-US" sz="2800" b="1">
                <a:solidFill>
                  <a:schemeClr val="dk1"/>
                </a:solidFill>
                <a:latin typeface="Times New Roman"/>
                <a:ea typeface="Times New Roman"/>
                <a:cs typeface="Times New Roman"/>
                <a:sym typeface="Times New Roman"/>
              </a:rPr>
              <a:t>OSI Reference Model</a:t>
            </a:r>
            <a:endParaRPr sz="2800" b="1">
              <a:solidFill>
                <a:schemeClr val="dk1"/>
              </a:solidFill>
            </a:endParaRPr>
          </a:p>
          <a:p>
            <a:pPr algn="ctr">
              <a:buSzPts val="3000"/>
            </a:pPr>
            <a:endParaRPr sz="3600" b="1">
              <a:latin typeface="Times New Roman"/>
              <a:ea typeface="Times New Roman"/>
              <a:cs typeface="Times New Roman"/>
              <a:sym typeface="Times New Roman"/>
            </a:endParaRPr>
          </a:p>
        </p:txBody>
      </p:sp>
      <p:sp>
        <p:nvSpPr>
          <p:cNvPr id="133" name="Google Shape;133;p4"/>
          <p:cNvSpPr txBox="1">
            <a:spLocks noGrp="1"/>
          </p:cNvSpPr>
          <p:nvPr>
            <p:ph type="body" idx="1"/>
          </p:nvPr>
        </p:nvSpPr>
        <p:spPr>
          <a:xfrm>
            <a:off x="6793078" y="5778998"/>
            <a:ext cx="4422093" cy="482553"/>
          </a:xfrm>
          <a:prstGeom prst="rect">
            <a:avLst/>
          </a:prstGeom>
          <a:noFill/>
          <a:ln>
            <a:noFill/>
          </a:ln>
        </p:spPr>
        <p:txBody>
          <a:bodyPr spcFirstLastPara="1" wrap="square" lIns="0" tIns="0" rIns="0" bIns="0" anchor="t" anchorCtr="0">
            <a:noAutofit/>
          </a:bodyPr>
          <a:lstStyle/>
          <a:p>
            <a:pPr marL="0" indent="0" algn="ctr">
              <a:lnSpc>
                <a:spcPct val="150000"/>
              </a:lnSpc>
              <a:spcBef>
                <a:spcPts val="0"/>
              </a:spcBef>
              <a:buSzPts val="2800"/>
              <a:buNone/>
            </a:pPr>
            <a:r>
              <a:rPr lang="en-US" b="1" i="0" u="none" strike="noStrike" cap="none" dirty="0">
                <a:solidFill>
                  <a:schemeClr val="dk1"/>
                </a:solidFill>
                <a:latin typeface="Times New Roman"/>
                <a:ea typeface="Times New Roman"/>
                <a:cs typeface="Times New Roman"/>
                <a:sym typeface="Times New Roman"/>
              </a:rPr>
              <a:t>Figure 2 </a:t>
            </a:r>
            <a:r>
              <a:rPr lang="en-US" i="0" u="none" strike="noStrike" cap="none" dirty="0">
                <a:solidFill>
                  <a:schemeClr val="dk1"/>
                </a:solidFill>
                <a:latin typeface="Times New Roman"/>
                <a:ea typeface="Times New Roman"/>
                <a:cs typeface="Times New Roman"/>
                <a:sym typeface="Times New Roman"/>
              </a:rPr>
              <a:t>OSI Reference Model</a:t>
            </a:r>
            <a:endParaRPr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0A0FA350-21A0-6A94-F8BA-9160FB837D24}"/>
              </a:ext>
            </a:extLst>
          </p:cNvPr>
          <p:cNvPicPr>
            <a:picLocks noChangeAspect="1"/>
          </p:cNvPicPr>
          <p:nvPr/>
        </p:nvPicPr>
        <p:blipFill>
          <a:blip r:embed="rId3"/>
          <a:stretch>
            <a:fillRect/>
          </a:stretch>
        </p:blipFill>
        <p:spPr>
          <a:xfrm>
            <a:off x="5720275" y="1250838"/>
            <a:ext cx="6083613" cy="4356324"/>
          </a:xfrm>
          <a:prstGeom prst="rect">
            <a:avLst/>
          </a:prstGeom>
        </p:spPr>
      </p:pic>
      <p:sp>
        <p:nvSpPr>
          <p:cNvPr id="8" name="TextBox 7">
            <a:extLst>
              <a:ext uri="{FF2B5EF4-FFF2-40B4-BE49-F238E27FC236}">
                <a16:creationId xmlns:a16="http://schemas.microsoft.com/office/drawing/2014/main" id="{77D85919-D941-87E5-3364-DF63937B5FD1}"/>
              </a:ext>
            </a:extLst>
          </p:cNvPr>
          <p:cNvSpPr txBox="1"/>
          <p:nvPr/>
        </p:nvSpPr>
        <p:spPr>
          <a:xfrm>
            <a:off x="515043" y="1592361"/>
            <a:ext cx="4905260" cy="3046988"/>
          </a:xfrm>
          <a:prstGeom prst="rect">
            <a:avLst/>
          </a:prstGeom>
          <a:noFill/>
        </p:spPr>
        <p:txBody>
          <a:bodyPr wrap="square">
            <a:spAutoFit/>
          </a:bodyPr>
          <a:lstStyle/>
          <a:p>
            <a:pPr marL="609600" indent="-609600"/>
            <a:r>
              <a:rPr lang="en-US" sz="2400" dirty="0"/>
              <a:t>OSI = </a:t>
            </a:r>
            <a:r>
              <a:rPr lang="en-US" sz="2400" b="1" dirty="0"/>
              <a:t>Open Systems Interconnection</a:t>
            </a:r>
            <a:r>
              <a:rPr lang="en-US" sz="2400" dirty="0"/>
              <a:t>: deals with open systems, i.e. </a:t>
            </a:r>
            <a:r>
              <a:rPr lang="en-US" sz="2400" b="1" dirty="0"/>
              <a:t>systems open for communications with other systems</a:t>
            </a:r>
            <a:r>
              <a:rPr lang="en-US" sz="2400" dirty="0"/>
              <a:t>.</a:t>
            </a:r>
          </a:p>
          <a:p>
            <a:pPr marL="609600" indent="-609600"/>
            <a:endParaRPr lang="en-US" sz="2400" dirty="0"/>
          </a:p>
          <a:p>
            <a:pPr marL="609600" indent="-609600"/>
            <a:r>
              <a:rPr lang="en-US" sz="2400" dirty="0"/>
              <a:t>Specified in </a:t>
            </a:r>
            <a:r>
              <a:rPr lang="en-US" sz="2400" b="1" dirty="0"/>
              <a:t>ISO 7498</a:t>
            </a:r>
            <a:r>
              <a:rPr lang="en-US" sz="2400" dirty="0"/>
              <a:t>.</a:t>
            </a:r>
          </a:p>
          <a:p>
            <a:pPr marL="609600" indent="-609600"/>
            <a:r>
              <a:rPr lang="en-US" sz="2400" dirty="0"/>
              <a:t>Model has </a:t>
            </a:r>
            <a:r>
              <a:rPr lang="en-US" sz="2400" b="1" dirty="0"/>
              <a:t>7 layers</a:t>
            </a:r>
            <a:r>
              <a:rPr lang="en-US" sz="24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1773200" y="69775"/>
            <a:ext cx="5247000" cy="585000"/>
          </a:xfrm>
          <a:prstGeom prst="rect">
            <a:avLst/>
          </a:prstGeom>
          <a:noFill/>
          <a:ln>
            <a:noFill/>
          </a:ln>
        </p:spPr>
        <p:txBody>
          <a:bodyPr spcFirstLastPara="1" wrap="square" lIns="0" tIns="0" rIns="0" bIns="0" anchor="ctr" anchorCtr="0">
            <a:noAutofit/>
          </a:bodyPr>
          <a:lstStyle/>
          <a:p>
            <a:r>
              <a:rPr lang="en-US" b="1"/>
              <a:t>Benefit of using layered model</a:t>
            </a:r>
            <a:endParaRPr b="1"/>
          </a:p>
        </p:txBody>
      </p:sp>
      <p:sp>
        <p:nvSpPr>
          <p:cNvPr id="141" name="Google Shape;141;p17"/>
          <p:cNvSpPr txBox="1"/>
          <p:nvPr/>
        </p:nvSpPr>
        <p:spPr>
          <a:xfrm>
            <a:off x="455364" y="823761"/>
            <a:ext cx="11281272" cy="6001603"/>
          </a:xfrm>
          <a:prstGeom prst="rect">
            <a:avLst/>
          </a:prstGeom>
          <a:noFill/>
          <a:ln>
            <a:noFill/>
          </a:ln>
        </p:spPr>
        <p:txBody>
          <a:bodyPr spcFirstLastPara="1" wrap="square" lIns="91425" tIns="45700" rIns="91425" bIns="45700" anchor="t" anchorCtr="0">
            <a:spAutoFit/>
          </a:bodyPr>
          <a:lstStyle/>
          <a:p>
            <a:pPr>
              <a:buSzPts val="1400"/>
              <a:buFont typeface="Arial"/>
              <a:buChar char="•"/>
            </a:pPr>
            <a:r>
              <a:rPr lang="en-US" sz="32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Assisting in protocol design because protocols that operate at a specific layer have defined information that they act upon and a defined interface to the layers above and below.</a:t>
            </a:r>
          </a:p>
          <a:p>
            <a:pPr>
              <a:buSzPts val="1400"/>
              <a:buFont typeface="Arial"/>
              <a:buChar char="•"/>
            </a:pPr>
            <a:endParaRPr sz="3200" dirty="0">
              <a:latin typeface="Times New Roman" panose="02020603050405020304" pitchFamily="18" charset="0"/>
              <a:cs typeface="Times New Roman" panose="02020603050405020304" pitchFamily="18" charset="0"/>
            </a:endParaRPr>
          </a:p>
          <a:p>
            <a:pPr>
              <a:buSzPts val="1400"/>
              <a:buFont typeface="Arial"/>
              <a:buChar char="•"/>
            </a:pPr>
            <a:r>
              <a:rPr lang="en-US" sz="32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Fostering competition because products from different vendors can work together.</a:t>
            </a:r>
          </a:p>
          <a:p>
            <a:pPr>
              <a:buSzPts val="1400"/>
              <a:buFont typeface="Arial"/>
              <a:buChar char="•"/>
            </a:pPr>
            <a:endParaRPr sz="3200" dirty="0">
              <a:latin typeface="Times New Roman" panose="02020603050405020304" pitchFamily="18" charset="0"/>
              <a:cs typeface="Times New Roman" panose="02020603050405020304" pitchFamily="18" charset="0"/>
            </a:endParaRPr>
          </a:p>
          <a:p>
            <a:pPr>
              <a:buSzPts val="1400"/>
              <a:buFont typeface="Arial"/>
              <a:buChar char="•"/>
            </a:pPr>
            <a:r>
              <a:rPr lang="en-US" sz="32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Preventing technology or capability changes in one layer from affecting other layers above and below.</a:t>
            </a:r>
          </a:p>
          <a:p>
            <a:pPr>
              <a:buSzPts val="1400"/>
              <a:buFont typeface="Arial"/>
              <a:buChar char="•"/>
            </a:pPr>
            <a:endParaRPr sz="3200" dirty="0">
              <a:latin typeface="Times New Roman" panose="02020603050405020304" pitchFamily="18" charset="0"/>
              <a:cs typeface="Times New Roman" panose="02020603050405020304" pitchFamily="18" charset="0"/>
            </a:endParaRPr>
          </a:p>
          <a:p>
            <a:pPr>
              <a:buSzPts val="1400"/>
              <a:buFont typeface="Arial"/>
              <a:buChar char="•"/>
            </a:pPr>
            <a:r>
              <a:rPr lang="en-US" sz="32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Providing a common language to describe networking functions and capabilities.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1773200" y="69775"/>
            <a:ext cx="5247000" cy="585000"/>
          </a:xfrm>
          <a:prstGeom prst="rect">
            <a:avLst/>
          </a:prstGeom>
          <a:noFill/>
          <a:ln>
            <a:noFill/>
          </a:ln>
        </p:spPr>
        <p:txBody>
          <a:bodyPr spcFirstLastPara="1" wrap="square" lIns="0" tIns="0" rIns="0" bIns="0" anchor="ctr" anchorCtr="0">
            <a:noAutofit/>
          </a:bodyPr>
          <a:lstStyle/>
          <a:p>
            <a:r>
              <a:rPr lang="en-US" b="1"/>
              <a:t>Benefit of using layered model</a:t>
            </a:r>
            <a:endParaRPr b="1"/>
          </a:p>
        </p:txBody>
      </p:sp>
      <p:pic>
        <p:nvPicPr>
          <p:cNvPr id="140" name="Google Shape;140;p17"/>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5900"/>
                    </a14:imgEffect>
                  </a14:imgLayer>
                </a14:imgProps>
              </a:ext>
            </a:extLst>
          </a:blip>
          <a:srcRect l="6094" t="5333" r="4839" b="4209"/>
          <a:stretch/>
        </p:blipFill>
        <p:spPr>
          <a:xfrm>
            <a:off x="1696601" y="826265"/>
            <a:ext cx="8328747" cy="5529059"/>
          </a:xfrm>
          <a:prstGeom prst="rect">
            <a:avLst/>
          </a:prstGeom>
          <a:noFill/>
          <a:ln>
            <a:noFill/>
          </a:ln>
        </p:spPr>
      </p:pic>
      <p:sp>
        <p:nvSpPr>
          <p:cNvPr id="142" name="Google Shape;142;p17"/>
          <p:cNvSpPr txBox="1"/>
          <p:nvPr/>
        </p:nvSpPr>
        <p:spPr>
          <a:xfrm>
            <a:off x="3914938" y="6355324"/>
            <a:ext cx="5904650" cy="276959"/>
          </a:xfrm>
          <a:prstGeom prst="rect">
            <a:avLst/>
          </a:prstGeom>
          <a:noFill/>
          <a:ln>
            <a:noFill/>
          </a:ln>
        </p:spPr>
        <p:txBody>
          <a:bodyPr spcFirstLastPara="1" wrap="square" lIns="91425" tIns="45700" rIns="91425" bIns="45700" anchor="t" anchorCtr="0">
            <a:spAutoFit/>
          </a:bodyPr>
          <a:lstStyle/>
          <a:p>
            <a:pPr>
              <a:buSzPts val="1200"/>
            </a:pPr>
            <a:r>
              <a:rPr lang="en-US" sz="1200" b="1">
                <a:latin typeface="Times New Roman"/>
                <a:ea typeface="Times New Roman"/>
                <a:cs typeface="Times New Roman"/>
                <a:sym typeface="Times New Roman"/>
              </a:rPr>
              <a:t>Figure 3</a:t>
            </a:r>
            <a:r>
              <a:rPr lang="en-US" sz="1200">
                <a:latin typeface="Times New Roman"/>
                <a:ea typeface="Times New Roman"/>
                <a:cs typeface="Times New Roman"/>
                <a:sym typeface="Times New Roman"/>
              </a:rPr>
              <a:t> Shows </a:t>
            </a:r>
            <a:r>
              <a:rPr lang="en-US" sz="1200">
                <a:solidFill>
                  <a:schemeClr val="dk1"/>
                </a:solidFill>
                <a:highlight>
                  <a:srgbClr val="FFFFFF"/>
                </a:highlight>
                <a:latin typeface="Times New Roman"/>
                <a:ea typeface="Times New Roman"/>
                <a:cs typeface="Times New Roman"/>
                <a:sym typeface="Times New Roman"/>
              </a:rPr>
              <a:t>network protocols and operations of layered model</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extLst>
      <p:ext uri="{BB962C8B-B14F-4D97-AF65-F5344CB8AC3E}">
        <p14:creationId xmlns:p14="http://schemas.microsoft.com/office/powerpoint/2010/main" val="13972551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3703</Words>
  <Application>Microsoft Office PowerPoint</Application>
  <PresentationFormat>Widescreen</PresentationFormat>
  <Paragraphs>291</Paragraphs>
  <Slides>43</Slides>
  <Notes>43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Times New Roman</vt:lpstr>
      <vt:lpstr>Noto Sans Symbols</vt:lpstr>
      <vt:lpstr>Calibri</vt:lpstr>
      <vt:lpstr>Arial</vt:lpstr>
      <vt:lpstr>-apple-system</vt:lpstr>
      <vt:lpstr>Office Theme</vt:lpstr>
      <vt:lpstr>PowerPoint Presentation</vt:lpstr>
      <vt:lpstr>PowerPoint Presentation</vt:lpstr>
      <vt:lpstr>Operating Systems (OS)</vt:lpstr>
      <vt:lpstr>Protocols and Models</vt:lpstr>
      <vt:lpstr>Protocols and Models</vt:lpstr>
      <vt:lpstr>Network Protocol Overview</vt:lpstr>
      <vt:lpstr>PowerPoint Presentation</vt:lpstr>
      <vt:lpstr>Benefit of using layered model</vt:lpstr>
      <vt:lpstr>Benefit of using layered model</vt:lpstr>
      <vt:lpstr>PowerPoint Presentation</vt:lpstr>
      <vt:lpstr>  Reference model (OSI)</vt:lpstr>
      <vt:lpstr>  Layers of OSI model</vt:lpstr>
      <vt:lpstr>       PDU (Protocol Data Unit)</vt:lpstr>
      <vt:lpstr>        Interaction between layers in OSI model</vt:lpstr>
      <vt:lpstr>  An exchange using the OSI model</vt:lpstr>
      <vt:lpstr>   Layer 1 :Physical Layer</vt:lpstr>
      <vt:lpstr>  Layer 2  : Data link layer</vt:lpstr>
      <vt:lpstr>   Layer 3 : Network layer</vt:lpstr>
      <vt:lpstr>  Source to destination delivery</vt:lpstr>
      <vt:lpstr>Segmentation</vt:lpstr>
      <vt:lpstr>Sequence &amp; Reassembling</vt:lpstr>
      <vt:lpstr>PowerPoint Presentation</vt:lpstr>
      <vt:lpstr>       Transport layer</vt:lpstr>
      <vt:lpstr>Identify Service</vt:lpstr>
      <vt:lpstr>PowerPoint Presentation</vt:lpstr>
      <vt:lpstr>       Session layer</vt:lpstr>
      <vt:lpstr>       Layer 6 -Presentation layer</vt:lpstr>
      <vt:lpstr>       Layer 7 - Application layer</vt:lpstr>
      <vt:lpstr>       Summary of layers</vt:lpstr>
      <vt:lpstr>       Protocol supported at various layers</vt:lpstr>
      <vt:lpstr>       Protocols at Application layer</vt:lpstr>
      <vt:lpstr>       Continued….</vt:lpstr>
      <vt:lpstr>       Continued…</vt:lpstr>
      <vt:lpstr>       Presentation layer protocols</vt:lpstr>
      <vt:lpstr>       Session layer protocols</vt:lpstr>
      <vt:lpstr>       Transport layer protocol</vt:lpstr>
      <vt:lpstr>       Internet protocol</vt:lpstr>
      <vt:lpstr>       Data Link Layer Protocols</vt:lpstr>
      <vt:lpstr>       Physical layer Protocols</vt:lpstr>
      <vt:lpstr>Questions</vt:lpstr>
      <vt:lpstr>Questions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Shilpi Harnal</cp:lastModifiedBy>
  <cp:revision>32</cp:revision>
  <dcterms:created xsi:type="dcterms:W3CDTF">2010-04-09T07:36:15Z</dcterms:created>
  <dcterms:modified xsi:type="dcterms:W3CDTF">2024-07-18T14:47:46Z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