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JuwFxtdyNK6TfzTqKxHLt/lZ/6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4" name="Google Shape;13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4" name="Google Shape;14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1" name="Google Shape;15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8" name="Google Shape;15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4" name="Google Shape;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 name="Google Shape;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8" name="Google Shape;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7" name="Google Shape;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11" descr="LOGO.gif"/>
          <p:cNvPicPr preferRelativeResize="0"/>
          <p:nvPr/>
        </p:nvPicPr>
        <p:blipFill rotWithShape="1">
          <a:blip r:embed="rId2">
            <a:alphaModFix/>
          </a:blip>
          <a:srcRect b="10713"/>
          <a:stretch/>
        </p:blipFill>
        <p:spPr>
          <a:xfrm>
            <a:off x="8737600" y="228600"/>
            <a:ext cx="2743200" cy="635000"/>
          </a:xfrm>
          <a:prstGeom prst="rect">
            <a:avLst/>
          </a:prstGeom>
          <a:noFill/>
          <a:ln>
            <a:noFill/>
          </a:ln>
        </p:spPr>
      </p:pic>
      <p:grpSp>
        <p:nvGrpSpPr>
          <p:cNvPr id="26" name="Google Shape;26;p11"/>
          <p:cNvGrpSpPr/>
          <p:nvPr/>
        </p:nvGrpSpPr>
        <p:grpSpPr>
          <a:xfrm>
            <a:off x="8195733" y="0"/>
            <a:ext cx="3996267" cy="876300"/>
            <a:chOff x="6096000" y="3924300"/>
            <a:chExt cx="2997200" cy="876300"/>
          </a:xfrm>
        </p:grpSpPr>
        <p:sp>
          <p:nvSpPr>
            <p:cNvPr id="27" name="Google Shape;27;p1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11"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1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11" descr="logo.jpg"/>
          <p:cNvPicPr preferRelativeResize="0"/>
          <p:nvPr/>
        </p:nvPicPr>
        <p:blipFill rotWithShape="1">
          <a:blip r:embed="rId3">
            <a:alphaModFix/>
          </a:blip>
          <a:srcRect/>
          <a:stretch/>
        </p:blipFill>
        <p:spPr>
          <a:xfrm>
            <a:off x="8737601" y="228600"/>
            <a:ext cx="2561167" cy="609600"/>
          </a:xfrm>
          <a:prstGeom prst="rect">
            <a:avLst/>
          </a:prstGeom>
          <a:noFill/>
          <a:ln>
            <a:noFill/>
          </a:ln>
        </p:spPr>
      </p:pic>
      <p:sp>
        <p:nvSpPr>
          <p:cNvPr id="31" name="Google Shape;31;p11"/>
          <p:cNvSpPr txBox="1">
            <a:spLocks noGrp="1"/>
          </p:cNvSpPr>
          <p:nvPr>
            <p:ph type="title"/>
          </p:nvPr>
        </p:nvSpPr>
        <p:spPr>
          <a:xfrm>
            <a:off x="0" y="0"/>
            <a:ext cx="8636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11"/>
          <p:cNvSpPr txBox="1">
            <a:spLocks noGrp="1"/>
          </p:cNvSpPr>
          <p:nvPr>
            <p:ph type="body" idx="1"/>
          </p:nvPr>
        </p:nvSpPr>
        <p:spPr>
          <a:xfrm>
            <a:off x="609600" y="1371601"/>
            <a:ext cx="109728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2"/>
          <p:cNvSpPr txBox="1">
            <a:spLocks noGrp="1"/>
          </p:cNvSpPr>
          <p:nvPr>
            <p:ph type="ctrTitle"/>
          </p:nvPr>
        </p:nvSpPr>
        <p:spPr>
          <a:xfrm>
            <a:off x="0" y="1"/>
            <a:ext cx="73152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b="1">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12"/>
          <p:cNvSpPr txBox="1">
            <a:spLocks noGrp="1"/>
          </p:cNvSpPr>
          <p:nvPr>
            <p:ph type="subTitle" idx="1"/>
          </p:nvPr>
        </p:nvSpPr>
        <p:spPr>
          <a:xfrm>
            <a:off x="711200" y="1371600"/>
            <a:ext cx="108712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9" name="Google Shape;39;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0" y="0"/>
            <a:ext cx="8636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0"/>
          <p:cNvSpPr txBox="1">
            <a:spLocks noGrp="1"/>
          </p:cNvSpPr>
          <p:nvPr>
            <p:ph type="body" idx="1"/>
          </p:nvPr>
        </p:nvSpPr>
        <p:spPr>
          <a:xfrm>
            <a:off x="609600" y="13716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
        <p:nvSpPr>
          <p:cNvPr id="15" name="Google Shape;15;p10"/>
          <p:cNvSpPr/>
          <p:nvPr/>
        </p:nvSpPr>
        <p:spPr>
          <a:xfrm>
            <a:off x="0" y="0"/>
            <a:ext cx="12192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0"/>
          <p:cNvSpPr/>
          <p:nvPr/>
        </p:nvSpPr>
        <p:spPr>
          <a:xfrm rot="10800000" flipH="1">
            <a:off x="0" y="6705600"/>
            <a:ext cx="12192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0" descr="LOGO.gif"/>
          <p:cNvPicPr preferRelativeResize="0"/>
          <p:nvPr/>
        </p:nvPicPr>
        <p:blipFill rotWithShape="1">
          <a:blip r:embed="rId4">
            <a:alphaModFix/>
          </a:blip>
          <a:srcRect b="10713"/>
          <a:stretch/>
        </p:blipFill>
        <p:spPr>
          <a:xfrm>
            <a:off x="8737600" y="228600"/>
            <a:ext cx="2743200" cy="635000"/>
          </a:xfrm>
          <a:prstGeom prst="rect">
            <a:avLst/>
          </a:prstGeom>
          <a:noFill/>
          <a:ln>
            <a:noFill/>
          </a:ln>
        </p:spPr>
      </p:pic>
      <p:pic>
        <p:nvPicPr>
          <p:cNvPr id="18" name="Google Shape;18;p10" descr="LOGO.gif"/>
          <p:cNvPicPr preferRelativeResize="0"/>
          <p:nvPr/>
        </p:nvPicPr>
        <p:blipFill rotWithShape="1">
          <a:blip r:embed="rId4">
            <a:alphaModFix/>
          </a:blip>
          <a:srcRect b="10713"/>
          <a:stretch/>
        </p:blipFill>
        <p:spPr>
          <a:xfrm>
            <a:off x="8737600" y="228600"/>
            <a:ext cx="2743200" cy="635000"/>
          </a:xfrm>
          <a:prstGeom prst="rect">
            <a:avLst/>
          </a:prstGeom>
          <a:noFill/>
          <a:ln>
            <a:noFill/>
          </a:ln>
        </p:spPr>
      </p:pic>
      <p:grpSp>
        <p:nvGrpSpPr>
          <p:cNvPr id="19" name="Google Shape;19;p10"/>
          <p:cNvGrpSpPr/>
          <p:nvPr/>
        </p:nvGrpSpPr>
        <p:grpSpPr>
          <a:xfrm>
            <a:off x="8195733" y="0"/>
            <a:ext cx="3996267" cy="876300"/>
            <a:chOff x="6096000" y="3924300"/>
            <a:chExt cx="2997200" cy="876300"/>
          </a:xfrm>
        </p:grpSpPr>
        <p:sp>
          <p:nvSpPr>
            <p:cNvPr id="20" name="Google Shape;20;p10"/>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10"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10"/>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10" descr="logo.jpg"/>
          <p:cNvPicPr preferRelativeResize="0"/>
          <p:nvPr/>
        </p:nvPicPr>
        <p:blipFill rotWithShape="1">
          <a:blip r:embed="rId5">
            <a:alphaModFix/>
          </a:blip>
          <a:srcRect/>
          <a:stretch/>
        </p:blipFill>
        <p:spPr>
          <a:xfrm>
            <a:off x="8737601" y="228600"/>
            <a:ext cx="2561167"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1676400" y="914400"/>
            <a:ext cx="8763000" cy="2514600"/>
          </a:xfrm>
          <a:prstGeom prst="rect">
            <a:avLst/>
          </a:prstGeom>
          <a:noFill/>
          <a:ln>
            <a:noFill/>
          </a:ln>
        </p:spPr>
        <p:txBody>
          <a:bodyPr spcFirstLastPara="1" wrap="square" lIns="91425" tIns="33100" rIns="91425" bIns="45700" anchor="ctr" anchorCtr="0">
            <a:noAutofit/>
          </a:bodyPr>
          <a:lstStyle/>
          <a:p>
            <a:pPr algn="ctr">
              <a:buSzPts val="8800"/>
            </a:pPr>
            <a:r>
              <a:rPr lang="en-US" sz="4100" b="1" dirty="0">
                <a:solidFill>
                  <a:schemeClr val="dk1"/>
                </a:solidFill>
                <a:latin typeface="Times New Roman"/>
                <a:ea typeface="Times New Roman"/>
                <a:cs typeface="Times New Roman"/>
                <a:sym typeface="Times New Roman"/>
              </a:rPr>
              <a:t>TCP/IP Model</a:t>
            </a:r>
            <a:endParaRPr sz="2300" dirty="0"/>
          </a:p>
          <a:p>
            <a:pPr algn="ctr">
              <a:buSzPts val="8800"/>
            </a:pPr>
            <a:r>
              <a:rPr lang="en-US" sz="2700" b="1" dirty="0">
                <a:solidFill>
                  <a:schemeClr val="dk1"/>
                </a:solidFill>
                <a:latin typeface="Times New Roman"/>
                <a:ea typeface="Times New Roman"/>
                <a:cs typeface="Times New Roman"/>
                <a:sym typeface="Times New Roman"/>
              </a:rPr>
              <a:t>Lecture No-(5-6)</a:t>
            </a:r>
            <a:endParaRPr sz="2700" dirty="0">
              <a:solidFill>
                <a:schemeClr val="dk1"/>
              </a:solidFill>
            </a:endParaRPr>
          </a:p>
        </p:txBody>
      </p:sp>
      <p:sp>
        <p:nvSpPr>
          <p:cNvPr id="48" name="Google Shape;48;p1"/>
          <p:cNvSpPr txBox="1"/>
          <p:nvPr/>
        </p:nvSpPr>
        <p:spPr>
          <a:xfrm>
            <a:off x="2971800" y="5435922"/>
            <a:ext cx="6172200" cy="677100"/>
          </a:xfrm>
          <a:prstGeom prst="rect">
            <a:avLst/>
          </a:prstGeom>
          <a:noFill/>
          <a:ln>
            <a:noFill/>
          </a:ln>
        </p:spPr>
        <p:txBody>
          <a:bodyPr spcFirstLastPara="1" wrap="square" lIns="91425" tIns="45700" rIns="91425" bIns="45700" anchor="t" anchorCtr="0">
            <a:spAutoFit/>
          </a:bodyPr>
          <a:lstStyle/>
          <a:p>
            <a:pPr algn="ctr">
              <a:buSzPts val="1800"/>
            </a:pPr>
            <a:r>
              <a:rPr lang="en-US" sz="1900" b="1">
                <a:solidFill>
                  <a:schemeClr val="dk1"/>
                </a:solidFill>
                <a:latin typeface="Times New Roman"/>
                <a:ea typeface="Times New Roman"/>
                <a:cs typeface="Times New Roman"/>
                <a:sym typeface="Times New Roman"/>
              </a:rPr>
              <a:t>Department of Computer Science and Engineering</a:t>
            </a:r>
            <a:endParaRPr sz="1500" b="1">
              <a:solidFill>
                <a:schemeClr val="dk1"/>
              </a:solidFill>
            </a:endParaRPr>
          </a:p>
          <a:p>
            <a:pPr algn="ctr">
              <a:buSzPts val="1800"/>
            </a:pPr>
            <a:r>
              <a:rPr lang="en-US" sz="1900" b="1">
                <a:solidFill>
                  <a:schemeClr val="dk1"/>
                </a:solidFill>
                <a:latin typeface="Times New Roman"/>
                <a:ea typeface="Times New Roman"/>
                <a:cs typeface="Times New Roman"/>
                <a:sym typeface="Times New Roman"/>
              </a:rPr>
              <a:t>Chitkara University, Punjab</a:t>
            </a:r>
            <a:endParaRPr sz="1500" b="1">
              <a:solidFill>
                <a:schemeClr val="dk1"/>
              </a:solidFill>
            </a:endParaRPr>
          </a:p>
        </p:txBody>
      </p:sp>
      <p:sp>
        <p:nvSpPr>
          <p:cNvPr id="49" name="Google Shape;49;p1"/>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1</a:t>
            </a:fld>
            <a:endParaRPr/>
          </a:p>
        </p:txBody>
      </p:sp>
      <p:sp>
        <p:nvSpPr>
          <p:cNvPr id="51" name="Google Shape;51;p1"/>
          <p:cNvSpPr txBox="1"/>
          <p:nvPr/>
        </p:nvSpPr>
        <p:spPr>
          <a:xfrm>
            <a:off x="2662875" y="965550"/>
            <a:ext cx="6648900" cy="677100"/>
          </a:xfrm>
          <a:prstGeom prst="rect">
            <a:avLst/>
          </a:prstGeom>
          <a:noFill/>
          <a:ln>
            <a:noFill/>
          </a:ln>
        </p:spPr>
        <p:txBody>
          <a:bodyPr spcFirstLastPara="1" wrap="square" lIns="91425" tIns="91425" rIns="91425" bIns="91425" anchor="t" anchorCtr="0">
            <a:spAutoFit/>
          </a:bodyPr>
          <a:lstStyle/>
          <a:p>
            <a:pPr algn="ctr"/>
            <a:r>
              <a:rPr lang="en-US" sz="3200" b="1">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p:nvPr/>
        </p:nvSpPr>
        <p:spPr>
          <a:xfrm>
            <a:off x="4175175" y="5897575"/>
            <a:ext cx="4216200" cy="307800"/>
          </a:xfrm>
          <a:prstGeom prst="rect">
            <a:avLst/>
          </a:prstGeom>
          <a:noFill/>
          <a:ln>
            <a:noFill/>
          </a:ln>
        </p:spPr>
        <p:txBody>
          <a:bodyPr spcFirstLastPara="1" wrap="square" lIns="91425" tIns="45700" rIns="91425" bIns="45700" anchor="t" anchorCtr="0">
            <a:spAutoFit/>
          </a:bodyPr>
          <a:lstStyle/>
          <a:p>
            <a:pPr>
              <a:buSzPts val="1400"/>
            </a:pPr>
            <a:r>
              <a:rPr lang="en-US" b="1">
                <a:latin typeface="Times New Roman"/>
                <a:ea typeface="Times New Roman"/>
                <a:cs typeface="Times New Roman"/>
                <a:sym typeface="Times New Roman"/>
              </a:rPr>
              <a:t>Figure 5</a:t>
            </a:r>
            <a:r>
              <a:rPr lang="en-US">
                <a:latin typeface="Times New Roman"/>
                <a:ea typeface="Times New Roman"/>
                <a:cs typeface="Times New Roman"/>
                <a:sym typeface="Times New Roman"/>
              </a:rPr>
              <a:t> Comparison of OSI and TCP/IP model </a:t>
            </a:r>
            <a:endParaRPr>
              <a:latin typeface="Times New Roman"/>
              <a:ea typeface="Times New Roman"/>
              <a:cs typeface="Times New Roman"/>
              <a:sym typeface="Times New Roman"/>
            </a:endParaRPr>
          </a:p>
        </p:txBody>
      </p:sp>
      <p:sp>
        <p:nvSpPr>
          <p:cNvPr id="122" name="Google Shape;122;p7"/>
          <p:cNvSpPr txBox="1">
            <a:spLocks noGrp="1"/>
          </p:cNvSpPr>
          <p:nvPr>
            <p:ph type="title"/>
          </p:nvPr>
        </p:nvSpPr>
        <p:spPr>
          <a:xfrm>
            <a:off x="1752600" y="152400"/>
            <a:ext cx="6248400" cy="990600"/>
          </a:xfrm>
          <a:prstGeom prst="rect">
            <a:avLst/>
          </a:prstGeom>
          <a:noFill/>
          <a:ln>
            <a:noFill/>
          </a:ln>
        </p:spPr>
        <p:txBody>
          <a:bodyPr spcFirstLastPara="1" wrap="square" lIns="91425" tIns="45700" rIns="91425" bIns="45700" anchor="ctr" anchorCtr="0">
            <a:noAutofit/>
          </a:bodyPr>
          <a:lstStyle/>
          <a:p>
            <a:r>
              <a:rPr lang="en-US" sz="2800" b="1"/>
              <a:t>Comparison of OSI and TCP/IP Model</a:t>
            </a:r>
            <a:br>
              <a:rPr lang="en-US"/>
            </a:br>
            <a:endParaRPr/>
          </a:p>
        </p:txBody>
      </p:sp>
      <p:pic>
        <p:nvPicPr>
          <p:cNvPr id="123" name="Google Shape;123;p7"/>
          <p:cNvPicPr preferRelativeResize="0"/>
          <p:nvPr/>
        </p:nvPicPr>
        <p:blipFill rotWithShape="1">
          <a:blip r:embed="rId3">
            <a:alphaModFix/>
          </a:blip>
          <a:srcRect l="10412" r="13402"/>
          <a:stretch/>
        </p:blipFill>
        <p:spPr>
          <a:xfrm>
            <a:off x="2740059" y="1027772"/>
            <a:ext cx="6504495" cy="48024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body" idx="1"/>
          </p:nvPr>
        </p:nvSpPr>
        <p:spPr>
          <a:xfrm>
            <a:off x="130628" y="1003956"/>
            <a:ext cx="11767457" cy="4525963"/>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t>TCP/IP model is developed by Department of Defense, whereas OSI model was developed by ISO.</a:t>
            </a:r>
            <a:endParaRPr dirty="0"/>
          </a:p>
          <a:p>
            <a:pPr marL="342900" indent="-342900"/>
            <a:r>
              <a:rPr lang="en-US" dirty="0"/>
              <a:t>Four layers in TCP/IP whereas seven layers in OSI model.</a:t>
            </a:r>
            <a:endParaRPr dirty="0"/>
          </a:p>
          <a:p>
            <a:pPr marL="342900" indent="-203200">
              <a:buNone/>
            </a:pPr>
            <a:endParaRPr dirty="0"/>
          </a:p>
        </p:txBody>
      </p:sp>
      <p:sp>
        <p:nvSpPr>
          <p:cNvPr id="129" name="Google Shape;129;p8"/>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11</a:t>
            </a:fld>
            <a:endParaRPr/>
          </a:p>
        </p:txBody>
      </p:sp>
      <p:sp>
        <p:nvSpPr>
          <p:cNvPr id="130" name="Google Shape;130;p8"/>
          <p:cNvSpPr txBox="1">
            <a:spLocks noGrp="1"/>
          </p:cNvSpPr>
          <p:nvPr>
            <p:ph type="title"/>
          </p:nvPr>
        </p:nvSpPr>
        <p:spPr>
          <a:xfrm>
            <a:off x="1752600" y="152400"/>
            <a:ext cx="6248400" cy="990600"/>
          </a:xfrm>
          <a:prstGeom prst="rect">
            <a:avLst/>
          </a:prstGeom>
          <a:noFill/>
          <a:ln>
            <a:noFill/>
          </a:ln>
        </p:spPr>
        <p:txBody>
          <a:bodyPr spcFirstLastPara="1" wrap="square" lIns="91425" tIns="45700" rIns="91425" bIns="45700" anchor="ctr" anchorCtr="0">
            <a:noAutofit/>
          </a:bodyPr>
          <a:lstStyle/>
          <a:p>
            <a:r>
              <a:rPr lang="en-US" sz="2800" b="1"/>
              <a:t>Comparison of OSI and TCP/IP Model</a:t>
            </a:r>
            <a:br>
              <a:rPr lang="en-US"/>
            </a:br>
            <a:endParaRPr/>
          </a:p>
        </p:txBody>
      </p:sp>
      <p:pic>
        <p:nvPicPr>
          <p:cNvPr id="131" name="Google Shape;131;p8" descr="TCP/IP Model - Computer Networks - Computer Science Engineering (CSE) PDF  Download"/>
          <p:cNvPicPr preferRelativeResize="0"/>
          <p:nvPr/>
        </p:nvPicPr>
        <p:blipFill rotWithShape="1">
          <a:blip r:embed="rId3">
            <a:alphaModFix/>
          </a:blip>
          <a:srcRect/>
          <a:stretch/>
        </p:blipFill>
        <p:spPr>
          <a:xfrm>
            <a:off x="1981201" y="1730829"/>
            <a:ext cx="7522590" cy="48441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ctrTitle"/>
          </p:nvPr>
        </p:nvSpPr>
        <p:spPr>
          <a:xfrm>
            <a:off x="1573850" y="1"/>
            <a:ext cx="5486400" cy="914400"/>
          </a:xfrm>
          <a:prstGeom prst="rect">
            <a:avLst/>
          </a:prstGeom>
          <a:noFill/>
          <a:ln>
            <a:noFill/>
          </a:ln>
        </p:spPr>
        <p:txBody>
          <a:bodyPr spcFirstLastPara="1" wrap="square" lIns="91425" tIns="45700" rIns="91425" bIns="45700" anchor="ctr" anchorCtr="0">
            <a:noAutofit/>
          </a:bodyPr>
          <a:lstStyle/>
          <a:p>
            <a:r>
              <a:rPr lang="en-US" sz="2800"/>
              <a:t>Internet Standards</a:t>
            </a:r>
            <a:endParaRPr sz="2800"/>
          </a:p>
        </p:txBody>
      </p:sp>
      <p:sp>
        <p:nvSpPr>
          <p:cNvPr id="137" name="Google Shape;137;p16"/>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12</a:t>
            </a:fld>
            <a:endParaRPr/>
          </a:p>
        </p:txBody>
      </p:sp>
      <p:sp>
        <p:nvSpPr>
          <p:cNvPr id="138" name="Google Shape;138;p16"/>
          <p:cNvSpPr txBox="1"/>
          <p:nvPr/>
        </p:nvSpPr>
        <p:spPr>
          <a:xfrm>
            <a:off x="1668049" y="1012294"/>
            <a:ext cx="8999951" cy="923289"/>
          </a:xfrm>
          <a:prstGeom prst="rect">
            <a:avLst/>
          </a:prstGeom>
          <a:noFill/>
          <a:ln>
            <a:noFill/>
          </a:ln>
        </p:spPr>
        <p:txBody>
          <a:bodyPr spcFirstLastPara="1" wrap="square" lIns="91425" tIns="45700" rIns="91425" bIns="45700" anchor="t" anchorCtr="0">
            <a:spAutoFit/>
          </a:bodyPr>
          <a:lstStyle/>
          <a:p>
            <a:pPr>
              <a:buSzPts val="1800"/>
            </a:pPr>
            <a:r>
              <a:rPr lang="en-US" sz="1800">
                <a:solidFill>
                  <a:schemeClr val="dk1"/>
                </a:solidFill>
                <a:highlight>
                  <a:srgbClr val="FFFFFF"/>
                </a:highlight>
                <a:latin typeface="Times New Roman"/>
                <a:ea typeface="Times New Roman"/>
                <a:cs typeface="Times New Roman"/>
                <a:sym typeface="Times New Roman"/>
              </a:rPr>
              <a:t>Various organizations have different responsibilities for promoting and creating standards for the internet and TCP/IP protocol. The figure 6 displays standards of organizations involved with the development and support of the Internet.</a:t>
            </a:r>
            <a:endParaRPr/>
          </a:p>
        </p:txBody>
      </p:sp>
      <p:pic>
        <p:nvPicPr>
          <p:cNvPr id="139" name="Google Shape;139;p16"/>
          <p:cNvPicPr preferRelativeResize="0"/>
          <p:nvPr/>
        </p:nvPicPr>
        <p:blipFill rotWithShape="1">
          <a:blip r:embed="rId3">
            <a:alphaModFix/>
          </a:blip>
          <a:srcRect/>
          <a:stretch/>
        </p:blipFill>
        <p:spPr>
          <a:xfrm>
            <a:off x="1524001" y="1941182"/>
            <a:ext cx="6051313" cy="4514704"/>
          </a:xfrm>
          <a:prstGeom prst="rect">
            <a:avLst/>
          </a:prstGeom>
          <a:noFill/>
          <a:ln>
            <a:noFill/>
          </a:ln>
        </p:spPr>
      </p:pic>
      <p:sp>
        <p:nvSpPr>
          <p:cNvPr id="140" name="Google Shape;140;p16"/>
          <p:cNvSpPr txBox="1"/>
          <p:nvPr/>
        </p:nvSpPr>
        <p:spPr>
          <a:xfrm>
            <a:off x="6967259" y="2310515"/>
            <a:ext cx="3335386" cy="954107"/>
          </a:xfrm>
          <a:prstGeom prst="rect">
            <a:avLst/>
          </a:prstGeom>
          <a:noFill/>
          <a:ln>
            <a:noFill/>
          </a:ln>
        </p:spPr>
        <p:txBody>
          <a:bodyPr spcFirstLastPara="1" wrap="square" lIns="91425" tIns="45700" rIns="91425" bIns="45700" anchor="t" anchorCtr="0">
            <a:spAutoFit/>
          </a:bodyPr>
          <a:lstStyle/>
          <a:p>
            <a:pPr marL="285750" indent="-285750">
              <a:buSzPts val="1400"/>
              <a:buFont typeface="Arial"/>
              <a:buChar char="•"/>
            </a:pPr>
            <a:r>
              <a:rPr lang="en-US">
                <a:latin typeface="Times New Roman"/>
                <a:ea typeface="Times New Roman"/>
                <a:cs typeface="Times New Roman"/>
                <a:sym typeface="Times New Roman"/>
              </a:rPr>
              <a:t>Internet Society (ISOC) </a:t>
            </a:r>
            <a:endParaRPr/>
          </a:p>
          <a:p>
            <a:pPr marL="285750" indent="-285750">
              <a:buSzPts val="1400"/>
              <a:buFont typeface="Arial"/>
              <a:buChar char="•"/>
            </a:pPr>
            <a:r>
              <a:rPr lang="en-US">
                <a:latin typeface="Times New Roman"/>
                <a:ea typeface="Times New Roman"/>
                <a:cs typeface="Times New Roman"/>
                <a:sym typeface="Times New Roman"/>
              </a:rPr>
              <a:t>Internet Architecture Board(IAB)</a:t>
            </a:r>
            <a:endParaRPr/>
          </a:p>
          <a:p>
            <a:pPr marL="285750" indent="-285750">
              <a:buSzPts val="1400"/>
              <a:buFont typeface="Arial"/>
              <a:buChar char="•"/>
            </a:pPr>
            <a:r>
              <a:rPr lang="en-US">
                <a:latin typeface="Times New Roman"/>
                <a:ea typeface="Times New Roman"/>
                <a:cs typeface="Times New Roman"/>
                <a:sym typeface="Times New Roman"/>
              </a:rPr>
              <a:t>Internet Engineering Task Force (IETF)</a:t>
            </a:r>
            <a:endParaRPr/>
          </a:p>
          <a:p>
            <a:pPr marL="285750" indent="-285750">
              <a:buSzPts val="1400"/>
              <a:buFont typeface="Arial"/>
              <a:buChar char="•"/>
            </a:pPr>
            <a:r>
              <a:rPr lang="en-US">
                <a:latin typeface="Times New Roman"/>
                <a:ea typeface="Times New Roman"/>
                <a:cs typeface="Times New Roman"/>
                <a:sym typeface="Times New Roman"/>
              </a:rPr>
              <a:t>Internet Research Task Force (IRTF)</a:t>
            </a:r>
            <a:endParaRPr>
              <a:latin typeface="Times New Roman"/>
              <a:ea typeface="Times New Roman"/>
              <a:cs typeface="Times New Roman"/>
              <a:sym typeface="Times New Roman"/>
            </a:endParaRPr>
          </a:p>
        </p:txBody>
      </p:sp>
      <p:sp>
        <p:nvSpPr>
          <p:cNvPr id="141" name="Google Shape;141;p16"/>
          <p:cNvSpPr txBox="1"/>
          <p:nvPr/>
        </p:nvSpPr>
        <p:spPr>
          <a:xfrm>
            <a:off x="3067776" y="6405250"/>
            <a:ext cx="4507500" cy="338700"/>
          </a:xfrm>
          <a:prstGeom prst="rect">
            <a:avLst/>
          </a:prstGeom>
          <a:noFill/>
          <a:ln>
            <a:noFill/>
          </a:ln>
        </p:spPr>
        <p:txBody>
          <a:bodyPr spcFirstLastPara="1" wrap="square" lIns="91425" tIns="45700" rIns="91425" bIns="45700" anchor="t" anchorCtr="0">
            <a:spAutoFit/>
          </a:bodyPr>
          <a:lstStyle/>
          <a:p>
            <a:pPr>
              <a:buSzPts val="1400"/>
            </a:pPr>
            <a:r>
              <a:rPr lang="en-US" b="1">
                <a:latin typeface="Times New Roman"/>
                <a:ea typeface="Times New Roman"/>
                <a:cs typeface="Times New Roman"/>
                <a:sym typeface="Times New Roman"/>
              </a:rPr>
              <a:t>Figure 6</a:t>
            </a:r>
            <a:r>
              <a:rPr lang="en-US">
                <a:latin typeface="Times New Roman"/>
                <a:ea typeface="Times New Roman"/>
                <a:cs typeface="Times New Roman"/>
                <a:sym typeface="Times New Roman"/>
              </a:rPr>
              <a:t> </a:t>
            </a:r>
            <a:r>
              <a:rPr lang="en-US" sz="1600">
                <a:solidFill>
                  <a:schemeClr val="dk1"/>
                </a:solidFill>
                <a:highlight>
                  <a:srgbClr val="FFFFFF"/>
                </a:highlight>
                <a:latin typeface="Times New Roman"/>
                <a:ea typeface="Times New Roman"/>
                <a:cs typeface="Times New Roman"/>
                <a:sym typeface="Times New Roman"/>
              </a:rPr>
              <a:t>Displays standards of organizations </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7"/>
          <p:cNvSpPr txBox="1">
            <a:spLocks noGrp="1"/>
          </p:cNvSpPr>
          <p:nvPr>
            <p:ph type="ctrTitle"/>
          </p:nvPr>
        </p:nvSpPr>
        <p:spPr>
          <a:xfrm>
            <a:off x="1524000" y="0"/>
            <a:ext cx="6553200" cy="785100"/>
          </a:xfrm>
          <a:prstGeom prst="rect">
            <a:avLst/>
          </a:prstGeom>
          <a:noFill/>
          <a:ln>
            <a:noFill/>
          </a:ln>
        </p:spPr>
        <p:txBody>
          <a:bodyPr spcFirstLastPara="1" wrap="square" lIns="91425" tIns="45700" rIns="91425" bIns="45700" anchor="ctr" anchorCtr="0">
            <a:noAutofit/>
          </a:bodyPr>
          <a:lstStyle/>
          <a:p>
            <a:pPr algn="l"/>
            <a:r>
              <a:rPr lang="en-US" sz="2800"/>
              <a:t>Electronics and Communications Standards</a:t>
            </a:r>
            <a:endParaRPr sz="2800"/>
          </a:p>
        </p:txBody>
      </p:sp>
      <p:sp>
        <p:nvSpPr>
          <p:cNvPr id="147" name="Google Shape;147;p17"/>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13</a:t>
            </a:fld>
            <a:endParaRPr/>
          </a:p>
        </p:txBody>
      </p:sp>
      <p:sp>
        <p:nvSpPr>
          <p:cNvPr id="148" name="Google Shape;148;p17"/>
          <p:cNvSpPr txBox="1"/>
          <p:nvPr/>
        </p:nvSpPr>
        <p:spPr>
          <a:xfrm>
            <a:off x="1613452" y="1043731"/>
            <a:ext cx="8786100" cy="5079600"/>
          </a:xfrm>
          <a:prstGeom prst="rect">
            <a:avLst/>
          </a:prstGeom>
          <a:noFill/>
          <a:ln>
            <a:noFill/>
          </a:ln>
        </p:spPr>
        <p:txBody>
          <a:bodyPr spcFirstLastPara="1" wrap="square" lIns="91425" tIns="45700" rIns="91425" bIns="45700" anchor="t" anchorCtr="0">
            <a:spAutoFit/>
          </a:bodyPr>
          <a:lstStyle/>
          <a:p>
            <a:pPr algn="just">
              <a:buSzPts val="1800"/>
            </a:pPr>
            <a:r>
              <a:rPr lang="en-US" sz="1800">
                <a:solidFill>
                  <a:schemeClr val="dk1"/>
                </a:solidFill>
                <a:highlight>
                  <a:srgbClr val="FFFFFF"/>
                </a:highlight>
                <a:latin typeface="Times New Roman"/>
                <a:ea typeface="Times New Roman"/>
                <a:cs typeface="Times New Roman"/>
                <a:sym typeface="Times New Roman"/>
              </a:rPr>
              <a:t>These standard organizations include the following:</a:t>
            </a:r>
            <a:endParaRPr/>
          </a:p>
          <a:p>
            <a:pPr algn="just">
              <a:buSzPts val="1800"/>
            </a:pPr>
            <a:endParaRPr sz="1800">
              <a:solidFill>
                <a:schemeClr val="dk1"/>
              </a:solidFill>
              <a:highlight>
                <a:srgbClr val="FFFFFF"/>
              </a:highlight>
              <a:latin typeface="Times New Roman"/>
              <a:ea typeface="Times New Roman"/>
              <a:cs typeface="Times New Roman"/>
              <a:sym typeface="Times New Roman"/>
            </a:endParaRPr>
          </a:p>
          <a:p>
            <a:pPr algn="just">
              <a:buSzPts val="1800"/>
              <a:buFont typeface="Arial"/>
              <a:buChar char="•"/>
            </a:pPr>
            <a:r>
              <a:rPr lang="en-US" sz="1800" b="1">
                <a:solidFill>
                  <a:schemeClr val="dk1"/>
                </a:solidFill>
                <a:highlight>
                  <a:srgbClr val="FFFFFF"/>
                </a:highlight>
                <a:latin typeface="Times New Roman"/>
                <a:ea typeface="Times New Roman"/>
                <a:cs typeface="Times New Roman"/>
                <a:sym typeface="Times New Roman"/>
              </a:rPr>
              <a:t>Institute of Electrical and Electronics Engineers </a:t>
            </a:r>
            <a:r>
              <a:rPr lang="en-US" sz="1800">
                <a:solidFill>
                  <a:schemeClr val="dk1"/>
                </a:solidFill>
                <a:highlight>
                  <a:srgbClr val="FFFFFF"/>
                </a:highlight>
                <a:latin typeface="Times New Roman"/>
                <a:ea typeface="Times New Roman"/>
                <a:cs typeface="Times New Roman"/>
                <a:sym typeface="Times New Roman"/>
              </a:rPr>
              <a:t>(</a:t>
            </a:r>
            <a:r>
              <a:rPr lang="en-US" sz="1800" b="1">
                <a:solidFill>
                  <a:schemeClr val="dk1"/>
                </a:solidFill>
                <a:highlight>
                  <a:srgbClr val="FFFFFF"/>
                </a:highlight>
                <a:latin typeface="Times New Roman"/>
                <a:ea typeface="Times New Roman"/>
                <a:cs typeface="Times New Roman"/>
                <a:sym typeface="Times New Roman"/>
              </a:rPr>
              <a:t>IEEE</a:t>
            </a:r>
            <a:r>
              <a:rPr lang="en-US" sz="1800">
                <a:solidFill>
                  <a:schemeClr val="dk1"/>
                </a:solidFill>
                <a:highlight>
                  <a:srgbClr val="FFFFFF"/>
                </a:highlight>
                <a:latin typeface="Times New Roman"/>
                <a:ea typeface="Times New Roman"/>
                <a:cs typeface="Times New Roman"/>
                <a:sym typeface="Times New Roman"/>
              </a:rPr>
              <a:t>, pronounced “I-triple-E”) - Organization of electrical engineering and electronics dedicated to advancing technological innovation and creating standards in a wide area of industries including power and energy, healthcare, telecommunications, and networking. </a:t>
            </a:r>
            <a:endParaRPr sz="1800">
              <a:solidFill>
                <a:schemeClr val="dk1"/>
              </a:solidFill>
              <a:highlight>
                <a:srgbClr val="FFFFFF"/>
              </a:highlight>
              <a:latin typeface="Times New Roman"/>
              <a:ea typeface="Times New Roman"/>
              <a:cs typeface="Times New Roman"/>
              <a:sym typeface="Times New Roman"/>
            </a:endParaRPr>
          </a:p>
          <a:p>
            <a:pPr marL="457200" algn="just">
              <a:buSzPts val="1800"/>
            </a:pPr>
            <a:endParaRPr sz="1800">
              <a:solidFill>
                <a:schemeClr val="dk1"/>
              </a:solidFill>
              <a:highlight>
                <a:srgbClr val="FFFFFF"/>
              </a:highlight>
              <a:latin typeface="Times New Roman"/>
              <a:ea typeface="Times New Roman"/>
              <a:cs typeface="Times New Roman"/>
              <a:sym typeface="Times New Roman"/>
            </a:endParaRPr>
          </a:p>
          <a:p>
            <a:pPr algn="just">
              <a:buSzPts val="1800"/>
              <a:buFont typeface="Arial"/>
              <a:buChar char="•"/>
            </a:pPr>
            <a:r>
              <a:rPr lang="en-US" sz="1800" b="1">
                <a:solidFill>
                  <a:schemeClr val="dk1"/>
                </a:solidFill>
                <a:highlight>
                  <a:srgbClr val="FFFFFF"/>
                </a:highlight>
                <a:latin typeface="Times New Roman"/>
                <a:ea typeface="Times New Roman"/>
                <a:cs typeface="Times New Roman"/>
                <a:sym typeface="Times New Roman"/>
              </a:rPr>
              <a:t>Electronic Industries Alliance (EIA)</a:t>
            </a:r>
            <a:r>
              <a:rPr lang="en-US" sz="1800">
                <a:solidFill>
                  <a:schemeClr val="dk1"/>
                </a:solidFill>
                <a:highlight>
                  <a:srgbClr val="FFFFFF"/>
                </a:highlight>
                <a:latin typeface="Times New Roman"/>
                <a:ea typeface="Times New Roman"/>
                <a:cs typeface="Times New Roman"/>
                <a:sym typeface="Times New Roman"/>
              </a:rPr>
              <a:t> - Organization is best known for its standards relating to electrical wiring, connectors, and the 19-inch racks used to mount networking equipment.</a:t>
            </a:r>
            <a:endParaRPr sz="1800">
              <a:solidFill>
                <a:schemeClr val="dk1"/>
              </a:solidFill>
              <a:highlight>
                <a:srgbClr val="FFFFFF"/>
              </a:highlight>
              <a:latin typeface="Times New Roman"/>
              <a:ea typeface="Times New Roman"/>
              <a:cs typeface="Times New Roman"/>
              <a:sym typeface="Times New Roman"/>
            </a:endParaRPr>
          </a:p>
          <a:p>
            <a:pPr marL="457200" algn="just">
              <a:buSzPts val="1800"/>
            </a:pPr>
            <a:endParaRPr sz="1800">
              <a:solidFill>
                <a:schemeClr val="dk1"/>
              </a:solidFill>
              <a:highlight>
                <a:srgbClr val="FFFFFF"/>
              </a:highlight>
              <a:latin typeface="Times New Roman"/>
              <a:ea typeface="Times New Roman"/>
              <a:cs typeface="Times New Roman"/>
              <a:sym typeface="Times New Roman"/>
            </a:endParaRPr>
          </a:p>
          <a:p>
            <a:pPr algn="just">
              <a:buSzPts val="1800"/>
              <a:buFont typeface="Arial"/>
              <a:buChar char="•"/>
            </a:pPr>
            <a:r>
              <a:rPr lang="en-US" sz="1800" b="1">
                <a:solidFill>
                  <a:schemeClr val="dk1"/>
                </a:solidFill>
                <a:highlight>
                  <a:srgbClr val="FFFFFF"/>
                </a:highlight>
                <a:latin typeface="Times New Roman"/>
                <a:ea typeface="Times New Roman"/>
                <a:cs typeface="Times New Roman"/>
                <a:sym typeface="Times New Roman"/>
              </a:rPr>
              <a:t>Telecommunications Industry Association (TIA)</a:t>
            </a:r>
            <a:r>
              <a:rPr lang="en-US" sz="1800">
                <a:solidFill>
                  <a:schemeClr val="dk1"/>
                </a:solidFill>
                <a:highlight>
                  <a:srgbClr val="FFFFFF"/>
                </a:highlight>
                <a:latin typeface="Times New Roman"/>
                <a:ea typeface="Times New Roman"/>
                <a:cs typeface="Times New Roman"/>
                <a:sym typeface="Times New Roman"/>
              </a:rPr>
              <a:t> - Organization responsible for developing communication standards in a variety of areas including radio equipment, cellular towers, Voice over IP (VoIP) devices, satellite communications, and more.</a:t>
            </a:r>
            <a:endParaRPr sz="1800">
              <a:solidFill>
                <a:schemeClr val="dk1"/>
              </a:solidFill>
              <a:highlight>
                <a:srgbClr val="FFFFFF"/>
              </a:highlight>
              <a:latin typeface="Times New Roman"/>
              <a:ea typeface="Times New Roman"/>
              <a:cs typeface="Times New Roman"/>
              <a:sym typeface="Times New Roman"/>
            </a:endParaRPr>
          </a:p>
          <a:p>
            <a:pPr marL="457200" algn="just">
              <a:buSzPts val="1800"/>
            </a:pPr>
            <a:endParaRPr sz="1800">
              <a:solidFill>
                <a:schemeClr val="dk1"/>
              </a:solidFill>
              <a:highlight>
                <a:srgbClr val="FFFFFF"/>
              </a:highlight>
              <a:latin typeface="Times New Roman"/>
              <a:ea typeface="Times New Roman"/>
              <a:cs typeface="Times New Roman"/>
              <a:sym typeface="Times New Roman"/>
            </a:endParaRPr>
          </a:p>
          <a:p>
            <a:pPr algn="just">
              <a:buSzPts val="1800"/>
              <a:buFont typeface="Arial"/>
              <a:buChar char="•"/>
            </a:pPr>
            <a:r>
              <a:rPr lang="en-US" sz="1800" b="1">
                <a:solidFill>
                  <a:schemeClr val="dk1"/>
                </a:solidFill>
                <a:highlight>
                  <a:srgbClr val="FFFFFF"/>
                </a:highlight>
                <a:latin typeface="Times New Roman"/>
                <a:ea typeface="Times New Roman"/>
                <a:cs typeface="Times New Roman"/>
                <a:sym typeface="Times New Roman"/>
              </a:rPr>
              <a:t>International Telecommunications Union-Telecommunication Standardization Sector (ITU-T)</a:t>
            </a:r>
            <a:r>
              <a:rPr lang="en-US" sz="1800">
                <a:solidFill>
                  <a:schemeClr val="dk1"/>
                </a:solidFill>
                <a:highlight>
                  <a:srgbClr val="FFFFFF"/>
                </a:highlight>
                <a:latin typeface="Times New Roman"/>
                <a:ea typeface="Times New Roman"/>
                <a:cs typeface="Times New Roman"/>
                <a:sym typeface="Times New Roman"/>
              </a:rPr>
              <a:t> - One of the largest and oldest communication standards organizations. The ITU-T defines standards for video compression, Internet Protocol Television (IPTV), and broadband communications, such as a digital subscriber line (DSL).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ctrTitle"/>
          </p:nvPr>
        </p:nvSpPr>
        <p:spPr>
          <a:xfrm>
            <a:off x="1524000" y="1"/>
            <a:ext cx="5486400" cy="914400"/>
          </a:xfrm>
          <a:prstGeom prst="rect">
            <a:avLst/>
          </a:prstGeom>
          <a:noFill/>
          <a:ln>
            <a:noFill/>
          </a:ln>
        </p:spPr>
        <p:txBody>
          <a:bodyPr spcFirstLastPara="1" wrap="square" lIns="91425" tIns="45700" rIns="91425" bIns="45700" anchor="ctr" anchorCtr="0">
            <a:noAutofit/>
          </a:bodyPr>
          <a:lstStyle/>
          <a:p>
            <a:pPr algn="l"/>
            <a:r>
              <a:rPr lang="en-US" sz="2800"/>
              <a:t>Questions</a:t>
            </a:r>
            <a:endParaRPr sz="2800"/>
          </a:p>
        </p:txBody>
      </p:sp>
      <p:sp>
        <p:nvSpPr>
          <p:cNvPr id="154" name="Google Shape;154;p18"/>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14</a:t>
            </a:fld>
            <a:endParaRPr/>
          </a:p>
        </p:txBody>
      </p:sp>
      <p:sp>
        <p:nvSpPr>
          <p:cNvPr id="155" name="Google Shape;155;p18"/>
          <p:cNvSpPr txBox="1">
            <a:spLocks noGrp="1"/>
          </p:cNvSpPr>
          <p:nvPr>
            <p:ph type="subTitle" idx="1"/>
          </p:nvPr>
        </p:nvSpPr>
        <p:spPr>
          <a:xfrm>
            <a:off x="1968150" y="914400"/>
            <a:ext cx="8255700" cy="5824800"/>
          </a:xfrm>
          <a:prstGeom prst="rect">
            <a:avLst/>
          </a:prstGeom>
          <a:solidFill>
            <a:srgbClr val="FFFFFF"/>
          </a:solidFill>
          <a:ln>
            <a:noFill/>
          </a:ln>
        </p:spPr>
        <p:txBody>
          <a:bodyPr spcFirstLastPara="1" wrap="square" lIns="0" tIns="0" rIns="0" bIns="158700" anchor="ctr" anchorCtr="0">
            <a:spAutoFit/>
          </a:bodyPr>
          <a:lstStyle/>
          <a:p>
            <a:pPr marL="0" indent="0" algn="l">
              <a:spcBef>
                <a:spcPts val="0"/>
              </a:spcBef>
              <a:buSzPts val="1800"/>
            </a:pPr>
            <a:endParaRPr sz="1800">
              <a:solidFill>
                <a:schemeClr val="dk1"/>
              </a:solidFill>
              <a:latin typeface="Arial"/>
              <a:ea typeface="Arial"/>
              <a:cs typeface="Arial"/>
              <a:sym typeface="Arial"/>
            </a:endParaRPr>
          </a:p>
          <a:p>
            <a:pPr marL="0" indent="0" algn="l">
              <a:spcBef>
                <a:spcPts val="0"/>
              </a:spcBef>
              <a:buClr>
                <a:srgbClr val="58585B"/>
              </a:buClr>
              <a:buSzPts val="1400"/>
              <a:buFont typeface="Times New Roman"/>
              <a:buAutoNum type="arabicPeriod"/>
            </a:pPr>
            <a:r>
              <a:rPr lang="en-US" sz="1400">
                <a:solidFill>
                  <a:srgbClr val="58585B"/>
                </a:solidFill>
                <a:latin typeface="Times New Roman"/>
                <a:ea typeface="Times New Roman"/>
                <a:cs typeface="Times New Roman"/>
                <a:sym typeface="Times New Roman"/>
              </a:rPr>
              <a:t>Which three acronyms/initialisms represent standards organizations? (Choose three.)</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IANA</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IETF</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TCP/IP</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OSI</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MAC</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IEEE</a:t>
            </a:r>
            <a:endParaRPr/>
          </a:p>
          <a:p>
            <a:pPr marL="0" indent="0" algn="l">
              <a:spcBef>
                <a:spcPts val="0"/>
              </a:spcBef>
              <a:buSzPts val="1400"/>
            </a:pPr>
            <a:endParaRPr sz="1400">
              <a:solidFill>
                <a:srgbClr val="58585B"/>
              </a:solidFill>
              <a:latin typeface="Times New Roman"/>
              <a:ea typeface="Times New Roman"/>
              <a:cs typeface="Times New Roman"/>
              <a:sym typeface="Times New Roman"/>
            </a:endParaRPr>
          </a:p>
          <a:p>
            <a:pPr marL="0" indent="0" algn="l">
              <a:spcBef>
                <a:spcPts val="0"/>
              </a:spcBef>
              <a:buClr>
                <a:srgbClr val="58585B"/>
              </a:buClr>
              <a:buSzPts val="1400"/>
              <a:buFont typeface="Times New Roman"/>
              <a:buAutoNum type="arabicPeriod" startAt="2"/>
            </a:pPr>
            <a:r>
              <a:rPr lang="en-US" sz="1400">
                <a:solidFill>
                  <a:srgbClr val="58585B"/>
                </a:solidFill>
                <a:latin typeface="Times New Roman"/>
                <a:ea typeface="Times New Roman"/>
                <a:cs typeface="Times New Roman"/>
                <a:sym typeface="Times New Roman"/>
              </a:rPr>
              <a:t>What type of communication will send a message to all devices on a local area network?</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multicast</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unicast</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broadcast</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Allcast</a:t>
            </a:r>
            <a:endParaRPr sz="1400">
              <a:solidFill>
                <a:srgbClr val="58585B"/>
              </a:solidFill>
              <a:latin typeface="Times New Roman"/>
              <a:ea typeface="Times New Roman"/>
              <a:cs typeface="Times New Roman"/>
              <a:sym typeface="Times New Roman"/>
            </a:endParaRPr>
          </a:p>
          <a:p>
            <a:pPr marL="0" indent="0" algn="l">
              <a:spcBef>
                <a:spcPts val="0"/>
              </a:spcBef>
              <a:buSzPts val="1400"/>
            </a:pPr>
            <a:endParaRPr sz="1400">
              <a:solidFill>
                <a:srgbClr val="58585B"/>
              </a:solidFill>
              <a:latin typeface="Times New Roman"/>
              <a:ea typeface="Times New Roman"/>
              <a:cs typeface="Times New Roman"/>
              <a:sym typeface="Times New Roman"/>
            </a:endParaRPr>
          </a:p>
          <a:p>
            <a:pPr marL="0" indent="0" algn="l">
              <a:spcBef>
                <a:spcPts val="0"/>
              </a:spcBef>
              <a:buClr>
                <a:srgbClr val="58585B"/>
              </a:buClr>
              <a:buSzPts val="1400"/>
              <a:buFont typeface="Times New Roman"/>
              <a:buAutoNum type="arabicPeriod" startAt="3"/>
            </a:pPr>
            <a:r>
              <a:rPr lang="en-US" sz="1400">
                <a:solidFill>
                  <a:srgbClr val="58585B"/>
                </a:solidFill>
                <a:latin typeface="Times New Roman"/>
                <a:ea typeface="Times New Roman"/>
                <a:cs typeface="Times New Roman"/>
                <a:sym typeface="Times New Roman"/>
              </a:rPr>
              <a:t>In computer communication, what is the purpose of message encoding?</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to convert information to the appropriate form for transmission</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to negotiate correct timing for successful communication</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to break large messages into smaller frames</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to interpret information</a:t>
            </a:r>
            <a:endParaRPr/>
          </a:p>
          <a:p>
            <a:pPr marL="0" indent="0" algn="l">
              <a:spcBef>
                <a:spcPts val="0"/>
              </a:spcBef>
              <a:buSzPts val="1400"/>
            </a:pPr>
            <a:endParaRPr sz="1400">
              <a:solidFill>
                <a:srgbClr val="58585B"/>
              </a:solidFill>
              <a:latin typeface="Times New Roman"/>
              <a:ea typeface="Times New Roman"/>
              <a:cs typeface="Times New Roman"/>
              <a:sym typeface="Times New Roman"/>
            </a:endParaRPr>
          </a:p>
          <a:p>
            <a:pPr marL="0" indent="0" algn="l">
              <a:spcBef>
                <a:spcPts val="0"/>
              </a:spcBef>
              <a:buClr>
                <a:srgbClr val="58585B"/>
              </a:buClr>
              <a:buSzPts val="1400"/>
              <a:buFont typeface="Times New Roman"/>
              <a:buAutoNum type="arabicPeriod" startAt="4"/>
            </a:pPr>
            <a:r>
              <a:rPr lang="en-US" sz="1400">
                <a:solidFill>
                  <a:srgbClr val="58585B"/>
                </a:solidFill>
                <a:latin typeface="Times New Roman"/>
                <a:ea typeface="Times New Roman"/>
                <a:cs typeface="Times New Roman"/>
                <a:sym typeface="Times New Roman"/>
              </a:rPr>
              <a:t>Which message delivery option is used when all devices need to receive the same message simultaneously?</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multicast</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unicast</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broadcast</a:t>
            </a:r>
            <a:endParaRPr/>
          </a:p>
          <a:p>
            <a:pPr marL="0" indent="0" algn="l">
              <a:spcBef>
                <a:spcPts val="0"/>
              </a:spcBef>
              <a:buClr>
                <a:srgbClr val="58585B"/>
              </a:buClr>
              <a:buSzPts val="1400"/>
            </a:pPr>
            <a:r>
              <a:rPr lang="en-US" sz="1400">
                <a:solidFill>
                  <a:srgbClr val="58585B"/>
                </a:solidFill>
                <a:latin typeface="Times New Roman"/>
                <a:ea typeface="Times New Roman"/>
                <a:cs typeface="Times New Roman"/>
                <a:sym typeface="Times New Roman"/>
              </a:rPr>
              <a:t>duplex</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ctrTitle"/>
          </p:nvPr>
        </p:nvSpPr>
        <p:spPr>
          <a:xfrm>
            <a:off x="1524000" y="1"/>
            <a:ext cx="5486400" cy="914400"/>
          </a:xfrm>
          <a:prstGeom prst="rect">
            <a:avLst/>
          </a:prstGeom>
          <a:noFill/>
          <a:ln>
            <a:noFill/>
          </a:ln>
        </p:spPr>
        <p:txBody>
          <a:bodyPr spcFirstLastPara="1" wrap="square" lIns="91425" tIns="45700" rIns="91425" bIns="45700" anchor="ctr" anchorCtr="0">
            <a:noAutofit/>
          </a:bodyPr>
          <a:lstStyle/>
          <a:p>
            <a:pPr algn="l"/>
            <a:r>
              <a:rPr lang="en-US" sz="2800"/>
              <a:t>Questions</a:t>
            </a:r>
            <a:endParaRPr sz="2800"/>
          </a:p>
        </p:txBody>
      </p:sp>
      <p:sp>
        <p:nvSpPr>
          <p:cNvPr id="161" name="Google Shape;161;p19"/>
          <p:cNvSpPr txBox="1">
            <a:spLocks noGrp="1"/>
          </p:cNvSpPr>
          <p:nvPr>
            <p:ph type="subTitle" idx="1"/>
          </p:nvPr>
        </p:nvSpPr>
        <p:spPr>
          <a:xfrm>
            <a:off x="1897375" y="914400"/>
            <a:ext cx="8153400" cy="4603800"/>
          </a:xfrm>
          <a:prstGeom prst="rect">
            <a:avLst/>
          </a:prstGeom>
          <a:noFill/>
          <a:ln>
            <a:noFill/>
          </a:ln>
        </p:spPr>
        <p:txBody>
          <a:bodyPr spcFirstLastPara="1" wrap="square" lIns="91425" tIns="45700" rIns="91425" bIns="45700" anchor="t" anchorCtr="0">
            <a:noAutofit/>
          </a:bodyPr>
          <a:lstStyle/>
          <a:p>
            <a:pPr marL="0" indent="0" algn="l">
              <a:spcBef>
                <a:spcPts val="0"/>
              </a:spcBef>
              <a:buClr>
                <a:srgbClr val="58585B"/>
              </a:buClr>
              <a:buSzPts val="1600"/>
              <a:buFont typeface="Times New Roman"/>
              <a:buAutoNum type="arabicPeriod" startAt="5"/>
            </a:pPr>
            <a:r>
              <a:rPr lang="en-US" sz="1600">
                <a:solidFill>
                  <a:srgbClr val="58585B"/>
                </a:solidFill>
                <a:latin typeface="Times New Roman"/>
                <a:ea typeface="Times New Roman"/>
                <a:cs typeface="Times New Roman"/>
                <a:sym typeface="Times New Roman"/>
              </a:rPr>
              <a:t>What are two benefits of using a layered network model? (Choose two.)</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It prevents designers from creating their own model.</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It prevents technology in one layer from affecting other layers.</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It ensures a device at one layer can function at the next higher layer.</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It assists in protocol design.</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It speeds up packet delivery.</a:t>
            </a:r>
            <a:endParaRPr/>
          </a:p>
          <a:p>
            <a:pPr marL="0" indent="0" algn="l">
              <a:spcBef>
                <a:spcPts val="0"/>
              </a:spcBef>
              <a:buSzPts val="1600"/>
            </a:pPr>
            <a:endParaRPr sz="1600">
              <a:solidFill>
                <a:srgbClr val="58585B"/>
              </a:solidFill>
              <a:latin typeface="Times New Roman"/>
              <a:ea typeface="Times New Roman"/>
              <a:cs typeface="Times New Roman"/>
              <a:sym typeface="Times New Roman"/>
            </a:endParaRPr>
          </a:p>
          <a:p>
            <a:pPr marL="0" indent="0" algn="l">
              <a:spcBef>
                <a:spcPts val="0"/>
              </a:spcBef>
              <a:buClr>
                <a:srgbClr val="58585B"/>
              </a:buClr>
              <a:buSzPts val="1600"/>
              <a:buFont typeface="Times New Roman"/>
              <a:buAutoNum type="arabicPeriod" startAt="6"/>
            </a:pPr>
            <a:r>
              <a:rPr lang="en-US" sz="1600">
                <a:solidFill>
                  <a:srgbClr val="58585B"/>
                </a:solidFill>
                <a:latin typeface="Times New Roman"/>
                <a:ea typeface="Times New Roman"/>
                <a:cs typeface="Times New Roman"/>
                <a:sym typeface="Times New Roman"/>
              </a:rPr>
              <a:t>What is the purpose of protocols in data communications?</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specifying the device operating systems that will support the communication</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dictating the content of the message sent during communication</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specifying the bandwidth of the channel or medium for each type of communication</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providing the rules required for a specific type of communication to occur</a:t>
            </a:r>
            <a:endParaRPr/>
          </a:p>
          <a:p>
            <a:pPr marL="0" indent="0" algn="l">
              <a:spcBef>
                <a:spcPts val="0"/>
              </a:spcBef>
              <a:buSzPts val="1600"/>
            </a:pPr>
            <a:endParaRPr sz="1600">
              <a:solidFill>
                <a:srgbClr val="58585B"/>
              </a:solidFill>
              <a:latin typeface="Times New Roman"/>
              <a:ea typeface="Times New Roman"/>
              <a:cs typeface="Times New Roman"/>
              <a:sym typeface="Times New Roman"/>
            </a:endParaRPr>
          </a:p>
          <a:p>
            <a:pPr marL="0" indent="0" algn="l">
              <a:spcBef>
                <a:spcPts val="0"/>
              </a:spcBef>
              <a:buClr>
                <a:srgbClr val="58585B"/>
              </a:buClr>
              <a:buSzPts val="1600"/>
              <a:buFont typeface="Times New Roman"/>
              <a:buAutoNum type="arabicPeriod" startAt="7"/>
            </a:pPr>
            <a:r>
              <a:rPr lang="en-US" sz="1600">
                <a:solidFill>
                  <a:srgbClr val="58585B"/>
                </a:solidFill>
                <a:latin typeface="Times New Roman"/>
                <a:ea typeface="Times New Roman"/>
                <a:cs typeface="Times New Roman"/>
                <a:sym typeface="Times New Roman"/>
              </a:rPr>
              <a:t>Which logical address is used for delivery of data to a remote network?</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destination MAC address</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destination IP address</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source IP address</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source MAC address</a:t>
            </a:r>
            <a:endParaRPr/>
          </a:p>
          <a:p>
            <a:pPr marL="0" indent="0" algn="l">
              <a:spcBef>
                <a:spcPts val="0"/>
              </a:spcBef>
              <a:buClr>
                <a:srgbClr val="58585B"/>
              </a:buClr>
              <a:buSzPts val="1600"/>
            </a:pPr>
            <a:r>
              <a:rPr lang="en-US" sz="1600">
                <a:solidFill>
                  <a:srgbClr val="58585B"/>
                </a:solidFill>
                <a:latin typeface="Times New Roman"/>
                <a:ea typeface="Times New Roman"/>
                <a:cs typeface="Times New Roman"/>
                <a:sym typeface="Times New Roman"/>
              </a:rPr>
              <a:t>destination port number</a:t>
            </a:r>
            <a:endParaRPr/>
          </a:p>
          <a:p>
            <a:endParaRPr sz="1200"/>
          </a:p>
        </p:txBody>
      </p:sp>
      <p:sp>
        <p:nvSpPr>
          <p:cNvPr id="162" name="Google Shape;162;p19"/>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15</a:t>
            </a:fld>
            <a:endParaRPr/>
          </a:p>
        </p:txBody>
      </p:sp>
      <p:sp>
        <p:nvSpPr>
          <p:cNvPr id="163" name="Google Shape;163;p19"/>
          <p:cNvSpPr txBox="1"/>
          <p:nvPr/>
        </p:nvSpPr>
        <p:spPr>
          <a:xfrm>
            <a:off x="1897375" y="5798075"/>
            <a:ext cx="7969800" cy="923400"/>
          </a:xfrm>
          <a:prstGeom prst="rect">
            <a:avLst/>
          </a:prstGeom>
          <a:noFill/>
          <a:ln>
            <a:noFill/>
          </a:ln>
        </p:spPr>
        <p:txBody>
          <a:bodyPr spcFirstLastPara="1" wrap="square" lIns="91425" tIns="91425" rIns="91425" bIns="91425" anchor="t" anchorCtr="0">
            <a:spAutoFit/>
          </a:bodyPr>
          <a:lstStyle/>
          <a:p>
            <a:r>
              <a:rPr lang="en-US" sz="1600" b="1">
                <a:latin typeface="Times New Roman"/>
                <a:ea typeface="Times New Roman"/>
                <a:cs typeface="Times New Roman"/>
                <a:sym typeface="Times New Roman"/>
              </a:rPr>
              <a:t>References :</a:t>
            </a:r>
            <a:endParaRPr sz="1600" b="1">
              <a:latin typeface="Times New Roman"/>
              <a:ea typeface="Times New Roman"/>
              <a:cs typeface="Times New Roman"/>
              <a:sym typeface="Times New Roman"/>
            </a:endParaRPr>
          </a:p>
          <a:p>
            <a:r>
              <a:rPr lang="en-US" sz="1600">
                <a:latin typeface="Times New Roman"/>
                <a:ea typeface="Times New Roman"/>
                <a:cs typeface="Times New Roman"/>
                <a:sym typeface="Times New Roman"/>
              </a:rPr>
              <a:t>Data Communications and Networking’ by Forouzan, 5th Edition, 2013</a:t>
            </a:r>
            <a:endParaRPr sz="1600">
              <a:latin typeface="Times New Roman"/>
              <a:ea typeface="Times New Roman"/>
              <a:cs typeface="Times New Roman"/>
              <a:sym typeface="Times New Roman"/>
            </a:endParaRPr>
          </a:p>
          <a:p>
            <a:r>
              <a:rPr lang="en-US" sz="1600">
                <a:latin typeface="Times New Roman"/>
                <a:ea typeface="Times New Roman"/>
                <a:cs typeface="Times New Roman"/>
                <a:sym typeface="Times New Roman"/>
              </a:rPr>
              <a:t>Netacad course </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524001" y="238540"/>
            <a:ext cx="2454965" cy="914400"/>
          </a:xfrm>
          <a:prstGeom prst="rect">
            <a:avLst/>
          </a:prstGeom>
          <a:noFill/>
          <a:ln>
            <a:noFill/>
          </a:ln>
        </p:spPr>
        <p:txBody>
          <a:bodyPr spcFirstLastPara="1" wrap="square" lIns="91425" tIns="45700" rIns="91425" bIns="45700" anchor="ctr" anchorCtr="0">
            <a:noAutofit/>
          </a:bodyPr>
          <a:lstStyle/>
          <a:p>
            <a:r>
              <a:rPr lang="en-US">
                <a:solidFill>
                  <a:schemeClr val="dk1"/>
                </a:solidFill>
              </a:rPr>
              <a:t>Index</a:t>
            </a:r>
            <a:br>
              <a:rPr lang="en-US">
                <a:solidFill>
                  <a:schemeClr val="dk1"/>
                </a:solidFill>
              </a:rPr>
            </a:br>
            <a:endParaRPr/>
          </a:p>
        </p:txBody>
      </p:sp>
      <p:sp>
        <p:nvSpPr>
          <p:cNvPr id="57" name="Google Shape;57;p13"/>
          <p:cNvSpPr txBox="1">
            <a:spLocks noGrp="1"/>
          </p:cNvSpPr>
          <p:nvPr>
            <p:ph type="subTitle" idx="1"/>
          </p:nvPr>
        </p:nvSpPr>
        <p:spPr>
          <a:xfrm>
            <a:off x="2057400" y="1371600"/>
            <a:ext cx="8153400" cy="3269974"/>
          </a:xfrm>
          <a:prstGeom prst="rect">
            <a:avLst/>
          </a:prstGeom>
          <a:noFill/>
          <a:ln>
            <a:noFill/>
          </a:ln>
        </p:spPr>
        <p:txBody>
          <a:bodyPr spcFirstLastPara="1" wrap="square" lIns="91425" tIns="45700" rIns="91425" bIns="45700" anchor="t" anchorCtr="0">
            <a:noAutofit/>
          </a:bodyPr>
          <a:lstStyle/>
          <a:p>
            <a:pPr marL="482600" algn="l">
              <a:buSzPts val="2800"/>
              <a:buFont typeface="Arial"/>
              <a:buChar char="•"/>
            </a:pPr>
            <a:r>
              <a:rPr lang="en-US" sz="2800">
                <a:solidFill>
                  <a:schemeClr val="dk1"/>
                </a:solidFill>
                <a:latin typeface="Times New Roman"/>
                <a:ea typeface="Times New Roman"/>
                <a:cs typeface="Times New Roman"/>
                <a:sym typeface="Times New Roman"/>
              </a:rPr>
              <a:t>TCP/IP Protocol suite</a:t>
            </a:r>
            <a:endParaRPr sz="2800"/>
          </a:p>
          <a:p>
            <a:pPr marL="482600" algn="l">
              <a:buSzPts val="2800"/>
              <a:buFont typeface="Arial"/>
              <a:buChar char="•"/>
            </a:pPr>
            <a:r>
              <a:rPr lang="en-US" sz="2800">
                <a:solidFill>
                  <a:schemeClr val="dk1"/>
                </a:solidFill>
                <a:latin typeface="Times New Roman"/>
                <a:ea typeface="Times New Roman"/>
                <a:cs typeface="Times New Roman"/>
                <a:sym typeface="Times New Roman"/>
              </a:rPr>
              <a:t>TCP/IP Protocol Model</a:t>
            </a:r>
            <a:endParaRPr sz="2800"/>
          </a:p>
          <a:p>
            <a:pPr marL="482600" algn="l">
              <a:buSzPts val="2800"/>
              <a:buFont typeface="Arial"/>
              <a:buChar char="•"/>
            </a:pPr>
            <a:r>
              <a:rPr lang="en-US" sz="2800">
                <a:solidFill>
                  <a:schemeClr val="dk1"/>
                </a:solidFill>
                <a:latin typeface="Times New Roman"/>
                <a:ea typeface="Times New Roman"/>
                <a:cs typeface="Times New Roman"/>
                <a:sym typeface="Times New Roman"/>
              </a:rPr>
              <a:t>Comparison of OSI and TCP/IP</a:t>
            </a:r>
            <a:endParaRPr sz="2800"/>
          </a:p>
          <a:p>
            <a:pPr marL="482600" algn="l">
              <a:buSzPts val="2800"/>
              <a:buFont typeface="Arial"/>
              <a:buChar char="•"/>
            </a:pPr>
            <a:r>
              <a:rPr lang="en-US" sz="2800">
                <a:solidFill>
                  <a:schemeClr val="dk1"/>
                </a:solidFill>
                <a:latin typeface="Times New Roman"/>
                <a:ea typeface="Times New Roman"/>
                <a:cs typeface="Times New Roman"/>
                <a:sym typeface="Times New Roman"/>
              </a:rPr>
              <a:t>Internet Standards</a:t>
            </a:r>
            <a:endParaRPr sz="2800"/>
          </a:p>
          <a:p>
            <a:pPr marL="482600" algn="l">
              <a:buSzPts val="2800"/>
              <a:buFont typeface="Arial"/>
              <a:buChar char="•"/>
            </a:pPr>
            <a:r>
              <a:rPr lang="en-US" sz="2800">
                <a:solidFill>
                  <a:schemeClr val="dk1"/>
                </a:solidFill>
                <a:latin typeface="Times New Roman"/>
                <a:ea typeface="Times New Roman"/>
                <a:cs typeface="Times New Roman"/>
                <a:sym typeface="Times New Roman"/>
              </a:rPr>
              <a:t>Electronics and Communication Standards</a:t>
            </a:r>
            <a:endParaRPr sz="2800"/>
          </a:p>
          <a:p>
            <a:endParaRPr sz="2800">
              <a:solidFill>
                <a:schemeClr val="dk1"/>
              </a:solidFill>
              <a:latin typeface="Times New Roman"/>
              <a:ea typeface="Times New Roman"/>
              <a:cs typeface="Times New Roman"/>
              <a:sym typeface="Times New Roman"/>
            </a:endParaRPr>
          </a:p>
          <a:p>
            <a:endParaRPr>
              <a:latin typeface="Times New Roman"/>
              <a:ea typeface="Times New Roman"/>
              <a:cs typeface="Times New Roman"/>
              <a:sym typeface="Times New Roman"/>
            </a:endParaRPr>
          </a:p>
          <a:p>
            <a:endParaRPr>
              <a:latin typeface="Times New Roman"/>
              <a:ea typeface="Times New Roman"/>
              <a:cs typeface="Times New Roman"/>
              <a:sym typeface="Times New Roman"/>
            </a:endParaRPr>
          </a:p>
          <a:p>
            <a:endParaRPr/>
          </a:p>
        </p:txBody>
      </p:sp>
      <p:sp>
        <p:nvSpPr>
          <p:cNvPr id="58" name="Google Shape;58;p13"/>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1524000" y="0"/>
            <a:ext cx="6477000" cy="838200"/>
          </a:xfrm>
          <a:prstGeom prst="rect">
            <a:avLst/>
          </a:prstGeom>
          <a:noFill/>
          <a:ln>
            <a:noFill/>
          </a:ln>
        </p:spPr>
        <p:txBody>
          <a:bodyPr spcFirstLastPara="1" wrap="square" lIns="91425" tIns="45700" rIns="91425" bIns="45700" anchor="ctr" anchorCtr="0">
            <a:noAutofit/>
          </a:bodyPr>
          <a:lstStyle/>
          <a:p>
            <a:r>
              <a:rPr lang="en-US" sz="2800" b="1">
                <a:latin typeface="Times"/>
                <a:ea typeface="Times"/>
                <a:cs typeface="Times"/>
                <a:sym typeface="Times"/>
              </a:rPr>
              <a:t>TCP/IP Protocol Suite </a:t>
            </a:r>
            <a:endParaRPr sz="2800" b="1"/>
          </a:p>
        </p:txBody>
      </p:sp>
      <p:sp>
        <p:nvSpPr>
          <p:cNvPr id="64" name="Google Shape;64;p2"/>
          <p:cNvSpPr txBox="1">
            <a:spLocks noGrp="1"/>
          </p:cNvSpPr>
          <p:nvPr>
            <p:ph type="body" idx="1"/>
          </p:nvPr>
        </p:nvSpPr>
        <p:spPr>
          <a:xfrm>
            <a:off x="1153886" y="1371601"/>
            <a:ext cx="10352314" cy="4525963"/>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2400"/>
            </a:pPr>
            <a:r>
              <a:rPr lang="en-US" sz="2400" dirty="0"/>
              <a:t>The layers in the </a:t>
            </a:r>
            <a:r>
              <a:rPr lang="en-US" sz="2400" dirty="0">
                <a:solidFill>
                  <a:schemeClr val="hlink"/>
                </a:solidFill>
              </a:rPr>
              <a:t>TCP/IP protocol suite</a:t>
            </a:r>
            <a:r>
              <a:rPr lang="en-US" sz="2400" dirty="0"/>
              <a:t> do not exactly match those in the OSI model. </a:t>
            </a:r>
            <a:endParaRPr sz="2400" dirty="0"/>
          </a:p>
          <a:p>
            <a:pPr indent="0" algn="just">
              <a:spcBef>
                <a:spcPts val="0"/>
              </a:spcBef>
              <a:buNone/>
            </a:pPr>
            <a:endParaRPr sz="2400" dirty="0"/>
          </a:p>
          <a:p>
            <a:pPr marL="342900" indent="-342900" algn="just">
              <a:spcBef>
                <a:spcPts val="480"/>
              </a:spcBef>
              <a:buSzPts val="2400"/>
            </a:pPr>
            <a:r>
              <a:rPr lang="en-US" sz="2400" dirty="0"/>
              <a:t>The original TCP/IP protocol suite was defined as having four layers: </a:t>
            </a:r>
            <a:r>
              <a:rPr lang="en-US" sz="2400" dirty="0">
                <a:solidFill>
                  <a:schemeClr val="folHlink"/>
                </a:solidFill>
              </a:rPr>
              <a:t>host-to-network</a:t>
            </a:r>
            <a:r>
              <a:rPr lang="en-US" sz="2400" dirty="0"/>
              <a:t>, </a:t>
            </a:r>
            <a:r>
              <a:rPr lang="en-US" sz="2400" dirty="0">
                <a:solidFill>
                  <a:schemeClr val="folHlink"/>
                </a:solidFill>
              </a:rPr>
              <a:t>internet</a:t>
            </a:r>
            <a:r>
              <a:rPr lang="en-US" sz="2400" dirty="0"/>
              <a:t>, </a:t>
            </a:r>
            <a:r>
              <a:rPr lang="en-US" sz="2400" dirty="0">
                <a:solidFill>
                  <a:schemeClr val="folHlink"/>
                </a:solidFill>
              </a:rPr>
              <a:t>transport</a:t>
            </a:r>
            <a:r>
              <a:rPr lang="en-US" sz="2400" dirty="0"/>
              <a:t>, and </a:t>
            </a:r>
            <a:r>
              <a:rPr lang="en-US" sz="2400" dirty="0">
                <a:solidFill>
                  <a:schemeClr val="folHlink"/>
                </a:solidFill>
              </a:rPr>
              <a:t>application</a:t>
            </a:r>
            <a:r>
              <a:rPr lang="en-US" sz="2400" dirty="0"/>
              <a:t>. </a:t>
            </a:r>
            <a:endParaRPr sz="2400" dirty="0"/>
          </a:p>
          <a:p>
            <a:pPr indent="0" algn="just">
              <a:spcBef>
                <a:spcPts val="480"/>
              </a:spcBef>
              <a:buNone/>
            </a:pPr>
            <a:endParaRPr sz="2400" dirty="0"/>
          </a:p>
          <a:p>
            <a:pPr marL="342900" indent="-342900" algn="just">
              <a:spcBef>
                <a:spcPts val="480"/>
              </a:spcBef>
              <a:buSzPts val="2400"/>
            </a:pPr>
            <a:r>
              <a:rPr lang="en-US" sz="2400" dirty="0"/>
              <a:t>However, when TCP/IP is compared to OSI, we can say that the TCP/IP protocol suite is made of five layers: </a:t>
            </a:r>
            <a:r>
              <a:rPr lang="en-US" sz="2400" dirty="0">
                <a:solidFill>
                  <a:schemeClr val="folHlink"/>
                </a:solidFill>
              </a:rPr>
              <a:t>physical</a:t>
            </a:r>
            <a:r>
              <a:rPr lang="en-US" sz="2400" dirty="0"/>
              <a:t>, </a:t>
            </a:r>
            <a:r>
              <a:rPr lang="en-US" sz="2400" dirty="0">
                <a:solidFill>
                  <a:schemeClr val="folHlink"/>
                </a:solidFill>
              </a:rPr>
              <a:t>data link</a:t>
            </a:r>
            <a:r>
              <a:rPr lang="en-US" sz="2400" dirty="0"/>
              <a:t>, </a:t>
            </a:r>
            <a:r>
              <a:rPr lang="en-US" sz="2400" dirty="0">
                <a:solidFill>
                  <a:schemeClr val="folHlink"/>
                </a:solidFill>
              </a:rPr>
              <a:t>network</a:t>
            </a:r>
            <a:r>
              <a:rPr lang="en-US" sz="2400" dirty="0"/>
              <a:t>, </a:t>
            </a:r>
            <a:r>
              <a:rPr lang="en-US" sz="2400" dirty="0">
                <a:solidFill>
                  <a:schemeClr val="folHlink"/>
                </a:solidFill>
              </a:rPr>
              <a:t>transport</a:t>
            </a:r>
            <a:r>
              <a:rPr lang="en-US" sz="2400" dirty="0"/>
              <a:t>, and </a:t>
            </a:r>
            <a:r>
              <a:rPr lang="en-US" sz="2400" dirty="0">
                <a:solidFill>
                  <a:schemeClr val="folHlink"/>
                </a:solidFill>
              </a:rPr>
              <a:t>application</a:t>
            </a:r>
            <a:r>
              <a:rPr lang="en-US" sz="2400" dirty="0"/>
              <a:t>.</a:t>
            </a:r>
            <a:endParaRPr dirty="0"/>
          </a:p>
          <a:p>
            <a:pPr marL="0" indent="0">
              <a:buNone/>
            </a:pPr>
            <a:endParaRPr dirty="0"/>
          </a:p>
        </p:txBody>
      </p:sp>
      <p:sp>
        <p:nvSpPr>
          <p:cNvPr id="65" name="Google Shape;65;p2"/>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r>
              <a:rPr lang="en-US"/>
              <a:t>Computer Networks</a:t>
            </a:r>
            <a:endParaRPr/>
          </a:p>
        </p:txBody>
      </p:sp>
      <p:sp>
        <p:nvSpPr>
          <p:cNvPr id="66" name="Google Shape;66;p2"/>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1524000" y="0"/>
            <a:ext cx="6477000" cy="838200"/>
          </a:xfrm>
          <a:prstGeom prst="rect">
            <a:avLst/>
          </a:prstGeom>
          <a:noFill/>
          <a:ln>
            <a:noFill/>
          </a:ln>
        </p:spPr>
        <p:txBody>
          <a:bodyPr spcFirstLastPara="1" wrap="square" lIns="91425" tIns="45700" rIns="91425" bIns="45700" anchor="ctr" anchorCtr="0">
            <a:noAutofit/>
          </a:bodyPr>
          <a:lstStyle/>
          <a:p>
            <a:r>
              <a:rPr lang="en-US" sz="2800" b="1"/>
              <a:t>TCP/IP model</a:t>
            </a:r>
            <a:endParaRPr sz="2800" b="1"/>
          </a:p>
        </p:txBody>
      </p:sp>
      <p:sp>
        <p:nvSpPr>
          <p:cNvPr id="72" name="Google Shape;72;p3"/>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4</a:t>
            </a:fld>
            <a:endParaRPr/>
          </a:p>
        </p:txBody>
      </p:sp>
      <p:pic>
        <p:nvPicPr>
          <p:cNvPr id="73" name="Google Shape;73;p3"/>
          <p:cNvPicPr preferRelativeResize="0">
            <a:picLocks noGrp="1"/>
          </p:cNvPicPr>
          <p:nvPr>
            <p:ph type="body" idx="1"/>
          </p:nvPr>
        </p:nvPicPr>
        <p:blipFill rotWithShape="1">
          <a:blip r:embed="rId3">
            <a:alphaModFix/>
          </a:blip>
          <a:srcRect/>
          <a:stretch/>
        </p:blipFill>
        <p:spPr>
          <a:xfrm>
            <a:off x="2090059" y="990649"/>
            <a:ext cx="7435942" cy="5059364"/>
          </a:xfrm>
          <a:prstGeom prst="rect">
            <a:avLst/>
          </a:prstGeom>
          <a:noFill/>
          <a:ln>
            <a:noFill/>
          </a:ln>
        </p:spPr>
      </p:pic>
      <p:sp>
        <p:nvSpPr>
          <p:cNvPr id="74" name="Google Shape;74;p3"/>
          <p:cNvSpPr txBox="1"/>
          <p:nvPr/>
        </p:nvSpPr>
        <p:spPr>
          <a:xfrm>
            <a:off x="4033576" y="6202462"/>
            <a:ext cx="4124847" cy="307777"/>
          </a:xfrm>
          <a:prstGeom prst="rect">
            <a:avLst/>
          </a:prstGeom>
          <a:noFill/>
          <a:ln>
            <a:noFill/>
          </a:ln>
        </p:spPr>
        <p:txBody>
          <a:bodyPr spcFirstLastPara="1" wrap="square" lIns="91425" tIns="45700" rIns="91425" bIns="45700" anchor="t" anchorCtr="0">
            <a:spAutoFit/>
          </a:bodyPr>
          <a:lstStyle/>
          <a:p>
            <a:pPr>
              <a:buSzPts val="1400"/>
            </a:pPr>
            <a:r>
              <a:rPr lang="en-US" b="1" dirty="0">
                <a:latin typeface="Times New Roman"/>
                <a:ea typeface="Times New Roman"/>
                <a:cs typeface="Times New Roman"/>
                <a:sym typeface="Times New Roman"/>
              </a:rPr>
              <a:t>Figure1</a:t>
            </a:r>
            <a:r>
              <a:rPr lang="en-US" dirty="0">
                <a:latin typeface="Times New Roman"/>
                <a:ea typeface="Times New Roman"/>
                <a:cs typeface="Times New Roman"/>
                <a:sym typeface="Times New Roman"/>
              </a:rPr>
              <a:t> TCP/IP model with protocol of each layer</a:t>
            </a: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1524000" y="1"/>
            <a:ext cx="5486400" cy="914400"/>
          </a:xfrm>
          <a:prstGeom prst="rect">
            <a:avLst/>
          </a:prstGeom>
          <a:noFill/>
          <a:ln>
            <a:noFill/>
          </a:ln>
        </p:spPr>
        <p:txBody>
          <a:bodyPr spcFirstLastPara="1" wrap="square" lIns="91425" tIns="45700" rIns="91425" bIns="45700" anchor="ctr" anchorCtr="0">
            <a:noAutofit/>
          </a:bodyPr>
          <a:lstStyle/>
          <a:p>
            <a:r>
              <a:rPr lang="en-US" sz="2800"/>
              <a:t>TCP/IP Protocol suite</a:t>
            </a:r>
            <a:endParaRPr sz="2800"/>
          </a:p>
        </p:txBody>
      </p:sp>
      <p:sp>
        <p:nvSpPr>
          <p:cNvPr id="80" name="Google Shape;80;p1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5</a:t>
            </a:fld>
            <a:endParaRPr/>
          </a:p>
        </p:txBody>
      </p:sp>
      <p:sp>
        <p:nvSpPr>
          <p:cNvPr id="81" name="Google Shape;81;p14"/>
          <p:cNvSpPr txBox="1"/>
          <p:nvPr/>
        </p:nvSpPr>
        <p:spPr>
          <a:xfrm>
            <a:off x="402770" y="1327151"/>
            <a:ext cx="4876801" cy="4708941"/>
          </a:xfrm>
          <a:prstGeom prst="rect">
            <a:avLst/>
          </a:prstGeom>
          <a:noFill/>
          <a:ln>
            <a:noFill/>
          </a:ln>
        </p:spPr>
        <p:txBody>
          <a:bodyPr spcFirstLastPara="1" wrap="square" lIns="91425" tIns="45700" rIns="91425" bIns="45700" anchor="t" anchorCtr="0">
            <a:spAutoFit/>
          </a:bodyPr>
          <a:lstStyle/>
          <a:p>
            <a:pPr algn="just">
              <a:buSzPts val="1600"/>
            </a:pPr>
            <a:r>
              <a:rPr lang="en-US" sz="2000" dirty="0">
                <a:solidFill>
                  <a:schemeClr val="dk1"/>
                </a:solidFill>
                <a:highlight>
                  <a:srgbClr val="FFFFFF"/>
                </a:highlight>
                <a:latin typeface="Times New Roman"/>
                <a:ea typeface="Times New Roman"/>
                <a:cs typeface="Times New Roman"/>
                <a:sym typeface="Times New Roman"/>
              </a:rPr>
              <a:t>Today, the TCP/IP protocol suite includes many protocols and continues to evolve to support new services. Some of the more popular ones are shown in the figure. TCP/IP is a protocol suite used by the internet and the networks of today. TCP/IP has two important aspects for vendors and manufacturers</a:t>
            </a:r>
            <a:endParaRPr sz="2000" dirty="0">
              <a:solidFill>
                <a:schemeClr val="dk1"/>
              </a:solidFill>
              <a:highlight>
                <a:srgbClr val="FFFFFF"/>
              </a:highlight>
              <a:latin typeface="Times New Roman"/>
              <a:ea typeface="Times New Roman"/>
              <a:cs typeface="Times New Roman"/>
              <a:sym typeface="Times New Roman"/>
            </a:endParaRPr>
          </a:p>
          <a:p>
            <a:pPr algn="just">
              <a:buSzPts val="1600"/>
            </a:pPr>
            <a:endParaRPr sz="2000" dirty="0">
              <a:solidFill>
                <a:schemeClr val="dk1"/>
              </a:solidFill>
              <a:highlight>
                <a:srgbClr val="FFFFFF"/>
              </a:highlight>
              <a:latin typeface="Times New Roman"/>
              <a:ea typeface="Times New Roman"/>
              <a:cs typeface="Times New Roman"/>
              <a:sym typeface="Times New Roman"/>
            </a:endParaRPr>
          </a:p>
          <a:p>
            <a:pPr algn="just">
              <a:buSzPts val="1600"/>
            </a:pPr>
            <a:r>
              <a:rPr lang="en-US" sz="2000" b="1" dirty="0">
                <a:solidFill>
                  <a:schemeClr val="dk1"/>
                </a:solidFill>
                <a:highlight>
                  <a:srgbClr val="FFFFFF"/>
                </a:highlight>
                <a:latin typeface="Times New Roman"/>
                <a:ea typeface="Times New Roman"/>
                <a:cs typeface="Times New Roman"/>
                <a:sym typeface="Times New Roman"/>
              </a:rPr>
              <a:t>Open standard protocol suit</a:t>
            </a:r>
            <a:r>
              <a:rPr lang="en-US" sz="2000" dirty="0">
                <a:solidFill>
                  <a:schemeClr val="dk1"/>
                </a:solidFill>
                <a:highlight>
                  <a:srgbClr val="FFFFFF"/>
                </a:highlight>
                <a:latin typeface="Times New Roman"/>
                <a:ea typeface="Times New Roman"/>
                <a:cs typeface="Times New Roman"/>
                <a:sym typeface="Times New Roman"/>
              </a:rPr>
              <a:t>e- Freely available to the public.</a:t>
            </a:r>
            <a:endParaRPr sz="2000" dirty="0"/>
          </a:p>
          <a:p>
            <a:pPr algn="just">
              <a:buSzPts val="1600"/>
            </a:pPr>
            <a:r>
              <a:rPr lang="en-US" sz="2000" b="1" dirty="0">
                <a:solidFill>
                  <a:schemeClr val="dk1"/>
                </a:solidFill>
                <a:highlight>
                  <a:srgbClr val="FFFFFF"/>
                </a:highlight>
                <a:latin typeface="Times New Roman"/>
                <a:ea typeface="Times New Roman"/>
                <a:cs typeface="Times New Roman"/>
                <a:sym typeface="Times New Roman"/>
              </a:rPr>
              <a:t>Standard-based protocols suite</a:t>
            </a:r>
            <a:r>
              <a:rPr lang="en-US" sz="2000" dirty="0">
                <a:solidFill>
                  <a:schemeClr val="dk1"/>
                </a:solidFill>
                <a:highlight>
                  <a:srgbClr val="FFFFFF"/>
                </a:highlight>
                <a:latin typeface="Times New Roman"/>
                <a:ea typeface="Times New Roman"/>
                <a:cs typeface="Times New Roman"/>
                <a:sym typeface="Times New Roman"/>
              </a:rPr>
              <a:t>: It is endorsed by the networking industry and approved by standard organizations. This ensures products from different manufacturers can interoperate successfully.</a:t>
            </a:r>
            <a:endParaRPr sz="2000" dirty="0">
              <a:solidFill>
                <a:schemeClr val="dk1"/>
              </a:solidFill>
              <a:latin typeface="Times New Roman"/>
              <a:ea typeface="Times New Roman"/>
              <a:cs typeface="Times New Roman"/>
              <a:sym typeface="Times New Roman"/>
            </a:endParaRPr>
          </a:p>
        </p:txBody>
      </p:sp>
      <p:pic>
        <p:nvPicPr>
          <p:cNvPr id="83" name="Google Shape;83;p14"/>
          <p:cNvPicPr preferRelativeResize="0"/>
          <p:nvPr/>
        </p:nvPicPr>
        <p:blipFill rotWithShape="1">
          <a:blip r:embed="rId3">
            <a:alphaModFix/>
          </a:blip>
          <a:srcRect l="6381" t="3088" r="17507" b="4040"/>
          <a:stretch/>
        </p:blipFill>
        <p:spPr>
          <a:xfrm>
            <a:off x="5399314" y="1025122"/>
            <a:ext cx="6389916" cy="5083361"/>
          </a:xfrm>
          <a:prstGeom prst="rect">
            <a:avLst/>
          </a:prstGeom>
          <a:noFill/>
          <a:ln>
            <a:noFill/>
          </a:ln>
        </p:spPr>
      </p:pic>
      <p:sp>
        <p:nvSpPr>
          <p:cNvPr id="85" name="Google Shape;85;p14"/>
          <p:cNvSpPr txBox="1"/>
          <p:nvPr/>
        </p:nvSpPr>
        <p:spPr>
          <a:xfrm>
            <a:off x="5129826" y="6245630"/>
            <a:ext cx="6917700" cy="338700"/>
          </a:xfrm>
          <a:prstGeom prst="rect">
            <a:avLst/>
          </a:prstGeom>
          <a:noFill/>
          <a:ln>
            <a:noFill/>
          </a:ln>
        </p:spPr>
        <p:txBody>
          <a:bodyPr spcFirstLastPara="1" wrap="square" lIns="91425" tIns="45700" rIns="91425" bIns="45700" anchor="t" anchorCtr="0">
            <a:spAutoFit/>
          </a:bodyPr>
          <a:lstStyle/>
          <a:p>
            <a:pPr>
              <a:buSzPts val="1600"/>
            </a:pPr>
            <a:r>
              <a:rPr lang="en-US" sz="1600" b="1">
                <a:latin typeface="Times New Roman"/>
                <a:ea typeface="Times New Roman"/>
                <a:cs typeface="Times New Roman"/>
                <a:sym typeface="Times New Roman"/>
              </a:rPr>
              <a:t>Figure 2 </a:t>
            </a:r>
            <a:r>
              <a:rPr lang="en-US" sz="1600">
                <a:latin typeface="Times New Roman"/>
                <a:ea typeface="Times New Roman"/>
                <a:cs typeface="Times New Roman"/>
                <a:sym typeface="Times New Roman"/>
              </a:rPr>
              <a:t>Shows TCP/IP protocol Suite with some popular protocol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1524000" y="0"/>
            <a:ext cx="6477000" cy="838200"/>
          </a:xfrm>
          <a:prstGeom prst="rect">
            <a:avLst/>
          </a:prstGeom>
          <a:noFill/>
          <a:ln>
            <a:noFill/>
          </a:ln>
        </p:spPr>
        <p:txBody>
          <a:bodyPr spcFirstLastPara="1" wrap="square" lIns="91425" tIns="45700" rIns="91425" bIns="45700" anchor="ctr" anchorCtr="0">
            <a:noAutofit/>
          </a:bodyPr>
          <a:lstStyle/>
          <a:p>
            <a:r>
              <a:rPr lang="en-US" sz="2800" b="1"/>
              <a:t>TCP/IP Model</a:t>
            </a:r>
            <a:endParaRPr sz="2800" b="1"/>
          </a:p>
        </p:txBody>
      </p:sp>
      <p:sp>
        <p:nvSpPr>
          <p:cNvPr id="91" name="Google Shape;91;p4"/>
          <p:cNvSpPr txBox="1">
            <a:spLocks noGrp="1"/>
          </p:cNvSpPr>
          <p:nvPr>
            <p:ph type="body" idx="1"/>
          </p:nvPr>
        </p:nvSpPr>
        <p:spPr>
          <a:xfrm>
            <a:off x="2011363" y="1166018"/>
            <a:ext cx="8700179" cy="4525963"/>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b="1" dirty="0">
                <a:latin typeface="Times New Roman"/>
                <a:ea typeface="Times New Roman"/>
                <a:cs typeface="Times New Roman"/>
                <a:sym typeface="Times New Roman"/>
              </a:rPr>
              <a:t>Addresses in the TCP/IP protocol suite</a:t>
            </a:r>
            <a:endParaRPr b="1" dirty="0"/>
          </a:p>
          <a:p>
            <a:pPr marL="0" indent="0">
              <a:buNone/>
            </a:pPr>
            <a:endParaRPr dirty="0"/>
          </a:p>
        </p:txBody>
      </p:sp>
      <p:sp>
        <p:nvSpPr>
          <p:cNvPr id="92" name="Google Shape;92;p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6</a:t>
            </a:fld>
            <a:endParaRPr/>
          </a:p>
        </p:txBody>
      </p:sp>
      <p:pic>
        <p:nvPicPr>
          <p:cNvPr id="93" name="Google Shape;93;p4"/>
          <p:cNvPicPr preferRelativeResize="0"/>
          <p:nvPr/>
        </p:nvPicPr>
        <p:blipFill rotWithShape="1">
          <a:blip r:embed="rId3">
            <a:alphaModFix/>
          </a:blip>
          <a:srcRect/>
          <a:stretch/>
        </p:blipFill>
        <p:spPr>
          <a:xfrm>
            <a:off x="2011364" y="1883229"/>
            <a:ext cx="8428037" cy="3907971"/>
          </a:xfrm>
          <a:prstGeom prst="rect">
            <a:avLst/>
          </a:prstGeom>
          <a:noFill/>
          <a:ln>
            <a:noFill/>
          </a:ln>
        </p:spPr>
      </p:pic>
      <p:sp>
        <p:nvSpPr>
          <p:cNvPr id="94" name="Google Shape;94;p4"/>
          <p:cNvSpPr txBox="1"/>
          <p:nvPr/>
        </p:nvSpPr>
        <p:spPr>
          <a:xfrm>
            <a:off x="3952349" y="5897575"/>
            <a:ext cx="4919507" cy="369291"/>
          </a:xfrm>
          <a:prstGeom prst="rect">
            <a:avLst/>
          </a:prstGeom>
          <a:noFill/>
          <a:ln>
            <a:noFill/>
          </a:ln>
        </p:spPr>
        <p:txBody>
          <a:bodyPr spcFirstLastPara="1" wrap="square" lIns="91425" tIns="45700" rIns="91425" bIns="45700" anchor="t" anchorCtr="0">
            <a:spAutoFit/>
          </a:bodyPr>
          <a:lstStyle/>
          <a:p>
            <a:pPr>
              <a:buSzPts val="1400"/>
            </a:pPr>
            <a:r>
              <a:rPr lang="en-US" sz="1800" b="1" dirty="0">
                <a:latin typeface="Times New Roman"/>
                <a:ea typeface="Times New Roman"/>
                <a:cs typeface="Times New Roman"/>
                <a:sym typeface="Times New Roman"/>
              </a:rPr>
              <a:t>Figure 3</a:t>
            </a:r>
            <a:r>
              <a:rPr lang="en-US" sz="1800" dirty="0">
                <a:latin typeface="Times New Roman"/>
                <a:ea typeface="Times New Roman"/>
                <a:cs typeface="Times New Roman"/>
                <a:sym typeface="Times New Roman"/>
              </a:rPr>
              <a:t> TCP/IP model addresses overview</a:t>
            </a:r>
            <a:endParaRPr sz="18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1524000" y="1"/>
            <a:ext cx="5486400" cy="914400"/>
          </a:xfrm>
          <a:prstGeom prst="rect">
            <a:avLst/>
          </a:prstGeom>
          <a:noFill/>
          <a:ln>
            <a:noFill/>
          </a:ln>
        </p:spPr>
        <p:txBody>
          <a:bodyPr spcFirstLastPara="1" wrap="square" lIns="91425" tIns="45700" rIns="91425" bIns="45700" anchor="ctr" anchorCtr="0">
            <a:noAutofit/>
          </a:bodyPr>
          <a:lstStyle/>
          <a:p>
            <a:r>
              <a:rPr lang="en-US" sz="2800"/>
              <a:t>TCP/IP Protocol Example</a:t>
            </a:r>
            <a:endParaRPr sz="2800"/>
          </a:p>
        </p:txBody>
      </p:sp>
      <p:sp>
        <p:nvSpPr>
          <p:cNvPr id="100" name="Google Shape;100;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7</a:t>
            </a:fld>
            <a:endParaRPr/>
          </a:p>
        </p:txBody>
      </p:sp>
      <p:pic>
        <p:nvPicPr>
          <p:cNvPr id="101" name="Google Shape;101;p15"/>
          <p:cNvPicPr preferRelativeResize="0"/>
          <p:nvPr/>
        </p:nvPicPr>
        <p:blipFill rotWithShape="1">
          <a:blip r:embed="rId3">
            <a:alphaModFix/>
          </a:blip>
          <a:srcRect/>
          <a:stretch/>
        </p:blipFill>
        <p:spPr>
          <a:xfrm>
            <a:off x="2509147" y="2114731"/>
            <a:ext cx="7173706" cy="4241620"/>
          </a:xfrm>
          <a:prstGeom prst="rect">
            <a:avLst/>
          </a:prstGeom>
          <a:noFill/>
          <a:ln>
            <a:noFill/>
          </a:ln>
        </p:spPr>
      </p:pic>
      <p:sp>
        <p:nvSpPr>
          <p:cNvPr id="102" name="Google Shape;102;p15"/>
          <p:cNvSpPr txBox="1"/>
          <p:nvPr/>
        </p:nvSpPr>
        <p:spPr>
          <a:xfrm>
            <a:off x="751114" y="914402"/>
            <a:ext cx="10635343" cy="1323399"/>
          </a:xfrm>
          <a:prstGeom prst="rect">
            <a:avLst/>
          </a:prstGeom>
          <a:noFill/>
          <a:ln>
            <a:noFill/>
          </a:ln>
        </p:spPr>
        <p:txBody>
          <a:bodyPr spcFirstLastPara="1" wrap="square" lIns="91425" tIns="45700" rIns="91425" bIns="45700" anchor="t" anchorCtr="0">
            <a:spAutoFit/>
          </a:bodyPr>
          <a:lstStyle/>
          <a:p>
            <a:pPr>
              <a:buSzPts val="1800"/>
            </a:pPr>
            <a:r>
              <a:rPr lang="en-US" sz="2000" dirty="0">
                <a:solidFill>
                  <a:schemeClr val="dk1"/>
                </a:solidFill>
                <a:highlight>
                  <a:srgbClr val="FFFFFF"/>
                </a:highlight>
                <a:latin typeface="Times New Roman"/>
                <a:ea typeface="Times New Roman"/>
                <a:cs typeface="Times New Roman"/>
                <a:sym typeface="Times New Roman"/>
              </a:rPr>
              <a:t>The figure 4 shows an example of the three TCP/IP protocols used to send packets between the web browser of a host and the web server. HTTP, TCP, and IP are the TCP/IP protocols used. At the network access layer, Ethernet is used in the example. However, this could also be a wireless standard such as WLAN or cellular service</a:t>
            </a:r>
            <a:r>
              <a:rPr lang="en-US" sz="2000" dirty="0">
                <a:solidFill>
                  <a:srgbClr val="58585B"/>
                </a:solidFill>
                <a:highlight>
                  <a:srgbClr val="FFFFFF"/>
                </a:highlight>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p:txBody>
      </p:sp>
      <p:sp>
        <p:nvSpPr>
          <p:cNvPr id="103" name="Google Shape;103;p15"/>
          <p:cNvSpPr txBox="1"/>
          <p:nvPr/>
        </p:nvSpPr>
        <p:spPr>
          <a:xfrm>
            <a:off x="4619573" y="6231125"/>
            <a:ext cx="3392100" cy="307800"/>
          </a:xfrm>
          <a:prstGeom prst="rect">
            <a:avLst/>
          </a:prstGeom>
          <a:noFill/>
          <a:ln>
            <a:noFill/>
          </a:ln>
        </p:spPr>
        <p:txBody>
          <a:bodyPr spcFirstLastPara="1" wrap="square" lIns="91425" tIns="45700" rIns="91425" bIns="45700" anchor="t" anchorCtr="0">
            <a:spAutoFit/>
          </a:bodyPr>
          <a:lstStyle/>
          <a:p>
            <a:pPr>
              <a:buSzPts val="1400"/>
            </a:pPr>
            <a:r>
              <a:rPr lang="en-US" b="1">
                <a:latin typeface="Times New Roman"/>
                <a:ea typeface="Times New Roman"/>
                <a:cs typeface="Times New Roman"/>
                <a:sym typeface="Times New Roman"/>
              </a:rPr>
              <a:t>Figure</a:t>
            </a: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4</a:t>
            </a:r>
            <a:r>
              <a:rPr lang="en-US">
                <a:latin typeface="Times New Roman"/>
                <a:ea typeface="Times New Roman"/>
                <a:cs typeface="Times New Roman"/>
                <a:sym typeface="Times New Roman"/>
              </a:rPr>
              <a:t> TCP/IP protocol example.</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1752600" y="152400"/>
            <a:ext cx="6248400" cy="990600"/>
          </a:xfrm>
          <a:prstGeom prst="rect">
            <a:avLst/>
          </a:prstGeom>
          <a:noFill/>
          <a:ln>
            <a:noFill/>
          </a:ln>
        </p:spPr>
        <p:txBody>
          <a:bodyPr spcFirstLastPara="1" wrap="square" lIns="91425" tIns="45700" rIns="91425" bIns="45700" anchor="ctr" anchorCtr="0">
            <a:noAutofit/>
          </a:bodyPr>
          <a:lstStyle/>
          <a:p>
            <a:r>
              <a:rPr lang="en-US" sz="2800" b="1"/>
              <a:t>Comparison of OSI and TCP/IP Model</a:t>
            </a:r>
            <a:br>
              <a:rPr lang="en-US"/>
            </a:br>
            <a:endParaRPr/>
          </a:p>
        </p:txBody>
      </p:sp>
      <p:sp>
        <p:nvSpPr>
          <p:cNvPr id="109" name="Google Shape;109;p5"/>
          <p:cNvSpPr txBox="1">
            <a:spLocks noGrp="1"/>
          </p:cNvSpPr>
          <p:nvPr>
            <p:ph type="body" idx="1"/>
          </p:nvPr>
        </p:nvSpPr>
        <p:spPr>
          <a:xfrm>
            <a:off x="849085" y="968829"/>
            <a:ext cx="10297885" cy="4928735"/>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2000"/>
            </a:pPr>
            <a:r>
              <a:rPr lang="en-US" sz="2000" dirty="0"/>
              <a:t>One of the major difference is that OSI is a conceptual model which is not practically used for communication, whereas, TCP/IP is used for establishing a connection and communicating through the network.</a:t>
            </a:r>
            <a:endParaRPr sz="2000" dirty="0"/>
          </a:p>
          <a:p>
            <a:pPr indent="0" algn="just">
              <a:spcBef>
                <a:spcPts val="0"/>
              </a:spcBef>
              <a:buNone/>
            </a:pPr>
            <a:endParaRPr sz="2000" dirty="0"/>
          </a:p>
          <a:p>
            <a:pPr marL="342900" indent="-342900" algn="just">
              <a:spcBef>
                <a:spcPts val="400"/>
              </a:spcBef>
              <a:buSzPts val="2000"/>
            </a:pPr>
            <a:r>
              <a:rPr lang="en-US" sz="2000" dirty="0"/>
              <a:t>The OSI model mainly emphasis on the services, interfaces and protocols; make a clear distinction between these concepts. Conversely, the TCP model is not able to distinctly describe these concepts. </a:t>
            </a:r>
            <a:endParaRPr sz="2000" dirty="0"/>
          </a:p>
          <a:p>
            <a:pPr indent="0" algn="just">
              <a:spcBef>
                <a:spcPts val="400"/>
              </a:spcBef>
              <a:buNone/>
            </a:pPr>
            <a:endParaRPr sz="2000" dirty="0"/>
          </a:p>
          <a:p>
            <a:pPr marL="342900" indent="-342900" algn="just">
              <a:spcBef>
                <a:spcPts val="400"/>
              </a:spcBef>
              <a:buSzPts val="2000"/>
            </a:pPr>
            <a:r>
              <a:rPr lang="en-US" sz="2000" dirty="0"/>
              <a:t>Furthermore, the TCP/IP enables only connectionless communication mode in the network layer but both modes (Connectionless and connection-oriented) in the transport layer. When it comes to the OSI model, it supports connectionless and connection-oriented communication over the network layer but in the transport layer, connection-oriented communication is merely allowed. </a:t>
            </a:r>
            <a:endParaRPr dirty="0"/>
          </a:p>
          <a:p>
            <a:pPr marL="342900" indent="-203200" algn="just">
              <a:buNone/>
            </a:pPr>
            <a:endParaRPr dirty="0"/>
          </a:p>
        </p:txBody>
      </p:sp>
      <p:sp>
        <p:nvSpPr>
          <p:cNvPr id="110" name="Google Shape;110;p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subTitle" idx="1"/>
          </p:nvPr>
        </p:nvSpPr>
        <p:spPr>
          <a:xfrm>
            <a:off x="1121229" y="1371600"/>
            <a:ext cx="9775371" cy="4724400"/>
          </a:xfrm>
          <a:prstGeom prst="rect">
            <a:avLst/>
          </a:prstGeom>
          <a:noFill/>
          <a:ln>
            <a:noFill/>
          </a:ln>
        </p:spPr>
        <p:txBody>
          <a:bodyPr spcFirstLastPara="1" wrap="square" lIns="91425" tIns="45700" rIns="91425" bIns="45700" anchor="t" anchorCtr="0">
            <a:noAutofit/>
          </a:bodyPr>
          <a:lstStyle/>
          <a:p>
            <a:pPr indent="-355600" algn="just">
              <a:spcBef>
                <a:spcPts val="0"/>
              </a:spcBef>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OSI (Open System Interconnection) model was introduced by ISO (International Standard Organization). Currently OSI (Open System Interconnection) model is just a reference model. Means that, there are no real working implementations of OSI Model on any of latest network infrastructure devices or Operating Systems. OSI (Open System Interconnection) model is used these days only as a reference model for teaching computer networking concepts and for understanding how computer networks operate.  </a:t>
            </a:r>
            <a:endParaRPr sz="2000" dirty="0">
              <a:solidFill>
                <a:schemeClr val="dk1"/>
              </a:solidFill>
              <a:latin typeface="Times New Roman"/>
              <a:ea typeface="Times New Roman"/>
              <a:cs typeface="Times New Roman"/>
              <a:sym typeface="Times New Roman"/>
            </a:endParaRPr>
          </a:p>
          <a:p>
            <a:pPr marL="914400" indent="0" algn="just">
              <a:spcBef>
                <a:spcPts val="0"/>
              </a:spcBef>
            </a:pPr>
            <a:endParaRPr sz="1500" dirty="0">
              <a:solidFill>
                <a:schemeClr val="dk1"/>
              </a:solidFill>
              <a:latin typeface="Times New Roman"/>
              <a:ea typeface="Times New Roman"/>
              <a:cs typeface="Times New Roman"/>
              <a:sym typeface="Times New Roman"/>
            </a:endParaRPr>
          </a:p>
          <a:p>
            <a:pPr indent="-355600" algn="just">
              <a:spcBef>
                <a:spcPts val="400"/>
              </a:spcBef>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The roots of TCP/IP (Transmission Control Protocol Internet Protocol) are with US Department of Defense (DoD). Original TCP/IP (Transmission Control Protocol/Internet Protocol) model had only four layers, and later an updated model evolved with five layers. TCP/IP protocol suite and thus TCP/IP model got wider acceptance than OSI model, because world’s largest network internet started operating using TCP/IP protocol suite.</a:t>
            </a:r>
            <a:endParaRPr dirty="0"/>
          </a:p>
          <a:p>
            <a:pPr marL="342900" indent="-215900" algn="just">
              <a:spcBef>
                <a:spcPts val="400"/>
              </a:spcBef>
              <a:buSzPts val="2000"/>
            </a:pPr>
            <a:endParaRPr sz="2000" dirty="0">
              <a:solidFill>
                <a:schemeClr val="dk1"/>
              </a:solidFill>
              <a:latin typeface="Times New Roman"/>
              <a:ea typeface="Times New Roman"/>
              <a:cs typeface="Times New Roman"/>
              <a:sym typeface="Times New Roman"/>
            </a:endParaRPr>
          </a:p>
          <a:p>
            <a:pPr marL="342900" indent="-215900" algn="just">
              <a:spcBef>
                <a:spcPts val="400"/>
              </a:spcBef>
              <a:buSzPts val="2000"/>
            </a:pPr>
            <a:endParaRPr sz="2000" dirty="0">
              <a:solidFill>
                <a:schemeClr val="dk1"/>
              </a:solidFill>
              <a:latin typeface="Times New Roman"/>
              <a:ea typeface="Times New Roman"/>
              <a:cs typeface="Times New Roman"/>
              <a:sym typeface="Times New Roman"/>
            </a:endParaRPr>
          </a:p>
        </p:txBody>
      </p:sp>
      <p:sp>
        <p:nvSpPr>
          <p:cNvPr id="116" name="Google Shape;116;p6"/>
          <p:cNvSpPr txBox="1">
            <a:spLocks noGrp="1"/>
          </p:cNvSpPr>
          <p:nvPr>
            <p:ph type="title" idx="4294967295"/>
          </p:nvPr>
        </p:nvSpPr>
        <p:spPr>
          <a:xfrm>
            <a:off x="1752600" y="152400"/>
            <a:ext cx="6248400" cy="990600"/>
          </a:xfrm>
          <a:prstGeom prst="rect">
            <a:avLst/>
          </a:prstGeom>
          <a:noFill/>
          <a:ln>
            <a:noFill/>
          </a:ln>
        </p:spPr>
        <p:txBody>
          <a:bodyPr spcFirstLastPara="1" wrap="square" lIns="91425" tIns="45700" rIns="91425" bIns="45700" anchor="ctr" anchorCtr="0">
            <a:noAutofit/>
          </a:bodyPr>
          <a:lstStyle/>
          <a:p>
            <a:r>
              <a:rPr lang="en-US" sz="2800" b="1">
                <a:latin typeface="Times"/>
                <a:ea typeface="Times"/>
                <a:cs typeface="Times"/>
                <a:sym typeface="Times"/>
              </a:rPr>
              <a:t>Comparison of OSI and TCP/IP Model</a:t>
            </a:r>
            <a:br>
              <a:rPr lang="en-US">
                <a:latin typeface="Times"/>
                <a:ea typeface="Times"/>
                <a:cs typeface="Times"/>
                <a:sym typeface="Times"/>
              </a:rPr>
            </a:br>
            <a:endParaRPr>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1261</Words>
  <Application>Microsoft Office PowerPoint</Application>
  <PresentationFormat>Widescreen</PresentationFormat>
  <Paragraphs>130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vt:lpstr>
      <vt:lpstr>Times New Roman</vt:lpstr>
      <vt:lpstr>Office Theme</vt:lpstr>
      <vt:lpstr>PowerPoint Presentation</vt:lpstr>
      <vt:lpstr>Index </vt:lpstr>
      <vt:lpstr>TCP/IP Protocol Suite </vt:lpstr>
      <vt:lpstr>TCP/IP model</vt:lpstr>
      <vt:lpstr>TCP/IP Protocol suite</vt:lpstr>
      <vt:lpstr>TCP/IP Model</vt:lpstr>
      <vt:lpstr>TCP/IP Protocol Example</vt:lpstr>
      <vt:lpstr>Comparison of OSI and TCP/IP Model </vt:lpstr>
      <vt:lpstr>Comparison of OSI and TCP/IP Model </vt:lpstr>
      <vt:lpstr>Comparison of OSI and TCP/IP Model </vt:lpstr>
      <vt:lpstr>Comparison of OSI and TCP/IP Model </vt:lpstr>
      <vt:lpstr>Internet Standards</vt:lpstr>
      <vt:lpstr>Electronics and Communications Standards</vt:lpstr>
      <vt:lpstr>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ABC</dc:creator>
  <cp:lastModifiedBy>Shilpi Harnal</cp:lastModifiedBy>
  <cp:revision>10</cp:revision>
  <dcterms:created xsi:type="dcterms:W3CDTF">2022-01-19T09:23:04Z</dcterms:created>
  <dcterms:modified xsi:type="dcterms:W3CDTF">2024-07-18T10:54:08Z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