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1" r:id="rId1"/>
  </p:sldMasterIdLst>
  <p:notesMasterIdLst>
    <p:notesMasterId r:id="rId50"/>
  </p:notesMasterIdLst>
  <p:sldIdLst>
    <p:sldId id="491" r:id="rId2"/>
    <p:sldId id="258" r:id="rId3"/>
    <p:sldId id="492" r:id="rId4"/>
    <p:sldId id="493" r:id="rId5"/>
    <p:sldId id="494" r:id="rId6"/>
    <p:sldId id="495" r:id="rId7"/>
    <p:sldId id="496" r:id="rId8"/>
    <p:sldId id="497" r:id="rId9"/>
    <p:sldId id="498" r:id="rId10"/>
    <p:sldId id="499" r:id="rId11"/>
    <p:sldId id="538" r:id="rId12"/>
    <p:sldId id="500" r:id="rId13"/>
    <p:sldId id="501" r:id="rId14"/>
    <p:sldId id="502" r:id="rId15"/>
    <p:sldId id="503" r:id="rId16"/>
    <p:sldId id="504" r:id="rId17"/>
    <p:sldId id="529" r:id="rId18"/>
    <p:sldId id="531" r:id="rId19"/>
    <p:sldId id="532" r:id="rId20"/>
    <p:sldId id="533" r:id="rId21"/>
    <p:sldId id="534" r:id="rId22"/>
    <p:sldId id="535" r:id="rId23"/>
    <p:sldId id="536" r:id="rId24"/>
    <p:sldId id="537" r:id="rId25"/>
    <p:sldId id="505" r:id="rId26"/>
    <p:sldId id="506" r:id="rId27"/>
    <p:sldId id="507" r:id="rId28"/>
    <p:sldId id="508" r:id="rId29"/>
    <p:sldId id="509" r:id="rId30"/>
    <p:sldId id="510" r:id="rId31"/>
    <p:sldId id="511" r:id="rId32"/>
    <p:sldId id="512" r:id="rId33"/>
    <p:sldId id="513" r:id="rId34"/>
    <p:sldId id="517" r:id="rId35"/>
    <p:sldId id="526" r:id="rId36"/>
    <p:sldId id="518" r:id="rId37"/>
    <p:sldId id="519" r:id="rId38"/>
    <p:sldId id="520" r:id="rId39"/>
    <p:sldId id="521" r:id="rId40"/>
    <p:sldId id="527" r:id="rId41"/>
    <p:sldId id="522" r:id="rId42"/>
    <p:sldId id="528" r:id="rId43"/>
    <p:sldId id="523" r:id="rId44"/>
    <p:sldId id="514" r:id="rId45"/>
    <p:sldId id="515" r:id="rId46"/>
    <p:sldId id="524" r:id="rId47"/>
    <p:sldId id="516" r:id="rId48"/>
    <p:sldId id="52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44" y="84"/>
      </p:cViewPr>
      <p:guideLst>
        <p:guide orient="horz" pos="2160"/>
        <p:guide pos="3840"/>
      </p:guideLst>
    </p:cSldViewPr>
  </p:slideViewPr>
  <p:notesTextViewPr>
    <p:cViewPr>
      <p:scale>
        <a:sx n="300" d="100"/>
        <a:sy n="3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itchFamily="34" charset="0"/>
                <a:ea typeface="MS PGothic"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itchFamily="34" charset="0"/>
              </a:defRPr>
            </a:lvl1pPr>
          </a:lstStyle>
          <a:p>
            <a:fld id="{88709C98-B80A-4F28-AF74-CF08CF81A715}" type="datetime1">
              <a:rPr lang="en-US"/>
              <a:t>7/22/2024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itchFamily="34" charset="0"/>
                <a:ea typeface="MS PGothic"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25630050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OOP Using JAVA</a:t>
            </a:r>
          </a:p>
        </p:txBody>
      </p:sp>
      <p:sp>
        <p:nvSpPr>
          <p:cNvPr id="6" name="Slide Number Placeholder 5"/>
          <p:cNvSpPr>
            <a:spLocks noGrp="1"/>
          </p:cNvSpPr>
          <p:nvPr>
            <p:ph type="sldNum" sz="quarter" idx="12"/>
          </p:nvPr>
        </p:nvSpPr>
        <p:spPr/>
        <p:txBody>
          <a:bodyPr/>
          <a:lstStyle/>
          <a:p>
            <a:fld id="{FFC4ABB8-5B0F-4AA4-B6A6-7C7E2BD089D3}" type="slidenum">
              <a:rPr lang="en-US" smtClean="0"/>
              <a:t>‹#›</a:t>
            </a:fld>
            <a:endParaRPr lang="en-US"/>
          </a:p>
        </p:txBody>
      </p:sp>
    </p:spTree>
    <p:extLst>
      <p:ext uri="{BB962C8B-B14F-4D97-AF65-F5344CB8AC3E}">
        <p14:creationId xmlns:p14="http://schemas.microsoft.com/office/powerpoint/2010/main" val="336374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56847666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157379165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p>
        </p:txBody>
      </p:sp>
      <p:sp>
        <p:nvSpPr>
          <p:cNvPr id="6" name="Slide Number Placeholder 5"/>
          <p:cNvSpPr>
            <a:spLocks noGrp="1"/>
          </p:cNvSpPr>
          <p:nvPr>
            <p:ph type="sldNum" sz="quarter" idx="12"/>
          </p:nvPr>
        </p:nvSpPr>
        <p:spPr/>
        <p:txBody>
          <a:bodyPr/>
          <a:lstStyle/>
          <a:p>
            <a:fld id="{8BD8F058-9003-4658-AA47-7D4800AF7EA2}" type="slidenum">
              <a:rPr lang="en-US" smtClean="0"/>
              <a:t>‹#›</a:t>
            </a:fld>
            <a:endParaRPr lang="en-US"/>
          </a:p>
        </p:txBody>
      </p:sp>
      <p:pic>
        <p:nvPicPr>
          <p:cNvPr id="7" name="Picture 10" descr="LOGO.gif">
            <a:extLst>
              <a:ext uri="{FF2B5EF4-FFF2-40B4-BE49-F238E27FC236}">
                <a16:creationId xmlns:a16="http://schemas.microsoft.com/office/drawing/2014/main" id="{3E897D03-171D-4552-9EAC-F2AC806C8D3A}"/>
              </a:ext>
            </a:extLst>
          </p:cNvPr>
          <p:cNvPicPr>
            <a:picLocks noChangeAspect="1"/>
          </p:cNvPicPr>
          <p:nvPr userDrawn="1"/>
        </p:nvPicPr>
        <p:blipFill>
          <a:blip r:embed="rId2"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8" name="Group 7">
            <a:extLst>
              <a:ext uri="{FF2B5EF4-FFF2-40B4-BE49-F238E27FC236}">
                <a16:creationId xmlns:a16="http://schemas.microsoft.com/office/drawing/2014/main" id="{6ABDE185-A417-4550-9344-5980FB9CF4B0}"/>
              </a:ext>
            </a:extLst>
          </p:cNvPr>
          <p:cNvGrpSpPr/>
          <p:nvPr userDrawn="1"/>
        </p:nvGrpSpPr>
        <p:grpSpPr bwMode="auto">
          <a:xfrm>
            <a:off x="8195733" y="0"/>
            <a:ext cx="3996267" cy="876300"/>
            <a:chOff x="6096000" y="3924300"/>
            <a:chExt cx="2997200" cy="876300"/>
          </a:xfrm>
        </p:grpSpPr>
        <p:sp>
          <p:nvSpPr>
            <p:cNvPr id="9" name="Rectangle 11">
              <a:extLst>
                <a:ext uri="{FF2B5EF4-FFF2-40B4-BE49-F238E27FC236}">
                  <a16:creationId xmlns:a16="http://schemas.microsoft.com/office/drawing/2014/main" id="{06B23A34-AE56-42B6-B9B1-F06BF62CBAB2}"/>
                </a:ext>
              </a:extLst>
            </p:cNvPr>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 name="Picture 9" descr="LOGO.gif">
              <a:extLst>
                <a:ext uri="{FF2B5EF4-FFF2-40B4-BE49-F238E27FC236}">
                  <a16:creationId xmlns:a16="http://schemas.microsoft.com/office/drawing/2014/main" id="{20E307FA-1473-4EE8-81FA-7D00DA0570B7}"/>
                </a:ext>
              </a:extLst>
            </p:cNvPr>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11" name="Rectangle 10">
              <a:extLst>
                <a:ext uri="{FF2B5EF4-FFF2-40B4-BE49-F238E27FC236}">
                  <a16:creationId xmlns:a16="http://schemas.microsoft.com/office/drawing/2014/main" id="{C44E19D6-4AF9-4B80-8568-DD3952B4EEC7}"/>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2" name="Picture 15" descr="logo.jpg">
            <a:extLst>
              <a:ext uri="{FF2B5EF4-FFF2-40B4-BE49-F238E27FC236}">
                <a16:creationId xmlns:a16="http://schemas.microsoft.com/office/drawing/2014/main" id="{02C9606E-6850-4A2C-ABDE-CFFA6236D010}"/>
              </a:ext>
            </a:extLst>
          </p:cNvPr>
          <p:cNvPicPr>
            <a:picLocks noChangeAspect="1"/>
          </p:cNvPicPr>
          <p:nvPr userDrawn="1"/>
        </p:nvPicPr>
        <p:blipFill>
          <a:blip r:embed="rId3" cstate="print"/>
          <a:srcRect/>
          <a:stretch>
            <a:fillRect/>
          </a:stretch>
        </p:blipFill>
        <p:spPr bwMode="auto">
          <a:xfrm>
            <a:off x="8737601"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60117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OOP Using JAVA</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56580344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OOP Using JAVA</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92168613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OOP Using JAVA</a:t>
            </a:r>
            <a:endParaRPr lang="en-US" dirty="0"/>
          </a:p>
        </p:txBody>
      </p:sp>
      <p:sp>
        <p:nvSpPr>
          <p:cNvPr id="9" name="Slide Number Placeholder 8"/>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89846414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OOP Using JAVA</a:t>
            </a:r>
            <a:endParaRPr lang="en-US" dirty="0"/>
          </a:p>
        </p:txBody>
      </p:sp>
      <p:sp>
        <p:nvSpPr>
          <p:cNvPr id="5" name="Slide Number Placeholder 4"/>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407411919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OOP Using JAVA</a:t>
            </a:r>
            <a:endParaRPr lang="en-US" dirty="0"/>
          </a:p>
        </p:txBody>
      </p:sp>
      <p:sp>
        <p:nvSpPr>
          <p:cNvPr id="4" name="Slide Number Placeholder 3"/>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4009721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OOP Using JAVA</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7952220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OOP Using JAVA</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70493146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OOP Using JAVA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DC763-8AAC-4A07-A453-38B55A3783BD}" type="slidenum">
              <a:rPr lang="en-US" smtClean="0"/>
              <a:t>‹#›</a:t>
            </a:fld>
            <a:endParaRPr lang="en-US"/>
          </a:p>
        </p:txBody>
      </p:sp>
    </p:spTree>
    <p:extLst>
      <p:ext uri="{BB962C8B-B14F-4D97-AF65-F5344CB8AC3E}">
        <p14:creationId xmlns:p14="http://schemas.microsoft.com/office/powerpoint/2010/main" val="289506532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676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7000" b="1" dirty="0">
                <a:solidFill>
                  <a:srgbClr val="3A30FA"/>
                </a:solidFill>
                <a:latin typeface="Times New Roman" panose="02020503050405090304" pitchFamily="18" charset="0"/>
                <a:cs typeface="Times New Roman" panose="02020503050405090304" pitchFamily="18" charset="0"/>
              </a:rPr>
              <a:t>Introduction to Computer networks</a:t>
            </a:r>
          </a:p>
        </p:txBody>
      </p:sp>
      <p:sp>
        <p:nvSpPr>
          <p:cNvPr id="5" name="TextBox 4"/>
          <p:cNvSpPr txBox="1"/>
          <p:nvPr/>
        </p:nvSpPr>
        <p:spPr>
          <a:xfrm>
            <a:off x="3429000" y="4953001"/>
            <a:ext cx="4762500" cy="579967"/>
          </a:xfrm>
          <a:prstGeom prst="rect">
            <a:avLst/>
          </a:prstGeom>
          <a:noFill/>
        </p:spPr>
        <p:txBody>
          <a:bodyPr wrap="square" rtlCol="0">
            <a:spAutoFit/>
          </a:bodyPr>
          <a:lstStyle/>
          <a:p>
            <a:pPr algn="ctr">
              <a:lnSpc>
                <a:spcPct val="150000"/>
              </a:lnSpc>
            </a:pPr>
            <a:r>
              <a:rPr lang="en-US" sz="2400" b="1" dirty="0">
                <a:latin typeface="Times New Roman" panose="02020503050405090304" pitchFamily="18" charset="0"/>
                <a:cs typeface="Times New Roman" panose="02020503050405090304" pitchFamily="18" charset="0"/>
              </a:rPr>
              <a:t>          Dr. Shilpi Harnal</a:t>
            </a:r>
          </a:p>
        </p:txBody>
      </p:sp>
      <p:sp>
        <p:nvSpPr>
          <p:cNvPr id="6" name="TextBox 5"/>
          <p:cNvSpPr txBox="1"/>
          <p:nvPr/>
        </p:nvSpPr>
        <p:spPr>
          <a:xfrm>
            <a:off x="3200400" y="5599332"/>
            <a:ext cx="6172200" cy="646331"/>
          </a:xfrm>
          <a:prstGeom prst="rect">
            <a:avLst/>
          </a:prstGeom>
          <a:noFill/>
        </p:spPr>
        <p:txBody>
          <a:bodyPr wrap="square" rtlCol="0">
            <a:spAutoFit/>
          </a:bodyPr>
          <a:lstStyle/>
          <a:p>
            <a:pPr algn="ctr"/>
            <a:r>
              <a:rPr lang="en-US" dirty="0">
                <a:solidFill>
                  <a:srgbClr val="FF0000"/>
                </a:solidFill>
                <a:latin typeface="Times New Roman" panose="02020503050405090304" pitchFamily="18" charset="0"/>
                <a:cs typeface="Times New Roman" panose="02020503050405090304" pitchFamily="18" charset="0"/>
              </a:rPr>
              <a:t>Department of Computer Science and Engineering</a:t>
            </a:r>
          </a:p>
          <a:p>
            <a:pPr algn="ctr"/>
            <a:r>
              <a:rPr lang="en-US" dirty="0">
                <a:solidFill>
                  <a:srgbClr val="FF0000"/>
                </a:solidFill>
                <a:latin typeface="Times New Roman" panose="02020503050405090304" pitchFamily="18" charset="0"/>
                <a:cs typeface="Times New Roman" panose="02020503050405090304" pitchFamily="18" charset="0"/>
              </a:rPr>
              <a:t>Chitkara University, Punjab</a:t>
            </a:r>
          </a:p>
        </p:txBody>
      </p:sp>
      <p:sp>
        <p:nvSpPr>
          <p:cNvPr id="2" name="Date Placeholder 1"/>
          <p:cNvSpPr>
            <a:spLocks noGrp="1"/>
          </p:cNvSpPr>
          <p:nvPr>
            <p:ph type="dt" sz="half" idx="10"/>
          </p:nvPr>
        </p:nvSpPr>
        <p:spPr/>
        <p:txBody>
          <a:bodyPr/>
          <a:lstStyle/>
          <a:p>
            <a:r>
              <a:rPr lang="en-US"/>
              <a:t>Computer Networks</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4294967295"/>
          </p:nvPr>
        </p:nvSpPr>
        <p:spPr>
          <a:xfrm>
            <a:off x="4038600" y="6356350"/>
            <a:ext cx="4114800" cy="365125"/>
          </a:xfrm>
          <a:prstGeom prst="rect">
            <a:avLst/>
          </a:prstGeom>
        </p:spPr>
        <p:txBody>
          <a:bodyPr/>
          <a:lstStyle/>
          <a:p>
            <a:pPr>
              <a:defRPr/>
            </a:pPr>
            <a:r>
              <a:rPr lang="en-US" dirty="0"/>
              <a:t>Rishabh Sharma</a:t>
            </a:r>
            <a:r>
              <a:rPr lang="en-US" b="1" dirty="0">
                <a:solidFill>
                  <a:srgbClr val="0070C0"/>
                </a:solidFill>
                <a:latin typeface="Times New Roman" panose="02020503050405090304" pitchFamily="18" charset="0"/>
                <a:cs typeface="Times New Roman" panose="02020503050405090304" pitchFamily="18" charset="0"/>
              </a:rPr>
              <a:t> - </a:t>
            </a:r>
            <a:r>
              <a:rPr lang="en-US" b="1" dirty="0" err="1">
                <a:solidFill>
                  <a:srgbClr val="0070C0"/>
                </a:solidFill>
                <a:latin typeface="Times New Roman" panose="02020503050405090304" pitchFamily="18" charset="0"/>
                <a:cs typeface="Times New Roman" panose="02020503050405090304" pitchFamily="18" charset="0"/>
              </a:rPr>
              <a:t>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10</a:t>
            </a:fld>
            <a:endParaRPr lang="en-US" b="1" dirty="0">
              <a:solidFill>
                <a:srgbClr val="0070C0"/>
              </a:solidFill>
              <a:latin typeface="Times New Roman" panose="02020503050405090304" pitchFamily="18" charset="0"/>
              <a:cs typeface="Times New Roman" panose="02020503050405090304" pitchFamily="18" charset="0"/>
            </a:endParaRPr>
          </a:p>
        </p:txBody>
      </p:sp>
      <p:pic>
        <p:nvPicPr>
          <p:cNvPr id="1026" name="Picture 2" descr="Diagram displays the 7 most common network topology typ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195"/>
            <a:ext cx="11353800" cy="683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72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0" y="152400"/>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Components of Communication</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11</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685800" y="990600"/>
            <a:ext cx="10439400" cy="1077218"/>
          </a:xfrm>
          <a:prstGeom prst="rect">
            <a:avLst/>
          </a:prstGeom>
        </p:spPr>
        <p:txBody>
          <a:bodyPr wrap="square">
            <a:spAutoFit/>
          </a:bodyPr>
          <a:lstStyle/>
          <a:p>
            <a:pPr marL="285750" indent="-285750" algn="just">
              <a:buFont typeface="Arial" pitchFamily="34" charset="0"/>
              <a:buChar char="•"/>
            </a:pPr>
            <a:r>
              <a:rPr lang="en-US" sz="3200" dirty="0">
                <a:latin typeface="Times New Roman" pitchFamily="18" charset="0"/>
                <a:cs typeface="Times New Roman" pitchFamily="18" charset="0"/>
              </a:rPr>
              <a:t>Data communication is the exchange of data between two devices via a transmission medium.</a:t>
            </a:r>
          </a:p>
        </p:txBody>
      </p:sp>
      <p:pic>
        <p:nvPicPr>
          <p:cNvPr id="8" name="Picture 2">
            <a:extLst>
              <a:ext uri="{FF2B5EF4-FFF2-40B4-BE49-F238E27FC236}">
                <a16:creationId xmlns:a16="http://schemas.microsoft.com/office/drawing/2014/main" id="{A5A4CF01-1095-47BB-97DD-5204AF157E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71" b="5758"/>
          <a:stretch/>
        </p:blipFill>
        <p:spPr bwMode="auto">
          <a:xfrm>
            <a:off x="1726325" y="2067818"/>
            <a:ext cx="8562975" cy="440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75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0" y="152400"/>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Components of Communication</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685800" y="990600"/>
            <a:ext cx="10439400" cy="3539430"/>
          </a:xfrm>
          <a:prstGeom prst="rect">
            <a:avLst/>
          </a:prstGeom>
        </p:spPr>
        <p:txBody>
          <a:bodyPr wrap="square">
            <a:spAutoFit/>
          </a:bodyPr>
          <a:lstStyle/>
          <a:p>
            <a:pPr marL="285750" indent="-285750" algn="just">
              <a:buFont typeface="Arial" pitchFamily="34" charset="0"/>
              <a:buChar char="•"/>
            </a:pPr>
            <a:r>
              <a:rPr lang="en-IN" sz="3200" dirty="0">
                <a:latin typeface="Times New Roman" pitchFamily="18" charset="0"/>
                <a:cs typeface="Times New Roman" pitchFamily="18" charset="0"/>
              </a:rPr>
              <a:t>There are mainly five components of a data communication system:</a:t>
            </a:r>
          </a:p>
          <a:p>
            <a:pPr algn="just"/>
            <a:r>
              <a:rPr lang="en-IN" sz="3200" dirty="0">
                <a:latin typeface="Times New Roman" pitchFamily="18" charset="0"/>
                <a:cs typeface="Times New Roman" pitchFamily="18" charset="0"/>
              </a:rPr>
              <a:t>1. </a:t>
            </a:r>
            <a:r>
              <a:rPr lang="en-IN" sz="3200" dirty="0">
                <a:solidFill>
                  <a:srgbClr val="FF0000"/>
                </a:solidFill>
                <a:latin typeface="Times New Roman" pitchFamily="18" charset="0"/>
                <a:cs typeface="Times New Roman" pitchFamily="18" charset="0"/>
              </a:rPr>
              <a:t>Message:</a:t>
            </a:r>
            <a:r>
              <a:rPr lang="en-IN" sz="3200" dirty="0">
                <a:latin typeface="Times New Roman" pitchFamily="18" charset="0"/>
                <a:cs typeface="Times New Roman" pitchFamily="18" charset="0"/>
              </a:rPr>
              <a:t> This is most useful asset of a data communication system. The message simply refers to data or piece of information which is to be communicated. A message could be in any form, it may be in form of a text file, an audio file, a video file, etc.</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24023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TextBox 3"/>
          <p:cNvSpPr txBox="1"/>
          <p:nvPr/>
        </p:nvSpPr>
        <p:spPr>
          <a:xfrm>
            <a:off x="952500" y="1219200"/>
            <a:ext cx="10287000" cy="3970318"/>
          </a:xfrm>
          <a:prstGeom prst="rect">
            <a:avLst/>
          </a:prstGeom>
          <a:noFill/>
        </p:spPr>
        <p:txBody>
          <a:bodyPr wrap="square" rtlCol="0">
            <a:spAutoFit/>
          </a:bodyPr>
          <a:lstStyle/>
          <a:p>
            <a:pPr algn="just"/>
            <a:r>
              <a:rPr lang="en-IN" sz="3600" dirty="0">
                <a:latin typeface="Times New Roman" pitchFamily="18" charset="0"/>
                <a:cs typeface="Times New Roman" pitchFamily="18" charset="0"/>
              </a:rPr>
              <a:t>2. </a:t>
            </a:r>
            <a:r>
              <a:rPr lang="en-IN" sz="3600" dirty="0">
                <a:solidFill>
                  <a:srgbClr val="FF0000"/>
                </a:solidFill>
                <a:latin typeface="Times New Roman" pitchFamily="18" charset="0"/>
                <a:cs typeface="Times New Roman" pitchFamily="18" charset="0"/>
              </a:rPr>
              <a:t>Sender:</a:t>
            </a:r>
            <a:r>
              <a:rPr lang="en-IN" sz="3600" dirty="0">
                <a:latin typeface="Times New Roman" pitchFamily="18" charset="0"/>
                <a:cs typeface="Times New Roman" pitchFamily="18" charset="0"/>
              </a:rPr>
              <a:t> To transfer message from source to destination, someone must be there who will play role of a source. Sender plays part of a source in data communication system. It is simple a device that sends data message. The device could be in form of a computer, mobile, telephone, laptop, video camera, or a workstation, etc.</a:t>
            </a:r>
          </a:p>
        </p:txBody>
      </p:sp>
    </p:spTree>
    <p:extLst>
      <p:ext uri="{BB962C8B-B14F-4D97-AF65-F5344CB8AC3E}">
        <p14:creationId xmlns:p14="http://schemas.microsoft.com/office/powerpoint/2010/main" val="224023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838200"/>
            <a:ext cx="10668000" cy="4524315"/>
          </a:xfrm>
          <a:prstGeom prst="rect">
            <a:avLst/>
          </a:prstGeom>
        </p:spPr>
        <p:txBody>
          <a:bodyPr wrap="square">
            <a:spAutoFit/>
          </a:bodyPr>
          <a:lstStyle/>
          <a:p>
            <a:pPr algn="just"/>
            <a:r>
              <a:rPr lang="en-IN" sz="3600" dirty="0">
                <a:latin typeface="Times New Roman" pitchFamily="18" charset="0"/>
                <a:cs typeface="Times New Roman" pitchFamily="18" charset="0"/>
              </a:rPr>
              <a:t>3. </a:t>
            </a:r>
            <a:r>
              <a:rPr lang="en-IN" sz="3600" dirty="0">
                <a:solidFill>
                  <a:srgbClr val="FF0000"/>
                </a:solidFill>
                <a:latin typeface="Times New Roman" pitchFamily="18" charset="0"/>
                <a:cs typeface="Times New Roman" pitchFamily="18" charset="0"/>
              </a:rPr>
              <a:t>Receiver:</a:t>
            </a:r>
            <a:r>
              <a:rPr lang="en-IN" sz="3600" dirty="0">
                <a:latin typeface="Times New Roman" pitchFamily="18" charset="0"/>
                <a:cs typeface="Times New Roman" pitchFamily="18" charset="0"/>
              </a:rPr>
              <a:t> It is destination where finally message sent by source has arrived. It is a device that receives message. Same as sender, receiver can also be in form of a computer, telephone mobile, workstation, etc.</a:t>
            </a:r>
            <a:br>
              <a:rPr lang="en-IN" sz="3600" dirty="0">
                <a:latin typeface="Times New Roman" pitchFamily="18" charset="0"/>
                <a:cs typeface="Times New Roman" pitchFamily="18" charset="0"/>
              </a:rPr>
            </a:br>
            <a:r>
              <a:rPr lang="en-IN" sz="3600" dirty="0">
                <a:latin typeface="Times New Roman" pitchFamily="18" charset="0"/>
                <a:cs typeface="Times New Roman" pitchFamily="18" charset="0"/>
              </a:rPr>
              <a:t>4. </a:t>
            </a:r>
            <a:r>
              <a:rPr lang="en-IN" sz="3600" dirty="0">
                <a:solidFill>
                  <a:srgbClr val="FF0000"/>
                </a:solidFill>
                <a:latin typeface="Times New Roman" pitchFamily="18" charset="0"/>
                <a:cs typeface="Times New Roman" pitchFamily="18" charset="0"/>
              </a:rPr>
              <a:t>Transmission medium: </a:t>
            </a:r>
            <a:r>
              <a:rPr lang="en-IN" sz="3600" dirty="0">
                <a:latin typeface="Times New Roman" pitchFamily="18" charset="0"/>
                <a:cs typeface="Times New Roman" pitchFamily="18" charset="0"/>
              </a:rPr>
              <a:t>In entire process of data communication, there must be something which could act as a bridge between sender and receiver, Transmission medium plays that parts.</a:t>
            </a:r>
          </a:p>
        </p:txBody>
      </p:sp>
    </p:spTree>
    <p:extLst>
      <p:ext uri="{BB962C8B-B14F-4D97-AF65-F5344CB8AC3E}">
        <p14:creationId xmlns:p14="http://schemas.microsoft.com/office/powerpoint/2010/main" val="22402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533400" y="914401"/>
            <a:ext cx="10896600" cy="5078313"/>
          </a:xfrm>
          <a:prstGeom prst="rect">
            <a:avLst/>
          </a:prstGeom>
        </p:spPr>
        <p:txBody>
          <a:bodyPr wrap="square">
            <a:spAutoFit/>
          </a:bodyPr>
          <a:lstStyle/>
          <a:p>
            <a:pPr algn="just"/>
            <a:r>
              <a:rPr lang="en-IN" sz="3600" dirty="0">
                <a:latin typeface="Times New Roman" pitchFamily="18" charset="0"/>
                <a:cs typeface="Times New Roman" pitchFamily="18" charset="0"/>
              </a:rPr>
              <a:t>It is physical path by which data or message travels from sender to receiver. </a:t>
            </a:r>
            <a:r>
              <a:rPr lang="en-IN" sz="3600" dirty="0">
                <a:solidFill>
                  <a:schemeClr val="accent1"/>
                </a:solidFill>
                <a:latin typeface="Times New Roman" pitchFamily="18" charset="0"/>
                <a:cs typeface="Times New Roman" pitchFamily="18" charset="0"/>
              </a:rPr>
              <a:t>Transmission medium could be guided (with wires) or unguided (without wires), </a:t>
            </a:r>
            <a:r>
              <a:rPr lang="en-IN" sz="3600" dirty="0">
                <a:latin typeface="Times New Roman" pitchFamily="18" charset="0"/>
                <a:cs typeface="Times New Roman" pitchFamily="18" charset="0"/>
              </a:rPr>
              <a:t>for example, twisted pair cable, </a:t>
            </a:r>
            <a:r>
              <a:rPr lang="en-IN" sz="3600" dirty="0" err="1">
                <a:latin typeface="Times New Roman" pitchFamily="18" charset="0"/>
                <a:cs typeface="Times New Roman" pitchFamily="18" charset="0"/>
              </a:rPr>
              <a:t>fiber</a:t>
            </a:r>
            <a:r>
              <a:rPr lang="en-IN" sz="3600" dirty="0">
                <a:latin typeface="Times New Roman" pitchFamily="18" charset="0"/>
                <a:cs typeface="Times New Roman" pitchFamily="18" charset="0"/>
              </a:rPr>
              <a:t> optic cable, radio waves, microwaves, etc.</a:t>
            </a:r>
          </a:p>
          <a:p>
            <a:pPr algn="just"/>
            <a:r>
              <a:rPr lang="en-IN" sz="3600" dirty="0">
                <a:latin typeface="Times New Roman" pitchFamily="18" charset="0"/>
                <a:cs typeface="Times New Roman" pitchFamily="18" charset="0"/>
              </a:rPr>
              <a:t>5. </a:t>
            </a:r>
            <a:r>
              <a:rPr lang="en-IN" sz="3600" dirty="0">
                <a:solidFill>
                  <a:srgbClr val="FF0000"/>
                </a:solidFill>
                <a:latin typeface="Times New Roman" pitchFamily="18" charset="0"/>
                <a:cs typeface="Times New Roman" pitchFamily="18" charset="0"/>
              </a:rPr>
              <a:t>Set of rules: </a:t>
            </a:r>
            <a:r>
              <a:rPr lang="en-IN" sz="3600" dirty="0">
                <a:latin typeface="Times New Roman" pitchFamily="18" charset="0"/>
                <a:cs typeface="Times New Roman" pitchFamily="18" charset="0"/>
              </a:rPr>
              <a:t>the protocol is a set of rules that govern data communication. If two different devices are connected but there is no protocol among them, there would not be any kind of</a:t>
            </a:r>
          </a:p>
        </p:txBody>
      </p:sp>
    </p:spTree>
    <p:extLst>
      <p:ext uri="{BB962C8B-B14F-4D97-AF65-F5344CB8AC3E}">
        <p14:creationId xmlns:p14="http://schemas.microsoft.com/office/powerpoint/2010/main" val="224023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4294967295"/>
          </p:nvPr>
        </p:nvSpPr>
        <p:spPr>
          <a:xfrm>
            <a:off x="4038600" y="6356350"/>
            <a:ext cx="4114800" cy="365125"/>
          </a:xfrm>
          <a:prstGeom prst="rect">
            <a:avLst/>
          </a:prstGeom>
        </p:spPr>
        <p:txBody>
          <a:bodyPr/>
          <a:lstStyle/>
          <a:p>
            <a:pPr>
              <a:defRPr/>
            </a:pPr>
            <a:r>
              <a:rPr lang="en-US" dirty="0"/>
              <a:t>Rishabh Sharma</a:t>
            </a:r>
            <a:r>
              <a:rPr lang="en-US" b="1" dirty="0">
                <a:solidFill>
                  <a:srgbClr val="0070C0"/>
                </a:solidFill>
                <a:latin typeface="Times New Roman" panose="02020503050405090304" pitchFamily="18" charset="0"/>
                <a:cs typeface="Times New Roman" panose="02020503050405090304" pitchFamily="18" charset="0"/>
              </a:rPr>
              <a:t> - </a:t>
            </a:r>
            <a:r>
              <a:rPr lang="en-US" b="1" dirty="0" err="1">
                <a:solidFill>
                  <a:srgbClr val="0070C0"/>
                </a:solidFill>
                <a:latin typeface="Times New Roman" panose="02020503050405090304" pitchFamily="18" charset="0"/>
                <a:cs typeface="Times New Roman" panose="02020503050405090304" pitchFamily="18" charset="0"/>
              </a:rPr>
              <a:t>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752600" y="990600"/>
            <a:ext cx="8763000" cy="2308324"/>
          </a:xfrm>
          <a:prstGeom prst="rect">
            <a:avLst/>
          </a:prstGeom>
        </p:spPr>
        <p:txBody>
          <a:bodyPr wrap="square">
            <a:spAutoFit/>
          </a:bodyPr>
          <a:lstStyle/>
          <a:p>
            <a:pPr algn="just"/>
            <a:r>
              <a:rPr lang="en-IN" sz="3600" dirty="0">
                <a:latin typeface="Times New Roman" pitchFamily="18" charset="0"/>
                <a:cs typeface="Times New Roman" pitchFamily="18" charset="0"/>
              </a:rPr>
              <a:t>communication between those two devices. Thus the protocol is necessary for data communication to take place.</a:t>
            </a:r>
          </a:p>
          <a:p>
            <a:pPr algn="just"/>
            <a:endParaRPr lang="en-IN" sz="36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325" y="2819400"/>
            <a:ext cx="8562975"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23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9D23-4EEB-470A-96C0-C773499899D2}"/>
              </a:ext>
            </a:extLst>
          </p:cNvPr>
          <p:cNvSpPr>
            <a:spLocks noGrp="1"/>
          </p:cNvSpPr>
          <p:nvPr>
            <p:ph type="title"/>
          </p:nvPr>
        </p:nvSpPr>
        <p:spPr>
          <a:xfrm>
            <a:off x="838200" y="365125"/>
            <a:ext cx="10515600" cy="930275"/>
          </a:xfrm>
        </p:spPr>
        <p:txBody>
          <a:bodyPr/>
          <a:lstStyle/>
          <a:p>
            <a:r>
              <a:rPr lang="en-US" dirty="0"/>
              <a:t>Types of Computer Networks:</a:t>
            </a:r>
            <a:endParaRPr lang="en-IN" dirty="0"/>
          </a:p>
        </p:txBody>
      </p:sp>
      <p:pic>
        <p:nvPicPr>
          <p:cNvPr id="7" name="Content Placeholder 6">
            <a:extLst>
              <a:ext uri="{FF2B5EF4-FFF2-40B4-BE49-F238E27FC236}">
                <a16:creationId xmlns:a16="http://schemas.microsoft.com/office/drawing/2014/main" id="{74C777D4-EAD9-4E2A-B887-D691F13F1FE1}"/>
              </a:ext>
            </a:extLst>
          </p:cNvPr>
          <p:cNvPicPr>
            <a:picLocks noGrp="1" noChangeAspect="1"/>
          </p:cNvPicPr>
          <p:nvPr>
            <p:ph idx="1"/>
          </p:nvPr>
        </p:nvPicPr>
        <p:blipFill>
          <a:blip r:embed="rId2"/>
          <a:stretch>
            <a:fillRect/>
          </a:stretch>
        </p:blipFill>
        <p:spPr>
          <a:xfrm>
            <a:off x="1981200" y="2133600"/>
            <a:ext cx="7753748" cy="2222614"/>
          </a:xfrm>
        </p:spPr>
      </p:pic>
      <p:sp>
        <p:nvSpPr>
          <p:cNvPr id="5" name="Slide Number Placeholder 4">
            <a:extLst>
              <a:ext uri="{FF2B5EF4-FFF2-40B4-BE49-F238E27FC236}">
                <a16:creationId xmlns:a16="http://schemas.microsoft.com/office/drawing/2014/main" id="{607AED6C-E9D3-4CA7-81BD-EC30F3AFB8A3}"/>
              </a:ext>
            </a:extLst>
          </p:cNvPr>
          <p:cNvSpPr>
            <a:spLocks noGrp="1"/>
          </p:cNvSpPr>
          <p:nvPr>
            <p:ph type="sldNum" sz="quarter" idx="12"/>
          </p:nvPr>
        </p:nvSpPr>
        <p:spPr/>
        <p:txBody>
          <a:bodyPr/>
          <a:lstStyle/>
          <a:p>
            <a:fld id="{8BD8F058-9003-4658-AA47-7D4800AF7EA2}" type="slidenum">
              <a:rPr lang="en-US" smtClean="0"/>
              <a:t>17</a:t>
            </a:fld>
            <a:endParaRPr lang="en-US"/>
          </a:p>
        </p:txBody>
      </p:sp>
    </p:spTree>
    <p:extLst>
      <p:ext uri="{BB962C8B-B14F-4D97-AF65-F5344CB8AC3E}">
        <p14:creationId xmlns:p14="http://schemas.microsoft.com/office/powerpoint/2010/main" val="350445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2861798E-0743-4A41-94AA-A40C3CB65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63675"/>
            <a:ext cx="5349321" cy="3930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8D401C-2531-468B-8BDB-ADD451553B7F}"/>
              </a:ext>
            </a:extLst>
          </p:cNvPr>
          <p:cNvSpPr>
            <a:spLocks noGrp="1"/>
          </p:cNvSpPr>
          <p:nvPr>
            <p:ph type="title"/>
          </p:nvPr>
        </p:nvSpPr>
        <p:spPr>
          <a:xfrm>
            <a:off x="762000" y="10886"/>
            <a:ext cx="10515600" cy="1325563"/>
          </a:xfrm>
        </p:spPr>
        <p:txBody>
          <a:bodyPr/>
          <a:lstStyle/>
          <a:p>
            <a:r>
              <a:rPr lang="en-US" dirty="0"/>
              <a:t>Types of Computer Networks:</a:t>
            </a:r>
            <a:endParaRPr lang="en-IN" dirty="0"/>
          </a:p>
        </p:txBody>
      </p:sp>
      <p:sp>
        <p:nvSpPr>
          <p:cNvPr id="3" name="Content Placeholder 2">
            <a:extLst>
              <a:ext uri="{FF2B5EF4-FFF2-40B4-BE49-F238E27FC236}">
                <a16:creationId xmlns:a16="http://schemas.microsoft.com/office/drawing/2014/main" id="{943AF652-2497-4502-A773-E008BEC2E092}"/>
              </a:ext>
            </a:extLst>
          </p:cNvPr>
          <p:cNvSpPr>
            <a:spLocks noGrp="1"/>
          </p:cNvSpPr>
          <p:nvPr>
            <p:ph idx="1"/>
          </p:nvPr>
        </p:nvSpPr>
        <p:spPr>
          <a:xfrm>
            <a:off x="228600" y="1336448"/>
            <a:ext cx="6248400" cy="5019901"/>
          </a:xfrm>
        </p:spPr>
        <p:txBody>
          <a:bodyPr>
            <a:normAutofit fontScale="92500" lnSpcReduction="10000"/>
          </a:bodyPr>
          <a:lstStyle/>
          <a:p>
            <a:pPr marL="514350" indent="-514350" algn="just">
              <a:buFont typeface="+mj-lt"/>
              <a:buAutoNum type="arabicPeriod"/>
            </a:pPr>
            <a:r>
              <a:rPr lang="en-US" b="1" dirty="0">
                <a:solidFill>
                  <a:srgbClr val="FF0000"/>
                </a:solidFill>
              </a:rPr>
              <a:t>PAN (Personal Area Network) </a:t>
            </a:r>
            <a:r>
              <a:rPr lang="en-US" dirty="0"/>
              <a:t>is a computer network formed around a person. It generally consists of a computer, mobile, or personal digital assistant. PAN can be used for establishing communication among these personal devices for connecting to a digital network and the internet.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PAN networks are relatively secure and safe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offers only short-range solution up to ten meters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Strictly restricted to a small area</a:t>
            </a:r>
          </a:p>
        </p:txBody>
      </p:sp>
      <p:sp>
        <p:nvSpPr>
          <p:cNvPr id="5" name="Slide Number Placeholder 4">
            <a:extLst>
              <a:ext uri="{FF2B5EF4-FFF2-40B4-BE49-F238E27FC236}">
                <a16:creationId xmlns:a16="http://schemas.microsoft.com/office/drawing/2014/main" id="{B35942D6-7BA8-4AB3-9113-3659AD80C224}"/>
              </a:ext>
            </a:extLst>
          </p:cNvPr>
          <p:cNvSpPr>
            <a:spLocks noGrp="1"/>
          </p:cNvSpPr>
          <p:nvPr>
            <p:ph type="sldNum" sz="quarter" idx="12"/>
          </p:nvPr>
        </p:nvSpPr>
        <p:spPr/>
        <p:txBody>
          <a:bodyPr/>
          <a:lstStyle/>
          <a:p>
            <a:fld id="{8BD8F058-9003-4658-AA47-7D4800AF7EA2}" type="slidenum">
              <a:rPr lang="en-US" smtClean="0"/>
              <a:t>18</a:t>
            </a:fld>
            <a:endParaRPr lang="en-US"/>
          </a:p>
        </p:txBody>
      </p:sp>
    </p:spTree>
    <p:extLst>
      <p:ext uri="{BB962C8B-B14F-4D97-AF65-F5344CB8AC3E}">
        <p14:creationId xmlns:p14="http://schemas.microsoft.com/office/powerpoint/2010/main" val="2662340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01C-2531-468B-8BDB-ADD451553B7F}"/>
              </a:ext>
            </a:extLst>
          </p:cNvPr>
          <p:cNvSpPr>
            <a:spLocks noGrp="1"/>
          </p:cNvSpPr>
          <p:nvPr>
            <p:ph type="title"/>
          </p:nvPr>
        </p:nvSpPr>
        <p:spPr>
          <a:xfrm>
            <a:off x="762000" y="10886"/>
            <a:ext cx="10515600" cy="1325563"/>
          </a:xfrm>
        </p:spPr>
        <p:txBody>
          <a:bodyPr/>
          <a:lstStyle/>
          <a:p>
            <a:r>
              <a:rPr lang="en-US" dirty="0"/>
              <a:t>Types of Computer Networks:</a:t>
            </a:r>
            <a:endParaRPr lang="en-IN" dirty="0"/>
          </a:p>
        </p:txBody>
      </p:sp>
      <p:sp>
        <p:nvSpPr>
          <p:cNvPr id="3" name="Content Placeholder 2">
            <a:extLst>
              <a:ext uri="{FF2B5EF4-FFF2-40B4-BE49-F238E27FC236}">
                <a16:creationId xmlns:a16="http://schemas.microsoft.com/office/drawing/2014/main" id="{943AF652-2497-4502-A773-E008BEC2E092}"/>
              </a:ext>
            </a:extLst>
          </p:cNvPr>
          <p:cNvSpPr>
            <a:spLocks noGrp="1"/>
          </p:cNvSpPr>
          <p:nvPr>
            <p:ph idx="1"/>
          </p:nvPr>
        </p:nvSpPr>
        <p:spPr>
          <a:xfrm>
            <a:off x="381000" y="1158875"/>
            <a:ext cx="11430000" cy="5562600"/>
          </a:xfrm>
        </p:spPr>
        <p:txBody>
          <a:bodyPr>
            <a:normAutofit/>
          </a:bodyPr>
          <a:lstStyle/>
          <a:p>
            <a:pPr marL="0" indent="0" algn="just">
              <a:buNone/>
            </a:pPr>
            <a:r>
              <a:rPr lang="en-US" b="1" i="0" dirty="0">
                <a:solidFill>
                  <a:srgbClr val="FF0000"/>
                </a:solidFill>
                <a:effectLst/>
                <a:latin typeface="Source Sans Pro" panose="020B0503030403020204" pitchFamily="34" charset="0"/>
              </a:rPr>
              <a:t>2. A Local Area Network (LAN) </a:t>
            </a:r>
            <a:r>
              <a:rPr lang="en-US" b="0" i="0" dirty="0">
                <a:solidFill>
                  <a:srgbClr val="222222"/>
                </a:solidFill>
                <a:effectLst/>
                <a:latin typeface="Source Sans Pro" panose="020B0503030403020204" pitchFamily="34" charset="0"/>
              </a:rPr>
              <a:t>is a group of computer and peripheral devices which are connected in a limited area such as school, laboratory, home, and office building. It is a widely useful network for sharing resources like files, printers, games, and other application. </a:t>
            </a:r>
            <a:r>
              <a:rPr lang="en-US" b="1" i="0" dirty="0">
                <a:solidFill>
                  <a:srgbClr val="222222"/>
                </a:solidFill>
                <a:effectLst/>
                <a:latin typeface="Source Sans Pro" panose="020B0503030403020204" pitchFamily="34" charset="0"/>
              </a:rPr>
              <a:t>The simplest type of LAN network is to connect computers and a printer in someone’s home or office. </a:t>
            </a:r>
            <a:r>
              <a:rPr lang="en-US" b="0" i="0" dirty="0">
                <a:solidFill>
                  <a:srgbClr val="222222"/>
                </a:solidFill>
                <a:effectLst/>
                <a:latin typeface="Source Sans Pro" panose="020B0503030403020204" pitchFamily="34" charset="0"/>
              </a:rPr>
              <a:t>In general, LAN will be used as one type of transmission medium. It is a network which consists </a:t>
            </a:r>
            <a:r>
              <a:rPr lang="en-US" b="1" i="0" dirty="0">
                <a:solidFill>
                  <a:srgbClr val="222222"/>
                </a:solidFill>
                <a:effectLst/>
                <a:latin typeface="Source Sans Pro" panose="020B0503030403020204" pitchFamily="34" charset="0"/>
              </a:rPr>
              <a:t>of less than 5000 interconnected </a:t>
            </a:r>
            <a:r>
              <a:rPr lang="en-US" b="0" i="0" dirty="0">
                <a:solidFill>
                  <a:srgbClr val="222222"/>
                </a:solidFill>
                <a:effectLst/>
                <a:latin typeface="Source Sans Pro" panose="020B0503030403020204" pitchFamily="34" charset="0"/>
              </a:rPr>
              <a:t>devices across several buildings.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a private network, so an outside regulatory body never controls it.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LAN operates at a relatively higher speed compared to other WAN systems.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There are various kinds of media access control methods like token ring and ethernet.</a:t>
            </a:r>
          </a:p>
        </p:txBody>
      </p:sp>
      <p:sp>
        <p:nvSpPr>
          <p:cNvPr id="5" name="Slide Number Placeholder 4">
            <a:extLst>
              <a:ext uri="{FF2B5EF4-FFF2-40B4-BE49-F238E27FC236}">
                <a16:creationId xmlns:a16="http://schemas.microsoft.com/office/drawing/2014/main" id="{B35942D6-7BA8-4AB3-9113-3659AD80C224}"/>
              </a:ext>
            </a:extLst>
          </p:cNvPr>
          <p:cNvSpPr>
            <a:spLocks noGrp="1"/>
          </p:cNvSpPr>
          <p:nvPr>
            <p:ph type="sldNum" sz="quarter" idx="12"/>
          </p:nvPr>
        </p:nvSpPr>
        <p:spPr/>
        <p:txBody>
          <a:bodyPr/>
          <a:lstStyle/>
          <a:p>
            <a:fld id="{8BD8F058-9003-4658-AA47-7D4800AF7EA2}" type="slidenum">
              <a:rPr lang="en-US" smtClean="0"/>
              <a:t>19</a:t>
            </a:fld>
            <a:endParaRPr lang="en-US"/>
          </a:p>
        </p:txBody>
      </p:sp>
    </p:spTree>
    <p:extLst>
      <p:ext uri="{BB962C8B-B14F-4D97-AF65-F5344CB8AC3E}">
        <p14:creationId xmlns:p14="http://schemas.microsoft.com/office/powerpoint/2010/main" val="186928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0" y="152401"/>
            <a:ext cx="7328534" cy="566181"/>
          </a:xfrm>
          <a:prstGeom prst="rect">
            <a:avLst/>
          </a:prstGeom>
        </p:spPr>
        <p:txBody>
          <a:bodyPr vert="horz" wrap="square" lIns="0" tIns="12065" rIns="0" bIns="0" numCol="1" rtlCol="0" anchor="ctr" anchorCtr="0" compatLnSpc="1">
            <a:spAutoFit/>
          </a:bodyPr>
          <a:lstStyle/>
          <a:p>
            <a:pPr marL="12700" algn="l">
              <a:spcBef>
                <a:spcPts val="95"/>
              </a:spcBef>
            </a:pPr>
            <a:r>
              <a:rPr lang="en-US" sz="3600" dirty="0"/>
              <a:t>Introduction to Computer networks</a:t>
            </a:r>
            <a:endParaRPr sz="36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TextBox 3"/>
          <p:cNvSpPr txBox="1"/>
          <p:nvPr/>
        </p:nvSpPr>
        <p:spPr>
          <a:xfrm>
            <a:off x="1156334" y="1295400"/>
            <a:ext cx="10197466" cy="9233297"/>
          </a:xfrm>
          <a:prstGeom prst="rect">
            <a:avLst/>
          </a:prstGeom>
          <a:noFill/>
        </p:spPr>
        <p:txBody>
          <a:bodyPr wrap="square" rtlCol="0">
            <a:spAutoFit/>
          </a:bodyPr>
          <a:lstStyle/>
          <a:p>
            <a:pPr marL="533400" indent="-533400" algn="just">
              <a:lnSpc>
                <a:spcPct val="110000"/>
              </a:lnSpc>
              <a:buFont typeface="Arial" pitchFamily="34" charset="0"/>
              <a:buChar char="•"/>
            </a:pPr>
            <a:r>
              <a:rPr lang="en-US" sz="3600" dirty="0">
                <a:latin typeface="Times New Roman" pitchFamily="18" charset="0"/>
                <a:cs typeface="Times New Roman" pitchFamily="18" charset="0"/>
              </a:rPr>
              <a:t>A network is set of devices (nodes) connected by communication links (media).</a:t>
            </a:r>
          </a:p>
          <a:p>
            <a:pPr marL="533400" indent="-533400" algn="just">
              <a:buFont typeface="Arial" pitchFamily="34" charset="0"/>
              <a:buChar char="•"/>
            </a:pPr>
            <a:r>
              <a:rPr lang="en-US" sz="3600" dirty="0">
                <a:latin typeface="Times New Roman" pitchFamily="18" charset="0"/>
                <a:cs typeface="Times New Roman" pitchFamily="18" charset="0"/>
              </a:rPr>
              <a:t>A node can be a computer, printer, or other device capable of sending and/or receiving data. </a:t>
            </a:r>
          </a:p>
          <a:p>
            <a:pPr marL="533400" indent="-533400" algn="just">
              <a:lnSpc>
                <a:spcPct val="110000"/>
              </a:lnSpc>
              <a:buFont typeface="Arial" pitchFamily="34" charset="0"/>
              <a:buChar char="•"/>
            </a:pPr>
            <a:r>
              <a:rPr lang="en-US" sz="3600" dirty="0">
                <a:latin typeface="Times New Roman" pitchFamily="18" charset="0"/>
                <a:cs typeface="Times New Roman" pitchFamily="18" charset="0"/>
              </a:rPr>
              <a:t>Link connecting the devices are often called communication channels.</a:t>
            </a:r>
          </a:p>
          <a:p>
            <a:pPr marL="533400" indent="-533400" algn="just">
              <a:lnSpc>
                <a:spcPct val="110000"/>
              </a:lnSpc>
              <a:buFont typeface="Arial" pitchFamily="34" charset="0"/>
              <a:buChar char="•"/>
            </a:pPr>
            <a:r>
              <a:rPr lang="en-US" sz="3600" dirty="0">
                <a:latin typeface="Times New Roman" pitchFamily="18" charset="0"/>
                <a:cs typeface="Times New Roman" pitchFamily="18" charset="0"/>
              </a:rPr>
              <a:t>Most network use distributed processing.</a:t>
            </a:r>
          </a:p>
          <a:p>
            <a:pPr marL="285750" indent="-285750">
              <a:buFont typeface="Arial" pitchFamily="34" charset="0"/>
              <a:buChar char="•"/>
            </a:pPr>
            <a:endParaRPr lang="en-IN" dirty="0">
              <a:latin typeface="Times New Roman" pitchFamily="18" charset="0"/>
              <a:cs typeface="Times New Roman"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B4F1A86-73D7-4FEE-BB06-1F1919DA4681}"/>
              </a:ext>
            </a:extLst>
          </p:cNvPr>
          <p:cNvSpPr>
            <a:spLocks noGrp="1"/>
          </p:cNvSpPr>
          <p:nvPr>
            <p:ph type="sldNum" sz="quarter" idx="12"/>
          </p:nvPr>
        </p:nvSpPr>
        <p:spPr/>
        <p:txBody>
          <a:bodyPr/>
          <a:lstStyle/>
          <a:p>
            <a:fld id="{8BD8F058-9003-4658-AA47-7D4800AF7EA2}" type="slidenum">
              <a:rPr lang="en-US" smtClean="0"/>
              <a:t>20</a:t>
            </a:fld>
            <a:endParaRPr lang="en-US"/>
          </a:p>
        </p:txBody>
      </p:sp>
      <p:pic>
        <p:nvPicPr>
          <p:cNvPr id="6" name="Picture 5">
            <a:extLst>
              <a:ext uri="{FF2B5EF4-FFF2-40B4-BE49-F238E27FC236}">
                <a16:creationId xmlns:a16="http://schemas.microsoft.com/office/drawing/2014/main" id="{BD481D47-4CE1-414A-88BD-8C77E1D1E9B8}"/>
              </a:ext>
            </a:extLst>
          </p:cNvPr>
          <p:cNvPicPr>
            <a:picLocks noChangeAspect="1"/>
          </p:cNvPicPr>
          <p:nvPr/>
        </p:nvPicPr>
        <p:blipFill>
          <a:blip r:embed="rId2"/>
          <a:stretch>
            <a:fillRect/>
          </a:stretch>
        </p:blipFill>
        <p:spPr>
          <a:xfrm>
            <a:off x="2971800" y="914400"/>
            <a:ext cx="5472113" cy="5205563"/>
          </a:xfrm>
          <a:prstGeom prst="rect">
            <a:avLst/>
          </a:prstGeom>
        </p:spPr>
      </p:pic>
    </p:spTree>
    <p:extLst>
      <p:ext uri="{BB962C8B-B14F-4D97-AF65-F5344CB8AC3E}">
        <p14:creationId xmlns:p14="http://schemas.microsoft.com/office/powerpoint/2010/main" val="49196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01C-2531-468B-8BDB-ADD451553B7F}"/>
              </a:ext>
            </a:extLst>
          </p:cNvPr>
          <p:cNvSpPr>
            <a:spLocks noGrp="1"/>
          </p:cNvSpPr>
          <p:nvPr>
            <p:ph type="title"/>
          </p:nvPr>
        </p:nvSpPr>
        <p:spPr>
          <a:xfrm>
            <a:off x="762000" y="10886"/>
            <a:ext cx="10515600" cy="1325563"/>
          </a:xfrm>
        </p:spPr>
        <p:txBody>
          <a:bodyPr/>
          <a:lstStyle/>
          <a:p>
            <a:r>
              <a:rPr lang="en-US" dirty="0"/>
              <a:t>Types of Computer Networks:</a:t>
            </a:r>
            <a:endParaRPr lang="en-IN" dirty="0"/>
          </a:p>
        </p:txBody>
      </p:sp>
      <p:sp>
        <p:nvSpPr>
          <p:cNvPr id="3" name="Content Placeholder 2">
            <a:extLst>
              <a:ext uri="{FF2B5EF4-FFF2-40B4-BE49-F238E27FC236}">
                <a16:creationId xmlns:a16="http://schemas.microsoft.com/office/drawing/2014/main" id="{943AF652-2497-4502-A773-E008BEC2E092}"/>
              </a:ext>
            </a:extLst>
          </p:cNvPr>
          <p:cNvSpPr>
            <a:spLocks noGrp="1"/>
          </p:cNvSpPr>
          <p:nvPr>
            <p:ph idx="1"/>
          </p:nvPr>
        </p:nvSpPr>
        <p:spPr>
          <a:xfrm>
            <a:off x="381000" y="1143000"/>
            <a:ext cx="11430000" cy="5562600"/>
          </a:xfrm>
        </p:spPr>
        <p:txBody>
          <a:bodyPr>
            <a:normAutofit/>
          </a:bodyPr>
          <a:lstStyle/>
          <a:p>
            <a:pPr marL="0" indent="0" algn="just">
              <a:buNone/>
            </a:pPr>
            <a:r>
              <a:rPr lang="en-US" b="1" dirty="0">
                <a:solidFill>
                  <a:srgbClr val="FF0000"/>
                </a:solidFill>
                <a:latin typeface="Source Sans Pro" panose="020B0503030403020204" pitchFamily="34" charset="0"/>
              </a:rPr>
              <a:t>3</a:t>
            </a:r>
            <a:r>
              <a:rPr lang="en-US" b="1" i="0" dirty="0">
                <a:solidFill>
                  <a:srgbClr val="FF0000"/>
                </a:solidFill>
                <a:effectLst/>
                <a:latin typeface="Source Sans Pro" panose="020B0503030403020204" pitchFamily="34" charset="0"/>
              </a:rPr>
              <a:t>. A Metropolitan Area Network </a:t>
            </a:r>
            <a:r>
              <a:rPr lang="en-US" b="0" i="0" dirty="0">
                <a:solidFill>
                  <a:srgbClr val="222222"/>
                </a:solidFill>
                <a:effectLst/>
                <a:latin typeface="Source Sans Pro" panose="020B0503030403020204" pitchFamily="34" charset="0"/>
              </a:rPr>
              <a:t>or MAN is consisting of a computer network across an entire city, college campus, or a small region. This type of network is large than a LAN, which is mostly limited to a single building or site. Depending upon the type of configuration, this type of network allows you to cover an area from several miles to tens of miles.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mostly covers towns and cities in a maximum 50 km range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Mostly used medium is optical fibers, cables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 rates adequate for distributed computing applications.</a:t>
            </a:r>
          </a:p>
        </p:txBody>
      </p:sp>
      <p:sp>
        <p:nvSpPr>
          <p:cNvPr id="5" name="Slide Number Placeholder 4">
            <a:extLst>
              <a:ext uri="{FF2B5EF4-FFF2-40B4-BE49-F238E27FC236}">
                <a16:creationId xmlns:a16="http://schemas.microsoft.com/office/drawing/2014/main" id="{B35942D6-7BA8-4AB3-9113-3659AD80C224}"/>
              </a:ext>
            </a:extLst>
          </p:cNvPr>
          <p:cNvSpPr>
            <a:spLocks noGrp="1"/>
          </p:cNvSpPr>
          <p:nvPr>
            <p:ph type="sldNum" sz="quarter" idx="12"/>
          </p:nvPr>
        </p:nvSpPr>
        <p:spPr/>
        <p:txBody>
          <a:bodyPr/>
          <a:lstStyle/>
          <a:p>
            <a:fld id="{8BD8F058-9003-4658-AA47-7D4800AF7EA2}" type="slidenum">
              <a:rPr lang="en-US" smtClean="0"/>
              <a:t>21</a:t>
            </a:fld>
            <a:endParaRPr lang="en-US"/>
          </a:p>
        </p:txBody>
      </p:sp>
    </p:spTree>
    <p:extLst>
      <p:ext uri="{BB962C8B-B14F-4D97-AF65-F5344CB8AC3E}">
        <p14:creationId xmlns:p14="http://schemas.microsoft.com/office/powerpoint/2010/main" val="284877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B4F1A86-73D7-4FEE-BB06-1F1919DA4681}"/>
              </a:ext>
            </a:extLst>
          </p:cNvPr>
          <p:cNvSpPr>
            <a:spLocks noGrp="1"/>
          </p:cNvSpPr>
          <p:nvPr>
            <p:ph type="sldNum" sz="quarter" idx="12"/>
          </p:nvPr>
        </p:nvSpPr>
        <p:spPr/>
        <p:txBody>
          <a:bodyPr/>
          <a:lstStyle/>
          <a:p>
            <a:fld id="{8BD8F058-9003-4658-AA47-7D4800AF7EA2}" type="slidenum">
              <a:rPr lang="en-US" smtClean="0"/>
              <a:t>22</a:t>
            </a:fld>
            <a:endParaRPr lang="en-US"/>
          </a:p>
        </p:txBody>
      </p:sp>
      <p:pic>
        <p:nvPicPr>
          <p:cNvPr id="3" name="Picture 2">
            <a:extLst>
              <a:ext uri="{FF2B5EF4-FFF2-40B4-BE49-F238E27FC236}">
                <a16:creationId xmlns:a16="http://schemas.microsoft.com/office/drawing/2014/main" id="{6FBEE78F-D40C-4510-9D51-85F569D86E87}"/>
              </a:ext>
            </a:extLst>
          </p:cNvPr>
          <p:cNvPicPr>
            <a:picLocks noChangeAspect="1"/>
          </p:cNvPicPr>
          <p:nvPr/>
        </p:nvPicPr>
        <p:blipFill>
          <a:blip r:embed="rId2"/>
          <a:stretch>
            <a:fillRect/>
          </a:stretch>
        </p:blipFill>
        <p:spPr>
          <a:xfrm>
            <a:off x="1676400" y="838200"/>
            <a:ext cx="7696200" cy="5807389"/>
          </a:xfrm>
          <a:prstGeom prst="rect">
            <a:avLst/>
          </a:prstGeom>
        </p:spPr>
      </p:pic>
    </p:spTree>
    <p:extLst>
      <p:ext uri="{BB962C8B-B14F-4D97-AF65-F5344CB8AC3E}">
        <p14:creationId xmlns:p14="http://schemas.microsoft.com/office/powerpoint/2010/main" val="2958200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01C-2531-468B-8BDB-ADD451553B7F}"/>
              </a:ext>
            </a:extLst>
          </p:cNvPr>
          <p:cNvSpPr>
            <a:spLocks noGrp="1"/>
          </p:cNvSpPr>
          <p:nvPr>
            <p:ph type="title"/>
          </p:nvPr>
        </p:nvSpPr>
        <p:spPr>
          <a:xfrm>
            <a:off x="762000" y="10886"/>
            <a:ext cx="10515600" cy="1325563"/>
          </a:xfrm>
        </p:spPr>
        <p:txBody>
          <a:bodyPr/>
          <a:lstStyle/>
          <a:p>
            <a:r>
              <a:rPr lang="en-US" dirty="0"/>
              <a:t>Types of Computer Networks:</a:t>
            </a:r>
            <a:endParaRPr lang="en-IN" dirty="0"/>
          </a:p>
        </p:txBody>
      </p:sp>
      <p:sp>
        <p:nvSpPr>
          <p:cNvPr id="3" name="Content Placeholder 2">
            <a:extLst>
              <a:ext uri="{FF2B5EF4-FFF2-40B4-BE49-F238E27FC236}">
                <a16:creationId xmlns:a16="http://schemas.microsoft.com/office/drawing/2014/main" id="{943AF652-2497-4502-A773-E008BEC2E092}"/>
              </a:ext>
            </a:extLst>
          </p:cNvPr>
          <p:cNvSpPr>
            <a:spLocks noGrp="1"/>
          </p:cNvSpPr>
          <p:nvPr>
            <p:ph idx="1"/>
          </p:nvPr>
        </p:nvSpPr>
        <p:spPr>
          <a:xfrm>
            <a:off x="381000" y="1158875"/>
            <a:ext cx="11430000" cy="5562600"/>
          </a:xfrm>
        </p:spPr>
        <p:txBody>
          <a:bodyPr>
            <a:normAutofit/>
          </a:bodyPr>
          <a:lstStyle/>
          <a:p>
            <a:pPr marL="0" indent="0" algn="just">
              <a:buNone/>
            </a:pPr>
            <a:r>
              <a:rPr lang="en-US" b="1" dirty="0">
                <a:solidFill>
                  <a:srgbClr val="FF0000"/>
                </a:solidFill>
                <a:latin typeface="Source Sans Pro" panose="020B0503030403020204" pitchFamily="34" charset="0"/>
              </a:rPr>
              <a:t>4</a:t>
            </a:r>
            <a:r>
              <a:rPr lang="en-US" b="1" i="0" dirty="0">
                <a:solidFill>
                  <a:srgbClr val="FF0000"/>
                </a:solidFill>
                <a:effectLst/>
                <a:latin typeface="Source Sans Pro" panose="020B0503030403020204" pitchFamily="34" charset="0"/>
              </a:rPr>
              <a:t>. WAN (Wide Area Network) </a:t>
            </a:r>
            <a:r>
              <a:rPr lang="en-US" b="0" i="0" dirty="0">
                <a:solidFill>
                  <a:srgbClr val="222222"/>
                </a:solidFill>
                <a:effectLst/>
                <a:latin typeface="Source Sans Pro" panose="020B0503030403020204" pitchFamily="34" charset="0"/>
              </a:rPr>
              <a:t>is another important computer network that which is spread across a large geographical area. WAN network system could be a connection of a LAN which connects with other LAN’s using telephone lines and radio waves. It is mostly limited to an enterprise or an organization.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WAN helps you to cover a larger geographical area. Therefore business offices situated at longer distances can easily communicate.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Contains devices like mobile phones, laptop, tablet, computers, gaming consoles, etc.</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WLAN connections work using radio transmitters and receivers built into client devices.</a:t>
            </a:r>
          </a:p>
        </p:txBody>
      </p:sp>
      <p:sp>
        <p:nvSpPr>
          <p:cNvPr id="5" name="Slide Number Placeholder 4">
            <a:extLst>
              <a:ext uri="{FF2B5EF4-FFF2-40B4-BE49-F238E27FC236}">
                <a16:creationId xmlns:a16="http://schemas.microsoft.com/office/drawing/2014/main" id="{B35942D6-7BA8-4AB3-9113-3659AD80C224}"/>
              </a:ext>
            </a:extLst>
          </p:cNvPr>
          <p:cNvSpPr>
            <a:spLocks noGrp="1"/>
          </p:cNvSpPr>
          <p:nvPr>
            <p:ph type="sldNum" sz="quarter" idx="12"/>
          </p:nvPr>
        </p:nvSpPr>
        <p:spPr/>
        <p:txBody>
          <a:bodyPr/>
          <a:lstStyle/>
          <a:p>
            <a:fld id="{8BD8F058-9003-4658-AA47-7D4800AF7EA2}" type="slidenum">
              <a:rPr lang="en-US" smtClean="0"/>
              <a:t>23</a:t>
            </a:fld>
            <a:endParaRPr lang="en-US"/>
          </a:p>
        </p:txBody>
      </p:sp>
    </p:spTree>
    <p:extLst>
      <p:ext uri="{BB962C8B-B14F-4D97-AF65-F5344CB8AC3E}">
        <p14:creationId xmlns:p14="http://schemas.microsoft.com/office/powerpoint/2010/main" val="276081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B4F1A86-73D7-4FEE-BB06-1F1919DA4681}"/>
              </a:ext>
            </a:extLst>
          </p:cNvPr>
          <p:cNvSpPr>
            <a:spLocks noGrp="1"/>
          </p:cNvSpPr>
          <p:nvPr>
            <p:ph type="sldNum" sz="quarter" idx="12"/>
          </p:nvPr>
        </p:nvSpPr>
        <p:spPr/>
        <p:txBody>
          <a:bodyPr/>
          <a:lstStyle/>
          <a:p>
            <a:fld id="{8BD8F058-9003-4658-AA47-7D4800AF7EA2}" type="slidenum">
              <a:rPr lang="en-US" smtClean="0"/>
              <a:t>24</a:t>
            </a:fld>
            <a:endParaRPr lang="en-US"/>
          </a:p>
        </p:txBody>
      </p:sp>
      <p:pic>
        <p:nvPicPr>
          <p:cNvPr id="2050" name="Picture 2" descr="Wide Area Network (WAN)">
            <a:extLst>
              <a:ext uri="{FF2B5EF4-FFF2-40B4-BE49-F238E27FC236}">
                <a16:creationId xmlns:a16="http://schemas.microsoft.com/office/drawing/2014/main" id="{298A14C9-07F4-41B1-8852-971661575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5250"/>
            <a:ext cx="103632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039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Modes of transfer</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676400" y="990600"/>
            <a:ext cx="8915400" cy="3046988"/>
          </a:xfrm>
          <a:prstGeom prst="rect">
            <a:avLst/>
          </a:prstGeom>
        </p:spPr>
        <p:txBody>
          <a:bodyPr wrap="square">
            <a:spAutoFit/>
          </a:bodyPr>
          <a:lstStyle/>
          <a:p>
            <a:pPr algn="just"/>
            <a:r>
              <a:rPr lang="en-IN" sz="3200" dirty="0">
                <a:latin typeface="Times New Roman" pitchFamily="18" charset="0"/>
                <a:cs typeface="Times New Roman" pitchFamily="18" charset="0"/>
              </a:rPr>
              <a:t>Transmission mode means transferring data between two devices. It is also known as a communication mode. Buses and networks are designed to allow communication to occur between individual devices that are interconnected. There are three types of transmission mode:- </a:t>
            </a:r>
          </a:p>
        </p:txBody>
      </p:sp>
      <p:pic>
        <p:nvPicPr>
          <p:cNvPr id="8"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606" y="4037589"/>
            <a:ext cx="5924988" cy="203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a:extLst>
              <a:ext uri="{FF2B5EF4-FFF2-40B4-BE49-F238E27FC236}">
                <a16:creationId xmlns:a16="http://schemas.microsoft.com/office/drawing/2014/main" id="{5FE398BE-D49B-4A99-9C82-B5AB36F0FC85}"/>
              </a:ext>
            </a:extLst>
          </p:cNvPr>
          <p:cNvCxnSpPr/>
          <p:nvPr/>
        </p:nvCxnSpPr>
        <p:spPr>
          <a:xfrm>
            <a:off x="4038600" y="5257800"/>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37C7171-F5C1-419A-A481-F5423148C73F}"/>
              </a:ext>
            </a:extLst>
          </p:cNvPr>
          <p:cNvCxnSpPr/>
          <p:nvPr/>
        </p:nvCxnSpPr>
        <p:spPr>
          <a:xfrm>
            <a:off x="6248400" y="487680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36319FF-A595-42BA-B171-F04E1934260F}"/>
              </a:ext>
            </a:extLst>
          </p:cNvPr>
          <p:cNvCxnSpPr>
            <a:cxnSpLocks/>
          </p:cNvCxnSpPr>
          <p:nvPr/>
        </p:nvCxnSpPr>
        <p:spPr>
          <a:xfrm>
            <a:off x="8305800" y="5257800"/>
            <a:ext cx="0" cy="381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237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685800" y="990600"/>
            <a:ext cx="10668000" cy="2862322"/>
          </a:xfrm>
          <a:prstGeom prst="rect">
            <a:avLst/>
          </a:prstGeom>
        </p:spPr>
        <p:txBody>
          <a:bodyPr wrap="square">
            <a:spAutoFit/>
          </a:bodyPr>
          <a:lstStyle/>
          <a:p>
            <a:pPr algn="just"/>
            <a:r>
              <a:rPr lang="en-IN" sz="3600" dirty="0">
                <a:latin typeface="Times New Roman" pitchFamily="18" charset="0"/>
                <a:cs typeface="Times New Roman" pitchFamily="18" charset="0"/>
              </a:rPr>
              <a:t>1. </a:t>
            </a:r>
            <a:r>
              <a:rPr lang="en-IN" sz="3600" dirty="0">
                <a:solidFill>
                  <a:srgbClr val="FF0000"/>
                </a:solidFill>
                <a:latin typeface="Times New Roman" pitchFamily="18" charset="0"/>
                <a:cs typeface="Times New Roman" pitchFamily="18" charset="0"/>
              </a:rPr>
              <a:t>Simplex mode: </a:t>
            </a:r>
            <a:r>
              <a:rPr lang="en-IN" sz="3600" dirty="0">
                <a:latin typeface="Times New Roman" pitchFamily="18" charset="0"/>
                <a:cs typeface="Times New Roman" pitchFamily="18" charset="0"/>
              </a:rPr>
              <a:t>the communication is unidirectional, as on a one-way street. Only one of the two devices on a link can transmit, the other can only receive. The simplex mode can use the entire capacity of the channel to send data in one direction. </a:t>
            </a:r>
          </a:p>
        </p:txBody>
      </p:sp>
      <p:pic>
        <p:nvPicPr>
          <p:cNvPr id="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504" y="3886201"/>
            <a:ext cx="8414297" cy="23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32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27</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143000" y="990601"/>
            <a:ext cx="9906000" cy="3539430"/>
          </a:xfrm>
          <a:prstGeom prst="rect">
            <a:avLst/>
          </a:prstGeom>
        </p:spPr>
        <p:txBody>
          <a:bodyPr wrap="square">
            <a:spAutoFit/>
          </a:bodyPr>
          <a:lstStyle/>
          <a:p>
            <a:pPr algn="just"/>
            <a:r>
              <a:rPr lang="en-IN" sz="3200" dirty="0">
                <a:latin typeface="Times New Roman" pitchFamily="18" charset="0"/>
                <a:cs typeface="Times New Roman" pitchFamily="18" charset="0"/>
              </a:rPr>
              <a:t>2. </a:t>
            </a:r>
            <a:r>
              <a:rPr lang="en-IN" sz="3200" dirty="0">
                <a:solidFill>
                  <a:srgbClr val="FF0000"/>
                </a:solidFill>
                <a:latin typeface="Times New Roman" pitchFamily="18" charset="0"/>
                <a:cs typeface="Times New Roman" pitchFamily="18" charset="0"/>
              </a:rPr>
              <a:t>Half-Duplex mode: </a:t>
            </a:r>
            <a:r>
              <a:rPr lang="en-IN" sz="3200" dirty="0">
                <a:latin typeface="Times New Roman" pitchFamily="18" charset="0"/>
                <a:cs typeface="Times New Roman" pitchFamily="18" charset="0"/>
              </a:rPr>
              <a:t>In half-duplex mode, each station can both transmit and receive, but not at the same time. When one device is sending, the other can only receive, and vice versa. The half-duplex mode is used in cases where there is no need for communication in both directions at the same time. The entire capacity of the channel can be utilized for each direction.  </a:t>
            </a:r>
          </a:p>
        </p:txBody>
      </p:sp>
      <p:pic>
        <p:nvPicPr>
          <p:cNvPr id="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768503"/>
            <a:ext cx="76962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32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28</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838201"/>
            <a:ext cx="10210800" cy="4462760"/>
          </a:xfrm>
          <a:prstGeom prst="rect">
            <a:avLst/>
          </a:prstGeom>
        </p:spPr>
        <p:txBody>
          <a:bodyPr wrap="square">
            <a:spAutoFit/>
          </a:bodyPr>
          <a:lstStyle/>
          <a:p>
            <a:pPr algn="just"/>
            <a:r>
              <a:rPr lang="en-IN" sz="2800" dirty="0">
                <a:latin typeface="Times New Roman" pitchFamily="18" charset="0"/>
                <a:cs typeface="Times New Roman" pitchFamily="18" charset="0"/>
              </a:rPr>
              <a:t>3. </a:t>
            </a:r>
            <a:r>
              <a:rPr lang="en-IN" sz="2800" dirty="0">
                <a:solidFill>
                  <a:srgbClr val="FF0000"/>
                </a:solidFill>
                <a:latin typeface="Times New Roman" pitchFamily="18" charset="0"/>
                <a:cs typeface="Times New Roman" pitchFamily="18" charset="0"/>
              </a:rPr>
              <a:t>Full-duplex: </a:t>
            </a:r>
            <a:r>
              <a:rPr lang="en-IN" sz="2800" dirty="0">
                <a:latin typeface="Times New Roman" pitchFamily="18" charset="0"/>
                <a:cs typeface="Times New Roman" pitchFamily="18" charset="0"/>
              </a:rPr>
              <a:t>In full-duplex mode, both stations can transmit and receive simultaneously. In </a:t>
            </a:r>
            <a:r>
              <a:rPr lang="en-IN" sz="2800" dirty="0" err="1">
                <a:latin typeface="Times New Roman" pitchFamily="18" charset="0"/>
                <a:cs typeface="Times New Roman" pitchFamily="18" charset="0"/>
              </a:rPr>
              <a:t>full_duplex</a:t>
            </a:r>
            <a:r>
              <a:rPr lang="en-IN" sz="2800" dirty="0">
                <a:latin typeface="Times New Roman" pitchFamily="18" charset="0"/>
                <a:cs typeface="Times New Roman" pitchFamily="18" charset="0"/>
              </a:rPr>
              <a:t> mode, signals going in one direction share the capacity of the link with signals going in another direction, this sharing can occur in two ways: </a:t>
            </a:r>
          </a:p>
          <a:p>
            <a:pPr algn="just"/>
            <a:r>
              <a:rPr lang="en-IN" sz="2800" dirty="0">
                <a:latin typeface="Times New Roman" pitchFamily="18" charset="0"/>
                <a:cs typeface="Times New Roman" pitchFamily="18" charset="0"/>
              </a:rPr>
              <a:t>Either the link must contain two physically separate transmission paths, one for sending and the other for receiving. Or the capacity is divided between signals travelling in both directions. Full-duplex mode is used when communication in both directions is required all the time. </a:t>
            </a:r>
          </a:p>
          <a:p>
            <a:pPr algn="just"/>
            <a:endParaRPr lang="en-IN" sz="3200" dirty="0">
              <a:latin typeface="Times New Roman" pitchFamily="18" charset="0"/>
              <a:cs typeface="Times New Roman" pitchFamily="18" charset="0"/>
            </a:endParaRPr>
          </a:p>
        </p:txBody>
      </p:sp>
      <p:pic>
        <p:nvPicPr>
          <p:cNvPr id="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333" y="4915353"/>
            <a:ext cx="640080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32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Types of  connections</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29</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990600" y="990600"/>
            <a:ext cx="10210800" cy="3231654"/>
          </a:xfrm>
          <a:prstGeom prst="rect">
            <a:avLst/>
          </a:prstGeom>
        </p:spPr>
        <p:txBody>
          <a:bodyPr wrap="square">
            <a:spAutoFit/>
          </a:bodyPr>
          <a:lstStyle/>
          <a:p>
            <a:pPr algn="just"/>
            <a:r>
              <a:rPr lang="en-IN" sz="3400" dirty="0">
                <a:latin typeface="Times New Roman" pitchFamily="18" charset="0"/>
                <a:cs typeface="Times New Roman" pitchFamily="18" charset="0"/>
              </a:rPr>
              <a:t>The following are the three basic types of network connection:</a:t>
            </a:r>
          </a:p>
          <a:p>
            <a:pPr marL="457200" indent="-457200" algn="just">
              <a:buFont typeface="Arial" pitchFamily="34" charset="0"/>
              <a:buChar char="•"/>
            </a:pPr>
            <a:r>
              <a:rPr lang="en-IN" sz="3400" dirty="0">
                <a:solidFill>
                  <a:srgbClr val="FF0000"/>
                </a:solidFill>
                <a:latin typeface="Times New Roman" pitchFamily="18" charset="0"/>
                <a:cs typeface="Times New Roman" pitchFamily="18" charset="0"/>
              </a:rPr>
              <a:t>Point-to-point: </a:t>
            </a:r>
            <a:r>
              <a:rPr lang="en-IN" sz="3400" dirty="0">
                <a:latin typeface="Times New Roman" pitchFamily="18" charset="0"/>
                <a:cs typeface="Times New Roman" pitchFamily="18" charset="0"/>
              </a:rPr>
              <a:t>Point-to-point connections allow one device to communicate with one other device. For example, two phones may pair with each other to exchange contact information or pictures.</a:t>
            </a: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586476"/>
            <a:ext cx="6324600" cy="140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3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Standard Network Criteria</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4294967295"/>
          </p:nvPr>
        </p:nvSpPr>
        <p:spPr>
          <a:xfrm>
            <a:off x="4038600" y="6356350"/>
            <a:ext cx="4114800" cy="365125"/>
          </a:xfrm>
          <a:prstGeom prst="rect">
            <a:avLst/>
          </a:prstGeo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1172462"/>
            <a:ext cx="9829800" cy="4313938"/>
          </a:xfrm>
          <a:prstGeom prst="rect">
            <a:avLst/>
          </a:prstGeom>
        </p:spPr>
        <p:txBody>
          <a:bodyPr wrap="square">
            <a:spAutoFit/>
          </a:bodyPr>
          <a:lstStyle/>
          <a:p>
            <a:pPr marL="285750" indent="-285750">
              <a:lnSpc>
                <a:spcPct val="110000"/>
              </a:lnSpc>
              <a:buFont typeface="Arial" pitchFamily="34" charset="0"/>
              <a:buChar char="•"/>
            </a:pPr>
            <a:r>
              <a:rPr lang="en-US" sz="3600" dirty="0">
                <a:solidFill>
                  <a:srgbClr val="FF0000"/>
                </a:solidFill>
                <a:latin typeface="Times New Roman" pitchFamily="18" charset="0"/>
                <a:cs typeface="Times New Roman" pitchFamily="18" charset="0"/>
              </a:rPr>
              <a:t>Performance </a:t>
            </a:r>
            <a:r>
              <a:rPr lang="en-US" sz="3600" dirty="0">
                <a:latin typeface="Times New Roman" pitchFamily="18" charset="0"/>
                <a:cs typeface="Times New Roman" pitchFamily="18" charset="0"/>
              </a:rPr>
              <a:t>– depends on number of users, type of medium, HW/SW.</a:t>
            </a:r>
          </a:p>
          <a:p>
            <a:pPr marL="742950" lvl="1" indent="-285750">
              <a:lnSpc>
                <a:spcPct val="110000"/>
              </a:lnSpc>
              <a:buFont typeface="Arial" pitchFamily="34" charset="0"/>
              <a:buChar char="•"/>
            </a:pPr>
            <a:r>
              <a:rPr lang="en-US" sz="3600" dirty="0">
                <a:latin typeface="Times New Roman" pitchFamily="18" charset="0"/>
                <a:cs typeface="Times New Roman" pitchFamily="18" charset="0"/>
              </a:rPr>
              <a:t>Transmit time + Response time</a:t>
            </a:r>
          </a:p>
          <a:p>
            <a:pPr marL="285750" indent="-285750">
              <a:lnSpc>
                <a:spcPct val="110000"/>
              </a:lnSpc>
              <a:buFont typeface="Arial" pitchFamily="34" charset="0"/>
              <a:buChar char="•"/>
            </a:pPr>
            <a:r>
              <a:rPr lang="en-US" sz="3600" dirty="0">
                <a:solidFill>
                  <a:srgbClr val="FF0000"/>
                </a:solidFill>
                <a:latin typeface="Times New Roman" pitchFamily="18" charset="0"/>
                <a:cs typeface="Times New Roman" pitchFamily="18" charset="0"/>
              </a:rPr>
              <a:t>Reliability </a:t>
            </a:r>
            <a:r>
              <a:rPr lang="en-US" sz="3600" dirty="0">
                <a:latin typeface="Times New Roman" pitchFamily="18" charset="0"/>
                <a:cs typeface="Times New Roman" pitchFamily="18" charset="0"/>
              </a:rPr>
              <a:t>– measured by </a:t>
            </a:r>
            <a:r>
              <a:rPr lang="en-US" sz="3600" dirty="0" err="1">
                <a:latin typeface="Times New Roman" pitchFamily="18" charset="0"/>
                <a:cs typeface="Times New Roman" pitchFamily="18" charset="0"/>
              </a:rPr>
              <a:t>freq</a:t>
            </a:r>
            <a:r>
              <a:rPr lang="en-US" sz="3600" dirty="0">
                <a:latin typeface="Times New Roman" pitchFamily="18" charset="0"/>
                <a:cs typeface="Times New Roman" pitchFamily="18" charset="0"/>
              </a:rPr>
              <a:t> of failure, recovery time, catastrophe vulnerability</a:t>
            </a:r>
          </a:p>
          <a:p>
            <a:pPr marL="285750" indent="-285750">
              <a:lnSpc>
                <a:spcPct val="110000"/>
              </a:lnSpc>
              <a:buFont typeface="Arial" pitchFamily="34" charset="0"/>
              <a:buChar char="•"/>
            </a:pPr>
            <a:r>
              <a:rPr lang="en-US" sz="3600" dirty="0">
                <a:solidFill>
                  <a:srgbClr val="FF0000"/>
                </a:solidFill>
                <a:latin typeface="Times New Roman" pitchFamily="18" charset="0"/>
                <a:cs typeface="Times New Roman" pitchFamily="18" charset="0"/>
              </a:rPr>
              <a:t>Security</a:t>
            </a:r>
            <a:r>
              <a:rPr lang="en-US" sz="3600" dirty="0">
                <a:latin typeface="Times New Roman" pitchFamily="18" charset="0"/>
                <a:cs typeface="Times New Roman" pitchFamily="18" charset="0"/>
              </a:rPr>
              <a:t> – protection from unauthorized access, viruses/worms</a:t>
            </a:r>
          </a:p>
        </p:txBody>
      </p:sp>
    </p:spTree>
    <p:extLst>
      <p:ext uri="{BB962C8B-B14F-4D97-AF65-F5344CB8AC3E}">
        <p14:creationId xmlns:p14="http://schemas.microsoft.com/office/powerpoint/2010/main" val="3341728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30</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762000" y="1018511"/>
            <a:ext cx="10591800" cy="3754874"/>
          </a:xfrm>
          <a:prstGeom prst="rect">
            <a:avLst/>
          </a:prstGeom>
        </p:spPr>
        <p:txBody>
          <a:bodyPr wrap="square">
            <a:spAutoFit/>
          </a:bodyPr>
          <a:lstStyle/>
          <a:p>
            <a:pPr marL="457200" indent="-457200" algn="just">
              <a:buFont typeface="Arial" pitchFamily="34" charset="0"/>
              <a:buChar char="•"/>
            </a:pPr>
            <a:r>
              <a:rPr lang="en-IN" sz="3400" dirty="0">
                <a:solidFill>
                  <a:srgbClr val="FF0000"/>
                </a:solidFill>
                <a:latin typeface="Times New Roman" pitchFamily="18" charset="0"/>
                <a:cs typeface="Times New Roman" pitchFamily="18" charset="0"/>
              </a:rPr>
              <a:t>Broadcast: </a:t>
            </a:r>
            <a:r>
              <a:rPr lang="en-IN" sz="3400" dirty="0">
                <a:latin typeface="Times New Roman" pitchFamily="18" charset="0"/>
                <a:cs typeface="Times New Roman" pitchFamily="18" charset="0"/>
              </a:rPr>
              <a:t>Broadcast/multicast connections allow a device to send one message out to the network and have copies of that message delivered to multiple recipients.</a:t>
            </a:r>
          </a:p>
          <a:p>
            <a:pPr marL="457200" indent="-457200" algn="just">
              <a:buFont typeface="Arial" pitchFamily="34" charset="0"/>
              <a:buChar char="•"/>
            </a:pPr>
            <a:endParaRPr lang="en-IN" sz="3400" dirty="0">
              <a:latin typeface="Times New Roman" pitchFamily="18" charset="0"/>
              <a:cs typeface="Times New Roman" pitchFamily="18" charset="0"/>
            </a:endParaRPr>
          </a:p>
          <a:p>
            <a:pPr marL="457200" indent="-457200" algn="just">
              <a:buFont typeface="Arial" pitchFamily="34" charset="0"/>
              <a:buChar char="•"/>
            </a:pPr>
            <a:r>
              <a:rPr lang="en-IN" sz="3400" dirty="0">
                <a:solidFill>
                  <a:srgbClr val="FF0000"/>
                </a:solidFill>
                <a:latin typeface="Times New Roman" pitchFamily="18" charset="0"/>
                <a:cs typeface="Times New Roman" pitchFamily="18" charset="0"/>
              </a:rPr>
              <a:t>Multi-point: </a:t>
            </a:r>
            <a:r>
              <a:rPr lang="en-IN" sz="3400" dirty="0">
                <a:latin typeface="Times New Roman" pitchFamily="18" charset="0"/>
                <a:cs typeface="Times New Roman" pitchFamily="18" charset="0"/>
              </a:rPr>
              <a:t>It allow one device to connect and deliver messages to multiple devices in parallel.</a:t>
            </a:r>
          </a:p>
          <a:p>
            <a:pPr marL="457200" indent="-457200" algn="just">
              <a:buFont typeface="Arial" pitchFamily="34" charset="0"/>
              <a:buChar char="•"/>
            </a:pPr>
            <a:endParaRPr lang="en-IN" sz="3400" dirty="0">
              <a:latin typeface="Times New Roman" pitchFamily="18" charset="0"/>
              <a:cs typeface="Times New Roman" pitchFamily="18" charset="0"/>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00"/>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492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Network software</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31</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560786" y="838201"/>
            <a:ext cx="8915400" cy="584775"/>
          </a:xfrm>
          <a:prstGeom prst="rect">
            <a:avLst/>
          </a:prstGeom>
        </p:spPr>
        <p:txBody>
          <a:bodyPr wrap="square">
            <a:spAutoFit/>
          </a:bodyPr>
          <a:lstStyle/>
          <a:p>
            <a:pPr marL="457200" indent="-457200" algn="just">
              <a:buFont typeface="Arial" pitchFamily="34" charset="0"/>
              <a:buChar char="•"/>
            </a:pPr>
            <a:endParaRPr lang="en-IN" sz="3200" dirty="0">
              <a:latin typeface="Times New Roman" pitchFamily="18" charset="0"/>
              <a:cs typeface="Times New Roman" pitchFamily="18" charset="0"/>
            </a:endParaRPr>
          </a:p>
        </p:txBody>
      </p:sp>
      <p:sp>
        <p:nvSpPr>
          <p:cNvPr id="5" name="TextBox 4"/>
          <p:cNvSpPr txBox="1"/>
          <p:nvPr/>
        </p:nvSpPr>
        <p:spPr>
          <a:xfrm>
            <a:off x="838200" y="850722"/>
            <a:ext cx="10287000" cy="3077766"/>
          </a:xfrm>
          <a:prstGeom prst="rect">
            <a:avLst/>
          </a:prstGeom>
          <a:noFill/>
        </p:spPr>
        <p:txBody>
          <a:bodyPr wrap="square" rtlCol="0">
            <a:spAutoFit/>
          </a:bodyPr>
          <a:lstStyle/>
          <a:p>
            <a:pPr marL="285750" indent="-285750">
              <a:lnSpc>
                <a:spcPct val="110000"/>
              </a:lnSpc>
              <a:buFont typeface="Arial" pitchFamily="34" charset="0"/>
              <a:buChar char="•"/>
            </a:pPr>
            <a:r>
              <a:rPr lang="en-IN" sz="3200" dirty="0">
                <a:latin typeface="Times New Roman" pitchFamily="18" charset="0"/>
                <a:cs typeface="Times New Roman" pitchFamily="18" charset="0"/>
              </a:rPr>
              <a:t>Protocols: </a:t>
            </a:r>
            <a:r>
              <a:rPr lang="en-US" sz="3200" dirty="0">
                <a:latin typeface="Times New Roman" pitchFamily="18" charset="0"/>
                <a:cs typeface="Times New Roman" pitchFamily="18" charset="0"/>
              </a:rPr>
              <a:t>A protocol is a set of rules that governs data communication; the key elements of a protocol are </a:t>
            </a:r>
          </a:p>
          <a:p>
            <a:pPr lvl="1">
              <a:lnSpc>
                <a:spcPct val="110000"/>
              </a:lnSpc>
            </a:pPr>
            <a:r>
              <a:rPr lang="en-US" altLang="en-US" sz="3200" dirty="0">
                <a:latin typeface="Times New Roman" pitchFamily="18" charset="0"/>
                <a:cs typeface="Times New Roman" pitchFamily="18" charset="0"/>
              </a:rPr>
              <a:t>1. Syntax </a:t>
            </a:r>
            <a:r>
              <a:rPr lang="en-US" sz="3200" dirty="0">
                <a:latin typeface="Times New Roman" pitchFamily="18" charset="0"/>
                <a:cs typeface="Times New Roman" pitchFamily="18" charset="0"/>
              </a:rPr>
              <a:t>–</a:t>
            </a:r>
            <a:r>
              <a:rPr lang="en-US" altLang="en-US" sz="3200" dirty="0">
                <a:latin typeface="Times New Roman" pitchFamily="18" charset="0"/>
                <a:cs typeface="Times New Roman" pitchFamily="18" charset="0"/>
              </a:rPr>
              <a:t> data formats and Signal levels</a:t>
            </a:r>
          </a:p>
          <a:p>
            <a:pPr lvl="1">
              <a:lnSpc>
                <a:spcPct val="110000"/>
              </a:lnSpc>
            </a:pPr>
            <a:r>
              <a:rPr lang="en-US" altLang="en-US" sz="3200" dirty="0">
                <a:latin typeface="Times New Roman" pitchFamily="18" charset="0"/>
                <a:cs typeface="Times New Roman" pitchFamily="18" charset="0"/>
              </a:rPr>
              <a:t>2. Semantics </a:t>
            </a:r>
            <a:r>
              <a:rPr lang="en-US" sz="3200" dirty="0">
                <a:latin typeface="Times New Roman" pitchFamily="18" charset="0"/>
                <a:cs typeface="Times New Roman" pitchFamily="18" charset="0"/>
              </a:rPr>
              <a:t>–</a:t>
            </a:r>
            <a:r>
              <a:rPr lang="en-US" altLang="en-US" sz="3200" dirty="0">
                <a:latin typeface="Times New Roman" pitchFamily="18" charset="0"/>
                <a:cs typeface="Times New Roman" pitchFamily="18" charset="0"/>
              </a:rPr>
              <a:t> control information and error handling</a:t>
            </a:r>
          </a:p>
          <a:p>
            <a:pPr lvl="1">
              <a:lnSpc>
                <a:spcPct val="110000"/>
              </a:lnSpc>
            </a:pPr>
            <a:r>
              <a:rPr lang="en-US" altLang="en-US" sz="3200" dirty="0">
                <a:latin typeface="Times New Roman" pitchFamily="18" charset="0"/>
                <a:cs typeface="Times New Roman" pitchFamily="18" charset="0"/>
              </a:rPr>
              <a:t>3. Timing </a:t>
            </a:r>
            <a:r>
              <a:rPr lang="en-US" sz="3200" dirty="0">
                <a:latin typeface="Times New Roman" pitchFamily="18" charset="0"/>
                <a:cs typeface="Times New Roman" pitchFamily="18" charset="0"/>
              </a:rPr>
              <a:t>–</a:t>
            </a:r>
            <a:r>
              <a:rPr lang="en-US" altLang="en-US" sz="3200" dirty="0">
                <a:latin typeface="Times New Roman" pitchFamily="18" charset="0"/>
                <a:cs typeface="Times New Roman" pitchFamily="18" charset="0"/>
              </a:rPr>
              <a:t> speed matching and sequencing</a:t>
            </a:r>
            <a:endParaRPr lang="en-US" sz="3200" dirty="0">
              <a:latin typeface="Times New Roman" pitchFamily="18" charset="0"/>
              <a:cs typeface="Times New Roman" pitchFamily="18" charset="0"/>
            </a:endParaRPr>
          </a:p>
          <a:p>
            <a:pPr marL="285750" indent="-285750" algn="just">
              <a:buFont typeface="Arial" pitchFamily="34" charset="0"/>
              <a:buChar char="•"/>
            </a:pPr>
            <a:endParaRPr lang="en-IN" dirty="0"/>
          </a:p>
        </p:txBody>
      </p:sp>
      <p:pic>
        <p:nvPicPr>
          <p:cNvPr id="8194" name="Picture 2" descr="C:\Users\Rishabh Sharma\Desktop\protoc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398" y="4800600"/>
            <a:ext cx="67341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92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533400" y="838200"/>
            <a:ext cx="10972800" cy="5339923"/>
          </a:xfrm>
          <a:prstGeom prst="rect">
            <a:avLst/>
          </a:prstGeom>
        </p:spPr>
        <p:txBody>
          <a:bodyPr wrap="square">
            <a:spAutoFit/>
          </a:bodyPr>
          <a:lstStyle/>
          <a:p>
            <a:pPr marL="457200" indent="-457200" algn="just">
              <a:buFont typeface="Arial" pitchFamily="34" charset="0"/>
              <a:buChar char="•"/>
            </a:pPr>
            <a:r>
              <a:rPr lang="en-IN" sz="3100" b="1" dirty="0">
                <a:solidFill>
                  <a:srgbClr val="FF0000"/>
                </a:solidFill>
                <a:latin typeface="Times New Roman" pitchFamily="18" charset="0"/>
                <a:cs typeface="Times New Roman" pitchFamily="18" charset="0"/>
              </a:rPr>
              <a:t>Standards: </a:t>
            </a:r>
            <a:r>
              <a:rPr lang="en-IN" sz="3100" dirty="0">
                <a:latin typeface="Times New Roman" pitchFamily="18" charset="0"/>
                <a:cs typeface="Times New Roman" pitchFamily="18" charset="0"/>
              </a:rPr>
              <a:t>Standards are the set of rules  for data communication that are needed for  exchange of information among devices. It is important to follow Standards which are created by various  Standard Organization like IEEE, ISO, ANSI etc.</a:t>
            </a:r>
          </a:p>
          <a:p>
            <a:pPr marL="457200" indent="-457200" algn="just">
              <a:buFont typeface="Arial" pitchFamily="34" charset="0"/>
              <a:buChar char="•"/>
            </a:pPr>
            <a:r>
              <a:rPr lang="en-IN" sz="3100" dirty="0">
                <a:latin typeface="Times New Roman" pitchFamily="18" charset="0"/>
                <a:cs typeface="Times New Roman" pitchFamily="18" charset="0"/>
              </a:rPr>
              <a:t>Types of standards:</a:t>
            </a:r>
          </a:p>
          <a:p>
            <a:pPr marL="514350" indent="-514350">
              <a:buAutoNum type="arabicPeriod"/>
            </a:pPr>
            <a:r>
              <a:rPr lang="en-IN" sz="3100" dirty="0">
                <a:latin typeface="Times New Roman" pitchFamily="18" charset="0"/>
                <a:cs typeface="Times New Roman" pitchFamily="18" charset="0"/>
              </a:rPr>
              <a:t>De Facto standard: The meaning of the work </a:t>
            </a:r>
            <a:r>
              <a:rPr lang="en-IN" sz="3100" i="1" dirty="0">
                <a:latin typeface="Times New Roman" pitchFamily="18" charset="0"/>
                <a:cs typeface="Times New Roman" pitchFamily="18" charset="0"/>
              </a:rPr>
              <a:t>”De Facto”</a:t>
            </a:r>
            <a:r>
              <a:rPr lang="en-IN" sz="3100" dirty="0">
                <a:latin typeface="Times New Roman" pitchFamily="18" charset="0"/>
                <a:cs typeface="Times New Roman" pitchFamily="18" charset="0"/>
              </a:rPr>
              <a:t> is ”By Fact” or “By Convention”.</a:t>
            </a:r>
            <a:br>
              <a:rPr lang="en-IN" sz="3100" dirty="0">
                <a:latin typeface="Times New Roman" pitchFamily="18" charset="0"/>
                <a:cs typeface="Times New Roman" pitchFamily="18" charset="0"/>
              </a:rPr>
            </a:br>
            <a:r>
              <a:rPr lang="en-IN" sz="3100" dirty="0">
                <a:latin typeface="Times New Roman" pitchFamily="18" charset="0"/>
                <a:cs typeface="Times New Roman" pitchFamily="18" charset="0"/>
              </a:rPr>
              <a:t>These are the standards that have not been approved by any organization, but have been adopted as  Standards  because of it’s widespread use.</a:t>
            </a:r>
          </a:p>
        </p:txBody>
      </p:sp>
    </p:spTree>
    <p:extLst>
      <p:ext uri="{BB962C8B-B14F-4D97-AF65-F5344CB8AC3E}">
        <p14:creationId xmlns:p14="http://schemas.microsoft.com/office/powerpoint/2010/main" val="3328492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371600" y="1066800"/>
            <a:ext cx="9869214" cy="3046988"/>
          </a:xfrm>
          <a:prstGeom prst="rect">
            <a:avLst/>
          </a:prstGeom>
        </p:spPr>
        <p:txBody>
          <a:bodyPr wrap="square">
            <a:spAutoFit/>
          </a:bodyPr>
          <a:lstStyle/>
          <a:p>
            <a:r>
              <a:rPr lang="en-IN" sz="3100" dirty="0">
                <a:latin typeface="Times New Roman" pitchFamily="18" charset="0"/>
                <a:cs typeface="Times New Roman" pitchFamily="18" charset="0"/>
              </a:rPr>
              <a:t>2. De Jure standard: The meaning of the word “De Jure” is “By Law” or “By Regulations”. </a:t>
            </a:r>
            <a:br>
              <a:rPr lang="en-IN" sz="3100" dirty="0">
                <a:latin typeface="Times New Roman" pitchFamily="18" charset="0"/>
                <a:cs typeface="Times New Roman" pitchFamily="18" charset="0"/>
              </a:rPr>
            </a:br>
            <a:r>
              <a:rPr lang="en-IN" sz="3100" dirty="0">
                <a:latin typeface="Times New Roman" pitchFamily="18" charset="0"/>
                <a:cs typeface="Times New Roman" pitchFamily="18" charset="0"/>
              </a:rPr>
              <a:t>Thus , these are the  standards that have been approved by officially recognized body like ANSI , ISO , IEEE etc. These are the standard which are important to follow if it is required or needed.</a:t>
            </a:r>
          </a:p>
        </p:txBody>
      </p:sp>
    </p:spTree>
    <p:extLst>
      <p:ext uri="{BB962C8B-B14F-4D97-AF65-F5344CB8AC3E}">
        <p14:creationId xmlns:p14="http://schemas.microsoft.com/office/powerpoint/2010/main" val="332849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Network devices</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1015702"/>
            <a:ext cx="10744200" cy="2000548"/>
          </a:xfrm>
          <a:prstGeom prst="rect">
            <a:avLst/>
          </a:prstGeom>
        </p:spPr>
        <p:txBody>
          <a:bodyPr wrap="square">
            <a:spAutoFit/>
          </a:bodyPr>
          <a:lstStyle/>
          <a:p>
            <a:pPr marL="514350" indent="-514350" algn="just">
              <a:buAutoNum type="arabicPeriod"/>
            </a:pPr>
            <a:r>
              <a:rPr lang="en-IN" sz="3100" b="1" dirty="0">
                <a:solidFill>
                  <a:srgbClr val="FF0000"/>
                </a:solidFill>
                <a:latin typeface="Times New Roman" pitchFamily="18" charset="0"/>
                <a:cs typeface="Times New Roman" pitchFamily="18" charset="0"/>
              </a:rPr>
              <a:t>Repeater: </a:t>
            </a:r>
            <a:r>
              <a:rPr lang="en-IN" sz="3100" dirty="0">
                <a:latin typeface="Times New Roman" pitchFamily="18" charset="0"/>
                <a:cs typeface="Times New Roman" pitchFamily="18" charset="0"/>
              </a:rPr>
              <a:t>A repeater operates at the physical layer. Its job is to regenerate the signal over the same network before the signal becomes too weak or corrupted so as to extend the length to which the signal can be transmitted over the same network.  </a:t>
            </a:r>
          </a:p>
        </p:txBody>
      </p:sp>
      <p:pic>
        <p:nvPicPr>
          <p:cNvPr id="5122" name="Picture 2" descr="C:\Users\Rishabh Sharma\Desktop\repe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7086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Network devices</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838201"/>
            <a:ext cx="10363200" cy="2477601"/>
          </a:xfrm>
          <a:prstGeom prst="rect">
            <a:avLst/>
          </a:prstGeom>
        </p:spPr>
        <p:txBody>
          <a:bodyPr wrap="square">
            <a:spAutoFit/>
          </a:bodyPr>
          <a:lstStyle/>
          <a:p>
            <a:pPr marL="514350" indent="-514350" algn="just">
              <a:buFont typeface="+mj-lt"/>
              <a:buAutoNum type="arabicPeriod" startAt="2"/>
            </a:pPr>
            <a:r>
              <a:rPr lang="en-IN" sz="3100" b="1" dirty="0">
                <a:solidFill>
                  <a:srgbClr val="FF0000"/>
                </a:solidFill>
                <a:latin typeface="Times New Roman" pitchFamily="18" charset="0"/>
                <a:cs typeface="Times New Roman" pitchFamily="18" charset="0"/>
              </a:rPr>
              <a:t>Hub: </a:t>
            </a:r>
            <a:r>
              <a:rPr lang="en-IN" sz="3100" dirty="0">
                <a:latin typeface="Times New Roman" pitchFamily="18" charset="0"/>
                <a:cs typeface="Times New Roman" pitchFamily="18" charset="0"/>
              </a:rPr>
              <a:t>A hub is basically a multiport repeater. A hub connects multiple wires coming from different branches, for example, the connector in star topology which connects different stations. Hubs cannot filter data, so data packets are sent to all connected devices.</a:t>
            </a:r>
          </a:p>
        </p:txBody>
      </p:sp>
      <p:pic>
        <p:nvPicPr>
          <p:cNvPr id="6146" name="Picture 2" descr="C:\Users\Rishabh Sharma\Desktop\hu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486" y="4114800"/>
            <a:ext cx="6858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334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e the source image">
            <a:extLst>
              <a:ext uri="{FF2B5EF4-FFF2-40B4-BE49-F238E27FC236}">
                <a16:creationId xmlns:a16="http://schemas.microsoft.com/office/drawing/2014/main" id="{11CD0168-C2B1-48D0-8329-AC86DD6B3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153886"/>
            <a:ext cx="5257800" cy="4484914"/>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228600" y="761997"/>
            <a:ext cx="6553200" cy="5293757"/>
          </a:xfrm>
          <a:prstGeom prst="rect">
            <a:avLst/>
          </a:prstGeom>
        </p:spPr>
        <p:txBody>
          <a:bodyPr wrap="square">
            <a:spAutoFit/>
          </a:bodyPr>
          <a:lstStyle/>
          <a:p>
            <a:pPr algn="just"/>
            <a:r>
              <a:rPr lang="en-IN" sz="2600" dirty="0">
                <a:latin typeface="Times New Roman" pitchFamily="18" charset="0"/>
                <a:cs typeface="Times New Roman" pitchFamily="18" charset="0"/>
              </a:rPr>
              <a:t>Types of hub:</a:t>
            </a:r>
          </a:p>
          <a:p>
            <a:pPr marL="457200" indent="-457200" algn="just">
              <a:buFont typeface="Arial" pitchFamily="34" charset="0"/>
              <a:buChar char="•"/>
            </a:pPr>
            <a:r>
              <a:rPr lang="en-IN" sz="2600" dirty="0">
                <a:solidFill>
                  <a:srgbClr val="FF0000"/>
                </a:solidFill>
                <a:latin typeface="Times New Roman" pitchFamily="18" charset="0"/>
                <a:cs typeface="Times New Roman" pitchFamily="18" charset="0"/>
              </a:rPr>
              <a:t>Active hub: </a:t>
            </a:r>
            <a:r>
              <a:rPr lang="en-IN" sz="2600" dirty="0">
                <a:latin typeface="Times New Roman" pitchFamily="18" charset="0"/>
                <a:cs typeface="Times New Roman" pitchFamily="18" charset="0"/>
              </a:rPr>
              <a:t>These are the hubs that have their own power supply and can clean, boost, and relay the signal along with the network. It serves both as a repeater as well as a wiring </a:t>
            </a:r>
            <a:r>
              <a:rPr lang="en-IN" sz="2600" dirty="0" err="1">
                <a:latin typeface="Times New Roman" pitchFamily="18" charset="0"/>
                <a:cs typeface="Times New Roman" pitchFamily="18" charset="0"/>
              </a:rPr>
              <a:t>center</a:t>
            </a:r>
            <a:r>
              <a:rPr lang="en-IN" sz="2600" dirty="0">
                <a:latin typeface="Times New Roman" pitchFamily="18" charset="0"/>
                <a:cs typeface="Times New Roman" pitchFamily="18" charset="0"/>
              </a:rPr>
              <a:t>. These are used to extend the maximum distance between nodes.</a:t>
            </a:r>
          </a:p>
          <a:p>
            <a:pPr marL="457200" indent="-457200" algn="just">
              <a:buFont typeface="Arial" pitchFamily="34" charset="0"/>
              <a:buChar char="•"/>
            </a:pPr>
            <a:r>
              <a:rPr lang="en-IN" sz="2600" dirty="0">
                <a:solidFill>
                  <a:srgbClr val="FF0000"/>
                </a:solidFill>
                <a:latin typeface="Times New Roman" pitchFamily="18" charset="0"/>
                <a:cs typeface="Times New Roman" pitchFamily="18" charset="0"/>
              </a:rPr>
              <a:t>Passive hub: </a:t>
            </a:r>
            <a:r>
              <a:rPr lang="en-IN" sz="2600" dirty="0">
                <a:latin typeface="Times New Roman" pitchFamily="18" charset="0"/>
                <a:cs typeface="Times New Roman" pitchFamily="18" charset="0"/>
              </a:rPr>
              <a:t>These are the hubs that collect wiring from nodes and power supply from the active hub. These hubs relay signals onto the network without cleaning and boosting them and can’t be used to extend the distance between nodes.</a:t>
            </a:r>
          </a:p>
        </p:txBody>
      </p:sp>
    </p:spTree>
    <p:extLst>
      <p:ext uri="{BB962C8B-B14F-4D97-AF65-F5344CB8AC3E}">
        <p14:creationId xmlns:p14="http://schemas.microsoft.com/office/powerpoint/2010/main" val="311148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37</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838200"/>
            <a:ext cx="10744200" cy="2246769"/>
          </a:xfrm>
          <a:prstGeom prst="rect">
            <a:avLst/>
          </a:prstGeom>
        </p:spPr>
        <p:txBody>
          <a:bodyPr wrap="square">
            <a:spAutoFit/>
          </a:bodyPr>
          <a:lstStyle/>
          <a:p>
            <a:pPr marL="514350" indent="-514350" algn="just">
              <a:buFont typeface="+mj-lt"/>
              <a:buAutoNum type="arabicPeriod" startAt="3"/>
            </a:pPr>
            <a:r>
              <a:rPr lang="en-IN" sz="2800" b="1" dirty="0">
                <a:solidFill>
                  <a:srgbClr val="FF0000"/>
                </a:solidFill>
                <a:latin typeface="Times New Roman" pitchFamily="18" charset="0"/>
                <a:cs typeface="Times New Roman" pitchFamily="18" charset="0"/>
              </a:rPr>
              <a:t>Bridge: </a:t>
            </a:r>
            <a:r>
              <a:rPr lang="en-IN" sz="2800" dirty="0">
                <a:latin typeface="Times New Roman" pitchFamily="18" charset="0"/>
                <a:cs typeface="Times New Roman" pitchFamily="18" charset="0"/>
              </a:rPr>
              <a:t>A bridge operates at the data link layer. A bridge is a repeater, with add on the functionality of filtering content by reading the MAC addresses of source and destination. </a:t>
            </a:r>
            <a:r>
              <a:rPr lang="en-IN" sz="2800" dirty="0">
                <a:solidFill>
                  <a:schemeClr val="accent2">
                    <a:lumMod val="75000"/>
                  </a:schemeClr>
                </a:solidFill>
                <a:latin typeface="Times New Roman" pitchFamily="18" charset="0"/>
                <a:cs typeface="Times New Roman" pitchFamily="18" charset="0"/>
              </a:rPr>
              <a:t>It is also used for interconnecting two LANs working on the same protocol. </a:t>
            </a:r>
            <a:r>
              <a:rPr lang="en-IN" sz="2800" dirty="0">
                <a:latin typeface="Times New Roman" pitchFamily="18" charset="0"/>
                <a:cs typeface="Times New Roman" pitchFamily="18" charset="0"/>
              </a:rPr>
              <a:t>It has a single input and single output port, thus making it a 2 port device.</a:t>
            </a:r>
          </a:p>
        </p:txBody>
      </p:sp>
      <p:pic>
        <p:nvPicPr>
          <p:cNvPr id="7170" name="Picture 2" descr="C:\Users\Rishabh Sharma\Desktop\brid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7543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38</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838201"/>
            <a:ext cx="10668000" cy="4708981"/>
          </a:xfrm>
          <a:prstGeom prst="rect">
            <a:avLst/>
          </a:prstGeom>
        </p:spPr>
        <p:txBody>
          <a:bodyPr wrap="square">
            <a:spAutoFit/>
          </a:bodyPr>
          <a:lstStyle/>
          <a:p>
            <a:pPr algn="just"/>
            <a:r>
              <a:rPr lang="en-IN" sz="3000" dirty="0">
                <a:latin typeface="Times New Roman" pitchFamily="18" charset="0"/>
                <a:cs typeface="Times New Roman" pitchFamily="18" charset="0"/>
              </a:rPr>
              <a:t>Types of Bridges:</a:t>
            </a:r>
          </a:p>
          <a:p>
            <a:pPr marL="457200" indent="-457200" algn="just">
              <a:buFont typeface="Arial" pitchFamily="34" charset="0"/>
              <a:buChar char="•"/>
            </a:pPr>
            <a:r>
              <a:rPr lang="en-IN" sz="3000" b="1" dirty="0">
                <a:latin typeface="Times New Roman" pitchFamily="18" charset="0"/>
                <a:cs typeface="Times New Roman" pitchFamily="18" charset="0"/>
              </a:rPr>
              <a:t>Transparent bridge: </a:t>
            </a:r>
            <a:r>
              <a:rPr lang="en-IN" sz="3000" dirty="0">
                <a:latin typeface="Times New Roman" pitchFamily="18" charset="0"/>
                <a:cs typeface="Times New Roman" pitchFamily="18" charset="0"/>
              </a:rPr>
              <a:t>These are the bridge in which the stations are completely unaware of the bridge’s existence i.e. whether or not a bridge is added or deleted from the network, reconfiguration of the stations is unnecessary. </a:t>
            </a:r>
          </a:p>
          <a:p>
            <a:pPr marL="457200" indent="-457200" algn="just">
              <a:buFont typeface="Arial" pitchFamily="34" charset="0"/>
              <a:buChar char="•"/>
            </a:pPr>
            <a:r>
              <a:rPr lang="en-IN" sz="3000" b="1" dirty="0">
                <a:latin typeface="Times New Roman" pitchFamily="18" charset="0"/>
                <a:cs typeface="Times New Roman" pitchFamily="18" charset="0"/>
              </a:rPr>
              <a:t>Source routing bridge: </a:t>
            </a:r>
            <a:r>
              <a:rPr lang="en-IN" sz="3000" dirty="0">
                <a:latin typeface="Times New Roman" pitchFamily="18" charset="0"/>
                <a:cs typeface="Times New Roman" pitchFamily="18" charset="0"/>
              </a:rPr>
              <a:t>In these bridges, routing operation is performed by the source station and the frame specifies which route to follow. The host can discover the frame by sending a special frame called the discovery frame, which spreads through the entire network using all possible paths to the destination.</a:t>
            </a:r>
          </a:p>
        </p:txBody>
      </p:sp>
    </p:spTree>
    <p:extLst>
      <p:ext uri="{BB962C8B-B14F-4D97-AF65-F5344CB8AC3E}">
        <p14:creationId xmlns:p14="http://schemas.microsoft.com/office/powerpoint/2010/main" val="3111489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39</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533400" y="838200"/>
            <a:ext cx="11277600" cy="3077766"/>
          </a:xfrm>
          <a:prstGeom prst="rect">
            <a:avLst/>
          </a:prstGeom>
        </p:spPr>
        <p:txBody>
          <a:bodyPr wrap="square">
            <a:spAutoFit/>
          </a:bodyPr>
          <a:lstStyle/>
          <a:p>
            <a:pPr marL="514350" indent="-514350" algn="just">
              <a:buFont typeface="+mj-lt"/>
              <a:buAutoNum type="arabicPeriod" startAt="4"/>
            </a:pPr>
            <a:r>
              <a:rPr lang="en-IN" sz="2700" b="1" dirty="0">
                <a:solidFill>
                  <a:srgbClr val="FF0000"/>
                </a:solidFill>
                <a:latin typeface="Times New Roman" pitchFamily="18" charset="0"/>
                <a:cs typeface="Times New Roman" pitchFamily="18" charset="0"/>
              </a:rPr>
              <a:t>Switch: </a:t>
            </a:r>
            <a:r>
              <a:rPr lang="en-IN" sz="2700" dirty="0">
                <a:latin typeface="Times New Roman" pitchFamily="18" charset="0"/>
                <a:cs typeface="Times New Roman" pitchFamily="18" charset="0"/>
              </a:rPr>
              <a:t>A switch is a multiport bridge with a buffer and a design that can boost its efficiency (a large number of ports imply less traffic) and performance. A switch is a data link layer device. The switch can perform error checking before forwarding data, which makes it very efficient as it does not forward packets that have errors and forward good packets selectively to the correct port only. </a:t>
            </a:r>
          </a:p>
          <a:p>
            <a:pPr algn="just"/>
            <a:r>
              <a:rPr lang="en-IN" sz="3200" dirty="0">
                <a:latin typeface="Times New Roman" pitchFamily="18" charset="0"/>
                <a:cs typeface="Times New Roman" pitchFamily="18" charset="0"/>
              </a:rPr>
              <a:t>	</a:t>
            </a:r>
            <a:endParaRPr lang="en-IN" sz="3100" dirty="0">
              <a:latin typeface="Times New Roman" pitchFamily="18" charset="0"/>
              <a:cs typeface="Times New Roman" pitchFamily="18" charset="0"/>
            </a:endParaRPr>
          </a:p>
        </p:txBody>
      </p:sp>
      <p:pic>
        <p:nvPicPr>
          <p:cNvPr id="8194" name="Picture 2" descr="C:\Users\Rishabh Sharma\Desktop\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352800"/>
            <a:ext cx="79248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Uses of Computer networks</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304800" y="1166842"/>
            <a:ext cx="11353800" cy="4524315"/>
          </a:xfrm>
          <a:prstGeom prst="rect">
            <a:avLst/>
          </a:prstGeom>
        </p:spPr>
        <p:txBody>
          <a:bodyPr wrap="square">
            <a:spAutoFit/>
          </a:bodyPr>
          <a:lstStyle/>
          <a:p>
            <a:pPr marL="285750" indent="-285750" algn="just">
              <a:buFont typeface="Arial" pitchFamily="34" charset="0"/>
              <a:buChar char="•"/>
            </a:pPr>
            <a:r>
              <a:rPr lang="en-IN" sz="3600" dirty="0">
                <a:latin typeface="Times New Roman" pitchFamily="18" charset="0"/>
                <a:cs typeface="Times New Roman" pitchFamily="18" charset="0"/>
              </a:rPr>
              <a:t>It allows you to share resources such as printers, scanners, etc. </a:t>
            </a:r>
          </a:p>
          <a:p>
            <a:pPr marL="285750" indent="-285750" algn="just">
              <a:buFont typeface="Arial" pitchFamily="34" charset="0"/>
              <a:buChar char="•"/>
            </a:pPr>
            <a:r>
              <a:rPr lang="en-IN" sz="3600" dirty="0">
                <a:latin typeface="Times New Roman" pitchFamily="18" charset="0"/>
                <a:cs typeface="Times New Roman" pitchFamily="18" charset="0"/>
              </a:rPr>
              <a:t>You can share expensive software and database among network users. </a:t>
            </a:r>
          </a:p>
          <a:p>
            <a:pPr marL="285750" indent="-285750" algn="just">
              <a:buFont typeface="Arial" pitchFamily="34" charset="0"/>
              <a:buChar char="•"/>
            </a:pPr>
            <a:r>
              <a:rPr lang="en-IN" sz="3600" dirty="0">
                <a:latin typeface="Times New Roman" pitchFamily="18" charset="0"/>
                <a:cs typeface="Times New Roman" pitchFamily="18" charset="0"/>
              </a:rPr>
              <a:t>It facilitates communications from one computer to another computer.</a:t>
            </a:r>
          </a:p>
          <a:p>
            <a:pPr marL="285750" indent="-285750" algn="just">
              <a:buFont typeface="Arial" pitchFamily="34" charset="0"/>
              <a:buChar char="•"/>
            </a:pPr>
            <a:r>
              <a:rPr lang="en-IN" sz="3600" dirty="0">
                <a:latin typeface="Times New Roman" pitchFamily="18" charset="0"/>
                <a:cs typeface="Times New Roman" pitchFamily="18" charset="0"/>
              </a:rPr>
              <a:t>It allows the exchange of data and information among users through a network.</a:t>
            </a:r>
          </a:p>
        </p:txBody>
      </p:sp>
    </p:spTree>
    <p:extLst>
      <p:ext uri="{BB962C8B-B14F-4D97-AF65-F5344CB8AC3E}">
        <p14:creationId xmlns:p14="http://schemas.microsoft.com/office/powerpoint/2010/main" val="3341728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40</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990601" y="981074"/>
            <a:ext cx="10058400" cy="2169825"/>
          </a:xfrm>
          <a:prstGeom prst="rect">
            <a:avLst/>
          </a:prstGeom>
        </p:spPr>
        <p:txBody>
          <a:bodyPr wrap="square">
            <a:spAutoFit/>
          </a:bodyPr>
          <a:lstStyle/>
          <a:p>
            <a:pPr marL="514350" indent="-514350" algn="just">
              <a:buFont typeface="+mj-lt"/>
              <a:buAutoNum type="arabicPeriod" startAt="5"/>
            </a:pPr>
            <a:r>
              <a:rPr lang="en-IN" sz="2700" b="1" dirty="0">
                <a:solidFill>
                  <a:srgbClr val="FF0000"/>
                </a:solidFill>
                <a:latin typeface="Times New Roman" pitchFamily="18" charset="0"/>
                <a:cs typeface="Times New Roman" pitchFamily="18" charset="0"/>
              </a:rPr>
              <a:t>Routers: </a:t>
            </a:r>
            <a:r>
              <a:rPr lang="en-IN" sz="2700" dirty="0">
                <a:latin typeface="Times New Roman" pitchFamily="18" charset="0"/>
                <a:cs typeface="Times New Roman" pitchFamily="18" charset="0"/>
              </a:rPr>
              <a:t>A router is a device like a switch that routes data packets based on their IP addresses. The router is mainly a Network Layer device. Routers normally connect LANs and WANs together and have a dynamically updating routing table based on which they make decisions on routing the data packets.</a:t>
            </a:r>
            <a:endParaRPr lang="en-IN" sz="3100" dirty="0">
              <a:latin typeface="Times New Roman" pitchFamily="18" charset="0"/>
              <a:cs typeface="Times New Roman" pitchFamily="18" charset="0"/>
            </a:endParaRPr>
          </a:p>
        </p:txBody>
      </p:sp>
      <p:pic>
        <p:nvPicPr>
          <p:cNvPr id="9218" name="Picture 2" descr="C:\Users\Rishabh Sharma\Desktop\ro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3423524"/>
            <a:ext cx="7620000" cy="24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25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41</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647700" y="772882"/>
            <a:ext cx="10896600" cy="3108543"/>
          </a:xfrm>
          <a:prstGeom prst="rect">
            <a:avLst/>
          </a:prstGeom>
        </p:spPr>
        <p:txBody>
          <a:bodyPr wrap="square">
            <a:spAutoFit/>
          </a:bodyPr>
          <a:lstStyle/>
          <a:p>
            <a:pPr marL="514350" indent="-514350" algn="just">
              <a:buFont typeface="+mj-lt"/>
              <a:buAutoNum type="arabicPeriod" startAt="6"/>
            </a:pPr>
            <a:r>
              <a:rPr lang="en-IN" sz="2800" b="1" dirty="0">
                <a:solidFill>
                  <a:srgbClr val="FF0000"/>
                </a:solidFill>
                <a:latin typeface="Times New Roman" pitchFamily="18" charset="0"/>
                <a:cs typeface="Times New Roman" pitchFamily="18" charset="0"/>
              </a:rPr>
              <a:t>Gateway: </a:t>
            </a:r>
            <a:r>
              <a:rPr lang="en-IN" sz="2800" dirty="0">
                <a:latin typeface="Times New Roman" pitchFamily="18" charset="0"/>
                <a:cs typeface="Times New Roman" pitchFamily="18" charset="0"/>
              </a:rPr>
              <a:t>A gateway, as the name suggests, is a passage to connect two networks together that may work upon different networking models. </a:t>
            </a:r>
            <a:r>
              <a:rPr lang="en-IN" sz="2800" dirty="0">
                <a:solidFill>
                  <a:schemeClr val="accent2">
                    <a:lumMod val="75000"/>
                  </a:schemeClr>
                </a:solidFill>
                <a:latin typeface="Times New Roman" pitchFamily="18" charset="0"/>
                <a:cs typeface="Times New Roman" pitchFamily="18" charset="0"/>
              </a:rPr>
              <a:t>They basically work as the messenger agents that take data from one system, interpret it, and transfer it to another system. Gateways are also called protocol converters and can operate at any network layer.</a:t>
            </a:r>
            <a:r>
              <a:rPr lang="en-IN" sz="2800" dirty="0">
                <a:latin typeface="Times New Roman" pitchFamily="18" charset="0"/>
                <a:cs typeface="Times New Roman" pitchFamily="18" charset="0"/>
              </a:rPr>
              <a:t> Gateways are generally more complex than switches or routers. Gateway is also called a protocol converter. </a:t>
            </a:r>
          </a:p>
        </p:txBody>
      </p:sp>
      <p:pic>
        <p:nvPicPr>
          <p:cNvPr id="10242" name="Picture 2" descr="C:\Users\Rishabh Sharma\Desktop\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81425"/>
            <a:ext cx="7239000" cy="282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1147186"/>
            <a:ext cx="10668000" cy="1384995"/>
          </a:xfrm>
          <a:prstGeom prst="rect">
            <a:avLst/>
          </a:prstGeom>
        </p:spPr>
        <p:txBody>
          <a:bodyPr wrap="square">
            <a:spAutoFit/>
          </a:bodyPr>
          <a:lstStyle/>
          <a:p>
            <a:pPr marL="514350" indent="-514350" algn="just">
              <a:buFont typeface="+mj-lt"/>
              <a:buAutoNum type="arabicPeriod" startAt="7"/>
            </a:pPr>
            <a:r>
              <a:rPr lang="en-IN" sz="2800" b="1" dirty="0" err="1">
                <a:solidFill>
                  <a:srgbClr val="FF0000"/>
                </a:solidFill>
                <a:latin typeface="Times New Roman" pitchFamily="18" charset="0"/>
                <a:cs typeface="Times New Roman" pitchFamily="18" charset="0"/>
              </a:rPr>
              <a:t>Brouter</a:t>
            </a:r>
            <a:r>
              <a:rPr lang="en-IN" sz="2800" b="1" dirty="0">
                <a:solidFill>
                  <a:srgbClr val="FF0000"/>
                </a:solidFill>
                <a:latin typeface="Times New Roman" pitchFamily="18" charset="0"/>
                <a:cs typeface="Times New Roman" pitchFamily="18" charset="0"/>
              </a:rPr>
              <a:t>: </a:t>
            </a:r>
            <a:r>
              <a:rPr lang="en-IN" sz="2800" dirty="0">
                <a:latin typeface="Times New Roman" pitchFamily="18" charset="0"/>
                <a:cs typeface="Times New Roman" pitchFamily="18" charset="0"/>
              </a:rPr>
              <a:t>It is also known as the bridging router is a device that combines features of both bridge and router. It can work either at the data link layer or a network layer.</a:t>
            </a:r>
          </a:p>
        </p:txBody>
      </p:sp>
      <p:pic>
        <p:nvPicPr>
          <p:cNvPr id="11266" name="Picture 2" descr="C:\Users\Rishabh Sharma\Desktop\bro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95600"/>
            <a:ext cx="70866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459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609600" y="990600"/>
            <a:ext cx="11277600" cy="3323987"/>
          </a:xfrm>
          <a:prstGeom prst="rect">
            <a:avLst/>
          </a:prstGeom>
        </p:spPr>
        <p:txBody>
          <a:bodyPr wrap="square">
            <a:spAutoFit/>
          </a:bodyPr>
          <a:lstStyle/>
          <a:p>
            <a:pPr marL="514350" indent="-514350" algn="just">
              <a:buFont typeface="+mj-lt"/>
              <a:buAutoNum type="arabicPeriod" startAt="8"/>
            </a:pPr>
            <a:r>
              <a:rPr lang="en-IN" sz="3000" b="1" dirty="0">
                <a:solidFill>
                  <a:srgbClr val="FF0000"/>
                </a:solidFill>
                <a:latin typeface="Times New Roman" pitchFamily="18" charset="0"/>
                <a:cs typeface="Times New Roman" pitchFamily="18" charset="0"/>
              </a:rPr>
              <a:t>NIC: </a:t>
            </a:r>
            <a:r>
              <a:rPr lang="en-IN" sz="3000" dirty="0">
                <a:latin typeface="Times New Roman" pitchFamily="18" charset="0"/>
                <a:cs typeface="Times New Roman" pitchFamily="18" charset="0"/>
              </a:rPr>
              <a:t>NIC or network interface card is a network adapter that is used to connect the computer to the network. </a:t>
            </a:r>
            <a:r>
              <a:rPr lang="en-IN" sz="3000" dirty="0">
                <a:solidFill>
                  <a:srgbClr val="FF0000"/>
                </a:solidFill>
                <a:latin typeface="Times New Roman" pitchFamily="18" charset="0"/>
                <a:cs typeface="Times New Roman" pitchFamily="18" charset="0"/>
              </a:rPr>
              <a:t>It is installed in the computer to establish a LAN.  It has a unique id that is written on the chip, and it has a connector to connect the cable to it. </a:t>
            </a:r>
            <a:r>
              <a:rPr lang="en-IN" sz="3000" dirty="0">
                <a:latin typeface="Times New Roman" pitchFamily="18" charset="0"/>
                <a:cs typeface="Times New Roman" pitchFamily="18" charset="0"/>
              </a:rPr>
              <a:t>The cable acts as an interface between the computer and router or modem. NIC card is a layer 2 device which means that it works on both physical and data link layer of the network model. </a:t>
            </a:r>
          </a:p>
        </p:txBody>
      </p:sp>
      <p:pic>
        <p:nvPicPr>
          <p:cNvPr id="12290" name="Picture 2" descr="C:\Users\Rishabh Sharma\Desktop\NIC.gif"/>
          <p:cNvPicPr>
            <a:picLocks noChangeAspect="1" noChangeArrowheads="1"/>
          </p:cNvPicPr>
          <p:nvPr/>
        </p:nvPicPr>
        <p:blipFill rotWithShape="1">
          <a:blip r:embed="rId2">
            <a:extLst>
              <a:ext uri="{28A0092B-C50C-407E-A947-70E740481C1C}">
                <a14:useLocalDpi xmlns:a14="http://schemas.microsoft.com/office/drawing/2010/main" val="0"/>
              </a:ext>
            </a:extLst>
          </a:blip>
          <a:srcRect t="9035" b="9661"/>
          <a:stretch/>
        </p:blipFill>
        <p:spPr bwMode="auto">
          <a:xfrm>
            <a:off x="2971800" y="4419601"/>
            <a:ext cx="63246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86809"/>
            <a:ext cx="7328534" cy="566181"/>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solidFill>
                  <a:srgbClr val="FF0000"/>
                </a:solidFill>
              </a:rPr>
              <a:t>Introduction of cables</a:t>
            </a:r>
            <a:endParaRPr sz="4000" b="1" dirty="0">
              <a:solidFill>
                <a:srgbClr val="FF0000"/>
              </a:solidFill>
            </a:endParaRPr>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381000" y="740980"/>
            <a:ext cx="11277600" cy="4862870"/>
          </a:xfrm>
          <a:prstGeom prst="rect">
            <a:avLst/>
          </a:prstGeom>
        </p:spPr>
        <p:txBody>
          <a:bodyPr wrap="square">
            <a:spAutoFit/>
          </a:bodyPr>
          <a:lstStyle/>
          <a:p>
            <a:pPr marL="457200" indent="-457200" algn="just">
              <a:buFont typeface="Arial" pitchFamily="34" charset="0"/>
              <a:buChar char="•"/>
            </a:pPr>
            <a:r>
              <a:rPr lang="en-IN" sz="3100" dirty="0">
                <a:latin typeface="Times New Roman" pitchFamily="18" charset="0"/>
                <a:cs typeface="Times New Roman" pitchFamily="18" charset="0"/>
              </a:rPr>
              <a:t>Networking cables are a type of networking hardware used to connect a network device to one or more other network devices, or to connect two or more devices to a single computer or network device. </a:t>
            </a:r>
          </a:p>
          <a:p>
            <a:pPr marL="457200" indent="-457200" algn="just">
              <a:buFont typeface="Arial" pitchFamily="34" charset="0"/>
              <a:buChar char="•"/>
            </a:pPr>
            <a:r>
              <a:rPr lang="en-IN" sz="3100" dirty="0">
                <a:latin typeface="Times New Roman" pitchFamily="18" charset="0"/>
                <a:cs typeface="Times New Roman" pitchFamily="18" charset="0"/>
              </a:rPr>
              <a:t>Network cables act as a medium through which information and data travel from one network device to another. </a:t>
            </a:r>
            <a:r>
              <a:rPr lang="en-IN" sz="3100" b="1" dirty="0">
                <a:latin typeface="Times New Roman" pitchFamily="18" charset="0"/>
                <a:cs typeface="Times New Roman" pitchFamily="18" charset="0"/>
              </a:rPr>
              <a:t>The type of cable used for a network depends on the network’s topology, size, and procedure. </a:t>
            </a:r>
            <a:r>
              <a:rPr lang="en-IN" sz="3100" dirty="0">
                <a:latin typeface="Times New Roman" pitchFamily="18" charset="0"/>
                <a:cs typeface="Times New Roman" pitchFamily="18" charset="0"/>
              </a:rPr>
              <a:t>The different types of network cables act as the supporting basis of the network infrastructure.</a:t>
            </a:r>
          </a:p>
          <a:p>
            <a:pPr algn="just"/>
            <a:endParaRPr lang="en-IN" sz="3100" dirty="0">
              <a:latin typeface="Times New Roman" pitchFamily="18" charset="0"/>
              <a:cs typeface="Times New Roman" pitchFamily="18" charset="0"/>
            </a:endParaRPr>
          </a:p>
        </p:txBody>
      </p:sp>
    </p:spTree>
    <p:extLst>
      <p:ext uri="{BB962C8B-B14F-4D97-AF65-F5344CB8AC3E}">
        <p14:creationId xmlns:p14="http://schemas.microsoft.com/office/powerpoint/2010/main" val="3111489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38200" y="838200"/>
            <a:ext cx="10287000" cy="2677656"/>
          </a:xfrm>
          <a:prstGeom prst="rect">
            <a:avLst/>
          </a:prstGeom>
        </p:spPr>
        <p:txBody>
          <a:bodyPr wrap="square">
            <a:spAutoFit/>
          </a:bodyPr>
          <a:lstStyle/>
          <a:p>
            <a:pPr algn="just"/>
            <a:r>
              <a:rPr lang="en-IN" sz="2800" dirty="0">
                <a:latin typeface="Times New Roman" pitchFamily="18" charset="0"/>
                <a:cs typeface="Times New Roman" pitchFamily="18" charset="0"/>
              </a:rPr>
              <a:t>There are four types of networking cables:</a:t>
            </a:r>
          </a:p>
          <a:p>
            <a:pPr marL="514350" indent="-514350" algn="just">
              <a:buAutoNum type="arabicPeriod"/>
            </a:pPr>
            <a:r>
              <a:rPr lang="en-IN" sz="2800" b="1" dirty="0">
                <a:solidFill>
                  <a:srgbClr val="FF0000"/>
                </a:solidFill>
                <a:latin typeface="Times New Roman" pitchFamily="18" charset="0"/>
                <a:cs typeface="Times New Roman" pitchFamily="18" charset="0"/>
              </a:rPr>
              <a:t>Coaxial cables: </a:t>
            </a:r>
            <a:r>
              <a:rPr lang="en-IN" sz="2800" dirty="0">
                <a:latin typeface="Times New Roman" pitchFamily="18" charset="0"/>
                <a:cs typeface="Times New Roman" pitchFamily="18" charset="0"/>
              </a:rPr>
              <a:t>Coaxial cables have a single copper conductor at the </a:t>
            </a:r>
            <a:r>
              <a:rPr lang="en-IN" sz="2800" dirty="0" err="1">
                <a:latin typeface="Times New Roman" pitchFamily="18" charset="0"/>
                <a:cs typeface="Times New Roman" pitchFamily="18" charset="0"/>
              </a:rPr>
              <a:t>center</a:t>
            </a:r>
            <a:r>
              <a:rPr lang="en-IN" sz="2800" dirty="0">
                <a:latin typeface="Times New Roman" pitchFamily="18" charset="0"/>
                <a:cs typeface="Times New Roman" pitchFamily="18" charset="0"/>
              </a:rPr>
              <a:t>, while a plastic layer provides insulation between the </a:t>
            </a:r>
            <a:r>
              <a:rPr lang="en-IN" sz="2800" dirty="0" err="1">
                <a:latin typeface="Times New Roman" pitchFamily="18" charset="0"/>
                <a:cs typeface="Times New Roman" pitchFamily="18" charset="0"/>
              </a:rPr>
              <a:t>center</a:t>
            </a:r>
            <a:r>
              <a:rPr lang="en-IN" sz="2800" dirty="0">
                <a:latin typeface="Times New Roman" pitchFamily="18" charset="0"/>
                <a:cs typeface="Times New Roman" pitchFamily="18" charset="0"/>
              </a:rPr>
              <a:t> conductor and braided metal shield. The metal shield blocks outside interference from fluorescent lights, motors, and other computers.</a:t>
            </a:r>
          </a:p>
        </p:txBody>
      </p:sp>
      <p:pic>
        <p:nvPicPr>
          <p:cNvPr id="1026" name="Picture 2" descr="C:\Users\Rishabh Sharma\Desktop\coaxial cab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15856"/>
            <a:ext cx="70104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816429" y="996489"/>
            <a:ext cx="10363200" cy="2246769"/>
          </a:xfrm>
          <a:prstGeom prst="rect">
            <a:avLst/>
          </a:prstGeom>
        </p:spPr>
        <p:txBody>
          <a:bodyPr wrap="square">
            <a:spAutoFit/>
          </a:bodyPr>
          <a:lstStyle/>
          <a:p>
            <a:pPr marL="514350" indent="-514350" algn="just">
              <a:buFont typeface="+mj-lt"/>
              <a:buAutoNum type="arabicPeriod" startAt="2"/>
            </a:pPr>
            <a:r>
              <a:rPr lang="en-IN" sz="2800" b="1" dirty="0" err="1">
                <a:solidFill>
                  <a:srgbClr val="FF0000"/>
                </a:solidFill>
                <a:latin typeface="Times New Roman" pitchFamily="18" charset="0"/>
                <a:cs typeface="Times New Roman" pitchFamily="18" charset="0"/>
              </a:rPr>
              <a:t>Fiber</a:t>
            </a:r>
            <a:r>
              <a:rPr lang="en-IN" sz="2800" b="1" dirty="0">
                <a:solidFill>
                  <a:srgbClr val="FF0000"/>
                </a:solidFill>
                <a:latin typeface="Times New Roman" pitchFamily="18" charset="0"/>
                <a:cs typeface="Times New Roman" pitchFamily="18" charset="0"/>
              </a:rPr>
              <a:t> optic cable: </a:t>
            </a:r>
            <a:r>
              <a:rPr lang="en-IN" sz="2800" dirty="0" err="1">
                <a:latin typeface="Times New Roman" pitchFamily="18" charset="0"/>
                <a:cs typeface="Times New Roman" pitchFamily="18" charset="0"/>
              </a:rPr>
              <a:t>Fiber</a:t>
            </a:r>
            <a:r>
              <a:rPr lang="en-IN" sz="2800" dirty="0">
                <a:latin typeface="Times New Roman" pitchFamily="18" charset="0"/>
                <a:cs typeface="Times New Roman" pitchFamily="18" charset="0"/>
              </a:rPr>
              <a:t> optic cables possess a </a:t>
            </a:r>
            <a:r>
              <a:rPr lang="en-IN" sz="2800" dirty="0" err="1">
                <a:latin typeface="Times New Roman" pitchFamily="18" charset="0"/>
                <a:cs typeface="Times New Roman" pitchFamily="18" charset="0"/>
              </a:rPr>
              <a:t>center</a:t>
            </a:r>
            <a:r>
              <a:rPr lang="en-IN" sz="2800" dirty="0">
                <a:latin typeface="Times New Roman" pitchFamily="18" charset="0"/>
                <a:cs typeface="Times New Roman" pitchFamily="18" charset="0"/>
              </a:rPr>
              <a:t> glass core surrounded by multiple layers of protective materials. They avoid electrical obstruction by transmitting light instead of electronic signals, making them perfect for environments with large amounts of electrical interference. </a:t>
            </a:r>
          </a:p>
        </p:txBody>
      </p:sp>
      <p:pic>
        <p:nvPicPr>
          <p:cNvPr id="2050" name="Picture 2" descr="C:\Users\Rishabh Sharma\Desktop\fiber optic c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3515857"/>
            <a:ext cx="7467599" cy="262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321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47</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990600" y="838200"/>
            <a:ext cx="9982200" cy="2246769"/>
          </a:xfrm>
          <a:prstGeom prst="rect">
            <a:avLst/>
          </a:prstGeom>
        </p:spPr>
        <p:txBody>
          <a:bodyPr wrap="square">
            <a:spAutoFit/>
          </a:bodyPr>
          <a:lstStyle/>
          <a:p>
            <a:pPr marL="514350" indent="-514350" algn="just">
              <a:buFont typeface="+mj-lt"/>
              <a:buAutoNum type="arabicPeriod" startAt="3"/>
            </a:pPr>
            <a:r>
              <a:rPr lang="en-IN" sz="2800" b="1" dirty="0">
                <a:solidFill>
                  <a:srgbClr val="FF0000"/>
                </a:solidFill>
                <a:latin typeface="Times New Roman" pitchFamily="18" charset="0"/>
                <a:cs typeface="Times New Roman" pitchFamily="18" charset="0"/>
              </a:rPr>
              <a:t>Shielded Twisted pair (STP) cable: </a:t>
            </a:r>
            <a:r>
              <a:rPr lang="en-IN" sz="2800" dirty="0">
                <a:latin typeface="Times New Roman" pitchFamily="18" charset="0"/>
                <a:cs typeface="Times New Roman" pitchFamily="18" charset="0"/>
              </a:rPr>
              <a:t>Shielded twisted pair cables can be perfect if you want to set up cables in an area with potential interference and risks to an unshielded twisted pair cable’s electrical current. Shielded twisted pair cables can also help to expand the distance between the cables. </a:t>
            </a:r>
          </a:p>
        </p:txBody>
      </p:sp>
      <p:pic>
        <p:nvPicPr>
          <p:cNvPr id="3074" name="Picture 2" descr="C:\Users\Rishabh Sharma\Desktop\ST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3657600"/>
            <a:ext cx="7696199"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89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48</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914400" y="982882"/>
            <a:ext cx="10363200" cy="2677656"/>
          </a:xfrm>
          <a:prstGeom prst="rect">
            <a:avLst/>
          </a:prstGeom>
        </p:spPr>
        <p:txBody>
          <a:bodyPr wrap="square">
            <a:spAutoFit/>
          </a:bodyPr>
          <a:lstStyle/>
          <a:p>
            <a:pPr marL="514350" indent="-514350" algn="just">
              <a:buFont typeface="+mj-lt"/>
              <a:buAutoNum type="arabicPeriod" startAt="4"/>
            </a:pPr>
            <a:r>
              <a:rPr lang="en-IN" sz="2800" b="1" dirty="0">
                <a:solidFill>
                  <a:srgbClr val="FF0000"/>
                </a:solidFill>
                <a:latin typeface="Times New Roman" pitchFamily="18" charset="0"/>
                <a:cs typeface="Times New Roman" pitchFamily="18" charset="0"/>
              </a:rPr>
              <a:t>Unshielded Twisted pair (UTP) cable: </a:t>
            </a:r>
            <a:r>
              <a:rPr lang="en-IN" sz="2800" dirty="0">
                <a:latin typeface="Times New Roman" pitchFamily="18" charset="0"/>
                <a:cs typeface="Times New Roman" pitchFamily="18" charset="0"/>
              </a:rPr>
              <a:t>Unshielded twisted pair (UTP) cables are broadly used in the telecommunications and computer industries as </a:t>
            </a:r>
            <a:r>
              <a:rPr lang="en-IN" sz="2800" dirty="0" err="1">
                <a:latin typeface="Times New Roman" pitchFamily="18" charset="0"/>
                <a:cs typeface="Times New Roman" pitchFamily="18" charset="0"/>
              </a:rPr>
              <a:t>ethernet</a:t>
            </a:r>
            <a:r>
              <a:rPr lang="en-IN" sz="2800" dirty="0">
                <a:latin typeface="Times New Roman" pitchFamily="18" charset="0"/>
                <a:cs typeface="Times New Roman" pitchFamily="18" charset="0"/>
              </a:rPr>
              <a:t> cables and telephone wires. In a UTP cable, conductors forming a single circuit are twisted around one another to cancel out electromagnetic interference (EMI) from external sources.</a:t>
            </a:r>
          </a:p>
        </p:txBody>
      </p:sp>
      <p:pic>
        <p:nvPicPr>
          <p:cNvPr id="4098" name="Picture 2" descr="C:\Users\Rishabh Sharma\Desktop\U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46744"/>
            <a:ext cx="69342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26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a:t>Network hardware</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TextBox 3"/>
          <p:cNvSpPr txBox="1"/>
          <p:nvPr/>
        </p:nvSpPr>
        <p:spPr>
          <a:xfrm>
            <a:off x="685800" y="1009078"/>
            <a:ext cx="10820400" cy="2031325"/>
          </a:xfrm>
          <a:prstGeom prst="rect">
            <a:avLst/>
          </a:prstGeom>
          <a:noFill/>
        </p:spPr>
        <p:txBody>
          <a:bodyPr wrap="square" rtlCol="0">
            <a:spAutoFit/>
          </a:bodyPr>
          <a:lstStyle/>
          <a:p>
            <a:r>
              <a:rPr lang="en-IN" sz="3600" b="1" dirty="0">
                <a:latin typeface="Times New Roman" pitchFamily="18" charset="0"/>
                <a:cs typeface="Times New Roman" pitchFamily="18" charset="0"/>
              </a:rPr>
              <a:t>Network Topologies:</a:t>
            </a:r>
            <a:r>
              <a:rPr lang="en-IN" sz="3600" dirty="0">
                <a:latin typeface="Times New Roman" pitchFamily="18" charset="0"/>
                <a:cs typeface="Times New Roman" pitchFamily="18" charset="0"/>
              </a:rPr>
              <a:t> </a:t>
            </a:r>
            <a:r>
              <a:rPr lang="en-US" sz="3600" dirty="0">
                <a:latin typeface="Times New Roman" pitchFamily="18" charset="0"/>
                <a:cs typeface="Times New Roman" pitchFamily="18" charset="0"/>
              </a:rPr>
              <a:t>The way in which a network is laid out physically</a:t>
            </a:r>
          </a:p>
          <a:p>
            <a:pPr marL="285750" indent="-285750">
              <a:buFont typeface="Arial" pitchFamily="34" charset="0"/>
              <a:buChar char="•"/>
            </a:pPr>
            <a:r>
              <a:rPr lang="en-US" sz="3600" dirty="0">
                <a:latin typeface="Times New Roman" pitchFamily="18" charset="0"/>
                <a:cs typeface="Times New Roman" pitchFamily="18" charset="0"/>
              </a:rPr>
              <a:t>4 basic types: Mesh, Star, Bus, Ring</a:t>
            </a:r>
          </a:p>
          <a:p>
            <a:pPr marL="285750" indent="-285750">
              <a:buFont typeface="Arial" pitchFamily="34" charset="0"/>
              <a:buChar char="•"/>
            </a:pPr>
            <a:endParaRPr lang="en-IN"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3200400"/>
            <a:ext cx="5943600"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72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685800" y="914400"/>
            <a:ext cx="11049000" cy="2308324"/>
          </a:xfrm>
          <a:prstGeom prst="rect">
            <a:avLst/>
          </a:prstGeom>
        </p:spPr>
        <p:txBody>
          <a:bodyPr wrap="square">
            <a:spAutoFit/>
          </a:bodyPr>
          <a:lstStyle/>
          <a:p>
            <a:pPr marL="285750" indent="-285750">
              <a:buFont typeface="Arial" pitchFamily="34" charset="0"/>
              <a:buChar char="•"/>
            </a:pPr>
            <a:r>
              <a:rPr lang="en-US" sz="3600" dirty="0">
                <a:solidFill>
                  <a:srgbClr val="FF0000"/>
                </a:solidFill>
                <a:latin typeface="Times New Roman" pitchFamily="18" charset="0"/>
                <a:cs typeface="Times New Roman" pitchFamily="18" charset="0"/>
              </a:rPr>
              <a:t>Mesh topology: </a:t>
            </a:r>
            <a:r>
              <a:rPr lang="en-IN" sz="3600" dirty="0">
                <a:latin typeface="Times New Roman" pitchFamily="18" charset="0"/>
                <a:cs typeface="Times New Roman" pitchFamily="18" charset="0"/>
              </a:rPr>
              <a:t>A dedicated point-to-point link connects each device on the network to another device on the network, only carrying data between two devices. </a:t>
            </a:r>
          </a:p>
          <a:p>
            <a:pPr marL="285750" indent="-285750">
              <a:buFont typeface="Arial" pitchFamily="34" charset="0"/>
              <a:buChar char="•"/>
            </a:pPr>
            <a:r>
              <a:rPr lang="en-IN" sz="3600" dirty="0">
                <a:latin typeface="Times New Roman" pitchFamily="18" charset="0"/>
                <a:cs typeface="Times New Roman" pitchFamily="18" charset="0"/>
              </a:rPr>
              <a:t>Each node is connected to : n(n-1)/2 nodes</a:t>
            </a:r>
            <a:endParaRPr lang="en-US" sz="3600"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365938"/>
            <a:ext cx="6217691" cy="295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72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7</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828800" y="990600"/>
            <a:ext cx="8534400" cy="2862322"/>
          </a:xfrm>
          <a:prstGeom prst="rect">
            <a:avLst/>
          </a:prstGeom>
        </p:spPr>
        <p:txBody>
          <a:bodyPr wrap="square">
            <a:spAutoFit/>
          </a:bodyPr>
          <a:lstStyle/>
          <a:p>
            <a:pPr marL="285750" indent="-285750" algn="just">
              <a:buFont typeface="Arial" pitchFamily="34" charset="0"/>
              <a:buChar char="•"/>
            </a:pPr>
            <a:r>
              <a:rPr lang="en-IN" sz="3600" dirty="0">
                <a:solidFill>
                  <a:srgbClr val="FF0000"/>
                </a:solidFill>
                <a:latin typeface="Times New Roman" pitchFamily="18" charset="0"/>
                <a:cs typeface="Times New Roman" pitchFamily="18" charset="0"/>
              </a:rPr>
              <a:t>Star topology: </a:t>
            </a:r>
            <a:r>
              <a:rPr lang="en-IN" sz="3600" dirty="0">
                <a:latin typeface="Times New Roman" pitchFamily="18" charset="0"/>
                <a:cs typeface="Times New Roman" pitchFamily="18" charset="0"/>
              </a:rPr>
              <a:t>The most common network topology, star topology connects each device in the network to a central hub. Devices can only communicate with each other indirectly through the central hub.</a:t>
            </a:r>
            <a:r>
              <a:rPr lang="en-IN" dirty="0"/>
              <a:t> </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953756"/>
            <a:ext cx="48768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72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8</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1676400" y="990600"/>
            <a:ext cx="8839200" cy="3970318"/>
          </a:xfrm>
          <a:prstGeom prst="rect">
            <a:avLst/>
          </a:prstGeom>
        </p:spPr>
        <p:txBody>
          <a:bodyPr wrap="square">
            <a:spAutoFit/>
          </a:bodyPr>
          <a:lstStyle/>
          <a:p>
            <a:pPr marL="285750" indent="-285750" algn="just">
              <a:buFont typeface="Arial" pitchFamily="34" charset="0"/>
              <a:buChar char="•"/>
            </a:pPr>
            <a:r>
              <a:rPr lang="en-IN" sz="3600" dirty="0">
                <a:solidFill>
                  <a:srgbClr val="FF0000"/>
                </a:solidFill>
                <a:latin typeface="Times New Roman" pitchFamily="18" charset="0"/>
                <a:cs typeface="Times New Roman" pitchFamily="18" charset="0"/>
              </a:rPr>
              <a:t>Bus topology: </a:t>
            </a:r>
            <a:r>
              <a:rPr lang="en-IN" sz="3600" dirty="0">
                <a:latin typeface="Times New Roman" pitchFamily="18" charset="0"/>
                <a:cs typeface="Times New Roman" pitchFamily="18" charset="0"/>
              </a:rPr>
              <a:t>Also known as backbone network topology, this configuration connects all devices to a main cable via drop lines. The advantages of bus network topology lie in its simplicity, as there is less cable required than in alternative topologies, which makes for easy installation.</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894" y="4960919"/>
            <a:ext cx="8812213" cy="143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7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dirty="0" err="1"/>
              <a:t>Contd</a:t>
            </a:r>
            <a:r>
              <a:rPr lang="en-US" sz="4000"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4294967295"/>
          </p:nvPr>
        </p:nvSpPr>
        <p:spPr>
          <a:xfrm>
            <a:off x="4038600" y="6356350"/>
            <a:ext cx="4114800" cy="365125"/>
          </a:xfrm>
          <a:prstGeom prst="rect">
            <a:avLst/>
          </a:prstGeo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9</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Rectangle 3"/>
          <p:cNvSpPr/>
          <p:nvPr/>
        </p:nvSpPr>
        <p:spPr>
          <a:xfrm>
            <a:off x="764448" y="1111240"/>
            <a:ext cx="10134600" cy="3416320"/>
          </a:xfrm>
          <a:prstGeom prst="rect">
            <a:avLst/>
          </a:prstGeom>
        </p:spPr>
        <p:txBody>
          <a:bodyPr wrap="square">
            <a:spAutoFit/>
          </a:bodyPr>
          <a:lstStyle/>
          <a:p>
            <a:pPr marL="285750" indent="-285750" algn="just">
              <a:buFont typeface="Arial" pitchFamily="34" charset="0"/>
              <a:buChar char="•"/>
            </a:pPr>
            <a:r>
              <a:rPr lang="en-IN" sz="3600" dirty="0">
                <a:solidFill>
                  <a:srgbClr val="FF0000"/>
                </a:solidFill>
                <a:latin typeface="Times New Roman" pitchFamily="18" charset="0"/>
                <a:cs typeface="Times New Roman" pitchFamily="18" charset="0"/>
              </a:rPr>
              <a:t>Ring topology: </a:t>
            </a:r>
            <a:r>
              <a:rPr lang="en-IN" sz="3600" dirty="0">
                <a:latin typeface="Times New Roman" pitchFamily="18" charset="0"/>
                <a:cs typeface="Times New Roman" pitchFamily="18" charset="0"/>
              </a:rPr>
              <a:t>Two dedicated point-to-point links connect a device to the two devices located on either side of it, creating a ring of devices through which data is forwarded via repeaters until it reaches the target device.</a:t>
            </a:r>
          </a:p>
          <a:p>
            <a:pPr algn="just"/>
            <a:r>
              <a:rPr lang="en-IN" sz="3600" dirty="0">
                <a:latin typeface="Times New Roman" pitchFamily="18" charset="0"/>
                <a:cs typeface="Times New Roman" pitchFamily="18" charset="0"/>
              </a:rPr>
              <a:t> </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038600"/>
            <a:ext cx="67818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728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1090</TotalTime>
  <Words>2945</Words>
  <Application>Microsoft Office PowerPoint</Application>
  <PresentationFormat>Widescreen</PresentationFormat>
  <Paragraphs>241</Paragraphs>
  <Slides>48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Source Sans Pro</vt:lpstr>
      <vt:lpstr>Times New Roman</vt:lpstr>
      <vt:lpstr>Office Theme</vt:lpstr>
      <vt:lpstr>PowerPoint Presentation</vt:lpstr>
      <vt:lpstr>Introduction to Computer networks</vt:lpstr>
      <vt:lpstr>Standard Network Criteria</vt:lpstr>
      <vt:lpstr>Uses of Computer networks</vt:lpstr>
      <vt:lpstr>Network hardware</vt:lpstr>
      <vt:lpstr>Contd…</vt:lpstr>
      <vt:lpstr>Contd…</vt:lpstr>
      <vt:lpstr>Contd…</vt:lpstr>
      <vt:lpstr>Contd…</vt:lpstr>
      <vt:lpstr>Contd…</vt:lpstr>
      <vt:lpstr>Components of Communication</vt:lpstr>
      <vt:lpstr>Components of Communication</vt:lpstr>
      <vt:lpstr>Contd…</vt:lpstr>
      <vt:lpstr>Contd…</vt:lpstr>
      <vt:lpstr>Contd…</vt:lpstr>
      <vt:lpstr>Contd…</vt:lpstr>
      <vt:lpstr>Types of Computer Networks:</vt:lpstr>
      <vt:lpstr>Types of Computer Networks:</vt:lpstr>
      <vt:lpstr>Types of Computer Networks:</vt:lpstr>
      <vt:lpstr>PowerPoint Presentation</vt:lpstr>
      <vt:lpstr>Types of Computer Networks:</vt:lpstr>
      <vt:lpstr>PowerPoint Presentation</vt:lpstr>
      <vt:lpstr>Types of Computer Networks:</vt:lpstr>
      <vt:lpstr>PowerPoint Presentation</vt:lpstr>
      <vt:lpstr>Modes of transfer</vt:lpstr>
      <vt:lpstr>Contd…</vt:lpstr>
      <vt:lpstr>Contd…</vt:lpstr>
      <vt:lpstr>Contd…</vt:lpstr>
      <vt:lpstr>Types of  connections</vt:lpstr>
      <vt:lpstr>Contd…</vt:lpstr>
      <vt:lpstr>Network software</vt:lpstr>
      <vt:lpstr>Contd…</vt:lpstr>
      <vt:lpstr>Contd…</vt:lpstr>
      <vt:lpstr>Network devices</vt:lpstr>
      <vt:lpstr>Network devices</vt:lpstr>
      <vt:lpstr>Contd…</vt:lpstr>
      <vt:lpstr>Contd…</vt:lpstr>
      <vt:lpstr>Contd…</vt:lpstr>
      <vt:lpstr>Contd…</vt:lpstr>
      <vt:lpstr>Contd…</vt:lpstr>
      <vt:lpstr>Contd…</vt:lpstr>
      <vt:lpstr>Contd…</vt:lpstr>
      <vt:lpstr>Contd…</vt:lpstr>
      <vt:lpstr>Introduction of cables</vt:lpstr>
      <vt:lpstr>Contd…</vt:lpstr>
      <vt:lpstr>Contd…</vt:lpstr>
      <vt:lpstr>Contd…</vt:lpstr>
      <vt:lpstr>Contd…</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Shilpi Harnal</cp:lastModifiedBy>
  <cp:revision>1493</cp:revision>
  <dcterms:created xsi:type="dcterms:W3CDTF">2022-01-19T09:23:04Z</dcterms:created>
  <dcterms:modified xsi:type="dcterms:W3CDTF">2024-07-23T03:35:38Z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