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1" r:id="rId1"/>
  </p:sldMasterIdLst>
  <p:notesMasterIdLst>
    <p:notesMasterId r:id="rId28"/>
  </p:notesMasterIdLst>
  <p:sldIdLst>
    <p:sldId id="491" r:id="rId2"/>
    <p:sldId id="258" r:id="rId3"/>
    <p:sldId id="517" r:id="rId4"/>
    <p:sldId id="492" r:id="rId5"/>
    <p:sldId id="511" r:id="rId6"/>
    <p:sldId id="512" r:id="rId7"/>
    <p:sldId id="513" r:id="rId8"/>
    <p:sldId id="493" r:id="rId9"/>
    <p:sldId id="494" r:id="rId10"/>
    <p:sldId id="495" r:id="rId11"/>
    <p:sldId id="496" r:id="rId12"/>
    <p:sldId id="497" r:id="rId13"/>
    <p:sldId id="498" r:id="rId14"/>
    <p:sldId id="499" r:id="rId15"/>
    <p:sldId id="500" r:id="rId16"/>
    <p:sldId id="501" r:id="rId17"/>
    <p:sldId id="507" r:id="rId18"/>
    <p:sldId id="508" r:id="rId19"/>
    <p:sldId id="509" r:id="rId20"/>
    <p:sldId id="510" r:id="rId21"/>
    <p:sldId id="502" r:id="rId22"/>
    <p:sldId id="516" r:id="rId23"/>
    <p:sldId id="503" r:id="rId24"/>
    <p:sldId id="504" r:id="rId25"/>
    <p:sldId id="505" r:id="rId26"/>
    <p:sldId id="50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66FFFF"/>
    <a:srgbClr val="F6CAD4"/>
    <a:srgbClr val="F9B9EB"/>
    <a:srgbClr val="F139E4"/>
    <a:srgbClr val="FFFF66"/>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4731" autoAdjust="0"/>
  </p:normalViewPr>
  <p:slideViewPr>
    <p:cSldViewPr>
      <p:cViewPr varScale="1">
        <p:scale>
          <a:sx n="75" d="100"/>
          <a:sy n="75" d="100"/>
        </p:scale>
        <p:origin x="476" y="56"/>
      </p:cViewPr>
      <p:guideLst>
        <p:guide orient="horz" pos="2160"/>
        <p:guide pos="384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itchFamily="34" charset="0"/>
                <a:ea typeface="MS PGothic"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itchFamily="34" charset="0"/>
              </a:defRPr>
            </a:lvl1pPr>
          </a:lstStyle>
          <a:p>
            <a:fld id="{88709C98-B80A-4F28-AF74-CF08CF81A715}" type="datetime1">
              <a:rPr lang="en-US"/>
              <a:t>7/24/2024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itchFamily="34" charset="0"/>
                <a:ea typeface="MS PGothic"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2863292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FC4ABB8-5B0F-4AA4-B6A6-7C7E2BD089D3}" type="slidenum">
              <a:rPr lang="en-US" smtClean="0"/>
              <a:t>‹#›</a:t>
            </a:fld>
            <a:endParaRPr lang="en-US"/>
          </a:p>
        </p:txBody>
      </p:sp>
    </p:spTree>
    <p:extLst>
      <p:ext uri="{BB962C8B-B14F-4D97-AF65-F5344CB8AC3E}">
        <p14:creationId xmlns:p14="http://schemas.microsoft.com/office/powerpoint/2010/main" val="18096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4800887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92962896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8BD8F058-9003-4658-AA47-7D4800AF7EA2}" type="slidenum">
              <a:rPr lang="en-US" smtClean="0"/>
              <a:t>‹#›</a:t>
            </a:fld>
            <a:endParaRPr lang="en-US"/>
          </a:p>
        </p:txBody>
      </p:sp>
      <p:pic>
        <p:nvPicPr>
          <p:cNvPr id="7" name="Picture 10" descr="LOGO.gif">
            <a:extLst>
              <a:ext uri="{FF2B5EF4-FFF2-40B4-BE49-F238E27FC236}">
                <a16:creationId xmlns:a16="http://schemas.microsoft.com/office/drawing/2014/main" id="{D0FAA6D3-4880-4161-9E9C-F08BE6B8AC30}"/>
              </a:ext>
            </a:extLst>
          </p:cNvPr>
          <p:cNvPicPr>
            <a:picLocks noChangeAspect="1"/>
          </p:cNvPicPr>
          <p:nvPr userDrawn="1"/>
        </p:nvPicPr>
        <p:blipFill>
          <a:blip r:embed="rId2" cstate="print"/>
          <a:srcRect b="10713"/>
          <a:stretch>
            <a:fillRect/>
          </a:stretch>
        </p:blipFill>
        <p:spPr bwMode="auto">
          <a:xfrm>
            <a:off x="8737600" y="228600"/>
            <a:ext cx="2743200" cy="635000"/>
          </a:xfrm>
          <a:prstGeom prst="rect">
            <a:avLst/>
          </a:prstGeom>
          <a:noFill/>
          <a:ln w="9525">
            <a:noFill/>
            <a:miter lim="800000"/>
            <a:headEnd/>
            <a:tailEnd/>
          </a:ln>
        </p:spPr>
      </p:pic>
      <p:grpSp>
        <p:nvGrpSpPr>
          <p:cNvPr id="8" name="Group 7">
            <a:extLst>
              <a:ext uri="{FF2B5EF4-FFF2-40B4-BE49-F238E27FC236}">
                <a16:creationId xmlns:a16="http://schemas.microsoft.com/office/drawing/2014/main" id="{60A8F319-82DC-43AA-A03F-B9B79AEB0F84}"/>
              </a:ext>
            </a:extLst>
          </p:cNvPr>
          <p:cNvGrpSpPr/>
          <p:nvPr userDrawn="1"/>
        </p:nvGrpSpPr>
        <p:grpSpPr bwMode="auto">
          <a:xfrm>
            <a:off x="8195733" y="0"/>
            <a:ext cx="3996267" cy="876300"/>
            <a:chOff x="6096000" y="3924300"/>
            <a:chExt cx="2997200" cy="876300"/>
          </a:xfrm>
        </p:grpSpPr>
        <p:sp>
          <p:nvSpPr>
            <p:cNvPr id="9" name="Rectangle 11">
              <a:extLst>
                <a:ext uri="{FF2B5EF4-FFF2-40B4-BE49-F238E27FC236}">
                  <a16:creationId xmlns:a16="http://schemas.microsoft.com/office/drawing/2014/main" id="{31292CE4-958F-43C4-9801-98C6B799E1BB}"/>
                </a:ext>
              </a:extLst>
            </p:cNvPr>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 name="Picture 9" descr="LOGO.gif">
              <a:extLst>
                <a:ext uri="{FF2B5EF4-FFF2-40B4-BE49-F238E27FC236}">
                  <a16:creationId xmlns:a16="http://schemas.microsoft.com/office/drawing/2014/main" id="{D8FBD3D9-AE2C-4BA8-B504-26CB231CC779}"/>
                </a:ext>
              </a:extLst>
            </p:cNvPr>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11" name="Rectangle 10">
              <a:extLst>
                <a:ext uri="{FF2B5EF4-FFF2-40B4-BE49-F238E27FC236}">
                  <a16:creationId xmlns:a16="http://schemas.microsoft.com/office/drawing/2014/main" id="{73D216E4-DF0F-403F-8FE1-FDE4BB9156B0}"/>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2" name="Picture 15" descr="logo.jpg">
            <a:extLst>
              <a:ext uri="{FF2B5EF4-FFF2-40B4-BE49-F238E27FC236}">
                <a16:creationId xmlns:a16="http://schemas.microsoft.com/office/drawing/2014/main" id="{0B7FC5C0-A08F-47EC-84A5-87BDE036576F}"/>
              </a:ext>
            </a:extLst>
          </p:cNvPr>
          <p:cNvPicPr>
            <a:picLocks noChangeAspect="1"/>
          </p:cNvPicPr>
          <p:nvPr userDrawn="1"/>
        </p:nvPicPr>
        <p:blipFill>
          <a:blip r:embed="rId3" cstate="print"/>
          <a:srcRect/>
          <a:stretch>
            <a:fillRect/>
          </a:stretch>
        </p:blipFill>
        <p:spPr bwMode="auto">
          <a:xfrm>
            <a:off x="8737601" y="228600"/>
            <a:ext cx="2561167" cy="609600"/>
          </a:xfrm>
          <a:prstGeom prst="rect">
            <a:avLst/>
          </a:prstGeom>
          <a:noFill/>
          <a:ln w="9525">
            <a:noFill/>
            <a:miter lim="800000"/>
            <a:headEnd/>
            <a:tailEnd/>
          </a:ln>
        </p:spPr>
      </p:pic>
    </p:spTree>
    <p:extLst>
      <p:ext uri="{BB962C8B-B14F-4D97-AF65-F5344CB8AC3E}">
        <p14:creationId xmlns:p14="http://schemas.microsoft.com/office/powerpoint/2010/main" val="243629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OOP Using JAVA</a:t>
            </a:r>
            <a:endParaRPr lang="en-US" dirty="0"/>
          </a:p>
        </p:txBody>
      </p:sp>
      <p:sp>
        <p:nvSpPr>
          <p:cNvPr id="5" name="Footer Placeholder 4"/>
          <p:cNvSpPr>
            <a:spLocks noGrp="1"/>
          </p:cNvSpPr>
          <p:nvPr>
            <p:ph type="ftr" sz="quarter" idx="11"/>
          </p:nvPr>
        </p:nvSpPr>
        <p:spPr/>
        <p:txBody>
          <a:bodyPr/>
          <a:lstStyle/>
          <a:p>
            <a:pPr>
              <a:defRPr/>
            </a:pPr>
            <a:r>
              <a:rPr lang="en-US"/>
              <a:t>Faculty Name - GroupNo</a:t>
            </a:r>
            <a:endParaRPr lang="en-US" dirty="0"/>
          </a:p>
        </p:txBody>
      </p:sp>
      <p:sp>
        <p:nvSpPr>
          <p:cNvPr id="6" name="Slide Number Placeholder 5"/>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36213656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365281338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OOP Using JAVA</a:t>
            </a:r>
            <a:endParaRPr lang="en-US" dirty="0"/>
          </a:p>
        </p:txBody>
      </p:sp>
      <p:sp>
        <p:nvSpPr>
          <p:cNvPr id="8" name="Footer Placeholder 7"/>
          <p:cNvSpPr>
            <a:spLocks noGrp="1"/>
          </p:cNvSpPr>
          <p:nvPr>
            <p:ph type="ftr" sz="quarter" idx="11"/>
          </p:nvPr>
        </p:nvSpPr>
        <p:spPr/>
        <p:txBody>
          <a:bodyPr/>
          <a:lstStyle/>
          <a:p>
            <a:pPr>
              <a:defRPr/>
            </a:pPr>
            <a:r>
              <a:rPr lang="en-US"/>
              <a:t>Faculty Name - GroupNo</a:t>
            </a:r>
            <a:endParaRPr lang="en-US" dirty="0"/>
          </a:p>
        </p:txBody>
      </p:sp>
      <p:sp>
        <p:nvSpPr>
          <p:cNvPr id="9" name="Slide Number Placeholder 8"/>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101021148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OOP Using JAVA</a:t>
            </a:r>
            <a:endParaRPr lang="en-US" dirty="0"/>
          </a:p>
        </p:txBody>
      </p:sp>
      <p:sp>
        <p:nvSpPr>
          <p:cNvPr id="4" name="Footer Placeholder 3"/>
          <p:cNvSpPr>
            <a:spLocks noGrp="1"/>
          </p:cNvSpPr>
          <p:nvPr>
            <p:ph type="ftr" sz="quarter" idx="11"/>
          </p:nvPr>
        </p:nvSpPr>
        <p:spPr/>
        <p:txBody>
          <a:bodyPr/>
          <a:lstStyle/>
          <a:p>
            <a:pPr>
              <a:defRPr/>
            </a:pPr>
            <a:r>
              <a:rPr lang="en-US"/>
              <a:t>Faculty Name - GroupNo</a:t>
            </a:r>
            <a:endParaRPr lang="en-US" dirty="0"/>
          </a:p>
        </p:txBody>
      </p:sp>
      <p:sp>
        <p:nvSpPr>
          <p:cNvPr id="5" name="Slide Number Placeholder 4"/>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5380901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OOP Using JAVA</a:t>
            </a:r>
            <a:endParaRPr lang="en-US" dirty="0"/>
          </a:p>
        </p:txBody>
      </p:sp>
      <p:sp>
        <p:nvSpPr>
          <p:cNvPr id="3" name="Footer Placeholder 2"/>
          <p:cNvSpPr>
            <a:spLocks noGrp="1"/>
          </p:cNvSpPr>
          <p:nvPr>
            <p:ph type="ftr" sz="quarter" idx="11"/>
          </p:nvPr>
        </p:nvSpPr>
        <p:spPr/>
        <p:txBody>
          <a:bodyPr/>
          <a:lstStyle/>
          <a:p>
            <a:pPr>
              <a:defRPr/>
            </a:pPr>
            <a:r>
              <a:rPr lang="en-US"/>
              <a:t>Faculty Name - GroupNo</a:t>
            </a:r>
            <a:endParaRPr lang="en-US" dirty="0"/>
          </a:p>
        </p:txBody>
      </p:sp>
      <p:sp>
        <p:nvSpPr>
          <p:cNvPr id="4" name="Slide Number Placeholder 3"/>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4505794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8268671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OOP Using JAVA</a:t>
            </a:r>
            <a:endParaRPr lang="en-US" dirty="0"/>
          </a:p>
        </p:txBody>
      </p:sp>
      <p:sp>
        <p:nvSpPr>
          <p:cNvPr id="6" name="Footer Placeholder 5"/>
          <p:cNvSpPr>
            <a:spLocks noGrp="1"/>
          </p:cNvSpPr>
          <p:nvPr>
            <p:ph type="ftr" sz="quarter" idx="11"/>
          </p:nvPr>
        </p:nvSpPr>
        <p:spPr/>
        <p:txBody>
          <a:bodyPr/>
          <a:lstStyle/>
          <a:p>
            <a:pPr>
              <a:defRPr/>
            </a:pPr>
            <a:r>
              <a:rPr lang="en-US"/>
              <a:t>Faculty Name - GroupNo</a:t>
            </a:r>
            <a:endParaRPr lang="en-US" dirty="0"/>
          </a:p>
        </p:txBody>
      </p:sp>
      <p:sp>
        <p:nvSpPr>
          <p:cNvPr id="7" name="Slide Number Placeholder 6"/>
          <p:cNvSpPr>
            <a:spLocks noGrp="1"/>
          </p:cNvSpPr>
          <p:nvPr>
            <p:ph type="sldNum" sz="quarter" idx="12"/>
          </p:nvPr>
        </p:nvSpPr>
        <p:spPr/>
        <p:txBody>
          <a:bodyPr/>
          <a:lstStyle/>
          <a:p>
            <a:fld id="{775DC763-8AAC-4A07-A453-38B55A3783BD}" type="slidenum">
              <a:rPr lang="en-US" smtClean="0"/>
              <a:t>‹#›</a:t>
            </a:fld>
            <a:endParaRPr lang="en-US"/>
          </a:p>
        </p:txBody>
      </p:sp>
    </p:spTree>
    <p:extLst>
      <p:ext uri="{BB962C8B-B14F-4D97-AF65-F5344CB8AC3E}">
        <p14:creationId xmlns:p14="http://schemas.microsoft.com/office/powerpoint/2010/main" val="277706665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DC763-8AAC-4A07-A453-38B55A3783BD}" type="slidenum">
              <a:rPr lang="en-US" smtClean="0"/>
              <a:t>‹#›</a:t>
            </a:fld>
            <a:endParaRPr lang="en-US"/>
          </a:p>
        </p:txBody>
      </p:sp>
    </p:spTree>
    <p:extLst>
      <p:ext uri="{BB962C8B-B14F-4D97-AF65-F5344CB8AC3E}">
        <p14:creationId xmlns:p14="http://schemas.microsoft.com/office/powerpoint/2010/main" val="136505545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676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IN" sz="6500" b="1" dirty="0">
                <a:solidFill>
                  <a:srgbClr val="3A30FA"/>
                </a:solidFill>
                <a:latin typeface="Times New Roman" pitchFamily="18" charset="0"/>
                <a:cs typeface="Times New Roman" pitchFamily="18" charset="0"/>
              </a:rPr>
              <a:t>Introduction of  Mac Address, IP addresses, Subnet Mask, Network Classes : A, B, C, D, E</a:t>
            </a:r>
            <a:endParaRPr lang="en-US" sz="6500" b="1" dirty="0">
              <a:solidFill>
                <a:srgbClr val="3A30FA"/>
              </a:solidFill>
              <a:latin typeface="Times New Roman" panose="02020503050405090304" pitchFamily="18" charset="0"/>
              <a:cs typeface="Times New Roman" panose="02020503050405090304" pitchFamily="18" charset="0"/>
            </a:endParaRPr>
          </a:p>
        </p:txBody>
      </p:sp>
      <p:sp>
        <p:nvSpPr>
          <p:cNvPr id="6" name="TextBox 5"/>
          <p:cNvSpPr txBox="1"/>
          <p:nvPr/>
        </p:nvSpPr>
        <p:spPr>
          <a:xfrm>
            <a:off x="3200400" y="5599332"/>
            <a:ext cx="6172200" cy="646331"/>
          </a:xfrm>
          <a:prstGeom prst="rect">
            <a:avLst/>
          </a:prstGeom>
          <a:noFill/>
        </p:spPr>
        <p:txBody>
          <a:bodyPr wrap="square" rtlCol="0">
            <a:spAutoFit/>
          </a:bodyPr>
          <a:lstStyle/>
          <a:p>
            <a:pPr algn="ctr"/>
            <a:r>
              <a:rPr lang="en-US" dirty="0">
                <a:solidFill>
                  <a:srgbClr val="FF0000"/>
                </a:solidFill>
                <a:latin typeface="Times New Roman" panose="02020503050405090304" pitchFamily="18" charset="0"/>
                <a:cs typeface="Times New Roman" panose="02020503050405090304" pitchFamily="18" charset="0"/>
              </a:rPr>
              <a:t>Department of Computer Science and Engineering</a:t>
            </a:r>
          </a:p>
          <a:p>
            <a:pPr algn="ctr"/>
            <a:r>
              <a:rPr lang="en-US" dirty="0">
                <a:solidFill>
                  <a:srgbClr val="FF0000"/>
                </a:solidFill>
                <a:latin typeface="Times New Roman" panose="02020503050405090304" pitchFamily="18" charset="0"/>
                <a:cs typeface="Times New Roman" panose="02020503050405090304" pitchFamily="18" charset="0"/>
              </a:rPr>
              <a:t>Chitkara University, Punjab</a:t>
            </a:r>
          </a:p>
        </p:txBody>
      </p:sp>
      <p:sp>
        <p:nvSpPr>
          <p:cNvPr id="2" name="Date Placeholder 1"/>
          <p:cNvSpPr>
            <a:spLocks noGrp="1"/>
          </p:cNvSpPr>
          <p:nvPr>
            <p:ph type="dt" sz="half" idx="10"/>
          </p:nvPr>
        </p:nvSpPr>
        <p:spPr/>
        <p:txBody>
          <a:bodyPr/>
          <a:lstStyle/>
          <a:p>
            <a:r>
              <a:rPr lang="en-US"/>
              <a:t>Computer Networks</a:t>
            </a: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a:t>Faculty Name - GroupNo</a:t>
            </a:r>
            <a:endParaRPr lang="en-US" dirty="0"/>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IP addresses</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10</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09600" y="926069"/>
            <a:ext cx="10591800" cy="4893647"/>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An IP address represents a unique address that distinguishes any device on the internet or any network from another. IP or Internet Protocol defines the set of commands directing the setup of data transferred through the internet or any other local network.</a:t>
            </a:r>
          </a:p>
          <a:p>
            <a:pPr marL="285750" indent="-285750" algn="just">
              <a:buFont typeface="Arial" pitchFamily="34" charset="0"/>
              <a:buChar char="•"/>
            </a:pPr>
            <a:endParaRPr lang="en-IN" sz="2600" dirty="0">
              <a:latin typeface="Times New Roman" pitchFamily="18" charset="0"/>
              <a:cs typeface="Times New Roman" pitchFamily="18" charset="0"/>
            </a:endParaRPr>
          </a:p>
          <a:p>
            <a:pPr marL="285750" indent="-285750" algn="just">
              <a:buFont typeface="Arial" pitchFamily="34" charset="0"/>
              <a:buChar char="•"/>
            </a:pPr>
            <a:r>
              <a:rPr lang="en-IN" sz="2600" dirty="0">
                <a:latin typeface="Times New Roman" pitchFamily="18" charset="0"/>
                <a:cs typeface="Times New Roman" pitchFamily="18" charset="0"/>
              </a:rPr>
              <a:t>An IP address is the identifier that enables your device to send or receive data packets across the internet. It holds information related to your location and therefore making devices available for two-way communication.</a:t>
            </a:r>
          </a:p>
          <a:p>
            <a:pPr marL="285750" indent="-285750" algn="just">
              <a:buFont typeface="Arial" pitchFamily="34" charset="0"/>
              <a:buChar char="•"/>
            </a:pPr>
            <a:endParaRPr lang="en-IN" sz="2600" dirty="0">
              <a:latin typeface="Times New Roman" pitchFamily="18" charset="0"/>
              <a:cs typeface="Times New Roman" pitchFamily="18" charset="0"/>
            </a:endParaRPr>
          </a:p>
          <a:p>
            <a:pPr marL="285750" indent="-285750" algn="just">
              <a:buFont typeface="Arial" pitchFamily="34" charset="0"/>
              <a:buChar char="•"/>
            </a:pPr>
            <a:r>
              <a:rPr lang="en-IN" sz="2600" dirty="0">
                <a:latin typeface="Times New Roman" pitchFamily="18" charset="0"/>
                <a:cs typeface="Times New Roman" pitchFamily="18" charset="0"/>
              </a:rPr>
              <a:t>An IP address is represented by a series of numbers segregated by periods(.). They are expressed in the form of four pairs - an example address might be 255.255.255.255 wherein each set can range from 0 to 255.</a:t>
            </a:r>
          </a:p>
        </p:txBody>
      </p:sp>
    </p:spTree>
    <p:extLst>
      <p:ext uri="{BB962C8B-B14F-4D97-AF65-F5344CB8AC3E}">
        <p14:creationId xmlns:p14="http://schemas.microsoft.com/office/powerpoint/2010/main" val="358638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11</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85800" y="762000"/>
            <a:ext cx="10668000" cy="4893647"/>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IP addresses are not produced randomly. They are generated mathematically and are further assigned by the IANA (Internet Assigned Numbers Authority), a department of the ICANN.</a:t>
            </a:r>
          </a:p>
          <a:p>
            <a:pPr marL="285750" indent="-285750" algn="just">
              <a:buFont typeface="Arial" pitchFamily="34" charset="0"/>
              <a:buChar char="•"/>
            </a:pPr>
            <a:r>
              <a:rPr lang="en-IN" sz="2600" dirty="0">
                <a:latin typeface="Times New Roman" pitchFamily="18" charset="0"/>
                <a:cs typeface="Times New Roman" pitchFamily="18" charset="0"/>
              </a:rPr>
              <a:t>Types of IP addresses:</a:t>
            </a:r>
          </a:p>
          <a:p>
            <a:pPr marL="342900" indent="-342900" algn="just">
              <a:buAutoNum type="arabicPeriod"/>
            </a:pPr>
            <a:r>
              <a:rPr lang="en-IN" sz="2600" b="1" dirty="0">
                <a:latin typeface="Times New Roman" pitchFamily="18" charset="0"/>
                <a:cs typeface="Times New Roman" pitchFamily="18" charset="0"/>
              </a:rPr>
              <a:t>Consumer IP addresses: </a:t>
            </a:r>
            <a:r>
              <a:rPr lang="en-IN" sz="2600" dirty="0">
                <a:latin typeface="Times New Roman" pitchFamily="18" charset="0"/>
                <a:cs typeface="Times New Roman" pitchFamily="18" charset="0"/>
              </a:rPr>
              <a:t>Every individual or firm with an active internet service system pursues two types of IP addresses, i.e., Private IP (Internet Protocol) addresses and public IP (Internet Protocol) addresses. The public and private correlate to the network area. </a:t>
            </a:r>
          </a:p>
          <a:p>
            <a:pPr marL="342900" indent="-342900" algn="just">
              <a:buAutoNum type="arabicPeriod"/>
            </a:pPr>
            <a:r>
              <a:rPr lang="en-IN" sz="2600" b="1" dirty="0">
                <a:latin typeface="Times New Roman" pitchFamily="18" charset="0"/>
                <a:cs typeface="Times New Roman" pitchFamily="18" charset="0"/>
              </a:rPr>
              <a:t>Private IP addresses: </a:t>
            </a:r>
            <a:r>
              <a:rPr lang="en-IN" sz="2600" dirty="0">
                <a:latin typeface="Times New Roman" pitchFamily="18" charset="0"/>
                <a:cs typeface="Times New Roman" pitchFamily="18" charset="0"/>
              </a:rPr>
              <a:t>All the devices that are linked with your internet network are allocated a private IP address. It holds computers, desktops, laptops, smartphones, tablets, or even Wi-Fi-enabled gadgets such as speakers, printers, or smart Televisions. </a:t>
            </a:r>
          </a:p>
        </p:txBody>
      </p:sp>
    </p:spTree>
    <p:extLst>
      <p:ext uri="{BB962C8B-B14F-4D97-AF65-F5344CB8AC3E}">
        <p14:creationId xmlns:p14="http://schemas.microsoft.com/office/powerpoint/2010/main" val="35863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838200" y="914401"/>
            <a:ext cx="10439400" cy="5170646"/>
          </a:xfrm>
          <a:prstGeom prst="rect">
            <a:avLst/>
          </a:prstGeom>
          <a:noFill/>
        </p:spPr>
        <p:txBody>
          <a:bodyPr wrap="square" rtlCol="0">
            <a:spAutoFit/>
          </a:bodyPr>
          <a:lstStyle/>
          <a:p>
            <a:pPr marL="342900" indent="-342900" algn="just">
              <a:buFont typeface="+mj-lt"/>
              <a:buAutoNum type="arabicPeriod" startAt="3"/>
            </a:pPr>
            <a:r>
              <a:rPr lang="en-IN" sz="2600" b="1" dirty="0">
                <a:latin typeface="Times New Roman" pitchFamily="18" charset="0"/>
                <a:cs typeface="Times New Roman" pitchFamily="18" charset="0"/>
              </a:rPr>
              <a:t>Public IP addresses: </a:t>
            </a:r>
            <a:r>
              <a:rPr lang="en-IN" sz="2600" dirty="0">
                <a:latin typeface="Times New Roman" pitchFamily="18" charset="0"/>
                <a:cs typeface="Times New Roman" pitchFamily="18" charset="0"/>
              </a:rPr>
              <a:t>A public IP address or primary address represents the whole network of devices associated with it. Every device included within with your primary address contains their own private IP address. ISP is responsible to provide your public IP address to your router. It can be further classified as:</a:t>
            </a:r>
          </a:p>
          <a:p>
            <a:pPr marL="285750" indent="-285750" algn="just">
              <a:buFont typeface="Arial" pitchFamily="34" charset="0"/>
              <a:buChar char="•"/>
            </a:pPr>
            <a:r>
              <a:rPr lang="en-IN" sz="2600" b="1" dirty="0">
                <a:latin typeface="Times New Roman" pitchFamily="18" charset="0"/>
                <a:cs typeface="Times New Roman" pitchFamily="18" charset="0"/>
              </a:rPr>
              <a:t>Dynamic IP addresses: </a:t>
            </a:r>
            <a:r>
              <a:rPr lang="en-IN" sz="2600" dirty="0">
                <a:latin typeface="Times New Roman" pitchFamily="18" charset="0"/>
                <a:cs typeface="Times New Roman" pitchFamily="18" charset="0"/>
              </a:rPr>
              <a:t>As the name suggests, Dynamic IP addresses change automatically and frequently. With this types of IP address, ISPs already purchase a bulk stock of IP addresses and allocate them in some order to their customers. Periodically, they re-allocate the IP addresses and place the used ones back into the IP addresses pool so they can be used later for another client. The foundation for this method is to make cost savings profits for the ISP.</a:t>
            </a:r>
          </a:p>
          <a:p>
            <a:endParaRPr lang="en-IN" dirty="0"/>
          </a:p>
        </p:txBody>
      </p:sp>
    </p:spTree>
    <p:extLst>
      <p:ext uri="{BB962C8B-B14F-4D97-AF65-F5344CB8AC3E}">
        <p14:creationId xmlns:p14="http://schemas.microsoft.com/office/powerpoint/2010/main" val="358638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85800" y="926069"/>
            <a:ext cx="10363200" cy="2893100"/>
          </a:xfrm>
          <a:prstGeom prst="rect">
            <a:avLst/>
          </a:prstGeom>
          <a:noFill/>
        </p:spPr>
        <p:txBody>
          <a:bodyPr wrap="square" rtlCol="0">
            <a:spAutoFit/>
          </a:bodyPr>
          <a:lstStyle/>
          <a:p>
            <a:pPr marL="285750" indent="-285750" algn="just">
              <a:buFont typeface="Arial" pitchFamily="34" charset="0"/>
              <a:buChar char="•"/>
            </a:pPr>
            <a:r>
              <a:rPr lang="en-IN" sz="2600" b="1" dirty="0">
                <a:latin typeface="Times New Roman" pitchFamily="18" charset="0"/>
                <a:cs typeface="Times New Roman" pitchFamily="18" charset="0"/>
              </a:rPr>
              <a:t>Static IP addresses: </a:t>
            </a:r>
            <a:r>
              <a:rPr lang="en-IN" sz="2600" dirty="0">
                <a:latin typeface="Times New Roman" pitchFamily="18" charset="0"/>
                <a:cs typeface="Times New Roman" pitchFamily="18" charset="0"/>
              </a:rPr>
              <a:t>In comparison to dynamic IP addresses, static addresses are constant in nature. The network assigns the IP address to the device only once and, it remains consistent. Though most firms or individuals do not prefer to have a static IP address, it is essential to have a static IP address for an organization that wants to host its network server. It protects websites and email addresses linked with it with a constant IP address.</a:t>
            </a:r>
          </a:p>
        </p:txBody>
      </p:sp>
    </p:spTree>
    <p:extLst>
      <p:ext uri="{BB962C8B-B14F-4D97-AF65-F5344CB8AC3E}">
        <p14:creationId xmlns:p14="http://schemas.microsoft.com/office/powerpoint/2010/main" val="358638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Subnet mask</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990600" y="926068"/>
            <a:ext cx="10210800" cy="4770537"/>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A subnet mask is a 32-bit number created by setting host bits to all 0s and setting network bits to all 1s. In this way, the subnet mask separates the IP address into the network and host addresses.</a:t>
            </a:r>
          </a:p>
          <a:p>
            <a:pPr marL="285750" indent="-285750" algn="just">
              <a:buFont typeface="Arial" pitchFamily="34" charset="0"/>
              <a:buChar char="•"/>
            </a:pPr>
            <a:r>
              <a:rPr lang="en-IN" sz="2600" dirty="0">
                <a:latin typeface="Times New Roman" pitchFamily="18" charset="0"/>
                <a:cs typeface="Times New Roman" pitchFamily="18" charset="0"/>
              </a:rPr>
              <a:t>The “255” address is always assigned to a broadcast address, and the “0” address is always assigned to a network address. Neither can be assigned to hosts, as they are reserved for these special purposes.</a:t>
            </a:r>
          </a:p>
          <a:p>
            <a:pPr marL="285750" indent="-285750" algn="just">
              <a:buFont typeface="Arial" pitchFamily="34" charset="0"/>
              <a:buChar char="•"/>
            </a:pPr>
            <a:r>
              <a:rPr lang="en-IN" sz="2600" dirty="0">
                <a:latin typeface="Times New Roman" pitchFamily="18" charset="0"/>
                <a:cs typeface="Times New Roman" pitchFamily="18" charset="0"/>
              </a:rPr>
              <a:t>The IP address, subnet mask and gateway or router comprise an underlying structure—the Internet Protocol—that most networks use to facilitate inter-device communication.</a:t>
            </a:r>
          </a:p>
          <a:p>
            <a:pPr marL="285750" indent="-285750" algn="just">
              <a:buFont typeface="Arial" pitchFamily="34" charset="0"/>
              <a:buChar char="•"/>
            </a:pPr>
            <a:r>
              <a:rPr lang="en-IN" sz="2600" dirty="0">
                <a:latin typeface="Times New Roman" pitchFamily="18" charset="0"/>
                <a:cs typeface="Times New Roman" pitchFamily="18" charset="0"/>
              </a:rPr>
              <a:t>When organizations need additional </a:t>
            </a:r>
            <a:r>
              <a:rPr lang="en-IN" sz="2600" dirty="0" err="1">
                <a:latin typeface="Times New Roman" pitchFamily="18" charset="0"/>
                <a:cs typeface="Times New Roman" pitchFamily="18" charset="0"/>
              </a:rPr>
              <a:t>subnetworking</a:t>
            </a:r>
            <a:r>
              <a:rPr lang="en-IN" sz="2600" dirty="0">
                <a:latin typeface="Times New Roman" pitchFamily="18" charset="0"/>
                <a:cs typeface="Times New Roman" pitchFamily="18" charset="0"/>
              </a:rPr>
              <a:t>, </a:t>
            </a:r>
            <a:r>
              <a:rPr lang="en-IN" sz="2600" dirty="0" err="1">
                <a:latin typeface="Times New Roman" pitchFamily="18" charset="0"/>
                <a:cs typeface="Times New Roman" pitchFamily="18" charset="0"/>
              </a:rPr>
              <a:t>subnetting</a:t>
            </a:r>
            <a:r>
              <a:rPr lang="en-IN" sz="2600" dirty="0">
                <a:latin typeface="Times New Roman" pitchFamily="18" charset="0"/>
                <a:cs typeface="Times New Roman" pitchFamily="18" charset="0"/>
              </a:rPr>
              <a:t> divides the host element of the IP address further into a subnet. </a:t>
            </a:r>
          </a:p>
          <a:p>
            <a:endParaRPr lang="en-IN" dirty="0"/>
          </a:p>
        </p:txBody>
      </p:sp>
    </p:spTree>
    <p:extLst>
      <p:ext uri="{BB962C8B-B14F-4D97-AF65-F5344CB8AC3E}">
        <p14:creationId xmlns:p14="http://schemas.microsoft.com/office/powerpoint/2010/main" val="358638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838200" y="926069"/>
            <a:ext cx="10668000" cy="5786199"/>
          </a:xfrm>
          <a:prstGeom prst="rect">
            <a:avLst/>
          </a:prstGeom>
          <a:noFill/>
        </p:spPr>
        <p:txBody>
          <a:bodyPr wrap="square" rtlCol="0">
            <a:spAutoFit/>
          </a:bodyPr>
          <a:lstStyle/>
          <a:p>
            <a:pPr marL="457200" indent="-457200" algn="just">
              <a:buFont typeface="Arial" pitchFamily="34" charset="0"/>
              <a:buChar char="•"/>
            </a:pPr>
            <a:r>
              <a:rPr lang="en-IN" sz="2500" b="1" dirty="0">
                <a:latin typeface="Times New Roman" pitchFamily="18" charset="0"/>
                <a:cs typeface="Times New Roman" pitchFamily="18" charset="0"/>
              </a:rPr>
              <a:t>IP address and Subnet Mask: </a:t>
            </a:r>
            <a:r>
              <a:rPr lang="en-IN" sz="2500" dirty="0">
                <a:latin typeface="Times New Roman" pitchFamily="18" charset="0"/>
                <a:cs typeface="Times New Roman" pitchFamily="18" charset="0"/>
              </a:rPr>
              <a:t>A 32-bit IP address uniquely identifies a single device on an IP network. The 32 binary bits are divided into the host and network sections by the subnet mask but they are also broken into four 8-bit octets. Because binary is challenging, we convert each octet so they are expressed in dot decimal. This results in the characteristic dotted decimal format for IP addresses—for example, 172.16.254.1. The range of values in decimal is 0 to 255 because that represents 00000000 to 11111111 in binary.</a:t>
            </a:r>
          </a:p>
          <a:p>
            <a:pPr marL="457200" indent="-457200" algn="just">
              <a:buFont typeface="Arial" pitchFamily="34" charset="0"/>
              <a:buChar char="•"/>
            </a:pPr>
            <a:endParaRPr lang="en-IN" sz="2500" dirty="0">
              <a:latin typeface="Times New Roman" pitchFamily="18" charset="0"/>
              <a:cs typeface="Times New Roman" pitchFamily="18" charset="0"/>
            </a:endParaRPr>
          </a:p>
          <a:p>
            <a:pPr marL="457200" indent="-457200" algn="just">
              <a:buFont typeface="Arial" pitchFamily="34" charset="0"/>
              <a:buChar char="•"/>
            </a:pPr>
            <a:r>
              <a:rPr lang="en-IN" sz="2500" b="1" dirty="0">
                <a:latin typeface="Times New Roman" pitchFamily="18" charset="0"/>
                <a:cs typeface="Times New Roman" pitchFamily="18" charset="0"/>
              </a:rPr>
              <a:t>How does Subnet Mask works: </a:t>
            </a:r>
            <a:r>
              <a:rPr lang="en-IN" sz="2500" dirty="0" err="1">
                <a:latin typeface="Times New Roman" pitchFamily="18" charset="0"/>
                <a:cs typeface="Times New Roman" pitchFamily="18" charset="0"/>
              </a:rPr>
              <a:t>Subnetting</a:t>
            </a:r>
            <a:r>
              <a:rPr lang="en-IN" sz="2500" dirty="0">
                <a:latin typeface="Times New Roman" pitchFamily="18" charset="0"/>
                <a:cs typeface="Times New Roman" pitchFamily="18" charset="0"/>
              </a:rPr>
              <a:t> is the technique for logically partitioning a single physical network into multiple smaller sub-networks or subnets. </a:t>
            </a:r>
            <a:r>
              <a:rPr lang="en-IN" sz="2500" dirty="0" err="1">
                <a:latin typeface="Times New Roman" pitchFamily="18" charset="0"/>
                <a:cs typeface="Times New Roman" pitchFamily="18" charset="0"/>
              </a:rPr>
              <a:t>Subnetting</a:t>
            </a:r>
            <a:r>
              <a:rPr lang="en-IN" sz="2500" dirty="0">
                <a:latin typeface="Times New Roman" pitchFamily="18" charset="0"/>
                <a:cs typeface="Times New Roman" pitchFamily="18" charset="0"/>
              </a:rPr>
              <a:t> enables an organization to conceal network complexity and reduce network traffic by adding subnets without a new network number. </a:t>
            </a:r>
          </a:p>
          <a:p>
            <a:pPr algn="just"/>
            <a:r>
              <a:rPr lang="en-IN" sz="2600" b="1" dirty="0">
                <a:latin typeface="Times New Roman" pitchFamily="18" charset="0"/>
                <a:cs typeface="Times New Roman" pitchFamily="18" charset="0"/>
              </a:rPr>
              <a:t> </a:t>
            </a:r>
          </a:p>
          <a:p>
            <a:pPr marL="457200" indent="-457200" algn="just">
              <a:buFont typeface="Arial" pitchFamily="34" charset="0"/>
              <a:buChar char="•"/>
            </a:pPr>
            <a:endParaRPr lang="en-IN" sz="2600" dirty="0">
              <a:latin typeface="Times New Roman" pitchFamily="18" charset="0"/>
              <a:cs typeface="Times New Roman" pitchFamily="18" charset="0"/>
            </a:endParaRPr>
          </a:p>
          <a:p>
            <a:endParaRPr lang="en-IN" b="1" dirty="0"/>
          </a:p>
        </p:txBody>
      </p:sp>
    </p:spTree>
    <p:extLst>
      <p:ext uri="{BB962C8B-B14F-4D97-AF65-F5344CB8AC3E}">
        <p14:creationId xmlns:p14="http://schemas.microsoft.com/office/powerpoint/2010/main" val="3586383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143000" y="960227"/>
            <a:ext cx="9829800" cy="1969770"/>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The benefits of </a:t>
            </a:r>
            <a:r>
              <a:rPr lang="en-IN" sz="2600" dirty="0" err="1">
                <a:latin typeface="Times New Roman" pitchFamily="18" charset="0"/>
                <a:cs typeface="Times New Roman" pitchFamily="18" charset="0"/>
              </a:rPr>
              <a:t>subnetting</a:t>
            </a:r>
            <a:r>
              <a:rPr lang="en-IN" sz="2600" dirty="0">
                <a:latin typeface="Times New Roman" pitchFamily="18" charset="0"/>
                <a:cs typeface="Times New Roman" pitchFamily="18" charset="0"/>
              </a:rPr>
              <a:t> include:</a:t>
            </a:r>
          </a:p>
          <a:p>
            <a:pPr algn="just"/>
            <a:r>
              <a:rPr lang="en-IN" sz="2600" dirty="0">
                <a:latin typeface="Times New Roman" pitchFamily="18" charset="0"/>
                <a:cs typeface="Times New Roman" pitchFamily="18" charset="0"/>
              </a:rPr>
              <a:t>1. Reducing broadcast volume and thus network traffic.</a:t>
            </a:r>
          </a:p>
          <a:p>
            <a:pPr algn="just"/>
            <a:r>
              <a:rPr lang="en-IN" sz="2600" dirty="0">
                <a:latin typeface="Times New Roman" pitchFamily="18" charset="0"/>
                <a:cs typeface="Times New Roman" pitchFamily="18" charset="0"/>
              </a:rPr>
              <a:t>2. Allowing organizations to surpass LAN constraints such as maximum number of hosts.</a:t>
            </a:r>
          </a:p>
          <a:p>
            <a:endParaRPr lang="en-IN" dirty="0"/>
          </a:p>
        </p:txBody>
      </p:sp>
    </p:spTree>
    <p:extLst>
      <p:ext uri="{BB962C8B-B14F-4D97-AF65-F5344CB8AC3E}">
        <p14:creationId xmlns:p14="http://schemas.microsoft.com/office/powerpoint/2010/main" val="358638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Problem on Subnet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17</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71014"/>
            <a:ext cx="8839200" cy="3600986"/>
          </a:xfrm>
          <a:prstGeom prst="rect">
            <a:avLst/>
          </a:prstGeom>
          <a:noFill/>
        </p:spPr>
        <p:txBody>
          <a:bodyPr wrap="square" rtlCol="0">
            <a:spAutoFit/>
          </a:bodyPr>
          <a:lstStyle/>
          <a:p>
            <a:pPr algn="just"/>
            <a:r>
              <a:rPr lang="en-IN" sz="3000" dirty="0">
                <a:latin typeface="Times New Roman" pitchFamily="18" charset="0"/>
                <a:cs typeface="Times New Roman" pitchFamily="18" charset="0"/>
              </a:rPr>
              <a:t>Ques. For subnet masks 255.255.255.240 find-</a:t>
            </a:r>
          </a:p>
          <a:p>
            <a:pPr algn="just"/>
            <a:r>
              <a:rPr lang="en-IN" sz="3000" dirty="0">
                <a:latin typeface="Times New Roman" pitchFamily="18" charset="0"/>
                <a:cs typeface="Times New Roman" pitchFamily="18" charset="0"/>
              </a:rPr>
              <a:t>a. Number of hosts per subnet</a:t>
            </a:r>
          </a:p>
          <a:p>
            <a:pPr algn="just"/>
            <a:r>
              <a:rPr lang="en-IN" sz="3000" dirty="0">
                <a:latin typeface="Times New Roman" pitchFamily="18" charset="0"/>
                <a:cs typeface="Times New Roman" pitchFamily="18" charset="0"/>
              </a:rPr>
              <a:t>b. Number of subnets if subnet mask belongs to class A</a:t>
            </a:r>
          </a:p>
          <a:p>
            <a:pPr algn="just"/>
            <a:r>
              <a:rPr lang="en-IN" sz="3000" dirty="0">
                <a:latin typeface="Times New Roman" pitchFamily="18" charset="0"/>
                <a:cs typeface="Times New Roman" pitchFamily="18" charset="0"/>
              </a:rPr>
              <a:t>c. Number of subnets if subnet mask belongs to class B</a:t>
            </a:r>
          </a:p>
          <a:p>
            <a:pPr algn="just"/>
            <a:r>
              <a:rPr lang="en-IN" sz="3000" dirty="0">
                <a:latin typeface="Times New Roman" pitchFamily="18" charset="0"/>
                <a:cs typeface="Times New Roman" pitchFamily="18" charset="0"/>
              </a:rPr>
              <a:t>d. Number of subnets if subnet mask belongs to class C</a:t>
            </a:r>
          </a:p>
          <a:p>
            <a:pPr algn="just"/>
            <a:r>
              <a:rPr lang="en-IN" sz="3000" dirty="0">
                <a:latin typeface="Times New Roman" pitchFamily="18" charset="0"/>
                <a:cs typeface="Times New Roman" pitchFamily="18" charset="0"/>
              </a:rPr>
              <a:t>e. Number of subnets if total 10 bits are used for the global network ID</a:t>
            </a:r>
          </a:p>
          <a:p>
            <a:endParaRPr lang="en-IN" dirty="0"/>
          </a:p>
        </p:txBody>
      </p:sp>
    </p:spTree>
    <p:extLst>
      <p:ext uri="{BB962C8B-B14F-4D97-AF65-F5344CB8AC3E}">
        <p14:creationId xmlns:p14="http://schemas.microsoft.com/office/powerpoint/2010/main" val="74463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a:t>Solution</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18</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990600" y="768489"/>
            <a:ext cx="10515600" cy="5632311"/>
          </a:xfrm>
          <a:prstGeom prst="rect">
            <a:avLst/>
          </a:prstGeom>
          <a:noFill/>
        </p:spPr>
        <p:txBody>
          <a:bodyPr wrap="square" rtlCol="0">
            <a:spAutoFit/>
          </a:bodyPr>
          <a:lstStyle/>
          <a:p>
            <a:pPr algn="just"/>
            <a:r>
              <a:rPr lang="en-IN" sz="3000" dirty="0">
                <a:latin typeface="Times New Roman" pitchFamily="18" charset="0"/>
                <a:cs typeface="Times New Roman" pitchFamily="18" charset="0"/>
              </a:rPr>
              <a:t>Ans. Given subnet mask is 255.255.255.240</a:t>
            </a:r>
          </a:p>
          <a:p>
            <a:pPr algn="just"/>
            <a:r>
              <a:rPr lang="en-IN" sz="3000" dirty="0">
                <a:latin typeface="Times New Roman" pitchFamily="18" charset="0"/>
                <a:cs typeface="Times New Roman" pitchFamily="18" charset="0"/>
              </a:rPr>
              <a:t>So,</a:t>
            </a:r>
          </a:p>
          <a:p>
            <a:pPr algn="just"/>
            <a:r>
              <a:rPr lang="en-IN" sz="3000" dirty="0">
                <a:solidFill>
                  <a:srgbClr val="FF0000"/>
                </a:solidFill>
                <a:latin typeface="Times New Roman" pitchFamily="18" charset="0"/>
                <a:cs typeface="Times New Roman" pitchFamily="18" charset="0"/>
              </a:rPr>
              <a:t>Number of Net ID bits + Number of Subnet ID bits = 28</a:t>
            </a:r>
          </a:p>
          <a:p>
            <a:pPr algn="just"/>
            <a:r>
              <a:rPr lang="en-IN" sz="3000" dirty="0">
                <a:latin typeface="Times New Roman" pitchFamily="18" charset="0"/>
                <a:cs typeface="Times New Roman" pitchFamily="18" charset="0"/>
              </a:rPr>
              <a:t>Number of Host ID bits = 4</a:t>
            </a:r>
          </a:p>
          <a:p>
            <a:pPr marL="342900" indent="-342900" algn="just">
              <a:buAutoNum type="alphaUcPeriod"/>
            </a:pPr>
            <a:r>
              <a:rPr lang="en-IN" sz="3000" dirty="0">
                <a:latin typeface="Times New Roman" pitchFamily="18" charset="0"/>
                <a:cs typeface="Times New Roman" pitchFamily="18" charset="0"/>
              </a:rPr>
              <a:t>Since number of Host ID bits = 4, so- Number of hosts per subnet = 2</a:t>
            </a:r>
            <a:r>
              <a:rPr lang="en-IN" sz="3000" baseline="30000" dirty="0">
                <a:latin typeface="Times New Roman" pitchFamily="18" charset="0"/>
                <a:cs typeface="Times New Roman" pitchFamily="18" charset="0"/>
              </a:rPr>
              <a:t>4</a:t>
            </a:r>
            <a:r>
              <a:rPr lang="en-IN" sz="3000" dirty="0">
                <a:latin typeface="Times New Roman" pitchFamily="18" charset="0"/>
                <a:cs typeface="Times New Roman" pitchFamily="18" charset="0"/>
              </a:rPr>
              <a:t> – 2</a:t>
            </a:r>
          </a:p>
          <a:p>
            <a:pPr algn="just"/>
            <a:r>
              <a:rPr lang="en-IN" sz="3000" dirty="0">
                <a:latin typeface="Times New Roman" pitchFamily="18" charset="0"/>
                <a:cs typeface="Times New Roman" pitchFamily="18" charset="0"/>
              </a:rPr>
              <a:t>B. If the given subnet mask belongs to class A, then number of Net ID bits = 8.</a:t>
            </a:r>
          </a:p>
          <a:p>
            <a:pPr algn="just"/>
            <a:r>
              <a:rPr lang="en-IN" sz="3000" dirty="0">
                <a:latin typeface="Times New Roman" pitchFamily="18" charset="0"/>
                <a:cs typeface="Times New Roman" pitchFamily="18" charset="0"/>
              </a:rPr>
              <a:t>Substituting in the above equation, we get-</a:t>
            </a:r>
          </a:p>
          <a:p>
            <a:pPr algn="just"/>
            <a:r>
              <a:rPr lang="en-IN" sz="3000" dirty="0">
                <a:latin typeface="Times New Roman" pitchFamily="18" charset="0"/>
                <a:cs typeface="Times New Roman" pitchFamily="18" charset="0"/>
              </a:rPr>
              <a:t>Number of Subnet ID bits = 28 – 8 = 20</a:t>
            </a:r>
          </a:p>
          <a:p>
            <a:pPr algn="just"/>
            <a:r>
              <a:rPr lang="en-IN" sz="3000" dirty="0">
                <a:latin typeface="Times New Roman" pitchFamily="18" charset="0"/>
                <a:cs typeface="Times New Roman" pitchFamily="18" charset="0"/>
              </a:rPr>
              <a:t>Thus,</a:t>
            </a:r>
          </a:p>
          <a:p>
            <a:pPr algn="just"/>
            <a:r>
              <a:rPr lang="en-IN" sz="3000" dirty="0">
                <a:latin typeface="Times New Roman" pitchFamily="18" charset="0"/>
                <a:cs typeface="Times New Roman" pitchFamily="18" charset="0"/>
              </a:rPr>
              <a:t> Number of subnets = 2</a:t>
            </a:r>
            <a:r>
              <a:rPr lang="en-IN" sz="3000" baseline="30000" dirty="0">
                <a:latin typeface="Times New Roman" pitchFamily="18" charset="0"/>
                <a:cs typeface="Times New Roman" pitchFamily="18" charset="0"/>
              </a:rPr>
              <a:t>20</a:t>
            </a:r>
            <a:endParaRPr lang="en-IN" sz="3000" dirty="0">
              <a:latin typeface="Times New Roman" pitchFamily="18" charset="0"/>
              <a:cs typeface="Times New Roman" pitchFamily="18" charset="0"/>
            </a:endParaRPr>
          </a:p>
        </p:txBody>
      </p:sp>
    </p:spTree>
    <p:extLst>
      <p:ext uri="{BB962C8B-B14F-4D97-AF65-F5344CB8AC3E}">
        <p14:creationId xmlns:p14="http://schemas.microsoft.com/office/powerpoint/2010/main" val="355832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err="1"/>
              <a:t>Contd</a:t>
            </a:r>
            <a:r>
              <a:rPr lang="en-IN"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19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60228"/>
            <a:ext cx="8839200" cy="5632311"/>
          </a:xfrm>
          <a:prstGeom prst="rect">
            <a:avLst/>
          </a:prstGeom>
          <a:noFill/>
        </p:spPr>
        <p:txBody>
          <a:bodyPr wrap="square" rtlCol="0">
            <a:spAutoFit/>
          </a:bodyPr>
          <a:lstStyle/>
          <a:p>
            <a:pPr algn="just"/>
            <a:r>
              <a:rPr lang="en-IN" sz="3000" dirty="0">
                <a:latin typeface="Times New Roman" pitchFamily="18" charset="0"/>
                <a:cs typeface="Times New Roman" pitchFamily="18" charset="0"/>
              </a:rPr>
              <a:t>C. If the given subnet mask belongs to class B, then number of Net ID bits = 16.</a:t>
            </a:r>
          </a:p>
          <a:p>
            <a:pPr algn="just"/>
            <a:r>
              <a:rPr lang="en-IN" sz="3000" dirty="0">
                <a:latin typeface="Times New Roman" pitchFamily="18" charset="0"/>
                <a:cs typeface="Times New Roman" pitchFamily="18" charset="0"/>
              </a:rPr>
              <a:t>Substituting in the above equation, we get-</a:t>
            </a:r>
          </a:p>
          <a:p>
            <a:pPr algn="just"/>
            <a:r>
              <a:rPr lang="en-IN" sz="3000" dirty="0">
                <a:latin typeface="Times New Roman" pitchFamily="18" charset="0"/>
                <a:cs typeface="Times New Roman" pitchFamily="18" charset="0"/>
              </a:rPr>
              <a:t>Number of Subnet ID bits = 28 – 16 = 12</a:t>
            </a:r>
          </a:p>
          <a:p>
            <a:pPr algn="just"/>
            <a:r>
              <a:rPr lang="en-IN" sz="3000" dirty="0">
                <a:latin typeface="Times New Roman" pitchFamily="18" charset="0"/>
                <a:cs typeface="Times New Roman" pitchFamily="18" charset="0"/>
              </a:rPr>
              <a:t>Thus,</a:t>
            </a:r>
          </a:p>
          <a:p>
            <a:pPr algn="just"/>
            <a:r>
              <a:rPr lang="en-IN" sz="3000" dirty="0">
                <a:latin typeface="Times New Roman" pitchFamily="18" charset="0"/>
                <a:cs typeface="Times New Roman" pitchFamily="18" charset="0"/>
              </a:rPr>
              <a:t>Number of subnets = 2</a:t>
            </a:r>
            <a:r>
              <a:rPr lang="en-IN" sz="3000" baseline="30000" dirty="0">
                <a:latin typeface="Times New Roman" pitchFamily="18" charset="0"/>
                <a:cs typeface="Times New Roman" pitchFamily="18" charset="0"/>
              </a:rPr>
              <a:t>12</a:t>
            </a:r>
            <a:r>
              <a:rPr lang="en-IN" sz="3000" dirty="0">
                <a:latin typeface="Times New Roman" pitchFamily="18" charset="0"/>
                <a:cs typeface="Times New Roman" pitchFamily="18" charset="0"/>
              </a:rPr>
              <a:t> </a:t>
            </a:r>
          </a:p>
          <a:p>
            <a:pPr algn="just"/>
            <a:r>
              <a:rPr lang="en-IN" sz="3000" dirty="0">
                <a:latin typeface="Times New Roman" pitchFamily="18" charset="0"/>
                <a:cs typeface="Times New Roman" pitchFamily="18" charset="0"/>
              </a:rPr>
              <a:t>D. If the given subnet mask belongs to class C, then number of Net ID bits = 24.</a:t>
            </a:r>
          </a:p>
          <a:p>
            <a:pPr algn="just"/>
            <a:r>
              <a:rPr lang="en-IN" sz="3000" dirty="0">
                <a:latin typeface="Times New Roman" pitchFamily="18" charset="0"/>
                <a:cs typeface="Times New Roman" pitchFamily="18" charset="0"/>
              </a:rPr>
              <a:t>Substituting in the above equation, we get-</a:t>
            </a:r>
          </a:p>
          <a:p>
            <a:pPr algn="just"/>
            <a:r>
              <a:rPr lang="en-IN" sz="3000" dirty="0">
                <a:latin typeface="Times New Roman" pitchFamily="18" charset="0"/>
                <a:cs typeface="Times New Roman" pitchFamily="18" charset="0"/>
              </a:rPr>
              <a:t>Number of Subnet ID bits = 28 – 24 = 4</a:t>
            </a:r>
          </a:p>
          <a:p>
            <a:pPr algn="just"/>
            <a:r>
              <a:rPr lang="en-IN" sz="3000" dirty="0">
                <a:latin typeface="Times New Roman" pitchFamily="18" charset="0"/>
                <a:cs typeface="Times New Roman" pitchFamily="18" charset="0"/>
              </a:rPr>
              <a:t>Thus,</a:t>
            </a:r>
          </a:p>
          <a:p>
            <a:pPr algn="just"/>
            <a:r>
              <a:rPr lang="en-IN" sz="3000" dirty="0">
                <a:latin typeface="Times New Roman" pitchFamily="18" charset="0"/>
                <a:cs typeface="Times New Roman" pitchFamily="18" charset="0"/>
              </a:rPr>
              <a:t>Number of subnets = 2</a:t>
            </a:r>
            <a:r>
              <a:rPr lang="en-IN" sz="3000" baseline="30000" dirty="0">
                <a:latin typeface="Times New Roman" pitchFamily="18" charset="0"/>
                <a:cs typeface="Times New Roman" pitchFamily="18" charset="0"/>
              </a:rPr>
              <a:t>4</a:t>
            </a:r>
          </a:p>
        </p:txBody>
      </p:sp>
    </p:spTree>
    <p:extLst>
      <p:ext uri="{BB962C8B-B14F-4D97-AF65-F5344CB8AC3E}">
        <p14:creationId xmlns:p14="http://schemas.microsoft.com/office/powerpoint/2010/main" val="376345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MAC Address</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571500" y="1184790"/>
            <a:ext cx="11049000" cy="4770537"/>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Media Access Control (MAC) address is a physical address that works at the data link layer of the OSI model.</a:t>
            </a:r>
          </a:p>
          <a:p>
            <a:pPr marL="285750" indent="-285750" algn="just">
              <a:buFont typeface="Arial" pitchFamily="34" charset="0"/>
              <a:buChar char="•"/>
            </a:pPr>
            <a:r>
              <a:rPr lang="en-IN" sz="2600" dirty="0">
                <a:latin typeface="Times New Roman" pitchFamily="18" charset="0"/>
                <a:cs typeface="Times New Roman" pitchFamily="18" charset="0"/>
              </a:rPr>
              <a:t>A MAC address is a 48 or 64-bit address associated with a network adapter.</a:t>
            </a:r>
          </a:p>
          <a:p>
            <a:pPr marL="285750" indent="-285750" algn="just">
              <a:buFont typeface="Arial" pitchFamily="34" charset="0"/>
              <a:buChar char="•"/>
            </a:pPr>
            <a:r>
              <a:rPr lang="en-IN" sz="2600" dirty="0">
                <a:latin typeface="Times New Roman" pitchFamily="18" charset="0"/>
                <a:cs typeface="Times New Roman" pitchFamily="18" charset="0"/>
              </a:rPr>
              <a:t>MAC addresses are linked to the hardware of the network adapters, hence they are also known as the "hardware address" or "physical address.“</a:t>
            </a:r>
          </a:p>
          <a:p>
            <a:pPr marL="285750" indent="-285750" algn="just">
              <a:buFont typeface="Arial" pitchFamily="34" charset="0"/>
              <a:buChar char="•"/>
            </a:pPr>
            <a:r>
              <a:rPr lang="en-IN" sz="2600" b="1" dirty="0">
                <a:solidFill>
                  <a:srgbClr val="FF0000"/>
                </a:solidFill>
                <a:latin typeface="Times New Roman" pitchFamily="18" charset="0"/>
                <a:cs typeface="Times New Roman" pitchFamily="18" charset="0"/>
              </a:rPr>
              <a:t>MAC addresses uniquely identify the adapter on the LAN.</a:t>
            </a:r>
          </a:p>
          <a:p>
            <a:pPr marL="285750" indent="-285750" algn="just">
              <a:buFont typeface="Arial" pitchFamily="34" charset="0"/>
              <a:buChar char="•"/>
            </a:pPr>
            <a:r>
              <a:rPr lang="en-IN" sz="2600" dirty="0">
                <a:latin typeface="Times New Roman" pitchFamily="18" charset="0"/>
                <a:cs typeface="Times New Roman" pitchFamily="18" charset="0"/>
              </a:rPr>
              <a:t>MAC addresses are expressed in hexadecimal notation. For example, "01-23-45-67-89-AB" in a 48-bit address or "01-23-45-67-89-AB-CD-EF" in a 64-bit address. Sometimes, colons (:) are used instead of dashes (-).</a:t>
            </a:r>
          </a:p>
          <a:p>
            <a:pPr marL="285750" indent="-285750" algn="just">
              <a:buFont typeface="Arial" pitchFamily="34" charset="0"/>
              <a:buChar char="•"/>
            </a:pPr>
            <a:r>
              <a:rPr lang="en-IN" sz="2600" dirty="0">
                <a:latin typeface="Times New Roman" pitchFamily="18" charset="0"/>
                <a:cs typeface="Times New Roman" pitchFamily="18" charset="0"/>
              </a:rPr>
              <a:t>MAC addresses are often considered permanent, but in some conditions, they can be changed.</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IN" sz="4000" b="1" dirty="0" err="1"/>
              <a:t>Contd</a:t>
            </a:r>
            <a:r>
              <a:rPr lang="en-IN"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20</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676400" y="960228"/>
            <a:ext cx="9906000" cy="2400657"/>
          </a:xfrm>
          <a:prstGeom prst="rect">
            <a:avLst/>
          </a:prstGeom>
          <a:noFill/>
        </p:spPr>
        <p:txBody>
          <a:bodyPr wrap="square" rtlCol="0">
            <a:spAutoFit/>
          </a:bodyPr>
          <a:lstStyle/>
          <a:p>
            <a:pPr algn="just"/>
            <a:r>
              <a:rPr lang="en-IN" sz="3000" dirty="0">
                <a:latin typeface="Times New Roman" pitchFamily="18" charset="0"/>
                <a:cs typeface="Times New Roman" pitchFamily="18" charset="0"/>
              </a:rPr>
              <a:t>E. Given 10 bits are used for the Net ID part.</a:t>
            </a:r>
          </a:p>
          <a:p>
            <a:pPr algn="just"/>
            <a:r>
              <a:rPr lang="en-IN" sz="3000" dirty="0">
                <a:latin typeface="Times New Roman" pitchFamily="18" charset="0"/>
                <a:cs typeface="Times New Roman" pitchFamily="18" charset="0"/>
              </a:rPr>
              <a:t>Substituting in the above equation, we get-</a:t>
            </a:r>
          </a:p>
          <a:p>
            <a:pPr algn="just"/>
            <a:r>
              <a:rPr lang="en-IN" sz="3000" dirty="0">
                <a:latin typeface="Times New Roman" pitchFamily="18" charset="0"/>
                <a:cs typeface="Times New Roman" pitchFamily="18" charset="0"/>
              </a:rPr>
              <a:t>Number of Subnet ID bits = 28 – 10 = 18</a:t>
            </a:r>
          </a:p>
          <a:p>
            <a:pPr algn="just"/>
            <a:r>
              <a:rPr lang="en-IN" sz="3000" dirty="0">
                <a:latin typeface="Times New Roman" pitchFamily="18" charset="0"/>
                <a:cs typeface="Times New Roman" pitchFamily="18" charset="0"/>
              </a:rPr>
              <a:t>Thus,</a:t>
            </a:r>
          </a:p>
          <a:p>
            <a:pPr algn="just"/>
            <a:r>
              <a:rPr lang="en-IN" sz="3000" dirty="0">
                <a:latin typeface="Times New Roman" pitchFamily="18" charset="0"/>
                <a:cs typeface="Times New Roman" pitchFamily="18" charset="0"/>
              </a:rPr>
              <a:t>Number of subnets = 2</a:t>
            </a:r>
            <a:r>
              <a:rPr lang="en-IN" sz="3000" baseline="30000" dirty="0">
                <a:latin typeface="Times New Roman" pitchFamily="18" charset="0"/>
                <a:cs typeface="Times New Roman" pitchFamily="18" charset="0"/>
              </a:rPr>
              <a:t>18</a:t>
            </a:r>
          </a:p>
        </p:txBody>
      </p:sp>
      <p:sp>
        <p:nvSpPr>
          <p:cNvPr id="8" name="TextBox 7">
            <a:extLst>
              <a:ext uri="{FF2B5EF4-FFF2-40B4-BE49-F238E27FC236}">
                <a16:creationId xmlns:a16="http://schemas.microsoft.com/office/drawing/2014/main" id="{7827038A-E224-44E1-B09B-AFD1E3293395}"/>
              </a:ext>
            </a:extLst>
          </p:cNvPr>
          <p:cNvSpPr txBox="1"/>
          <p:nvPr/>
        </p:nvSpPr>
        <p:spPr>
          <a:xfrm>
            <a:off x="1752600" y="3537345"/>
            <a:ext cx="9906000" cy="861774"/>
          </a:xfrm>
          <a:prstGeom prst="rect">
            <a:avLst/>
          </a:prstGeom>
          <a:noFill/>
        </p:spPr>
        <p:txBody>
          <a:bodyPr wrap="square" rtlCol="0">
            <a:spAutoFit/>
          </a:bodyPr>
          <a:lstStyle/>
          <a:p>
            <a:pPr algn="just"/>
            <a:r>
              <a:rPr lang="en-IN" sz="3000" dirty="0">
                <a:latin typeface="Times New Roman" pitchFamily="18" charset="0"/>
                <a:cs typeface="Times New Roman" pitchFamily="18" charset="0"/>
              </a:rPr>
              <a:t>Example:</a:t>
            </a:r>
          </a:p>
          <a:p>
            <a:pPr algn="just"/>
            <a:r>
              <a:rPr lang="en-IN" sz="3000" baseline="30000">
                <a:latin typeface="Times New Roman" pitchFamily="18" charset="0"/>
                <a:cs typeface="Times New Roman" pitchFamily="18" charset="0"/>
              </a:rPr>
              <a:t>Subnet mask 255.255.</a:t>
            </a:r>
            <a:endParaRPr lang="en-IN" sz="3000"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222348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a:t>Network classes</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21</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1555531" y="926068"/>
            <a:ext cx="8839200" cy="1292662"/>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An IP address is divided into 2 parts:</a:t>
            </a:r>
          </a:p>
          <a:p>
            <a:pPr algn="just"/>
            <a:r>
              <a:rPr lang="en-IN" sz="2600" dirty="0">
                <a:latin typeface="Times New Roman" pitchFamily="18" charset="0"/>
                <a:cs typeface="Times New Roman" pitchFamily="18" charset="0"/>
              </a:rPr>
              <a:t>1. Network ID: It represents the number of networks.</a:t>
            </a:r>
          </a:p>
          <a:p>
            <a:pPr algn="just"/>
            <a:r>
              <a:rPr lang="en-IN" sz="2600" dirty="0">
                <a:latin typeface="Times New Roman" pitchFamily="18" charset="0"/>
                <a:cs typeface="Times New Roman" pitchFamily="18" charset="0"/>
              </a:rPr>
              <a:t>2. Host ID: It represents the number of hosts.</a:t>
            </a:r>
          </a:p>
        </p:txBody>
      </p:sp>
      <p:pic>
        <p:nvPicPr>
          <p:cNvPr id="2050" name="Picture 2" descr="C:\Users\Rishabh Sharma\Desktop\network-address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532" y="2362200"/>
            <a:ext cx="80772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8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OOP Using JAVA</a:t>
            </a:r>
          </a:p>
        </p:txBody>
      </p:sp>
      <p:sp>
        <p:nvSpPr>
          <p:cNvPr id="5" name="Footer Placeholder 4"/>
          <p:cNvSpPr>
            <a:spLocks noGrp="1"/>
          </p:cNvSpPr>
          <p:nvPr>
            <p:ph type="ftr" sz="quarter" idx="11"/>
          </p:nvPr>
        </p:nvSpPr>
        <p:spPr>
          <a:xfrm>
            <a:off x="4038600" y="6356350"/>
            <a:ext cx="4114800" cy="365125"/>
          </a:xfrm>
        </p:spPr>
        <p:txBody>
          <a:bodyPr/>
          <a:lstStyle/>
          <a:p>
            <a:pPr>
              <a:defRPr/>
            </a:pPr>
            <a:r>
              <a:rPr lang="en-US"/>
              <a:t>Faculty Name - GroupNo</a:t>
            </a:r>
          </a:p>
        </p:txBody>
      </p:sp>
      <p:sp>
        <p:nvSpPr>
          <p:cNvPr id="6" name="Slide Number Placeholder 5"/>
          <p:cNvSpPr>
            <a:spLocks noGrp="1"/>
          </p:cNvSpPr>
          <p:nvPr>
            <p:ph type="sldNum" sz="quarter" idx="12"/>
          </p:nvPr>
        </p:nvSpPr>
        <p:spPr/>
        <p:txBody>
          <a:bodyPr/>
          <a:lstStyle/>
          <a:p>
            <a:fld id="{8BD8F058-9003-4658-AA47-7D4800AF7EA2}" type="slidenum">
              <a:rPr lang="en-US" smtClean="0"/>
              <a:t>22</a:t>
            </a:fld>
            <a:endParaRPr lang="en-US"/>
          </a:p>
        </p:txBody>
      </p:sp>
      <p:pic>
        <p:nvPicPr>
          <p:cNvPr id="1026" name="Picture 2" descr="Tricks to remember five classes of IPv4 | by Geeky much! | Networks ...">
            <a:extLst>
              <a:ext uri="{FF2B5EF4-FFF2-40B4-BE49-F238E27FC236}">
                <a16:creationId xmlns:a16="http://schemas.microsoft.com/office/drawing/2014/main" id="{E78D999D-531E-EDE8-7282-BBB304B77B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27"/>
          <a:stretch/>
        </p:blipFill>
        <p:spPr bwMode="auto">
          <a:xfrm>
            <a:off x="154781" y="914400"/>
            <a:ext cx="11882437"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742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23</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85800" y="960228"/>
            <a:ext cx="10896600" cy="3970318"/>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1. Class  A: In Class A, an IP address is assigned to those networks that contain a large number of hosts.</a:t>
            </a:r>
          </a:p>
          <a:p>
            <a:pPr marL="285750" indent="-285750" algn="just">
              <a:buFont typeface="Arial" pitchFamily="34" charset="0"/>
              <a:buChar char="•"/>
            </a:pPr>
            <a:r>
              <a:rPr lang="en-IN" sz="2600" dirty="0">
                <a:latin typeface="Times New Roman" pitchFamily="18" charset="0"/>
                <a:cs typeface="Times New Roman" pitchFamily="18" charset="0"/>
              </a:rPr>
              <a:t>The network ID is 8 bits long.</a:t>
            </a:r>
          </a:p>
          <a:p>
            <a:pPr marL="285750" indent="-285750" algn="just">
              <a:buFont typeface="Arial" pitchFamily="34" charset="0"/>
              <a:buChar char="•"/>
            </a:pPr>
            <a:r>
              <a:rPr lang="en-IN" sz="2600" dirty="0">
                <a:latin typeface="Times New Roman" pitchFamily="18" charset="0"/>
                <a:cs typeface="Times New Roman" pitchFamily="18" charset="0"/>
              </a:rPr>
              <a:t>The host ID is 24 bits long.</a:t>
            </a:r>
          </a:p>
          <a:p>
            <a:pPr algn="just"/>
            <a:r>
              <a:rPr lang="en-IN" sz="2600" dirty="0">
                <a:latin typeface="Times New Roman" pitchFamily="18" charset="0"/>
                <a:cs typeface="Times New Roman" pitchFamily="18" charset="0"/>
              </a:rPr>
              <a:t>In Class A, the first bit in higher order bits of the first octet is always set to 0 and the remaining 7 bits determine the network ID. The 24 bits determine the host ID in any network. </a:t>
            </a:r>
          </a:p>
          <a:p>
            <a:pPr algn="just"/>
            <a:r>
              <a:rPr lang="en-IN" sz="2600" dirty="0">
                <a:latin typeface="Times New Roman" pitchFamily="18" charset="0"/>
                <a:cs typeface="Times New Roman" pitchFamily="18" charset="0"/>
              </a:rPr>
              <a:t>The total number of networks in Class A = 2</a:t>
            </a:r>
            <a:r>
              <a:rPr lang="en-IN" sz="2600" baseline="30000" dirty="0">
                <a:latin typeface="Times New Roman" pitchFamily="18" charset="0"/>
                <a:cs typeface="Times New Roman" pitchFamily="18" charset="0"/>
              </a:rPr>
              <a:t>7</a:t>
            </a:r>
            <a:r>
              <a:rPr lang="en-IN" sz="2600" dirty="0">
                <a:latin typeface="Times New Roman" pitchFamily="18" charset="0"/>
                <a:cs typeface="Times New Roman" pitchFamily="18" charset="0"/>
              </a:rPr>
              <a:t> = 128 network address</a:t>
            </a:r>
          </a:p>
          <a:p>
            <a:pPr algn="just"/>
            <a:r>
              <a:rPr lang="en-IN" sz="2600" dirty="0">
                <a:latin typeface="Times New Roman" pitchFamily="18" charset="0"/>
                <a:cs typeface="Times New Roman" pitchFamily="18" charset="0"/>
              </a:rPr>
              <a:t>The total number of hosts in Class A = 2</a:t>
            </a:r>
            <a:r>
              <a:rPr lang="en-IN" sz="2600" baseline="30000" dirty="0">
                <a:latin typeface="Times New Roman" pitchFamily="18" charset="0"/>
                <a:cs typeface="Times New Roman" pitchFamily="18" charset="0"/>
              </a:rPr>
              <a:t>24</a:t>
            </a:r>
            <a:r>
              <a:rPr lang="en-IN" sz="2600" dirty="0">
                <a:latin typeface="Times New Roman" pitchFamily="18" charset="0"/>
                <a:cs typeface="Times New Roman" pitchFamily="18" charset="0"/>
              </a:rPr>
              <a:t> - 2 = 16,777,214 host address</a:t>
            </a:r>
          </a:p>
          <a:p>
            <a:endParaRPr lang="en-IN" dirty="0"/>
          </a:p>
        </p:txBody>
      </p:sp>
      <p:pic>
        <p:nvPicPr>
          <p:cNvPr id="3074" name="Picture 2" descr="C:\Users\Rishabh Sharma\Desktop\network-addressing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325" y="5257801"/>
            <a:ext cx="31813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83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838200" y="960228"/>
            <a:ext cx="10591800" cy="3970318"/>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2. Class B: In Class B, an IP address is assigned to those networks that range from small-sized to large-sized networks.</a:t>
            </a:r>
          </a:p>
          <a:p>
            <a:pPr marL="285750" indent="-285750" algn="just">
              <a:buFont typeface="Arial" pitchFamily="34" charset="0"/>
              <a:buChar char="•"/>
            </a:pPr>
            <a:r>
              <a:rPr lang="en-IN" sz="2600" dirty="0">
                <a:latin typeface="Times New Roman" pitchFamily="18" charset="0"/>
                <a:cs typeface="Times New Roman" pitchFamily="18" charset="0"/>
              </a:rPr>
              <a:t>The Network ID is 16 bits long.</a:t>
            </a:r>
          </a:p>
          <a:p>
            <a:pPr marL="285750" indent="-285750" algn="just">
              <a:buFont typeface="Arial" pitchFamily="34" charset="0"/>
              <a:buChar char="•"/>
            </a:pPr>
            <a:r>
              <a:rPr lang="en-IN" sz="2600" dirty="0">
                <a:latin typeface="Times New Roman" pitchFamily="18" charset="0"/>
                <a:cs typeface="Times New Roman" pitchFamily="18" charset="0"/>
              </a:rPr>
              <a:t>The Host ID is 16 bits long.</a:t>
            </a:r>
          </a:p>
          <a:p>
            <a:pPr algn="just"/>
            <a:r>
              <a:rPr lang="en-IN" sz="2600" dirty="0">
                <a:latin typeface="Times New Roman" pitchFamily="18" charset="0"/>
                <a:cs typeface="Times New Roman" pitchFamily="18" charset="0"/>
              </a:rPr>
              <a:t>In Class B, the higher order bits of the first octet is always set to 10, and the remaining14 bits determine the network ID. The other 16 bits determine the Host ID.</a:t>
            </a:r>
          </a:p>
          <a:p>
            <a:pPr algn="just"/>
            <a:r>
              <a:rPr lang="en-IN" sz="2600" dirty="0">
                <a:latin typeface="Times New Roman" pitchFamily="18" charset="0"/>
                <a:cs typeface="Times New Roman" pitchFamily="18" charset="0"/>
              </a:rPr>
              <a:t>The total number of networks in Class B = 2</a:t>
            </a:r>
            <a:r>
              <a:rPr lang="en-IN" sz="2600" baseline="30000" dirty="0">
                <a:latin typeface="Times New Roman" pitchFamily="18" charset="0"/>
                <a:cs typeface="Times New Roman" pitchFamily="18" charset="0"/>
              </a:rPr>
              <a:t>14</a:t>
            </a:r>
            <a:r>
              <a:rPr lang="en-IN" sz="2600" dirty="0">
                <a:latin typeface="Times New Roman" pitchFamily="18" charset="0"/>
                <a:cs typeface="Times New Roman" pitchFamily="18" charset="0"/>
              </a:rPr>
              <a:t> = 16384 network address</a:t>
            </a:r>
          </a:p>
          <a:p>
            <a:pPr algn="just"/>
            <a:r>
              <a:rPr lang="en-IN" sz="2600" dirty="0">
                <a:latin typeface="Times New Roman" pitchFamily="18" charset="0"/>
                <a:cs typeface="Times New Roman" pitchFamily="18" charset="0"/>
              </a:rPr>
              <a:t>The total number of hosts in Class B = 2</a:t>
            </a:r>
            <a:r>
              <a:rPr lang="en-IN" sz="2600" baseline="30000" dirty="0">
                <a:latin typeface="Times New Roman" pitchFamily="18" charset="0"/>
                <a:cs typeface="Times New Roman" pitchFamily="18" charset="0"/>
              </a:rPr>
              <a:t>16</a:t>
            </a:r>
            <a:r>
              <a:rPr lang="en-IN" sz="2600" dirty="0">
                <a:latin typeface="Times New Roman" pitchFamily="18" charset="0"/>
                <a:cs typeface="Times New Roman" pitchFamily="18" charset="0"/>
              </a:rPr>
              <a:t> - 2 = 65534 host address</a:t>
            </a:r>
          </a:p>
          <a:p>
            <a:endParaRPr lang="en-IN" dirty="0"/>
          </a:p>
        </p:txBody>
      </p:sp>
      <p:pic>
        <p:nvPicPr>
          <p:cNvPr id="4098" name="Picture 2" descr="C:\Users\Rishabh Sharma\Desktop\network-address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3" y="5368814"/>
            <a:ext cx="33432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8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25</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838200" y="926069"/>
            <a:ext cx="11049000" cy="4370427"/>
          </a:xfrm>
          <a:prstGeom prst="rect">
            <a:avLst/>
          </a:prstGeom>
          <a:noFill/>
        </p:spPr>
        <p:txBody>
          <a:bodyPr wrap="square" rtlCol="0">
            <a:spAutoFit/>
          </a:bodyPr>
          <a:lstStyle/>
          <a:p>
            <a:r>
              <a:rPr lang="en-IN" sz="2600" dirty="0">
                <a:latin typeface="Times New Roman" pitchFamily="18" charset="0"/>
                <a:cs typeface="Times New Roman" pitchFamily="18" charset="0"/>
              </a:rPr>
              <a:t>3. Class C: In Class C, an IP address is assigned to only small-sized networks.</a:t>
            </a:r>
          </a:p>
          <a:p>
            <a:pPr marL="285750" indent="-285750">
              <a:buFont typeface="Arial" pitchFamily="34" charset="0"/>
              <a:buChar char="•"/>
            </a:pPr>
            <a:r>
              <a:rPr lang="en-IN" sz="2600" dirty="0">
                <a:latin typeface="Times New Roman" pitchFamily="18" charset="0"/>
                <a:cs typeface="Times New Roman" pitchFamily="18" charset="0"/>
              </a:rPr>
              <a:t>The Network ID is 24 bits long.</a:t>
            </a:r>
          </a:p>
          <a:p>
            <a:pPr marL="285750" indent="-285750">
              <a:buFont typeface="Arial" pitchFamily="34" charset="0"/>
              <a:buChar char="•"/>
            </a:pPr>
            <a:r>
              <a:rPr lang="en-IN" sz="2600" dirty="0">
                <a:latin typeface="Times New Roman" pitchFamily="18" charset="0"/>
                <a:cs typeface="Times New Roman" pitchFamily="18" charset="0"/>
              </a:rPr>
              <a:t>The host ID is 8 bits long.</a:t>
            </a:r>
          </a:p>
          <a:p>
            <a:r>
              <a:rPr lang="en-IN" sz="2600" dirty="0">
                <a:latin typeface="Times New Roman" pitchFamily="18" charset="0"/>
                <a:cs typeface="Times New Roman" pitchFamily="18" charset="0"/>
              </a:rPr>
              <a:t>In Class C, the higher order bits of the first octet is always set to 110, and the remaining 21 bits determine the network ID. The 8 bits of the host ID determine the host in a network.</a:t>
            </a:r>
          </a:p>
          <a:p>
            <a:r>
              <a:rPr lang="en-IN" sz="2600" dirty="0">
                <a:latin typeface="Times New Roman" pitchFamily="18" charset="0"/>
                <a:cs typeface="Times New Roman" pitchFamily="18" charset="0"/>
              </a:rPr>
              <a:t>The total number of networks = 2</a:t>
            </a:r>
            <a:r>
              <a:rPr lang="en-IN" sz="2600" baseline="30000" dirty="0">
                <a:latin typeface="Times New Roman" pitchFamily="18" charset="0"/>
                <a:cs typeface="Times New Roman" pitchFamily="18" charset="0"/>
              </a:rPr>
              <a:t>21</a:t>
            </a:r>
            <a:r>
              <a:rPr lang="en-IN" sz="2600" dirty="0">
                <a:latin typeface="Times New Roman" pitchFamily="18" charset="0"/>
                <a:cs typeface="Times New Roman" pitchFamily="18" charset="0"/>
              </a:rPr>
              <a:t> = 2097152 network address</a:t>
            </a:r>
          </a:p>
          <a:p>
            <a:r>
              <a:rPr lang="en-IN" sz="2600" dirty="0">
                <a:latin typeface="Times New Roman" pitchFamily="18" charset="0"/>
                <a:cs typeface="Times New Roman" pitchFamily="18" charset="0"/>
              </a:rPr>
              <a:t>The total number of hosts = 2</a:t>
            </a:r>
            <a:r>
              <a:rPr lang="en-IN" sz="2600" baseline="30000" dirty="0">
                <a:latin typeface="Times New Roman" pitchFamily="18" charset="0"/>
                <a:cs typeface="Times New Roman" pitchFamily="18" charset="0"/>
              </a:rPr>
              <a:t>8</a:t>
            </a:r>
            <a:r>
              <a:rPr lang="en-IN" sz="2600" dirty="0">
                <a:latin typeface="Times New Roman" pitchFamily="18" charset="0"/>
                <a:cs typeface="Times New Roman" pitchFamily="18" charset="0"/>
              </a:rPr>
              <a:t> - 2 = 254 host address</a:t>
            </a:r>
          </a:p>
          <a:p>
            <a:endParaRPr lang="en-IN" sz="2600" dirty="0">
              <a:latin typeface="Times New Roman" pitchFamily="18" charset="0"/>
              <a:cs typeface="Times New Roman" pitchFamily="18" charset="0"/>
            </a:endParaRPr>
          </a:p>
          <a:p>
            <a:endParaRPr lang="en-IN" sz="2600" dirty="0">
              <a:latin typeface="Times New Roman" pitchFamily="18" charset="0"/>
              <a:cs typeface="Times New Roman" pitchFamily="18" charset="0"/>
            </a:endParaRPr>
          </a:p>
          <a:p>
            <a:endParaRPr lang="en-IN" dirty="0"/>
          </a:p>
        </p:txBody>
      </p:sp>
      <p:pic>
        <p:nvPicPr>
          <p:cNvPr id="5122" name="Picture 2" descr="C:\Users\Rishabh Sharma\Desktop\network-addressin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972705"/>
            <a:ext cx="54102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83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26</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838200" y="928696"/>
            <a:ext cx="10363200" cy="1569660"/>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4. Class D: In Class D, an IP address is reserved for multicast addresses. It does not possess </a:t>
            </a:r>
            <a:r>
              <a:rPr lang="en-IN" sz="2600" dirty="0" err="1">
                <a:latin typeface="Times New Roman" pitchFamily="18" charset="0"/>
                <a:cs typeface="Times New Roman" pitchFamily="18" charset="0"/>
              </a:rPr>
              <a:t>subnetting</a:t>
            </a:r>
            <a:r>
              <a:rPr lang="en-IN" sz="2600" dirty="0">
                <a:latin typeface="Times New Roman" pitchFamily="18" charset="0"/>
                <a:cs typeface="Times New Roman" pitchFamily="18" charset="0"/>
              </a:rPr>
              <a:t>. The higher order bits of the first octet is always set to 1110, and the remaining bits determines the host ID in any network.</a:t>
            </a:r>
          </a:p>
          <a:p>
            <a:r>
              <a:rPr lang="en-IN" dirty="0"/>
              <a:t> </a:t>
            </a:r>
          </a:p>
        </p:txBody>
      </p:sp>
      <p:pic>
        <p:nvPicPr>
          <p:cNvPr id="6146" name="Picture 2" descr="C:\Users\Rishabh Sharma\Desktop\network-addressing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762" y="2705100"/>
            <a:ext cx="3533775"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3581401"/>
            <a:ext cx="10515600" cy="1692771"/>
          </a:xfrm>
          <a:prstGeom prst="rect">
            <a:avLst/>
          </a:prstGeom>
          <a:noFill/>
        </p:spPr>
        <p:txBody>
          <a:bodyPr wrap="square" rtlCol="0">
            <a:spAutoFit/>
          </a:bodyPr>
          <a:lstStyle/>
          <a:p>
            <a:pPr algn="just"/>
            <a:r>
              <a:rPr lang="en-IN" sz="2600" dirty="0">
                <a:latin typeface="Times New Roman" pitchFamily="18" charset="0"/>
                <a:cs typeface="Times New Roman" pitchFamily="18" charset="0"/>
              </a:rPr>
              <a:t>5. Class E: In Class E, an IP address is used for the future use or for the research and development purposes. It does not possess any </a:t>
            </a:r>
            <a:r>
              <a:rPr lang="en-IN" sz="2600" dirty="0" err="1">
                <a:latin typeface="Times New Roman" pitchFamily="18" charset="0"/>
                <a:cs typeface="Times New Roman" pitchFamily="18" charset="0"/>
              </a:rPr>
              <a:t>subnetting</a:t>
            </a:r>
            <a:r>
              <a:rPr lang="en-IN" sz="2600" dirty="0">
                <a:latin typeface="Times New Roman" pitchFamily="18" charset="0"/>
                <a:cs typeface="Times New Roman" pitchFamily="18" charset="0"/>
              </a:rPr>
              <a:t>. The higher order bits of the first octet is always set to 1111, and the remaining bits determines the host ID in any network.</a:t>
            </a:r>
          </a:p>
        </p:txBody>
      </p:sp>
      <p:pic>
        <p:nvPicPr>
          <p:cNvPr id="6147" name="Picture 3" descr="C:\Users\Rishabh Sharma\Desktop\network-addressing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113" y="5486400"/>
            <a:ext cx="353377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8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07B-CC95-A2A7-0857-D32B4516111E}"/>
              </a:ext>
            </a:extLst>
          </p:cNvPr>
          <p:cNvSpPr>
            <a:spLocks noGrp="1"/>
          </p:cNvSpPr>
          <p:nvPr>
            <p:ph type="title"/>
          </p:nvPr>
        </p:nvSpPr>
        <p:spPr>
          <a:xfrm>
            <a:off x="685800" y="228600"/>
            <a:ext cx="7467600" cy="795338"/>
          </a:xfrm>
        </p:spPr>
        <p:txBody>
          <a:bodyPr>
            <a:normAutofit fontScale="90000"/>
          </a:bodyPr>
          <a:lstStyle/>
          <a:p>
            <a:r>
              <a:rPr lang="en-US" sz="4000" b="1" dirty="0">
                <a:latin typeface="Times New Roman" panose="02020603050405020304" pitchFamily="18" charset="0"/>
                <a:cs typeface="Times New Roman" panose="02020603050405020304" pitchFamily="18" charset="0"/>
              </a:rPr>
              <a:t>systems and locations where device's MAC is stored – ipconfig /all</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260CE6-9050-695C-7CA4-F536E2DC5EFF}"/>
              </a:ext>
            </a:extLst>
          </p:cNvPr>
          <p:cNvSpPr>
            <a:spLocks noGrp="1"/>
          </p:cNvSpPr>
          <p:nvPr>
            <p:ph idx="1"/>
          </p:nvPr>
        </p:nvSpPr>
        <p:spPr>
          <a:xfrm>
            <a:off x="381000" y="1291432"/>
            <a:ext cx="11451771" cy="5430044"/>
          </a:xfrm>
        </p:spPr>
        <p:txBody>
          <a:bodyPr>
            <a:normAutofit fontScale="85000" lnSpcReduction="20000"/>
          </a:bodyPr>
          <a:lstStyle/>
          <a:p>
            <a:r>
              <a:rPr lang="en-US" b="1" dirty="0">
                <a:highlight>
                  <a:srgbClr val="FFFF00"/>
                </a:highlight>
              </a:rPr>
              <a:t>Device's Network Interface Card (NIC): </a:t>
            </a:r>
            <a:r>
              <a:rPr lang="en-US" dirty="0"/>
              <a:t>The MAC address is typically burned into the NIC's firmware or stored in its memory.</a:t>
            </a:r>
          </a:p>
          <a:p>
            <a:r>
              <a:rPr lang="en-US" b="1" dirty="0">
                <a:highlight>
                  <a:srgbClr val="FFFF00"/>
                </a:highlight>
              </a:rPr>
              <a:t>Device's Operating System:</a:t>
            </a:r>
            <a:r>
              <a:rPr lang="en-US" b="1" dirty="0"/>
              <a:t> </a:t>
            </a:r>
            <a:r>
              <a:rPr lang="en-US" dirty="0"/>
              <a:t>The OS stores the MAC address in its network settings or configuration files (e.g., Windows Registry, Linux's /</a:t>
            </a:r>
            <a:r>
              <a:rPr lang="en-US" dirty="0" err="1"/>
              <a:t>etc</a:t>
            </a:r>
            <a:r>
              <a:rPr lang="en-US" dirty="0"/>
              <a:t>/network/interfaces).</a:t>
            </a:r>
          </a:p>
          <a:p>
            <a:r>
              <a:rPr lang="en-US" b="1" dirty="0">
                <a:highlight>
                  <a:srgbClr val="FFFF00"/>
                </a:highlight>
              </a:rPr>
              <a:t>DHCP Server: </a:t>
            </a:r>
            <a:r>
              <a:rPr lang="en-US" dirty="0"/>
              <a:t>When a device receives an IP address from a DHCP server, its MAC address is stored in the DHCP server's database.</a:t>
            </a:r>
          </a:p>
          <a:p>
            <a:r>
              <a:rPr lang="en-US" b="1" dirty="0">
                <a:highlight>
                  <a:srgbClr val="FFFF00"/>
                </a:highlight>
              </a:rPr>
              <a:t>Router's ARP Table: </a:t>
            </a:r>
            <a:r>
              <a:rPr lang="en-US" dirty="0"/>
              <a:t>Routers store MAC addresses in their ARP (Address Resolution Protocol) tables to map IP addresses to MAC addresses.</a:t>
            </a:r>
          </a:p>
          <a:p>
            <a:r>
              <a:rPr lang="en-US" b="1" dirty="0">
                <a:highlight>
                  <a:srgbClr val="FFFF00"/>
                </a:highlight>
              </a:rPr>
              <a:t>Switches and Bridges: </a:t>
            </a:r>
            <a:r>
              <a:rPr lang="en-US" dirty="0"/>
              <a:t>These devices store MAC addresses in their CAM (Content-Addressable Memory) tables to forward packets to the correct ports.</a:t>
            </a:r>
          </a:p>
          <a:p>
            <a:r>
              <a:rPr lang="en-US" b="1" dirty="0">
                <a:highlight>
                  <a:srgbClr val="FFFF00"/>
                </a:highlight>
              </a:rPr>
              <a:t>Wi-Fi Access Points: </a:t>
            </a:r>
            <a:r>
              <a:rPr lang="en-US" dirty="0"/>
              <a:t>Wi-Fi access points store MAC addresses of connected devices in their association tables.</a:t>
            </a:r>
          </a:p>
          <a:p>
            <a:r>
              <a:rPr lang="en-US" b="1" dirty="0">
                <a:highlight>
                  <a:srgbClr val="FFFF00"/>
                </a:highlight>
              </a:rPr>
              <a:t>Network Management Systems: </a:t>
            </a:r>
            <a:r>
              <a:rPr lang="en-US" dirty="0"/>
              <a:t>NMSs, like SNMP (Simple Network Management Protocol) servers, store MAC addresses for network monitoring and management purposes.</a:t>
            </a:r>
          </a:p>
          <a:p>
            <a:r>
              <a:rPr lang="en-US" b="1" dirty="0">
                <a:highlight>
                  <a:srgbClr val="FFFF00"/>
                </a:highlight>
              </a:rPr>
              <a:t>Firewalls and Security Appliances: </a:t>
            </a:r>
            <a:r>
              <a:rPr lang="en-US" dirty="0"/>
              <a:t>Some firewalls and security appliances store MAC addresses to enforce security policies or filter traffic.</a:t>
            </a:r>
            <a:endParaRPr lang="en-IN" dirty="0"/>
          </a:p>
        </p:txBody>
      </p:sp>
      <p:sp>
        <p:nvSpPr>
          <p:cNvPr id="6" name="Slide Number Placeholder 5">
            <a:extLst>
              <a:ext uri="{FF2B5EF4-FFF2-40B4-BE49-F238E27FC236}">
                <a16:creationId xmlns:a16="http://schemas.microsoft.com/office/drawing/2014/main" id="{C881EFF8-A09A-541C-4AE4-1EEA9AD270E1}"/>
              </a:ext>
            </a:extLst>
          </p:cNvPr>
          <p:cNvSpPr>
            <a:spLocks noGrp="1"/>
          </p:cNvSpPr>
          <p:nvPr>
            <p:ph type="sldNum" sz="quarter" idx="12"/>
          </p:nvPr>
        </p:nvSpPr>
        <p:spPr/>
        <p:txBody>
          <a:bodyPr/>
          <a:lstStyle/>
          <a:p>
            <a:fld id="{8BD8F058-9003-4658-AA47-7D4800AF7EA2}" type="slidenum">
              <a:rPr lang="en-US" smtClean="0"/>
              <a:t>3</a:t>
            </a:fld>
            <a:endParaRPr lang="en-US"/>
          </a:p>
        </p:txBody>
      </p:sp>
    </p:spTree>
    <p:extLst>
      <p:ext uri="{BB962C8B-B14F-4D97-AF65-F5344CB8AC3E}">
        <p14:creationId xmlns:p14="http://schemas.microsoft.com/office/powerpoint/2010/main" val="351890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b="1"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4</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5" name="TextBox 4"/>
          <p:cNvSpPr txBox="1"/>
          <p:nvPr/>
        </p:nvSpPr>
        <p:spPr>
          <a:xfrm>
            <a:off x="609600" y="926069"/>
            <a:ext cx="10972800" cy="5170646"/>
          </a:xfrm>
          <a:prstGeom prst="rect">
            <a:avLst/>
          </a:prstGeom>
          <a:noFill/>
        </p:spPr>
        <p:txBody>
          <a:bodyPr wrap="square" rtlCol="0">
            <a:spAutoFit/>
          </a:bodyPr>
          <a:lstStyle/>
          <a:p>
            <a:pPr marL="285750" indent="-285750" algn="just">
              <a:buFont typeface="Arial" pitchFamily="34" charset="0"/>
              <a:buChar char="•"/>
            </a:pPr>
            <a:r>
              <a:rPr lang="en-IN" sz="2600" dirty="0">
                <a:latin typeface="Times New Roman" pitchFamily="18" charset="0"/>
                <a:cs typeface="Times New Roman" pitchFamily="18" charset="0"/>
              </a:rPr>
              <a:t>There are three types of MAC addresses :</a:t>
            </a:r>
          </a:p>
          <a:p>
            <a:pPr algn="just"/>
            <a:r>
              <a:rPr lang="en-IN" sz="2600" dirty="0">
                <a:latin typeface="Times New Roman" pitchFamily="18" charset="0"/>
                <a:cs typeface="Times New Roman" pitchFamily="18" charset="0"/>
              </a:rPr>
              <a:t>1. Unicast MAC Address</a:t>
            </a:r>
          </a:p>
          <a:p>
            <a:pPr algn="just"/>
            <a:r>
              <a:rPr lang="en-IN" sz="2600" dirty="0">
                <a:latin typeface="Times New Roman" pitchFamily="18" charset="0"/>
                <a:cs typeface="Times New Roman" pitchFamily="18" charset="0"/>
              </a:rPr>
              <a:t>2. Multicast MAC address</a:t>
            </a:r>
          </a:p>
          <a:p>
            <a:pPr algn="just"/>
            <a:r>
              <a:rPr lang="en-IN" sz="2600" dirty="0">
                <a:latin typeface="Times New Roman" pitchFamily="18" charset="0"/>
                <a:cs typeface="Times New Roman" pitchFamily="18" charset="0"/>
              </a:rPr>
              <a:t>3. Broadcast MAC address</a:t>
            </a:r>
          </a:p>
          <a:p>
            <a:pPr marL="285750" indent="-285750" algn="just">
              <a:buFont typeface="Arial" pitchFamily="34" charset="0"/>
              <a:buChar char="•"/>
            </a:pPr>
            <a:r>
              <a:rPr lang="en-IN" sz="2600" dirty="0">
                <a:latin typeface="Times New Roman" pitchFamily="18" charset="0"/>
                <a:cs typeface="Times New Roman" pitchFamily="18" charset="0"/>
              </a:rPr>
              <a:t>MAC Address Format:</a:t>
            </a:r>
          </a:p>
          <a:p>
            <a:pPr algn="just"/>
            <a:r>
              <a:rPr lang="en-IN" sz="2600" dirty="0">
                <a:latin typeface="Times New Roman" pitchFamily="18" charset="0"/>
                <a:cs typeface="Times New Roman" pitchFamily="18" charset="0"/>
              </a:rPr>
              <a:t>A 48-bit MAC address is represented as a string of six octets, "MM:MM:MM:SS:SS:SS".</a:t>
            </a:r>
          </a:p>
          <a:p>
            <a:pPr marL="285750" indent="-285750" algn="just">
              <a:buFont typeface="Arial" pitchFamily="34" charset="0"/>
              <a:buChar char="•"/>
            </a:pPr>
            <a:r>
              <a:rPr lang="en-IN" sz="2600" b="1" dirty="0">
                <a:solidFill>
                  <a:srgbClr val="FF0000"/>
                </a:solidFill>
                <a:latin typeface="Times New Roman" pitchFamily="18" charset="0"/>
                <a:cs typeface="Times New Roman" pitchFamily="18" charset="0"/>
              </a:rPr>
              <a:t>The first half (24 bits) of the MAC address contains the ID number of the adapter manufacturer. These IDs are regulated by an Internet standards organization.</a:t>
            </a:r>
          </a:p>
          <a:p>
            <a:pPr marL="285750" indent="-285750" algn="just">
              <a:buFont typeface="Arial" pitchFamily="34" charset="0"/>
              <a:buChar char="•"/>
            </a:pPr>
            <a:r>
              <a:rPr lang="en-IN" sz="2600" b="1" dirty="0">
                <a:latin typeface="Times New Roman" pitchFamily="18" charset="0"/>
                <a:cs typeface="Times New Roman" pitchFamily="18" charset="0"/>
              </a:rPr>
              <a:t>The second half (24 more bits) of the MAC address represents the serial number assigned to the adapter by the manufacturer.</a:t>
            </a:r>
            <a:endParaRPr lang="en-IN" dirty="0"/>
          </a:p>
          <a:p>
            <a:endParaRPr lang="en-IN" dirty="0"/>
          </a:p>
        </p:txBody>
      </p:sp>
    </p:spTree>
    <p:extLst>
      <p:ext uri="{BB962C8B-B14F-4D97-AF65-F5344CB8AC3E}">
        <p14:creationId xmlns:p14="http://schemas.microsoft.com/office/powerpoint/2010/main" val="358638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14489" y="140335"/>
            <a:ext cx="11763022" cy="661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14489" y="5081"/>
            <a:ext cx="10515600" cy="985520"/>
          </a:xfrm>
        </p:spPr>
        <p:txBody>
          <a:bodyPr/>
          <a:lstStyle/>
          <a:p>
            <a:pPr algn="l"/>
            <a:r>
              <a:rPr lang="en-US" b="1" dirty="0"/>
              <a:t>UNICAST</a:t>
            </a:r>
            <a:endParaRPr lang="en-IN" b="1" dirty="0"/>
          </a:p>
        </p:txBody>
      </p:sp>
      <p:sp>
        <p:nvSpPr>
          <p:cNvPr id="6" name="Slide Number Placeholder 5"/>
          <p:cNvSpPr>
            <a:spLocks noGrp="1"/>
          </p:cNvSpPr>
          <p:nvPr>
            <p:ph type="sldNum" sz="quarter" idx="12"/>
          </p:nvPr>
        </p:nvSpPr>
        <p:spPr/>
        <p:txBody>
          <a:bodyPr/>
          <a:lstStyle/>
          <a:p>
            <a:fld id="{8BD8F058-9003-4658-AA47-7D4800AF7EA2}" type="slidenum">
              <a:rPr lang="en-US" smtClean="0"/>
              <a:t>5</a:t>
            </a:fld>
            <a:endParaRPr lang="en-US"/>
          </a:p>
        </p:txBody>
      </p:sp>
    </p:spTree>
    <p:extLst>
      <p:ext uri="{BB962C8B-B14F-4D97-AF65-F5344CB8AC3E}">
        <p14:creationId xmlns:p14="http://schemas.microsoft.com/office/powerpoint/2010/main" val="382962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934" y="136525"/>
            <a:ext cx="10515600" cy="667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10515600" cy="1325563"/>
          </a:xfrm>
        </p:spPr>
        <p:txBody>
          <a:bodyPr/>
          <a:lstStyle/>
          <a:p>
            <a:pPr algn="l"/>
            <a:r>
              <a:rPr lang="en-US" b="1" dirty="0"/>
              <a:t>MULTICAST</a:t>
            </a:r>
            <a:endParaRPr lang="en-IN" b="1" dirty="0"/>
          </a:p>
        </p:txBody>
      </p:sp>
      <p:sp>
        <p:nvSpPr>
          <p:cNvPr id="6" name="Slide Number Placeholder 5"/>
          <p:cNvSpPr>
            <a:spLocks noGrp="1"/>
          </p:cNvSpPr>
          <p:nvPr>
            <p:ph type="sldNum" sz="quarter" idx="12"/>
          </p:nvPr>
        </p:nvSpPr>
        <p:spPr/>
        <p:txBody>
          <a:bodyPr/>
          <a:lstStyle/>
          <a:p>
            <a:fld id="{8BD8F058-9003-4658-AA47-7D4800AF7EA2}" type="slidenum">
              <a:rPr lang="en-US" smtClean="0"/>
              <a:t>6</a:t>
            </a:fld>
            <a:endParaRPr lang="en-US"/>
          </a:p>
        </p:txBody>
      </p:sp>
    </p:spTree>
    <p:extLst>
      <p:ext uri="{BB962C8B-B14F-4D97-AF65-F5344CB8AC3E}">
        <p14:creationId xmlns:p14="http://schemas.microsoft.com/office/powerpoint/2010/main" val="117349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1" y="152400"/>
            <a:ext cx="10689244" cy="6494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04800" y="50167"/>
            <a:ext cx="10515600" cy="940434"/>
          </a:xfrm>
        </p:spPr>
        <p:txBody>
          <a:bodyPr/>
          <a:lstStyle/>
          <a:p>
            <a:pPr algn="l"/>
            <a:r>
              <a:rPr lang="en-US" b="1" dirty="0"/>
              <a:t>BROADCAST</a:t>
            </a:r>
            <a:endParaRPr lang="en-IN" b="1" dirty="0"/>
          </a:p>
        </p:txBody>
      </p:sp>
      <p:sp>
        <p:nvSpPr>
          <p:cNvPr id="6" name="Slide Number Placeholder 5"/>
          <p:cNvSpPr>
            <a:spLocks noGrp="1"/>
          </p:cNvSpPr>
          <p:nvPr>
            <p:ph type="sldNum" sz="quarter" idx="12"/>
          </p:nvPr>
        </p:nvSpPr>
        <p:spPr/>
        <p:txBody>
          <a:bodyPr/>
          <a:lstStyle/>
          <a:p>
            <a:fld id="{8BD8F058-9003-4658-AA47-7D4800AF7EA2}" type="slidenum">
              <a:rPr lang="en-US" smtClean="0"/>
              <a:t>7</a:t>
            </a:fld>
            <a:endParaRPr lang="en-US"/>
          </a:p>
        </p:txBody>
      </p:sp>
    </p:spTree>
    <p:extLst>
      <p:ext uri="{BB962C8B-B14F-4D97-AF65-F5344CB8AC3E}">
        <p14:creationId xmlns:p14="http://schemas.microsoft.com/office/powerpoint/2010/main" val="8646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8</a:t>
            </a:fld>
            <a:endParaRPr lang="en-US" b="1" dirty="0">
              <a:solidFill>
                <a:srgbClr val="0070C0"/>
              </a:solidFill>
              <a:latin typeface="Times New Roman" panose="02020503050405090304" pitchFamily="18" charset="0"/>
              <a:cs typeface="Times New Roman" panose="02020503050405090304" pitchFamily="18" charset="0"/>
            </a:endParaRPr>
          </a:p>
        </p:txBody>
      </p:sp>
      <p:pic>
        <p:nvPicPr>
          <p:cNvPr id="8" name="Picture 7">
            <a:extLst>
              <a:ext uri="{FF2B5EF4-FFF2-40B4-BE49-F238E27FC236}">
                <a16:creationId xmlns:a16="http://schemas.microsoft.com/office/drawing/2014/main" id="{C84A96B8-136C-8695-2EFB-E7C2301A8E33}"/>
              </a:ext>
            </a:extLst>
          </p:cNvPr>
          <p:cNvPicPr>
            <a:picLocks noChangeAspect="1"/>
          </p:cNvPicPr>
          <p:nvPr/>
        </p:nvPicPr>
        <p:blipFill rotWithShape="1">
          <a:blip r:embed="rId2"/>
          <a:srcRect b="17423"/>
          <a:stretch/>
        </p:blipFill>
        <p:spPr>
          <a:xfrm>
            <a:off x="1295400" y="1103326"/>
            <a:ext cx="10160522" cy="4651347"/>
          </a:xfrm>
          <a:prstGeom prst="rect">
            <a:avLst/>
          </a:prstGeom>
        </p:spPr>
      </p:pic>
    </p:spTree>
    <p:extLst>
      <p:ext uri="{BB962C8B-B14F-4D97-AF65-F5344CB8AC3E}">
        <p14:creationId xmlns:p14="http://schemas.microsoft.com/office/powerpoint/2010/main" val="358638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156032"/>
            <a:ext cx="7328534" cy="627736"/>
          </a:xfrm>
          <a:prstGeom prst="rect">
            <a:avLst/>
          </a:prstGeom>
        </p:spPr>
        <p:txBody>
          <a:bodyPr vert="horz" wrap="square" lIns="0" tIns="12065" rIns="0" bIns="0" numCol="1" rtlCol="0" anchor="ctr" anchorCtr="0" compatLnSpc="1">
            <a:spAutoFit/>
          </a:bodyPr>
          <a:lstStyle/>
          <a:p>
            <a:pPr marL="12700" algn="l">
              <a:spcBef>
                <a:spcPts val="95"/>
              </a:spcBef>
            </a:pPr>
            <a:r>
              <a:rPr lang="en-US" sz="4000" b="1" dirty="0" err="1"/>
              <a:t>Contd</a:t>
            </a:r>
            <a:r>
              <a:rPr lang="en-US" sz="4000" b="1" dirty="0"/>
              <a:t>…</a:t>
            </a:r>
            <a:endParaRPr sz="4000" dirty="0"/>
          </a:p>
        </p:txBody>
      </p:sp>
      <p:sp>
        <p:nvSpPr>
          <p:cNvPr id="2" name="Date Placeholder 1"/>
          <p:cNvSpPr>
            <a:spLocks noGrp="1"/>
          </p:cNvSpPr>
          <p:nvPr>
            <p:ph type="dt" sz="half" idx="10"/>
          </p:nvPr>
        </p:nvSpPr>
        <p:spPr/>
        <p:txBody>
          <a:bodyPr/>
          <a:lstStyle/>
          <a:p>
            <a:r>
              <a:rPr lang="en-US" b="1">
                <a:solidFill>
                  <a:srgbClr val="0070C0"/>
                </a:solidFill>
                <a:latin typeface="Times New Roman" panose="02020503050405090304" pitchFamily="18" charset="0"/>
                <a:cs typeface="Times New Roman" panose="02020503050405090304" pitchFamily="18" charset="0"/>
              </a:rPr>
              <a:t>Computer Networks</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3" name="Footer Placeholder 2"/>
          <p:cNvSpPr>
            <a:spLocks noGrp="1"/>
          </p:cNvSpPr>
          <p:nvPr>
            <p:ph type="ftr" sz="quarter" idx="11"/>
          </p:nvPr>
        </p:nvSpPr>
        <p:spPr>
          <a:xfrm>
            <a:off x="4038600" y="6356350"/>
            <a:ext cx="4114800" cy="365125"/>
          </a:xfrm>
        </p:spPr>
        <p:txBody>
          <a:bodyPr/>
          <a:lstStyle/>
          <a:p>
            <a:pPr>
              <a:defRPr/>
            </a:pPr>
            <a:r>
              <a:rPr lang="en-US" b="1">
                <a:solidFill>
                  <a:srgbClr val="0070C0"/>
                </a:solidFill>
                <a:latin typeface="Times New Roman" panose="02020503050405090304" pitchFamily="18" charset="0"/>
                <a:cs typeface="Times New Roman" panose="02020503050405090304" pitchFamily="18" charset="0"/>
              </a:rPr>
              <a:t>Faculty Name - GroupNo</a:t>
            </a:r>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6" name="Slide Number Placeholder 5"/>
          <p:cNvSpPr>
            <a:spLocks noGrp="1"/>
          </p:cNvSpPr>
          <p:nvPr>
            <p:ph type="sldNum" sz="quarter" idx="12"/>
          </p:nvPr>
        </p:nvSpPr>
        <p:spPr/>
        <p:txBody>
          <a:bodyPr/>
          <a:lstStyle/>
          <a:p>
            <a:fld id="{8BD8F058-9003-4658-AA47-7D4800AF7EA2}" type="slidenum">
              <a:rPr lang="en-US" b="1" smtClean="0">
                <a:solidFill>
                  <a:srgbClr val="0070C0"/>
                </a:solidFill>
                <a:latin typeface="Times New Roman" panose="02020503050405090304" pitchFamily="18" charset="0"/>
                <a:cs typeface="Times New Roman" panose="02020503050405090304" pitchFamily="18" charset="0"/>
              </a:rPr>
              <a:t>9</a:t>
            </a:fld>
            <a:endParaRPr lang="en-US" b="1" dirty="0">
              <a:solidFill>
                <a:srgbClr val="0070C0"/>
              </a:solidFill>
              <a:latin typeface="Times New Roman" panose="02020503050405090304" pitchFamily="18" charset="0"/>
              <a:cs typeface="Times New Roman" panose="02020503050405090304" pitchFamily="18" charset="0"/>
            </a:endParaRPr>
          </a:p>
        </p:txBody>
      </p:sp>
      <p:sp>
        <p:nvSpPr>
          <p:cNvPr id="4" name="TextBox 3"/>
          <p:cNvSpPr txBox="1"/>
          <p:nvPr/>
        </p:nvSpPr>
        <p:spPr>
          <a:xfrm>
            <a:off x="1066800" y="1066800"/>
            <a:ext cx="9906000" cy="3570208"/>
          </a:xfrm>
          <a:prstGeom prst="rect">
            <a:avLst/>
          </a:prstGeom>
          <a:noFill/>
        </p:spPr>
        <p:txBody>
          <a:bodyPr wrap="square" rtlCol="0">
            <a:spAutoFit/>
          </a:bodyPr>
          <a:lstStyle/>
          <a:p>
            <a:pPr marL="457200" indent="-457200" algn="just">
              <a:buFont typeface="Arial" pitchFamily="34" charset="0"/>
              <a:buChar char="•"/>
            </a:pPr>
            <a:r>
              <a:rPr lang="en-IN" sz="2600" dirty="0">
                <a:latin typeface="Times New Roman" pitchFamily="18" charset="0"/>
                <a:cs typeface="Times New Roman" pitchFamily="18" charset="0"/>
              </a:rPr>
              <a:t>The OUI (Organizational Unique Identifier) for the manufacture of this router is the first three octets ("00-A0-C9") is Intel corporation and the rightmost six digits represent the Network Interface Controller.</a:t>
            </a:r>
          </a:p>
          <a:p>
            <a:pPr marL="457200" indent="-457200" algn="just">
              <a:buFont typeface="Arial" pitchFamily="34" charset="0"/>
              <a:buChar char="•"/>
            </a:pPr>
            <a:r>
              <a:rPr lang="en-IN" sz="2600" dirty="0">
                <a:latin typeface="Times New Roman" pitchFamily="18" charset="0"/>
                <a:cs typeface="Times New Roman" pitchFamily="18" charset="0"/>
              </a:rPr>
              <a:t>OUIs of some well-known manufacturers:</a:t>
            </a:r>
          </a:p>
          <a:p>
            <a:pPr algn="just"/>
            <a:r>
              <a:rPr lang="en-IN" sz="2600" dirty="0">
                <a:latin typeface="Times New Roman" pitchFamily="18" charset="0"/>
                <a:cs typeface="Times New Roman" pitchFamily="18" charset="0"/>
              </a:rPr>
              <a:t>1. "00-14-22" – Dell</a:t>
            </a:r>
          </a:p>
          <a:p>
            <a:pPr algn="just"/>
            <a:r>
              <a:rPr lang="en-IN" sz="2600" dirty="0">
                <a:latin typeface="Times New Roman" pitchFamily="18" charset="0"/>
                <a:cs typeface="Times New Roman" pitchFamily="18" charset="0"/>
              </a:rPr>
              <a:t>2. "00-04-DC" – Nortel</a:t>
            </a:r>
          </a:p>
          <a:p>
            <a:pPr algn="just"/>
            <a:r>
              <a:rPr lang="en-IN" sz="2600" dirty="0">
                <a:latin typeface="Times New Roman" pitchFamily="18" charset="0"/>
                <a:cs typeface="Times New Roman" pitchFamily="18" charset="0"/>
              </a:rPr>
              <a:t>3. "3C:5A: B4" – Google, Inc.</a:t>
            </a:r>
          </a:p>
          <a:p>
            <a:endParaRPr lang="en-IN" dirty="0"/>
          </a:p>
        </p:txBody>
      </p:sp>
    </p:spTree>
    <p:extLst>
      <p:ext uri="{BB962C8B-B14F-4D97-AF65-F5344CB8AC3E}">
        <p14:creationId xmlns:p14="http://schemas.microsoft.com/office/powerpoint/2010/main" val="3586383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2297</Words>
  <Application>Microsoft Office PowerPoint</Application>
  <PresentationFormat>Widescreen</PresentationFormat>
  <Paragraphs>204</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MAC Address</vt:lpstr>
      <vt:lpstr>systems and locations where device's MAC is stored – ipconfig /all</vt:lpstr>
      <vt:lpstr>Contd…</vt:lpstr>
      <vt:lpstr>UNICAST</vt:lpstr>
      <vt:lpstr>MULTICAST</vt:lpstr>
      <vt:lpstr>BROADCAST</vt:lpstr>
      <vt:lpstr>Contd…</vt:lpstr>
      <vt:lpstr>Contd…</vt:lpstr>
      <vt:lpstr>IP addresses</vt:lpstr>
      <vt:lpstr>Contd…</vt:lpstr>
      <vt:lpstr>Contd…</vt:lpstr>
      <vt:lpstr>Contd…</vt:lpstr>
      <vt:lpstr>Subnet mask</vt:lpstr>
      <vt:lpstr>Contd…</vt:lpstr>
      <vt:lpstr>Contd…</vt:lpstr>
      <vt:lpstr>Problem on Subnet</vt:lpstr>
      <vt:lpstr>Solution</vt:lpstr>
      <vt:lpstr>Contd…</vt:lpstr>
      <vt:lpstr>Contd…</vt:lpstr>
      <vt:lpstr>Network classes</vt:lpstr>
      <vt:lpstr>PowerPoint Presentation</vt:lpstr>
      <vt:lpstr>Contd…</vt:lpstr>
      <vt:lpstr>Contd…</vt:lpstr>
      <vt:lpstr>Contd…</vt:lpstr>
      <vt:lpstr>Contd…</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Shilpi Harnal</cp:lastModifiedBy>
  <cp:revision>1453</cp:revision>
  <dcterms:created xsi:type="dcterms:W3CDTF">2022-01-19T09:23:04Z</dcterms:created>
  <dcterms:modified xsi:type="dcterms:W3CDTF">2024-07-24T03:38:58Z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