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51" r:id="rId1"/>
  </p:sldMasterIdLst>
  <p:notesMasterIdLst>
    <p:notesMasterId r:id="rId11"/>
  </p:notesMasterIdLst>
  <p:sldIdLst>
    <p:sldId id="491" r:id="rId2"/>
    <p:sldId id="258" r:id="rId3"/>
    <p:sldId id="492" r:id="rId4"/>
    <p:sldId id="493" r:id="rId5"/>
    <p:sldId id="494" r:id="rId6"/>
    <p:sldId id="495" r:id="rId7"/>
    <p:sldId id="496" r:id="rId8"/>
    <p:sldId id="497" r:id="rId9"/>
    <p:sldId id="49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6CAD4"/>
    <a:srgbClr val="F9B9EB"/>
    <a:srgbClr val="F139E4"/>
    <a:srgbClr val="FFFF66"/>
    <a:srgbClr val="3A30FA"/>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p:cViewPr varScale="1">
        <p:scale>
          <a:sx n="75" d="100"/>
          <a:sy n="75" d="100"/>
        </p:scale>
        <p:origin x="288" y="56"/>
      </p:cViewPr>
      <p:guideLst>
        <p:guide orient="horz" pos="2160"/>
        <p:guide pos="384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itchFamily="34" charset="0"/>
                <a:ea typeface="MS PGothic"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itchFamily="34" charset="0"/>
              </a:defRPr>
            </a:lvl1pPr>
          </a:lstStyle>
          <a:p>
            <a:fld id="{88709C98-B80A-4F28-AF74-CF08CF81A715}" type="datetime1">
              <a:rPr lang="en-US"/>
              <a:t>7/24/2024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itchFamily="34" charset="0"/>
                <a:ea typeface="MS PGothic"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itchFamily="34" charset="0"/>
              </a:defRPr>
            </a:lvl1pPr>
          </a:lstStyle>
          <a:p>
            <a:fld id="{4D112868-65FD-4572-A383-97DC0EC9B913}" type="slidenum">
              <a:rPr lang="en-US"/>
              <a:t>‹#›</a:t>
            </a:fld>
            <a:endParaRPr lang="en-US"/>
          </a:p>
        </p:txBody>
      </p:sp>
    </p:spTree>
    <p:extLst>
      <p:ext uri="{BB962C8B-B14F-4D97-AF65-F5344CB8AC3E}">
        <p14:creationId xmlns:p14="http://schemas.microsoft.com/office/powerpoint/2010/main" val="261458625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FFC4ABB8-5B0F-4AA4-B6A6-7C7E2BD089D3}" type="slidenum">
              <a:rPr lang="en-US" smtClean="0"/>
              <a:t>‹#›</a:t>
            </a:fld>
            <a:endParaRPr lang="en-US"/>
          </a:p>
        </p:txBody>
      </p:sp>
    </p:spTree>
    <p:extLst>
      <p:ext uri="{BB962C8B-B14F-4D97-AF65-F5344CB8AC3E}">
        <p14:creationId xmlns:p14="http://schemas.microsoft.com/office/powerpoint/2010/main" val="322407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OOP Using JAVA</a:t>
            </a:r>
            <a:endParaRPr lang="en-US" dirty="0"/>
          </a:p>
        </p:txBody>
      </p:sp>
      <p:sp>
        <p:nvSpPr>
          <p:cNvPr id="5" name="Footer Placeholder 4"/>
          <p:cNvSpPr>
            <a:spLocks noGrp="1"/>
          </p:cNvSpPr>
          <p:nvPr>
            <p:ph type="ftr" sz="quarter" idx="11"/>
          </p:nvPr>
        </p:nvSpPr>
        <p:spPr/>
        <p:txBody>
          <a:bodyPr/>
          <a:lstStyle/>
          <a:p>
            <a:pPr>
              <a:defRPr/>
            </a:pPr>
            <a:r>
              <a:rPr lang="en-US"/>
              <a:t>Faculty Name - GroupNo</a:t>
            </a:r>
            <a:endParaRPr lang="en-US" dirty="0"/>
          </a:p>
        </p:txBody>
      </p:sp>
      <p:sp>
        <p:nvSpPr>
          <p:cNvPr id="6" name="Slide Number Placeholder 5"/>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423988041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OOP Using JAVA</a:t>
            </a:r>
            <a:endParaRPr lang="en-US" dirty="0"/>
          </a:p>
        </p:txBody>
      </p:sp>
      <p:sp>
        <p:nvSpPr>
          <p:cNvPr id="5" name="Footer Placeholder 4"/>
          <p:cNvSpPr>
            <a:spLocks noGrp="1"/>
          </p:cNvSpPr>
          <p:nvPr>
            <p:ph type="ftr" sz="quarter" idx="11"/>
          </p:nvPr>
        </p:nvSpPr>
        <p:spPr/>
        <p:txBody>
          <a:bodyPr/>
          <a:lstStyle/>
          <a:p>
            <a:pPr>
              <a:defRPr/>
            </a:pPr>
            <a:r>
              <a:rPr lang="en-US"/>
              <a:t>Faculty Name - GroupNo</a:t>
            </a:r>
            <a:endParaRPr lang="en-US" dirty="0"/>
          </a:p>
        </p:txBody>
      </p:sp>
      <p:sp>
        <p:nvSpPr>
          <p:cNvPr id="6" name="Slide Number Placeholder 5"/>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124905809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t>‹#›</a:t>
            </a:fld>
            <a:endParaRPr lang="en-US"/>
          </a:p>
        </p:txBody>
      </p:sp>
      <p:pic>
        <p:nvPicPr>
          <p:cNvPr id="7" name="Picture 10" descr="LOGO.gif">
            <a:extLst>
              <a:ext uri="{FF2B5EF4-FFF2-40B4-BE49-F238E27FC236}">
                <a16:creationId xmlns:a16="http://schemas.microsoft.com/office/drawing/2014/main" id="{70D859DE-1C4D-4A45-9A5F-357D78DC479C}"/>
              </a:ext>
            </a:extLst>
          </p:cNvPr>
          <p:cNvPicPr>
            <a:picLocks noChangeAspect="1"/>
          </p:cNvPicPr>
          <p:nvPr userDrawn="1"/>
        </p:nvPicPr>
        <p:blipFill>
          <a:blip r:embed="rId2" cstate="print"/>
          <a:srcRect b="10713"/>
          <a:stretch>
            <a:fillRect/>
          </a:stretch>
        </p:blipFill>
        <p:spPr bwMode="auto">
          <a:xfrm>
            <a:off x="8737600" y="228600"/>
            <a:ext cx="2743200" cy="635000"/>
          </a:xfrm>
          <a:prstGeom prst="rect">
            <a:avLst/>
          </a:prstGeom>
          <a:noFill/>
          <a:ln w="9525">
            <a:noFill/>
            <a:miter lim="800000"/>
            <a:headEnd/>
            <a:tailEnd/>
          </a:ln>
        </p:spPr>
      </p:pic>
      <p:grpSp>
        <p:nvGrpSpPr>
          <p:cNvPr id="8" name="Group 7">
            <a:extLst>
              <a:ext uri="{FF2B5EF4-FFF2-40B4-BE49-F238E27FC236}">
                <a16:creationId xmlns:a16="http://schemas.microsoft.com/office/drawing/2014/main" id="{8C4F9545-AAFD-449F-B616-EA526737E6CF}"/>
              </a:ext>
            </a:extLst>
          </p:cNvPr>
          <p:cNvGrpSpPr/>
          <p:nvPr userDrawn="1"/>
        </p:nvGrpSpPr>
        <p:grpSpPr bwMode="auto">
          <a:xfrm>
            <a:off x="8195733" y="0"/>
            <a:ext cx="3996267" cy="876300"/>
            <a:chOff x="6096000" y="3924300"/>
            <a:chExt cx="2997200" cy="876300"/>
          </a:xfrm>
        </p:grpSpPr>
        <p:sp>
          <p:nvSpPr>
            <p:cNvPr id="9" name="Rectangle 11">
              <a:extLst>
                <a:ext uri="{FF2B5EF4-FFF2-40B4-BE49-F238E27FC236}">
                  <a16:creationId xmlns:a16="http://schemas.microsoft.com/office/drawing/2014/main" id="{4FF8238A-2930-4C8A-BB24-8B9F3F988C8A}"/>
                </a:ext>
              </a:extLst>
            </p:cNvPr>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10" name="Picture 9" descr="LOGO.gif">
              <a:extLst>
                <a:ext uri="{FF2B5EF4-FFF2-40B4-BE49-F238E27FC236}">
                  <a16:creationId xmlns:a16="http://schemas.microsoft.com/office/drawing/2014/main" id="{EC9B2840-C24A-4101-86F1-31BA51FA1071}"/>
                </a:ext>
              </a:extLst>
            </p:cNvPr>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11" name="Rectangle 10">
              <a:extLst>
                <a:ext uri="{FF2B5EF4-FFF2-40B4-BE49-F238E27FC236}">
                  <a16:creationId xmlns:a16="http://schemas.microsoft.com/office/drawing/2014/main" id="{0D6BE38A-1B3D-402A-8DEC-3EF6A624B63E}"/>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2" name="Picture 15" descr="logo.jpg">
            <a:extLst>
              <a:ext uri="{FF2B5EF4-FFF2-40B4-BE49-F238E27FC236}">
                <a16:creationId xmlns:a16="http://schemas.microsoft.com/office/drawing/2014/main" id="{98ABB297-030B-4D74-9F62-ECD752D4B6CE}"/>
              </a:ext>
            </a:extLst>
          </p:cNvPr>
          <p:cNvPicPr>
            <a:picLocks noChangeAspect="1"/>
          </p:cNvPicPr>
          <p:nvPr userDrawn="1"/>
        </p:nvPicPr>
        <p:blipFill>
          <a:blip r:embed="rId3" cstate="print"/>
          <a:srcRect/>
          <a:stretch>
            <a:fillRect/>
          </a:stretch>
        </p:blipFill>
        <p:spPr bwMode="auto">
          <a:xfrm>
            <a:off x="8737601" y="228600"/>
            <a:ext cx="2561167" cy="609600"/>
          </a:xfrm>
          <a:prstGeom prst="rect">
            <a:avLst/>
          </a:prstGeom>
          <a:noFill/>
          <a:ln w="9525">
            <a:noFill/>
            <a:miter lim="800000"/>
            <a:headEnd/>
            <a:tailEnd/>
          </a:ln>
        </p:spPr>
      </p:pic>
    </p:spTree>
    <p:extLst>
      <p:ext uri="{BB962C8B-B14F-4D97-AF65-F5344CB8AC3E}">
        <p14:creationId xmlns:p14="http://schemas.microsoft.com/office/powerpoint/2010/main" val="149530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OOP Using JAVA</a:t>
            </a:r>
            <a:endParaRPr lang="en-US" dirty="0"/>
          </a:p>
        </p:txBody>
      </p:sp>
      <p:sp>
        <p:nvSpPr>
          <p:cNvPr id="5" name="Footer Placeholder 4"/>
          <p:cNvSpPr>
            <a:spLocks noGrp="1"/>
          </p:cNvSpPr>
          <p:nvPr>
            <p:ph type="ftr" sz="quarter" idx="11"/>
          </p:nvPr>
        </p:nvSpPr>
        <p:spPr/>
        <p:txBody>
          <a:bodyPr/>
          <a:lstStyle/>
          <a:p>
            <a:pPr>
              <a:defRPr/>
            </a:pPr>
            <a:r>
              <a:rPr lang="en-US"/>
              <a:t>Faculty Name - GroupNo</a:t>
            </a:r>
            <a:endParaRPr lang="en-US" dirty="0"/>
          </a:p>
        </p:txBody>
      </p:sp>
      <p:sp>
        <p:nvSpPr>
          <p:cNvPr id="6" name="Slide Number Placeholder 5"/>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215290879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OOP Using JAVA</a:t>
            </a:r>
            <a:endParaRPr lang="en-US" dirty="0"/>
          </a:p>
        </p:txBody>
      </p:sp>
      <p:sp>
        <p:nvSpPr>
          <p:cNvPr id="6" name="Footer Placeholder 5"/>
          <p:cNvSpPr>
            <a:spLocks noGrp="1"/>
          </p:cNvSpPr>
          <p:nvPr>
            <p:ph type="ftr" sz="quarter" idx="11"/>
          </p:nvPr>
        </p:nvSpPr>
        <p:spPr/>
        <p:txBody>
          <a:bodyPr/>
          <a:lstStyle/>
          <a:p>
            <a:pPr>
              <a:defRPr/>
            </a:pPr>
            <a:r>
              <a:rPr lang="en-US"/>
              <a:t>Faculty Name - GroupNo</a:t>
            </a:r>
            <a:endParaRPr lang="en-US" dirty="0"/>
          </a:p>
        </p:txBody>
      </p:sp>
      <p:sp>
        <p:nvSpPr>
          <p:cNvPr id="7" name="Slide Number Placeholder 6"/>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386809738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OOP Using JAVA</a:t>
            </a:r>
            <a:endParaRPr lang="en-US" dirty="0"/>
          </a:p>
        </p:txBody>
      </p:sp>
      <p:sp>
        <p:nvSpPr>
          <p:cNvPr id="8" name="Footer Placeholder 7"/>
          <p:cNvSpPr>
            <a:spLocks noGrp="1"/>
          </p:cNvSpPr>
          <p:nvPr>
            <p:ph type="ftr" sz="quarter" idx="11"/>
          </p:nvPr>
        </p:nvSpPr>
        <p:spPr/>
        <p:txBody>
          <a:bodyPr/>
          <a:lstStyle/>
          <a:p>
            <a:pPr>
              <a:defRPr/>
            </a:pPr>
            <a:r>
              <a:rPr lang="en-US"/>
              <a:t>Faculty Name - GroupNo</a:t>
            </a:r>
            <a:endParaRPr lang="en-US" dirty="0"/>
          </a:p>
        </p:txBody>
      </p:sp>
      <p:sp>
        <p:nvSpPr>
          <p:cNvPr id="9" name="Slide Number Placeholder 8"/>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243489616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OOP Using JAVA</a:t>
            </a:r>
            <a:endParaRPr lang="en-US" dirty="0"/>
          </a:p>
        </p:txBody>
      </p:sp>
      <p:sp>
        <p:nvSpPr>
          <p:cNvPr id="4" name="Footer Placeholder 3"/>
          <p:cNvSpPr>
            <a:spLocks noGrp="1"/>
          </p:cNvSpPr>
          <p:nvPr>
            <p:ph type="ftr" sz="quarter" idx="11"/>
          </p:nvPr>
        </p:nvSpPr>
        <p:spPr/>
        <p:txBody>
          <a:bodyPr/>
          <a:lstStyle/>
          <a:p>
            <a:pPr>
              <a:defRPr/>
            </a:pPr>
            <a:r>
              <a:rPr lang="en-US"/>
              <a:t>Faculty Name - GroupNo</a:t>
            </a:r>
            <a:endParaRPr lang="en-US" dirty="0"/>
          </a:p>
        </p:txBody>
      </p:sp>
      <p:sp>
        <p:nvSpPr>
          <p:cNvPr id="5" name="Slide Number Placeholder 4"/>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422961439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OOP Using JAVA</a:t>
            </a:r>
            <a:endParaRPr lang="en-US" dirty="0"/>
          </a:p>
        </p:txBody>
      </p:sp>
      <p:sp>
        <p:nvSpPr>
          <p:cNvPr id="3" name="Footer Placeholder 2"/>
          <p:cNvSpPr>
            <a:spLocks noGrp="1"/>
          </p:cNvSpPr>
          <p:nvPr>
            <p:ph type="ftr" sz="quarter" idx="11"/>
          </p:nvPr>
        </p:nvSpPr>
        <p:spPr/>
        <p:txBody>
          <a:bodyPr/>
          <a:lstStyle/>
          <a:p>
            <a:pPr>
              <a:defRPr/>
            </a:pPr>
            <a:r>
              <a:rPr lang="en-US"/>
              <a:t>Faculty Name - GroupNo</a:t>
            </a:r>
            <a:endParaRPr lang="en-US" dirty="0"/>
          </a:p>
        </p:txBody>
      </p:sp>
      <p:sp>
        <p:nvSpPr>
          <p:cNvPr id="4" name="Slide Number Placeholder 3"/>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182426955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OOP Using JAVA</a:t>
            </a:r>
            <a:endParaRPr lang="en-US" dirty="0"/>
          </a:p>
        </p:txBody>
      </p:sp>
      <p:sp>
        <p:nvSpPr>
          <p:cNvPr id="6" name="Footer Placeholder 5"/>
          <p:cNvSpPr>
            <a:spLocks noGrp="1"/>
          </p:cNvSpPr>
          <p:nvPr>
            <p:ph type="ftr" sz="quarter" idx="11"/>
          </p:nvPr>
        </p:nvSpPr>
        <p:spPr/>
        <p:txBody>
          <a:bodyPr/>
          <a:lstStyle/>
          <a:p>
            <a:pPr>
              <a:defRPr/>
            </a:pPr>
            <a:r>
              <a:rPr lang="en-US"/>
              <a:t>Faculty Name - GroupNo</a:t>
            </a:r>
            <a:endParaRPr lang="en-US" dirty="0"/>
          </a:p>
        </p:txBody>
      </p:sp>
      <p:sp>
        <p:nvSpPr>
          <p:cNvPr id="7" name="Slide Number Placeholder 6"/>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50428034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OOP Using JAVA</a:t>
            </a:r>
            <a:endParaRPr lang="en-US" dirty="0"/>
          </a:p>
        </p:txBody>
      </p:sp>
      <p:sp>
        <p:nvSpPr>
          <p:cNvPr id="6" name="Footer Placeholder 5"/>
          <p:cNvSpPr>
            <a:spLocks noGrp="1"/>
          </p:cNvSpPr>
          <p:nvPr>
            <p:ph type="ftr" sz="quarter" idx="11"/>
          </p:nvPr>
        </p:nvSpPr>
        <p:spPr/>
        <p:txBody>
          <a:bodyPr/>
          <a:lstStyle/>
          <a:p>
            <a:pPr>
              <a:defRPr/>
            </a:pPr>
            <a:r>
              <a:rPr lang="en-US"/>
              <a:t>Faculty Name - GroupNo</a:t>
            </a:r>
            <a:endParaRPr lang="en-US" dirty="0"/>
          </a:p>
        </p:txBody>
      </p:sp>
      <p:sp>
        <p:nvSpPr>
          <p:cNvPr id="7" name="Slide Number Placeholder 6"/>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64194975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OOP Using JAVA</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Faculty Name - GroupNo</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DC763-8AAC-4A07-A453-38B55A3783BD}" type="slidenum">
              <a:rPr lang="en-US" smtClean="0"/>
              <a:t>‹#›</a:t>
            </a:fld>
            <a:endParaRPr lang="en-US"/>
          </a:p>
        </p:txBody>
      </p:sp>
    </p:spTree>
    <p:extLst>
      <p:ext uri="{BB962C8B-B14F-4D97-AF65-F5344CB8AC3E}">
        <p14:creationId xmlns:p14="http://schemas.microsoft.com/office/powerpoint/2010/main" val="189810011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676400" y="914400"/>
            <a:ext cx="8763000" cy="4038600"/>
          </a:xfrm>
          <a:prstGeom prst="rect">
            <a:avLst/>
          </a:prstGeom>
          <a:noFill/>
          <a:ln w="9525">
            <a:noFill/>
            <a:miter lim="800000"/>
          </a:ln>
        </p:spPr>
        <p:txBody>
          <a:bodyPr tIns="33120" anchor="ctr"/>
          <a:lstStyle/>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7000" b="1" dirty="0">
                <a:solidFill>
                  <a:srgbClr val="3A30FA"/>
                </a:solidFill>
                <a:latin typeface="Times New Roman" panose="02020503050405090304" pitchFamily="18" charset="0"/>
                <a:cs typeface="Times New Roman" panose="02020503050405090304" pitchFamily="18" charset="0"/>
              </a:rPr>
              <a:t>To do peer connectivity, assign IP address and share the resource</a:t>
            </a:r>
          </a:p>
        </p:txBody>
      </p:sp>
      <p:sp>
        <p:nvSpPr>
          <p:cNvPr id="6" name="TextBox 5"/>
          <p:cNvSpPr txBox="1"/>
          <p:nvPr/>
        </p:nvSpPr>
        <p:spPr>
          <a:xfrm>
            <a:off x="3200400" y="5599332"/>
            <a:ext cx="6172200" cy="646331"/>
          </a:xfrm>
          <a:prstGeom prst="rect">
            <a:avLst/>
          </a:prstGeom>
          <a:noFill/>
        </p:spPr>
        <p:txBody>
          <a:bodyPr wrap="square" rtlCol="0">
            <a:spAutoFit/>
          </a:bodyPr>
          <a:lstStyle/>
          <a:p>
            <a:pPr algn="ctr"/>
            <a:r>
              <a:rPr lang="en-US" dirty="0">
                <a:solidFill>
                  <a:srgbClr val="FF0000"/>
                </a:solidFill>
                <a:latin typeface="Times New Roman" panose="02020503050405090304" pitchFamily="18" charset="0"/>
                <a:cs typeface="Times New Roman" panose="02020503050405090304" pitchFamily="18" charset="0"/>
              </a:rPr>
              <a:t>Department of Computer Science and Engineering</a:t>
            </a:r>
          </a:p>
          <a:p>
            <a:pPr algn="ctr"/>
            <a:r>
              <a:rPr lang="en-US" dirty="0">
                <a:solidFill>
                  <a:srgbClr val="FF0000"/>
                </a:solidFill>
                <a:latin typeface="Times New Roman" panose="02020503050405090304" pitchFamily="18" charset="0"/>
                <a:cs typeface="Times New Roman" panose="02020503050405090304" pitchFamily="18" charset="0"/>
              </a:rPr>
              <a:t>Chitkara University, Punjab</a:t>
            </a:r>
          </a:p>
        </p:txBody>
      </p:sp>
      <p:sp>
        <p:nvSpPr>
          <p:cNvPr id="2" name="Date Placeholder 1"/>
          <p:cNvSpPr>
            <a:spLocks noGrp="1"/>
          </p:cNvSpPr>
          <p:nvPr>
            <p:ph type="dt" sz="half" idx="10"/>
          </p:nvPr>
        </p:nvSpPr>
        <p:spPr/>
        <p:txBody>
          <a:bodyPr/>
          <a:lstStyle/>
          <a:p>
            <a:r>
              <a:rPr lang="en-US"/>
              <a:t>Computer Networks</a:t>
            </a:r>
          </a:p>
        </p:txBody>
      </p:sp>
      <p:sp>
        <p:nvSpPr>
          <p:cNvPr id="4" name="Slide Number Placeholder 3"/>
          <p:cNvSpPr>
            <a:spLocks noGrp="1"/>
          </p:cNvSpPr>
          <p:nvPr>
            <p:ph type="sldNum" sz="quarter" idx="12"/>
          </p:nvPr>
        </p:nvSpPr>
        <p:spPr/>
        <p:txBody>
          <a:bodyPr/>
          <a:lstStyle/>
          <a:p>
            <a:fld id="{8BD8F058-9003-4658-AA47-7D4800AF7EA2}"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a:t>To do peer connectivity</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609600" y="914401"/>
            <a:ext cx="10820400" cy="4493538"/>
          </a:xfrm>
          <a:prstGeom prst="rect">
            <a:avLst/>
          </a:prstGeom>
          <a:noFill/>
        </p:spPr>
        <p:txBody>
          <a:bodyPr wrap="square" rtlCol="0">
            <a:spAutoFit/>
          </a:bodyPr>
          <a:lstStyle/>
          <a:p>
            <a:pPr marL="285750" indent="-285750" algn="just">
              <a:buFont typeface="Arial" pitchFamily="34" charset="0"/>
              <a:buChar char="•"/>
            </a:pPr>
            <a:r>
              <a:rPr lang="en-IN" sz="2600" dirty="0">
                <a:latin typeface="Times New Roman" pitchFamily="18" charset="0"/>
                <a:cs typeface="Times New Roman" pitchFamily="18" charset="0"/>
              </a:rPr>
              <a:t>In peer-to-peer (P2P) networking, a group of computers are linked together with equal permissions and responsibilities for processing data. Unlike traditional client-server networking, no devices in a P2P network are designated solely to serve or to receive data. Each connected machine has the same rights as its “peers”, and can be used for the same purposes.</a:t>
            </a:r>
          </a:p>
          <a:p>
            <a:pPr marL="285750" indent="-285750" algn="just">
              <a:buFont typeface="Arial" pitchFamily="34" charset="0"/>
              <a:buChar char="•"/>
            </a:pPr>
            <a:endParaRPr lang="en-IN" sz="2600" dirty="0">
              <a:latin typeface="Times New Roman" pitchFamily="18" charset="0"/>
              <a:cs typeface="Times New Roman" pitchFamily="18" charset="0"/>
            </a:endParaRPr>
          </a:p>
          <a:p>
            <a:pPr marL="285750" indent="-285750" algn="just">
              <a:buFont typeface="Arial" pitchFamily="34" charset="0"/>
              <a:buChar char="•"/>
            </a:pPr>
            <a:r>
              <a:rPr lang="en-IN" sz="2600" dirty="0">
                <a:latin typeface="Times New Roman" pitchFamily="18" charset="0"/>
                <a:cs typeface="Times New Roman" pitchFamily="18" charset="0"/>
              </a:rPr>
              <a:t>Types of P2P networks:</a:t>
            </a:r>
          </a:p>
          <a:p>
            <a:pPr marL="342900" indent="-342900" algn="just">
              <a:buAutoNum type="arabicPeriod"/>
            </a:pPr>
            <a:r>
              <a:rPr lang="en-IN" sz="2600" dirty="0">
                <a:latin typeface="Times New Roman" pitchFamily="18" charset="0"/>
                <a:cs typeface="Times New Roman" pitchFamily="18" charset="0"/>
              </a:rPr>
              <a:t>Unstructured P2P networks: In this type of P2P network, each device is able to make an equal contribution. This network is easy to build as devices can be connected randomly in the network. But being unstructured, it becomes difficult to find 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3</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762000" y="990600"/>
            <a:ext cx="10134600" cy="4724370"/>
          </a:xfrm>
          <a:prstGeom prst="rect">
            <a:avLst/>
          </a:prstGeom>
          <a:noFill/>
        </p:spPr>
        <p:txBody>
          <a:bodyPr wrap="square" rtlCol="0">
            <a:spAutoFit/>
          </a:bodyPr>
          <a:lstStyle/>
          <a:p>
            <a:pPr marL="342900" indent="-342900" algn="just">
              <a:buFont typeface="+mj-lt"/>
              <a:buAutoNum type="arabicPeriod" startAt="2"/>
            </a:pPr>
            <a:r>
              <a:rPr lang="en-IN" sz="2500" dirty="0">
                <a:latin typeface="Times New Roman" pitchFamily="18" charset="0"/>
                <a:cs typeface="Times New Roman" pitchFamily="18" charset="0"/>
              </a:rPr>
              <a:t>Structured P2P networks: It is designed using the software which creates a virtual layer in order to put the nodes in a specific structure. These are not easy to set-up but can give easy access to users to the content.</a:t>
            </a:r>
          </a:p>
          <a:p>
            <a:pPr marL="342900" indent="-342900" algn="just">
              <a:buAutoNum type="arabicPeriod" startAt="2"/>
            </a:pPr>
            <a:r>
              <a:rPr lang="en-IN" sz="2500" dirty="0">
                <a:latin typeface="Times New Roman" pitchFamily="18" charset="0"/>
                <a:cs typeface="Times New Roman" pitchFamily="18" charset="0"/>
              </a:rPr>
              <a:t>Hybrid P2P networks: It combines the features of both P2P network and client-server architecture. An example of such a network is to find a node using the central server. </a:t>
            </a:r>
          </a:p>
          <a:p>
            <a:pPr marL="457200" indent="-457200" algn="just">
              <a:buFont typeface="Arial" pitchFamily="34" charset="0"/>
              <a:buChar char="•"/>
            </a:pPr>
            <a:r>
              <a:rPr lang="en-IN" sz="2500" dirty="0">
                <a:latin typeface="Times New Roman" pitchFamily="18" charset="0"/>
                <a:cs typeface="Times New Roman" pitchFamily="18" charset="0"/>
              </a:rPr>
              <a:t>Features of P2P network: These networks do not involve a large number of nodes, usually less than 12. All the computers in the network store their own data but this data is accessible by the group. Unlike client-server networks, P2P uses resources and also provides them. This results in additional resources if the number of nodes </a:t>
            </a:r>
            <a:r>
              <a:rPr lang="en-IN" sz="2500" dirty="0" err="1">
                <a:latin typeface="Times New Roman" pitchFamily="18" charset="0"/>
                <a:cs typeface="Times New Roman" pitchFamily="18" charset="0"/>
              </a:rPr>
              <a:t>increases.It</a:t>
            </a:r>
            <a:r>
              <a:rPr lang="en-IN" sz="2500" dirty="0">
                <a:latin typeface="Times New Roman" pitchFamily="18" charset="0"/>
                <a:cs typeface="Times New Roman" pitchFamily="18" charset="0"/>
              </a:rPr>
              <a:t> requires specialized software</a:t>
            </a:r>
            <a:r>
              <a:rPr lang="en-IN" sz="2600" dirty="0">
                <a:latin typeface="Times New Roman" pitchFamily="18" charset="0"/>
                <a:cs typeface="Times New Roman" pitchFamily="18" charset="0"/>
              </a:rPr>
              <a:t>.</a:t>
            </a:r>
          </a:p>
        </p:txBody>
      </p:sp>
    </p:spTree>
    <p:extLst>
      <p:ext uri="{BB962C8B-B14F-4D97-AF65-F5344CB8AC3E}">
        <p14:creationId xmlns:p14="http://schemas.microsoft.com/office/powerpoint/2010/main" val="27339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IN" sz="4000" b="1" dirty="0" err="1"/>
              <a:t>Contd</a:t>
            </a:r>
            <a:r>
              <a:rPr lang="en-IN"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1613338" y="914400"/>
            <a:ext cx="8534400" cy="5416868"/>
          </a:xfrm>
          <a:prstGeom prst="rect">
            <a:avLst/>
          </a:prstGeom>
          <a:noFill/>
        </p:spPr>
        <p:txBody>
          <a:bodyPr wrap="square" rtlCol="0">
            <a:spAutoFit/>
          </a:bodyPr>
          <a:lstStyle/>
          <a:p>
            <a:pPr marL="285750" indent="-285750" algn="just">
              <a:buFont typeface="Arial" pitchFamily="34" charset="0"/>
              <a:buChar char="•"/>
            </a:pPr>
            <a:r>
              <a:rPr lang="en-IN" sz="2600" dirty="0">
                <a:latin typeface="Times New Roman" pitchFamily="18" charset="0"/>
                <a:cs typeface="Times New Roman" pitchFamily="18" charset="0"/>
              </a:rPr>
              <a:t>How to use P2P network efficiently: Firstly secure your network via privacy solutions. Design a strategy that suits the underlying architecture in order to manage applications and underlying data. Keep a check on the cyber security threats which might prevail in the network. Invest in good quality software that can sustain attacks and prevent the network from being exploited. Update your software regularly.</a:t>
            </a:r>
          </a:p>
          <a:p>
            <a:pPr marL="285750" indent="-285750" algn="just">
              <a:buFont typeface="Arial" pitchFamily="34" charset="0"/>
              <a:buChar char="•"/>
            </a:pPr>
            <a:r>
              <a:rPr lang="en-IN" sz="2600" dirty="0">
                <a:latin typeface="Times New Roman" pitchFamily="18" charset="0"/>
                <a:cs typeface="Times New Roman" pitchFamily="18" charset="0"/>
              </a:rPr>
              <a:t>Advantages of P2P network: </a:t>
            </a:r>
          </a:p>
          <a:p>
            <a:pPr marL="514350" indent="-514350" algn="just">
              <a:buAutoNum type="arabicPeriod"/>
            </a:pPr>
            <a:r>
              <a:rPr lang="en-IN" sz="2600" dirty="0">
                <a:latin typeface="Times New Roman" pitchFamily="18" charset="0"/>
                <a:cs typeface="Times New Roman" pitchFamily="18" charset="0"/>
              </a:rPr>
              <a:t>Network is easy to maintain because each node is independent of each other.</a:t>
            </a:r>
          </a:p>
          <a:p>
            <a:pPr marL="514350" indent="-514350" algn="just">
              <a:buAutoNum type="arabicPeriod"/>
            </a:pPr>
            <a:r>
              <a:rPr lang="en-IN" sz="2600" dirty="0">
                <a:latin typeface="Times New Roman" pitchFamily="18" charset="0"/>
                <a:cs typeface="Times New Roman" pitchFamily="18" charset="0"/>
              </a:rPr>
              <a:t>Since each node acts as a server, therefore the cost of the central server is saved.</a:t>
            </a:r>
          </a:p>
        </p:txBody>
      </p:sp>
    </p:spTree>
    <p:extLst>
      <p:ext uri="{BB962C8B-B14F-4D97-AF65-F5344CB8AC3E}">
        <p14:creationId xmlns:p14="http://schemas.microsoft.com/office/powerpoint/2010/main" val="27339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IN" sz="4000" b="1" dirty="0" err="1"/>
              <a:t>Contd</a:t>
            </a:r>
            <a:r>
              <a:rPr lang="en-IN"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5</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1676400" y="990601"/>
            <a:ext cx="8534400" cy="3570208"/>
          </a:xfrm>
          <a:prstGeom prst="rect">
            <a:avLst/>
          </a:prstGeom>
          <a:noFill/>
        </p:spPr>
        <p:txBody>
          <a:bodyPr wrap="square" rtlCol="0">
            <a:spAutoFit/>
          </a:bodyPr>
          <a:lstStyle/>
          <a:p>
            <a:pPr algn="just"/>
            <a:r>
              <a:rPr lang="en-IN" sz="2600" dirty="0">
                <a:latin typeface="Times New Roman" pitchFamily="18" charset="0"/>
                <a:cs typeface="Times New Roman" pitchFamily="18" charset="0"/>
              </a:rPr>
              <a:t>3. Adding, deleting and repairing nodes in this network is easy.</a:t>
            </a:r>
          </a:p>
          <a:p>
            <a:pPr algn="just"/>
            <a:endParaRPr lang="en-IN" sz="2600" dirty="0">
              <a:latin typeface="Times New Roman" pitchFamily="18" charset="0"/>
              <a:cs typeface="Times New Roman" pitchFamily="18" charset="0"/>
            </a:endParaRPr>
          </a:p>
          <a:p>
            <a:pPr algn="just"/>
            <a:endParaRPr lang="en-IN" sz="2600" dirty="0">
              <a:latin typeface="Times New Roman" pitchFamily="18" charset="0"/>
              <a:cs typeface="Times New Roman" pitchFamily="18" charset="0"/>
            </a:endParaRPr>
          </a:p>
          <a:p>
            <a:pPr marL="285750" indent="-285750" algn="just">
              <a:buFont typeface="Arial" pitchFamily="34" charset="0"/>
              <a:buChar char="•"/>
            </a:pPr>
            <a:r>
              <a:rPr lang="en-IN" sz="2600" dirty="0">
                <a:latin typeface="Times New Roman" pitchFamily="18" charset="0"/>
                <a:cs typeface="Times New Roman" pitchFamily="18" charset="0"/>
              </a:rPr>
              <a:t>Disadvantages of P2P network:</a:t>
            </a:r>
          </a:p>
          <a:p>
            <a:pPr algn="just"/>
            <a:r>
              <a:rPr lang="en-IN" sz="2600" dirty="0">
                <a:latin typeface="Times New Roman" pitchFamily="18" charset="0"/>
                <a:cs typeface="Times New Roman" pitchFamily="18" charset="0"/>
              </a:rPr>
              <a:t>1. Because of no central server, data is always vulnerable to get lost because of no backup.</a:t>
            </a:r>
          </a:p>
          <a:p>
            <a:pPr algn="just"/>
            <a:r>
              <a:rPr lang="en-IN" sz="2600" dirty="0">
                <a:latin typeface="Times New Roman" pitchFamily="18" charset="0"/>
                <a:cs typeface="Times New Roman" pitchFamily="18" charset="0"/>
              </a:rPr>
              <a:t>2. It becomes difficult to secure the complete network because each node is independent.</a:t>
            </a:r>
          </a:p>
          <a:p>
            <a:endParaRPr lang="en-IN" dirty="0"/>
          </a:p>
        </p:txBody>
      </p:sp>
    </p:spTree>
    <p:extLst>
      <p:ext uri="{BB962C8B-B14F-4D97-AF65-F5344CB8AC3E}">
        <p14:creationId xmlns:p14="http://schemas.microsoft.com/office/powerpoint/2010/main" val="27339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a:t>Assign the IP address</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6</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1676400" y="990600"/>
            <a:ext cx="8839200" cy="5755422"/>
          </a:xfrm>
          <a:prstGeom prst="rect">
            <a:avLst/>
          </a:prstGeom>
          <a:noFill/>
        </p:spPr>
        <p:txBody>
          <a:bodyPr wrap="square" rtlCol="0">
            <a:spAutoFit/>
          </a:bodyPr>
          <a:lstStyle/>
          <a:p>
            <a:pPr marL="285750" indent="-285750" algn="just">
              <a:buFont typeface="Arial" pitchFamily="34" charset="0"/>
              <a:buChar char="•"/>
            </a:pPr>
            <a:r>
              <a:rPr lang="en-IN" sz="2500" dirty="0">
                <a:latin typeface="Times New Roman" pitchFamily="18" charset="0"/>
                <a:cs typeface="Times New Roman" pitchFamily="18" charset="0"/>
              </a:rPr>
              <a:t>An IP address is an address used in order to uniquely identify a device on an IP network. The address is made up of 32 binary bits, which can be divisible into a network portion and host portion with the help of a subnet mask. The 32 binary bits are broken into four octets (1 octet = 8 bits). Each octet is converted to decimal and separated by a period (dot). For this reason, an IP address is said to be expressed in dotted decimal format (for example, 172.16.81.100). The value in each octet ranges from 0 to 255 decimal, or 00000000 - 11111111 binary.</a:t>
            </a:r>
          </a:p>
          <a:p>
            <a:pPr marL="285750" indent="-285750" algn="just">
              <a:buFont typeface="Arial" pitchFamily="34" charset="0"/>
              <a:buChar char="•"/>
            </a:pPr>
            <a:r>
              <a:rPr lang="en-IN" sz="2500" dirty="0">
                <a:latin typeface="Times New Roman" pitchFamily="18" charset="0"/>
                <a:cs typeface="Times New Roman" pitchFamily="18" charset="0"/>
              </a:rPr>
              <a:t>The right most bit, or least significant bit, of an octet holds a value of 2</a:t>
            </a:r>
            <a:r>
              <a:rPr lang="en-IN" sz="2500" baseline="30000" dirty="0">
                <a:latin typeface="Times New Roman" pitchFamily="18" charset="0"/>
                <a:cs typeface="Times New Roman" pitchFamily="18" charset="0"/>
              </a:rPr>
              <a:t>0</a:t>
            </a:r>
            <a:r>
              <a:rPr lang="en-IN" sz="2500" dirty="0">
                <a:latin typeface="Times New Roman" pitchFamily="18" charset="0"/>
                <a:cs typeface="Times New Roman" pitchFamily="18" charset="0"/>
              </a:rPr>
              <a:t>. The bit just to the left of that holds a value of 2</a:t>
            </a:r>
            <a:r>
              <a:rPr lang="en-IN" sz="2500" baseline="30000" dirty="0">
                <a:latin typeface="Times New Roman" pitchFamily="18" charset="0"/>
                <a:cs typeface="Times New Roman" pitchFamily="18" charset="0"/>
              </a:rPr>
              <a:t>1</a:t>
            </a:r>
            <a:r>
              <a:rPr lang="en-IN" sz="2500" dirty="0">
                <a:latin typeface="Times New Roman" pitchFamily="18" charset="0"/>
                <a:cs typeface="Times New Roman" pitchFamily="18" charset="0"/>
              </a:rPr>
              <a:t>. This continues until the left-most bit, or most significant bit, which holds a value of 2</a:t>
            </a:r>
            <a:r>
              <a:rPr lang="en-IN" sz="2500" baseline="30000" dirty="0">
                <a:latin typeface="Times New Roman" pitchFamily="18" charset="0"/>
                <a:cs typeface="Times New Roman" pitchFamily="18" charset="0"/>
              </a:rPr>
              <a:t>7</a:t>
            </a:r>
            <a:r>
              <a:rPr lang="en-IN" sz="2500" dirty="0">
                <a:latin typeface="Times New Roman" pitchFamily="18" charset="0"/>
                <a:cs typeface="Times New Roman" pitchFamily="18" charset="0"/>
              </a:rPr>
              <a:t>. So if all binary bits are a one, the decimal equivalent would be 255 as shown here:</a:t>
            </a:r>
          </a:p>
          <a:p>
            <a:pPr marL="285750" indent="-285750" algn="just">
              <a:buFont typeface="Arial" pitchFamily="34" charset="0"/>
              <a:buChar char="•"/>
            </a:pPr>
            <a:endParaRPr lang="en-IN" dirty="0"/>
          </a:p>
        </p:txBody>
      </p:sp>
    </p:spTree>
    <p:extLst>
      <p:ext uri="{BB962C8B-B14F-4D97-AF65-F5344CB8AC3E}">
        <p14:creationId xmlns:p14="http://schemas.microsoft.com/office/powerpoint/2010/main" val="27339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7</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1676400" y="914401"/>
            <a:ext cx="8915400" cy="5632311"/>
          </a:xfrm>
          <a:prstGeom prst="rect">
            <a:avLst/>
          </a:prstGeom>
          <a:noFill/>
        </p:spPr>
        <p:txBody>
          <a:bodyPr wrap="square" rtlCol="0">
            <a:spAutoFit/>
          </a:bodyPr>
          <a:lstStyle/>
          <a:p>
            <a:pPr algn="just"/>
            <a:r>
              <a:rPr lang="en-IN" sz="2400" dirty="0">
                <a:latin typeface="Times New Roman" pitchFamily="18" charset="0"/>
                <a:cs typeface="Times New Roman" pitchFamily="18" charset="0"/>
              </a:rPr>
              <a:t>1 1 1 1 1 1 1 1 </a:t>
            </a:r>
          </a:p>
          <a:p>
            <a:pPr algn="just"/>
            <a:r>
              <a:rPr lang="en-IN" sz="2400" dirty="0">
                <a:latin typeface="Times New Roman" pitchFamily="18" charset="0"/>
                <a:cs typeface="Times New Roman" pitchFamily="18" charset="0"/>
              </a:rPr>
              <a:t>128 64 32 16 8 4 2 1 (128+64+32+16+8+4+2+1=255) </a:t>
            </a:r>
          </a:p>
          <a:p>
            <a:pPr marL="285750" indent="-285750" algn="just">
              <a:buFont typeface="Arial" pitchFamily="34" charset="0"/>
              <a:buChar char="•"/>
            </a:pPr>
            <a:r>
              <a:rPr lang="en-IN" sz="2400" dirty="0">
                <a:latin typeface="Times New Roman" pitchFamily="18" charset="0"/>
                <a:cs typeface="Times New Roman" pitchFamily="18" charset="0"/>
              </a:rPr>
              <a:t>Here is a sample octet conversion when not all of the bits are set to 1.</a:t>
            </a:r>
          </a:p>
          <a:p>
            <a:pPr algn="just"/>
            <a:r>
              <a:rPr lang="en-IN" sz="2400" dirty="0">
                <a:latin typeface="Times New Roman" pitchFamily="18" charset="0"/>
                <a:cs typeface="Times New Roman" pitchFamily="18" charset="0"/>
              </a:rPr>
              <a:t>0 1 0 0 0 0 0 1 </a:t>
            </a:r>
          </a:p>
          <a:p>
            <a:pPr algn="just"/>
            <a:r>
              <a:rPr lang="en-IN" sz="2400" dirty="0">
                <a:latin typeface="Times New Roman" pitchFamily="18" charset="0"/>
                <a:cs typeface="Times New Roman" pitchFamily="18" charset="0"/>
              </a:rPr>
              <a:t>0 64 0 0 0 0 0 1 (0+64+0+0+0+0+0+1=65) </a:t>
            </a:r>
          </a:p>
          <a:p>
            <a:pPr marL="285750" indent="-285750" algn="just">
              <a:buFont typeface="Arial" pitchFamily="34" charset="0"/>
              <a:buChar char="•"/>
            </a:pPr>
            <a:r>
              <a:rPr lang="en-IN" sz="2400" dirty="0">
                <a:latin typeface="Times New Roman" pitchFamily="18" charset="0"/>
                <a:cs typeface="Times New Roman" pitchFamily="18" charset="0"/>
              </a:rPr>
              <a:t>And this sample shows an IP address represented in both binary and decimal.</a:t>
            </a:r>
          </a:p>
          <a:p>
            <a:pPr algn="just"/>
            <a:r>
              <a:rPr lang="en-IN" sz="2400" dirty="0">
                <a:latin typeface="Times New Roman" pitchFamily="18" charset="0"/>
                <a:cs typeface="Times New Roman" pitchFamily="18" charset="0"/>
              </a:rPr>
              <a:t>10. 1. 23. 19 (decimal) </a:t>
            </a:r>
          </a:p>
          <a:p>
            <a:pPr algn="just"/>
            <a:r>
              <a:rPr lang="en-IN" sz="2400" dirty="0">
                <a:latin typeface="Times New Roman" pitchFamily="18" charset="0"/>
                <a:cs typeface="Times New Roman" pitchFamily="18" charset="0"/>
              </a:rPr>
              <a:t>00001010.00000001.00010111.00010011 (binary) </a:t>
            </a:r>
          </a:p>
          <a:p>
            <a:pPr marL="285750" indent="-285750" algn="just">
              <a:buFont typeface="Arial" pitchFamily="34" charset="0"/>
              <a:buChar char="•"/>
            </a:pPr>
            <a:r>
              <a:rPr lang="en-IN" sz="2400" dirty="0">
                <a:latin typeface="Times New Roman" pitchFamily="18" charset="0"/>
                <a:cs typeface="Times New Roman" pitchFamily="18" charset="0"/>
              </a:rPr>
              <a:t>These octets are broken down to provide an addressing scheme that can accommodate large and small networks. There are five different classes of networks, A to E. This document focuses on classes A to C, since classes D and E are reserved and discussion of them is beyond the scope of this document.</a:t>
            </a:r>
          </a:p>
        </p:txBody>
      </p:sp>
    </p:spTree>
    <p:extLst>
      <p:ext uri="{BB962C8B-B14F-4D97-AF65-F5344CB8AC3E}">
        <p14:creationId xmlns:p14="http://schemas.microsoft.com/office/powerpoint/2010/main" val="27339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IN" sz="4000" b="1" dirty="0"/>
              <a:t>Resource sharing</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8</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1668517" y="990600"/>
            <a:ext cx="8694683" cy="5878532"/>
          </a:xfrm>
          <a:prstGeom prst="rect">
            <a:avLst/>
          </a:prstGeom>
          <a:noFill/>
        </p:spPr>
        <p:txBody>
          <a:bodyPr wrap="square" rtlCol="0">
            <a:spAutoFit/>
          </a:bodyPr>
          <a:lstStyle/>
          <a:p>
            <a:pPr marL="457200" indent="-457200" algn="just">
              <a:buFont typeface="Arial" pitchFamily="34" charset="0"/>
              <a:buChar char="•"/>
            </a:pPr>
            <a:r>
              <a:rPr lang="en-IN" sz="2500" dirty="0">
                <a:latin typeface="Times New Roman" pitchFamily="18" charset="0"/>
                <a:cs typeface="Times New Roman" pitchFamily="18" charset="0"/>
              </a:rPr>
              <a:t>Shared resources, also known as network resources, refer to computer data, information, or hardware devices that can be easily accessed from a remote computer through a local area network (LAN) or enterprise intranet. Successful shared resource access allows users to operate as if the shared resource were on their own computer. The most frequently used shared network environment objects are files, data, multimedia and hardware resources like printers, fax machines and scanners. </a:t>
            </a:r>
          </a:p>
          <a:p>
            <a:pPr marL="457200" indent="-457200">
              <a:buFont typeface="Arial" pitchFamily="34" charset="0"/>
              <a:buChar char="•"/>
            </a:pPr>
            <a:r>
              <a:rPr lang="en-IN" sz="2500" dirty="0">
                <a:latin typeface="Times New Roman" pitchFamily="18" charset="0"/>
                <a:cs typeface="Times New Roman" pitchFamily="18" charset="0"/>
              </a:rPr>
              <a:t>Shared LAN points are used by a variety of system resources, such as hard drives, printers, scanners and network cards. </a:t>
            </a:r>
          </a:p>
          <a:p>
            <a:pPr marL="457200" indent="-457200">
              <a:buFont typeface="Arial" pitchFamily="34" charset="0"/>
              <a:buChar char="•"/>
            </a:pPr>
            <a:r>
              <a:rPr lang="en-IN" sz="2500" dirty="0">
                <a:latin typeface="Times New Roman" pitchFamily="18" charset="0"/>
                <a:cs typeface="Times New Roman" pitchFamily="18" charset="0"/>
              </a:rPr>
              <a:t>File and printer sharing occur via two network communication mechanisms: peer-to-peer (P2P) sharing and the client-server network model.</a:t>
            </a:r>
          </a:p>
          <a:p>
            <a:pPr marL="457200" indent="-457200" algn="just">
              <a:buFont typeface="Arial" pitchFamily="34" charset="0"/>
              <a:buChar char="•"/>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27339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IN" sz="4000" b="1" dirty="0" err="1"/>
              <a:t>Contd</a:t>
            </a:r>
            <a:r>
              <a:rPr lang="en-IN"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9</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914400" y="914401"/>
            <a:ext cx="10210800" cy="4893647"/>
          </a:xfrm>
          <a:prstGeom prst="rect">
            <a:avLst/>
          </a:prstGeom>
          <a:noFill/>
        </p:spPr>
        <p:txBody>
          <a:bodyPr wrap="square" rtlCol="0">
            <a:spAutoFit/>
          </a:bodyPr>
          <a:lstStyle/>
          <a:p>
            <a:pPr marL="285750" indent="-285750" algn="just">
              <a:buFont typeface="Arial" pitchFamily="34" charset="0"/>
              <a:buChar char="•"/>
            </a:pPr>
            <a:r>
              <a:rPr lang="en-IN" sz="2400" dirty="0">
                <a:latin typeface="Times New Roman" pitchFamily="18" charset="0"/>
                <a:cs typeface="Times New Roman" pitchFamily="18" charset="0"/>
              </a:rPr>
              <a:t>Sharing network resources requires abiding by certain constraints, as follows:</a:t>
            </a:r>
          </a:p>
          <a:p>
            <a:pPr algn="just"/>
            <a:r>
              <a:rPr lang="en-IN" sz="2400" dirty="0">
                <a:latin typeface="Times New Roman" pitchFamily="18" charset="0"/>
                <a:cs typeface="Times New Roman" pitchFamily="18" charset="0"/>
              </a:rPr>
              <a:t>1. </a:t>
            </a:r>
            <a:r>
              <a:rPr lang="en-IN" sz="2400" b="1" dirty="0">
                <a:latin typeface="Times New Roman" pitchFamily="18" charset="0"/>
                <a:cs typeface="Times New Roman" pitchFamily="18" charset="0"/>
              </a:rPr>
              <a:t>Security: </a:t>
            </a:r>
            <a:r>
              <a:rPr lang="en-IN" sz="2400" dirty="0">
                <a:latin typeface="Times New Roman" pitchFamily="18" charset="0"/>
                <a:cs typeface="Times New Roman" pitchFamily="18" charset="0"/>
              </a:rPr>
              <a:t>Organizations present </a:t>
            </a:r>
            <a:r>
              <a:rPr lang="en-IN" sz="2400" dirty="0" err="1">
                <a:latin typeface="Times New Roman" pitchFamily="18" charset="0"/>
                <a:cs typeface="Times New Roman" pitchFamily="18" charset="0"/>
              </a:rPr>
              <a:t>ongoing</a:t>
            </a:r>
            <a:r>
              <a:rPr lang="en-IN" sz="2400" dirty="0">
                <a:latin typeface="Times New Roman" pitchFamily="18" charset="0"/>
                <a:cs typeface="Times New Roman" pitchFamily="18" charset="0"/>
              </a:rPr>
              <a:t> opportunities for unauthorized shared resources. Security mechanisms should be implemented to provide efficient parameters.</a:t>
            </a:r>
          </a:p>
          <a:p>
            <a:pPr algn="just"/>
            <a:r>
              <a:rPr lang="en-IN" sz="2400" dirty="0">
                <a:latin typeface="Times New Roman" pitchFamily="18" charset="0"/>
                <a:cs typeface="Times New Roman" pitchFamily="18" charset="0"/>
              </a:rPr>
              <a:t>2. </a:t>
            </a:r>
            <a:r>
              <a:rPr lang="en-IN" sz="2400" b="1" dirty="0">
                <a:latin typeface="Times New Roman" pitchFamily="18" charset="0"/>
                <a:cs typeface="Times New Roman" pitchFamily="18" charset="0"/>
              </a:rPr>
              <a:t>Compatibility: </a:t>
            </a:r>
            <a:r>
              <a:rPr lang="en-IN" sz="2400" dirty="0">
                <a:latin typeface="Times New Roman" pitchFamily="18" charset="0"/>
                <a:cs typeface="Times New Roman" pitchFamily="18" charset="0"/>
              </a:rPr>
              <a:t>Various client-server operating systems may be installed, but the client must have a compatible OS or application to access shared resources. Otherwise, the client may encounter issues that create communication delays and requires troubleshooting. </a:t>
            </a:r>
          </a:p>
          <a:p>
            <a:pPr algn="just"/>
            <a:r>
              <a:rPr lang="en-IN" sz="2400" dirty="0">
                <a:latin typeface="Times New Roman" pitchFamily="18" charset="0"/>
                <a:cs typeface="Times New Roman" pitchFamily="18" charset="0"/>
              </a:rPr>
              <a:t>3. </a:t>
            </a:r>
            <a:r>
              <a:rPr lang="en-IN" sz="2400" b="1" dirty="0">
                <a:latin typeface="Times New Roman" pitchFamily="18" charset="0"/>
                <a:cs typeface="Times New Roman" pitchFamily="18" charset="0"/>
              </a:rPr>
              <a:t>Mapping: </a:t>
            </a:r>
            <a:r>
              <a:rPr lang="en-IN" sz="2400" dirty="0">
                <a:latin typeface="Times New Roman" pitchFamily="18" charset="0"/>
                <a:cs typeface="Times New Roman" pitchFamily="18" charset="0"/>
              </a:rPr>
              <a:t>Any shared OS hardware drive, file or resource may be accessed via mapping, which requires a shared destination address and naming conventions.</a:t>
            </a:r>
          </a:p>
          <a:p>
            <a:pPr algn="just"/>
            <a:r>
              <a:rPr lang="en-IN" sz="2400" dirty="0">
                <a:latin typeface="Times New Roman" pitchFamily="18" charset="0"/>
                <a:cs typeface="Times New Roman" pitchFamily="18" charset="0"/>
              </a:rPr>
              <a:t>4. </a:t>
            </a:r>
            <a:r>
              <a:rPr lang="en-IN" sz="2400" b="1" dirty="0">
                <a:latin typeface="Times New Roman" pitchFamily="18" charset="0"/>
                <a:cs typeface="Times New Roman" pitchFamily="18" charset="0"/>
              </a:rPr>
              <a:t>File Transfer Protocol (FTP) and File Sharing: </a:t>
            </a:r>
            <a:r>
              <a:rPr lang="en-IN" sz="2400" dirty="0">
                <a:latin typeface="Times New Roman" pitchFamily="18" charset="0"/>
                <a:cs typeface="Times New Roman" pitchFamily="18" charset="0"/>
              </a:rPr>
              <a:t>FTP is not affected by shared resources because the Internet is FTP’s backbone. File sharing is an LAN concept.</a:t>
            </a:r>
          </a:p>
        </p:txBody>
      </p:sp>
    </p:spTree>
    <p:extLst>
      <p:ext uri="{BB962C8B-B14F-4D97-AF65-F5344CB8AC3E}">
        <p14:creationId xmlns:p14="http://schemas.microsoft.com/office/powerpoint/2010/main" val="2733922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1120</Words>
  <Application>Microsoft Office PowerPoint</Application>
  <PresentationFormat>Widescreen</PresentationFormat>
  <Paragraphs>73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To do peer connectivity</vt:lpstr>
      <vt:lpstr>Contd…</vt:lpstr>
      <vt:lpstr>Contd…</vt:lpstr>
      <vt:lpstr>Contd…</vt:lpstr>
      <vt:lpstr>Assign the IP address</vt:lpstr>
      <vt:lpstr>Contd…</vt:lpstr>
      <vt:lpstr>Resource sharing</vt:lpstr>
      <vt:lpstr>Contd…</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Shilpi Harnal</cp:lastModifiedBy>
  <cp:revision>1433</cp:revision>
  <dcterms:created xsi:type="dcterms:W3CDTF">2022-01-19T09:23:04Z</dcterms:created>
  <dcterms:modified xsi:type="dcterms:W3CDTF">2024-07-24T08:52:33Z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