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7632-88FC-4D52-A813-5AA3B3192D26}" type="datetimeFigureOut">
              <a:rPr lang="zh-CN" altLang="en-US" smtClean="0"/>
              <a:t>2017/03/26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E9C2-23B9-4700-8371-4F4705D53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ss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响应式网站设计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r>
              <a:rPr lang="zh-CN" altLang="en-US" b="1" dirty="0"/>
              <a:t>选择加载</a:t>
            </a:r>
            <a:r>
              <a:rPr lang="en-US" altLang="zh-CN" dirty="0" smtClean="0"/>
              <a:t>CSS</a:t>
            </a:r>
          </a:p>
          <a:p>
            <a:r>
              <a:rPr lang="en-US" altLang="zh-CN" sz="2000" dirty="0"/>
              <a:t>"</a:t>
            </a:r>
            <a:r>
              <a:rPr lang="zh-CN" altLang="en-US" sz="2000" dirty="0"/>
              <a:t>自适应网页设计</a:t>
            </a:r>
            <a:r>
              <a:rPr lang="en-US" altLang="zh-CN" sz="2000" dirty="0"/>
              <a:t>"</a:t>
            </a:r>
            <a:r>
              <a:rPr lang="zh-CN" altLang="en-US" sz="2000" dirty="0"/>
              <a:t>的核心，就是</a:t>
            </a:r>
            <a:r>
              <a:rPr lang="en-US" altLang="zh-CN" sz="2000" b="1" dirty="0">
                <a:hlinkClick r:id="rId2" tooltip="CSS3知识库"/>
              </a:rPr>
              <a:t>CSS3</a:t>
            </a:r>
            <a:r>
              <a:rPr lang="zh-CN" altLang="en-US" sz="2000" dirty="0"/>
              <a:t>引入的</a:t>
            </a:r>
            <a:r>
              <a:rPr lang="en-US" altLang="zh-CN" sz="2000" dirty="0"/>
              <a:t>Media Query</a:t>
            </a:r>
            <a:r>
              <a:rPr lang="zh-CN" altLang="en-US" sz="2000" dirty="0"/>
              <a:t>模块。自动探测屏幕宽度，然后加载相应的</a:t>
            </a:r>
            <a:r>
              <a:rPr lang="en-US" altLang="zh-CN" sz="2000" dirty="0"/>
              <a:t>CSS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1600" b="1" dirty="0">
                <a:solidFill>
                  <a:srgbClr val="0070C0"/>
                </a:solidFill>
              </a:rPr>
              <a:t>&lt;link</a:t>
            </a:r>
            <a:r>
              <a:rPr lang="en-US" altLang="zh-CN" sz="1600" dirty="0">
                <a:solidFill>
                  <a:srgbClr val="0070C0"/>
                </a:solidFill>
              </a:rPr>
              <a:t> </a:t>
            </a:r>
            <a:r>
              <a:rPr lang="en-US" altLang="zh-CN" sz="1600" dirty="0" err="1">
                <a:solidFill>
                  <a:srgbClr val="C00000"/>
                </a:solidFill>
              </a:rPr>
              <a:t>rel</a:t>
            </a:r>
            <a:r>
              <a:rPr lang="en-US" altLang="zh-CN" sz="1600" dirty="0">
                <a:solidFill>
                  <a:srgbClr val="0070C0"/>
                </a:solidFill>
              </a:rPr>
              <a:t>="</a:t>
            </a:r>
            <a:r>
              <a:rPr lang="en-US" altLang="zh-CN" sz="1600" dirty="0" err="1">
                <a:solidFill>
                  <a:srgbClr val="0070C0"/>
                </a:solidFill>
              </a:rPr>
              <a:t>stylesheet</a:t>
            </a:r>
            <a:r>
              <a:rPr lang="en-US" altLang="zh-CN" sz="1600" dirty="0">
                <a:solidFill>
                  <a:srgbClr val="0070C0"/>
                </a:solidFill>
              </a:rPr>
              <a:t>" </a:t>
            </a:r>
            <a:r>
              <a:rPr lang="en-US" altLang="zh-CN" sz="1600" dirty="0">
                <a:solidFill>
                  <a:srgbClr val="C00000"/>
                </a:solidFill>
              </a:rPr>
              <a:t>type</a:t>
            </a:r>
            <a:r>
              <a:rPr lang="en-US" altLang="zh-CN" sz="1600" dirty="0">
                <a:solidFill>
                  <a:srgbClr val="0070C0"/>
                </a:solidFill>
              </a:rPr>
              <a:t>="text/</a:t>
            </a:r>
            <a:r>
              <a:rPr lang="en-US" altLang="zh-CN" sz="1600" dirty="0" err="1">
                <a:solidFill>
                  <a:srgbClr val="0070C0"/>
                </a:solidFill>
              </a:rPr>
              <a:t>css</a:t>
            </a:r>
            <a:r>
              <a:rPr lang="en-US" altLang="zh-CN" sz="1600" dirty="0">
                <a:solidFill>
                  <a:srgbClr val="0070C0"/>
                </a:solidFill>
              </a:rPr>
              <a:t>" </a:t>
            </a:r>
            <a:r>
              <a:rPr lang="en-US" altLang="zh-CN" sz="1600" dirty="0">
                <a:solidFill>
                  <a:srgbClr val="C00000"/>
                </a:solidFill>
              </a:rPr>
              <a:t>media</a:t>
            </a:r>
            <a:r>
              <a:rPr lang="en-US" altLang="zh-CN" sz="1600" dirty="0">
                <a:solidFill>
                  <a:srgbClr val="0070C0"/>
                </a:solidFill>
              </a:rPr>
              <a:t>="screen and (max-device-width: 600px)"  </a:t>
            </a:r>
          </a:p>
          <a:p>
            <a:r>
              <a:rPr lang="en-US" altLang="zh-CN" sz="1600" dirty="0" err="1">
                <a:solidFill>
                  <a:srgbClr val="C00000"/>
                </a:solidFill>
              </a:rPr>
              <a:t>href</a:t>
            </a:r>
            <a:r>
              <a:rPr lang="en-US" altLang="zh-CN" sz="1600" dirty="0">
                <a:solidFill>
                  <a:srgbClr val="0070C0"/>
                </a:solidFill>
              </a:rPr>
              <a:t>="style/</a:t>
            </a:r>
            <a:r>
              <a:rPr lang="en-US" altLang="zh-CN" sz="1600" dirty="0" err="1">
                <a:solidFill>
                  <a:srgbClr val="0070C0"/>
                </a:solidFill>
              </a:rPr>
              <a:t>css</a:t>
            </a:r>
            <a:r>
              <a:rPr lang="en-US" altLang="zh-CN" sz="1600" dirty="0">
                <a:solidFill>
                  <a:srgbClr val="0070C0"/>
                </a:solidFill>
              </a:rPr>
              <a:t>/css600.css" </a:t>
            </a:r>
            <a:r>
              <a:rPr lang="en-US" altLang="zh-CN" sz="1600" b="1" dirty="0">
                <a:solidFill>
                  <a:srgbClr val="0070C0"/>
                </a:solidFill>
              </a:rPr>
              <a:t>/&gt;</a:t>
            </a:r>
            <a:r>
              <a:rPr lang="en-US" altLang="zh-CN" sz="1600" dirty="0">
                <a:solidFill>
                  <a:srgbClr val="0070C0"/>
                </a:solidFill>
              </a:rPr>
              <a:t>  </a:t>
            </a:r>
          </a:p>
          <a:p>
            <a:r>
              <a:rPr lang="zh-CN" altLang="en-US" sz="1600" dirty="0"/>
              <a:t>如果屏幕</a:t>
            </a:r>
            <a:r>
              <a:rPr lang="zh-CN" altLang="en-US" sz="1600" dirty="0" smtClean="0"/>
              <a:t>宽度</a:t>
            </a:r>
            <a:r>
              <a:rPr lang="zh-CN" altLang="en-US" sz="1600" dirty="0"/>
              <a:t>小于</a:t>
            </a:r>
            <a:r>
              <a:rPr lang="en-US" altLang="zh-CN" sz="1600" dirty="0"/>
              <a:t>600</a:t>
            </a:r>
            <a:r>
              <a:rPr lang="zh-CN" altLang="en-US" sz="1600" dirty="0"/>
              <a:t>像素（</a:t>
            </a:r>
            <a:r>
              <a:rPr lang="en-US" altLang="zh-CN" sz="1600" dirty="0"/>
              <a:t>max-device-width: 600px</a:t>
            </a:r>
            <a:r>
              <a:rPr lang="zh-CN" altLang="en-US" sz="1600" dirty="0"/>
              <a:t>），就加载</a:t>
            </a:r>
            <a:r>
              <a:rPr lang="en-US" altLang="zh-CN" sz="1600" dirty="0"/>
              <a:t>css600.css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&lt;link</a:t>
            </a:r>
            <a:r>
              <a:rPr lang="en-US" altLang="zh-CN" sz="1200" dirty="0">
                <a:solidFill>
                  <a:srgbClr val="C00000"/>
                </a:solidFill>
              </a:rPr>
              <a:t> </a:t>
            </a:r>
            <a:r>
              <a:rPr lang="en-US" altLang="zh-CN" sz="1200" dirty="0" err="1">
                <a:solidFill>
                  <a:srgbClr val="C00000"/>
                </a:solidFill>
              </a:rPr>
              <a:t>rel</a:t>
            </a:r>
            <a:r>
              <a:rPr lang="en-US" altLang="zh-CN" sz="1200" dirty="0">
                <a:solidFill>
                  <a:srgbClr val="0070C0"/>
                </a:solidFill>
              </a:rPr>
              <a:t>="</a:t>
            </a:r>
            <a:r>
              <a:rPr lang="en-US" altLang="zh-CN" sz="1200" dirty="0" err="1">
                <a:solidFill>
                  <a:srgbClr val="0070C0"/>
                </a:solidFill>
              </a:rPr>
              <a:t>stylesheet</a:t>
            </a:r>
            <a:r>
              <a:rPr lang="en-US" altLang="zh-CN" sz="1200" dirty="0">
                <a:solidFill>
                  <a:srgbClr val="0070C0"/>
                </a:solidFill>
              </a:rPr>
              <a:t>" </a:t>
            </a:r>
            <a:r>
              <a:rPr lang="en-US" altLang="zh-CN" sz="1200" dirty="0">
                <a:solidFill>
                  <a:srgbClr val="C00000"/>
                </a:solidFill>
              </a:rPr>
              <a:t>type</a:t>
            </a:r>
            <a:r>
              <a:rPr lang="en-US" altLang="zh-CN" sz="1200" dirty="0">
                <a:solidFill>
                  <a:srgbClr val="0070C0"/>
                </a:solidFill>
              </a:rPr>
              <a:t>="text/</a:t>
            </a:r>
            <a:r>
              <a:rPr lang="en-US" altLang="zh-CN" sz="1200" dirty="0" err="1">
                <a:solidFill>
                  <a:srgbClr val="0070C0"/>
                </a:solidFill>
              </a:rPr>
              <a:t>css</a:t>
            </a:r>
            <a:r>
              <a:rPr lang="en-US" altLang="zh-CN" sz="1200" dirty="0">
                <a:solidFill>
                  <a:srgbClr val="0070C0"/>
                </a:solidFill>
              </a:rPr>
              <a:t>" </a:t>
            </a:r>
            <a:r>
              <a:rPr lang="en-US" altLang="zh-CN" sz="1200" dirty="0">
                <a:solidFill>
                  <a:srgbClr val="C00000"/>
                </a:solidFill>
              </a:rPr>
              <a:t>media</a:t>
            </a:r>
            <a:r>
              <a:rPr lang="en-US" altLang="zh-CN" sz="1200" dirty="0">
                <a:solidFill>
                  <a:srgbClr val="0070C0"/>
                </a:solidFill>
              </a:rPr>
              <a:t>="screen and (min-width: 600px) and (max-device-width: 980px)"  </a:t>
            </a:r>
          </a:p>
          <a:p>
            <a:r>
              <a:rPr lang="en-US" altLang="zh-CN" sz="1200" dirty="0" err="1">
                <a:solidFill>
                  <a:srgbClr val="C00000"/>
                </a:solidFill>
              </a:rPr>
              <a:t>href</a:t>
            </a:r>
            <a:r>
              <a:rPr lang="en-US" altLang="zh-CN" sz="1200" dirty="0">
                <a:solidFill>
                  <a:srgbClr val="0070C0"/>
                </a:solidFill>
              </a:rPr>
              <a:t>="css600-980.css" </a:t>
            </a:r>
            <a:r>
              <a:rPr lang="en-US" altLang="zh-CN" sz="1200" b="1" dirty="0">
                <a:solidFill>
                  <a:srgbClr val="0070C0"/>
                </a:solidFill>
              </a:rPr>
              <a:t>/&gt;</a:t>
            </a:r>
            <a:r>
              <a:rPr lang="en-US" altLang="zh-CN" sz="1200" dirty="0">
                <a:solidFill>
                  <a:srgbClr val="0070C0"/>
                </a:solidFill>
              </a:rPr>
              <a:t>  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600" dirty="0"/>
              <a:t>如果屏幕宽度在</a:t>
            </a:r>
            <a:r>
              <a:rPr lang="en-US" altLang="zh-CN" sz="1600" dirty="0"/>
              <a:t>600</a:t>
            </a:r>
            <a:r>
              <a:rPr lang="zh-CN" altLang="en-US" sz="1600" dirty="0"/>
              <a:t>像素到</a:t>
            </a:r>
            <a:r>
              <a:rPr lang="en-US" altLang="zh-CN" sz="1600" dirty="0"/>
              <a:t>980</a:t>
            </a:r>
            <a:r>
              <a:rPr lang="zh-CN" altLang="en-US" sz="1600" dirty="0"/>
              <a:t>像素之间，则加载</a:t>
            </a:r>
            <a:r>
              <a:rPr lang="en-US" altLang="zh-CN" sz="1600" dirty="0"/>
              <a:t>css600-980.css</a:t>
            </a:r>
            <a:r>
              <a:rPr lang="zh-CN" altLang="en-US" sz="1600" dirty="0"/>
              <a:t>文件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Media</a:t>
            </a:r>
            <a:r>
              <a:rPr lang="zh-CN" altLang="en-US" sz="1600" dirty="0" smtClean="0"/>
              <a:t>属性用于为不同的媒介类型规定不同的样式。</a:t>
            </a:r>
          </a:p>
          <a:p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>
            <a:normAutofit/>
          </a:bodyPr>
          <a:lstStyle/>
          <a:p>
            <a:r>
              <a:rPr lang="en-US" altLang="zh-CN" b="1" dirty="0"/>
              <a:t>CSS</a:t>
            </a:r>
            <a:r>
              <a:rPr lang="zh-CN" altLang="en-US" b="1" dirty="0"/>
              <a:t>的</a:t>
            </a:r>
            <a:r>
              <a:rPr lang="en-US" altLang="zh-CN" b="1" dirty="0"/>
              <a:t>@media</a:t>
            </a:r>
            <a:r>
              <a:rPr lang="zh-CN" altLang="en-US" b="1" dirty="0" smtClean="0"/>
              <a:t>规则</a:t>
            </a:r>
            <a:r>
              <a:rPr lang="zh-CN" altLang="en-US" dirty="0" smtClean="0"/>
              <a:t>（媒介查询）</a:t>
            </a:r>
            <a:endParaRPr lang="en-US" altLang="zh-CN" dirty="0" smtClean="0"/>
          </a:p>
          <a:p>
            <a:r>
              <a:rPr lang="en-US" altLang="zh-CN" sz="1800" dirty="0"/>
              <a:t>/* </a:t>
            </a:r>
            <a:r>
              <a:rPr lang="zh-CN" altLang="en-US" sz="1800" dirty="0"/>
              <a:t>当浏览器的可视区域小于</a:t>
            </a:r>
            <a:r>
              <a:rPr lang="en-US" altLang="zh-CN" sz="1800" dirty="0"/>
              <a:t>980px */</a:t>
            </a:r>
          </a:p>
          <a:p>
            <a:r>
              <a:rPr lang="en-US" altLang="zh-CN" sz="1800" dirty="0"/>
              <a:t>@media screen and </a:t>
            </a:r>
            <a:r>
              <a:rPr lang="zh-CN" altLang="en-US" sz="1800" dirty="0"/>
              <a:t>（</a:t>
            </a:r>
            <a:r>
              <a:rPr lang="en-US" altLang="zh-CN" sz="1800" dirty="0"/>
              <a:t>max-width</a:t>
            </a:r>
            <a:r>
              <a:rPr lang="zh-CN" altLang="en-US" sz="1800" dirty="0"/>
              <a:t>： </a:t>
            </a:r>
            <a:r>
              <a:rPr lang="en-US" altLang="zh-CN" sz="1800" dirty="0"/>
              <a:t>980px</a:t>
            </a:r>
            <a:r>
              <a:rPr lang="zh-CN" altLang="en-US" sz="1800" dirty="0"/>
              <a:t>） </a:t>
            </a:r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#wrap {width</a:t>
            </a:r>
            <a:r>
              <a:rPr lang="zh-CN" altLang="en-US" sz="1800" dirty="0"/>
              <a:t>： </a:t>
            </a:r>
            <a:r>
              <a:rPr lang="en-US" altLang="zh-CN" sz="1800" dirty="0"/>
              <a:t>90%; margin:0 auto;}</a:t>
            </a:r>
          </a:p>
          <a:p>
            <a:r>
              <a:rPr lang="en-US" altLang="zh-CN" sz="1800" dirty="0"/>
              <a:t>#content {width</a:t>
            </a:r>
            <a:r>
              <a:rPr lang="zh-CN" altLang="en-US" sz="1800" dirty="0"/>
              <a:t>： </a:t>
            </a:r>
            <a:r>
              <a:rPr lang="en-US" altLang="zh-CN" sz="1800" dirty="0"/>
              <a:t>60%;padding</a:t>
            </a:r>
            <a:r>
              <a:rPr lang="zh-CN" altLang="en-US" sz="1800" dirty="0"/>
              <a:t>： </a:t>
            </a:r>
            <a:r>
              <a:rPr lang="en-US" altLang="zh-CN" sz="1800" dirty="0"/>
              <a:t>5%;}</a:t>
            </a:r>
          </a:p>
          <a:p>
            <a:r>
              <a:rPr lang="en-US" altLang="zh-CN" sz="1800" dirty="0"/>
              <a:t>#sidebar {width</a:t>
            </a:r>
            <a:r>
              <a:rPr lang="zh-CN" altLang="en-US" sz="1800" dirty="0"/>
              <a:t>： </a:t>
            </a:r>
            <a:r>
              <a:rPr lang="en-US" altLang="zh-CN" sz="1800" dirty="0"/>
              <a:t>30%;}</a:t>
            </a:r>
          </a:p>
          <a:p>
            <a:r>
              <a:rPr lang="en-US" altLang="zh-CN" sz="1800" dirty="0"/>
              <a:t>#footer {padding</a:t>
            </a:r>
            <a:r>
              <a:rPr lang="zh-CN" altLang="en-US" sz="1800" dirty="0"/>
              <a:t>： </a:t>
            </a:r>
            <a:r>
              <a:rPr lang="en-US" altLang="zh-CN" sz="1800" dirty="0"/>
              <a:t>8% 5%;margin-bottom</a:t>
            </a:r>
            <a:r>
              <a:rPr lang="zh-CN" altLang="en-US" sz="1800" dirty="0"/>
              <a:t>： </a:t>
            </a:r>
            <a:r>
              <a:rPr lang="en-US" altLang="zh-CN" sz="1800" dirty="0"/>
              <a:t>10px;}</a:t>
            </a:r>
          </a:p>
          <a:p>
            <a:r>
              <a:rPr lang="en-US" altLang="zh-CN" sz="1800" dirty="0"/>
              <a:t>}</a:t>
            </a:r>
          </a:p>
          <a:p>
            <a:r>
              <a:rPr lang="en-US" altLang="zh-CN" sz="1800" dirty="0"/>
              <a:t>/* </a:t>
            </a:r>
            <a:r>
              <a:rPr lang="zh-CN" altLang="en-US" sz="1800" dirty="0"/>
              <a:t>当浏览器的可视区域小于</a:t>
            </a:r>
            <a:r>
              <a:rPr lang="en-US" altLang="zh-CN" sz="1800" dirty="0"/>
              <a:t>650px */</a:t>
            </a:r>
          </a:p>
          <a:p>
            <a:r>
              <a:rPr lang="en-US" altLang="zh-CN" sz="1800" dirty="0"/>
              <a:t>@media screen and </a:t>
            </a:r>
            <a:r>
              <a:rPr lang="zh-CN" altLang="en-US" sz="1800" dirty="0"/>
              <a:t>（</a:t>
            </a:r>
            <a:r>
              <a:rPr lang="en-US" altLang="zh-CN" sz="1800" dirty="0"/>
              <a:t>max-width</a:t>
            </a:r>
            <a:r>
              <a:rPr lang="zh-CN" altLang="en-US" sz="1800" dirty="0"/>
              <a:t>： </a:t>
            </a:r>
            <a:r>
              <a:rPr lang="en-US" altLang="zh-CN" sz="1800" dirty="0"/>
              <a:t>650px</a:t>
            </a:r>
            <a:r>
              <a:rPr lang="zh-CN" altLang="en-US" sz="1800" dirty="0"/>
              <a:t>） </a:t>
            </a:r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#header {height</a:t>
            </a:r>
            <a:r>
              <a:rPr lang="zh-CN" altLang="en-US" sz="1800" dirty="0"/>
              <a:t>： </a:t>
            </a:r>
            <a:r>
              <a:rPr lang="en-US" altLang="zh-CN" sz="1800" dirty="0"/>
              <a:t>auto;}</a:t>
            </a:r>
          </a:p>
          <a:p>
            <a:r>
              <a:rPr lang="en-US" altLang="zh-CN" sz="1800" dirty="0"/>
              <a:t>#</a:t>
            </a:r>
            <a:r>
              <a:rPr lang="en-US" altLang="zh-CN" sz="1800" dirty="0" err="1"/>
              <a:t>searchform</a:t>
            </a:r>
            <a:r>
              <a:rPr lang="en-US" altLang="zh-CN" sz="1800" dirty="0"/>
              <a:t> {position</a:t>
            </a:r>
            <a:r>
              <a:rPr lang="zh-CN" altLang="en-US" sz="1800" dirty="0"/>
              <a:t>： </a:t>
            </a:r>
            <a:r>
              <a:rPr lang="en-US" altLang="zh-CN" sz="1800" dirty="0" err="1"/>
              <a:t>absolute;top</a:t>
            </a:r>
            <a:r>
              <a:rPr lang="zh-CN" altLang="en-US" sz="1800" dirty="0"/>
              <a:t>： </a:t>
            </a:r>
            <a:r>
              <a:rPr lang="en-US" altLang="zh-CN" sz="1800" dirty="0"/>
              <a:t>5px;right</a:t>
            </a:r>
            <a:r>
              <a:rPr lang="zh-CN" altLang="en-US" sz="1800" dirty="0"/>
              <a:t>： </a:t>
            </a:r>
            <a:r>
              <a:rPr lang="en-US" altLang="zh-CN" sz="1800" dirty="0"/>
              <a:t>0;}</a:t>
            </a:r>
          </a:p>
          <a:p>
            <a:r>
              <a:rPr lang="en-US" altLang="zh-CN" sz="1800" dirty="0"/>
              <a:t>#content {width</a:t>
            </a:r>
            <a:r>
              <a:rPr lang="zh-CN" altLang="en-US" sz="1800" dirty="0"/>
              <a:t>： </a:t>
            </a:r>
            <a:r>
              <a:rPr lang="en-US" altLang="zh-CN" sz="1800" dirty="0"/>
              <a:t>auto; float</a:t>
            </a:r>
            <a:r>
              <a:rPr lang="zh-CN" altLang="en-US" sz="1800" dirty="0"/>
              <a:t>： </a:t>
            </a:r>
            <a:r>
              <a:rPr lang="en-US" altLang="zh-CN" sz="1800" dirty="0"/>
              <a:t>none; margin</a:t>
            </a:r>
            <a:r>
              <a:rPr lang="zh-CN" altLang="en-US" sz="1800" dirty="0"/>
              <a:t>： </a:t>
            </a:r>
            <a:r>
              <a:rPr lang="en-US" altLang="zh-CN" sz="1800" dirty="0"/>
              <a:t>20px 0;}</a:t>
            </a:r>
          </a:p>
          <a:p>
            <a:r>
              <a:rPr lang="en-US" altLang="zh-CN" sz="1800" dirty="0"/>
              <a:t>#sidebar {width</a:t>
            </a:r>
            <a:r>
              <a:rPr lang="zh-CN" altLang="en-US" sz="1800" dirty="0"/>
              <a:t>： </a:t>
            </a:r>
            <a:r>
              <a:rPr lang="en-US" altLang="zh-CN" sz="1800" dirty="0"/>
              <a:t>100%; float</a:t>
            </a:r>
            <a:r>
              <a:rPr lang="zh-CN" altLang="en-US" sz="1800" dirty="0"/>
              <a:t>： </a:t>
            </a:r>
            <a:r>
              <a:rPr lang="en-US" altLang="zh-CN" sz="1800" dirty="0"/>
              <a:t>none; margin</a:t>
            </a:r>
            <a:r>
              <a:rPr lang="zh-CN" altLang="en-US" sz="1800" dirty="0"/>
              <a:t>： </a:t>
            </a:r>
            <a:r>
              <a:rPr lang="en-US" altLang="zh-CN" sz="1800" dirty="0"/>
              <a:t>0;}</a:t>
            </a:r>
          </a:p>
          <a:p>
            <a:r>
              <a:rPr lang="en-US" altLang="zh-CN" sz="1800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zh-CN" altLang="en-US" b="1" dirty="0"/>
              <a:t>图片的自</a:t>
            </a:r>
            <a:r>
              <a:rPr lang="zh-CN" altLang="en-US" b="1" dirty="0" smtClean="0"/>
              <a:t>适应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sz="2400" dirty="0"/>
              <a:t>"</a:t>
            </a:r>
            <a:r>
              <a:rPr lang="zh-CN" altLang="en-US" sz="2400" dirty="0"/>
              <a:t>自适应网页设计</a:t>
            </a:r>
            <a:r>
              <a:rPr lang="en-US" altLang="zh-CN" sz="2400" dirty="0"/>
              <a:t>"</a:t>
            </a:r>
            <a:r>
              <a:rPr lang="zh-CN" altLang="en-US" sz="2400" dirty="0"/>
              <a:t>还必须实现图片的自动缩放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{</a:t>
            </a:r>
            <a:r>
              <a:rPr lang="en-US" altLang="zh-CN" sz="2400" dirty="0"/>
              <a:t>max-width: 100%;}  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注：如有条件的话，最好还是根据不同大小的屏幕，加载不同分辨率的图片</a:t>
            </a:r>
            <a:endParaRPr lang="en-US" altLang="zh-CN" sz="2400" dirty="0"/>
          </a:p>
          <a:p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58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28" y="3717032"/>
            <a:ext cx="4283968" cy="3140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什么是响应式布局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集中创建页面的图片排版大小，可以智能地根据用户行为以及使用的设备环境（系统平台、屏幕尺寸、屏幕定向等）进行相对应的布局。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响应式网站的优点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PC</a:t>
            </a:r>
            <a:r>
              <a:rPr lang="zh-CN" altLang="en-US" sz="2800" dirty="0"/>
              <a:t>、手机、平板同一个网址，无需额外申请或解析域名，大大提升用户体验度。除了能让网站更快打开，还更容易被记住，对于企业的品牌推广有一定作用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节省</a:t>
            </a:r>
            <a:r>
              <a:rPr lang="zh-CN" altLang="en-US" sz="2800" dirty="0"/>
              <a:t>人力开发</a:t>
            </a:r>
            <a:r>
              <a:rPr lang="zh-CN" altLang="en-US" sz="2800" dirty="0" smtClean="0"/>
              <a:t>成本，</a:t>
            </a:r>
            <a:r>
              <a:rPr lang="zh-CN" altLang="en-US" sz="2800" dirty="0"/>
              <a:t>不再需要有人特地维护</a:t>
            </a:r>
            <a:r>
              <a:rPr lang="en-US" altLang="zh-CN" sz="2800" dirty="0"/>
              <a:t>PC</a:t>
            </a:r>
            <a:r>
              <a:rPr lang="zh-CN" altLang="en-US" sz="2800" dirty="0" smtClean="0"/>
              <a:t>页面，</a:t>
            </a:r>
            <a:r>
              <a:rPr lang="zh-CN" altLang="en-US" sz="2800" dirty="0"/>
              <a:t>移动页面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多个网站只需一个后台即可完成全部维护，无需额外增加负担。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响应式网站的缺点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页面加载代码增多，导致文件增大，加载速度变慢</a:t>
            </a:r>
            <a:endParaRPr lang="en-US" altLang="zh-CN" sz="2800" dirty="0" smtClean="0"/>
          </a:p>
          <a:p>
            <a:r>
              <a:rPr lang="zh-CN" altLang="en-US" sz="2800" dirty="0" smtClean="0"/>
              <a:t>同时对于电商网站，它们恨不得把所有内容都让用户在一个页面上显示，这对于响应式页面来说做不到</a:t>
            </a:r>
            <a:endParaRPr lang="en-US" altLang="zh-CN" sz="2800" dirty="0" smtClean="0"/>
          </a:p>
          <a:p>
            <a:r>
              <a:rPr lang="zh-CN" altLang="en-US" sz="2800" dirty="0" smtClean="0"/>
              <a:t>对于同一用户，在不同设备浏览功能性页面时，排版发生改变，一些功能按键位置不同，可能会让用户感觉到不适应</a:t>
            </a:r>
            <a:endParaRPr lang="en-US" altLang="zh-CN" sz="2800" dirty="0" smtClean="0"/>
          </a:p>
          <a:p>
            <a:r>
              <a:rPr lang="zh-CN" altLang="en-US" sz="2800" dirty="0" smtClean="0"/>
              <a:t>对于开发者技术的要求更高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响应</a:t>
            </a:r>
            <a:r>
              <a:rPr lang="zh-CN" altLang="en-US" b="1" dirty="0" smtClean="0"/>
              <a:t>式网站怎么实现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在网页代码</a:t>
            </a:r>
            <a:r>
              <a:rPr lang="zh-CN" altLang="en-US" sz="2800" dirty="0" smtClean="0"/>
              <a:t>的头部</a:t>
            </a:r>
            <a:r>
              <a:rPr lang="zh-CN" altLang="en-US" sz="2800" dirty="0"/>
              <a:t>，加入一行</a:t>
            </a:r>
            <a:r>
              <a:rPr lang="en-US" altLang="zh-CN" sz="2800" dirty="0"/>
              <a:t>viewport</a:t>
            </a:r>
            <a:r>
              <a:rPr lang="zh-CN" altLang="en-US" sz="2800" dirty="0"/>
              <a:t>元</a:t>
            </a:r>
            <a:r>
              <a:rPr lang="zh-CN" altLang="en-US" sz="2800" dirty="0" smtClean="0"/>
              <a:t>标签</a:t>
            </a:r>
            <a:endParaRPr lang="en-US" altLang="zh-CN" sz="2400" dirty="0" smtClean="0"/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800" b="1" dirty="0">
                <a:solidFill>
                  <a:srgbClr val="0070C0"/>
                </a:solidFill>
              </a:rPr>
              <a:t>meta</a:t>
            </a:r>
            <a:r>
              <a:rPr lang="en-US" altLang="zh-CN" sz="1800" dirty="0">
                <a:solidFill>
                  <a:srgbClr val="0070C0"/>
                </a:solidFill>
              </a:rPr>
              <a:t> </a:t>
            </a:r>
            <a:r>
              <a:rPr lang="en-US" altLang="zh-CN" sz="1800" dirty="0" smtClean="0">
                <a:solidFill>
                  <a:srgbClr val="C00000"/>
                </a:solidFill>
              </a:rPr>
              <a:t>name</a:t>
            </a:r>
            <a:r>
              <a:rPr lang="en-US" altLang="zh-CN" sz="1800" dirty="0" smtClean="0">
                <a:solidFill>
                  <a:srgbClr val="0070C0"/>
                </a:solidFill>
              </a:rPr>
              <a:t>="</a:t>
            </a:r>
            <a:r>
              <a:rPr lang="en-US" altLang="zh-CN" sz="1800" dirty="0">
                <a:solidFill>
                  <a:srgbClr val="0070C0"/>
                </a:solidFill>
              </a:rPr>
              <a:t>viewport" </a:t>
            </a:r>
            <a:r>
              <a:rPr lang="en-US" altLang="zh-CN" sz="1800" dirty="0">
                <a:solidFill>
                  <a:srgbClr val="C00000"/>
                </a:solidFill>
              </a:rPr>
              <a:t>content</a:t>
            </a:r>
            <a:r>
              <a:rPr lang="en-US" altLang="zh-CN" sz="1800" dirty="0">
                <a:solidFill>
                  <a:srgbClr val="0070C0"/>
                </a:solidFill>
              </a:rPr>
              <a:t>="width=device-width, initial-scale=1" </a:t>
            </a:r>
            <a:r>
              <a:rPr lang="en-US" altLang="zh-CN" sz="1800" b="1" dirty="0">
                <a:solidFill>
                  <a:srgbClr val="0070C0"/>
                </a:solidFill>
              </a:rPr>
              <a:t>/&gt;</a:t>
            </a:r>
            <a:r>
              <a:rPr lang="en-US" altLang="zh-CN" sz="1800" dirty="0">
                <a:solidFill>
                  <a:srgbClr val="0070C0"/>
                </a:solidFill>
              </a:rPr>
              <a:t> 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1800" dirty="0"/>
              <a:t>width</a:t>
            </a:r>
            <a:r>
              <a:rPr lang="zh-CN" altLang="en-US" sz="1800" dirty="0"/>
              <a:t>：控制 </a:t>
            </a:r>
            <a:r>
              <a:rPr lang="en-US" altLang="zh-CN" sz="1800" dirty="0"/>
              <a:t>viewport </a:t>
            </a:r>
            <a:r>
              <a:rPr lang="zh-CN" altLang="en-US" sz="1800" dirty="0"/>
              <a:t>的大小，可以指定的一个值，如果 </a:t>
            </a:r>
            <a:r>
              <a:rPr lang="en-US" altLang="zh-CN" sz="1800" dirty="0"/>
              <a:t>600</a:t>
            </a:r>
            <a:r>
              <a:rPr lang="zh-CN" altLang="en-US" sz="1800" dirty="0"/>
              <a:t>，或者特殊的值，如 </a:t>
            </a:r>
            <a:r>
              <a:rPr lang="en-US" altLang="zh-CN" sz="1800" dirty="0"/>
              <a:t>device-width </a:t>
            </a:r>
            <a:r>
              <a:rPr lang="zh-CN" altLang="en-US" sz="1800" dirty="0"/>
              <a:t>为设备的宽度（单位为缩放为 </a:t>
            </a:r>
            <a:r>
              <a:rPr lang="en-US" altLang="zh-CN" sz="1800" dirty="0"/>
              <a:t>100% </a:t>
            </a:r>
            <a:r>
              <a:rPr lang="zh-CN" altLang="en-US" sz="1800" dirty="0"/>
              <a:t>时的 </a:t>
            </a:r>
            <a:r>
              <a:rPr lang="en-US" altLang="zh-CN" sz="1800" dirty="0"/>
              <a:t>CSS </a:t>
            </a:r>
            <a:r>
              <a:rPr lang="zh-CN" altLang="en-US" sz="1800" dirty="0"/>
              <a:t>的像素）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height</a:t>
            </a:r>
            <a:r>
              <a:rPr lang="zh-CN" altLang="en-US" sz="1800" dirty="0"/>
              <a:t>：和 </a:t>
            </a:r>
            <a:r>
              <a:rPr lang="en-US" altLang="zh-CN" sz="1800" dirty="0"/>
              <a:t>width </a:t>
            </a:r>
            <a:r>
              <a:rPr lang="zh-CN" altLang="en-US" sz="1800" dirty="0"/>
              <a:t>相对应，指定高度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r>
              <a:rPr lang="en-US" altLang="zh-CN" sz="1800" dirty="0"/>
              <a:t>initial-scale</a:t>
            </a:r>
            <a:r>
              <a:rPr lang="zh-CN" altLang="en-US" sz="1800" dirty="0"/>
              <a:t>：初始缩放比例，也即是当页面第一次 </a:t>
            </a:r>
            <a:r>
              <a:rPr lang="en-US" altLang="zh-CN" sz="1800" dirty="0"/>
              <a:t>load </a:t>
            </a:r>
            <a:r>
              <a:rPr lang="zh-CN" altLang="en-US" sz="1800" dirty="0"/>
              <a:t>的时候缩放比例。</a:t>
            </a:r>
          </a:p>
          <a:p>
            <a:r>
              <a:rPr lang="en-US" altLang="zh-CN" sz="1800" dirty="0"/>
              <a:t>maximum-scale</a:t>
            </a:r>
            <a:r>
              <a:rPr lang="zh-CN" altLang="en-US" sz="1800" dirty="0"/>
              <a:t>：允许用户缩放到的最大比例。</a:t>
            </a:r>
          </a:p>
          <a:p>
            <a:r>
              <a:rPr lang="en-US" altLang="zh-CN" sz="1800" dirty="0"/>
              <a:t>minimum-scale</a:t>
            </a:r>
            <a:r>
              <a:rPr lang="zh-CN" altLang="en-US" sz="1800" dirty="0"/>
              <a:t>：允许用户缩放到的最小比例。</a:t>
            </a:r>
          </a:p>
          <a:p>
            <a:r>
              <a:rPr lang="en-US" altLang="zh-CN" sz="1800" dirty="0"/>
              <a:t>user-scalable</a:t>
            </a:r>
            <a:r>
              <a:rPr lang="zh-CN" altLang="en-US" sz="1800" dirty="0"/>
              <a:t>：用户是否可以手动缩放。</a:t>
            </a:r>
          </a:p>
          <a:p>
            <a:endParaRPr lang="zh-CN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96" y="5146265"/>
            <a:ext cx="6258799" cy="885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</a:t>
            </a:r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viewport </a:t>
            </a:r>
            <a:r>
              <a:rPr lang="zh-CN" altLang="en-US" sz="1800" dirty="0"/>
              <a:t>是用户网页的可视区域。</a:t>
            </a:r>
          </a:p>
          <a:p>
            <a:r>
              <a:rPr lang="en-US" altLang="zh-CN" sz="1800" dirty="0"/>
              <a:t>viewport </a:t>
            </a:r>
            <a:r>
              <a:rPr lang="zh-CN" altLang="en-US" sz="1800" dirty="0"/>
              <a:t>翻译为中文可以叫做</a:t>
            </a:r>
            <a:r>
              <a:rPr lang="en-US" altLang="zh-CN" sz="1800" dirty="0"/>
              <a:t>"</a:t>
            </a:r>
            <a:r>
              <a:rPr lang="zh-CN" altLang="en-US" sz="1800" dirty="0"/>
              <a:t>视区</a:t>
            </a:r>
            <a:r>
              <a:rPr lang="en-US" altLang="zh-CN" sz="1800" dirty="0"/>
              <a:t>"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手机浏览器是把页面放在一个虚拟的</a:t>
            </a:r>
            <a:r>
              <a:rPr lang="en-US" altLang="zh-CN" sz="1800" dirty="0"/>
              <a:t>"</a:t>
            </a:r>
            <a:r>
              <a:rPr lang="zh-CN" altLang="en-US" sz="1800" dirty="0"/>
              <a:t>窗口</a:t>
            </a:r>
            <a:r>
              <a:rPr lang="en-US" altLang="zh-CN" sz="1800" dirty="0"/>
              <a:t>"</a:t>
            </a:r>
            <a:r>
              <a:rPr lang="zh-CN" altLang="en-US" sz="1800" dirty="0"/>
              <a:t>（</a:t>
            </a:r>
            <a:r>
              <a:rPr lang="en-US" altLang="zh-CN" sz="1800" dirty="0"/>
              <a:t>viewport</a:t>
            </a:r>
            <a:r>
              <a:rPr lang="zh-CN" altLang="en-US" sz="1800" dirty="0"/>
              <a:t>）中，通常这个虚拟的</a:t>
            </a:r>
            <a:r>
              <a:rPr lang="en-US" altLang="zh-CN" sz="1800" dirty="0"/>
              <a:t>"</a:t>
            </a:r>
            <a:r>
              <a:rPr lang="zh-CN" altLang="en-US" sz="1800" dirty="0"/>
              <a:t>窗口</a:t>
            </a:r>
            <a:r>
              <a:rPr lang="en-US" altLang="zh-CN" sz="1800" dirty="0"/>
              <a:t>"</a:t>
            </a:r>
            <a:r>
              <a:rPr lang="zh-CN" altLang="en-US" sz="1800" dirty="0"/>
              <a:t>（</a:t>
            </a:r>
            <a:r>
              <a:rPr lang="en-US" altLang="zh-CN" sz="1800" dirty="0"/>
              <a:t>viewport</a:t>
            </a:r>
            <a:r>
              <a:rPr lang="zh-CN" altLang="en-US" sz="1800" dirty="0"/>
              <a:t>）比屏幕宽，这样就不用把每个网页挤到很小的窗口中（这样会破坏没有针对手机浏览器优化的网页的布局），用户可以通过平移和缩放来看网页的不同部分。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.USER-20160805RS\Desktop\img_viewpo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46372"/>
            <a:ext cx="1944216" cy="34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USER-20160805RS\Desktop\img_viewpo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96" y="3481177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sz="3600" b="1" dirty="0"/>
              <a:t>不使用绝对</a:t>
            </a:r>
            <a:r>
              <a:rPr lang="zh-CN" altLang="en-US" sz="3600" b="1" dirty="0" smtClean="0"/>
              <a:t>宽度</a:t>
            </a:r>
            <a:endParaRPr lang="en-US" altLang="zh-CN" sz="3600" b="1" dirty="0" smtClean="0"/>
          </a:p>
          <a:p>
            <a:r>
              <a:rPr lang="zh-CN" altLang="en-US" sz="2400" dirty="0"/>
              <a:t>由于网页会根据屏幕宽度调整布局，所以不能</a:t>
            </a:r>
            <a:r>
              <a:rPr lang="zh-CN" altLang="en-US" sz="2400" b="1" dirty="0"/>
              <a:t>使用绝对宽度的</a:t>
            </a:r>
            <a:r>
              <a:rPr lang="zh-CN" altLang="en-US" sz="2400" dirty="0"/>
              <a:t>布局，也不能使用具有绝对宽度的元素。这一条非常重要。</a:t>
            </a:r>
            <a:endParaRPr lang="en-US" altLang="zh-CN" sz="2400" dirty="0"/>
          </a:p>
          <a:p>
            <a:r>
              <a:rPr lang="en-US" altLang="zh-CN" dirty="0"/>
              <a:t>width: xx</a:t>
            </a:r>
            <a:r>
              <a:rPr lang="en-US" altLang="zh-CN" dirty="0" smtClean="0"/>
              <a:t>%;</a:t>
            </a:r>
          </a:p>
          <a:p>
            <a:r>
              <a:rPr lang="en-US" altLang="zh-CN" dirty="0" err="1"/>
              <a:t>width:auto</a:t>
            </a:r>
            <a:r>
              <a:rPr lang="en-US" altLang="zh-CN" dirty="0" smtClean="0"/>
              <a:t>; </a:t>
            </a:r>
          </a:p>
          <a:p>
            <a:r>
              <a:rPr lang="en-US" altLang="zh-CN" sz="2400" dirty="0" smtClean="0"/>
              <a:t>width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100%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width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auto</a:t>
            </a:r>
            <a:r>
              <a:rPr lang="zh-CN" altLang="en-US" sz="2400" dirty="0" smtClean="0"/>
              <a:t>；的区别：</a:t>
            </a:r>
            <a:endParaRPr lang="en-US" altLang="zh-CN" sz="2400" dirty="0" smtClean="0"/>
          </a:p>
          <a:p>
            <a:r>
              <a:rPr lang="en-US" altLang="zh-CN" sz="2400" dirty="0"/>
              <a:t>width</a:t>
            </a:r>
            <a:r>
              <a:rPr lang="zh-CN" altLang="en-US" sz="2400" dirty="0"/>
              <a:t>：</a:t>
            </a:r>
            <a:r>
              <a:rPr lang="en-US" altLang="zh-CN" sz="2400" dirty="0"/>
              <a:t>100%</a:t>
            </a:r>
            <a:r>
              <a:rPr lang="zh-CN" altLang="en-US" sz="2400" dirty="0"/>
              <a:t>是相对你上层的标签而言，基本上跟你上层便签一样的</a:t>
            </a:r>
            <a:r>
              <a:rPr lang="zh-CN" altLang="en-US" sz="2400" dirty="0" smtClean="0"/>
              <a:t>宽度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width</a:t>
            </a:r>
            <a:r>
              <a:rPr lang="zh-CN" altLang="en-US" sz="2400" dirty="0"/>
              <a:t>：</a:t>
            </a:r>
            <a:r>
              <a:rPr lang="en-US" altLang="zh-CN" sz="2400" dirty="0"/>
              <a:t>auto</a:t>
            </a:r>
            <a:r>
              <a:rPr lang="zh-CN" altLang="en-US" sz="2400" dirty="0"/>
              <a:t>是根据你这个标签里面的元素的宽度来自动调节本身的宽度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43401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字体</a:t>
            </a:r>
            <a:r>
              <a:rPr lang="zh-CN" altLang="en-US" sz="3600" b="1" dirty="0" smtClean="0"/>
              <a:t>大小</a:t>
            </a:r>
            <a:endParaRPr lang="en-US" altLang="zh-CN" sz="3600" b="1" dirty="0" smtClean="0"/>
          </a:p>
          <a:p>
            <a:r>
              <a:rPr lang="zh-CN" altLang="en-US" sz="2000" dirty="0"/>
              <a:t>字体大小是页面默认大小的</a:t>
            </a:r>
            <a:r>
              <a:rPr lang="en-US" altLang="zh-CN" sz="2000" dirty="0"/>
              <a:t>100%</a:t>
            </a:r>
            <a:r>
              <a:rPr lang="zh-CN" altLang="en-US" sz="2000" dirty="0"/>
              <a:t>，即</a:t>
            </a:r>
            <a:r>
              <a:rPr lang="en-US" altLang="zh-CN" sz="2000" dirty="0"/>
              <a:t>16</a:t>
            </a:r>
            <a:r>
              <a:rPr lang="zh-CN" altLang="en-US" sz="2000" dirty="0"/>
              <a:t>像素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/>
              <a:t>字体不要使用绝对大小</a:t>
            </a:r>
            <a:r>
              <a:rPr lang="en-US" altLang="zh-CN" sz="2000" dirty="0"/>
              <a:t>"PX"</a:t>
            </a:r>
            <a:r>
              <a:rPr lang="zh-CN" altLang="en-US" sz="2000" dirty="0"/>
              <a:t>，要使用相对大小“</a:t>
            </a:r>
            <a:r>
              <a:rPr lang="en-US" altLang="zh-CN" sz="2000" dirty="0"/>
              <a:t>REM</a:t>
            </a:r>
            <a:r>
              <a:rPr lang="en-US" altLang="zh-CN" sz="2000" dirty="0" smtClean="0"/>
              <a:t>”</a:t>
            </a:r>
          </a:p>
          <a:p>
            <a:r>
              <a:rPr lang="en-US" altLang="zh-CN" sz="1800" dirty="0"/>
              <a:t>html{font-size:62.5%;} </a:t>
            </a:r>
            <a:endParaRPr lang="en-US" altLang="zh-CN" sz="1800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什么是</a:t>
            </a:r>
            <a:r>
              <a:rPr lang="en-US" altLang="zh-CN" sz="2000" b="1" dirty="0" smtClean="0"/>
              <a:t>rem  </a:t>
            </a:r>
          </a:p>
          <a:p>
            <a:r>
              <a:rPr lang="en-US" altLang="zh-CN" sz="2000" b="1" dirty="0" err="1" smtClean="0"/>
              <a:t>em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rem</a:t>
            </a:r>
            <a:r>
              <a:rPr lang="zh-CN" altLang="en-US" sz="2000" b="1" dirty="0" smtClean="0"/>
              <a:t>的区别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1800" dirty="0" err="1" smtClean="0"/>
              <a:t>em</a:t>
            </a:r>
            <a:r>
              <a:rPr lang="zh-CN" altLang="en-US" sz="1800" dirty="0"/>
              <a:t> 和 </a:t>
            </a:r>
            <a:r>
              <a:rPr lang="en-US" altLang="zh-CN" sz="1800" dirty="0" smtClean="0"/>
              <a:t>rem</a:t>
            </a:r>
            <a:r>
              <a:rPr lang="zh-CN" altLang="en-US" sz="1800" dirty="0"/>
              <a:t>都是相对单位，由浏览器转换为像素值，具体取决于您的设计中的字体大小设置。 如果你使用值 </a:t>
            </a:r>
            <a:r>
              <a:rPr lang="en-US" altLang="zh-CN" sz="1800" dirty="0" smtClean="0"/>
              <a:t>1em</a:t>
            </a:r>
            <a:r>
              <a:rPr lang="zh-CN" altLang="en-US" sz="1800" dirty="0"/>
              <a:t> 或 </a:t>
            </a:r>
            <a:r>
              <a:rPr lang="en-US" altLang="zh-CN" sz="1800" dirty="0" smtClean="0"/>
              <a:t>1rem</a:t>
            </a:r>
            <a:r>
              <a:rPr lang="zh-CN" altLang="en-US" sz="1800" dirty="0"/>
              <a:t>，它可以被浏览器解析成 从</a:t>
            </a:r>
            <a:r>
              <a:rPr lang="en-US" altLang="zh-CN" sz="1800" dirty="0" smtClean="0"/>
              <a:t>16px</a:t>
            </a:r>
            <a:r>
              <a:rPr lang="zh-CN" altLang="en-US" sz="1800" dirty="0"/>
              <a:t>到 </a:t>
            </a:r>
            <a:r>
              <a:rPr lang="en-US" altLang="zh-CN" sz="1800" dirty="0" smtClean="0"/>
              <a:t>160px</a:t>
            </a:r>
            <a:r>
              <a:rPr lang="zh-CN" altLang="en-US" sz="1800" dirty="0"/>
              <a:t> 或其他任意值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rem </a:t>
            </a:r>
            <a:r>
              <a:rPr lang="zh-CN" altLang="en-US" sz="1800" dirty="0" smtClean="0"/>
              <a:t>单位翻译为像素值是由 </a:t>
            </a:r>
            <a:r>
              <a:rPr lang="en-US" altLang="zh-CN" sz="1800" dirty="0" smtClean="0"/>
              <a:t>html </a:t>
            </a:r>
            <a:r>
              <a:rPr lang="zh-CN" altLang="en-US" sz="1800" dirty="0" smtClean="0"/>
              <a:t>元素的字体大小决定的。 此字体大小会被浏览器中字体大小的设置影响，除非显式重写一个具体单位。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em</a:t>
            </a:r>
            <a:r>
              <a:rPr lang="en-US" altLang="zh-CN" sz="1800" dirty="0" smtClean="0"/>
              <a:t> </a:t>
            </a:r>
            <a:r>
              <a:rPr lang="zh-CN" altLang="en-US" sz="1800" dirty="0" smtClean="0"/>
              <a:t>单位转为像素值，取决于他们使用的字体大小。 此字体大小受从父元素继承过来的字体大小，除非显式重写与一个具体单位。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流动</a:t>
            </a:r>
            <a:r>
              <a:rPr lang="zh-CN" altLang="en-US" sz="3600" b="1" dirty="0" smtClean="0"/>
              <a:t>布局</a:t>
            </a:r>
            <a:endParaRPr lang="en-US" altLang="zh-CN" sz="3600" b="1" dirty="0" smtClean="0"/>
          </a:p>
          <a:p>
            <a:r>
              <a:rPr lang="en-US" altLang="zh-CN" sz="2400" dirty="0"/>
              <a:t>"</a:t>
            </a:r>
            <a:r>
              <a:rPr lang="zh-CN" altLang="en-US" sz="2400" dirty="0"/>
              <a:t>流动布局</a:t>
            </a:r>
            <a:r>
              <a:rPr lang="en-US" altLang="zh-CN" sz="2400" dirty="0"/>
              <a:t>"</a:t>
            </a:r>
            <a:r>
              <a:rPr lang="zh-CN" altLang="en-US" sz="2400" dirty="0"/>
              <a:t>的含义是，各个区块的位置都是浮动的，不是固定不变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其好处是，如果宽度太小，放不下两个元素，后面的元素会自动滚动到前面元素的下方，不会在水平方向</a:t>
            </a:r>
            <a:r>
              <a:rPr lang="en-US" altLang="zh-CN" sz="2400" dirty="0"/>
              <a:t>overflow</a:t>
            </a:r>
            <a:r>
              <a:rPr lang="zh-CN" altLang="en-US" sz="2400" dirty="0"/>
              <a:t>（溢出），避免了水平滚动条的</a:t>
            </a:r>
            <a:r>
              <a:rPr lang="zh-CN" altLang="en-US" sz="2400" dirty="0" smtClean="0"/>
              <a:t>出现</a:t>
            </a:r>
            <a:endParaRPr lang="en-US" altLang="zh-CN" sz="2400" dirty="0" smtClean="0"/>
          </a:p>
          <a:p>
            <a:r>
              <a:rPr lang="en-US" altLang="zh-CN" sz="1800" dirty="0"/>
              <a:t>.left{ width:30%; </a:t>
            </a:r>
            <a:r>
              <a:rPr lang="en-US" altLang="zh-CN" sz="1800" dirty="0" err="1"/>
              <a:t>float:left</a:t>
            </a:r>
            <a:r>
              <a:rPr lang="en-US" altLang="zh-CN" sz="1800" dirty="0"/>
              <a:t>}  </a:t>
            </a:r>
          </a:p>
          <a:p>
            <a:r>
              <a:rPr lang="en-US" altLang="zh-CN" sz="1800" dirty="0"/>
              <a:t>.right{ width:70%; </a:t>
            </a:r>
            <a:r>
              <a:rPr lang="en-US" altLang="zh-CN" sz="1800" dirty="0" err="1"/>
              <a:t>float:right</a:t>
            </a:r>
            <a:r>
              <a:rPr lang="en-US" altLang="zh-CN" sz="1800" dirty="0"/>
              <a:t>;}  </a:t>
            </a:r>
          </a:p>
          <a:p>
            <a:endParaRPr lang="zh-CN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691</Words>
  <Application>Microsoft Office PowerPoint</Application>
  <PresentationFormat>全屏显示(4:3)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响应式网站设计</vt:lpstr>
      <vt:lpstr>什么是响应式布局</vt:lpstr>
      <vt:lpstr>响应式网站的优点</vt:lpstr>
      <vt:lpstr>响应式网站的缺点</vt:lpstr>
      <vt:lpstr>响应式网站怎么实现</vt:lpstr>
      <vt:lpstr>什么是viewport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响应式网站设计</dc:title>
  <dc:creator>Administrator</dc:creator>
  <cp:lastModifiedBy>Administrator</cp:lastModifiedBy>
  <cp:revision>14</cp:revision>
  <dcterms:created xsi:type="dcterms:W3CDTF">2017-03-26T05:33:00Z</dcterms:created>
  <dcterms:modified xsi:type="dcterms:W3CDTF">2017-03-26T09:05:56Z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