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8" r:id="rId12"/>
    <p:sldId id="269" r:id="rId13"/>
    <p:sldId id="259" r:id="rId14"/>
    <p:sldId id="260" r:id="rId15"/>
    <p:sldId id="279" r:id="rId16"/>
    <p:sldId id="280" r:id="rId17"/>
    <p:sldId id="281" r:id="rId18"/>
    <p:sldId id="276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99"/>
  </p:normalViewPr>
  <p:slideViewPr>
    <p:cSldViewPr snapToGrid="0">
      <p:cViewPr varScale="1">
        <p:scale>
          <a:sx n="86" d="100"/>
          <a:sy n="86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3793-4C57-4154-87A1-353EE9B3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914F5-518E-4734-BA20-6A251E8C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CF1FC-68A8-4C40-ABFC-2E176621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DFA8-4992-49B1-97B6-0B29C6A9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05F1E-6558-4E24-AE85-AA82513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A076-B96E-4894-A1C0-94680AE8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BABB4-E867-4BE8-BF85-EDD8CC8E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581B1-9CF2-45DD-8595-FEF2C80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F8579-AA2F-4818-8BFF-F4997310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7C264-EFCF-4C22-A8E2-195D0A4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289337-3C43-43B2-8333-1BB3DBDB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79381-EAE0-45FD-9063-249D4D961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DEBF3-2935-4363-A7D9-42483F05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B786-BF35-4C8E-AFDF-9AAF54BC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894EF-7933-41CE-9E59-6EA3E42B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9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094BE-1F8D-466C-B66F-999EC3B1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14A15-C0FD-4684-8D2A-63AF2B5A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61136-256F-4AF7-9C81-B80C2E84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34B99-F473-454B-950B-3E98CE0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D60D-ED9B-451E-AFDE-881C82F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EACC-A9B1-4332-B8A1-897BC92E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3A7D7-6CA5-4E63-82C6-8257F309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FA90C-CAB9-4238-8519-1BA4B15F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ADEB4-A547-4AD7-8CFF-C7D36DFD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4A5CE-1CDC-4DC3-A7B1-F70D6FD3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E53E-A4B3-48CA-B978-D246426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2BFAD-D35B-4570-9BB5-5D2718CD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991E1-7B38-4172-8329-B6477574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20AAA-FD43-4E8B-98FB-4B632B6F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FC07B-396F-4EBC-B7CD-2C3B82A1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1B70-054E-41F7-97AC-7684E9BE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6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CFD3-74CF-435E-8BB8-26A94182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CE2C9-3C1D-45F1-805A-684F5F19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D8E77-FE60-4B48-8AF2-A004A5FE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F8182-4BCE-44CC-98FF-9A514933B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28432-B5F9-44E6-A710-66FE23426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E2325-0D86-47F0-8FAB-FE48BB3E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6DA649-B751-49E6-B95E-B199D23B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D97CA-F3E0-4FEB-9E1F-B2F8BB21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19FD-3628-4112-A785-DA043AD1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AB6E-18B6-4654-AA8E-83098B0A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000A0-B98E-415E-9E2F-511C2D4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3F6566-B269-4BB9-B12B-35C4DC29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AF390-6034-4DA7-A282-B1F034C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4F75C8-F19C-4338-B764-AA93CA1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5AE5F-36D4-4AB7-84C7-83035A0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A6FF-A697-4625-8D93-7280586D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E148E-27C4-4FF9-9E63-7995D5A3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50E31-394A-4191-8E64-01E0ECD0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802AB-A115-488E-A646-128799D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931F7-352A-4189-AD43-48072FFA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04002-9352-4C34-A87E-1C142C8B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BF127-86B6-426A-9E5E-98C1BB99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B7A34-A1B7-4D86-961E-269039957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072DB-DC56-4CEB-88B7-A64D33F3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C8BC2-3835-491B-82DF-C49F3056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48DD1-D30B-4597-9A07-FD015EBF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66494-17D8-4251-8317-3322F202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731681-BAA0-4045-8DE0-E0750D10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A6F39-4AF2-4A25-B40D-BABAF2D4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9A12F-56FC-4B98-84B3-F3457FD7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8634-7435-41DF-9CFD-BD74BAEA930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5C167-0CFB-4CB9-BDE8-98A0F643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BB89A-1C8F-4123-94C9-A08A49C7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5D34-0B02-4189-B21C-31C25E954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6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61ED8-58B8-4BB7-9334-80619EC3C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 </a:t>
            </a:r>
            <a:r>
              <a:rPr lang="en-US" altLang="zh-CN" dirty="0"/>
              <a:t>and game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7089ED-5157-4B8C-9354-CD51C9740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6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6CF328-A8D7-4A6C-BDB7-E81929CC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44" y="164592"/>
            <a:ext cx="9970988" cy="65288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3A9FD2-D7F9-4B04-9C9F-ADAF3D571242}"/>
              </a:ext>
            </a:extLst>
          </p:cNvPr>
          <p:cNvSpPr/>
          <p:nvPr/>
        </p:nvSpPr>
        <p:spPr>
          <a:xfrm>
            <a:off x="2560320" y="1371600"/>
            <a:ext cx="9582912" cy="27249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BCCB61-9989-48B3-A271-41E5EED1E1B5}"/>
              </a:ext>
            </a:extLst>
          </p:cNvPr>
          <p:cNvSpPr/>
          <p:nvPr/>
        </p:nvSpPr>
        <p:spPr>
          <a:xfrm>
            <a:off x="2560320" y="4133088"/>
            <a:ext cx="9582912" cy="14813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1FFAAC-CEF1-40C9-81C5-1F28E452019A}"/>
              </a:ext>
            </a:extLst>
          </p:cNvPr>
          <p:cNvSpPr txBox="1"/>
          <p:nvPr/>
        </p:nvSpPr>
        <p:spPr>
          <a:xfrm>
            <a:off x="48768" y="1731166"/>
            <a:ext cx="252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Discriminator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updates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158493-E2D5-4D71-B2AB-EA980F65F945}"/>
              </a:ext>
            </a:extLst>
          </p:cNvPr>
          <p:cNvSpPr txBox="1"/>
          <p:nvPr/>
        </p:nvSpPr>
        <p:spPr>
          <a:xfrm>
            <a:off x="-4028" y="4295838"/>
            <a:ext cx="252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Generator updates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48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8D1A-2E2D-554F-B5D0-51D3F71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6E3EB-0AAB-C742-960C-BFD51CDC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5048"/>
            <a:ext cx="10515600" cy="33924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A51E69-1067-FD4C-9FC6-D1793F9D4870}"/>
                  </a:ext>
                </a:extLst>
              </p:cNvPr>
              <p:cNvSpPr/>
              <p:nvPr/>
            </p:nvSpPr>
            <p:spPr>
              <a:xfrm>
                <a:off x="1737183" y="2182534"/>
                <a:ext cx="1094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A51E69-1067-FD4C-9FC6-D1793F9D4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83" y="2182534"/>
                <a:ext cx="109421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BEB938-8766-1643-AFD2-4FEEAA09E96F}"/>
                  </a:ext>
                </a:extLst>
              </p:cNvPr>
              <p:cNvSpPr/>
              <p:nvPr/>
            </p:nvSpPr>
            <p:spPr>
              <a:xfrm>
                <a:off x="2523883" y="2709527"/>
                <a:ext cx="815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BEB938-8766-1643-AFD2-4FEEAA09E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883" y="2709527"/>
                <a:ext cx="81535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B92C94-0965-2F4D-A116-7174A9D77033}"/>
                  </a:ext>
                </a:extLst>
              </p:cNvPr>
              <p:cNvSpPr/>
              <p:nvPr/>
            </p:nvSpPr>
            <p:spPr>
              <a:xfrm>
                <a:off x="575546" y="2894193"/>
                <a:ext cx="73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endParaRPr lang="en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B92C94-0965-2F4D-A116-7174A9D77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6" y="2894193"/>
                <a:ext cx="736997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252493-23D6-0746-ABB8-E7117E5ADB7C}"/>
                  </a:ext>
                </a:extLst>
              </p:cNvPr>
              <p:cNvSpPr/>
              <p:nvPr/>
            </p:nvSpPr>
            <p:spPr>
              <a:xfrm>
                <a:off x="1168133" y="4467030"/>
                <a:ext cx="711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252493-23D6-0746-ABB8-E7117E5AD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3" y="4467030"/>
                <a:ext cx="71173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CC458-791B-4173-A23A-8525EDCD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/>
              <a:t>s 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B1B8C0-CD7D-4584-94DD-13B67182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10" y="1690688"/>
            <a:ext cx="9421179" cy="4206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40A69-8DAC-4CBD-B659-82195DA7139A}"/>
              </a:ext>
            </a:extLst>
          </p:cNvPr>
          <p:cNvSpPr txBox="1"/>
          <p:nvPr/>
        </p:nvSpPr>
        <p:spPr>
          <a:xfrm>
            <a:off x="530352" y="6027003"/>
            <a:ext cx="908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z </a:t>
            </a:r>
            <a:r>
              <a:rPr lang="en-US" altLang="zh-CN" sz="2400" dirty="0"/>
              <a:t>is some random noise (Gaussian/Uniform)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z </a:t>
            </a:r>
            <a:r>
              <a:rPr lang="en-US" altLang="zh-CN" sz="2400" dirty="0"/>
              <a:t>can be thought as the latent representation of the image.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76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597A88F-0D2B-44AF-AEF5-28290CAC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93" y="1742129"/>
            <a:ext cx="2305050" cy="2238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CF60F9-C9A1-4EB2-A93D-0E438219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– Training Discriminator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B45369-99FE-4687-AA39-8F72DD56D7D4}"/>
              </a:ext>
            </a:extLst>
          </p:cNvPr>
          <p:cNvSpPr txBox="1"/>
          <p:nvPr/>
        </p:nvSpPr>
        <p:spPr>
          <a:xfrm>
            <a:off x="177686" y="1764015"/>
            <a:ext cx="252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Randomly</a:t>
            </a:r>
          </a:p>
          <a:p>
            <a:pPr algn="ctr"/>
            <a:r>
              <a:rPr lang="en-US" altLang="zh-CN" sz="2400" b="1" dirty="0"/>
              <a:t>Sample a vector</a:t>
            </a:r>
            <a:endParaRPr lang="zh-CN" altLang="en-US" sz="24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EA59D19-B920-42CC-80C7-BD34973056B2}"/>
              </a:ext>
            </a:extLst>
          </p:cNvPr>
          <p:cNvSpPr/>
          <p:nvPr/>
        </p:nvSpPr>
        <p:spPr>
          <a:xfrm>
            <a:off x="2757197" y="2017930"/>
            <a:ext cx="676656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CA171-B758-47AD-BFF5-902E435E8378}"/>
              </a:ext>
            </a:extLst>
          </p:cNvPr>
          <p:cNvSpPr/>
          <p:nvPr/>
        </p:nvSpPr>
        <p:spPr>
          <a:xfrm>
            <a:off x="4000330" y="1694654"/>
            <a:ext cx="1994069" cy="112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NN Generator v1</a:t>
            </a:r>
            <a:endParaRPr lang="zh-CN" altLang="en-US" sz="2400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75CDA3B-1A0F-493F-9ED4-8E1940AAF650}"/>
              </a:ext>
            </a:extLst>
          </p:cNvPr>
          <p:cNvSpPr/>
          <p:nvPr/>
        </p:nvSpPr>
        <p:spPr>
          <a:xfrm>
            <a:off x="6620030" y="2017930"/>
            <a:ext cx="676656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0546FB-D2EC-4BA1-A039-BA27B505B1D0}"/>
              </a:ext>
            </a:extLst>
          </p:cNvPr>
          <p:cNvSpPr txBox="1"/>
          <p:nvPr/>
        </p:nvSpPr>
        <p:spPr>
          <a:xfrm>
            <a:off x="5359851" y="3238445"/>
            <a:ext cx="252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Real images: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690F6B-3FE7-47D8-AE82-2442412F7ADB}"/>
              </a:ext>
            </a:extLst>
          </p:cNvPr>
          <p:cNvSpPr txBox="1"/>
          <p:nvPr/>
        </p:nvSpPr>
        <p:spPr>
          <a:xfrm>
            <a:off x="913496" y="3029614"/>
            <a:ext cx="252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Something like Decoder in VAE</a:t>
            </a:r>
            <a:endParaRPr lang="zh-CN" altLang="en-US" sz="24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ADFECDB-70D9-4C67-87CC-44C699AE89C1}"/>
              </a:ext>
            </a:extLst>
          </p:cNvPr>
          <p:cNvCxnSpPr/>
          <p:nvPr/>
        </p:nvCxnSpPr>
        <p:spPr>
          <a:xfrm flipH="1">
            <a:off x="3340042" y="2803843"/>
            <a:ext cx="754099" cy="4346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EB7BE0-CD27-46AF-A592-231CEA133B23}"/>
              </a:ext>
            </a:extLst>
          </p:cNvPr>
          <p:cNvSpPr/>
          <p:nvPr/>
        </p:nvSpPr>
        <p:spPr>
          <a:xfrm>
            <a:off x="1847088" y="4828032"/>
            <a:ext cx="1170432" cy="1170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998688-3CC7-4CAD-87A8-7896380D9CC6}"/>
              </a:ext>
            </a:extLst>
          </p:cNvPr>
          <p:cNvCxnSpPr>
            <a:cxnSpLocks/>
          </p:cNvCxnSpPr>
          <p:nvPr/>
        </p:nvCxnSpPr>
        <p:spPr>
          <a:xfrm>
            <a:off x="3340042" y="5376671"/>
            <a:ext cx="9067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E8CB9B1-1823-452A-BDF5-6131EA66328F}"/>
              </a:ext>
            </a:extLst>
          </p:cNvPr>
          <p:cNvSpPr/>
          <p:nvPr/>
        </p:nvSpPr>
        <p:spPr>
          <a:xfrm>
            <a:off x="4474578" y="4511605"/>
            <a:ext cx="2187560" cy="180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v1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9B3540-AD71-44F5-962D-A92484FBF496}"/>
              </a:ext>
            </a:extLst>
          </p:cNvPr>
          <p:cNvSpPr txBox="1"/>
          <p:nvPr/>
        </p:nvSpPr>
        <p:spPr>
          <a:xfrm>
            <a:off x="8508896" y="5003845"/>
            <a:ext cx="301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1/0 (real or fake)</a:t>
            </a:r>
          </a:p>
          <a:p>
            <a:pPr algn="ctr"/>
            <a:r>
              <a:rPr lang="en-US" altLang="zh-CN" sz="2400" b="1" dirty="0"/>
              <a:t>According to label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AA1267-79E2-4BD7-96EF-5EE728DC216C}"/>
              </a:ext>
            </a:extLst>
          </p:cNvPr>
          <p:cNvCxnSpPr>
            <a:cxnSpLocks/>
          </p:cNvCxnSpPr>
          <p:nvPr/>
        </p:nvCxnSpPr>
        <p:spPr>
          <a:xfrm>
            <a:off x="7227597" y="5419344"/>
            <a:ext cx="9067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3E4642-D32F-435B-9A56-42A461812068}"/>
              </a:ext>
            </a:extLst>
          </p:cNvPr>
          <p:cNvCxnSpPr>
            <a:cxnSpLocks/>
          </p:cNvCxnSpPr>
          <p:nvPr/>
        </p:nvCxnSpPr>
        <p:spPr>
          <a:xfrm flipH="1">
            <a:off x="6662138" y="4301658"/>
            <a:ext cx="988566" cy="8677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39DA3-8EF7-426E-B757-8D18CB3B3E0D}"/>
              </a:ext>
            </a:extLst>
          </p:cNvPr>
          <p:cNvSpPr txBox="1"/>
          <p:nvPr/>
        </p:nvSpPr>
        <p:spPr>
          <a:xfrm>
            <a:off x="7596906" y="1306028"/>
            <a:ext cx="2852928" cy="2995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4BDC0B-EB68-4C9C-800C-4C7C28AFDE19}"/>
              </a:ext>
            </a:extLst>
          </p:cNvPr>
          <p:cNvSpPr txBox="1"/>
          <p:nvPr/>
        </p:nvSpPr>
        <p:spPr>
          <a:xfrm>
            <a:off x="7455877" y="1448972"/>
            <a:ext cx="2852928" cy="15090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9C73B-5803-4AB3-B6C4-AEE1ABC9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– Training Generator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1E0E5B-A94D-4200-9E5B-22244C835555}"/>
              </a:ext>
            </a:extLst>
          </p:cNvPr>
          <p:cNvSpPr txBox="1"/>
          <p:nvPr/>
        </p:nvSpPr>
        <p:spPr>
          <a:xfrm>
            <a:off x="402336" y="1703316"/>
            <a:ext cx="428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Updating </a:t>
            </a:r>
          </a:p>
          <a:p>
            <a:pPr algn="ctr"/>
            <a:r>
              <a:rPr lang="en-US" altLang="zh-CN" sz="2400" b="1" dirty="0"/>
              <a:t>the parameters of generator</a:t>
            </a:r>
            <a:endParaRPr lang="zh-CN" altLang="en-US" sz="24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C6FF816-8A69-4DBF-B488-5B109612A3CB}"/>
              </a:ext>
            </a:extLst>
          </p:cNvPr>
          <p:cNvSpPr/>
          <p:nvPr/>
        </p:nvSpPr>
        <p:spPr>
          <a:xfrm>
            <a:off x="402336" y="2935224"/>
            <a:ext cx="621792" cy="9028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EB19C8-53A7-4F70-9E33-F35B659A93B6}"/>
              </a:ext>
            </a:extLst>
          </p:cNvPr>
          <p:cNvSpPr txBox="1"/>
          <p:nvPr/>
        </p:nvSpPr>
        <p:spPr>
          <a:xfrm>
            <a:off x="1152144" y="2828835"/>
            <a:ext cx="384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output of generator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should be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classified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“real”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possible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0AA957-F1C0-48F4-8E34-0925AB1B15F0}"/>
              </a:ext>
            </a:extLst>
          </p:cNvPr>
          <p:cNvSpPr txBox="1"/>
          <p:nvPr/>
        </p:nvSpPr>
        <p:spPr>
          <a:xfrm>
            <a:off x="713232" y="4400692"/>
            <a:ext cx="428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Generator + Discriminator</a:t>
            </a:r>
          </a:p>
          <a:p>
            <a:r>
              <a:rPr lang="en-US" altLang="zh-CN" sz="2400" b="1" dirty="0"/>
              <a:t>= a net work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45DAFA-7762-4779-89B0-838E87FDED65}"/>
              </a:ext>
            </a:extLst>
          </p:cNvPr>
          <p:cNvSpPr txBox="1"/>
          <p:nvPr/>
        </p:nvSpPr>
        <p:spPr>
          <a:xfrm>
            <a:off x="1176566" y="5295378"/>
            <a:ext cx="5169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Using gradient descent to update the parameters in the generator, but fix the discriminator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DAA730-0E0C-4418-BC3A-8353FE1DCB94}"/>
              </a:ext>
            </a:extLst>
          </p:cNvPr>
          <p:cNvSpPr txBox="1"/>
          <p:nvPr/>
        </p:nvSpPr>
        <p:spPr>
          <a:xfrm>
            <a:off x="7748918" y="365125"/>
            <a:ext cx="252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Randomly</a:t>
            </a:r>
          </a:p>
          <a:p>
            <a:pPr algn="ctr"/>
            <a:r>
              <a:rPr lang="en-US" altLang="zh-CN" sz="2400" b="1" dirty="0"/>
              <a:t>Sample a vector</a:t>
            </a:r>
            <a:endParaRPr lang="zh-CN" altLang="en-US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F84195-3A98-4C97-ABA7-84056818D56B}"/>
              </a:ext>
            </a:extLst>
          </p:cNvPr>
          <p:cNvSpPr/>
          <p:nvPr/>
        </p:nvSpPr>
        <p:spPr>
          <a:xfrm>
            <a:off x="8012061" y="1607988"/>
            <a:ext cx="1994069" cy="112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NN Generator v1</a:t>
            </a:r>
            <a:endParaRPr lang="zh-CN" altLang="en-US" sz="2400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5F68F52-48A2-43B4-A91B-7CCA927EEFD4}"/>
              </a:ext>
            </a:extLst>
          </p:cNvPr>
          <p:cNvSpPr/>
          <p:nvPr/>
        </p:nvSpPr>
        <p:spPr>
          <a:xfrm>
            <a:off x="8887287" y="1209675"/>
            <a:ext cx="243616" cy="366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4BC9CCA-94E4-4133-85F4-A6CC3AECB5C8}"/>
              </a:ext>
            </a:extLst>
          </p:cNvPr>
          <p:cNvCxnSpPr>
            <a:cxnSpLocks/>
          </p:cNvCxnSpPr>
          <p:nvPr/>
        </p:nvCxnSpPr>
        <p:spPr>
          <a:xfrm>
            <a:off x="9509760" y="2360467"/>
            <a:ext cx="4963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CBA0B-1A6E-4129-A3E0-EADF67570FA4}"/>
              </a:ext>
            </a:extLst>
          </p:cNvPr>
          <p:cNvSpPr txBox="1"/>
          <p:nvPr/>
        </p:nvSpPr>
        <p:spPr>
          <a:xfrm>
            <a:off x="10006130" y="2054406"/>
            <a:ext cx="73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v2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BED02C0B-3D51-4ACD-8150-7AD5E66883EF}"/>
              </a:ext>
            </a:extLst>
          </p:cNvPr>
          <p:cNvSpPr/>
          <p:nvPr/>
        </p:nvSpPr>
        <p:spPr>
          <a:xfrm>
            <a:off x="8887287" y="4250449"/>
            <a:ext cx="243616" cy="3664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5CC9DE-9CCC-4E46-8F9B-E3F91D9386C3}"/>
              </a:ext>
            </a:extLst>
          </p:cNvPr>
          <p:cNvSpPr/>
          <p:nvPr/>
        </p:nvSpPr>
        <p:spPr>
          <a:xfrm>
            <a:off x="7656546" y="4625791"/>
            <a:ext cx="2619202" cy="9935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v1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88B698-8394-4E65-B6F9-931EAB75A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47" y="3110992"/>
            <a:ext cx="2746219" cy="1140738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122EF9DE-E8DB-4834-BF72-9B7EFAD722BA}"/>
              </a:ext>
            </a:extLst>
          </p:cNvPr>
          <p:cNvSpPr/>
          <p:nvPr/>
        </p:nvSpPr>
        <p:spPr>
          <a:xfrm>
            <a:off x="8887287" y="2791560"/>
            <a:ext cx="243616" cy="3664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77EE38D-39A1-4713-AC91-15F238F90A4A}"/>
              </a:ext>
            </a:extLst>
          </p:cNvPr>
          <p:cNvCxnSpPr>
            <a:cxnSpLocks/>
          </p:cNvCxnSpPr>
          <p:nvPr/>
        </p:nvCxnSpPr>
        <p:spPr>
          <a:xfrm>
            <a:off x="8190456" y="2974776"/>
            <a:ext cx="1709900" cy="1552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E62D159-C9A7-4F82-B595-F27A36B0A0B3}"/>
              </a:ext>
            </a:extLst>
          </p:cNvPr>
          <p:cNvSpPr/>
          <p:nvPr/>
        </p:nvSpPr>
        <p:spPr>
          <a:xfrm>
            <a:off x="8887287" y="5697388"/>
            <a:ext cx="243616" cy="3664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3FD613-738F-4A64-AB12-A104584C8ECF}"/>
              </a:ext>
            </a:extLst>
          </p:cNvPr>
          <p:cNvSpPr txBox="1"/>
          <p:nvPr/>
        </p:nvSpPr>
        <p:spPr>
          <a:xfrm>
            <a:off x="8460784" y="6123021"/>
            <a:ext cx="109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0.13</a:t>
            </a:r>
            <a:endParaRPr lang="zh-CN" altLang="en-US" sz="32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4F0F62-17FA-437B-821B-58E1ADE6B754}"/>
              </a:ext>
            </a:extLst>
          </p:cNvPr>
          <p:cNvSpPr txBox="1"/>
          <p:nvPr/>
        </p:nvSpPr>
        <p:spPr>
          <a:xfrm>
            <a:off x="9973716" y="6123021"/>
            <a:ext cx="109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1.0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EA85D9-72C7-41E8-BCDA-80BABA8F1075}"/>
              </a:ext>
            </a:extLst>
          </p:cNvPr>
          <p:cNvCxnSpPr>
            <a:cxnSpLocks/>
          </p:cNvCxnSpPr>
          <p:nvPr/>
        </p:nvCxnSpPr>
        <p:spPr>
          <a:xfrm>
            <a:off x="8495911" y="6107631"/>
            <a:ext cx="1240599" cy="6001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1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7B13-ED70-F24F-BAA4-279E6330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Theoretical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0C66E-BB4D-C941-8AB9-96B76215F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33" y="1690688"/>
            <a:ext cx="9241863" cy="4351338"/>
          </a:xfrm>
        </p:spPr>
      </p:pic>
    </p:spTree>
    <p:extLst>
      <p:ext uri="{BB962C8B-B14F-4D97-AF65-F5344CB8AC3E}">
        <p14:creationId xmlns:p14="http://schemas.microsoft.com/office/powerpoint/2010/main" val="307187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82E7-9E13-6247-BF6C-8521057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32C49-8C3B-3D4F-91BC-F49922DD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" y="266834"/>
            <a:ext cx="10031206" cy="6566070"/>
          </a:xfrm>
        </p:spPr>
      </p:pic>
    </p:spTree>
    <p:extLst>
      <p:ext uri="{BB962C8B-B14F-4D97-AF65-F5344CB8AC3E}">
        <p14:creationId xmlns:p14="http://schemas.microsoft.com/office/powerpoint/2010/main" val="105680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020A-F5BC-A14F-8A91-DC0D1084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Convergence of the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B2FDE-82EE-D44A-AB13-4CE21DBD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147"/>
            <a:ext cx="10515600" cy="4113357"/>
          </a:xfrm>
        </p:spPr>
      </p:pic>
    </p:spTree>
    <p:extLst>
      <p:ext uri="{BB962C8B-B14F-4D97-AF65-F5344CB8AC3E}">
        <p14:creationId xmlns:p14="http://schemas.microsoft.com/office/powerpoint/2010/main" val="59752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B0E0B-1637-4325-8E4D-9B01B2A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Mode-Collapse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A125A-19AF-4DB2-B1A8-A2FAD67B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8501"/>
          </a:xfrm>
        </p:spPr>
        <p:txBody>
          <a:bodyPr/>
          <a:lstStyle/>
          <a:p>
            <a:r>
              <a:rPr lang="en-US" altLang="zh-CN" dirty="0"/>
              <a:t>Generator fails to output diverse samples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995725-E1BA-48AF-9004-3ED6DB294D63}"/>
              </a:ext>
            </a:extLst>
          </p:cNvPr>
          <p:cNvSpPr txBox="1"/>
          <p:nvPr/>
        </p:nvSpPr>
        <p:spPr>
          <a:xfrm>
            <a:off x="3850106" y="2730672"/>
            <a:ext cx="156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Target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81A47E-49A2-4AE2-B830-F540D161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24" y="2313793"/>
            <a:ext cx="1997351" cy="1356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8EAF1D-CE18-48F6-A8B2-2585C8D3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21" y="3558692"/>
            <a:ext cx="9727679" cy="26406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9ACAC2-7778-4DA5-8BCF-55D25535D683}"/>
              </a:ext>
            </a:extLst>
          </p:cNvPr>
          <p:cNvSpPr txBox="1"/>
          <p:nvPr/>
        </p:nvSpPr>
        <p:spPr>
          <a:xfrm>
            <a:off x="56147" y="5225221"/>
            <a:ext cx="156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9D6A39-F54D-4421-8D88-1DB80C081D1D}"/>
              </a:ext>
            </a:extLst>
          </p:cNvPr>
          <p:cNvSpPr txBox="1"/>
          <p:nvPr/>
        </p:nvSpPr>
        <p:spPr>
          <a:xfrm>
            <a:off x="0" y="4000655"/>
            <a:ext cx="17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Expected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4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D701-4055-4939-94C1-C58E21FB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real 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B51A9D-7B99-45A4-A617-0C8A80EB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5" y="1690688"/>
            <a:ext cx="9744349" cy="47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5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807A7-527D-4646-B8D4-144D920A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Magic of GANs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78ED98-79D6-46D3-BF07-10C641FA2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0" y="1690688"/>
            <a:ext cx="9410880" cy="44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05C0-D54D-8549-9545-150940F8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-1623317"/>
            <a:ext cx="10515600" cy="2852737"/>
          </a:xfrm>
        </p:spPr>
        <p:txBody>
          <a:bodyPr/>
          <a:lstStyle/>
          <a:p>
            <a:r>
              <a:rPr lang="en-CN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97223C-6B5A-CF44-BD0C-EF1CD62CE7C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3708971"/>
                <a:ext cx="10515600" cy="2380679"/>
              </a:xfrm>
            </p:spPr>
            <p:txBody>
              <a:bodyPr/>
              <a:lstStyle/>
              <a:p>
                <a:r>
                  <a:rPr lang="en-CN" dirty="0">
                    <a:solidFill>
                      <a:schemeClr val="tx1"/>
                    </a:solidFill>
                  </a:rPr>
                  <a:t>Given a set of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N" dirty="0">
                    <a:solidFill>
                      <a:schemeClr val="tx1"/>
                    </a:solidFill>
                  </a:rPr>
                  <a:t> that conform to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 construct a generator 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97223C-6B5A-CF44-BD0C-EF1CD62CE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3708971"/>
                <a:ext cx="10515600" cy="2380679"/>
              </a:xfrm>
              <a:blipFill>
                <a:blip r:embed="rId2"/>
                <a:stretch>
                  <a:fillRect l="-844" t="-264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23C5E9-FC95-6948-93F6-E094B285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06" y="1308100"/>
            <a:ext cx="2603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92163A-47B2-46D6-A45F-3DF0160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Likelihood 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91E727A9-48BF-448D-B75D-0683F3837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Given a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parameterized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Gaussian Mixture Model,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are means and variances of the Gaussians</a:t>
                </a:r>
              </a:p>
              <a:p>
                <a:pPr lvl="1"/>
                <a:r>
                  <a:rPr lang="en-US" altLang="zh-CN" dirty="0"/>
                  <a:t>We want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Likelihood of generating the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maximizing the likelihood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91E727A9-48BF-448D-B75D-0683F3837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273" b="-252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D064F3A5-2429-4A6A-9D66-1E86D2A8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11" y="4735317"/>
            <a:ext cx="231489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0FBD0-DADF-4F5D-AC22-20437AD8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Likelihood 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76AA5A-2B20-4801-A9AE-9C352D042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F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F0"/>
                          </a:solidFill>
                        </a:rPr>
                        <m:t>from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F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func>
                        </m:e>
                      </m:func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76AA5A-2B20-4801-A9AE-9C352D042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687" t="-29040" b="-13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67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3EF8C24-371C-4956-93B7-C2AECC8ECC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NN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3EF8C24-371C-4956-93B7-C2AECC8EC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A23ADF9-158C-4607-A821-685497AFA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4" y="2063150"/>
            <a:ext cx="11795412" cy="3734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24D020-7147-40E2-877B-F493B751044E}"/>
                  </a:ext>
                </a:extLst>
              </p:cNvPr>
              <p:cNvSpPr txBox="1"/>
              <p:nvPr/>
            </p:nvSpPr>
            <p:spPr>
              <a:xfrm>
                <a:off x="2356104" y="1478375"/>
                <a:ext cx="2014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24D020-7147-40E2-877B-F493B751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104" y="1478375"/>
                <a:ext cx="20147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7282B62-7837-49AE-927D-FE4F728023CC}"/>
              </a:ext>
            </a:extLst>
          </p:cNvPr>
          <p:cNvCxnSpPr/>
          <p:nvPr/>
        </p:nvCxnSpPr>
        <p:spPr>
          <a:xfrm>
            <a:off x="2651760" y="2063150"/>
            <a:ext cx="15361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6D3E37-93D2-4D11-A4C1-E2A42E6EA8E7}"/>
                  </a:ext>
                </a:extLst>
              </p:cNvPr>
              <p:cNvSpPr txBox="1"/>
              <p:nvPr/>
            </p:nvSpPr>
            <p:spPr>
              <a:xfrm>
                <a:off x="4520184" y="1213635"/>
                <a:ext cx="33421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Generated distribution</a:t>
                </a:r>
                <a:endParaRPr lang="zh-CN" alt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6D3E37-93D2-4D11-A4C1-E2A42E6E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84" y="1213635"/>
                <a:ext cx="3342132" cy="954107"/>
              </a:xfrm>
              <a:prstGeom prst="rect">
                <a:avLst/>
              </a:prstGeom>
              <a:blipFill>
                <a:blip r:embed="rId5"/>
                <a:stretch>
                  <a:fillRect l="-2920" r="-200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5C3A14-DED0-4B98-A47A-AD5CEA9F9C6D}"/>
                  </a:ext>
                </a:extLst>
              </p:cNvPr>
              <p:cNvSpPr txBox="1"/>
              <p:nvPr/>
            </p:nvSpPr>
            <p:spPr>
              <a:xfrm>
                <a:off x="8509842" y="1213635"/>
                <a:ext cx="33421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True data distribution</a:t>
                </a:r>
                <a:endParaRPr lang="zh-CN" alt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5C3A14-DED0-4B98-A47A-AD5CEA9F9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842" y="1213635"/>
                <a:ext cx="3342132" cy="954107"/>
              </a:xfrm>
              <a:prstGeom prst="rect">
                <a:avLst/>
              </a:prstGeom>
              <a:blipFill>
                <a:blip r:embed="rId6"/>
                <a:stretch>
                  <a:fillRect l="-2920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334DFD-AD0F-4882-A2EE-1F21F553AAD1}"/>
                  </a:ext>
                </a:extLst>
              </p:cNvPr>
              <p:cNvSpPr txBox="1"/>
              <p:nvPr/>
            </p:nvSpPr>
            <p:spPr>
              <a:xfrm>
                <a:off x="0" y="5510543"/>
                <a:ext cx="6330696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334DFD-AD0F-4882-A2EE-1F21F553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10543"/>
                <a:ext cx="6330696" cy="13840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029BBE1-AB4E-4166-9FF1-4B0270FC9FC1}"/>
              </a:ext>
            </a:extLst>
          </p:cNvPr>
          <p:cNvSpPr txBox="1"/>
          <p:nvPr/>
        </p:nvSpPr>
        <p:spPr>
          <a:xfrm>
            <a:off x="6746574" y="5724144"/>
            <a:ext cx="4831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It is difficult to compute the likelihood.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7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0F74-114F-4B9B-9280-67D5216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 of GAN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B879-DF41-472B-9A8E-C72A87C7E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zh-CN" dirty="0"/>
                  <a:t>Generator G        </a:t>
                </a:r>
                <a:r>
                  <a:rPr lang="en-US" altLang="zh-CN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Hard to learn by maximum likelihood</a:t>
                </a:r>
              </a:p>
              <a:p>
                <a:pPr lvl="1"/>
                <a:r>
                  <a:rPr lang="en-US" altLang="zh-CN" dirty="0"/>
                  <a:t>G is a function, input z, output x</a:t>
                </a:r>
              </a:p>
              <a:p>
                <a:pPr lvl="1"/>
                <a:r>
                  <a:rPr lang="en-US" altLang="zh-CN" dirty="0"/>
                  <a:t>Given a 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defined by function G</a:t>
                </a:r>
              </a:p>
              <a:p>
                <a:r>
                  <a:rPr lang="en-US" altLang="zh-CN" dirty="0"/>
                  <a:t>Discriminator D</a:t>
                </a:r>
              </a:p>
              <a:p>
                <a:pPr lvl="1"/>
                <a:r>
                  <a:rPr lang="en-US" altLang="zh-CN" dirty="0"/>
                  <a:t>D is a function, input x, output scalar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Evaluate the “difference”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There is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B879-DF41-472B-9A8E-C72A87C7E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3DE1D16-A1E1-48BD-974B-651067CB8990}"/>
                  </a:ext>
                </a:extLst>
              </p:cNvPr>
              <p:cNvSpPr txBox="1"/>
              <p:nvPr/>
            </p:nvSpPr>
            <p:spPr>
              <a:xfrm>
                <a:off x="4320484" y="5322026"/>
                <a:ext cx="512289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3DE1D16-A1E1-48BD-974B-651067CB8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84" y="5322026"/>
                <a:ext cx="5122898" cy="653769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3">
                <a:extLst>
                  <a:ext uri="{FF2B5EF4-FFF2-40B4-BE49-F238E27FC236}">
                    <a16:creationId xmlns:a16="http://schemas.microsoft.com/office/drawing/2014/main" id="{E8C973DF-FA9C-9242-96B5-484BE707F3B4}"/>
                  </a:ext>
                </a:extLst>
              </p:cNvPr>
              <p:cNvSpPr txBox="1"/>
              <p:nvPr/>
            </p:nvSpPr>
            <p:spPr>
              <a:xfrm>
                <a:off x="1623317" y="5981521"/>
                <a:ext cx="9106396" cy="59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3">
                <a:extLst>
                  <a:ext uri="{FF2B5EF4-FFF2-40B4-BE49-F238E27FC236}">
                    <a16:creationId xmlns:a16="http://schemas.microsoft.com/office/drawing/2014/main" id="{E8C973DF-FA9C-9242-96B5-484BE707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7" y="5981521"/>
                <a:ext cx="9106396" cy="59452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9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FCF73-01D4-4DB7-A2E8-1BD68EB1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3D8015-0BED-4D84-8582-C59A9E455F78}"/>
                  </a:ext>
                </a:extLst>
              </p:cNvPr>
              <p:cNvSpPr txBox="1"/>
              <p:nvPr/>
            </p:nvSpPr>
            <p:spPr>
              <a:xfrm>
                <a:off x="4240558" y="780216"/>
                <a:ext cx="512289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3D8015-0BED-4D84-8582-C59A9E455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58" y="780216"/>
                <a:ext cx="5122898" cy="653769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F2B54E3-6C7F-4BC3-A095-D0C3E900F24C}"/>
              </a:ext>
            </a:extLst>
          </p:cNvPr>
          <p:cNvCxnSpPr>
            <a:cxnSpLocks/>
          </p:cNvCxnSpPr>
          <p:nvPr/>
        </p:nvCxnSpPr>
        <p:spPr>
          <a:xfrm>
            <a:off x="6343059" y="1538631"/>
            <a:ext cx="6022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5CC5A3-0DD7-4626-85E3-40481B74D4B7}"/>
                  </a:ext>
                </a:extLst>
              </p:cNvPr>
              <p:cNvSpPr txBox="1"/>
              <p:nvPr/>
            </p:nvSpPr>
            <p:spPr>
              <a:xfrm>
                <a:off x="653740" y="2562434"/>
                <a:ext cx="9429068" cy="13122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Given a generator G,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evaluate the “difference”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Pick the G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most 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5CC5A3-0DD7-4626-85E3-40481B74D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0" y="2562434"/>
                <a:ext cx="9429068" cy="1312219"/>
              </a:xfrm>
              <a:prstGeom prst="rect">
                <a:avLst/>
              </a:prstGeom>
              <a:blipFill>
                <a:blip r:embed="rId4"/>
                <a:stretch>
                  <a:fillRect l="-773" t="-1351" b="-810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EAFB7F9-B171-4AC8-823C-AB7B7C1EA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90" y="4139872"/>
            <a:ext cx="7758220" cy="2718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">
                <a:extLst>
                  <a:ext uri="{FF2B5EF4-FFF2-40B4-BE49-F238E27FC236}">
                    <a16:creationId xmlns:a16="http://schemas.microsoft.com/office/drawing/2014/main" id="{A5EB93FC-D5BB-B342-99D7-403AC870AF94}"/>
                  </a:ext>
                </a:extLst>
              </p:cNvPr>
              <p:cNvSpPr txBox="1"/>
              <p:nvPr/>
            </p:nvSpPr>
            <p:spPr>
              <a:xfrm>
                <a:off x="1428108" y="1631099"/>
                <a:ext cx="9106396" cy="59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3">
                <a:extLst>
                  <a:ext uri="{FF2B5EF4-FFF2-40B4-BE49-F238E27FC236}">
                    <a16:creationId xmlns:a16="http://schemas.microsoft.com/office/drawing/2014/main" id="{A5EB93FC-D5BB-B342-99D7-403AC870A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08" y="1631099"/>
                <a:ext cx="9106396" cy="594522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3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E85D-8DF6-4D4A-BC71-EDB7AD55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97F0A3-CAF5-4D36-92CF-5B2935026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It is formulated as a minimax game, where:</a:t>
                </a:r>
              </a:p>
              <a:p>
                <a:pPr lvl="1"/>
                <a:r>
                  <a:rPr lang="en-US" altLang="zh-CN" dirty="0"/>
                  <a:t>The Discriminator is trying to maximize its reward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Generator is trying to minimize discr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iminator’</a:t>
                </a:r>
                <a:r>
                  <a:rPr lang="en-US" altLang="zh-CN" dirty="0"/>
                  <a:t>s reward (or maximize its loss)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Nash equilibrium of this particular game is achieved 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97F0A3-CAF5-4D36-92CF-5B2935026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3E3A06-5FD5-4352-85FC-F56970A8C9C1}"/>
                  </a:ext>
                </a:extLst>
              </p:cNvPr>
              <p:cNvSpPr txBox="1"/>
              <p:nvPr/>
            </p:nvSpPr>
            <p:spPr>
              <a:xfrm>
                <a:off x="4869124" y="583102"/>
                <a:ext cx="512289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3E3A06-5FD5-4352-85FC-F56970A8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24" y="583102"/>
                <a:ext cx="5122898" cy="653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7C7718-71B9-4684-B3DA-3207D3681070}"/>
                  </a:ext>
                </a:extLst>
              </p:cNvPr>
              <p:cNvSpPr txBox="1"/>
              <p:nvPr/>
            </p:nvSpPr>
            <p:spPr>
              <a:xfrm>
                <a:off x="1943044" y="3396676"/>
                <a:ext cx="7877612" cy="59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7C7718-71B9-4684-B3DA-3207D3681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4" y="3396676"/>
                <a:ext cx="7877612" cy="594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27FA03B-539E-4D27-A04D-FF22CA00C961}"/>
              </a:ext>
            </a:extLst>
          </p:cNvPr>
          <p:cNvSpPr/>
          <p:nvPr/>
        </p:nvSpPr>
        <p:spPr>
          <a:xfrm>
            <a:off x="6096000" y="3378388"/>
            <a:ext cx="3468624" cy="59452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96197A-748C-430C-905D-82BB6B55DCF4}"/>
              </a:ext>
            </a:extLst>
          </p:cNvPr>
          <p:cNvSpPr/>
          <p:nvPr/>
        </p:nvSpPr>
        <p:spPr>
          <a:xfrm>
            <a:off x="2907792" y="3378388"/>
            <a:ext cx="2932176" cy="6128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6">
            <a:extLst>
              <a:ext uri="{FF2B5EF4-FFF2-40B4-BE49-F238E27FC236}">
                <a16:creationId xmlns:a16="http://schemas.microsoft.com/office/drawing/2014/main" id="{FC69512A-1849-334D-A1E0-B14A41AE1C3C}"/>
              </a:ext>
            </a:extLst>
          </p:cNvPr>
          <p:cNvCxnSpPr>
            <a:cxnSpLocks/>
          </p:cNvCxnSpPr>
          <p:nvPr/>
        </p:nvCxnSpPr>
        <p:spPr>
          <a:xfrm>
            <a:off x="7678700" y="1322873"/>
            <a:ext cx="16091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0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578</Words>
  <Application>Microsoft Macintosh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GAN and game</vt:lpstr>
      <vt:lpstr>Magic of GANs</vt:lpstr>
      <vt:lpstr>Objective</vt:lpstr>
      <vt:lpstr>Maximum Likelihood Estimation</vt:lpstr>
      <vt:lpstr>Maximum Likelihood Estimation</vt:lpstr>
      <vt:lpstr>Now P_G (x;θ) is a NN</vt:lpstr>
      <vt:lpstr>Basic Idea of GAN</vt:lpstr>
      <vt:lpstr>Basic Idea</vt:lpstr>
      <vt:lpstr>Basic idea</vt:lpstr>
      <vt:lpstr>PowerPoint Presentation</vt:lpstr>
      <vt:lpstr>Diagram</vt:lpstr>
      <vt:lpstr>GAN’s Architecture</vt:lpstr>
      <vt:lpstr>GAN – Training Discriminator</vt:lpstr>
      <vt:lpstr>GAN – Training Generator</vt:lpstr>
      <vt:lpstr>Theoretical results</vt:lpstr>
      <vt:lpstr>PowerPoint Presentation</vt:lpstr>
      <vt:lpstr>Convergence of the algorithm</vt:lpstr>
      <vt:lpstr>Mode-Collapse</vt:lpstr>
      <vt:lpstr>Some real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Nets</dc:title>
  <dc:creator>BIG</dc:creator>
  <cp:lastModifiedBy>Dongbo</cp:lastModifiedBy>
  <cp:revision>29</cp:revision>
  <dcterms:created xsi:type="dcterms:W3CDTF">2020-08-05T01:10:59Z</dcterms:created>
  <dcterms:modified xsi:type="dcterms:W3CDTF">2020-08-17T07:56:41Z</dcterms:modified>
</cp:coreProperties>
</file>