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 ContentType="image/ti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8"/>
  </p:notesMasterIdLst>
  <p:sldIdLst>
    <p:sldId id="514"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32" r:id="rId44"/>
    <p:sldId id="333" r:id="rId45"/>
    <p:sldId id="334" r:id="rId46"/>
    <p:sldId id="331"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FF66FF"/>
    <a:srgbClr val="FFFFCC"/>
    <a:srgbClr val="CC0066"/>
    <a:srgbClr val="009900"/>
    <a:srgbClr val="006600"/>
    <a:srgbClr val="FF0000"/>
    <a:srgbClr val="0000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8330" autoAdjust="0"/>
  </p:normalViewPr>
  <p:slideViewPr>
    <p:cSldViewPr>
      <p:cViewPr varScale="1">
        <p:scale>
          <a:sx n="52" d="100"/>
          <a:sy n="52" d="100"/>
        </p:scale>
        <p:origin x="9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08"/>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7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7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7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69C817-1AA5-4814-9BA3-0876F79DC7A3}" type="slidenum">
              <a:rPr lang="en-US" altLang="zh-CN"/>
              <a:pPr/>
              <a:t>‹#›</a:t>
            </a:fld>
            <a:endParaRPr lang="en-US" altLang="zh-CN"/>
          </a:p>
        </p:txBody>
      </p:sp>
    </p:spTree>
    <p:extLst>
      <p:ext uri="{BB962C8B-B14F-4D97-AF65-F5344CB8AC3E}">
        <p14:creationId xmlns:p14="http://schemas.microsoft.com/office/powerpoint/2010/main" val="283485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CC"/>
                </a:solidFill>
              </a:rPr>
              <a:t> </a:t>
            </a:r>
            <a:r>
              <a:rPr lang="zh-CN" altLang="en-US" b="1" dirty="0">
                <a:solidFill>
                  <a:srgbClr val="0000CC"/>
                </a:solidFill>
              </a:rPr>
              <a:t>常用的遗传编码算法有霍兰德二进制码、格雷码（</a:t>
            </a:r>
            <a:r>
              <a:rPr lang="en-US" altLang="zh-CN" b="1" dirty="0">
                <a:solidFill>
                  <a:srgbClr val="0000CC"/>
                </a:solidFill>
              </a:rPr>
              <a:t>Gray Code</a:t>
            </a:r>
            <a:r>
              <a:rPr lang="zh-CN" altLang="en-US" b="1" dirty="0">
                <a:solidFill>
                  <a:srgbClr val="0000CC"/>
                </a:solidFill>
              </a:rPr>
              <a:t>）、实数编码和字符编码等。</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8990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CC"/>
                </a:solidFill>
                <a:latin typeface="幼圆" pitchFamily="49" charset="-122"/>
                <a:ea typeface="幼圆" pitchFamily="49" charset="-122"/>
              </a:rPr>
              <a:t>十进制数</a:t>
            </a:r>
            <a:r>
              <a:rPr lang="en-US" altLang="zh-CN" sz="1200" b="1" dirty="0">
                <a:solidFill>
                  <a:srgbClr val="0000CC"/>
                </a:solidFill>
                <a:latin typeface="幼圆" pitchFamily="49" charset="-122"/>
                <a:ea typeface="幼圆" pitchFamily="49" charset="-122"/>
              </a:rPr>
              <a:t>7</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8</a:t>
            </a:r>
            <a:r>
              <a:rPr lang="zh-CN" altLang="en-US" sz="1200" b="1" dirty="0">
                <a:solidFill>
                  <a:srgbClr val="0000CC"/>
                </a:solidFill>
                <a:latin typeface="幼圆" pitchFamily="49" charset="-122"/>
                <a:ea typeface="幼圆" pitchFamily="49" charset="-122"/>
              </a:rPr>
              <a:t>的二进制编码分别为</a:t>
            </a:r>
            <a:r>
              <a:rPr lang="en-US" altLang="zh-CN" sz="1200" b="1" dirty="0">
                <a:solidFill>
                  <a:srgbClr val="0000CC"/>
                </a:solidFill>
                <a:latin typeface="幼圆" pitchFamily="49" charset="-122"/>
                <a:ea typeface="幼圆" pitchFamily="49" charset="-122"/>
              </a:rPr>
              <a:t>0111</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1000</a:t>
            </a:r>
            <a:r>
              <a:rPr lang="zh-CN" altLang="en-US" sz="1200" b="1" dirty="0">
                <a:solidFill>
                  <a:srgbClr val="0000CC"/>
                </a:solidFill>
                <a:latin typeface="幼圆" pitchFamily="49" charset="-122"/>
                <a:ea typeface="幼圆" pitchFamily="49" charset="-122"/>
              </a:rPr>
              <a:t>，而其格雷编码分别为</a:t>
            </a:r>
            <a:r>
              <a:rPr lang="en-US" altLang="zh-CN" sz="1200" b="1" dirty="0">
                <a:solidFill>
                  <a:srgbClr val="0000CC"/>
                </a:solidFill>
                <a:latin typeface="幼圆" pitchFamily="49" charset="-122"/>
                <a:ea typeface="幼圆" pitchFamily="49" charset="-122"/>
              </a:rPr>
              <a:t>0100</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1100</a:t>
            </a:r>
            <a:r>
              <a:rPr lang="zh-CN" altLang="en-US" sz="1200" b="1" dirty="0">
                <a:solidFill>
                  <a:srgbClr val="0000CC"/>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0772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7783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幼圆" pitchFamily="49" charset="-122"/>
                <a:ea typeface="幼圆" pitchFamily="49" charset="-122"/>
                <a:cs typeface="Adobe Arabic" pitchFamily="18" charset="-78"/>
              </a:rPr>
              <a:t> </a:t>
            </a:r>
            <a:r>
              <a:rPr lang="zh-CN" altLang="en-US" sz="1200" b="1" dirty="0">
                <a:solidFill>
                  <a:srgbClr val="0000CC"/>
                </a:solidFill>
                <a:latin typeface="幼圆" pitchFamily="49" charset="-122"/>
                <a:ea typeface="幼圆" pitchFamily="49" charset="-122"/>
                <a:cs typeface="Adobe Arabic" pitchFamily="18" charset="-78"/>
              </a:rPr>
              <a:t>在遗传算法中，有许多计算适应度的方法，其中最常用的适应度函数有以下两种：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447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83714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6393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5104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en-US" sz="1200" b="1" dirty="0">
                <a:solidFill>
                  <a:srgbClr val="0000CC"/>
                </a:solidFill>
              </a:rPr>
              <a:t>遗传算法中的基本遗传操作包括选择、交叉和变异</a:t>
            </a:r>
            <a:r>
              <a:rPr lang="en-US" altLang="zh-CN" sz="1200" b="1" dirty="0">
                <a:solidFill>
                  <a:srgbClr val="0000CC"/>
                </a:solidFill>
              </a:rPr>
              <a:t>3</a:t>
            </a:r>
            <a:r>
              <a:rPr lang="zh-CN" altLang="en-US" sz="1200" b="1" dirty="0">
                <a:solidFill>
                  <a:srgbClr val="0000CC"/>
                </a:solidFill>
              </a:rPr>
              <a:t>种，而每种操作又包括多种</a:t>
            </a:r>
            <a:r>
              <a:rPr lang="zh-CN" altLang="en-US" sz="1200" b="1" dirty="0">
                <a:solidFill>
                  <a:srgbClr val="0000CC"/>
                </a:solidFill>
                <a:latin typeface="Times New Roman" pitchFamily="18" charset="0"/>
              </a:rPr>
              <a:t>不同的方法，下面分别对它们进行介绍。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2833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00CC"/>
                </a:solidFill>
                <a:latin typeface="仿宋_GB2312" pitchFamily="49" charset="-122"/>
                <a:ea typeface="仿宋_GB2312" pitchFamily="49" charset="-122"/>
              </a:rPr>
              <a:t>轮盘赌选择法又被称为转盘赌选择法或轮盘选择法。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9430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5429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其中，第一个分支是演化计算中最初形成的一种具有普遍影响的模拟进化优化算法。因此我们主要讨论</a:t>
            </a:r>
            <a:r>
              <a:rPr lang="zh-CN" altLang="en-US" sz="1200" b="1" dirty="0">
                <a:solidFill>
                  <a:srgbClr val="FF0000"/>
                </a:solidFill>
                <a:latin typeface="幼圆" pitchFamily="49" charset="-122"/>
                <a:ea typeface="幼圆" pitchFamily="49" charset="-122"/>
              </a:rPr>
              <a:t>遗传算法</a:t>
            </a:r>
            <a:r>
              <a:rPr lang="zh-CN" altLang="en-US" sz="1200" b="1" dirty="0">
                <a:solidFill>
                  <a:srgbClr val="0000CC"/>
                </a:solidFill>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78285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根据个体编码方法的不同，遗传算法中的交叉操作可分为二进制交叉和实值交叉两种类型</a:t>
            </a:r>
            <a:r>
              <a:rPr lang="zh-CN" altLang="en-US" sz="1200" b="1" dirty="0">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6515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32469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83780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仿宋_GB2312" pitchFamily="49" charset="-122"/>
                <a:cs typeface="Times New Roman" pitchFamily="18" charset="0"/>
              </a:rPr>
              <a:t>，并被称为交叉模版（或交叉掩码）</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7761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pPr>
            <a:r>
              <a:rPr lang="zh-CN" altLang="fr-FR" sz="2000" b="1" dirty="0">
                <a:solidFill>
                  <a:srgbClr val="0000CC"/>
                </a:solidFill>
                <a:latin typeface="Times New Roman" pitchFamily="18" charset="0"/>
                <a:ea typeface="仿宋_GB2312" pitchFamily="49" charset="-122"/>
                <a:cs typeface="Times New Roman" pitchFamily="18" charset="0"/>
              </a:rPr>
              <a:t>设有两个父代个体向量</a:t>
            </a:r>
            <a:r>
              <a:rPr lang="fr-FR" altLang="zh-CN" sz="2000" b="1" dirty="0">
                <a:solidFill>
                  <a:srgbClr val="0000CC"/>
                </a:solidFill>
                <a:latin typeface="Times New Roman" pitchFamily="18" charset="0"/>
                <a:ea typeface="仿宋_GB2312" pitchFamily="49" charset="-122"/>
                <a:cs typeface="Times New Roman" pitchFamily="18" charset="0"/>
              </a:rPr>
              <a:t>A=20 16 19 32 18 26</a:t>
            </a:r>
            <a:r>
              <a:rPr lang="zh-CN" altLang="fr-FR" sz="2000" b="1" dirty="0">
                <a:solidFill>
                  <a:srgbClr val="0000CC"/>
                </a:solidFill>
                <a:latin typeface="Times New Roman" pitchFamily="18" charset="0"/>
                <a:ea typeface="仿宋_GB2312" pitchFamily="49" charset="-122"/>
                <a:cs typeface="Times New Roman" pitchFamily="18" charset="0"/>
              </a:rPr>
              <a:t>和</a:t>
            </a:r>
            <a:r>
              <a:rPr lang="fr-FR" altLang="zh-CN" sz="2000" b="1" dirty="0">
                <a:solidFill>
                  <a:srgbClr val="0000CC"/>
                </a:solidFill>
                <a:latin typeface="Times New Roman" pitchFamily="18" charset="0"/>
                <a:ea typeface="仿宋_GB2312" pitchFamily="49" charset="-122"/>
                <a:cs typeface="Times New Roman" pitchFamily="18" charset="0"/>
              </a:rPr>
              <a:t>B=36 25 38 12 21 30</a:t>
            </a:r>
            <a:r>
              <a:rPr lang="zh-CN" altLang="fr-FR" sz="2000" b="1" dirty="0">
                <a:solidFill>
                  <a:srgbClr val="0000CC"/>
                </a:solidFill>
                <a:latin typeface="Times New Roman" pitchFamily="18" charset="0"/>
                <a:ea typeface="仿宋_GB2312" pitchFamily="49" charset="-122"/>
                <a:cs typeface="Times New Roman" pitchFamily="18" charset="0"/>
              </a:rPr>
              <a:t>，若随机选择对</a:t>
            </a:r>
            <a:r>
              <a:rPr lang="zh-CN" altLang="fr-FR" sz="2000" b="1" dirty="0">
                <a:solidFill>
                  <a:srgbClr val="A50021"/>
                </a:solidFill>
                <a:latin typeface="Times New Roman" pitchFamily="18" charset="0"/>
                <a:ea typeface="仿宋_GB2312" pitchFamily="49" charset="-122"/>
                <a:cs typeface="Times New Roman" pitchFamily="18" charset="0"/>
              </a:rPr>
              <a:t>第</a:t>
            </a:r>
            <a:r>
              <a:rPr lang="fr-FR" altLang="zh-CN" sz="2000" b="1" dirty="0">
                <a:solidFill>
                  <a:srgbClr val="A50021"/>
                </a:solidFill>
                <a:latin typeface="Times New Roman" pitchFamily="18" charset="0"/>
                <a:ea typeface="仿宋_GB2312" pitchFamily="49" charset="-122"/>
                <a:cs typeface="Times New Roman" pitchFamily="18" charset="0"/>
              </a:rPr>
              <a:t>3</a:t>
            </a:r>
            <a:r>
              <a:rPr lang="zh-CN" altLang="fr-FR" sz="2000" b="1" dirty="0">
                <a:solidFill>
                  <a:srgbClr val="A50021"/>
                </a:solidFill>
                <a:latin typeface="Times New Roman" pitchFamily="18" charset="0"/>
                <a:ea typeface="仿宋_GB2312" pitchFamily="49" charset="-122"/>
                <a:cs typeface="Times New Roman" pitchFamily="18" charset="0"/>
              </a:rPr>
              <a:t>个分量</a:t>
            </a:r>
            <a:r>
              <a:rPr lang="zh-CN" altLang="fr-FR" sz="2000" b="1" dirty="0">
                <a:solidFill>
                  <a:srgbClr val="0000CC"/>
                </a:solidFill>
                <a:latin typeface="Times New Roman" pitchFamily="18" charset="0"/>
                <a:ea typeface="仿宋_GB2312" pitchFamily="49" charset="-122"/>
                <a:cs typeface="Times New Roman" pitchFamily="18" charset="0"/>
              </a:rPr>
              <a:t>以后的所有分量进行交叉，则交叉后两个新的个体向量是：</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A’= 20 16 19 </a:t>
            </a:r>
            <a:r>
              <a:rPr lang="fr-FR" altLang="zh-CN" sz="2000" b="1" dirty="0">
                <a:solidFill>
                  <a:srgbClr val="FF33CC"/>
                </a:solidFill>
                <a:latin typeface="Times New Roman" pitchFamily="18" charset="0"/>
                <a:ea typeface="仿宋_GB2312" pitchFamily="49" charset="-122"/>
                <a:cs typeface="Times New Roman" pitchFamily="18" charset="0"/>
              </a:rPr>
              <a:t>12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21</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30</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B’= 36 25 38 </a:t>
            </a:r>
            <a:r>
              <a:rPr lang="fr-FR" altLang="zh-CN" sz="2000" b="1" dirty="0">
                <a:solidFill>
                  <a:srgbClr val="FF33CC"/>
                </a:solidFill>
                <a:latin typeface="Times New Roman" pitchFamily="18" charset="0"/>
                <a:ea typeface="仿宋_GB2312" pitchFamily="49" charset="-122"/>
                <a:cs typeface="Times New Roman" pitchFamily="18" charset="0"/>
              </a:rPr>
              <a:t>32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18</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26</a:t>
            </a:r>
            <a:r>
              <a:rPr lang="fr-FR" altLang="zh-CN" sz="2000" b="1" dirty="0">
                <a:solidFill>
                  <a:srgbClr val="0000CC"/>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64437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30481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5315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67090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10597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6754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64914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9184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70103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9689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1796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92574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83521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13271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54372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0576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6663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4155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822756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1016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2540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b="1" dirty="0">
                <a:solidFill>
                  <a:srgbClr val="00B050"/>
                </a:solidFill>
                <a:latin typeface="仿宋_GB2312" pitchFamily="49" charset="-122"/>
                <a:ea typeface="仿宋_GB2312" pitchFamily="49" charset="-122"/>
              </a:rPr>
              <a:t>种群</a:t>
            </a:r>
            <a:r>
              <a:rPr lang="zh-CN" altLang="fr-FR" sz="2000" b="1" dirty="0">
                <a:solidFill>
                  <a:srgbClr val="00B050"/>
                </a:solidFill>
                <a:latin typeface="仿宋_GB2312" pitchFamily="49" charset="-122"/>
                <a:ea typeface="仿宋_GB2312" pitchFamily="49" charset="-122"/>
              </a:rPr>
              <a:t>（</a:t>
            </a:r>
            <a:r>
              <a:rPr lang="fr-FR" altLang="zh-CN" sz="2000" b="1" dirty="0">
                <a:solidFill>
                  <a:srgbClr val="00B050"/>
                </a:solidFill>
                <a:latin typeface="仿宋_GB2312" pitchFamily="49" charset="-122"/>
                <a:ea typeface="仿宋_GB2312" pitchFamily="49" charset="-122"/>
              </a:rPr>
              <a:t>Population</a:t>
            </a:r>
            <a:r>
              <a:rPr lang="zh-CN" altLang="fr-FR" sz="2000" b="1" dirty="0">
                <a:solidFill>
                  <a:srgbClr val="00B050"/>
                </a:solidFill>
                <a:latin typeface="仿宋_GB2312" pitchFamily="49" charset="-122"/>
                <a:ea typeface="仿宋_GB2312" pitchFamily="49" charset="-122"/>
              </a:rPr>
              <a:t>）</a:t>
            </a:r>
            <a:r>
              <a:rPr lang="zh-CN" altLang="fr-FR" sz="2000" dirty="0">
                <a:latin typeface="仿宋_GB2312" pitchFamily="49" charset="-122"/>
                <a:ea typeface="仿宋_GB2312" pitchFamily="49" charset="-122"/>
              </a:rPr>
              <a:t>：初始给定的多个解的集合。遗传算法的求解过程是从代表问题可能潜在的解集的一个种群（</a:t>
            </a:r>
            <a:r>
              <a:rPr lang="fr-FR" altLang="zh-CN" sz="2000" dirty="0">
                <a:latin typeface="仿宋_GB2312" pitchFamily="49" charset="-122"/>
                <a:ea typeface="仿宋_GB2312" pitchFamily="49" charset="-122"/>
              </a:rPr>
              <a:t>population</a:t>
            </a:r>
            <a:r>
              <a:rPr lang="zh-CN" altLang="fr-FR" sz="2000" dirty="0">
                <a:latin typeface="仿宋_GB2312" pitchFamily="49" charset="-122"/>
                <a:ea typeface="仿宋_GB2312" pitchFamily="49" charset="-122"/>
              </a:rPr>
              <a:t>）开始。</a:t>
            </a:r>
            <a:endParaRPr lang="fr-FR" altLang="zh-CN" sz="2000" dirty="0">
              <a:latin typeface="仿宋_GB2312" pitchFamily="49" charset="-122"/>
              <a:ea typeface="仿宋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6914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a:latin typeface="Times New Roman" pitchFamily="18" charset="0"/>
                <a:ea typeface="仿宋_GB2312" pitchFamily="49" charset="-122"/>
                <a:cs typeface="Times New Roman" pitchFamily="18" charset="0"/>
              </a:rPr>
              <a:t>标准的遗传操作包括以下</a:t>
            </a:r>
            <a:r>
              <a:rPr lang="en-US" altLang="zh-CN" sz="2200" dirty="0">
                <a:latin typeface="Times New Roman" pitchFamily="18" charset="0"/>
                <a:ea typeface="仿宋_GB2312" pitchFamily="49" charset="-122"/>
                <a:cs typeface="Times New Roman" pitchFamily="18" charset="0"/>
              </a:rPr>
              <a:t>3</a:t>
            </a:r>
            <a:r>
              <a:rPr lang="zh-CN" altLang="en-US" sz="2200" dirty="0">
                <a:latin typeface="Times New Roman" pitchFamily="18" charset="0"/>
                <a:ea typeface="仿宋_GB2312" pitchFamily="49" charset="-122"/>
                <a:cs typeface="Times New Roman" pitchFamily="18" charset="0"/>
              </a:rPr>
              <a:t>种基本形式：</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7974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3967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367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9702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6247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363814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4345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174350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2346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171805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205346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 空白">
    <p:spTree>
      <p:nvGrpSpPr>
        <p:cNvPr id="1" name=""/>
        <p:cNvGrpSpPr/>
        <p:nvPr/>
      </p:nvGrpSpPr>
      <p:grpSpPr>
        <a:xfrm>
          <a:off x="0" y="0"/>
          <a:ext cx="0" cy="0"/>
          <a:chOff x="0" y="0"/>
          <a:chExt cx="0" cy="0"/>
        </a:xfrm>
      </p:grpSpPr>
      <p:sp>
        <p:nvSpPr>
          <p:cNvPr id="21" name="Shape 21"/>
          <p:cNvSpPr>
            <a:spLocks noGrp="1"/>
          </p:cNvSpPr>
          <p:nvPr>
            <p:ph type="body" sz="quarter" idx="13"/>
          </p:nvPr>
        </p:nvSpPr>
        <p:spPr>
          <a:xfrm>
            <a:off x="285750" y="262890"/>
            <a:ext cx="8561070" cy="547842"/>
          </a:xfrm>
          <a:prstGeom prst="rect">
            <a:avLst/>
          </a:prstGeom>
        </p:spPr>
        <p:txBody>
          <a:bodyPr lIns="38100" tIns="38100" rIns="38100" bIns="38100">
            <a:spAutoFit/>
          </a:bodyPr>
          <a:lstStyle>
            <a:lvl1pPr marL="0" indent="0">
              <a:spcBef>
                <a:spcPts val="0"/>
              </a:spcBef>
              <a:buClr>
                <a:srgbClr val="0433FF"/>
              </a:buClr>
              <a:buSzTx/>
              <a:buFontTx/>
              <a:buNone/>
              <a:defRPr sz="306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defRPr>
            </a:lvl1pPr>
          </a:lstStyle>
          <a:p>
            <a:r>
              <a:t>TITLE</a:t>
            </a:r>
          </a:p>
        </p:txBody>
      </p:sp>
      <p:sp>
        <p:nvSpPr>
          <p:cNvPr id="22" name="Shape 22"/>
          <p:cNvSpPr>
            <a:spLocks noGrp="1"/>
          </p:cNvSpPr>
          <p:nvPr>
            <p:ph type="sldNum" sz="quarter" idx="2"/>
          </p:nvPr>
        </p:nvSpPr>
        <p:spPr>
          <a:xfrm>
            <a:off x="8479655" y="6515337"/>
            <a:ext cx="207147" cy="205741"/>
          </a:xfrm>
          <a:prstGeom prst="rect">
            <a:avLst/>
          </a:prstGeom>
          <a:ln>
            <a:round/>
          </a:ln>
        </p:spPr>
        <p:txBody>
          <a:bodyPr lIns="38100" tIns="38100" rIns="38100" bIns="38100" anchor="ctr"/>
          <a:lstStyle>
            <a:lvl1pPr>
              <a:defRPr>
                <a:solidFill>
                  <a:srgbClr val="9A9A9A"/>
                </a:solidFill>
                <a:uFill>
                  <a:solidFill>
                    <a:srgbClr val="9A9A9A"/>
                  </a:solidFill>
                </a:uFill>
              </a:defRPr>
            </a:lvl1pPr>
          </a:lstStyle>
          <a:p>
            <a:fld id="{86CB4B4D-7CA3-9044-876B-883B54F8677D}" type="slidenum">
              <a:t>‹#›</a:t>
            </a:fld>
            <a:endParaRPr/>
          </a:p>
        </p:txBody>
      </p:sp>
    </p:spTree>
    <p:extLst>
      <p:ext uri="{BB962C8B-B14F-4D97-AF65-F5344CB8AC3E}">
        <p14:creationId xmlns:p14="http://schemas.microsoft.com/office/powerpoint/2010/main" val="10963844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235988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2558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389888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68110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289997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77544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128440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05495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image" Target="../media/image15.jpeg"/><Relationship Id="rId1" Type="http://schemas.openxmlformats.org/officeDocument/2006/relationships/slideLayout" Target="../slideLayouts/slideLayout16.xml"/><Relationship Id="rId4" Type="http://schemas.openxmlformats.org/officeDocument/2006/relationships/image" Target="../media/image17.tif"/></Relationships>
</file>

<file path=ppt/slides/_rels/slide44.xml.rels><?xml version="1.0" encoding="UTF-8" standalone="yes"?>
<Relationships xmlns="http://schemas.openxmlformats.org/package/2006/relationships"><Relationship Id="rId3" Type="http://schemas.openxmlformats.org/officeDocument/2006/relationships/image" Target="../media/image18.tif"/><Relationship Id="rId7"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hyperlink" Target="http://en.wikipedia.org/wiki/Memetic_algorithms"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a:solidFill>
                  <a:srgbClr val="FF0000"/>
                </a:solidFill>
                <a:ea typeface="隶书" pitchFamily="49" charset="-122"/>
              </a:rPr>
              <a:t>人工智能</a:t>
            </a:r>
          </a:p>
        </p:txBody>
      </p:sp>
      <p:sp>
        <p:nvSpPr>
          <p:cNvPr id="291843" name="Rectangle 3"/>
          <p:cNvSpPr>
            <a:spLocks noGrp="1" noChangeArrowheads="1"/>
          </p:cNvSpPr>
          <p:nvPr>
            <p:ph type="subTitle" idx="1"/>
          </p:nvPr>
        </p:nvSpPr>
        <p:spPr>
          <a:xfrm>
            <a:off x="1289050" y="1916113"/>
            <a:ext cx="6732588" cy="684212"/>
          </a:xfrm>
        </p:spPr>
        <p:txBody>
          <a:bodyPr/>
          <a:lstStyle/>
          <a:p>
            <a:pPr eaLnBrk="1" hangingPunct="1">
              <a:defRPr/>
            </a:pPr>
            <a:r>
              <a:rPr lang="zh-CN" altLang="en-US" sz="4000" dirty="0">
                <a:solidFill>
                  <a:srgbClr val="0000FF"/>
                </a:solidFill>
                <a:effectLst>
                  <a:outerShdw blurRad="38100" dist="38100" dir="2700000" algn="tl">
                    <a:srgbClr val="000000">
                      <a:alpha val="43137"/>
                    </a:srgbClr>
                  </a:outerShdw>
                </a:effectLst>
              </a:rPr>
              <a:t>演化计算</a:t>
            </a:r>
          </a:p>
          <a:p>
            <a:pPr eaLnBrk="1" hangingPunct="1">
              <a:defRPr/>
            </a:pPr>
            <a:endParaRPr lang="en-US" altLang="zh-CN" sz="4200" i="1" dirty="0">
              <a:effectLst>
                <a:outerShdw blurRad="38100" dist="38100" dir="2700000" algn="tl">
                  <a:srgbClr val="000000">
                    <a:alpha val="43137"/>
                  </a:srgbClr>
                </a:outerShdw>
              </a:effectLst>
              <a:latin typeface="Times New Roman" pitchFamily="18" charset="0"/>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sz="1400"/>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a:defRPr/>
            </a:pP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Tree>
    <p:extLst>
      <p:ext uri="{BB962C8B-B14F-4D97-AF65-F5344CB8AC3E}">
        <p14:creationId xmlns:p14="http://schemas.microsoft.com/office/powerpoint/2010/main" val="416362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142876" y="1304764"/>
            <a:ext cx="8677597" cy="47461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05000"/>
              </a:lnSpc>
              <a:spcBef>
                <a:spcPct val="10000"/>
              </a:spcBef>
              <a:buFont typeface="Arial" pitchFamily="34" charset="0"/>
              <a:buChar char="•"/>
            </a:pPr>
            <a:r>
              <a:rPr lang="zh-CN" altLang="en-US" sz="2400" b="1" dirty="0">
                <a:solidFill>
                  <a:srgbClr val="C00000"/>
                </a:solidFill>
                <a:latin typeface="幼圆" pitchFamily="49" charset="-122"/>
                <a:ea typeface="幼圆" pitchFamily="49" charset="-122"/>
              </a:rPr>
              <a:t>二进制编码（</a:t>
            </a:r>
            <a:r>
              <a:rPr lang="en-US" altLang="zh-CN" sz="2400" b="1" dirty="0">
                <a:solidFill>
                  <a:srgbClr val="C00000"/>
                </a:solidFill>
                <a:latin typeface="幼圆" pitchFamily="49" charset="-122"/>
                <a:ea typeface="幼圆" pitchFamily="49" charset="-122"/>
              </a:rPr>
              <a:t>Binary encoding</a:t>
            </a:r>
            <a:r>
              <a:rPr lang="zh-CN" altLang="en-US" sz="2400" b="1" dirty="0">
                <a:solidFill>
                  <a:srgbClr val="C00000"/>
                </a:solidFill>
                <a:latin typeface="幼圆" pitchFamily="49" charset="-122"/>
                <a:ea typeface="幼圆" pitchFamily="49" charset="-122"/>
              </a:rPr>
              <a:t>）</a:t>
            </a:r>
          </a:p>
          <a:p>
            <a:pPr marL="457196" lvl="1" defTabSz="914391">
              <a:lnSpc>
                <a:spcPct val="105000"/>
              </a:lnSpc>
              <a:spcBef>
                <a:spcPts val="1200"/>
              </a:spcBef>
              <a:spcAft>
                <a:spcPts val="1200"/>
              </a:spcAft>
            </a:pPr>
            <a:r>
              <a:rPr lang="zh-CN" altLang="en-US" sz="2000" b="1" dirty="0">
                <a:latin typeface="幼圆" pitchFamily="49" charset="-122"/>
                <a:ea typeface="幼圆" pitchFamily="49" charset="-122"/>
              </a:rPr>
              <a:t>   二进制编码是将原问题的结构变换为染色体的位串结构。</a:t>
            </a:r>
            <a:r>
              <a:rPr lang="zh-CN" altLang="en-US" sz="2000" b="1" dirty="0">
                <a:solidFill>
                  <a:srgbClr val="0000FF"/>
                </a:solidFill>
                <a:latin typeface="幼圆" pitchFamily="49" charset="-122"/>
                <a:ea typeface="幼圆" pitchFamily="49" charset="-122"/>
              </a:rPr>
              <a:t>假设某一参数的取值范围是</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A&lt;B</a:t>
            </a:r>
            <a:r>
              <a:rPr lang="zh-CN" altLang="en-US" sz="2000" b="1" dirty="0">
                <a:solidFill>
                  <a:srgbClr val="0000FF"/>
                </a:solidFill>
                <a:latin typeface="幼圆" pitchFamily="49" charset="-122"/>
                <a:ea typeface="幼圆" pitchFamily="49" charset="-122"/>
              </a:rPr>
              <a:t>。用长度为</a:t>
            </a:r>
            <a:r>
              <a:rPr lang="en-US" altLang="zh-CN" sz="2000" b="1" dirty="0">
                <a:solidFill>
                  <a:srgbClr val="0000FF"/>
                </a:solidFill>
                <a:latin typeface="幼圆" pitchFamily="49" charset="-122"/>
                <a:ea typeface="幼圆" pitchFamily="49" charset="-122"/>
              </a:rPr>
              <a:t>L</a:t>
            </a:r>
            <a:r>
              <a:rPr lang="zh-CN" altLang="en-US" sz="2000" b="1" dirty="0">
                <a:solidFill>
                  <a:srgbClr val="0000FF"/>
                </a:solidFill>
                <a:latin typeface="幼圆" pitchFamily="49" charset="-122"/>
                <a:ea typeface="幼圆" pitchFamily="49" charset="-122"/>
              </a:rPr>
              <a:t>的二进制编码串来表示该参数，将</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等分成</a:t>
            </a:r>
            <a:r>
              <a:rPr lang="en-US" altLang="zh-CN" sz="2000" b="1" dirty="0">
                <a:solidFill>
                  <a:srgbClr val="0000FF"/>
                </a:solidFill>
                <a:latin typeface="幼圆" pitchFamily="49" charset="-122"/>
                <a:ea typeface="幼圆" pitchFamily="49" charset="-122"/>
              </a:rPr>
              <a:t>2</a:t>
            </a:r>
            <a:r>
              <a:rPr lang="en-US" altLang="zh-CN" sz="2000" b="1" baseline="30000" dirty="0">
                <a:solidFill>
                  <a:srgbClr val="0000FF"/>
                </a:solidFill>
                <a:latin typeface="幼圆" pitchFamily="49" charset="-122"/>
                <a:ea typeface="幼圆" pitchFamily="49" charset="-122"/>
              </a:rPr>
              <a:t>L</a:t>
            </a:r>
            <a:r>
              <a:rPr lang="en-US" altLang="zh-CN" sz="2000" b="1" dirty="0">
                <a:solidFill>
                  <a:srgbClr val="0000FF"/>
                </a:solidFill>
                <a:latin typeface="幼圆" pitchFamily="49" charset="-122"/>
                <a:ea typeface="幼圆" pitchFamily="49" charset="-122"/>
              </a:rPr>
              <a:t>-1</a:t>
            </a:r>
            <a:r>
              <a:rPr lang="zh-CN" altLang="en-US" sz="2000" b="1" dirty="0">
                <a:solidFill>
                  <a:srgbClr val="0000FF"/>
                </a:solidFill>
                <a:latin typeface="幼圆" pitchFamily="49" charset="-122"/>
                <a:ea typeface="幼圆" pitchFamily="49" charset="-122"/>
              </a:rPr>
              <a:t>个子部分，记每一个等分的长度为</a:t>
            </a:r>
            <a:r>
              <a:rPr lang="en-US" altLang="zh-CN" sz="2000" b="1" dirty="0">
                <a:solidFill>
                  <a:srgbClr val="0000FF"/>
                </a:solidFill>
                <a:latin typeface="幼圆" pitchFamily="49" charset="-122"/>
                <a:ea typeface="幼圆" pitchFamily="49" charset="-122"/>
              </a:rPr>
              <a:t>δ</a:t>
            </a:r>
            <a:r>
              <a:rPr lang="zh-CN" altLang="en-US" sz="2000" b="1" dirty="0">
                <a:solidFill>
                  <a:srgbClr val="0000FF"/>
                </a:solidFill>
                <a:latin typeface="幼圆" pitchFamily="49" charset="-122"/>
                <a:ea typeface="幼圆" pitchFamily="49" charset="-122"/>
              </a:rPr>
              <a:t>。</a:t>
            </a:r>
            <a:endParaRPr lang="zh-CN" altLang="en-US" sz="2000" b="1" dirty="0">
              <a:latin typeface="幼圆" pitchFamily="49" charset="-122"/>
              <a:ea typeface="幼圆" pitchFamily="49" charset="-122"/>
            </a:endParaRPr>
          </a:p>
          <a:p>
            <a:pPr marL="457196" lvl="1" defTabSz="914391">
              <a:lnSpc>
                <a:spcPct val="105000"/>
              </a:lnSpc>
              <a:spcBef>
                <a:spcPts val="1200"/>
              </a:spcBef>
            </a:pPr>
            <a:r>
              <a:rPr lang="zh-CN" altLang="en-US" b="1" dirty="0">
                <a:solidFill>
                  <a:srgbClr val="00B050"/>
                </a:solidFill>
                <a:latin typeface="仿宋_GB2312" pitchFamily="49" charset="-122"/>
                <a:ea typeface="仿宋_GB2312" pitchFamily="49" charset="-122"/>
              </a:rPr>
              <a:t>例：假设变量</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的定义域为</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，要求的计算精度为</a:t>
            </a:r>
            <a:r>
              <a:rPr lang="en-US" altLang="zh-CN" b="1" dirty="0">
                <a:solidFill>
                  <a:srgbClr val="00B050"/>
                </a:solidFill>
                <a:latin typeface="仿宋_GB2312" pitchFamily="49" charset="-122"/>
                <a:ea typeface="仿宋_GB2312" pitchFamily="49" charset="-122"/>
              </a:rPr>
              <a:t>10</a:t>
            </a:r>
            <a:r>
              <a:rPr lang="en-US" altLang="zh-CN" b="1" baseline="30000"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，则需要将</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至少分为</a:t>
            </a:r>
            <a:r>
              <a:rPr lang="en-US" altLang="zh-CN" b="1" dirty="0">
                <a:solidFill>
                  <a:srgbClr val="00B050"/>
                </a:solidFill>
                <a:latin typeface="仿宋_GB2312" pitchFamily="49" charset="-122"/>
                <a:ea typeface="仿宋_GB2312" pitchFamily="49" charset="-122"/>
              </a:rPr>
              <a:t>1000000</a:t>
            </a:r>
            <a:r>
              <a:rPr lang="zh-CN" altLang="en-US" b="1" dirty="0">
                <a:solidFill>
                  <a:srgbClr val="00B050"/>
                </a:solidFill>
                <a:latin typeface="仿宋_GB2312" pitchFamily="49" charset="-122"/>
                <a:ea typeface="仿宋_GB2312" pitchFamily="49" charset="-122"/>
              </a:rPr>
              <a:t>个等长小区间，每个小区间用一个二进制串表示。于是，串长至少等于</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，原因是： </a:t>
            </a:r>
            <a:r>
              <a:rPr lang="en-US" altLang="zh-CN" b="1" dirty="0">
                <a:solidFill>
                  <a:srgbClr val="00B050"/>
                </a:solidFill>
                <a:latin typeface="仿宋_GB2312" pitchFamily="49" charset="-122"/>
                <a:ea typeface="仿宋_GB2312" pitchFamily="49" charset="-122"/>
              </a:rPr>
              <a:t>524288=2</a:t>
            </a:r>
            <a:r>
              <a:rPr lang="en-US" altLang="zh-CN" b="1" baseline="30000" dirty="0">
                <a:solidFill>
                  <a:srgbClr val="00B050"/>
                </a:solidFill>
                <a:latin typeface="仿宋_GB2312" pitchFamily="49" charset="-122"/>
                <a:ea typeface="仿宋_GB2312" pitchFamily="49" charset="-122"/>
              </a:rPr>
              <a:t>19</a:t>
            </a:r>
            <a:r>
              <a:rPr lang="en-US" altLang="zh-CN" b="1" dirty="0">
                <a:solidFill>
                  <a:srgbClr val="00B050"/>
                </a:solidFill>
                <a:latin typeface="仿宋_GB2312" pitchFamily="49" charset="-122"/>
                <a:ea typeface="仿宋_GB2312" pitchFamily="49" charset="-122"/>
              </a:rPr>
              <a:t>&lt;1000000&lt;2</a:t>
            </a:r>
            <a:r>
              <a:rPr lang="en-US" altLang="zh-CN" b="1" baseline="30000" dirty="0">
                <a:solidFill>
                  <a:srgbClr val="00B050"/>
                </a:solidFill>
                <a:latin typeface="仿宋_GB2312" pitchFamily="49" charset="-122"/>
                <a:ea typeface="仿宋_GB2312" pitchFamily="49" charset="-122"/>
              </a:rPr>
              <a:t>20</a:t>
            </a:r>
            <a:r>
              <a:rPr lang="en-US" altLang="zh-CN" b="1" dirty="0">
                <a:solidFill>
                  <a:srgbClr val="00B050"/>
                </a:solidFill>
                <a:latin typeface="仿宋_GB2312" pitchFamily="49" charset="-122"/>
                <a:ea typeface="仿宋_GB2312" pitchFamily="49" charset="-122"/>
              </a:rPr>
              <a:t>=1048576 </a:t>
            </a:r>
            <a:r>
              <a:rPr lang="zh-CN" altLang="en-US" b="1" dirty="0">
                <a:solidFill>
                  <a:srgbClr val="00B050"/>
                </a:solidFill>
                <a:latin typeface="仿宋_GB2312" pitchFamily="49" charset="-122"/>
                <a:ea typeface="仿宋_GB2312" pitchFamily="49" charset="-122"/>
              </a:rPr>
              <a:t>这样，对应于区间</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内满足精度要求的每个值</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，都可用一个</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位编码的二进制串</a:t>
            </a:r>
            <a:r>
              <a:rPr lang="en-US" altLang="zh-CN" b="1" dirty="0">
                <a:solidFill>
                  <a:srgbClr val="00B050"/>
                </a:solidFill>
                <a:latin typeface="仿宋_GB2312" pitchFamily="49" charset="-122"/>
                <a:ea typeface="仿宋_GB2312" pitchFamily="49" charset="-122"/>
              </a:rPr>
              <a:t>&lt;b19,b18,…,b0&gt;</a:t>
            </a:r>
            <a:r>
              <a:rPr lang="zh-CN" altLang="en-US" b="1" dirty="0">
                <a:solidFill>
                  <a:srgbClr val="00B050"/>
                </a:solidFill>
                <a:latin typeface="仿宋_GB2312" pitchFamily="49" charset="-122"/>
                <a:ea typeface="仿宋_GB2312" pitchFamily="49" charset="-122"/>
              </a:rPr>
              <a:t>来表示。</a:t>
            </a:r>
          </a:p>
          <a:p>
            <a:pPr marL="800092" lvl="1" indent="-342896" defTabSz="914391">
              <a:lnSpc>
                <a:spcPct val="105000"/>
              </a:lnSpc>
              <a:spcBef>
                <a:spcPts val="24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优点：易于理解和实现，可表示的模式数最多</a:t>
            </a:r>
          </a:p>
          <a:p>
            <a:pPr marL="800092" lvl="1" indent="-342896" defTabSz="914391">
              <a:lnSpc>
                <a:spcPct val="105000"/>
              </a:lnSpc>
              <a:spcBef>
                <a:spcPts val="12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主要缺点</a:t>
            </a:r>
            <a:r>
              <a:rPr lang="en-US" altLang="zh-CN"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 </a:t>
            </a: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海明悬崖。</a:t>
            </a:r>
            <a:r>
              <a:rPr lang="zh-CN" altLang="en-US" b="1" dirty="0">
                <a:solidFill>
                  <a:srgbClr val="0000CC"/>
                </a:solidFill>
              </a:rPr>
              <a:t>   </a:t>
            </a:r>
            <a:r>
              <a:rPr lang="zh-CN" altLang="en-US" b="1" dirty="0">
                <a:solidFill>
                  <a:srgbClr val="7030A0"/>
                </a:solidFill>
                <a:latin typeface="仿宋_GB2312" pitchFamily="49" charset="-122"/>
                <a:ea typeface="仿宋_GB2312" pitchFamily="49" charset="-122"/>
              </a:rPr>
              <a:t>例如，</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的二进制数分别为</a:t>
            </a:r>
            <a:r>
              <a:rPr lang="en-US" altLang="zh-CN" b="1" dirty="0">
                <a:solidFill>
                  <a:srgbClr val="7030A0"/>
                </a:solidFill>
                <a:latin typeface="仿宋_GB2312" pitchFamily="49" charset="-122"/>
                <a:ea typeface="仿宋_GB2312" pitchFamily="49" charset="-122"/>
              </a:rPr>
              <a:t>0111</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1000</a:t>
            </a:r>
            <a:r>
              <a:rPr lang="zh-CN" altLang="en-US" b="1" dirty="0">
                <a:solidFill>
                  <a:srgbClr val="7030A0"/>
                </a:solidFill>
                <a:latin typeface="仿宋_GB2312" pitchFamily="49" charset="-122"/>
                <a:ea typeface="仿宋_GB2312" pitchFamily="49" charset="-122"/>
              </a:rPr>
              <a:t>，当算法从</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改进到</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时，就必须改变所有的位。</a:t>
            </a:r>
            <a:r>
              <a:rPr lang="zh-CN" altLang="en-US" dirty="0"/>
              <a:t> </a:t>
            </a:r>
          </a:p>
        </p:txBody>
      </p:sp>
      <p:sp>
        <p:nvSpPr>
          <p:cNvPr id="101382"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98420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2405"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2409" name="Text Box 9"/>
          <p:cNvSpPr txBox="1">
            <a:spLocks noChangeArrowheads="1"/>
          </p:cNvSpPr>
          <p:nvPr/>
        </p:nvSpPr>
        <p:spPr bwMode="auto">
          <a:xfrm>
            <a:off x="215901" y="1196753"/>
            <a:ext cx="8748713" cy="3687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Bef>
                <a:spcPts val="1200"/>
              </a:spcBef>
              <a:buFont typeface="Arial" pitchFamily="34" charset="0"/>
              <a:buChar char="•"/>
            </a:pPr>
            <a:r>
              <a:rPr lang="zh-CN" altLang="en-US" sz="2400" b="1" dirty="0">
                <a:solidFill>
                  <a:srgbClr val="C00000"/>
                </a:solidFill>
                <a:latin typeface="幼圆" pitchFamily="49" charset="-122"/>
                <a:ea typeface="幼圆" pitchFamily="49" charset="-122"/>
              </a:rPr>
              <a:t>格雷编码（</a:t>
            </a:r>
            <a:r>
              <a:rPr lang="en-US" altLang="zh-CN" sz="2400" b="1" dirty="0">
                <a:solidFill>
                  <a:srgbClr val="C00000"/>
                </a:solidFill>
                <a:latin typeface="幼圆" pitchFamily="49" charset="-122"/>
                <a:ea typeface="幼圆" pitchFamily="49" charset="-122"/>
              </a:rPr>
              <a:t>Gray encoding</a:t>
            </a:r>
            <a:r>
              <a:rPr lang="zh-CN" altLang="en-US" sz="2400" b="1" dirty="0">
                <a:solidFill>
                  <a:srgbClr val="C00000"/>
                </a:solidFill>
                <a:latin typeface="幼圆" pitchFamily="49" charset="-122"/>
                <a:ea typeface="幼圆" pitchFamily="49" charset="-122"/>
              </a:rPr>
              <a:t>）</a:t>
            </a:r>
          </a:p>
          <a:p>
            <a:pPr marL="457196" lvl="1" defTabSz="914391">
              <a:lnSpc>
                <a:spcPct val="120000"/>
              </a:lnSpc>
              <a:spcBef>
                <a:spcPts val="1200"/>
              </a:spcBef>
            </a:pPr>
            <a:r>
              <a:rPr lang="zh-CN" altLang="en-US" sz="2000" b="1" dirty="0">
                <a:solidFill>
                  <a:srgbClr val="0000FF"/>
                </a:solidFill>
                <a:latin typeface="幼圆" pitchFamily="49" charset="-122"/>
                <a:ea typeface="幼圆" pitchFamily="49" charset="-122"/>
              </a:rPr>
              <a:t>要求两个连续整数的编码之间只能有一个码位不同，其余码位都是完全相同的。</a:t>
            </a:r>
            <a:r>
              <a:rPr lang="zh-CN" altLang="en-US" sz="2000" b="1" dirty="0">
                <a:latin typeface="幼圆" pitchFamily="49" charset="-122"/>
                <a:ea typeface="幼圆" pitchFamily="49" charset="-122"/>
              </a:rPr>
              <a:t>有效地解决了海明悬崖问题。</a:t>
            </a:r>
            <a:endParaRPr lang="en-US" altLang="zh-CN" sz="2000" b="1" dirty="0">
              <a:latin typeface="幼圆" pitchFamily="49" charset="-122"/>
              <a:ea typeface="幼圆" pitchFamily="49" charset="-122"/>
            </a:endParaRPr>
          </a:p>
          <a:p>
            <a:pPr marL="800092" lvl="1"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基本原理：</a:t>
            </a:r>
            <a:endParaRPr lang="en-US" altLang="zh-CN" sz="2000" b="1" dirty="0">
              <a:solidFill>
                <a:srgbClr val="7030A0"/>
              </a:solidFill>
              <a:latin typeface="幼圆" pitchFamily="49" charset="-122"/>
              <a:ea typeface="幼圆" pitchFamily="49" charset="-122"/>
            </a:endParaRPr>
          </a:p>
          <a:p>
            <a:pPr marL="1257287" lvl="2"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二进制码</a:t>
            </a:r>
            <a:r>
              <a:rPr lang="en-US" altLang="zh-CN" sz="2000" b="1" dirty="0">
                <a:solidFill>
                  <a:srgbClr val="7030A0"/>
                </a:solidFill>
                <a:latin typeface="幼圆" pitchFamily="49" charset="-122"/>
                <a:ea typeface="幼圆" pitchFamily="49" charset="-122"/>
              </a:rPr>
              <a:t>-&gt;</a:t>
            </a:r>
            <a:r>
              <a:rPr lang="zh-CN" altLang="en-US" sz="2000" b="1" dirty="0">
                <a:solidFill>
                  <a:srgbClr val="7030A0"/>
                </a:solidFill>
                <a:latin typeface="幼圆" pitchFamily="49" charset="-122"/>
                <a:ea typeface="幼圆" pitchFamily="49" charset="-122"/>
              </a:rPr>
              <a:t>格雷码（编码）：从最右边一位起，依次将每一位与左边一位异或</a:t>
            </a:r>
            <a:r>
              <a:rPr lang="en-US" altLang="zh-CN" sz="2000" b="1" dirty="0">
                <a:solidFill>
                  <a:srgbClr val="7030A0"/>
                </a:solidFill>
                <a:latin typeface="幼圆" pitchFamily="49" charset="-122"/>
                <a:ea typeface="幼圆" pitchFamily="49" charset="-122"/>
              </a:rPr>
              <a:t>(XOR)</a:t>
            </a:r>
            <a:r>
              <a:rPr lang="zh-CN" altLang="en-US" sz="2000" b="1" dirty="0">
                <a:solidFill>
                  <a:srgbClr val="7030A0"/>
                </a:solidFill>
                <a:latin typeface="幼圆" pitchFamily="49" charset="-122"/>
                <a:ea typeface="幼圆" pitchFamily="49" charset="-122"/>
              </a:rPr>
              <a:t>，作为对应格雷码该位的值，最左边一位不变；</a:t>
            </a:r>
            <a:endParaRPr lang="en-US" altLang="zh-CN" sz="2000" b="1" dirty="0">
              <a:solidFill>
                <a:srgbClr val="7030A0"/>
              </a:solidFill>
              <a:latin typeface="幼圆" pitchFamily="49" charset="-122"/>
              <a:ea typeface="幼圆" pitchFamily="49" charset="-122"/>
            </a:endParaRPr>
          </a:p>
          <a:p>
            <a:pPr marL="1257287" lvl="2"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格雷码</a:t>
            </a:r>
            <a:r>
              <a:rPr lang="en-US" altLang="zh-CN" sz="2000" b="1" dirty="0">
                <a:solidFill>
                  <a:srgbClr val="7030A0"/>
                </a:solidFill>
                <a:latin typeface="幼圆" pitchFamily="49" charset="-122"/>
                <a:ea typeface="幼圆" pitchFamily="49" charset="-122"/>
              </a:rPr>
              <a:t>-〉</a:t>
            </a:r>
            <a:r>
              <a:rPr lang="zh-CN" altLang="en-US" sz="2000" b="1" dirty="0">
                <a:solidFill>
                  <a:srgbClr val="7030A0"/>
                </a:solidFill>
                <a:latin typeface="幼圆" pitchFamily="49" charset="-122"/>
                <a:ea typeface="幼圆" pitchFamily="49" charset="-122"/>
              </a:rPr>
              <a:t>二进制码（解码）：从左边第二位起，将每位与左边一位</a:t>
            </a:r>
            <a:r>
              <a:rPr lang="zh-CN" altLang="en-US" sz="2000" b="1" dirty="0">
                <a:solidFill>
                  <a:srgbClr val="FF0000"/>
                </a:solidFill>
                <a:latin typeface="幼圆" pitchFamily="49" charset="-122"/>
                <a:ea typeface="幼圆" pitchFamily="49" charset="-122"/>
              </a:rPr>
              <a:t>解码后</a:t>
            </a:r>
            <a:r>
              <a:rPr lang="zh-CN" altLang="en-US" sz="2000" b="1" dirty="0">
                <a:solidFill>
                  <a:srgbClr val="7030A0"/>
                </a:solidFill>
                <a:latin typeface="幼圆" pitchFamily="49" charset="-122"/>
                <a:ea typeface="幼圆" pitchFamily="49" charset="-122"/>
              </a:rPr>
              <a:t>的值异或，作为该位解码后的值，最左边一位依然不变。</a:t>
            </a:r>
          </a:p>
        </p:txBody>
      </p:sp>
      <p:sp>
        <p:nvSpPr>
          <p:cNvPr id="9"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37387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5899" y="1376773"/>
            <a:ext cx="8748713" cy="17365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50000"/>
              </a:lnSpc>
              <a:spcBef>
                <a:spcPts val="1200"/>
              </a:spcBef>
              <a:buFont typeface="Arial" pitchFamily="34" charset="0"/>
              <a:buChar char="•"/>
            </a:pPr>
            <a:r>
              <a:rPr lang="zh-CN" altLang="en-US" sz="2400" b="1" dirty="0">
                <a:solidFill>
                  <a:srgbClr val="C00000"/>
                </a:solidFill>
                <a:latin typeface="Times New Roman" pitchFamily="18" charset="0"/>
                <a:ea typeface="幼圆" pitchFamily="49" charset="-122"/>
                <a:cs typeface="Times New Roman" pitchFamily="18" charset="0"/>
              </a:rPr>
              <a:t>符号编码（</a:t>
            </a:r>
            <a:r>
              <a:rPr lang="en-US" altLang="zh-CN" sz="2400" b="1" dirty="0">
                <a:solidFill>
                  <a:srgbClr val="C00000"/>
                </a:solidFill>
                <a:latin typeface="Times New Roman" pitchFamily="18" charset="0"/>
                <a:ea typeface="幼圆" pitchFamily="49" charset="-122"/>
                <a:cs typeface="Times New Roman" pitchFamily="18" charset="0"/>
              </a:rPr>
              <a:t>Symbol encoding</a:t>
            </a:r>
            <a:r>
              <a:rPr lang="zh-CN" altLang="en-US" sz="2400" b="1" dirty="0">
                <a:solidFill>
                  <a:srgbClr val="C00000"/>
                </a:solidFill>
                <a:latin typeface="Times New Roman" pitchFamily="18" charset="0"/>
                <a:ea typeface="幼圆" pitchFamily="49" charset="-122"/>
                <a:cs typeface="Times New Roman" pitchFamily="18" charset="0"/>
              </a:rPr>
              <a:t>）</a:t>
            </a:r>
          </a:p>
          <a:p>
            <a:pPr marL="457196" lvl="1" defTabSz="914391">
              <a:lnSpc>
                <a:spcPct val="150000"/>
              </a:lnSpc>
              <a:spcBef>
                <a:spcPts val="1200"/>
              </a:spcBef>
            </a:pPr>
            <a:r>
              <a:rPr kumimoji="1" lang="zh-CN" altLang="en-US" sz="2200" b="1" dirty="0">
                <a:solidFill>
                  <a:srgbClr val="3333FF"/>
                </a:solidFill>
                <a:latin typeface="幼圆" pitchFamily="49" charset="-122"/>
                <a:ea typeface="幼圆" pitchFamily="49" charset="-122"/>
              </a:rPr>
              <a:t>个体染色体编码串中的基因值取自一个无数值含义、而只有代码含义的符号集。</a:t>
            </a:r>
          </a:p>
        </p:txBody>
      </p:sp>
      <p:graphicFrame>
        <p:nvGraphicFramePr>
          <p:cNvPr id="206854" name="Object 6"/>
          <p:cNvGraphicFramePr>
            <a:graphicFrameLocks noGrp="1" noChangeAspect="1"/>
          </p:cNvGraphicFramePr>
          <p:nvPr>
            <p:ph/>
          </p:nvPr>
        </p:nvGraphicFramePr>
        <p:xfrm>
          <a:off x="3381399" y="4593259"/>
          <a:ext cx="1611289" cy="492164"/>
        </p:xfrm>
        <a:graphic>
          <a:graphicData uri="http://schemas.openxmlformats.org/presentationml/2006/ole">
            <mc:AlternateContent xmlns:mc="http://schemas.openxmlformats.org/markup-compatibility/2006">
              <mc:Choice xmlns:v="urn:schemas-microsoft-com:vml" Requires="v">
                <p:oleObj spid="_x0000_s209924" name="公式" r:id="rId4" imgW="990720" imgH="292680" progId="Equation.3">
                  <p:embed/>
                </p:oleObj>
              </mc:Choice>
              <mc:Fallback>
                <p:oleObj name="公式" r:id="rId4" imgW="990720" imgH="292680" progId="Equation.3">
                  <p:embed/>
                  <p:pic>
                    <p:nvPicPr>
                      <p:cNvPr id="206854"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99" y="4593259"/>
                        <a:ext cx="1611289" cy="49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1475657" y="5306021"/>
            <a:ext cx="499046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由于是回路，记</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a:solidFill>
                  <a:srgbClr val="00B050"/>
                </a:solidFill>
                <a:latin typeface="Times New Roman" pitchFamily="18" charset="0"/>
                <a:ea typeface="仿宋_GB2312" pitchFamily="49" charset="-122"/>
                <a:cs typeface="Times New Roman" pitchFamily="18" charset="0"/>
              </a:rPr>
              <a:t>n</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p>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它其实是</a:t>
            </a:r>
            <a:r>
              <a:rPr kumimoji="1" lang="en-US" altLang="zh-CN" sz="2000" b="1"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i="1" dirty="0">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的一个循环排列。</a:t>
            </a:r>
          </a:p>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要注意</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是互不相同的</a:t>
            </a:r>
            <a:r>
              <a:rPr kumimoji="1" lang="zh-CN" altLang="en-US" sz="2400" dirty="0">
                <a:latin typeface="Times New Roman" pitchFamily="18" charset="0"/>
                <a:ea typeface="仿宋_GB2312" pitchFamily="49" charset="-122"/>
                <a:cs typeface="Times New Roman" pitchFamily="18" charset="0"/>
              </a:rPr>
              <a:t>。</a:t>
            </a:r>
          </a:p>
        </p:txBody>
      </p:sp>
      <p:sp>
        <p:nvSpPr>
          <p:cNvPr id="7"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
        <p:nvSpPr>
          <p:cNvPr id="2" name="矩形 1"/>
          <p:cNvSpPr/>
          <p:nvPr/>
        </p:nvSpPr>
        <p:spPr>
          <a:xfrm>
            <a:off x="863588" y="3320987"/>
            <a:ext cx="7848674" cy="1202830"/>
          </a:xfrm>
          <a:prstGeom prst="rect">
            <a:avLst/>
          </a:prstGeom>
        </p:spPr>
        <p:txBody>
          <a:bodyPr wrap="square">
            <a:spAutoFit/>
          </a:bodyPr>
          <a:lstStyle/>
          <a:p>
            <a:pPr defTabSz="914391">
              <a:lnSpc>
                <a:spcPct val="120000"/>
              </a:lnSpc>
            </a:pPr>
            <a:r>
              <a:rPr kumimoji="1" lang="zh-CN" altLang="en-US" sz="2000" b="1" dirty="0">
                <a:solidFill>
                  <a:srgbClr val="00B050"/>
                </a:solidFill>
                <a:latin typeface="Times New Roman" pitchFamily="18" charset="0"/>
                <a:ea typeface="仿宋_GB2312" pitchFamily="49" charset="-122"/>
                <a:cs typeface="Times New Roman" pitchFamily="18" charset="0"/>
              </a:rPr>
              <a:t>例如，对于</a:t>
            </a:r>
            <a:r>
              <a:rPr kumimoji="1" lang="en-US" altLang="zh-CN" sz="2000" b="1" dirty="0">
                <a:solidFill>
                  <a:srgbClr val="00B050"/>
                </a:solidFill>
                <a:latin typeface="Times New Roman" pitchFamily="18" charset="0"/>
                <a:ea typeface="仿宋_GB2312" pitchFamily="49" charset="-122"/>
                <a:cs typeface="Times New Roman" pitchFamily="18" charset="0"/>
              </a:rPr>
              <a:t>TSP</a:t>
            </a:r>
            <a:r>
              <a:rPr kumimoji="1" lang="zh-CN" altLang="en-US" sz="2000" b="1" dirty="0">
                <a:solidFill>
                  <a:srgbClr val="00B050"/>
                </a:solidFill>
                <a:latin typeface="Times New Roman" pitchFamily="18" charset="0"/>
                <a:ea typeface="仿宋_GB2312" pitchFamily="49" charset="-122"/>
                <a:cs typeface="Times New Roman" pitchFamily="18" charset="0"/>
              </a:rPr>
              <a:t>问题，采用符号编码方法，按一条回路中城市的次序进行编码，一般情况是从城市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开始，依次经过城市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，最后回到城市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，我们就有如下编码表示</a:t>
            </a:r>
            <a:r>
              <a:rPr kumimoji="1" lang="zh-CN" altLang="en-US" sz="2200" dirty="0">
                <a:latin typeface="仿宋_GB2312" pitchFamily="49" charset="-122"/>
                <a:ea typeface="仿宋_GB2312" pitchFamily="49" charset="-122"/>
              </a:rPr>
              <a:t>：</a:t>
            </a:r>
          </a:p>
        </p:txBody>
      </p:sp>
    </p:spTree>
    <p:extLst>
      <p:ext uri="{BB962C8B-B14F-4D97-AF65-F5344CB8AC3E}">
        <p14:creationId xmlns:p14="http://schemas.microsoft.com/office/powerpoint/2010/main" val="378459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79389" y="1304925"/>
            <a:ext cx="8785225" cy="4582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Aft>
                <a:spcPct val="5000"/>
              </a:spcAft>
              <a:buFont typeface="Arial" pitchFamily="34" charset="0"/>
              <a:buChar char="•"/>
            </a:pPr>
            <a:r>
              <a:rPr lang="zh-CN" altLang="en-US" sz="2200" b="1" dirty="0">
                <a:solidFill>
                  <a:srgbClr val="C00000"/>
                </a:solidFill>
                <a:latin typeface="幼圆" pitchFamily="49" charset="-122"/>
                <a:ea typeface="幼圆" pitchFamily="49" charset="-122"/>
                <a:cs typeface="Adobe Arabic" pitchFamily="18" charset="-78"/>
              </a:rPr>
              <a:t>适应度函数</a:t>
            </a:r>
            <a:r>
              <a:rPr lang="zh-CN" altLang="en-US" sz="2200" b="1" dirty="0">
                <a:latin typeface="幼圆" pitchFamily="49" charset="-122"/>
                <a:ea typeface="幼圆" pitchFamily="49" charset="-122"/>
                <a:cs typeface="Adobe Arabic" pitchFamily="18" charset="-78"/>
              </a:rPr>
              <a:t>是一个用于对个体的适应性进行度量的函数。</a:t>
            </a:r>
            <a:r>
              <a:rPr lang="zh-CN" altLang="en-US" sz="2200" b="1" dirty="0">
                <a:solidFill>
                  <a:srgbClr val="3333FF"/>
                </a:solidFill>
                <a:latin typeface="幼圆" pitchFamily="49" charset="-122"/>
                <a:ea typeface="幼圆" pitchFamily="49" charset="-122"/>
                <a:cs typeface="Adobe Arabic" pitchFamily="18" charset="-78"/>
              </a:rPr>
              <a:t>个体的适应度值越大，它被遗传到下一代种群中的概率越大</a:t>
            </a:r>
            <a:endParaRPr lang="en-US" altLang="zh-CN" sz="2200" b="1" dirty="0">
              <a:solidFill>
                <a:srgbClr val="3333FF"/>
              </a:solidFill>
              <a:latin typeface="幼圆" pitchFamily="49" charset="-122"/>
              <a:ea typeface="幼圆" pitchFamily="49" charset="-122"/>
              <a:cs typeface="Adobe Arabic" pitchFamily="18" charset="-78"/>
            </a:endParaRPr>
          </a:p>
          <a:p>
            <a:pPr defTabSz="914391">
              <a:lnSpc>
                <a:spcPct val="120000"/>
              </a:lnSpc>
              <a:spcAft>
                <a:spcPct val="5000"/>
              </a:spcAft>
            </a:pPr>
            <a:endParaRPr lang="zh-CN" altLang="en-US" sz="2200" b="1" dirty="0">
              <a:solidFill>
                <a:srgbClr val="0000CC"/>
              </a:solidFill>
              <a:latin typeface="幼圆" pitchFamily="49" charset="-122"/>
              <a:ea typeface="幼圆" pitchFamily="49" charset="-122"/>
              <a:cs typeface="Adobe Arabic" pitchFamily="18" charset="-78"/>
            </a:endParaRPr>
          </a:p>
          <a:p>
            <a:pPr marL="342896" indent="-342896" defTabSz="914391">
              <a:lnSpc>
                <a:spcPct val="120000"/>
              </a:lnSpc>
              <a:buFont typeface="Arial" pitchFamily="34" charset="0"/>
              <a:buChar char="•"/>
            </a:pPr>
            <a:r>
              <a:rPr lang="zh-CN" altLang="en-US" sz="2200" b="1" dirty="0">
                <a:solidFill>
                  <a:srgbClr val="CC0066"/>
                </a:solidFill>
                <a:latin typeface="幼圆" pitchFamily="49" charset="-122"/>
                <a:ea typeface="幼圆" pitchFamily="49" charset="-122"/>
                <a:cs typeface="Adobe Arabic" pitchFamily="18" charset="-78"/>
              </a:rPr>
              <a:t>常用的适应度函数</a:t>
            </a:r>
          </a:p>
          <a:p>
            <a:pPr marL="800092" lvl="1" indent="-342896" defTabSz="914391">
              <a:lnSpc>
                <a:spcPct val="120000"/>
              </a:lnSpc>
              <a:spcBef>
                <a:spcPts val="1200"/>
              </a:spcBef>
              <a:buFont typeface="Arial" pitchFamily="34" charset="0"/>
              <a:buChar char="•"/>
            </a:pPr>
            <a:r>
              <a:rPr lang="zh-CN" altLang="en-US" sz="2000" b="1" dirty="0">
                <a:solidFill>
                  <a:srgbClr val="3333FF"/>
                </a:solidFill>
                <a:latin typeface="仿宋_GB2312" pitchFamily="49" charset="-122"/>
                <a:ea typeface="仿宋_GB2312" pitchFamily="49" charset="-122"/>
                <a:cs typeface="Adobe Arabic" pitchFamily="18" charset="-78"/>
              </a:rPr>
              <a:t>原始适应度函数</a:t>
            </a:r>
            <a:r>
              <a:rPr lang="en-US" altLang="zh-CN" sz="2000" b="1" dirty="0">
                <a:solidFill>
                  <a:srgbClr val="3333FF"/>
                </a:solidFill>
                <a:latin typeface="仿宋_GB2312" pitchFamily="49" charset="-122"/>
                <a:ea typeface="仿宋_GB2312" pitchFamily="49" charset="-122"/>
                <a:cs typeface="Adobe Arabic" pitchFamily="18" charset="-78"/>
              </a:rPr>
              <a:t>: </a:t>
            </a:r>
            <a:r>
              <a:rPr lang="zh-CN" altLang="en-US" sz="2000" b="1" dirty="0">
                <a:latin typeface="仿宋_GB2312" pitchFamily="49" charset="-122"/>
                <a:ea typeface="仿宋_GB2312" pitchFamily="49" charset="-122"/>
                <a:cs typeface="Adobe Arabic" pitchFamily="18" charset="-78"/>
              </a:rPr>
              <a:t>直接将待求解问题的目标函数</a:t>
            </a:r>
            <a:r>
              <a:rPr lang="en-US" altLang="zh-CN" sz="2000" b="1" dirty="0">
                <a:latin typeface="仿宋_GB2312" pitchFamily="49" charset="-122"/>
                <a:ea typeface="仿宋_GB2312" pitchFamily="49" charset="-122"/>
                <a:cs typeface="Adobe Arabic" pitchFamily="18" charset="-78"/>
              </a:rPr>
              <a:t>f(x)</a:t>
            </a:r>
            <a:r>
              <a:rPr lang="zh-CN" altLang="en-US" sz="2000" b="1" dirty="0">
                <a:latin typeface="仿宋_GB2312" pitchFamily="49" charset="-122"/>
                <a:ea typeface="仿宋_GB2312" pitchFamily="49" charset="-122"/>
                <a:cs typeface="Adobe Arabic" pitchFamily="18" charset="-78"/>
              </a:rPr>
              <a:t>定义为遗传算法的适应度函数。</a:t>
            </a:r>
            <a:endParaRPr lang="en-US" altLang="zh-CN" sz="2000" b="1" dirty="0">
              <a:latin typeface="仿宋_GB2312" pitchFamily="49" charset="-122"/>
              <a:ea typeface="仿宋_GB2312" pitchFamily="49" charset="-122"/>
              <a:cs typeface="Adobe Arabic" pitchFamily="18" charset="-78"/>
            </a:endParaRPr>
          </a:p>
          <a:p>
            <a:pPr marL="800092" lvl="1" indent="-342896" defTabSz="914391">
              <a:buFont typeface="Arial" pitchFamily="34" charset="0"/>
              <a:buChar char="•"/>
            </a:pPr>
            <a:endParaRPr lang="en-US" altLang="zh-CN" sz="2000" b="1" dirty="0">
              <a:latin typeface="仿宋_GB2312" pitchFamily="49" charset="-122"/>
              <a:ea typeface="仿宋_GB2312" pitchFamily="49" charset="-122"/>
              <a:cs typeface="Adobe Arabic" pitchFamily="18" charset="-78"/>
            </a:endParaRPr>
          </a:p>
          <a:p>
            <a:pPr marL="1257287" lvl="2" indent="-342896" defTabSz="914391">
              <a:buFont typeface="Wingdings" pitchFamily="2" charset="2"/>
              <a:buChar char="ü"/>
            </a:pPr>
            <a:r>
              <a:rPr lang="zh-CN" altLang="en-US" sz="2000" b="1" dirty="0">
                <a:solidFill>
                  <a:srgbClr val="00B050"/>
                </a:solidFill>
                <a:latin typeface="仿宋_GB2312" pitchFamily="49" charset="-122"/>
                <a:ea typeface="仿宋_GB2312" pitchFamily="49" charset="-122"/>
                <a:cs typeface="Adobe Arabic" pitchFamily="18" charset="-78"/>
              </a:rPr>
              <a:t>例如：求最大值              时，</a:t>
            </a:r>
            <a:r>
              <a:rPr lang="en-US" altLang="zh-CN" sz="2000" b="1" dirty="0">
                <a:solidFill>
                  <a:srgbClr val="00B050"/>
                </a:solidFill>
                <a:latin typeface="仿宋_GB2312" pitchFamily="49" charset="-122"/>
                <a:ea typeface="仿宋_GB2312" pitchFamily="49" charset="-122"/>
                <a:cs typeface="Adobe Arabic" pitchFamily="18" charset="-78"/>
              </a:rPr>
              <a:t>f(x)</a:t>
            </a:r>
            <a:r>
              <a:rPr lang="zh-CN" altLang="en-US" sz="2000" b="1" dirty="0">
                <a:solidFill>
                  <a:srgbClr val="00B050"/>
                </a:solidFill>
                <a:latin typeface="仿宋_GB2312" pitchFamily="49" charset="-122"/>
                <a:ea typeface="仿宋_GB2312" pitchFamily="49" charset="-122"/>
                <a:cs typeface="Adobe Arabic" pitchFamily="18" charset="-78"/>
              </a:rPr>
              <a:t>即为</a:t>
            </a:r>
            <a:r>
              <a:rPr lang="en-US" altLang="zh-CN" sz="2000" b="1" dirty="0">
                <a:solidFill>
                  <a:srgbClr val="00B050"/>
                </a:solidFill>
                <a:latin typeface="仿宋_GB2312" pitchFamily="49" charset="-122"/>
                <a:ea typeface="仿宋_GB2312" pitchFamily="49" charset="-122"/>
                <a:cs typeface="Adobe Arabic" pitchFamily="18" charset="-78"/>
              </a:rPr>
              <a:t>x</a:t>
            </a:r>
            <a:r>
              <a:rPr lang="zh-CN" altLang="en-US" sz="2000" b="1" dirty="0">
                <a:solidFill>
                  <a:srgbClr val="00B050"/>
                </a:solidFill>
                <a:latin typeface="仿宋_GB2312" pitchFamily="49" charset="-122"/>
                <a:ea typeface="仿宋_GB2312" pitchFamily="49" charset="-122"/>
                <a:cs typeface="Adobe Arabic" pitchFamily="18" charset="-78"/>
              </a:rPr>
              <a:t>的原始适应度函数。</a:t>
            </a:r>
            <a:endParaRPr lang="en-US" altLang="zh-CN" sz="2000" b="1" dirty="0">
              <a:solidFill>
                <a:srgbClr val="00B050"/>
              </a:solidFill>
              <a:latin typeface="仿宋_GB2312" pitchFamily="49" charset="-122"/>
              <a:ea typeface="仿宋_GB2312" pitchFamily="49" charset="-122"/>
              <a:cs typeface="Adobe Arabic" pitchFamily="18" charset="-78"/>
            </a:endParaRPr>
          </a:p>
          <a:p>
            <a:pPr marL="1257287" lvl="2" indent="-342896" defTabSz="914391">
              <a:buFont typeface="Wingdings" pitchFamily="2" charset="2"/>
              <a:buChar char="ü"/>
            </a:pPr>
            <a:endParaRPr lang="en-US" altLang="zh-CN" sz="2000" b="1" dirty="0">
              <a:solidFill>
                <a:srgbClr val="00B050"/>
              </a:solidFill>
              <a:latin typeface="仿宋_GB2312" pitchFamily="49" charset="-122"/>
              <a:ea typeface="仿宋_GB2312" pitchFamily="49" charset="-122"/>
              <a:cs typeface="Adobe Arabic" pitchFamily="18" charset="-78"/>
            </a:endParaRPr>
          </a:p>
          <a:p>
            <a:pPr marL="1257287" lvl="2" indent="-342896" defTabSz="914391">
              <a:lnSpc>
                <a:spcPct val="120000"/>
              </a:lnSpc>
              <a:spcBef>
                <a:spcPts val="1200"/>
              </a:spcBef>
              <a:buFont typeface="Wingdings" pitchFamily="2" charset="2"/>
              <a:buChar char="ü"/>
            </a:pPr>
            <a:r>
              <a:rPr lang="zh-CN" altLang="en-US" sz="2000" b="1" dirty="0">
                <a:solidFill>
                  <a:srgbClr val="FF0000"/>
                </a:solidFill>
                <a:effectLst>
                  <a:outerShdw blurRad="38100" dist="38100" dir="2700000" algn="tl">
                    <a:srgbClr val="000000">
                      <a:alpha val="43137"/>
                    </a:srgbClr>
                  </a:outerShdw>
                </a:effectLst>
                <a:latin typeface="仿宋_GB2312" pitchFamily="49" charset="-122"/>
                <a:ea typeface="仿宋_GB2312" pitchFamily="49" charset="-122"/>
                <a:cs typeface="Adobe Arabic" pitchFamily="18" charset="-78"/>
              </a:rPr>
              <a:t>优点</a:t>
            </a:r>
            <a:r>
              <a:rPr lang="zh-CN" altLang="en-US" sz="2000" b="1" dirty="0">
                <a:latin typeface="仿宋_GB2312" pitchFamily="49" charset="-122"/>
                <a:ea typeface="仿宋_GB2312" pitchFamily="49" charset="-122"/>
                <a:cs typeface="Adobe Arabic" pitchFamily="18" charset="-78"/>
              </a:rPr>
              <a:t>：</a:t>
            </a:r>
            <a:r>
              <a:rPr lang="zh-CN" altLang="en-US" sz="2000" dirty="0">
                <a:solidFill>
                  <a:srgbClr val="FF0000"/>
                </a:solidFill>
                <a:latin typeface="仿宋_GB2312" pitchFamily="49" charset="-122"/>
                <a:ea typeface="仿宋_GB2312" pitchFamily="49" charset="-122"/>
                <a:cs typeface="Adobe Arabic" pitchFamily="18" charset="-78"/>
              </a:rPr>
              <a:t>能够直接反映出待求解问题的最初求解目标，</a:t>
            </a:r>
            <a:endParaRPr lang="en-US" altLang="zh-CN" sz="2000" dirty="0">
              <a:solidFill>
                <a:srgbClr val="FF0000"/>
              </a:solidFill>
              <a:latin typeface="仿宋_GB2312" pitchFamily="49" charset="-122"/>
              <a:ea typeface="仿宋_GB2312" pitchFamily="49" charset="-122"/>
              <a:cs typeface="Adobe Arabic" pitchFamily="18" charset="-78"/>
            </a:endParaRPr>
          </a:p>
          <a:p>
            <a:pPr marL="1257287" lvl="2" indent="-342896" defTabSz="914391">
              <a:lnSpc>
                <a:spcPct val="120000"/>
              </a:lnSpc>
              <a:spcBef>
                <a:spcPts val="1200"/>
              </a:spcBef>
              <a:buFont typeface="Wingdings" pitchFamily="2" charset="2"/>
              <a:buChar char="ü"/>
            </a:pPr>
            <a:r>
              <a:rPr lang="zh-CN" altLang="en-US" sz="2000" b="1" dirty="0">
                <a:latin typeface="仿宋_GB2312" pitchFamily="49" charset="-122"/>
                <a:ea typeface="仿宋_GB2312" pitchFamily="49" charset="-122"/>
                <a:cs typeface="Adobe Arabic" pitchFamily="18" charset="-78"/>
              </a:rPr>
              <a:t>缺点：</a:t>
            </a:r>
            <a:r>
              <a:rPr lang="zh-CN" altLang="en-US" sz="2000" dirty="0">
                <a:latin typeface="仿宋_GB2312" pitchFamily="49" charset="-122"/>
                <a:ea typeface="仿宋_GB2312" pitchFamily="49" charset="-122"/>
                <a:cs typeface="Adobe Arabic" pitchFamily="18" charset="-78"/>
              </a:rPr>
              <a:t>有可能出现适应度值为负的情况</a:t>
            </a:r>
          </a:p>
        </p:txBody>
      </p:sp>
      <p:sp>
        <p:nvSpPr>
          <p:cNvPr id="104451"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4452" name="Object 4"/>
          <p:cNvGraphicFramePr>
            <a:graphicFrameLocks noChangeAspect="1"/>
          </p:cNvGraphicFramePr>
          <p:nvPr/>
        </p:nvGraphicFramePr>
        <p:xfrm>
          <a:off x="3419872" y="4104153"/>
          <a:ext cx="871792" cy="400372"/>
        </p:xfrm>
        <a:graphic>
          <a:graphicData uri="http://schemas.openxmlformats.org/presentationml/2006/ole">
            <mc:AlternateContent xmlns:mc="http://schemas.openxmlformats.org/markup-compatibility/2006">
              <mc:Choice xmlns:v="urn:schemas-microsoft-com:vml" Requires="v">
                <p:oleObj spid="_x0000_s210948" name="公式" r:id="rId4" imgW="647700" imgH="292100" progId="Equation.3">
                  <p:embed/>
                </p:oleObj>
              </mc:Choice>
              <mc:Fallback>
                <p:oleObj name="公式" r:id="rId4" imgW="647700" imgH="292100" progId="Equation.3">
                  <p:embed/>
                  <p:pic>
                    <p:nvPicPr>
                      <p:cNvPr id="1044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104153"/>
                        <a:ext cx="871792" cy="400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3"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52203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457200" y="1600201"/>
            <a:ext cx="7715250" cy="1323975"/>
          </a:xfrm>
        </p:spPr>
        <p:txBody>
          <a:bodyPr/>
          <a:lstStyle/>
          <a:p>
            <a:r>
              <a:rPr lang="en-US" altLang="zh-CN" sz="2800"/>
              <a:t>TSP</a:t>
            </a:r>
            <a:r>
              <a:rPr lang="zh-CN" altLang="en-US" sz="2800"/>
              <a:t>的目标是路径总长度为最短，路径总长度可作为</a:t>
            </a:r>
            <a:r>
              <a:rPr lang="en-US" altLang="zh-CN" sz="2800"/>
              <a:t>TSP</a:t>
            </a:r>
            <a:r>
              <a:rPr lang="zh-CN" altLang="en-US" sz="2800"/>
              <a:t>问题的适应度函数</a:t>
            </a:r>
            <a:r>
              <a:rPr lang="zh-CN" altLang="en-US" sz="2800">
                <a:ea typeface="楷体_GB2312" pitchFamily="49" charset="-122"/>
              </a:rPr>
              <a:t>：</a:t>
            </a:r>
          </a:p>
        </p:txBody>
      </p:sp>
      <p:graphicFrame>
        <p:nvGraphicFramePr>
          <p:cNvPr id="208900" name="Object 4"/>
          <p:cNvGraphicFramePr>
            <a:graphicFrameLocks noGrp="1" noChangeAspect="1"/>
          </p:cNvGraphicFramePr>
          <p:nvPr>
            <p:ph sz="half" idx="2"/>
          </p:nvPr>
        </p:nvGraphicFramePr>
        <p:xfrm>
          <a:off x="2016125" y="3105150"/>
          <a:ext cx="4319588" cy="1468438"/>
        </p:xfrm>
        <a:graphic>
          <a:graphicData uri="http://schemas.openxmlformats.org/presentationml/2006/ole">
            <mc:AlternateContent xmlns:mc="http://schemas.openxmlformats.org/markup-compatibility/2006">
              <mc:Choice xmlns:v="urn:schemas-microsoft-com:vml" Requires="v">
                <p:oleObj spid="_x0000_s211972" name="Equation" r:id="rId4" imgW="2527200" imgH="852120" progId="Equation.3">
                  <p:embed/>
                </p:oleObj>
              </mc:Choice>
              <mc:Fallback>
                <p:oleObj name="Equation" r:id="rId4" imgW="2527200" imgH="852120" progId="Equation.3">
                  <p:embed/>
                  <p:pic>
                    <p:nvPicPr>
                      <p:cNvPr id="20890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3105150"/>
                        <a:ext cx="4319588" cy="1468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8281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79389" y="1449389"/>
            <a:ext cx="8785225" cy="4851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Bef>
                <a:spcPts val="600"/>
              </a:spcBef>
              <a:buFont typeface="Arial" pitchFamily="34" charset="0"/>
              <a:buChar char="•"/>
            </a:pPr>
            <a:r>
              <a:rPr lang="zh-CN" altLang="en-US" sz="2200" b="1" dirty="0">
                <a:solidFill>
                  <a:srgbClr val="3333FF"/>
                </a:solidFill>
                <a:latin typeface="仿宋_GB2312" pitchFamily="49" charset="-122"/>
                <a:ea typeface="仿宋_GB2312" pitchFamily="49" charset="-122"/>
                <a:cs typeface="Adobe Arabic" pitchFamily="18" charset="-78"/>
              </a:rPr>
              <a:t>标准适应度函数</a:t>
            </a:r>
          </a:p>
          <a:p>
            <a:pPr defTabSz="914391">
              <a:lnSpc>
                <a:spcPct val="120000"/>
              </a:lnSpc>
              <a:spcBef>
                <a:spcPts val="600"/>
              </a:spcBef>
            </a:pPr>
            <a:r>
              <a:rPr lang="zh-CN" altLang="en-US" sz="2000" dirty="0">
                <a:latin typeface="Times New Roman" pitchFamily="18" charset="0"/>
              </a:rPr>
              <a:t>    </a:t>
            </a:r>
            <a:r>
              <a:rPr lang="zh-CN" altLang="en-US" sz="2000" dirty="0">
                <a:latin typeface="Times New Roman" pitchFamily="18" charset="0"/>
                <a:ea typeface="仿宋_GB2312" pitchFamily="49" charset="-122"/>
                <a:cs typeface="Times New Roman" pitchFamily="18" charset="0"/>
              </a:rPr>
              <a:t>在遗传算法中，</a:t>
            </a:r>
            <a:r>
              <a:rPr lang="zh-CN" altLang="en-US" sz="2000" dirty="0">
                <a:solidFill>
                  <a:srgbClr val="FF0000"/>
                </a:solidFill>
                <a:latin typeface="Times New Roman" pitchFamily="18" charset="0"/>
                <a:ea typeface="仿宋_GB2312" pitchFamily="49" charset="-122"/>
                <a:cs typeface="Times New Roman" pitchFamily="18" charset="0"/>
              </a:rPr>
              <a:t>一般要求适应度函数非负</a:t>
            </a:r>
            <a:r>
              <a:rPr lang="zh-CN" altLang="en-US" sz="2000" dirty="0">
                <a:latin typeface="Times New Roman" pitchFamily="18" charset="0"/>
                <a:ea typeface="仿宋_GB2312" pitchFamily="49" charset="-122"/>
                <a:cs typeface="Times New Roman" pitchFamily="18" charset="0"/>
              </a:rPr>
              <a:t>，并其适应度值越大越好。这就往往需要对原始适应函数进行某种变换，将其转换为标准的度量方式，以满足进化操作的要求，这样所得到的适应度函数被称为</a:t>
            </a:r>
            <a:r>
              <a:rPr lang="zh-CN" altLang="en-US" sz="2000" dirty="0">
                <a:solidFill>
                  <a:srgbClr val="FF0000"/>
                </a:solidFill>
                <a:latin typeface="Times New Roman" pitchFamily="18" charset="0"/>
                <a:ea typeface="仿宋_GB2312" pitchFamily="49" charset="-122"/>
                <a:cs typeface="Times New Roman" pitchFamily="18" charset="0"/>
              </a:rPr>
              <a:t>标准适应度函数</a:t>
            </a:r>
            <a:r>
              <a:rPr lang="en-US" altLang="zh-CN" sz="2000" dirty="0" err="1">
                <a:latin typeface="Times New Roman" pitchFamily="18" charset="0"/>
                <a:ea typeface="仿宋_GB2312" pitchFamily="49" charset="-122"/>
                <a:cs typeface="Times New Roman" pitchFamily="18" charset="0"/>
              </a:rPr>
              <a:t>f</a:t>
            </a:r>
            <a:r>
              <a:rPr lang="en-US" altLang="zh-CN" sz="2000" baseline="-25000" dirty="0" err="1">
                <a:latin typeface="Times New Roman" pitchFamily="18" charset="0"/>
                <a:ea typeface="仿宋_GB2312" pitchFamily="49" charset="-122"/>
                <a:cs typeface="Times New Roman" pitchFamily="18" charset="0"/>
              </a:rPr>
              <a:t>Normal</a:t>
            </a:r>
            <a:r>
              <a:rPr lang="en-US" altLang="zh-CN" sz="2000" dirty="0">
                <a:latin typeface="Times New Roman" pitchFamily="18" charset="0"/>
                <a:ea typeface="仿宋_GB2312" pitchFamily="49" charset="-122"/>
                <a:cs typeface="Times New Roman" pitchFamily="18" charset="0"/>
              </a:rPr>
              <a:t>(x)</a:t>
            </a:r>
            <a:r>
              <a:rPr lang="zh-CN" altLang="en-US" sz="2000" b="1" dirty="0">
                <a:solidFill>
                  <a:srgbClr val="0000CC"/>
                </a:solidFill>
                <a:latin typeface="Times New Roman" pitchFamily="18" charset="0"/>
              </a:rPr>
              <a:t>。</a:t>
            </a:r>
          </a:p>
          <a:p>
            <a:pPr defTabSz="914391">
              <a:lnSpc>
                <a:spcPct val="110000"/>
              </a:lnSpc>
              <a:spcBef>
                <a:spcPct val="10000"/>
              </a:spcBef>
            </a:pPr>
            <a:endParaRPr lang="en-US" altLang="zh-CN" sz="2000" b="1" dirty="0">
              <a:solidFill>
                <a:srgbClr val="00B050"/>
              </a:solidFill>
              <a:latin typeface="仿宋_GB2312" pitchFamily="49" charset="-122"/>
              <a:ea typeface="仿宋_GB2312" pitchFamily="49" charset="-122"/>
            </a:endParaRPr>
          </a:p>
          <a:p>
            <a:pPr marL="800092" lvl="1" indent="-342896" defTabSz="914391">
              <a:lnSpc>
                <a:spcPct val="110000"/>
              </a:lnSpc>
              <a:spcBef>
                <a:spcPct val="10000"/>
              </a:spcBef>
              <a:buFont typeface="Wingdings" pitchFamily="2" charset="2"/>
              <a:buChar char="ü"/>
            </a:pPr>
            <a:r>
              <a:rPr lang="zh-CN" altLang="en-US" sz="2000" b="1" dirty="0">
                <a:solidFill>
                  <a:srgbClr val="00B050"/>
                </a:solidFill>
                <a:latin typeface="仿宋_GB2312" pitchFamily="49" charset="-122"/>
                <a:ea typeface="仿宋_GB2312" pitchFamily="49" charset="-122"/>
              </a:rPr>
              <a:t>例：对极小化问题，其标准适应度函数可定义为</a:t>
            </a: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marL="457196" lvl="1" defTabSz="914391">
              <a:lnSpc>
                <a:spcPct val="110000"/>
              </a:lnSpc>
              <a:spcBef>
                <a:spcPct val="10000"/>
              </a:spcBef>
            </a:pPr>
            <a:r>
              <a:rPr lang="zh-CN" altLang="en-US" b="1" dirty="0">
                <a:solidFill>
                  <a:srgbClr val="00B050"/>
                </a:solidFill>
                <a:latin typeface="仿宋_GB2312" pitchFamily="49" charset="-122"/>
                <a:ea typeface="仿宋_GB2312" pitchFamily="49" charset="-122"/>
              </a:rPr>
              <a:t>其中，</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是原始适应函数</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的一个上界。如果</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未知，则可用当前代或到目前为止各演化代中的</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的最大值来代替。 </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是会随着进化代数的增加而不断变化的</a:t>
            </a:r>
            <a:r>
              <a:rPr lang="zh-CN" altLang="de-DE" sz="2000" b="1" dirty="0">
                <a:solidFill>
                  <a:srgbClr val="00B050"/>
                </a:solidFill>
                <a:latin typeface="仿宋_GB2312" pitchFamily="49" charset="-122"/>
                <a:ea typeface="仿宋_GB2312" pitchFamily="49" charset="-122"/>
              </a:rPr>
              <a:t>。    </a:t>
            </a:r>
            <a:endParaRPr lang="zh-CN" altLang="en-US" sz="2000" b="1" dirty="0">
              <a:solidFill>
                <a:srgbClr val="00B050"/>
              </a:solidFill>
              <a:latin typeface="仿宋_GB2312" pitchFamily="49" charset="-122"/>
              <a:ea typeface="仿宋_GB2312" pitchFamily="49" charset="-122"/>
            </a:endParaRPr>
          </a:p>
        </p:txBody>
      </p:sp>
      <p:sp>
        <p:nvSpPr>
          <p:cNvPr id="105475" name="Rectangle 3"/>
          <p:cNvSpPr>
            <a:spLocks noChangeArrowheads="1"/>
          </p:cNvSpPr>
          <p:nvPr/>
        </p:nvSpPr>
        <p:spPr bwMode="auto">
          <a:xfrm>
            <a:off x="503238" y="188913"/>
            <a:ext cx="30607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en-US" altLang="zh-CN" sz="2400" b="1">
                <a:solidFill>
                  <a:srgbClr val="CC0000"/>
                </a:solidFill>
              </a:rPr>
              <a:t> </a:t>
            </a:r>
          </a:p>
        </p:txBody>
      </p:sp>
      <p:sp>
        <p:nvSpPr>
          <p:cNvPr id="1054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5477" name="Object 5"/>
          <p:cNvGraphicFramePr>
            <a:graphicFrameLocks noChangeAspect="1"/>
          </p:cNvGraphicFramePr>
          <p:nvPr/>
        </p:nvGraphicFramePr>
        <p:xfrm>
          <a:off x="2033588" y="4149080"/>
          <a:ext cx="4657328" cy="906986"/>
        </p:xfrm>
        <a:graphic>
          <a:graphicData uri="http://schemas.openxmlformats.org/presentationml/2006/ole">
            <mc:AlternateContent xmlns:mc="http://schemas.openxmlformats.org/markup-compatibility/2006">
              <mc:Choice xmlns:v="urn:schemas-microsoft-com:vml" Requires="v">
                <p:oleObj spid="_x0000_s212996" name="公式" r:id="rId4" imgW="3911400" imgH="761760" progId="Equation.3">
                  <p:embed/>
                </p:oleObj>
              </mc:Choice>
              <mc:Fallback>
                <p:oleObj name="公式" r:id="rId4" imgW="3911400" imgH="761760" progId="Equation.3">
                  <p:embed/>
                  <p:pic>
                    <p:nvPicPr>
                      <p:cNvPr id="1054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4149080"/>
                        <a:ext cx="4657328" cy="906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282008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71792" y="1989139"/>
            <a:ext cx="7740668" cy="37274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25000"/>
              </a:lnSpc>
              <a:buFont typeface="Wingdings" pitchFamily="2" charset="2"/>
              <a:buChar char="ü"/>
            </a:pPr>
            <a:r>
              <a:rPr lang="zh-CN" altLang="en-US" sz="2000" b="1" dirty="0">
                <a:solidFill>
                  <a:srgbClr val="00B050"/>
                </a:solidFill>
                <a:latin typeface="仿宋_GB2312" pitchFamily="49" charset="-122"/>
                <a:ea typeface="仿宋_GB2312" pitchFamily="49" charset="-122"/>
              </a:rPr>
              <a:t>极大化问题</a:t>
            </a:r>
          </a:p>
          <a:p>
            <a:pPr defTabSz="914391"/>
            <a:r>
              <a:rPr lang="zh-CN" altLang="en-US" sz="2000" b="1" dirty="0">
                <a:solidFill>
                  <a:srgbClr val="00B050"/>
                </a:solidFill>
                <a:latin typeface="仿宋_GB2312" pitchFamily="49" charset="-122"/>
                <a:ea typeface="仿宋_GB2312" pitchFamily="49" charset="-122"/>
              </a:rPr>
              <a:t>     对极大化问题，其标准适应度函数可定义为</a:t>
            </a: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lnSpc>
                <a:spcPct val="135000"/>
              </a:lnSpc>
            </a:pPr>
            <a:r>
              <a:rPr lang="zh-CN" altLang="en-US" sz="2000" b="1" dirty="0">
                <a:solidFill>
                  <a:srgbClr val="00B050"/>
                </a:solidFill>
                <a:latin typeface="仿宋_GB2312" pitchFamily="49" charset="-122"/>
                <a:ea typeface="仿宋_GB2312" pitchFamily="49" charset="-122"/>
              </a:rPr>
              <a:t>其中，</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是原始适应函数</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的一个下界。如果</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 未知，则可用当前代或到目前为止各演化代中的</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的最小值来代替。 </a:t>
            </a:r>
            <a:endParaRPr lang="zh-CN" altLang="en-US" sz="2000" b="1" dirty="0">
              <a:solidFill>
                <a:srgbClr val="00B050"/>
              </a:solidFill>
              <a:latin typeface="仿宋_GB2312" pitchFamily="49" charset="-122"/>
              <a:ea typeface="仿宋_GB2312" pitchFamily="49" charset="-122"/>
            </a:endParaRPr>
          </a:p>
        </p:txBody>
      </p:sp>
      <p:sp>
        <p:nvSpPr>
          <p:cNvPr id="1065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6501"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6502" name="Object 6"/>
          <p:cNvGraphicFramePr>
            <a:graphicFrameLocks noChangeAspect="1"/>
          </p:cNvGraphicFramePr>
          <p:nvPr/>
        </p:nvGraphicFramePr>
        <p:xfrm>
          <a:off x="1763688" y="3248981"/>
          <a:ext cx="5024983" cy="977012"/>
        </p:xfrm>
        <a:graphic>
          <a:graphicData uri="http://schemas.openxmlformats.org/presentationml/2006/ole">
            <mc:AlternateContent xmlns:mc="http://schemas.openxmlformats.org/markup-compatibility/2006">
              <mc:Choice xmlns:v="urn:schemas-microsoft-com:vml" Requires="v">
                <p:oleObj spid="_x0000_s214020" name="公式" r:id="rId4" imgW="3670200" imgH="711000" progId="Equation.3">
                  <p:embed/>
                </p:oleObj>
              </mc:Choice>
              <mc:Fallback>
                <p:oleObj name="公式" r:id="rId4" imgW="3670200" imgH="711000" progId="Equation.3">
                  <p:embed/>
                  <p:pic>
                    <p:nvPicPr>
                      <p:cNvPr id="1065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248981"/>
                        <a:ext cx="5024983" cy="97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43663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575556" y="1340768"/>
            <a:ext cx="7992890" cy="4225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zh-CN" altLang="en-US" sz="2400" b="1" dirty="0">
                <a:solidFill>
                  <a:srgbClr val="C00000"/>
                </a:solidFill>
                <a:latin typeface="幼圆" pitchFamily="49" charset="-122"/>
                <a:ea typeface="幼圆" pitchFamily="49" charset="-122"/>
              </a:rPr>
              <a:t>遗传算法中的基本遗传操作包括选择、交叉和变异。</a:t>
            </a:r>
            <a:endParaRPr lang="en-US" altLang="zh-CN" sz="2400" b="1" dirty="0">
              <a:solidFill>
                <a:srgbClr val="C00000"/>
              </a:solidFill>
              <a:latin typeface="幼圆" pitchFamily="49" charset="-122"/>
              <a:ea typeface="幼圆" pitchFamily="49" charset="-122"/>
            </a:endParaRPr>
          </a:p>
          <a:p>
            <a:pPr defTabSz="914391"/>
            <a:endParaRPr lang="en-US" altLang="zh-CN" sz="2200" b="1" dirty="0">
              <a:solidFill>
                <a:srgbClr val="CC0066"/>
              </a:solidFill>
              <a:latin typeface="幼圆" pitchFamily="49" charset="-122"/>
              <a:ea typeface="幼圆" pitchFamily="49" charset="-122"/>
            </a:endParaRPr>
          </a:p>
          <a:p>
            <a:pPr marL="342896" indent="-342896" defTabSz="914391">
              <a:lnSpc>
                <a:spcPct val="120000"/>
              </a:lnSpc>
              <a:spcBef>
                <a:spcPts val="1200"/>
              </a:spcBef>
              <a:buFont typeface="Arial" pitchFamily="34" charset="0"/>
              <a:buChar char="•"/>
            </a:pPr>
            <a:r>
              <a:rPr lang="zh-CN" altLang="en-US" sz="2200" b="1" dirty="0">
                <a:solidFill>
                  <a:srgbClr val="CC0066"/>
                </a:solidFill>
                <a:latin typeface="幼圆" pitchFamily="49" charset="-122"/>
                <a:ea typeface="幼圆" pitchFamily="49" charset="-122"/>
              </a:rPr>
              <a:t>选择</a:t>
            </a:r>
            <a:r>
              <a:rPr lang="en-US" altLang="zh-CN" sz="2200" b="1" dirty="0">
                <a:solidFill>
                  <a:srgbClr val="CC0066"/>
                </a:solidFill>
                <a:latin typeface="幼圆" pitchFamily="49" charset="-122"/>
                <a:ea typeface="幼圆" pitchFamily="49" charset="-122"/>
              </a:rPr>
              <a:t>(selection)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dirty="0">
                <a:latin typeface="幼圆" pitchFamily="49" charset="-122"/>
                <a:ea typeface="幼圆" pitchFamily="49" charset="-122"/>
              </a:rPr>
              <a:t>根据选择概率按某种策略从当前种群中挑选出一定数目的个体，使它们能够有更多的机会被遗传到下一代中</a:t>
            </a:r>
            <a:endParaRPr lang="en-US" altLang="zh-CN" sz="2200" b="1" dirty="0">
              <a:solidFill>
                <a:srgbClr val="0000CC"/>
              </a:solidFill>
              <a:latin typeface="幼圆" pitchFamily="49" charset="-122"/>
              <a:ea typeface="幼圆" pitchFamily="49" charset="-122"/>
            </a:endParaRPr>
          </a:p>
          <a:p>
            <a:pPr marL="342896" indent="-342896" defTabSz="914391">
              <a:lnSpc>
                <a:spcPct val="120000"/>
              </a:lnSpc>
              <a:spcBef>
                <a:spcPts val="1200"/>
              </a:spcBef>
              <a:buFont typeface="Arial" pitchFamily="34" charset="0"/>
              <a:buChar char="•"/>
            </a:pPr>
            <a:r>
              <a:rPr lang="zh-CN" altLang="en-US" sz="2200" b="1" dirty="0">
                <a:latin typeface="幼圆" pitchFamily="49" charset="-122"/>
                <a:ea typeface="幼圆" pitchFamily="49" charset="-122"/>
              </a:rPr>
              <a:t>常用的选择策略：</a:t>
            </a:r>
            <a:r>
              <a:rPr lang="zh-CN" altLang="en-US" sz="2200" b="1" dirty="0">
                <a:solidFill>
                  <a:srgbClr val="3333FF"/>
                </a:solidFill>
                <a:latin typeface="幼圆" pitchFamily="49" charset="-122"/>
                <a:ea typeface="幼圆" pitchFamily="49" charset="-122"/>
              </a:rPr>
              <a:t>比例选择</a:t>
            </a:r>
            <a:r>
              <a:rPr lang="zh-CN" altLang="en-US" sz="2200" b="1" dirty="0">
                <a:latin typeface="幼圆" pitchFamily="49" charset="-122"/>
                <a:ea typeface="幼圆" pitchFamily="49" charset="-122"/>
              </a:rPr>
              <a:t>。</a:t>
            </a:r>
          </a:p>
          <a:p>
            <a:pPr defTabSz="914391">
              <a:lnSpc>
                <a:spcPct val="120000"/>
              </a:lnSpc>
              <a:spcBef>
                <a:spcPts val="1200"/>
              </a:spcBef>
            </a:pPr>
            <a:r>
              <a:rPr lang="zh-CN" altLang="en-US" sz="2200" b="1" dirty="0">
                <a:solidFill>
                  <a:srgbClr val="CC0066"/>
                </a:solidFill>
                <a:latin typeface="幼圆" pitchFamily="49" charset="-122"/>
                <a:ea typeface="幼圆" pitchFamily="49" charset="-122"/>
              </a:rPr>
              <a:t>    比例选择</a:t>
            </a:r>
          </a:p>
          <a:p>
            <a:pPr marL="914391" lvl="2" defTabSz="914391">
              <a:lnSpc>
                <a:spcPct val="120000"/>
              </a:lnSpc>
              <a:spcBef>
                <a:spcPts val="1200"/>
              </a:spcBef>
            </a:pPr>
            <a:r>
              <a:rPr lang="zh-CN" altLang="en-US" sz="2200" b="1" dirty="0">
                <a:solidFill>
                  <a:srgbClr val="7030A0"/>
                </a:solidFill>
                <a:latin typeface="仿宋_GB2312" pitchFamily="49" charset="-122"/>
                <a:ea typeface="仿宋_GB2312" pitchFamily="49" charset="-122"/>
              </a:rPr>
              <a:t>基本思想是：各个个体被选中的概率与其适应度大小成正比。</a:t>
            </a:r>
          </a:p>
        </p:txBody>
      </p:sp>
      <p:sp>
        <p:nvSpPr>
          <p:cNvPr id="10854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4501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7071" y="1160748"/>
            <a:ext cx="8797417" cy="54168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轮盘赌选择</a:t>
            </a:r>
          </a:p>
          <a:p>
            <a:pPr marL="457196" lvl="1" defTabSz="914391"/>
            <a:r>
              <a:rPr lang="zh-CN" altLang="en-US" sz="2000" dirty="0">
                <a:latin typeface="Times New Roman" pitchFamily="18" charset="0"/>
                <a:ea typeface="仿宋_GB2312" pitchFamily="49" charset="-122"/>
                <a:cs typeface="Times New Roman" pitchFamily="18" charset="0"/>
              </a:rPr>
              <a:t>个体被选中的概率取决于该个体的相对适应度。而相对适应度的定义为：</a:t>
            </a: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endParaRPr lang="en-US" altLang="zh-CN" sz="2000" dirty="0">
              <a:latin typeface="Times New Roman" pitchFamily="18" charset="0"/>
              <a:ea typeface="仿宋_GB2312" pitchFamily="49" charset="-122"/>
              <a:cs typeface="Times New Roman" pitchFamily="18" charset="0"/>
            </a:endParaRP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lnSpc>
                <a:spcPct val="120000"/>
              </a:lnSpc>
            </a:pPr>
            <a:r>
              <a:rPr lang="zh-CN" altLang="en-US" sz="2000" dirty="0">
                <a:latin typeface="Times New Roman" pitchFamily="18" charset="0"/>
                <a:ea typeface="仿宋_GB2312" pitchFamily="49" charset="-122"/>
                <a:cs typeface="Times New Roman" pitchFamily="18" charset="0"/>
              </a:rPr>
              <a:t>其中，</a:t>
            </a:r>
            <a:r>
              <a:rPr lang="en-US" altLang="zh-CN" sz="2000" dirty="0">
                <a:latin typeface="Times New Roman" pitchFamily="18" charset="0"/>
                <a:ea typeface="仿宋_GB2312" pitchFamily="49" charset="-122"/>
                <a:cs typeface="Times New Roman" pitchFamily="18" charset="0"/>
              </a:rPr>
              <a:t>P(x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的相对适应度，即个体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被选中的概率；</a:t>
            </a:r>
            <a:r>
              <a:rPr lang="en-US" altLang="zh-CN" sz="2000" dirty="0">
                <a:latin typeface="Times New Roman" pitchFamily="18" charset="0"/>
                <a:ea typeface="仿宋_GB2312" pitchFamily="49" charset="-122"/>
                <a:cs typeface="Times New Roman" pitchFamily="18" charset="0"/>
              </a:rPr>
              <a:t>f(x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的原始适应度。</a:t>
            </a:r>
          </a:p>
          <a:p>
            <a:pPr marL="457196" lvl="1" defTabSz="914391">
              <a:lnSpc>
                <a:spcPct val="120000"/>
              </a:lnSpc>
              <a:spcBef>
                <a:spcPts val="1200"/>
              </a:spcBef>
            </a:pPr>
            <a:r>
              <a:rPr lang="zh-CN" altLang="en-US" sz="2000" b="1" dirty="0">
                <a:solidFill>
                  <a:srgbClr val="3333FF"/>
                </a:solidFill>
                <a:latin typeface="Times New Roman" pitchFamily="18" charset="0"/>
                <a:ea typeface="仿宋_GB2312" pitchFamily="49" charset="-122"/>
                <a:cs typeface="Times New Roman" pitchFamily="18" charset="0"/>
              </a:rPr>
              <a:t>轮盘赌选择算法的基本思想是：根据每个个体的选择概率</a:t>
            </a:r>
            <a:r>
              <a:rPr lang="en-US" altLang="zh-CN" sz="2000" b="1" dirty="0">
                <a:solidFill>
                  <a:srgbClr val="3333FF"/>
                </a:solidFill>
                <a:latin typeface="Times New Roman" pitchFamily="18" charset="0"/>
                <a:ea typeface="仿宋_GB2312" pitchFamily="49" charset="-122"/>
                <a:cs typeface="Times New Roman" pitchFamily="18" charset="0"/>
              </a:rPr>
              <a:t>P(x</a:t>
            </a:r>
            <a:r>
              <a:rPr lang="en-US" altLang="zh-CN" sz="2000" b="1" baseline="-25000" dirty="0">
                <a:solidFill>
                  <a:srgbClr val="3333FF"/>
                </a:solidFill>
                <a:latin typeface="Times New Roman" pitchFamily="18" charset="0"/>
                <a:ea typeface="仿宋_GB2312" pitchFamily="49" charset="-122"/>
                <a:cs typeface="Times New Roman" pitchFamily="18" charset="0"/>
              </a:rPr>
              <a:t>i</a:t>
            </a:r>
            <a:r>
              <a:rPr lang="en-US" altLang="zh-CN" sz="2000" b="1" dirty="0">
                <a:solidFill>
                  <a:srgbClr val="3333FF"/>
                </a:solidFill>
                <a:latin typeface="Times New Roman" pitchFamily="18" charset="0"/>
                <a:ea typeface="仿宋_GB2312" pitchFamily="49" charset="-122"/>
                <a:cs typeface="Times New Roman" pitchFamily="18" charset="0"/>
              </a:rPr>
              <a:t>)</a:t>
            </a:r>
            <a:r>
              <a:rPr lang="zh-CN" altLang="en-US" sz="2000" b="1" dirty="0">
                <a:solidFill>
                  <a:srgbClr val="3333FF"/>
                </a:solidFill>
                <a:latin typeface="Times New Roman" pitchFamily="18" charset="0"/>
                <a:ea typeface="仿宋_GB2312" pitchFamily="49" charset="-122"/>
                <a:cs typeface="Times New Roman" pitchFamily="18" charset="0"/>
              </a:rPr>
              <a:t>将一个圆盘分成</a:t>
            </a:r>
            <a:r>
              <a:rPr lang="en-US" altLang="zh-CN" sz="2000" b="1" dirty="0">
                <a:solidFill>
                  <a:srgbClr val="3333FF"/>
                </a:solidFill>
                <a:latin typeface="Times New Roman" pitchFamily="18" charset="0"/>
                <a:ea typeface="仿宋_GB2312" pitchFamily="49" charset="-122"/>
                <a:cs typeface="Times New Roman" pitchFamily="18" charset="0"/>
              </a:rPr>
              <a:t>N</a:t>
            </a:r>
            <a:r>
              <a:rPr lang="zh-CN" altLang="en-US" sz="2000" b="1" dirty="0">
                <a:solidFill>
                  <a:srgbClr val="3333FF"/>
                </a:solidFill>
                <a:latin typeface="Times New Roman" pitchFamily="18" charset="0"/>
                <a:ea typeface="仿宋_GB2312" pitchFamily="49" charset="-122"/>
                <a:cs typeface="Times New Roman" pitchFamily="18" charset="0"/>
              </a:rPr>
              <a:t>个扇区，其中第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个扇区的中心角为</a:t>
            </a:r>
            <a:r>
              <a:rPr lang="zh-CN" altLang="en-US" sz="2000" dirty="0">
                <a:solidFill>
                  <a:srgbClr val="3333FF"/>
                </a:solidFill>
                <a:latin typeface="Times New Roman" pitchFamily="18" charset="0"/>
                <a:ea typeface="仿宋_GB2312" pitchFamily="49" charset="-122"/>
                <a:cs typeface="Times New Roman" pitchFamily="18" charset="0"/>
              </a:rPr>
              <a:t>：</a:t>
            </a: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r>
              <a:rPr lang="zh-CN" altLang="en-US" sz="2000" b="1" dirty="0">
                <a:solidFill>
                  <a:srgbClr val="3333FF"/>
                </a:solidFill>
                <a:latin typeface="Times New Roman" pitchFamily="18" charset="0"/>
                <a:ea typeface="仿宋_GB2312" pitchFamily="49" charset="-122"/>
                <a:cs typeface="Times New Roman" pitchFamily="18" charset="0"/>
              </a:rPr>
              <a:t>并再设立一个固定指针。当进行选择时，可以假想转动圆盘，若圆盘静止时指针指向第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个扇区，则选择个体</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a:t>
            </a:r>
            <a:endParaRPr lang="zh-CN" altLang="en-US" sz="2000" dirty="0">
              <a:solidFill>
                <a:srgbClr val="0000CC"/>
              </a:solidFill>
              <a:latin typeface="Times New Roman" pitchFamily="18" charset="0"/>
              <a:ea typeface="仿宋_GB2312" pitchFamily="49" charset="-122"/>
              <a:cs typeface="Times New Roman" pitchFamily="18" charset="0"/>
            </a:endParaRPr>
          </a:p>
        </p:txBody>
      </p:sp>
      <p:sp>
        <p:nvSpPr>
          <p:cNvPr id="109571"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9572" name="Object 4"/>
          <p:cNvGraphicFramePr>
            <a:graphicFrameLocks noChangeAspect="1"/>
          </p:cNvGraphicFramePr>
          <p:nvPr/>
        </p:nvGraphicFramePr>
        <p:xfrm>
          <a:off x="3491881" y="1952836"/>
          <a:ext cx="1590675" cy="868363"/>
        </p:xfrm>
        <a:graphic>
          <a:graphicData uri="http://schemas.openxmlformats.org/presentationml/2006/ole">
            <mc:AlternateContent xmlns:mc="http://schemas.openxmlformats.org/markup-compatibility/2006">
              <mc:Choice xmlns:v="urn:schemas-microsoft-com:vml" Requires="v">
                <p:oleObj spid="_x0000_s215046" name="Equation" r:id="rId4" imgW="1079032" imgH="634725" progId="Equation.DSMT4">
                  <p:embed/>
                </p:oleObj>
              </mc:Choice>
              <mc:Fallback>
                <p:oleObj name="Equation" r:id="rId4" imgW="1079032" imgH="634725" progId="Equation.DSMT4">
                  <p:embed/>
                  <p:pic>
                    <p:nvPicPr>
                      <p:cNvPr id="1095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1" y="1952836"/>
                        <a:ext cx="159067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9574" name="Object 6"/>
          <p:cNvGraphicFramePr>
            <a:graphicFrameLocks noChangeAspect="1"/>
          </p:cNvGraphicFramePr>
          <p:nvPr/>
        </p:nvGraphicFramePr>
        <p:xfrm>
          <a:off x="3275856" y="4725144"/>
          <a:ext cx="2124236" cy="827033"/>
        </p:xfrm>
        <a:graphic>
          <a:graphicData uri="http://schemas.openxmlformats.org/presentationml/2006/ole">
            <mc:AlternateContent xmlns:mc="http://schemas.openxmlformats.org/markup-compatibility/2006">
              <mc:Choice xmlns:v="urn:schemas-microsoft-com:vml" Requires="v">
                <p:oleObj spid="_x0000_s215047" name="Equation" r:id="rId6" imgW="1459866" imgH="634725" progId="Equation.DSMT4">
                  <p:embed/>
                </p:oleObj>
              </mc:Choice>
              <mc:Fallback>
                <p:oleObj name="Equation" r:id="rId6" imgW="1459866" imgH="634725" progId="Equation.DSMT4">
                  <p:embed/>
                  <p:pic>
                    <p:nvPicPr>
                      <p:cNvPr id="10957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725144"/>
                        <a:ext cx="2124236" cy="827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16378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noChangeAspect="1"/>
          </p:cNvGrpSpPr>
          <p:nvPr/>
        </p:nvGrpSpPr>
        <p:grpSpPr bwMode="auto">
          <a:xfrm>
            <a:off x="664368" y="1294852"/>
            <a:ext cx="4200525" cy="4826000"/>
            <a:chOff x="3931" y="2008"/>
            <a:chExt cx="2358" cy="2719"/>
          </a:xfrm>
        </p:grpSpPr>
        <p:sp>
          <p:nvSpPr>
            <p:cNvPr id="110595" name="AutoShape 3"/>
            <p:cNvSpPr>
              <a:spLocks noChangeAspect="1" noChangeArrowheads="1"/>
            </p:cNvSpPr>
            <p:nvPr/>
          </p:nvSpPr>
          <p:spPr bwMode="auto">
            <a:xfrm>
              <a:off x="3931" y="2008"/>
              <a:ext cx="2358" cy="2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914391"/>
              <a:endParaRPr lang="zh-CN" altLang="en-US"/>
            </a:p>
          </p:txBody>
        </p:sp>
        <p:sp>
          <p:nvSpPr>
            <p:cNvPr id="110596" name="Oval 4"/>
            <p:cNvSpPr>
              <a:spLocks noChangeArrowheads="1"/>
            </p:cNvSpPr>
            <p:nvPr/>
          </p:nvSpPr>
          <p:spPr bwMode="auto">
            <a:xfrm>
              <a:off x="4002" y="2257"/>
              <a:ext cx="2111" cy="1944"/>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7" name="Line 5"/>
            <p:cNvSpPr>
              <a:spLocks noChangeShapeType="1"/>
            </p:cNvSpPr>
            <p:nvPr/>
          </p:nvSpPr>
          <p:spPr bwMode="auto">
            <a:xfrm flipH="1">
              <a:off x="5065" y="2335"/>
              <a:ext cx="337" cy="86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8" name="Line 6"/>
            <p:cNvSpPr>
              <a:spLocks noChangeShapeType="1"/>
            </p:cNvSpPr>
            <p:nvPr/>
          </p:nvSpPr>
          <p:spPr bwMode="auto">
            <a:xfrm>
              <a:off x="4711" y="2335"/>
              <a:ext cx="337" cy="89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9" name="Line 7"/>
            <p:cNvSpPr>
              <a:spLocks noChangeShapeType="1"/>
            </p:cNvSpPr>
            <p:nvPr/>
          </p:nvSpPr>
          <p:spPr bwMode="auto">
            <a:xfrm flipV="1">
              <a:off x="5048" y="2756"/>
              <a:ext cx="886" cy="47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0" name="Line 8"/>
            <p:cNvSpPr>
              <a:spLocks noChangeShapeType="1"/>
            </p:cNvSpPr>
            <p:nvPr/>
          </p:nvSpPr>
          <p:spPr bwMode="auto">
            <a:xfrm flipH="1">
              <a:off x="4427" y="3229"/>
              <a:ext cx="621" cy="7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1" name="Line 9"/>
            <p:cNvSpPr>
              <a:spLocks noChangeShapeType="1"/>
            </p:cNvSpPr>
            <p:nvPr/>
          </p:nvSpPr>
          <p:spPr bwMode="auto">
            <a:xfrm>
              <a:off x="5048" y="3255"/>
              <a:ext cx="461" cy="84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2" name="Text Box 10"/>
            <p:cNvSpPr txBox="1">
              <a:spLocks noChangeArrowheads="1"/>
            </p:cNvSpPr>
            <p:nvPr/>
          </p:nvSpPr>
          <p:spPr bwMode="auto">
            <a:xfrm>
              <a:off x="4906" y="2414"/>
              <a:ext cx="337" cy="263"/>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1</a:t>
              </a:r>
              <a:r>
                <a:rPr lang="en-US" altLang="zh-CN">
                  <a:latin typeface="Times New Roman" pitchFamily="18" charset="0"/>
                </a:rPr>
                <a:t>)</a:t>
              </a:r>
            </a:p>
          </p:txBody>
        </p:sp>
        <p:sp>
          <p:nvSpPr>
            <p:cNvPr id="110603" name="Text Box 11"/>
            <p:cNvSpPr txBox="1">
              <a:spLocks noChangeArrowheads="1"/>
            </p:cNvSpPr>
            <p:nvPr/>
          </p:nvSpPr>
          <p:spPr bwMode="auto">
            <a:xfrm>
              <a:off x="5385" y="2519"/>
              <a:ext cx="354"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2</a:t>
              </a:r>
              <a:r>
                <a:rPr lang="en-US" altLang="zh-CN">
                  <a:latin typeface="Times New Roman" pitchFamily="18" charset="0"/>
                </a:rPr>
                <a:t>)</a:t>
              </a:r>
            </a:p>
          </p:txBody>
        </p:sp>
        <p:sp>
          <p:nvSpPr>
            <p:cNvPr id="110604" name="Line 12"/>
            <p:cNvSpPr>
              <a:spLocks noChangeShapeType="1"/>
            </p:cNvSpPr>
            <p:nvPr/>
          </p:nvSpPr>
          <p:spPr bwMode="auto">
            <a:xfrm flipH="1" flipV="1">
              <a:off x="4179" y="2677"/>
              <a:ext cx="851" cy="55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5" name="Text Box 13"/>
            <p:cNvSpPr txBox="1">
              <a:spLocks noChangeArrowheads="1"/>
            </p:cNvSpPr>
            <p:nvPr/>
          </p:nvSpPr>
          <p:spPr bwMode="auto">
            <a:xfrm>
              <a:off x="4445" y="2519"/>
              <a:ext cx="338"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N</a:t>
              </a:r>
              <a:r>
                <a:rPr lang="en-US" altLang="zh-CN">
                  <a:latin typeface="Times New Roman" pitchFamily="18" charset="0"/>
                </a:rPr>
                <a:t>)</a:t>
              </a:r>
            </a:p>
          </p:txBody>
        </p:sp>
        <p:sp>
          <p:nvSpPr>
            <p:cNvPr id="110606" name="Text Box 14"/>
            <p:cNvSpPr txBox="1">
              <a:spLocks noChangeArrowheads="1"/>
            </p:cNvSpPr>
            <p:nvPr/>
          </p:nvSpPr>
          <p:spPr bwMode="auto">
            <a:xfrm>
              <a:off x="5314" y="3229"/>
              <a:ext cx="532" cy="315"/>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just" defTabSz="914391"/>
              <a:r>
                <a:rPr lang="en-US" altLang="zh-CN">
                  <a:latin typeface="Times New Roman" pitchFamily="18" charset="0"/>
                </a:rPr>
                <a:t>…</a:t>
              </a:r>
              <a:endParaRPr lang="en-US" altLang="zh-CN"/>
            </a:p>
          </p:txBody>
        </p:sp>
        <p:sp>
          <p:nvSpPr>
            <p:cNvPr id="110607" name="Text Box 15"/>
            <p:cNvSpPr txBox="1">
              <a:spLocks noChangeArrowheads="1"/>
            </p:cNvSpPr>
            <p:nvPr/>
          </p:nvSpPr>
          <p:spPr bwMode="auto">
            <a:xfrm>
              <a:off x="4179" y="3150"/>
              <a:ext cx="585" cy="34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just" defTabSz="914391"/>
              <a:r>
                <a:rPr lang="en-US" altLang="zh-CN">
                  <a:latin typeface="Times New Roman" pitchFamily="18" charset="0"/>
                </a:rPr>
                <a:t>…</a:t>
              </a:r>
              <a:endParaRPr lang="en-US" altLang="zh-CN"/>
            </a:p>
          </p:txBody>
        </p:sp>
        <p:sp>
          <p:nvSpPr>
            <p:cNvPr id="110608" name="Text Box 16"/>
            <p:cNvSpPr txBox="1">
              <a:spLocks noChangeArrowheads="1"/>
            </p:cNvSpPr>
            <p:nvPr/>
          </p:nvSpPr>
          <p:spPr bwMode="auto">
            <a:xfrm>
              <a:off x="4747" y="3623"/>
              <a:ext cx="462" cy="47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algn="just" defTabSz="914391"/>
              <a:r>
                <a:rPr lang="en-US" altLang="zh-CN">
                  <a:latin typeface="Times New Roman" pitchFamily="18" charset="0"/>
                </a:rPr>
                <a:t>P(x</a:t>
              </a:r>
              <a:r>
                <a:rPr lang="en-US" altLang="zh-CN" baseline="-25000">
                  <a:latin typeface="Times New Roman" pitchFamily="18" charset="0"/>
                </a:rPr>
                <a:t>i</a:t>
              </a:r>
              <a:r>
                <a:rPr lang="en-US" altLang="zh-CN">
                  <a:latin typeface="Times New Roman" pitchFamily="18" charset="0"/>
                </a:rPr>
                <a:t>)</a:t>
              </a:r>
              <a:endParaRPr lang="en-US" altLang="zh-CN" baseline="-25000">
                <a:latin typeface="Times New Roman" pitchFamily="18" charset="0"/>
              </a:endParaRPr>
            </a:p>
            <a:p>
              <a:pPr algn="just" defTabSz="914391"/>
              <a:r>
                <a:rPr lang="en-US" altLang="zh-CN">
                  <a:latin typeface="Times New Roman" pitchFamily="18" charset="0"/>
                </a:rPr>
                <a:t>2</a:t>
              </a:r>
              <a:r>
                <a:rPr lang="en-US" altLang="zh-CN">
                  <a:latin typeface="宋体" pitchFamily="2" charset="-122"/>
                </a:rPr>
                <a:t>πp(x</a:t>
              </a:r>
              <a:r>
                <a:rPr lang="en-US" altLang="zh-CN" baseline="-25000">
                  <a:latin typeface="宋体" pitchFamily="2" charset="-122"/>
                </a:rPr>
                <a:t>i</a:t>
              </a:r>
              <a:r>
                <a:rPr lang="en-US" altLang="zh-CN">
                  <a:latin typeface="宋体" pitchFamily="2" charset="-122"/>
                </a:rPr>
                <a:t>)</a:t>
              </a:r>
            </a:p>
          </p:txBody>
        </p:sp>
        <p:sp>
          <p:nvSpPr>
            <p:cNvPr id="110610" name="Line 18"/>
            <p:cNvSpPr>
              <a:spLocks noChangeShapeType="1"/>
            </p:cNvSpPr>
            <p:nvPr/>
          </p:nvSpPr>
          <p:spPr bwMode="auto">
            <a:xfrm>
              <a:off x="5027" y="2061"/>
              <a:ext cx="1" cy="18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grpSp>
      <p:sp>
        <p:nvSpPr>
          <p:cNvPr id="110611" name="Text Box 19"/>
          <p:cNvSpPr txBox="1">
            <a:spLocks noChangeArrowheads="1"/>
          </p:cNvSpPr>
          <p:nvPr/>
        </p:nvSpPr>
        <p:spPr bwMode="auto">
          <a:xfrm>
            <a:off x="5040314" y="1995489"/>
            <a:ext cx="3816163"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zh-CN" altLang="en-US" sz="2400" b="1" dirty="0">
                <a:solidFill>
                  <a:srgbClr val="FFC000"/>
                </a:solidFill>
                <a:latin typeface="方正卡通简体" pitchFamily="65" charset="-122"/>
                <a:ea typeface="方正卡通简体" pitchFamily="65" charset="-122"/>
              </a:rPr>
              <a:t>从统计角度看，个体的适应度值越大，其对应的扇区的面积越大，被选中的可能性也越大。这种方法有点类似于发放奖品使用的轮盘，并带有某种赌博的意思，因此亦被称为轮盘赌选择。</a:t>
            </a:r>
          </a:p>
        </p:txBody>
      </p:sp>
      <p:sp>
        <p:nvSpPr>
          <p:cNvPr id="22"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61236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defTabSz="914391"/>
            <a:fld id="{BF531CAC-10EB-4479-A038-2E14DFB0EDC1}" type="slidenum">
              <a:rPr lang="en-US" altLang="zh-CN" kern="1200">
                <a:uFillTx/>
                <a:latin typeface="Arial" charset="0"/>
                <a:ea typeface="宋体" pitchFamily="2" charset="-122"/>
              </a:rPr>
              <a:pPr defTabSz="914391"/>
              <a:t>2</a:t>
            </a:fld>
            <a:endParaRPr lang="en-US" altLang="zh-CN" kern="1200">
              <a:uFillTx/>
              <a:latin typeface="Arial" charset="0"/>
              <a:ea typeface="宋体" pitchFamily="2" charset="-122"/>
            </a:endParaRPr>
          </a:p>
        </p:txBody>
      </p:sp>
      <p:sp>
        <p:nvSpPr>
          <p:cNvPr id="91138" name="Text Box 2"/>
          <p:cNvSpPr txBox="1">
            <a:spLocks noChangeArrowheads="1"/>
          </p:cNvSpPr>
          <p:nvPr/>
        </p:nvSpPr>
        <p:spPr bwMode="auto">
          <a:xfrm>
            <a:off x="395288" y="1484784"/>
            <a:ext cx="7921625" cy="5222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spcBef>
                <a:spcPts val="1200"/>
              </a:spcBef>
            </a:pPr>
            <a:r>
              <a:rPr lang="zh-CN" altLang="en-US" sz="2400" b="1" dirty="0">
                <a:solidFill>
                  <a:srgbClr val="C00000"/>
                </a:solidFill>
                <a:latin typeface="幼圆" pitchFamily="49" charset="-122"/>
                <a:ea typeface="幼圆" pitchFamily="49" charset="-122"/>
              </a:rPr>
              <a:t>演化计算（</a:t>
            </a:r>
            <a:r>
              <a:rPr lang="en-US" altLang="zh-CN" sz="2400" b="1" dirty="0">
                <a:solidFill>
                  <a:srgbClr val="C00000"/>
                </a:solidFill>
                <a:latin typeface="幼圆" pitchFamily="49" charset="-122"/>
                <a:ea typeface="幼圆" pitchFamily="49" charset="-122"/>
              </a:rPr>
              <a:t>Evolutionary </a:t>
            </a:r>
            <a:r>
              <a:rPr lang="en-US" altLang="zh-CN" sz="2400" b="1" dirty="0" err="1">
                <a:solidFill>
                  <a:srgbClr val="C00000"/>
                </a:solidFill>
                <a:latin typeface="幼圆" pitchFamily="49" charset="-122"/>
                <a:ea typeface="幼圆" pitchFamily="49" charset="-122"/>
              </a:rPr>
              <a:t>Computation,EC</a:t>
            </a:r>
            <a:r>
              <a:rPr lang="zh-CN" altLang="en-US" sz="2400" b="1" dirty="0">
                <a:solidFill>
                  <a:srgbClr val="C00000"/>
                </a:solidFill>
                <a:latin typeface="幼圆" pitchFamily="49" charset="-122"/>
                <a:ea typeface="幼圆" pitchFamily="49" charset="-122"/>
              </a:rPr>
              <a:t>）：</a:t>
            </a:r>
            <a:endParaRPr lang="en-US" altLang="zh-CN" sz="2400" b="1" dirty="0">
              <a:solidFill>
                <a:srgbClr val="C00000"/>
              </a:solidFill>
              <a:latin typeface="幼圆" pitchFamily="49" charset="-122"/>
              <a:ea typeface="幼圆" pitchFamily="49" charset="-122"/>
            </a:endParaRPr>
          </a:p>
          <a:p>
            <a:pPr marL="342896" indent="-342896" defTabSz="914391">
              <a:spcBef>
                <a:spcPts val="1200"/>
              </a:spcBef>
              <a:buFont typeface="Arial" pitchFamily="34" charset="0"/>
              <a:buChar char="•"/>
            </a:pPr>
            <a:r>
              <a:rPr lang="zh-CN" altLang="en-US" sz="2200" b="1" dirty="0">
                <a:solidFill>
                  <a:srgbClr val="0000FF"/>
                </a:solidFill>
                <a:latin typeface="仿宋_GB2312" pitchFamily="49" charset="-122"/>
                <a:ea typeface="仿宋_GB2312" pitchFamily="49" charset="-122"/>
              </a:rPr>
              <a:t>在基因和种群层次上模拟自然界生物进化过程与机制的问题求解技术和计算模型。</a:t>
            </a:r>
            <a:endParaRPr lang="en-US" altLang="zh-CN" sz="2200" b="1" dirty="0">
              <a:solidFill>
                <a:srgbClr val="0000FF"/>
              </a:solidFill>
              <a:latin typeface="仿宋_GB2312" pitchFamily="49" charset="-122"/>
              <a:ea typeface="仿宋_GB2312" pitchFamily="49" charset="-122"/>
            </a:endParaRPr>
          </a:p>
          <a:p>
            <a:pPr marL="342896" indent="-342896" defTabSz="914391">
              <a:spcBef>
                <a:spcPts val="1200"/>
              </a:spcBef>
              <a:buFont typeface="Arial" pitchFamily="34" charset="0"/>
              <a:buChar char="•"/>
            </a:pPr>
            <a:r>
              <a:rPr lang="zh-CN" altLang="en-US" sz="2200" b="1" dirty="0">
                <a:latin typeface="仿宋_GB2312" pitchFamily="49" charset="-122"/>
                <a:ea typeface="仿宋_GB2312" pitchFamily="49" charset="-122"/>
              </a:rPr>
              <a:t>思想源于</a:t>
            </a:r>
            <a:r>
              <a:rPr lang="zh-CN" altLang="en-US" sz="2200" b="1" dirty="0">
                <a:solidFill>
                  <a:srgbClr val="0000FF"/>
                </a:solidFill>
                <a:latin typeface="仿宋_GB2312" pitchFamily="49" charset="-122"/>
                <a:ea typeface="仿宋_GB2312" pitchFamily="49" charset="-122"/>
              </a:rPr>
              <a:t>生物遗传学</a:t>
            </a:r>
            <a:r>
              <a:rPr lang="zh-CN" altLang="en-US" sz="2200" b="1" dirty="0">
                <a:latin typeface="仿宋_GB2312" pitchFamily="49" charset="-122"/>
                <a:ea typeface="仿宋_GB2312" pitchFamily="49" charset="-122"/>
              </a:rPr>
              <a:t>和</a:t>
            </a:r>
            <a:r>
              <a:rPr lang="zh-CN" altLang="en-US" sz="2200" b="1" dirty="0">
                <a:solidFill>
                  <a:srgbClr val="FF0000"/>
                </a:solidFill>
                <a:latin typeface="仿宋_GB2312" pitchFamily="49" charset="-122"/>
                <a:ea typeface="仿宋_GB2312" pitchFamily="49" charset="-122"/>
              </a:rPr>
              <a:t>适者生存</a:t>
            </a:r>
            <a:r>
              <a:rPr lang="zh-CN" altLang="en-US" sz="2200" b="1" dirty="0">
                <a:latin typeface="仿宋_GB2312" pitchFamily="49" charset="-122"/>
                <a:ea typeface="仿宋_GB2312" pitchFamily="49" charset="-122"/>
              </a:rPr>
              <a:t>的自然规律</a:t>
            </a:r>
            <a:endParaRPr lang="en-US" altLang="zh-CN" sz="2200" b="1" dirty="0">
              <a:latin typeface="仿宋_GB2312" pitchFamily="49" charset="-122"/>
              <a:ea typeface="仿宋_GB2312" pitchFamily="49" charset="-122"/>
            </a:endParaRPr>
          </a:p>
          <a:p>
            <a:pPr marL="342896" indent="-342896" defTabSz="914391">
              <a:spcBef>
                <a:spcPts val="1200"/>
              </a:spcBef>
              <a:buFont typeface="Arial" pitchFamily="34" charset="0"/>
              <a:buChar char="•"/>
            </a:pPr>
            <a:r>
              <a:rPr lang="zh-CN" altLang="en-US" sz="2200" b="1" dirty="0">
                <a:latin typeface="仿宋_GB2312" pitchFamily="49" charset="-122"/>
                <a:ea typeface="仿宋_GB2312" pitchFamily="49" charset="-122"/>
              </a:rPr>
              <a:t>基于达尔文（</a:t>
            </a:r>
            <a:r>
              <a:rPr lang="en-US" altLang="zh-CN" sz="2200" b="1" dirty="0">
                <a:latin typeface="仿宋_GB2312" pitchFamily="49" charset="-122"/>
                <a:ea typeface="仿宋_GB2312" pitchFamily="49" charset="-122"/>
              </a:rPr>
              <a:t>Darwin</a:t>
            </a:r>
            <a:r>
              <a:rPr lang="zh-CN" altLang="en-US" sz="2200" b="1" dirty="0">
                <a:latin typeface="仿宋_GB2312" pitchFamily="49" charset="-122"/>
                <a:ea typeface="仿宋_GB2312" pitchFamily="49" charset="-122"/>
              </a:rPr>
              <a:t>）的进化论和孟德尔（</a:t>
            </a:r>
            <a:r>
              <a:rPr lang="en-US" altLang="zh-CN" sz="2200" b="1" dirty="0">
                <a:latin typeface="仿宋_GB2312" pitchFamily="49" charset="-122"/>
                <a:ea typeface="仿宋_GB2312" pitchFamily="49" charset="-122"/>
              </a:rPr>
              <a:t>Mendel</a:t>
            </a:r>
            <a:r>
              <a:rPr lang="zh-CN" altLang="en-US" sz="2200" b="1" dirty="0">
                <a:latin typeface="仿宋_GB2312" pitchFamily="49" charset="-122"/>
                <a:ea typeface="仿宋_GB2312" pitchFamily="49" charset="-122"/>
              </a:rPr>
              <a:t>）的遗传变异理论</a:t>
            </a:r>
            <a:endParaRPr lang="en-US" altLang="zh-CN" sz="2200" b="1" dirty="0">
              <a:latin typeface="仿宋_GB2312" pitchFamily="49" charset="-122"/>
              <a:ea typeface="仿宋_GB2312" pitchFamily="49" charset="-122"/>
            </a:endParaRPr>
          </a:p>
          <a:p>
            <a:pPr marL="342896" indent="-342896" defTabSz="914391">
              <a:buFont typeface="Arial" pitchFamily="34" charset="0"/>
              <a:buChar char="•"/>
            </a:pPr>
            <a:endParaRPr lang="zh-CN" altLang="en-US" sz="2200" b="1" dirty="0">
              <a:latin typeface="仿宋_GB2312" pitchFamily="49" charset="-122"/>
              <a:ea typeface="仿宋_GB2312" pitchFamily="49" charset="-122"/>
            </a:endParaRPr>
          </a:p>
          <a:p>
            <a:pPr defTabSz="914391"/>
            <a:r>
              <a:rPr lang="zh-CN" altLang="en-US" sz="2400" b="1" dirty="0">
                <a:solidFill>
                  <a:srgbClr val="0000CC"/>
                </a:solidFill>
                <a:latin typeface="幼圆" pitchFamily="49" charset="-122"/>
                <a:ea typeface="幼圆" pitchFamily="49" charset="-122"/>
              </a:rPr>
              <a:t>典型代表：</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遗传算法（</a:t>
            </a:r>
            <a:r>
              <a:rPr lang="en-US" altLang="zh-CN" sz="2200" b="1" dirty="0">
                <a:solidFill>
                  <a:srgbClr val="00B050"/>
                </a:solidFill>
                <a:latin typeface="仿宋_GB2312" pitchFamily="49" charset="-122"/>
                <a:ea typeface="仿宋_GB2312" pitchFamily="49" charset="-122"/>
              </a:rPr>
              <a:t>Genetic Algorithm</a:t>
            </a:r>
            <a:r>
              <a:rPr lang="zh-CN" altLang="en-US" sz="2200" b="1" dirty="0">
                <a:solidFill>
                  <a:srgbClr val="00B050"/>
                </a:solidFill>
                <a:latin typeface="仿宋_GB2312" pitchFamily="49" charset="-122"/>
                <a:ea typeface="仿宋_GB2312" pitchFamily="49" charset="-122"/>
              </a:rPr>
              <a:t>，</a:t>
            </a:r>
            <a:r>
              <a:rPr lang="en-US" altLang="zh-CN" sz="2200" b="1" dirty="0">
                <a:solidFill>
                  <a:srgbClr val="00B050"/>
                </a:solidFill>
                <a:latin typeface="仿宋_GB2312" pitchFamily="49" charset="-122"/>
                <a:ea typeface="仿宋_GB2312" pitchFamily="49" charset="-122"/>
              </a:rPr>
              <a:t>GA</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进化策略（</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Strategy,ES</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进化规划（</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Programming,EP</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遗传规划（</a:t>
            </a:r>
            <a:r>
              <a:rPr lang="en-US" altLang="zh-CN" sz="2200" b="1" dirty="0">
                <a:solidFill>
                  <a:srgbClr val="00B050"/>
                </a:solidFill>
                <a:latin typeface="仿宋_GB2312" pitchFamily="49" charset="-122"/>
                <a:ea typeface="仿宋_GB2312" pitchFamily="49" charset="-122"/>
              </a:rPr>
              <a:t>Genetic </a:t>
            </a:r>
            <a:r>
              <a:rPr lang="en-US" altLang="zh-CN" sz="2200" b="1" dirty="0" err="1">
                <a:solidFill>
                  <a:srgbClr val="00B050"/>
                </a:solidFill>
                <a:latin typeface="仿宋_GB2312" pitchFamily="49" charset="-122"/>
                <a:ea typeface="仿宋_GB2312" pitchFamily="49" charset="-122"/>
              </a:rPr>
              <a:t>Programming,GP</a:t>
            </a:r>
            <a:r>
              <a:rPr lang="zh-CN" altLang="en-US" sz="2200" b="1" dirty="0">
                <a:solidFill>
                  <a:srgbClr val="00B050"/>
                </a:solidFill>
                <a:latin typeface="仿宋_GB2312" pitchFamily="49" charset="-122"/>
                <a:ea typeface="仿宋_GB2312" pitchFamily="49" charset="-122"/>
              </a:rPr>
              <a:t>）</a:t>
            </a:r>
            <a:endParaRPr lang="en-US" altLang="zh-CN" sz="2200" b="1" dirty="0">
              <a:solidFill>
                <a:srgbClr val="00B050"/>
              </a:solidFill>
              <a:latin typeface="仿宋_GB2312" pitchFamily="49" charset="-122"/>
              <a:ea typeface="仿宋_GB2312" pitchFamily="49" charset="-122"/>
            </a:endParaRPr>
          </a:p>
        </p:txBody>
      </p:sp>
      <p:sp>
        <p:nvSpPr>
          <p:cNvPr id="91139" name="Text Box 3"/>
          <p:cNvSpPr txBox="1">
            <a:spLocks noChangeArrowheads="1"/>
          </p:cNvSpPr>
          <p:nvPr/>
        </p:nvSpPr>
        <p:spPr bwMode="auto">
          <a:xfrm>
            <a:off x="2483645" y="296652"/>
            <a:ext cx="3744912"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演化计算</a:t>
            </a:r>
          </a:p>
        </p:txBody>
      </p:sp>
      <p:pic>
        <p:nvPicPr>
          <p:cNvPr id="5" name="Picture 4" descr="http://www.aggua.com/image/blog/evolu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4369812"/>
            <a:ext cx="2816896" cy="22860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904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213253" y="1988840"/>
            <a:ext cx="8391196" cy="4048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spcBef>
                <a:spcPct val="10000"/>
              </a:spcBef>
              <a:buFont typeface="Arial" pitchFamily="34" charset="0"/>
              <a:buChar char="•"/>
            </a:pPr>
            <a:r>
              <a:rPr lang="zh-CN" altLang="en-US" sz="2200" b="1" dirty="0">
                <a:solidFill>
                  <a:srgbClr val="CC0066"/>
                </a:solidFill>
                <a:latin typeface="幼圆" pitchFamily="49" charset="-122"/>
                <a:ea typeface="幼圆" pitchFamily="49" charset="-122"/>
              </a:rPr>
              <a:t>交叉</a:t>
            </a:r>
            <a:r>
              <a:rPr lang="en-US" altLang="zh-CN" sz="2200" b="1" dirty="0">
                <a:solidFill>
                  <a:srgbClr val="CC0066"/>
                </a:solidFill>
                <a:latin typeface="幼圆" pitchFamily="49" charset="-122"/>
                <a:ea typeface="幼圆" pitchFamily="49" charset="-122"/>
              </a:rPr>
              <a:t>(crossover)</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按照某种方式对选择的父代个体的染色体的部分基因进行交配重组，从而形成新的个体。</a:t>
            </a:r>
            <a:endParaRPr lang="en-US" altLang="zh-CN" sz="2200" b="1" dirty="0">
              <a:latin typeface="幼圆" pitchFamily="49" charset="-122"/>
              <a:ea typeface="幼圆" pitchFamily="49" charset="-122"/>
            </a:endParaRPr>
          </a:p>
          <a:p>
            <a:pPr marL="342896" indent="-342896" defTabSz="914391">
              <a:lnSpc>
                <a:spcPct val="110000"/>
              </a:lnSpc>
              <a:spcBef>
                <a:spcPct val="10000"/>
              </a:spcBef>
              <a:buFont typeface="Arial" pitchFamily="34" charset="0"/>
              <a:buChar char="•"/>
            </a:pPr>
            <a:endParaRPr lang="en-US" altLang="zh-CN" sz="2200" b="1" dirty="0">
              <a:latin typeface="幼圆" pitchFamily="49" charset="-122"/>
              <a:ea typeface="幼圆" pitchFamily="49" charset="-122"/>
            </a:endParaRPr>
          </a:p>
          <a:p>
            <a:pPr marL="342896" indent="-342896" defTabSz="914391">
              <a:lnSpc>
                <a:spcPct val="110000"/>
              </a:lnSpc>
              <a:spcBef>
                <a:spcPct val="10000"/>
              </a:spcBef>
              <a:buFont typeface="Arial" pitchFamily="34" charset="0"/>
              <a:buChar char="•"/>
            </a:pPr>
            <a:r>
              <a:rPr lang="zh-CN" altLang="en-US" sz="2200" b="1" dirty="0">
                <a:latin typeface="幼圆" pitchFamily="49" charset="-122"/>
                <a:ea typeface="幼圆" pitchFamily="49" charset="-122"/>
              </a:rPr>
              <a:t>常见的交叉操作：</a:t>
            </a:r>
          </a:p>
          <a:p>
            <a:pPr defTabSz="914391">
              <a:lnSpc>
                <a:spcPct val="110000"/>
              </a:lnSpc>
              <a:spcBef>
                <a:spcPct val="10000"/>
              </a:spcBef>
            </a:pPr>
            <a:endParaRPr lang="zh-CN" altLang="en-US" sz="900" b="1" dirty="0">
              <a:solidFill>
                <a:srgbClr val="0000CC"/>
              </a:solidFill>
              <a:latin typeface="幼圆" pitchFamily="49" charset="-122"/>
              <a:ea typeface="幼圆" pitchFamily="49" charset="-122"/>
            </a:endParaRPr>
          </a:p>
          <a:p>
            <a:pPr marL="457196" lvl="1" defTabSz="914391">
              <a:lnSpc>
                <a:spcPct val="110000"/>
              </a:lnSpc>
              <a:spcBef>
                <a:spcPct val="10000"/>
              </a:spcBef>
            </a:pPr>
            <a:r>
              <a:rPr lang="zh-CN" altLang="en-US" sz="2200" b="1" dirty="0">
                <a:solidFill>
                  <a:srgbClr val="CC0066"/>
                </a:solidFill>
                <a:latin typeface="幼圆" pitchFamily="49" charset="-122"/>
                <a:ea typeface="幼圆" pitchFamily="49" charset="-122"/>
              </a:rPr>
              <a:t>①二进制交叉</a:t>
            </a:r>
            <a:r>
              <a:rPr lang="zh-CN" altLang="en-US" sz="2200" dirty="0">
                <a:solidFill>
                  <a:srgbClr val="CC0066"/>
                </a:solidFill>
                <a:latin typeface="幼圆" pitchFamily="49" charset="-122"/>
                <a:ea typeface="幼圆" pitchFamily="49" charset="-122"/>
              </a:rPr>
              <a:t>：</a:t>
            </a:r>
            <a:r>
              <a:rPr lang="zh-CN" altLang="en-US" sz="2200" b="1" dirty="0">
                <a:latin typeface="幼圆" pitchFamily="49" charset="-122"/>
                <a:ea typeface="幼圆" pitchFamily="49" charset="-122"/>
              </a:rPr>
              <a:t>二进制编码情况下所采用的交叉操作，它主要包括：</a:t>
            </a:r>
            <a:endParaRPr lang="en-US" altLang="zh-CN" sz="2200" b="1" dirty="0">
              <a:latin typeface="幼圆" pitchFamily="49" charset="-122"/>
              <a:ea typeface="幼圆"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单点交叉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两点交叉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多点交叉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均匀交叉</a:t>
            </a:r>
            <a:endParaRPr lang="zh-CN" altLang="en-US" sz="2000" dirty="0">
              <a:latin typeface="仿宋_GB2312" pitchFamily="49" charset="-122"/>
              <a:ea typeface="仿宋_GB2312" pitchFamily="49" charset="-122"/>
            </a:endParaRPr>
          </a:p>
        </p:txBody>
      </p:sp>
      <p:sp>
        <p:nvSpPr>
          <p:cNvPr id="5" name="Text Box 5"/>
          <p:cNvSpPr txBox="1">
            <a:spLocks noChangeArrowheads="1"/>
          </p:cNvSpPr>
          <p:nvPr/>
        </p:nvSpPr>
        <p:spPr bwMode="auto">
          <a:xfrm>
            <a:off x="1790773" y="38472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7026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79388" y="1341438"/>
            <a:ext cx="8964612" cy="52036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5000"/>
              </a:lnSpc>
              <a:spcBef>
                <a:spcPts val="1200"/>
              </a:spcBef>
              <a:buFont typeface="Arial" pitchFamily="34" charset="0"/>
              <a:buChar char="•"/>
            </a:pPr>
            <a:r>
              <a:rPr lang="zh-CN" altLang="en-US" sz="2000" b="1" dirty="0">
                <a:solidFill>
                  <a:srgbClr val="CC0066"/>
                </a:solidFill>
                <a:latin typeface="幼圆" pitchFamily="49" charset="-122"/>
                <a:ea typeface="幼圆" pitchFamily="49" charset="-122"/>
              </a:rPr>
              <a:t>单点交叉</a:t>
            </a:r>
            <a:endParaRPr lang="zh-CN" altLang="en-US" sz="2000" dirty="0">
              <a:solidFill>
                <a:srgbClr val="CC0066"/>
              </a:solidFill>
              <a:latin typeface="幼圆" pitchFamily="49" charset="-122"/>
              <a:ea typeface="幼圆" pitchFamily="49" charset="-122"/>
            </a:endParaRPr>
          </a:p>
          <a:p>
            <a:pPr marL="457196" lvl="1" defTabSz="91439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随机设定一个交叉点</a:t>
            </a:r>
            <a:r>
              <a:rPr lang="zh-CN" altLang="en-US" sz="2000" dirty="0">
                <a:latin typeface="Times New Roman" pitchFamily="18" charset="0"/>
                <a:ea typeface="仿宋_GB2312" pitchFamily="49" charset="-122"/>
                <a:cs typeface="Times New Roman" pitchFamily="18" charset="0"/>
              </a:rPr>
              <a:t>，然后对这两个父代个体</a:t>
            </a:r>
            <a:r>
              <a:rPr lang="zh-CN" altLang="en-US" sz="2000" b="1" dirty="0">
                <a:solidFill>
                  <a:srgbClr val="3333FF"/>
                </a:solidFill>
                <a:latin typeface="Times New Roman" pitchFamily="18" charset="0"/>
                <a:ea typeface="仿宋_GB2312" pitchFamily="49" charset="-122"/>
                <a:cs typeface="Times New Roman" pitchFamily="18" charset="0"/>
              </a:rPr>
              <a:t>交叉点前面或后面部分的基因进行交换</a:t>
            </a:r>
            <a:r>
              <a:rPr lang="zh-CN" altLang="en-US" sz="2000" dirty="0">
                <a:latin typeface="Times New Roman" pitchFamily="18" charset="0"/>
                <a:ea typeface="仿宋_GB2312" pitchFamily="49" charset="-122"/>
                <a:cs typeface="Times New Roman" pitchFamily="18" charset="0"/>
              </a:rPr>
              <a:t>，并生成子代中的两个新的个体。</a:t>
            </a:r>
            <a:endParaRPr lang="en-US" altLang="zh-CN" sz="2000" dirty="0">
              <a:latin typeface="Times New Roman" pitchFamily="18" charset="0"/>
              <a:ea typeface="仿宋_GB2312" pitchFamily="49" charset="-122"/>
              <a:cs typeface="Times New Roman" pitchFamily="18" charset="0"/>
            </a:endParaRPr>
          </a:p>
          <a:p>
            <a:pPr marL="457196" lvl="1" defTabSz="914391">
              <a:lnSpc>
                <a:spcPct val="115000"/>
              </a:lnSpc>
              <a:spcBef>
                <a:spcPts val="30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marL="457196" lvl="1" defTabSz="91439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457196" lvl="1" defTabSz="91439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随机选择第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位为交叉点，交叉后生成的两个新的个体是：</a:t>
            </a:r>
          </a:p>
          <a:p>
            <a:pPr marL="457196" lvl="1" defTabSz="91439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x</a:t>
            </a:r>
            <a:r>
              <a:rPr lang="fr-FR" altLang="zh-CN" sz="2000" b="1" baseline="-25000" dirty="0">
                <a:solidFill>
                  <a:srgbClr val="7030A0"/>
                </a:solidFill>
                <a:latin typeface="Times New Roman" pitchFamily="18" charset="0"/>
                <a:ea typeface="仿宋_GB2312" pitchFamily="49" charset="-122"/>
                <a:cs typeface="Times New Roman" pitchFamily="18" charset="0"/>
              </a:rPr>
              <a:t>k+1</a:t>
            </a:r>
            <a:r>
              <a:rPr lang="fr-FR" altLang="zh-CN" sz="2000" b="1" dirty="0">
                <a:solidFill>
                  <a:srgbClr val="7030A0"/>
                </a:solidFill>
                <a:latin typeface="Times New Roman" pitchFamily="18" charset="0"/>
                <a:ea typeface="仿宋_GB2312" pitchFamily="49" charset="-122"/>
                <a:cs typeface="Times New Roman" pitchFamily="18" charset="0"/>
              </a:rPr>
              <a:t> … x</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marL="457196" lvl="1" defTabSz="914391">
              <a:lnSpc>
                <a:spcPct val="115000"/>
              </a:lnSpc>
              <a:spcBef>
                <a:spcPts val="2400"/>
              </a:spcBef>
            </a:pPr>
            <a:r>
              <a:rPr lang="zh-CN" altLang="fr-FR"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b="1" dirty="0">
                <a:solidFill>
                  <a:srgbClr val="00B050"/>
                </a:solidFill>
                <a:latin typeface="Times New Roman" pitchFamily="18" charset="0"/>
                <a:ea typeface="仿宋_GB2312" pitchFamily="49" charset="-122"/>
                <a:cs typeface="Times New Roman" pitchFamily="18" charset="0"/>
              </a:rPr>
              <a:t>A=0 0 1 1 0 1 </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B=1 1 0 0 1 0 </a:t>
            </a:r>
            <a:r>
              <a:rPr lang="zh-CN" altLang="fr-FR" b="1" dirty="0">
                <a:solidFill>
                  <a:srgbClr val="00B050"/>
                </a:solidFill>
                <a:latin typeface="Times New Roman" pitchFamily="18" charset="0"/>
                <a:ea typeface="仿宋_GB2312" pitchFamily="49" charset="-122"/>
                <a:cs typeface="Times New Roman" pitchFamily="18" charset="0"/>
              </a:rPr>
              <a:t>，若随机交叉点为</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a:t>
            </a:r>
            <a:br>
              <a:rPr lang="en-US" altLang="zh-CN" b="1" dirty="0">
                <a:solidFill>
                  <a:srgbClr val="00B050"/>
                </a:solidFill>
                <a:latin typeface="Times New Roman" pitchFamily="18" charset="0"/>
                <a:ea typeface="仿宋_GB2312" pitchFamily="49" charset="-122"/>
                <a:cs typeface="Times New Roman" pitchFamily="18" charset="0"/>
              </a:rPr>
            </a:br>
            <a:r>
              <a:rPr lang="zh-CN" altLang="fr-FR" b="1" dirty="0">
                <a:solidFill>
                  <a:srgbClr val="00B050"/>
                </a:solidFill>
                <a:latin typeface="Times New Roman" pitchFamily="18" charset="0"/>
                <a:ea typeface="仿宋_GB2312" pitchFamily="49" charset="-122"/>
                <a:cs typeface="Times New Roman" pitchFamily="18" charset="0"/>
              </a:rPr>
              <a:t>则交叉后生成的两个新的个体是：</a:t>
            </a:r>
          </a:p>
          <a:p>
            <a:pPr marL="914391" lvl="2" defTabSz="914391">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A’= 0 0 1 1 1 1 </a:t>
            </a:r>
          </a:p>
          <a:p>
            <a:pPr marL="914391" lvl="2" defTabSz="914391">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B’= 1 1 0 0 0 0 </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3981522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15900" y="1449388"/>
            <a:ext cx="8750300" cy="45728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15000"/>
              </a:lnSpc>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两点交叉</a:t>
            </a:r>
          </a:p>
          <a:p>
            <a:pPr marL="457196" lvl="1" defTabSz="91439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随机设定两个交叉点</a:t>
            </a:r>
            <a:r>
              <a:rPr lang="zh-CN" altLang="en-US" sz="2000" dirty="0">
                <a:latin typeface="Times New Roman" pitchFamily="18" charset="0"/>
                <a:ea typeface="仿宋_GB2312" pitchFamily="49" charset="-122"/>
                <a:cs typeface="Times New Roman" pitchFamily="18" charset="0"/>
              </a:rPr>
              <a:t>，然后再</a:t>
            </a:r>
            <a:r>
              <a:rPr lang="zh-CN" altLang="en-US" sz="2000" b="1" dirty="0">
                <a:solidFill>
                  <a:srgbClr val="3333FF"/>
                </a:solidFill>
                <a:latin typeface="Times New Roman" pitchFamily="18" charset="0"/>
                <a:ea typeface="仿宋_GB2312" pitchFamily="49" charset="-122"/>
                <a:cs typeface="Times New Roman" pitchFamily="18" charset="0"/>
              </a:rPr>
              <a:t>按这两个交叉点进行部分基因交换</a:t>
            </a:r>
            <a:r>
              <a:rPr lang="zh-CN" altLang="en-US" sz="2000" dirty="0">
                <a:latin typeface="Times New Roman" pitchFamily="18" charset="0"/>
                <a:ea typeface="仿宋_GB2312" pitchFamily="49" charset="-122"/>
                <a:cs typeface="Times New Roman" pitchFamily="18" charset="0"/>
              </a:rPr>
              <a:t>，生成子代中的两个新的个体。</a:t>
            </a:r>
          </a:p>
          <a:p>
            <a:pPr marL="457196" lvl="1" defTabSz="91439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随机设定第</a:t>
            </a:r>
            <a:r>
              <a:rPr lang="en-US" altLang="zh-CN" sz="2000" b="1" dirty="0">
                <a:solidFill>
                  <a:srgbClr val="7030A0"/>
                </a:solidFill>
                <a:latin typeface="Times New Roman" pitchFamily="18" charset="0"/>
                <a:ea typeface="仿宋_GB2312" pitchFamily="49" charset="-122"/>
                <a:cs typeface="Times New Roman" pitchFamily="18" charset="0"/>
              </a:rPr>
              <a:t>i</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j</a:t>
            </a:r>
            <a:r>
              <a:rPr lang="zh-CN" altLang="en-US" sz="2000" b="1" dirty="0">
                <a:solidFill>
                  <a:srgbClr val="7030A0"/>
                </a:solidFill>
                <a:latin typeface="Times New Roman" pitchFamily="18" charset="0"/>
                <a:ea typeface="仿宋_GB2312" pitchFamily="49" charset="-122"/>
                <a:cs typeface="Times New Roman" pitchFamily="18" charset="0"/>
              </a:rPr>
              <a:t>位为两个交叉点（其中</a:t>
            </a:r>
            <a:r>
              <a:rPr lang="en-US" altLang="zh-CN" sz="2000" b="1" dirty="0">
                <a:solidFill>
                  <a:srgbClr val="7030A0"/>
                </a:solidFill>
                <a:latin typeface="Times New Roman" pitchFamily="18" charset="0"/>
                <a:ea typeface="仿宋_GB2312" pitchFamily="49" charset="-122"/>
                <a:cs typeface="Times New Roman" pitchFamily="18" charset="0"/>
              </a:rPr>
              <a:t>i&lt;j&lt;n</a:t>
            </a:r>
            <a:r>
              <a:rPr lang="zh-CN" altLang="en-US" sz="2000" b="1" dirty="0">
                <a:solidFill>
                  <a:srgbClr val="7030A0"/>
                </a:solidFill>
                <a:latin typeface="Times New Roman" pitchFamily="18" charset="0"/>
                <a:ea typeface="仿宋_GB2312" pitchFamily="49" charset="-122"/>
                <a:cs typeface="Times New Roman" pitchFamily="18" charset="0"/>
              </a:rPr>
              <a:t>），交叉后生成的两个新的个体是：</a:t>
            </a: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i+1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j</a:t>
            </a:r>
            <a:r>
              <a:rPr lang="en-US" altLang="zh-CN" sz="2000" b="1" dirty="0">
                <a:solidFill>
                  <a:srgbClr val="FF000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j+1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i</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i+1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j</a:t>
            </a:r>
            <a:r>
              <a:rPr lang="fr-FR" altLang="zh-CN" sz="2000" b="1" dirty="0">
                <a:solidFill>
                  <a:srgbClr val="FF000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a:t>
            </a:r>
            <a:r>
              <a:rPr lang="fr-FR" altLang="zh-CN" sz="2000" b="1" baseline="-25000" dirty="0">
                <a:solidFill>
                  <a:srgbClr val="7030A0"/>
                </a:solidFill>
                <a:latin typeface="Times New Roman" pitchFamily="18" charset="0"/>
                <a:ea typeface="仿宋_GB2312" pitchFamily="49" charset="-122"/>
                <a:cs typeface="Times New Roman" pitchFamily="18" charset="0"/>
              </a:rPr>
              <a:t>j+1</a:t>
            </a:r>
            <a:r>
              <a:rPr lang="fr-FR"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marL="457196" lvl="1" defTabSz="914391">
              <a:lnSpc>
                <a:spcPct val="115000"/>
              </a:lnSpc>
              <a:spcBef>
                <a:spcPts val="1800"/>
              </a:spcBef>
            </a:pPr>
            <a:r>
              <a:rPr lang="zh-CN" altLang="fr-FR" sz="2000" b="1" dirty="0">
                <a:solidFill>
                  <a:srgbClr val="00B050"/>
                </a:solidFill>
                <a:latin typeface="Times New Roman" pitchFamily="18" charset="0"/>
                <a:ea typeface="仿宋_GB2312" pitchFamily="49" charset="-122"/>
                <a:cs typeface="Times New Roman" pitchFamily="18" charset="0"/>
              </a:rPr>
              <a:t>    例</a:t>
            </a:r>
            <a:r>
              <a:rPr lang="fr-FR" altLang="zh-CN" sz="2000" b="1"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sz="2000" b="1" dirty="0">
                <a:solidFill>
                  <a:srgbClr val="00B050"/>
                </a:solidFill>
                <a:latin typeface="Times New Roman" pitchFamily="18" charset="0"/>
                <a:ea typeface="仿宋_GB2312" pitchFamily="49" charset="-122"/>
                <a:cs typeface="Times New Roman" pitchFamily="18" charset="0"/>
              </a:rPr>
              <a:t>A= 0 0 1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1 </a:t>
            </a:r>
            <a:r>
              <a:rPr lang="zh-CN" altLang="fr-FR" sz="2000" b="1" dirty="0">
                <a:solidFill>
                  <a:srgbClr val="00B050"/>
                </a:solidFill>
                <a:latin typeface="Times New Roman" pitchFamily="18" charset="0"/>
                <a:ea typeface="仿宋_GB2312" pitchFamily="49" charset="-122"/>
                <a:cs typeface="Times New Roman" pitchFamily="18" charset="0"/>
              </a:rPr>
              <a:t>和</a:t>
            </a:r>
            <a:r>
              <a:rPr lang="fr-FR" altLang="zh-CN" sz="2000" b="1" dirty="0">
                <a:solidFill>
                  <a:srgbClr val="00B050"/>
                </a:solidFill>
                <a:latin typeface="Times New Roman" pitchFamily="18" charset="0"/>
                <a:ea typeface="仿宋_GB2312" pitchFamily="49" charset="-122"/>
                <a:cs typeface="Times New Roman" pitchFamily="18" charset="0"/>
              </a:rPr>
              <a:t>B= 1 1 0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0 </a:t>
            </a:r>
            <a:r>
              <a:rPr lang="zh-CN" altLang="fr-FR" sz="2000" b="1" dirty="0">
                <a:solidFill>
                  <a:srgbClr val="00B050"/>
                </a:solidFill>
                <a:latin typeface="Times New Roman" pitchFamily="18" charset="0"/>
                <a:ea typeface="仿宋_GB2312" pitchFamily="49" charset="-122"/>
                <a:cs typeface="Times New Roman" pitchFamily="18" charset="0"/>
              </a:rPr>
              <a:t>，若随机交叉点为</a:t>
            </a:r>
            <a:r>
              <a:rPr lang="fr-FR" altLang="zh-CN" sz="2000" b="1" dirty="0">
                <a:solidFill>
                  <a:srgbClr val="00B050"/>
                </a:solidFill>
                <a:latin typeface="Times New Roman" pitchFamily="18" charset="0"/>
                <a:ea typeface="仿宋_GB2312" pitchFamily="49" charset="-122"/>
                <a:cs typeface="Times New Roman" pitchFamily="18" charset="0"/>
              </a:rPr>
              <a:t>3</a:t>
            </a:r>
            <a:r>
              <a:rPr lang="zh-CN" altLang="fr-FR" sz="2000" b="1" dirty="0">
                <a:solidFill>
                  <a:srgbClr val="00B050"/>
                </a:solidFill>
                <a:latin typeface="Times New Roman" pitchFamily="18" charset="0"/>
                <a:ea typeface="仿宋_GB2312" pitchFamily="49" charset="-122"/>
                <a:cs typeface="Times New Roman" pitchFamily="18" charset="0"/>
              </a:rPr>
              <a:t>和</a:t>
            </a:r>
            <a:r>
              <a:rPr lang="en-US" altLang="zh-CN" sz="2000" b="1" dirty="0">
                <a:solidFill>
                  <a:srgbClr val="00B050"/>
                </a:solidFill>
                <a:latin typeface="Times New Roman" pitchFamily="18" charset="0"/>
                <a:ea typeface="仿宋_GB2312" pitchFamily="49" charset="-122"/>
                <a:cs typeface="Times New Roman" pitchFamily="18" charset="0"/>
              </a:rPr>
              <a:t>4</a:t>
            </a:r>
            <a:r>
              <a:rPr lang="zh-CN" altLang="fr-FR" sz="2000" b="1" dirty="0">
                <a:solidFill>
                  <a:srgbClr val="00B050"/>
                </a:solidFill>
                <a:latin typeface="Times New Roman" pitchFamily="18" charset="0"/>
                <a:ea typeface="仿宋_GB2312" pitchFamily="49" charset="-122"/>
                <a:cs typeface="Times New Roman" pitchFamily="18" charset="0"/>
              </a:rPr>
              <a:t>，则交叉后的两个新的个体是：</a:t>
            </a:r>
          </a:p>
          <a:p>
            <a:pPr marL="457196" lvl="1" defTabSz="914391">
              <a:lnSpc>
                <a:spcPct val="115000"/>
              </a:lnSpc>
            </a:pPr>
            <a:r>
              <a:rPr lang="fr-FR" altLang="zh-CN" sz="2000" b="1" dirty="0">
                <a:solidFill>
                  <a:srgbClr val="00B050"/>
                </a:solidFill>
                <a:latin typeface="Times New Roman" pitchFamily="18" charset="0"/>
                <a:ea typeface="仿宋_GB2312" pitchFamily="49" charset="-122"/>
                <a:cs typeface="Times New Roman" pitchFamily="18" charset="0"/>
              </a:rPr>
              <a:t>    A’= 0 0 1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1       B’= 1 1 0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0 </a:t>
            </a:r>
            <a:endParaRPr lang="en-US" altLang="zh-CN"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38093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3548" y="1628800"/>
            <a:ext cx="8785225" cy="4334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均匀交叉</a:t>
            </a:r>
          </a:p>
          <a:p>
            <a:pPr marL="457196" lvl="1"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先</a:t>
            </a:r>
            <a:r>
              <a:rPr lang="zh-CN" altLang="en-US" sz="2000" b="1" dirty="0">
                <a:solidFill>
                  <a:srgbClr val="0000FF"/>
                </a:solidFill>
                <a:latin typeface="Times New Roman" pitchFamily="18" charset="0"/>
                <a:ea typeface="仿宋_GB2312" pitchFamily="49" charset="-122"/>
                <a:cs typeface="Times New Roman" pitchFamily="18" charset="0"/>
              </a:rPr>
              <a:t>随机生成一个与父串具有相同长度</a:t>
            </a:r>
            <a:r>
              <a:rPr lang="zh-CN" altLang="en-US" sz="2000" dirty="0">
                <a:latin typeface="Times New Roman" pitchFamily="18" charset="0"/>
                <a:ea typeface="仿宋_GB2312" pitchFamily="49" charset="-122"/>
                <a:cs typeface="Times New Roman" pitchFamily="18" charset="0"/>
              </a:rPr>
              <a:t>的二进制串（交叉模版），然后</a:t>
            </a:r>
            <a:r>
              <a:rPr lang="zh-CN" altLang="en-US" sz="2000" b="1" dirty="0">
                <a:solidFill>
                  <a:srgbClr val="0000FF"/>
                </a:solidFill>
                <a:latin typeface="Times New Roman" pitchFamily="18" charset="0"/>
                <a:ea typeface="仿宋_GB2312" pitchFamily="49" charset="-122"/>
                <a:cs typeface="Times New Roman" pitchFamily="18" charset="0"/>
              </a:rPr>
              <a:t>再利用该模版对两个父串进行交叉</a:t>
            </a:r>
            <a:r>
              <a:rPr lang="zh-CN" altLang="en-US" sz="2000" dirty="0">
                <a:latin typeface="Times New Roman" pitchFamily="18" charset="0"/>
                <a:ea typeface="仿宋_GB2312" pitchFamily="49" charset="-122"/>
                <a:cs typeface="Times New Roman" pitchFamily="18" charset="0"/>
              </a:rPr>
              <a:t>，即将模版中</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对应的位进行交换，而</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对应的位不交换，依此生成子代中的两个新的个体。</a:t>
            </a:r>
            <a:endParaRPr lang="en-US" altLang="zh-CN" sz="2000" dirty="0">
              <a:latin typeface="Times New Roman" pitchFamily="18" charset="0"/>
              <a:ea typeface="仿宋_GB2312" pitchFamily="49" charset="-122"/>
              <a:cs typeface="Times New Roman" pitchFamily="18" charset="0"/>
            </a:endParaRPr>
          </a:p>
          <a:p>
            <a:pPr marL="457196" lvl="1"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事实上，这种方法对父串中的每一位都是以相同的概率随机进行交叉的。</a:t>
            </a:r>
            <a:endParaRPr lang="zh-CN" altLang="fr-FR" sz="2000" dirty="0">
              <a:latin typeface="Times New Roman" pitchFamily="18" charset="0"/>
              <a:ea typeface="仿宋_GB2312" pitchFamily="49" charset="-122"/>
              <a:cs typeface="Times New Roman" pitchFamily="18" charset="0"/>
            </a:endParaRPr>
          </a:p>
          <a:p>
            <a:pPr marL="457196" lvl="1" defTabSz="914391">
              <a:lnSpc>
                <a:spcPct val="110000"/>
              </a:lnSpc>
              <a:spcBef>
                <a:spcPts val="2400"/>
              </a:spcBef>
            </a:pPr>
            <a:r>
              <a:rPr lang="zh-CN" altLang="fr-FR" sz="2000" dirty="0">
                <a:solidFill>
                  <a:srgbClr val="CC0066"/>
                </a:solidFill>
                <a:latin typeface="Times New Roman" pitchFamily="18" charset="0"/>
                <a:ea typeface="仿宋_GB2312" pitchFamily="49" charset="-122"/>
                <a:cs typeface="Times New Roman" pitchFamily="18" charset="0"/>
              </a:rPr>
              <a:t>例</a:t>
            </a:r>
            <a:r>
              <a:rPr lang="fr-FR" altLang="zh-CN" sz="2000" dirty="0">
                <a:solidFill>
                  <a:srgbClr val="CC0066"/>
                </a:solidFill>
                <a:latin typeface="Times New Roman" pitchFamily="18" charset="0"/>
                <a:ea typeface="仿宋_GB2312" pitchFamily="49" charset="-122"/>
                <a:cs typeface="Times New Roman" pitchFamily="18" charset="0"/>
              </a:rPr>
              <a:t>5.10</a:t>
            </a:r>
            <a:r>
              <a:rPr lang="fr-FR" altLang="zh-CN" sz="2000" dirty="0">
                <a:solidFill>
                  <a:srgbClr val="0000CC"/>
                </a:solidFill>
                <a:latin typeface="Times New Roman" pitchFamily="18" charset="0"/>
                <a:ea typeface="仿宋_GB2312" pitchFamily="49" charset="-122"/>
                <a:cs typeface="Times New Roman" pitchFamily="18" charset="0"/>
              </a:rPr>
              <a:t> </a:t>
            </a:r>
            <a:r>
              <a:rPr lang="zh-CN" altLang="fr-FR" sz="2000" dirty="0">
                <a:solidFill>
                  <a:srgbClr val="0000CC"/>
                </a:solidFill>
                <a:latin typeface="Times New Roman" pitchFamily="18" charset="0"/>
                <a:ea typeface="仿宋_GB2312" pitchFamily="49" charset="-122"/>
                <a:cs typeface="Times New Roman" pitchFamily="18" charset="0"/>
              </a:rPr>
              <a:t>设有两个父代的个体串</a:t>
            </a:r>
            <a:r>
              <a:rPr lang="fr-FR" altLang="zh-CN" sz="2000" dirty="0">
                <a:solidFill>
                  <a:srgbClr val="0000CC"/>
                </a:solidFill>
                <a:latin typeface="Times New Roman" pitchFamily="18" charset="0"/>
                <a:ea typeface="仿宋_GB2312" pitchFamily="49" charset="-122"/>
                <a:cs typeface="Times New Roman" pitchFamily="18" charset="0"/>
              </a:rPr>
              <a:t>A=001101</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B=110010</a:t>
            </a:r>
            <a:r>
              <a:rPr lang="zh-CN" altLang="fr-FR" sz="2000" dirty="0">
                <a:solidFill>
                  <a:srgbClr val="0000CC"/>
                </a:solidFill>
                <a:latin typeface="Times New Roman" pitchFamily="18" charset="0"/>
                <a:ea typeface="仿宋_GB2312" pitchFamily="49" charset="-122"/>
                <a:cs typeface="Times New Roman" pitchFamily="18" charset="0"/>
              </a:rPr>
              <a:t>，若随机生成的</a:t>
            </a:r>
            <a:r>
              <a:rPr lang="zh-CN" altLang="fr-FR" sz="2000" dirty="0">
                <a:solidFill>
                  <a:srgbClr val="00B050"/>
                </a:solidFill>
                <a:latin typeface="Times New Roman" pitchFamily="18" charset="0"/>
                <a:ea typeface="仿宋_GB2312" pitchFamily="49" charset="-122"/>
                <a:cs typeface="Times New Roman" pitchFamily="18" charset="0"/>
              </a:rPr>
              <a:t>模版</a:t>
            </a:r>
            <a:r>
              <a:rPr lang="fr-FR" altLang="zh-CN" sz="2000" b="1" dirty="0">
                <a:solidFill>
                  <a:srgbClr val="00B050"/>
                </a:solidFill>
                <a:latin typeface="Times New Roman" pitchFamily="18" charset="0"/>
                <a:ea typeface="仿宋_GB2312" pitchFamily="49" charset="-122"/>
                <a:cs typeface="Times New Roman" pitchFamily="18" charset="0"/>
              </a:rPr>
              <a:t>T=010011</a:t>
            </a:r>
            <a:r>
              <a:rPr lang="zh-CN" altLang="fr-FR" sz="2000" dirty="0">
                <a:solidFill>
                  <a:srgbClr val="0000CC"/>
                </a:solidFill>
                <a:latin typeface="Times New Roman" pitchFamily="18" charset="0"/>
                <a:ea typeface="仿宋_GB2312" pitchFamily="49" charset="-122"/>
                <a:cs typeface="Times New Roman" pitchFamily="18" charset="0"/>
              </a:rPr>
              <a:t>，则交叉后的两个新的个体是</a:t>
            </a:r>
            <a:r>
              <a:rPr lang="fr-FR" altLang="zh-CN" sz="2000" dirty="0">
                <a:solidFill>
                  <a:srgbClr val="0000CC"/>
                </a:solidFill>
                <a:latin typeface="Times New Roman" pitchFamily="18" charset="0"/>
                <a:ea typeface="仿宋_GB2312" pitchFamily="49" charset="-122"/>
                <a:cs typeface="Times New Roman" pitchFamily="18" charset="0"/>
              </a:rPr>
              <a:t>A’=011010</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B’=100101</a:t>
            </a:r>
            <a:r>
              <a:rPr lang="zh-CN" altLang="fr-FR" sz="2000" dirty="0">
                <a:solidFill>
                  <a:srgbClr val="0000CC"/>
                </a:solidFill>
                <a:latin typeface="Times New Roman" pitchFamily="18" charset="0"/>
                <a:ea typeface="仿宋_GB2312" pitchFamily="49" charset="-122"/>
                <a:cs typeface="Times New Roman" pitchFamily="18" charset="0"/>
              </a:rPr>
              <a:t>。即</a:t>
            </a:r>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lnSpc>
                <a:spcPct val="110000"/>
              </a:lnSpc>
              <a:spcBef>
                <a:spcPts val="600"/>
              </a:spcBef>
            </a:pP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0 1 1 0 1         B</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1 1 0 0 1 0</a:t>
            </a:r>
          </a:p>
          <a:p>
            <a:pPr marL="457196" lvl="1" defTabSz="914391">
              <a:lnSpc>
                <a:spcPct val="110000"/>
              </a:lnSpc>
              <a:spcBef>
                <a:spcPts val="600"/>
              </a:spcBef>
            </a:pPr>
            <a:r>
              <a:rPr lang="en-US" altLang="zh-CN" sz="2000" dirty="0">
                <a:solidFill>
                  <a:srgbClr val="00990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T</a:t>
            </a:r>
            <a:r>
              <a:rPr lang="zh-CN" altLang="en-US" sz="2000" b="1" dirty="0">
                <a:solidFill>
                  <a:srgbClr val="00B05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0 1 0 0 1 1</a:t>
            </a:r>
          </a:p>
          <a:p>
            <a:pPr marL="457196" lvl="1" defTabSz="914391">
              <a:lnSpc>
                <a:spcPct val="110000"/>
              </a:lnSpc>
              <a:spcBef>
                <a:spcPts val="600"/>
              </a:spcBef>
            </a:pPr>
            <a:r>
              <a:rPr lang="en-US" altLang="zh-CN" sz="2000" dirty="0">
                <a:solidFill>
                  <a:srgbClr val="0000CC"/>
                </a:solidFill>
                <a:latin typeface="Times New Roman" pitchFamily="18" charset="0"/>
                <a:ea typeface="仿宋_GB2312" pitchFamily="49" charset="-122"/>
                <a:cs typeface="Times New Roman" pitchFamily="18" charset="0"/>
              </a:rPr>
              <a:t>    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1 1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B’</a:t>
            </a:r>
            <a:r>
              <a:rPr lang="zh-CN" altLang="en-US" sz="2000" dirty="0">
                <a:solidFill>
                  <a:srgbClr val="0000CC"/>
                </a:solidFill>
                <a:latin typeface="Times New Roman" pitchFamily="18" charset="0"/>
                <a:ea typeface="仿宋_GB2312" pitchFamily="49" charset="-122"/>
                <a:cs typeface="Times New Roman" pitchFamily="18" charset="0"/>
              </a:rPr>
              <a:t>：</a:t>
            </a:r>
            <a:r>
              <a:rPr lang="en-US" altLang="zh-CN" sz="2000" dirty="0">
                <a:solidFill>
                  <a:srgbClr val="0000CC"/>
                </a:solidFill>
                <a:latin typeface="Times New Roman" pitchFamily="18" charset="0"/>
                <a:ea typeface="仿宋_GB2312" pitchFamily="49" charset="-122"/>
                <a:cs typeface="Times New Roman" pitchFamily="18" charset="0"/>
              </a:rPr>
              <a:t>1 </a:t>
            </a:r>
            <a:r>
              <a:rPr lang="en-US" altLang="zh-CN" sz="2000" dirty="0">
                <a:solidFill>
                  <a:srgbClr val="FF33CC"/>
                </a:solidFill>
                <a:latin typeface="Times New Roman" pitchFamily="18" charset="0"/>
                <a:ea typeface="仿宋_GB2312" pitchFamily="49" charset="-122"/>
                <a:cs typeface="Times New Roman" pitchFamily="18" charset="0"/>
              </a:rPr>
              <a:t>0 </a:t>
            </a:r>
            <a:r>
              <a:rPr lang="en-US" altLang="zh-CN" sz="2000" dirty="0">
                <a:solidFill>
                  <a:srgbClr val="0000CC"/>
                </a:solidFill>
                <a:latin typeface="Times New Roman" pitchFamily="18" charset="0"/>
                <a:ea typeface="仿宋_GB2312" pitchFamily="49" charset="-122"/>
                <a:cs typeface="Times New Roman" pitchFamily="18" charset="0"/>
              </a:rPr>
              <a:t>0 0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1</a:t>
            </a: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88788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0" y="1233489"/>
            <a:ext cx="8748464" cy="5056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实值交叉</a:t>
            </a:r>
          </a:p>
          <a:p>
            <a:pPr marL="457196" lvl="1" defTabSz="914391">
              <a:lnSpc>
                <a:spcPct val="110000"/>
              </a:lnSpc>
              <a:spcBef>
                <a:spcPts val="1200"/>
              </a:spcBef>
            </a:pPr>
            <a:r>
              <a:rPr lang="zh-CN" altLang="en-US" sz="2000" b="1" dirty="0">
                <a:latin typeface="Times New Roman" pitchFamily="18" charset="0"/>
                <a:ea typeface="仿宋_GB2312" pitchFamily="49" charset="-122"/>
                <a:cs typeface="Times New Roman" pitchFamily="18" charset="0"/>
              </a:rPr>
              <a:t>在实数编码情况下所采用的交叉操作，主要包括</a:t>
            </a:r>
            <a:r>
              <a:rPr lang="zh-CN" altLang="en-US" sz="2000" b="1" dirty="0">
                <a:solidFill>
                  <a:srgbClr val="0000FF"/>
                </a:solidFill>
                <a:latin typeface="Times New Roman" pitchFamily="18" charset="0"/>
                <a:ea typeface="仿宋_GB2312" pitchFamily="49" charset="-122"/>
                <a:cs typeface="Times New Roman" pitchFamily="18" charset="0"/>
              </a:rPr>
              <a:t>离散交叉</a:t>
            </a:r>
            <a:r>
              <a:rPr lang="zh-CN" altLang="en-US" sz="2000" b="1" dirty="0">
                <a:latin typeface="Times New Roman" pitchFamily="18" charset="0"/>
                <a:ea typeface="仿宋_GB2312" pitchFamily="49" charset="-122"/>
                <a:cs typeface="Times New Roman" pitchFamily="18" charset="0"/>
              </a:rPr>
              <a:t>和</a:t>
            </a:r>
            <a:r>
              <a:rPr lang="zh-CN" altLang="en-US" sz="2000" b="1" dirty="0">
                <a:solidFill>
                  <a:srgbClr val="0000FF"/>
                </a:solidFill>
                <a:latin typeface="Times New Roman" pitchFamily="18" charset="0"/>
                <a:ea typeface="仿宋_GB2312" pitchFamily="49" charset="-122"/>
                <a:cs typeface="Times New Roman" pitchFamily="18" charset="0"/>
              </a:rPr>
              <a:t>算术交叉</a:t>
            </a:r>
            <a:endParaRPr lang="en-US" altLang="zh-CN" sz="2000" b="1" dirty="0">
              <a:solidFill>
                <a:srgbClr val="A50021"/>
              </a:solidFill>
              <a:latin typeface="Times New Roman" pitchFamily="18" charset="0"/>
              <a:ea typeface="仿宋_GB2312" pitchFamily="49" charset="-122"/>
              <a:cs typeface="Times New Roman" pitchFamily="18" charset="0"/>
            </a:endParaRPr>
          </a:p>
          <a:p>
            <a:pPr marL="800092" lvl="1" indent="-342896" defTabSz="914391">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部分离散交叉</a:t>
            </a:r>
            <a:r>
              <a:rPr lang="zh-CN" altLang="en-US" sz="2000" dirty="0">
                <a:latin typeface="Times New Roman" pitchFamily="18" charset="0"/>
                <a:ea typeface="仿宋_GB2312" pitchFamily="49" charset="-122"/>
                <a:cs typeface="Times New Roman" pitchFamily="18" charset="0"/>
              </a:rPr>
              <a:t>：先在两个父代个体的编码向量中随机选择一部分分量，然后对这部分分量进行交换，生成子代中的两个新的个体。</a:t>
            </a:r>
          </a:p>
          <a:p>
            <a:pPr marL="800092" lvl="1" indent="-342896" defTabSz="914391">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整体交叉：</a:t>
            </a:r>
            <a:r>
              <a:rPr lang="zh-CN" altLang="en-US" sz="2000" dirty="0">
                <a:latin typeface="Times New Roman" pitchFamily="18" charset="0"/>
                <a:ea typeface="仿宋_GB2312" pitchFamily="49" charset="-122"/>
                <a:cs typeface="Times New Roman" pitchFamily="18" charset="0"/>
              </a:rPr>
              <a:t>对两个父代个体的编码向量中的所有分量，都以</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的概率进行交换，从而生成子代中的两个新的个体。</a:t>
            </a:r>
          </a:p>
          <a:p>
            <a:pPr marL="457196" lvl="1" defTabSz="914391">
              <a:lnSpc>
                <a:spcPct val="12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marL="457196" lvl="1" defTabSz="914391">
              <a:lnSpc>
                <a:spcPct val="12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假设两个父代个体的</a:t>
            </a:r>
            <a:r>
              <a:rPr lang="en-US" altLang="zh-CN" sz="2000" b="1" dirty="0">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维实向量分别是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和</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，若随机选择对第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个分量以后的所有分量进行交换，则生成的两个新的个体向量是：</a:t>
            </a:r>
          </a:p>
          <a:p>
            <a:pPr marL="457196" lvl="1" defTabSz="914391">
              <a:lnSpc>
                <a:spcPct val="11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k+1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n</a:t>
            </a:r>
            <a:r>
              <a:rPr lang="en-US" altLang="zh-CN" sz="2000" b="1" baseline="-25000" dirty="0">
                <a:solidFill>
                  <a:srgbClr val="FF0000"/>
                </a:solidFill>
                <a:latin typeface="Times New Roman" pitchFamily="18" charset="0"/>
                <a:ea typeface="仿宋_GB2312" pitchFamily="49" charset="-122"/>
                <a:cs typeface="Times New Roman" pitchFamily="18" charset="0"/>
              </a:rPr>
              <a:t> </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k+1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n</a:t>
            </a:r>
          </a:p>
          <a:p>
            <a:pPr marL="457196" lvl="1" defTabSz="914391">
              <a:lnSpc>
                <a:spcPct val="110000"/>
              </a:lnSpc>
            </a:pPr>
            <a:r>
              <a:rPr lang="zh-CN" altLang="fr-FR" sz="2000" b="1" dirty="0">
                <a:solidFill>
                  <a:srgbClr val="CC0066"/>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73966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79513" y="1160749"/>
            <a:ext cx="8534213" cy="52945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spcBef>
                <a:spcPct val="5000"/>
              </a:spcBef>
              <a:buFont typeface="Arial" pitchFamily="34" charset="0"/>
              <a:buChar char="•"/>
            </a:pPr>
            <a:r>
              <a:rPr lang="zh-CN" altLang="en-US" sz="2200" b="1" dirty="0">
                <a:solidFill>
                  <a:srgbClr val="CC0066"/>
                </a:solidFill>
                <a:latin typeface="幼圆" pitchFamily="49" charset="-122"/>
                <a:ea typeface="幼圆" pitchFamily="49" charset="-122"/>
              </a:rPr>
              <a:t>变异</a:t>
            </a:r>
            <a:r>
              <a:rPr lang="en-US" altLang="zh-CN" sz="2200" b="1" dirty="0">
                <a:solidFill>
                  <a:srgbClr val="CC0066"/>
                </a:solidFill>
                <a:latin typeface="幼圆" pitchFamily="49" charset="-122"/>
                <a:ea typeface="幼圆" pitchFamily="49" charset="-122"/>
              </a:rPr>
              <a:t>(Mutation)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对选中个体的染色体中的某些基因进行变动，以形成新的个体。遗传算法中的变异操作增加了算法的</a:t>
            </a:r>
            <a:r>
              <a:rPr lang="zh-CN" altLang="en-US" sz="2200" b="1" dirty="0">
                <a:solidFill>
                  <a:srgbClr val="FF0000"/>
                </a:solidFill>
                <a:latin typeface="幼圆" pitchFamily="49" charset="-122"/>
                <a:ea typeface="幼圆" pitchFamily="49" charset="-122"/>
              </a:rPr>
              <a:t>局部随机搜索</a:t>
            </a:r>
            <a:r>
              <a:rPr lang="zh-CN" altLang="en-US" sz="2200" b="1" dirty="0">
                <a:latin typeface="幼圆" pitchFamily="49" charset="-122"/>
                <a:ea typeface="幼圆" pitchFamily="49" charset="-122"/>
              </a:rPr>
              <a:t>能力，从而可以维持种群的多样性。</a:t>
            </a:r>
          </a:p>
          <a:p>
            <a:pPr marL="800092" lvl="1" indent="-342896" defTabSz="914391">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变异虽然可以带来群体的多样性，但因其具有很强的破坏性，因此一般通过一个很小的变异概率来控制它的使用。</a:t>
            </a:r>
          </a:p>
          <a:p>
            <a:pPr marL="742943" lvl="1" indent="-285747" defTabSz="914391">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根据个体编码方式的不同，变异操作可分为二进制变异和实值变异两种类型。</a:t>
            </a:r>
          </a:p>
          <a:p>
            <a:pPr marL="457196" lvl="1" defTabSz="914391">
              <a:lnSpc>
                <a:spcPct val="110000"/>
              </a:lnSpc>
              <a:spcBef>
                <a:spcPts val="1200"/>
              </a:spcBef>
            </a:pPr>
            <a:r>
              <a:rPr lang="zh-CN" altLang="en-US" sz="2000" b="1" dirty="0">
                <a:solidFill>
                  <a:srgbClr val="C00000"/>
                </a:solidFill>
                <a:latin typeface="幼圆" pitchFamily="49" charset="-122"/>
                <a:ea typeface="幼圆" pitchFamily="49" charset="-122"/>
              </a:rPr>
              <a:t>    ① 二进制变异</a:t>
            </a:r>
          </a:p>
          <a:p>
            <a:pPr marL="914391" lvl="2" defTabSz="914391">
              <a:lnSpc>
                <a:spcPct val="110000"/>
              </a:lnSpc>
              <a:spcBef>
                <a:spcPct val="5000"/>
              </a:spcBef>
            </a:pPr>
            <a:r>
              <a:rPr lang="zh-CN" altLang="en-US" sz="2000" dirty="0">
                <a:latin typeface="Times New Roman" pitchFamily="18" charset="0"/>
                <a:ea typeface="仿宋_GB2312" pitchFamily="49" charset="-122"/>
                <a:cs typeface="Times New Roman" pitchFamily="18" charset="0"/>
              </a:rPr>
              <a:t>先随机地产生一个变异位，然后将该变异位置上的基因值由“</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，或由“</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，产生一个新的个体。</a:t>
            </a:r>
          </a:p>
          <a:p>
            <a:pPr marL="914391" lvl="2" defTabSz="914391">
              <a:lnSpc>
                <a:spcPct val="110000"/>
              </a:lnSpc>
              <a:spcBef>
                <a:spcPts val="1800"/>
              </a:spcBef>
            </a:pPr>
            <a:r>
              <a:rPr lang="zh-CN" altLang="en-US" sz="2000" b="1" dirty="0">
                <a:solidFill>
                  <a:srgbClr val="00B050"/>
                </a:solidFill>
                <a:latin typeface="Times New Roman" pitchFamily="18" charset="0"/>
                <a:ea typeface="仿宋_GB2312" pitchFamily="49" charset="-122"/>
                <a:cs typeface="Times New Roman" pitchFamily="18" charset="0"/>
              </a:rPr>
              <a:t>    例</a:t>
            </a:r>
            <a:r>
              <a:rPr lang="en-US" altLang="zh-CN" sz="2000" b="1" dirty="0">
                <a:solidFill>
                  <a:srgbClr val="00B050"/>
                </a:solidFill>
                <a:latin typeface="Times New Roman" pitchFamily="18" charset="0"/>
                <a:ea typeface="仿宋_GB2312" pitchFamily="49" charset="-122"/>
                <a:cs typeface="Times New Roman" pitchFamily="18" charset="0"/>
              </a:rPr>
              <a:t>5.12 </a:t>
            </a:r>
            <a:r>
              <a:rPr lang="zh-CN" altLang="en-US" sz="2000" b="1" dirty="0">
                <a:solidFill>
                  <a:srgbClr val="00B050"/>
                </a:solidFill>
                <a:latin typeface="Times New Roman" pitchFamily="18" charset="0"/>
                <a:ea typeface="仿宋_GB2312" pitchFamily="49" charset="-122"/>
                <a:cs typeface="Times New Roman" pitchFamily="18" charset="0"/>
              </a:rPr>
              <a:t>设变异前的个体为</a:t>
            </a:r>
            <a:r>
              <a:rPr lang="en-US" altLang="zh-CN" sz="2000" b="1" dirty="0">
                <a:solidFill>
                  <a:srgbClr val="00B050"/>
                </a:solidFill>
                <a:latin typeface="Times New Roman" pitchFamily="18" charset="0"/>
                <a:ea typeface="仿宋_GB2312" pitchFamily="49" charset="-122"/>
                <a:cs typeface="Times New Roman" pitchFamily="18" charset="0"/>
              </a:rPr>
              <a:t>A=</a:t>
            </a:r>
            <a:r>
              <a:rPr lang="fr-FR" altLang="zh-CN" sz="2000" b="1" dirty="0">
                <a:solidFill>
                  <a:srgbClr val="00B050"/>
                </a:solidFill>
                <a:latin typeface="Times New Roman" pitchFamily="18" charset="0"/>
                <a:ea typeface="仿宋_GB2312" pitchFamily="49" charset="-122"/>
                <a:cs typeface="Times New Roman" pitchFamily="18" charset="0"/>
              </a:rPr>
              <a:t>0 0 1 1 0 1</a:t>
            </a:r>
            <a:r>
              <a:rPr lang="zh-CN" altLang="fr-FR" sz="2000" b="1" dirty="0">
                <a:solidFill>
                  <a:srgbClr val="00B050"/>
                </a:solidFill>
                <a:latin typeface="Times New Roman" pitchFamily="18" charset="0"/>
                <a:ea typeface="仿宋_GB2312" pitchFamily="49" charset="-122"/>
                <a:cs typeface="Times New Roman" pitchFamily="18" charset="0"/>
              </a:rPr>
              <a:t>，若随机产生的</a:t>
            </a:r>
            <a:r>
              <a:rPr lang="zh-CN" altLang="fr-FR" sz="2000" b="1" dirty="0">
                <a:solidFill>
                  <a:srgbClr val="3333FF"/>
                </a:solidFill>
                <a:latin typeface="Times New Roman" pitchFamily="18" charset="0"/>
                <a:ea typeface="仿宋_GB2312" pitchFamily="49" charset="-122"/>
                <a:cs typeface="Times New Roman" pitchFamily="18" charset="0"/>
              </a:rPr>
              <a:t>变异位置是</a:t>
            </a:r>
            <a:r>
              <a:rPr lang="fr-FR" altLang="zh-CN" sz="2000" b="1" dirty="0">
                <a:solidFill>
                  <a:srgbClr val="3333FF"/>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，则该个体的第</a:t>
            </a:r>
            <a:r>
              <a:rPr lang="fr-FR" altLang="zh-CN" sz="2000" b="1" dirty="0">
                <a:solidFill>
                  <a:srgbClr val="00B050"/>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位由“</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变为“</a:t>
            </a:r>
            <a:r>
              <a:rPr lang="fr-FR" altLang="zh-CN" sz="2000" b="1" dirty="0">
                <a:solidFill>
                  <a:srgbClr val="00B050"/>
                </a:solidFill>
                <a:latin typeface="Times New Roman" pitchFamily="18" charset="0"/>
                <a:ea typeface="仿宋_GB2312" pitchFamily="49" charset="-122"/>
                <a:cs typeface="Times New Roman" pitchFamily="18" charset="0"/>
              </a:rPr>
              <a:t>1”</a:t>
            </a:r>
            <a:r>
              <a:rPr lang="zh-CN" altLang="fr-FR" sz="2000" b="1" dirty="0">
                <a:solidFill>
                  <a:srgbClr val="00B050"/>
                </a:solidFill>
                <a:latin typeface="Times New Roman" pitchFamily="18" charset="0"/>
                <a:ea typeface="仿宋_GB2312" pitchFamily="49" charset="-122"/>
                <a:cs typeface="Times New Roman" pitchFamily="18" charset="0"/>
              </a:rPr>
              <a:t>。</a:t>
            </a:r>
          </a:p>
          <a:p>
            <a:pPr marL="914391" lvl="2" defTabSz="914391">
              <a:lnSpc>
                <a:spcPct val="110000"/>
              </a:lnSpc>
              <a:spcBef>
                <a:spcPct val="5000"/>
              </a:spcBef>
            </a:pPr>
            <a:r>
              <a:rPr lang="zh-CN" altLang="fr-FR" sz="2000" b="1" dirty="0">
                <a:solidFill>
                  <a:srgbClr val="00B050"/>
                </a:solidFill>
                <a:latin typeface="Times New Roman" pitchFamily="18" charset="0"/>
                <a:ea typeface="仿宋_GB2312" pitchFamily="49" charset="-122"/>
                <a:cs typeface="Times New Roman" pitchFamily="18" charset="0"/>
              </a:rPr>
              <a:t>    变异后的新的个体是</a:t>
            </a:r>
            <a:r>
              <a:rPr lang="fr-FR" altLang="zh-CN" sz="2000" b="1" dirty="0">
                <a:solidFill>
                  <a:srgbClr val="00B050"/>
                </a:solidFill>
                <a:latin typeface="Times New Roman" pitchFamily="18" charset="0"/>
                <a:ea typeface="仿宋_GB2312" pitchFamily="49" charset="-122"/>
                <a:cs typeface="Times New Roman" pitchFamily="18" charset="0"/>
              </a:rPr>
              <a:t>A’= 0 </a:t>
            </a:r>
            <a:r>
              <a:rPr lang="fr-FR" altLang="zh-CN" sz="2000" b="1" dirty="0">
                <a:solidFill>
                  <a:srgbClr val="3333FF"/>
                </a:solidFill>
                <a:latin typeface="Times New Roman" pitchFamily="18" charset="0"/>
                <a:ea typeface="仿宋_GB2312" pitchFamily="49" charset="-122"/>
                <a:cs typeface="Times New Roman" pitchFamily="18" charset="0"/>
              </a:rPr>
              <a:t>1</a:t>
            </a:r>
            <a:r>
              <a:rPr lang="fr-FR" altLang="zh-CN" sz="2000" b="1" dirty="0">
                <a:solidFill>
                  <a:srgbClr val="00B050"/>
                </a:solidFill>
                <a:latin typeface="Times New Roman" pitchFamily="18" charset="0"/>
                <a:ea typeface="仿宋_GB2312" pitchFamily="49" charset="-122"/>
                <a:cs typeface="Times New Roman" pitchFamily="18" charset="0"/>
              </a:rPr>
              <a:t> 1 1 0 1 </a:t>
            </a:r>
            <a:r>
              <a:rPr lang="zh-CN" altLang="fr-FR" sz="2000" b="1" dirty="0">
                <a:solidFill>
                  <a:srgbClr val="00B050"/>
                </a:solidFill>
                <a:latin typeface="Times New Roman" pitchFamily="18" charset="0"/>
                <a:ea typeface="仿宋_GB2312" pitchFamily="49" charset="-122"/>
                <a:cs typeface="Times New Roman" pitchFamily="18" charset="0"/>
              </a:rPr>
              <a:t>。</a:t>
            </a:r>
            <a:endParaRPr lang="zh-CN" altLang="en-US"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57403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74544" y="1232757"/>
            <a:ext cx="8785225" cy="3231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20000"/>
              </a:lnSpc>
              <a:spcBef>
                <a:spcPts val="1200"/>
              </a:spcBef>
            </a:pPr>
            <a:r>
              <a:rPr lang="fr-FR" altLang="zh-CN" sz="2000" b="1" dirty="0">
                <a:solidFill>
                  <a:srgbClr val="C00000"/>
                </a:solidFill>
                <a:latin typeface="幼圆" pitchFamily="49" charset="-122"/>
                <a:ea typeface="幼圆" pitchFamily="49" charset="-122"/>
              </a:rPr>
              <a:t>②</a:t>
            </a:r>
            <a:r>
              <a:rPr lang="zh-CN" altLang="en-US" sz="2000" b="1" dirty="0">
                <a:solidFill>
                  <a:srgbClr val="C00000"/>
                </a:solidFill>
                <a:latin typeface="幼圆" pitchFamily="49" charset="-122"/>
                <a:ea typeface="幼圆" pitchFamily="49" charset="-122"/>
              </a:rPr>
              <a:t>实值变异</a:t>
            </a:r>
          </a:p>
          <a:p>
            <a:pPr marL="457196" lvl="1" defTabSz="914391">
              <a:lnSpc>
                <a:spcPct val="120000"/>
              </a:lnSpc>
              <a:spcBef>
                <a:spcPts val="1200"/>
              </a:spcBef>
            </a:pPr>
            <a:r>
              <a:rPr lang="zh-CN" altLang="en-US" sz="2000" b="1" dirty="0">
                <a:solidFill>
                  <a:srgbClr val="0000CC"/>
                </a:solidFill>
                <a:latin typeface="Times New Roman" pitchFamily="18" charset="0"/>
                <a:ea typeface="仿宋_GB2312" pitchFamily="49" charset="-122"/>
                <a:cs typeface="Times New Roman" pitchFamily="18" charset="0"/>
              </a:rPr>
              <a:t>用另外一个在规定范围内的随机实数去替换原变异位置上的基因值，产生一个新的个体。最常用的实值变异操作有</a:t>
            </a:r>
            <a:r>
              <a:rPr lang="en-US" altLang="zh-CN" sz="2000" b="1" dirty="0">
                <a:solidFill>
                  <a:srgbClr val="0000CC"/>
                </a:solidFill>
                <a:latin typeface="Times New Roman" pitchFamily="18" charset="0"/>
                <a:ea typeface="仿宋_GB2312" pitchFamily="49" charset="-122"/>
                <a:cs typeface="Times New Roman" pitchFamily="18" charset="0"/>
              </a:rPr>
              <a:t>:</a:t>
            </a:r>
            <a:r>
              <a:rPr lang="fr-FR" altLang="zh-CN" b="1" dirty="0">
                <a:solidFill>
                  <a:srgbClr val="00B050"/>
                </a:solidFill>
                <a:latin typeface="Times New Roman" pitchFamily="18" charset="0"/>
                <a:ea typeface="仿宋_GB2312" pitchFamily="49" charset="-122"/>
                <a:cs typeface="Times New Roman" pitchFamily="18" charset="0"/>
              </a:rPr>
              <a:t> </a:t>
            </a:r>
          </a:p>
          <a:p>
            <a:pPr marL="800092" lvl="1" indent="-342896" defTabSz="914391">
              <a:lnSpc>
                <a:spcPct val="110000"/>
              </a:lnSpc>
              <a:spcBef>
                <a:spcPts val="1200"/>
              </a:spcBef>
              <a:buFont typeface="Arial" pitchFamily="34" charset="0"/>
              <a:buChar char="•"/>
            </a:pPr>
            <a:r>
              <a:rPr lang="zh-CN" altLang="en-US" sz="2000" b="1" dirty="0">
                <a:solidFill>
                  <a:srgbClr val="3333FF"/>
                </a:solidFill>
                <a:latin typeface="Times New Roman" pitchFamily="18" charset="0"/>
                <a:ea typeface="仿宋_GB2312" pitchFamily="49" charset="-122"/>
                <a:cs typeface="Times New Roman" pitchFamily="18" charset="0"/>
              </a:rPr>
              <a:t>基于次序的变异</a:t>
            </a:r>
            <a:r>
              <a:rPr lang="en-US" altLang="zh-CN" sz="2000" b="1" dirty="0">
                <a:solidFill>
                  <a:srgbClr val="3333FF"/>
                </a:solidFill>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先随机地产生两个变异位置，然后交换这两个变异位置上的基因。</a:t>
            </a:r>
            <a:endParaRPr lang="zh-CN" altLang="fr-FR" sz="2000" dirty="0">
              <a:latin typeface="Times New Roman" pitchFamily="18" charset="0"/>
              <a:ea typeface="仿宋_GB2312" pitchFamily="49" charset="-122"/>
              <a:cs typeface="Times New Roman" pitchFamily="18" charset="0"/>
            </a:endParaRPr>
          </a:p>
          <a:p>
            <a:pPr marL="914391" lvl="2" defTabSz="914391">
              <a:lnSpc>
                <a:spcPct val="110000"/>
              </a:lnSpc>
              <a:spcBef>
                <a:spcPts val="600"/>
              </a:spcBef>
            </a:pPr>
            <a:r>
              <a:rPr lang="zh-CN" altLang="fr-FR" b="1" dirty="0">
                <a:solidFill>
                  <a:srgbClr val="00B050"/>
                </a:solidFill>
                <a:latin typeface="Times New Roman" pitchFamily="18" charset="0"/>
                <a:ea typeface="仿宋_GB2312" pitchFamily="49" charset="-122"/>
                <a:cs typeface="Times New Roman" pitchFamily="18" charset="0"/>
              </a:rPr>
              <a:t>    例</a:t>
            </a:r>
            <a:r>
              <a:rPr lang="en-US" altLang="zh-CN" b="1" dirty="0">
                <a:solidFill>
                  <a:srgbClr val="00B050"/>
                </a:solidFill>
                <a:latin typeface="Times New Roman" pitchFamily="18" charset="0"/>
                <a:ea typeface="仿宋_GB2312" pitchFamily="49" charset="-122"/>
                <a:cs typeface="Times New Roman" pitchFamily="18" charset="0"/>
              </a:rPr>
              <a:t>: </a:t>
            </a:r>
            <a:r>
              <a:rPr lang="zh-CN" altLang="fr-FR" b="1" dirty="0">
                <a:solidFill>
                  <a:srgbClr val="00B050"/>
                </a:solidFill>
                <a:latin typeface="Times New Roman" pitchFamily="18" charset="0"/>
                <a:ea typeface="仿宋_GB2312" pitchFamily="49" charset="-122"/>
                <a:cs typeface="Times New Roman" pitchFamily="18" charset="0"/>
              </a:rPr>
              <a:t>设选中的个体向量</a:t>
            </a:r>
            <a:r>
              <a:rPr lang="fr-FR" altLang="zh-CN" b="1" dirty="0">
                <a:solidFill>
                  <a:srgbClr val="00B050"/>
                </a:solidFill>
                <a:latin typeface="Times New Roman" pitchFamily="18" charset="0"/>
                <a:ea typeface="仿宋_GB2312" pitchFamily="49" charset="-122"/>
                <a:cs typeface="Times New Roman" pitchFamily="18" charset="0"/>
              </a:rPr>
              <a:t>D=20 12 16 19 21 30</a:t>
            </a:r>
            <a:r>
              <a:rPr lang="zh-CN" altLang="fr-FR" b="1" dirty="0">
                <a:solidFill>
                  <a:srgbClr val="00B050"/>
                </a:solidFill>
                <a:latin typeface="Times New Roman" pitchFamily="18" charset="0"/>
                <a:ea typeface="仿宋_GB2312" pitchFamily="49" charset="-122"/>
                <a:cs typeface="Times New Roman" pitchFamily="18" charset="0"/>
              </a:rPr>
              <a:t>，若随机产生的两个变异位置分别时</a:t>
            </a:r>
            <a:r>
              <a:rPr lang="fr-FR" altLang="zh-CN" b="1" dirty="0">
                <a:solidFill>
                  <a:srgbClr val="00B050"/>
                </a:solidFill>
                <a:latin typeface="Times New Roman" pitchFamily="18" charset="0"/>
                <a:ea typeface="仿宋_GB2312" pitchFamily="49" charset="-122"/>
                <a:cs typeface="Times New Roman" pitchFamily="18" charset="0"/>
              </a:rPr>
              <a:t>2</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，则变异后的新的个体向量是：</a:t>
            </a:r>
          </a:p>
          <a:p>
            <a:pPr marL="914391" lvl="2" defTabSz="914391">
              <a:lnSpc>
                <a:spcPct val="110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D’= 20 </a:t>
            </a:r>
            <a:r>
              <a:rPr lang="fr-FR" altLang="zh-CN" b="1" dirty="0">
                <a:solidFill>
                  <a:srgbClr val="3333FF"/>
                </a:solidFill>
                <a:latin typeface="Times New Roman" pitchFamily="18" charset="0"/>
                <a:ea typeface="仿宋_GB2312" pitchFamily="49" charset="-122"/>
                <a:cs typeface="Times New Roman" pitchFamily="18" charset="0"/>
              </a:rPr>
              <a:t>19</a:t>
            </a:r>
            <a:r>
              <a:rPr lang="fr-FR" altLang="zh-CN" b="1" dirty="0">
                <a:solidFill>
                  <a:srgbClr val="00B050"/>
                </a:solidFill>
                <a:latin typeface="Times New Roman" pitchFamily="18" charset="0"/>
                <a:ea typeface="仿宋_GB2312" pitchFamily="49" charset="-122"/>
                <a:cs typeface="Times New Roman" pitchFamily="18" charset="0"/>
              </a:rPr>
              <a:t> 16 </a:t>
            </a:r>
            <a:r>
              <a:rPr lang="fr-FR" altLang="zh-CN" b="1" dirty="0">
                <a:solidFill>
                  <a:srgbClr val="3333FF"/>
                </a:solidFill>
                <a:latin typeface="Times New Roman" pitchFamily="18" charset="0"/>
                <a:ea typeface="仿宋_GB2312" pitchFamily="49" charset="-122"/>
                <a:cs typeface="Times New Roman" pitchFamily="18" charset="0"/>
              </a:rPr>
              <a:t>12</a:t>
            </a:r>
            <a:r>
              <a:rPr lang="fr-FR" altLang="zh-CN" b="1" dirty="0">
                <a:solidFill>
                  <a:srgbClr val="00B050"/>
                </a:solidFill>
                <a:latin typeface="Times New Roman" pitchFamily="18" charset="0"/>
                <a:ea typeface="仿宋_GB2312" pitchFamily="49" charset="-122"/>
                <a:cs typeface="Times New Roman" pitchFamily="18" charset="0"/>
              </a:rPr>
              <a:t> 21 30</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468623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2356" y="1304764"/>
            <a:ext cx="8229600" cy="4525963"/>
          </a:xfrm>
        </p:spPr>
        <p:txBody>
          <a:bodyPr/>
          <a:lstStyle/>
          <a:p>
            <a:pPr>
              <a:lnSpc>
                <a:spcPct val="120000"/>
              </a:lnSpc>
              <a:spcBef>
                <a:spcPts val="1200"/>
              </a:spcBef>
            </a:pPr>
            <a:r>
              <a:rPr lang="zh-CN" altLang="en-US" sz="2400" dirty="0">
                <a:solidFill>
                  <a:srgbClr val="3333FF"/>
                </a:solidFill>
              </a:rPr>
              <a:t>精英主义 （</a:t>
            </a:r>
            <a:r>
              <a:rPr lang="en-US" altLang="zh-CN" sz="2400" dirty="0">
                <a:solidFill>
                  <a:srgbClr val="3333FF"/>
                </a:solidFill>
              </a:rPr>
              <a:t>Elitism</a:t>
            </a:r>
            <a:r>
              <a:rPr lang="zh-CN" altLang="en-US" sz="2400" dirty="0">
                <a:solidFill>
                  <a:srgbClr val="3333FF"/>
                </a:solidFill>
              </a:rPr>
              <a:t>）</a:t>
            </a:r>
          </a:p>
          <a:p>
            <a:pPr lvl="1">
              <a:lnSpc>
                <a:spcPct val="120000"/>
              </a:lnSpc>
              <a:spcBef>
                <a:spcPts val="1200"/>
              </a:spcBef>
            </a:pPr>
            <a:r>
              <a:rPr lang="zh-CN" altLang="en-US" sz="2200" b="0" dirty="0">
                <a:latin typeface="Times New Roman" pitchFamily="18" charset="0"/>
                <a:cs typeface="Times New Roman" pitchFamily="18" charset="0"/>
              </a:rPr>
              <a:t>仅仅从产生的子代中选择基因去构造新的种群可能会丢失掉上一代种群中的很多信息。也就是说当利用交叉和变异产生新的一代时，我们有很大的可能把在某 个中间步骤中得到的最优解丢失。</a:t>
            </a:r>
          </a:p>
          <a:p>
            <a:pPr lvl="1">
              <a:lnSpc>
                <a:spcPct val="120000"/>
              </a:lnSpc>
              <a:spcBef>
                <a:spcPts val="1200"/>
              </a:spcBef>
            </a:pPr>
            <a:r>
              <a:rPr lang="zh-CN" altLang="en-US" sz="2200" b="0" dirty="0">
                <a:latin typeface="Times New Roman" pitchFamily="18" charset="0"/>
                <a:cs typeface="Times New Roman" pitchFamily="18" charset="0"/>
              </a:rPr>
              <a:t>使用精英主义（</a:t>
            </a:r>
            <a:r>
              <a:rPr lang="en-US" altLang="zh-CN" sz="2200" b="0" dirty="0">
                <a:latin typeface="Times New Roman" pitchFamily="18" charset="0"/>
                <a:cs typeface="Times New Roman" pitchFamily="18" charset="0"/>
              </a:rPr>
              <a:t>Elitism</a:t>
            </a:r>
            <a:r>
              <a:rPr lang="zh-CN" altLang="en-US" sz="2200" b="0" dirty="0">
                <a:latin typeface="Times New Roman" pitchFamily="18" charset="0"/>
                <a:cs typeface="Times New Roman" pitchFamily="18" charset="0"/>
              </a:rPr>
              <a:t>）方法，在每一次产生新的一代时，我们首先把</a:t>
            </a:r>
            <a:r>
              <a:rPr lang="zh-CN" altLang="en-US" sz="2200" dirty="0">
                <a:solidFill>
                  <a:srgbClr val="3333FF"/>
                </a:solidFill>
                <a:latin typeface="Times New Roman" pitchFamily="18" charset="0"/>
                <a:cs typeface="Times New Roman" pitchFamily="18" charset="0"/>
              </a:rPr>
              <a:t>当前最优解原封不动的复制到新的一代中</a:t>
            </a:r>
            <a:r>
              <a:rPr lang="zh-CN" altLang="en-US" sz="2200" b="0" dirty="0">
                <a:latin typeface="Times New Roman" pitchFamily="18" charset="0"/>
                <a:cs typeface="Times New Roman" pitchFamily="18" charset="0"/>
              </a:rPr>
              <a:t>，其他步骤不变。这样任何时刻产生的一个最优解都可以存活到遗传算法结束。</a:t>
            </a:r>
          </a:p>
          <a:p>
            <a:pPr lvl="1">
              <a:lnSpc>
                <a:spcPct val="120000"/>
              </a:lnSpc>
              <a:spcBef>
                <a:spcPts val="1200"/>
              </a:spcBef>
            </a:pPr>
            <a:r>
              <a:rPr lang="zh-CN" altLang="en-US" sz="2200" b="0" dirty="0">
                <a:solidFill>
                  <a:srgbClr val="FF0000"/>
                </a:solidFill>
                <a:latin typeface="Times New Roman" pitchFamily="18" charset="0"/>
                <a:cs typeface="Times New Roman" pitchFamily="18" charset="0"/>
              </a:rPr>
              <a:t>上述各种算子的实现是多种多样的，而且许多新的算子正在不断地提出，以改进</a:t>
            </a:r>
            <a:r>
              <a:rPr lang="en-US" altLang="zh-CN" sz="2200" b="0" dirty="0">
                <a:solidFill>
                  <a:srgbClr val="FF0000"/>
                </a:solidFill>
                <a:latin typeface="Times New Roman" pitchFamily="18" charset="0"/>
                <a:cs typeface="Times New Roman" pitchFamily="18" charset="0"/>
              </a:rPr>
              <a:t>GA</a:t>
            </a:r>
            <a:r>
              <a:rPr lang="zh-CN" altLang="en-US" sz="2200" b="0" dirty="0">
                <a:solidFill>
                  <a:srgbClr val="FF0000"/>
                </a:solidFill>
                <a:latin typeface="Times New Roman" pitchFamily="18" charset="0"/>
                <a:cs typeface="Times New Roman" pitchFamily="18" charset="0"/>
              </a:rPr>
              <a:t>某些性能。</a:t>
            </a:r>
            <a:endParaRPr lang="en-US" altLang="zh-CN" sz="2200" b="0" dirty="0">
              <a:solidFill>
                <a:srgbClr val="FF0000"/>
              </a:solidFill>
              <a:latin typeface="Times New Roman" pitchFamily="18" charset="0"/>
              <a:cs typeface="Times New Roman" pitchFamily="18" charset="0"/>
            </a:endParaRPr>
          </a:p>
          <a:p>
            <a:pPr>
              <a:lnSpc>
                <a:spcPct val="80000"/>
              </a:lnSpc>
            </a:pPr>
            <a:endParaRPr lang="zh-CN" altLang="en-US" sz="2200" dirty="0"/>
          </a:p>
        </p:txBody>
      </p:sp>
      <p:sp>
        <p:nvSpPr>
          <p:cNvPr id="6"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294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79389" y="1088741"/>
            <a:ext cx="8677088" cy="5153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spcBef>
                <a:spcPts val="600"/>
              </a:spcBef>
            </a:pPr>
            <a:r>
              <a:rPr lang="zh-CN" altLang="fr-FR" sz="2000" b="1" dirty="0">
                <a:solidFill>
                  <a:srgbClr val="00B050"/>
                </a:solidFill>
                <a:latin typeface="Times New Roman" pitchFamily="18" charset="0"/>
                <a:ea typeface="仿宋_GB2312" pitchFamily="49" charset="-122"/>
                <a:cs typeface="Times New Roman" pitchFamily="18" charset="0"/>
              </a:rPr>
              <a:t>例</a:t>
            </a:r>
            <a:r>
              <a:rPr lang="fr-FR" altLang="zh-CN" sz="2000" b="1" dirty="0">
                <a:solidFill>
                  <a:srgbClr val="00B050"/>
                </a:solidFill>
                <a:latin typeface="Times New Roman" pitchFamily="18" charset="0"/>
                <a:ea typeface="仿宋_GB2312" pitchFamily="49" charset="-122"/>
                <a:cs typeface="Times New Roman" pitchFamily="18" charset="0"/>
              </a:rPr>
              <a:t>5.15</a:t>
            </a:r>
            <a:r>
              <a:rPr lang="fr-FR" altLang="zh-CN" sz="2000"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用遗传算法求函数 </a:t>
            </a:r>
            <a:r>
              <a:rPr lang="fr-FR" altLang="zh-CN" sz="2000" b="1" dirty="0">
                <a:solidFill>
                  <a:srgbClr val="00B050"/>
                </a:solidFill>
                <a:latin typeface="Times New Roman" pitchFamily="18" charset="0"/>
                <a:ea typeface="仿宋_GB2312" pitchFamily="49" charset="-122"/>
                <a:cs typeface="Times New Roman" pitchFamily="18" charset="0"/>
              </a:rPr>
              <a:t>f(x)=x</a:t>
            </a:r>
            <a:r>
              <a:rPr lang="fr-FR" altLang="zh-CN" sz="2000" b="1" baseline="30000" dirty="0">
                <a:solidFill>
                  <a:srgbClr val="00B050"/>
                </a:solidFill>
                <a:latin typeface="Times New Roman" pitchFamily="18" charset="0"/>
                <a:ea typeface="仿宋_GB2312" pitchFamily="49" charset="-122"/>
                <a:cs typeface="Times New Roman" pitchFamily="18" charset="0"/>
              </a:rPr>
              <a:t>2     </a:t>
            </a:r>
            <a:r>
              <a:rPr lang="zh-CN" altLang="fr-FR" sz="2000" b="1" dirty="0">
                <a:solidFill>
                  <a:srgbClr val="00B050"/>
                </a:solidFill>
                <a:latin typeface="Times New Roman" pitchFamily="18" charset="0"/>
                <a:ea typeface="仿宋_GB2312" pitchFamily="49" charset="-122"/>
                <a:cs typeface="Times New Roman" pitchFamily="18" charset="0"/>
              </a:rPr>
              <a:t>的最大值，其中</a:t>
            </a:r>
            <a:r>
              <a:rPr lang="fr-FR" altLang="zh-CN" sz="2000" b="1" dirty="0">
                <a:solidFill>
                  <a:srgbClr val="00B050"/>
                </a:solidFill>
                <a:latin typeface="Times New Roman" pitchFamily="18" charset="0"/>
                <a:ea typeface="仿宋_GB2312" pitchFamily="49" charset="-122"/>
                <a:cs typeface="Times New Roman" pitchFamily="18" charset="0"/>
              </a:rPr>
              <a:t>x</a:t>
            </a:r>
            <a:r>
              <a:rPr lang="zh-CN" altLang="fr-FR" sz="2000" b="1" dirty="0">
                <a:solidFill>
                  <a:srgbClr val="00B050"/>
                </a:solidFill>
                <a:latin typeface="Times New Roman" pitchFamily="18" charset="0"/>
                <a:ea typeface="仿宋_GB2312" pitchFamily="49" charset="-122"/>
                <a:cs typeface="Times New Roman" pitchFamily="18" charset="0"/>
              </a:rPr>
              <a:t>为</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a:t>
            </a:r>
            <a:r>
              <a:rPr lang="fr-FR" altLang="zh-CN" sz="2000" b="1" dirty="0">
                <a:solidFill>
                  <a:srgbClr val="00B050"/>
                </a:solidFill>
                <a:latin typeface="Times New Roman" pitchFamily="18" charset="0"/>
                <a:ea typeface="仿宋_GB2312" pitchFamily="49" charset="-122"/>
                <a:cs typeface="Times New Roman" pitchFamily="18" charset="0"/>
              </a:rPr>
              <a:t>31]</a:t>
            </a:r>
            <a:r>
              <a:rPr lang="zh-CN" altLang="fr-FR" sz="2000" b="1" dirty="0">
                <a:solidFill>
                  <a:srgbClr val="00B050"/>
                </a:solidFill>
                <a:latin typeface="Times New Roman" pitchFamily="18" charset="0"/>
                <a:ea typeface="仿宋_GB2312" pitchFamily="49" charset="-122"/>
                <a:cs typeface="Times New Roman" pitchFamily="18" charset="0"/>
              </a:rPr>
              <a:t>间的整数。</a:t>
            </a:r>
          </a:p>
          <a:p>
            <a:pPr defTabSz="914391">
              <a:spcBef>
                <a:spcPts val="1800"/>
              </a:spcBef>
            </a:pPr>
            <a:r>
              <a:rPr lang="zh-CN" altLang="fr-FR" sz="2000" b="1" dirty="0">
                <a:solidFill>
                  <a:srgbClr val="006600"/>
                </a:solidFill>
                <a:latin typeface="Times New Roman" pitchFamily="18" charset="0"/>
                <a:ea typeface="仿宋_GB2312" pitchFamily="49" charset="-122"/>
                <a:cs typeface="Times New Roman" pitchFamily="18" charset="0"/>
              </a:rPr>
              <a:t>    解：</a:t>
            </a:r>
            <a:r>
              <a:rPr lang="fr-FR" altLang="zh-CN" sz="2000" b="1" dirty="0">
                <a:solidFill>
                  <a:srgbClr val="A50021"/>
                </a:solidFill>
                <a:latin typeface="Times New Roman" pitchFamily="18" charset="0"/>
                <a:ea typeface="仿宋_GB2312" pitchFamily="49" charset="-122"/>
                <a:cs typeface="Times New Roman" pitchFamily="18" charset="0"/>
              </a:rPr>
              <a:t> (1) </a:t>
            </a:r>
            <a:r>
              <a:rPr lang="zh-CN" altLang="fr-FR" sz="2000" b="1" dirty="0">
                <a:solidFill>
                  <a:srgbClr val="A50021"/>
                </a:solidFill>
                <a:latin typeface="Times New Roman" pitchFamily="18" charset="0"/>
                <a:ea typeface="仿宋_GB2312" pitchFamily="49" charset="-122"/>
                <a:cs typeface="Times New Roman" pitchFamily="18" charset="0"/>
              </a:rPr>
              <a:t>编码</a:t>
            </a:r>
          </a:p>
          <a:p>
            <a:pPr marL="457196" lvl="1"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由于</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的定义域是区间</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a:t>
            </a:r>
            <a:r>
              <a:rPr lang="fr-FR" altLang="zh-CN" sz="2000" dirty="0">
                <a:latin typeface="Times New Roman" pitchFamily="18" charset="0"/>
                <a:ea typeface="仿宋_GB2312" pitchFamily="49" charset="-122"/>
                <a:cs typeface="Times New Roman" pitchFamily="18" charset="0"/>
              </a:rPr>
              <a:t>31]</a:t>
            </a:r>
            <a:r>
              <a:rPr lang="zh-CN" altLang="fr-FR" sz="2000" dirty="0">
                <a:latin typeface="Times New Roman" pitchFamily="18" charset="0"/>
                <a:ea typeface="仿宋_GB2312" pitchFamily="49" charset="-122"/>
                <a:cs typeface="Times New Roman" pitchFamily="18" charset="0"/>
              </a:rPr>
              <a:t>上的整数，由</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位二进制数即可全部表示。因此，可采用二进制编码方法，其编码串的长度为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a:t>
            </a:r>
          </a:p>
          <a:p>
            <a:pPr marL="457196" lvl="1"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例如，用二进制串</a:t>
            </a:r>
            <a:r>
              <a:rPr lang="fr-FR" altLang="zh-CN" sz="2000" dirty="0">
                <a:latin typeface="Times New Roman" pitchFamily="18" charset="0"/>
                <a:ea typeface="仿宋_GB2312" pitchFamily="49" charset="-122"/>
                <a:cs typeface="Times New Roman" pitchFamily="18" charset="0"/>
              </a:rPr>
              <a:t>00000</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x=0,11111</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x=31</a:t>
            </a:r>
            <a:r>
              <a:rPr lang="zh-CN" altLang="fr-FR" sz="2000" dirty="0">
                <a:latin typeface="Times New Roman" pitchFamily="18" charset="0"/>
                <a:ea typeface="仿宋_GB2312" pitchFamily="49" charset="-122"/>
                <a:cs typeface="Times New Roman" pitchFamily="18" charset="0"/>
              </a:rPr>
              <a:t>等。其中的</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和</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为基因值。</a:t>
            </a:r>
          </a:p>
          <a:p>
            <a:pPr defTabSz="914391">
              <a:lnSpc>
                <a:spcPct val="120000"/>
              </a:lnSpc>
              <a:spcBef>
                <a:spcPts val="1800"/>
              </a:spcBef>
            </a:pPr>
            <a:r>
              <a:rPr lang="fr-FR" altLang="zh-CN" sz="2000" dirty="0">
                <a:solidFill>
                  <a:srgbClr val="A50021"/>
                </a:solidFill>
                <a:latin typeface="Times New Roman" pitchFamily="18" charset="0"/>
                <a:ea typeface="仿宋_GB2312" pitchFamily="49" charset="-122"/>
                <a:cs typeface="Times New Roman" pitchFamily="18" charset="0"/>
              </a:rPr>
              <a:t>             </a:t>
            </a:r>
            <a:r>
              <a:rPr lang="fr-FR" altLang="zh-CN" sz="2000" b="1" dirty="0">
                <a:solidFill>
                  <a:srgbClr val="A50021"/>
                </a:solidFill>
                <a:latin typeface="Times New Roman" pitchFamily="18" charset="0"/>
                <a:ea typeface="仿宋_GB2312" pitchFamily="49" charset="-122"/>
                <a:cs typeface="Times New Roman" pitchFamily="18" charset="0"/>
              </a:rPr>
              <a:t>(2) </a:t>
            </a:r>
            <a:r>
              <a:rPr lang="zh-CN" altLang="fr-FR" sz="2000" b="1" dirty="0">
                <a:solidFill>
                  <a:srgbClr val="A50021"/>
                </a:solidFill>
                <a:latin typeface="Times New Roman" pitchFamily="18" charset="0"/>
                <a:ea typeface="仿宋_GB2312" pitchFamily="49" charset="-122"/>
                <a:cs typeface="Times New Roman" pitchFamily="18" charset="0"/>
              </a:rPr>
              <a:t>生成初始种群</a:t>
            </a:r>
          </a:p>
          <a:p>
            <a:pPr marL="457196" lvl="1" defTabSz="914391">
              <a:lnSpc>
                <a:spcPct val="120000"/>
              </a:lnSpc>
              <a:spcBef>
                <a:spcPts val="1800"/>
              </a:spcBef>
            </a:pPr>
            <a:r>
              <a:rPr lang="zh-CN" altLang="fr-FR" sz="2000" dirty="0">
                <a:latin typeface="Times New Roman" pitchFamily="18" charset="0"/>
                <a:ea typeface="仿宋_GB2312" pitchFamily="49" charset="-122"/>
                <a:cs typeface="Times New Roman" pitchFamily="18" charset="0"/>
              </a:rPr>
              <a:t>    若假设给定的种群规模</a:t>
            </a:r>
            <a:r>
              <a:rPr lang="fr-FR" altLang="zh-CN" sz="2000" dirty="0">
                <a:latin typeface="Times New Roman" pitchFamily="18" charset="0"/>
                <a:ea typeface="仿宋_GB2312" pitchFamily="49" charset="-122"/>
                <a:cs typeface="Times New Roman" pitchFamily="18" charset="0"/>
              </a:rPr>
              <a:t>N=4</a:t>
            </a:r>
            <a:r>
              <a:rPr lang="zh-CN" altLang="fr-FR" sz="2000" dirty="0">
                <a:latin typeface="Times New Roman" pitchFamily="18" charset="0"/>
                <a:ea typeface="仿宋_GB2312" pitchFamily="49" charset="-122"/>
                <a:cs typeface="Times New Roman" pitchFamily="18" charset="0"/>
              </a:rPr>
              <a:t>，则可用</a:t>
            </a:r>
            <a:r>
              <a:rPr lang="fr-FR" altLang="zh-CN" sz="2000" dirty="0">
                <a:latin typeface="Times New Roman" pitchFamily="18" charset="0"/>
                <a:ea typeface="仿宋_GB2312" pitchFamily="49" charset="-122"/>
                <a:cs typeface="Times New Roman" pitchFamily="18" charset="0"/>
              </a:rPr>
              <a:t>4</a:t>
            </a:r>
            <a:r>
              <a:rPr lang="zh-CN" altLang="fr-FR" sz="2000" dirty="0">
                <a:latin typeface="Times New Roman" pitchFamily="18" charset="0"/>
                <a:ea typeface="仿宋_GB2312" pitchFamily="49" charset="-122"/>
                <a:cs typeface="Times New Roman" pitchFamily="18" charset="0"/>
              </a:rPr>
              <a:t>个随机生成的长度为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的二进制串作为初始种群。再假设随机生成的初始种群（即第</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代种群）为：</a:t>
            </a:r>
          </a:p>
          <a:p>
            <a:pPr marL="457196" lvl="1" defTabSz="91439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=0 1 1 0 1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 1 0 0 1</a:t>
            </a:r>
          </a:p>
          <a:p>
            <a:pPr marL="457196" lvl="1" defTabSz="91439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 1 0 0 0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 0 0 1 0</a:t>
            </a:r>
            <a:endParaRPr lang="en-US" altLang="zh-CN" sz="2000" dirty="0">
              <a:latin typeface="Times New Roman" pitchFamily="18" charset="0"/>
              <a:ea typeface="仿宋_GB2312" pitchFamily="49" charset="-122"/>
              <a:cs typeface="Times New Roman" pitchFamily="18" charset="0"/>
            </a:endParaRPr>
          </a:p>
        </p:txBody>
      </p:sp>
      <p:sp>
        <p:nvSpPr>
          <p:cNvPr id="119811"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47151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79388" y="1052737"/>
            <a:ext cx="8785225" cy="5478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fr-FR" altLang="zh-CN" sz="2000" b="1" dirty="0">
                <a:solidFill>
                  <a:srgbClr val="A50021"/>
                </a:solidFill>
                <a:latin typeface="Times New Roman" pitchFamily="18" charset="0"/>
                <a:ea typeface="仿宋_GB2312" pitchFamily="49" charset="-122"/>
                <a:cs typeface="Times New Roman" pitchFamily="18" charset="0"/>
              </a:rPr>
              <a:t>(3) </a:t>
            </a:r>
            <a:r>
              <a:rPr lang="zh-CN" altLang="fr-FR" sz="2000" b="1" dirty="0">
                <a:solidFill>
                  <a:srgbClr val="A50021"/>
                </a:solidFill>
                <a:latin typeface="Times New Roman" pitchFamily="18" charset="0"/>
                <a:ea typeface="仿宋_GB2312" pitchFamily="49" charset="-122"/>
                <a:cs typeface="Times New Roman" pitchFamily="18" charset="0"/>
              </a:rPr>
              <a:t>计算适应度</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要计算个体的适应度，首先应该定义适应度函数。由于本例是求</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的最大值，因此可直接用</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来作为适应度函数。即：</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f(s)=f(x)</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其中的二进制串</a:t>
            </a:r>
            <a:r>
              <a:rPr lang="fr-FR" altLang="zh-CN" sz="2000" dirty="0">
                <a:latin typeface="Times New Roman" pitchFamily="18" charset="0"/>
                <a:ea typeface="仿宋_GB2312" pitchFamily="49" charset="-122"/>
                <a:cs typeface="Times New Roman" pitchFamily="18" charset="0"/>
              </a:rPr>
              <a:t>s</a:t>
            </a:r>
            <a:r>
              <a:rPr lang="zh-CN" altLang="fr-FR" sz="2000" dirty="0">
                <a:latin typeface="Times New Roman" pitchFamily="18" charset="0"/>
                <a:ea typeface="仿宋_GB2312" pitchFamily="49" charset="-122"/>
                <a:cs typeface="Times New Roman" pitchFamily="18" charset="0"/>
              </a:rPr>
              <a:t>对应着变量</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的值。根据此函数，初始种群中各个个体的适应值及其所占比例</a:t>
            </a:r>
            <a:r>
              <a:rPr lang="zh-CN" altLang="en-US" sz="2000" dirty="0">
                <a:latin typeface="Times New Roman" pitchFamily="18" charset="0"/>
                <a:ea typeface="仿宋_GB2312" pitchFamily="49" charset="-122"/>
                <a:cs typeface="Times New Roman" pitchFamily="18" charset="0"/>
              </a:rPr>
              <a:t>为</a:t>
            </a:r>
            <a:r>
              <a:rPr lang="zh-CN" altLang="fr-FR" sz="2000" dirty="0">
                <a:latin typeface="Times New Roman" pitchFamily="18" charset="0"/>
                <a:ea typeface="仿宋_GB2312" pitchFamily="49" charset="-122"/>
                <a:cs typeface="Times New Roman" pitchFamily="18" charset="0"/>
              </a:rPr>
              <a:t>。</a:t>
            </a:r>
          </a:p>
          <a:p>
            <a:pPr defTabSz="914391"/>
            <a:endParaRPr lang="en-US" altLang="zh-CN"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marL="457196" lvl="1" defTabSz="914391"/>
            <a:r>
              <a:rPr lang="zh-CN" altLang="fr-FR" sz="2000" dirty="0">
                <a:latin typeface="Times New Roman" pitchFamily="18" charset="0"/>
                <a:ea typeface="仿宋_GB2312" pitchFamily="49" charset="-122"/>
                <a:cs typeface="Times New Roman" pitchFamily="18" charset="0"/>
              </a:rPr>
              <a:t>可以看出，在</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个个体中</a:t>
            </a:r>
            <a:r>
              <a:rPr lang="fr-FR" altLang="zh-CN" sz="2000">
                <a:latin typeface="Times New Roman" pitchFamily="18" charset="0"/>
                <a:ea typeface="仿宋_GB2312" pitchFamily="49" charset="-122"/>
                <a:cs typeface="Times New Roman" pitchFamily="18" charset="0"/>
              </a:rPr>
              <a:t>S</a:t>
            </a:r>
            <a:r>
              <a:rPr lang="fr-FR" altLang="zh-CN" sz="2000" baseline="-12000">
                <a:latin typeface="Times New Roman" pitchFamily="18" charset="0"/>
                <a:ea typeface="仿宋_GB2312" pitchFamily="49" charset="-122"/>
                <a:cs typeface="Times New Roman" pitchFamily="18" charset="0"/>
              </a:rPr>
              <a:t>02</a:t>
            </a:r>
            <a:r>
              <a:rPr lang="zh-CN" altLang="fr-FR" sz="2000">
                <a:latin typeface="Times New Roman" pitchFamily="18" charset="0"/>
                <a:ea typeface="仿宋_GB2312" pitchFamily="49" charset="-122"/>
                <a:cs typeface="Times New Roman" pitchFamily="18" charset="0"/>
              </a:rPr>
              <a:t>的</a:t>
            </a:r>
            <a:r>
              <a:rPr lang="zh-CN" altLang="fr-FR" sz="2000" dirty="0">
                <a:latin typeface="Times New Roman" pitchFamily="18" charset="0"/>
                <a:ea typeface="仿宋_GB2312" pitchFamily="49" charset="-122"/>
                <a:cs typeface="Times New Roman" pitchFamily="18" charset="0"/>
              </a:rPr>
              <a:t>适应值最大，是当前最佳个体。</a:t>
            </a:r>
            <a:endParaRPr lang="zh-CN" altLang="en-US" sz="2000" dirty="0">
              <a:latin typeface="Times New Roman" pitchFamily="18" charset="0"/>
              <a:ea typeface="仿宋_GB2312" pitchFamily="49" charset="-122"/>
              <a:cs typeface="Times New Roman" pitchFamily="18" charset="0"/>
            </a:endParaRPr>
          </a:p>
        </p:txBody>
      </p:sp>
      <p:graphicFrame>
        <p:nvGraphicFramePr>
          <p:cNvPr id="120835" name="Group 3"/>
          <p:cNvGraphicFramePr>
            <a:graphicFrameLocks noGrp="1"/>
          </p:cNvGraphicFramePr>
          <p:nvPr/>
        </p:nvGraphicFramePr>
        <p:xfrm>
          <a:off x="591368" y="3897052"/>
          <a:ext cx="8064500" cy="1954213"/>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558925">
                  <a:extLst>
                    <a:ext uri="{9D8B030D-6E8A-4147-A177-3AD203B41FA5}">
                      <a16:colId xmlns:a16="http://schemas.microsoft.com/office/drawing/2014/main" val="20005"/>
                    </a:ext>
                  </a:extLst>
                </a:gridCol>
                <a:gridCol w="1260475">
                  <a:extLst>
                    <a:ext uri="{9D8B030D-6E8A-4147-A177-3AD203B41FA5}">
                      <a16:colId xmlns:a16="http://schemas.microsoft.com/office/drawing/2014/main" val="20006"/>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编号</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个体串（染色体）</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x</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适应值</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chemeClr val="tx1"/>
                          </a:solidFill>
                          <a:effectLst/>
                          <a:latin typeface="仿宋_GB2312" pitchFamily="49" charset="-122"/>
                          <a:ea typeface="仿宋_GB2312" pitchFamily="49" charset="-122"/>
                        </a:rPr>
                        <a:t>百分比</a:t>
                      </a:r>
                      <a:r>
                        <a:rPr kumimoji="0" lang="fr-FR" altLang="zh-CN" sz="1600" b="1" i="0" u="none" strike="noStrike" cap="none" normalizeH="0" baseline="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累计百分比</a:t>
                      </a: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选中次数</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67.18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72.59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27.41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17966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457200" y="1449152"/>
            <a:ext cx="8039236" cy="5256213"/>
          </a:xfrm>
        </p:spPr>
        <p:txBody>
          <a:bodyPr/>
          <a:lstStyle/>
          <a:p>
            <a:pPr>
              <a:lnSpc>
                <a:spcPct val="120000"/>
              </a:lnSpc>
            </a:pPr>
            <a:r>
              <a:rPr lang="zh-CN" altLang="en-US" sz="2400" dirty="0"/>
              <a:t>达尔文的</a:t>
            </a:r>
            <a:r>
              <a:rPr lang="zh-CN" altLang="en-US" sz="2400" dirty="0">
                <a:solidFill>
                  <a:srgbClr val="0000FF"/>
                </a:solidFill>
              </a:rPr>
              <a:t>自然选择学说</a:t>
            </a:r>
            <a:r>
              <a:rPr lang="zh-CN" altLang="en-US" sz="2400" dirty="0"/>
              <a:t>是一种被人们广泛接受的生物进化学说：</a:t>
            </a:r>
          </a:p>
          <a:p>
            <a:pPr lvl="1">
              <a:lnSpc>
                <a:spcPct val="120000"/>
              </a:lnSpc>
              <a:spcBef>
                <a:spcPts val="1200"/>
              </a:spcBef>
            </a:pPr>
            <a:r>
              <a:rPr lang="zh-CN" altLang="en-US" sz="2200" b="0" dirty="0"/>
              <a:t>生物要生存下去，就必须进行生存斗争。</a:t>
            </a:r>
          </a:p>
          <a:p>
            <a:pPr lvl="1">
              <a:lnSpc>
                <a:spcPct val="120000"/>
              </a:lnSpc>
              <a:spcBef>
                <a:spcPts val="1200"/>
              </a:spcBef>
            </a:pPr>
            <a:r>
              <a:rPr lang="zh-CN" altLang="en-US" sz="2200" b="0" dirty="0"/>
              <a:t>具有</a:t>
            </a:r>
            <a:r>
              <a:rPr lang="zh-CN" altLang="en-US" sz="2200" dirty="0">
                <a:solidFill>
                  <a:srgbClr val="0000FF"/>
                </a:solidFill>
              </a:rPr>
              <a:t>有利变异的个体容易存活</a:t>
            </a:r>
            <a:r>
              <a:rPr lang="zh-CN" altLang="en-US" sz="2200" b="0" dirty="0"/>
              <a:t>下来，并且有更多的机会将有利变异传给后代；具有</a:t>
            </a:r>
            <a:r>
              <a:rPr lang="zh-CN" altLang="en-US" sz="2200" dirty="0">
                <a:solidFill>
                  <a:srgbClr val="0000FF"/>
                </a:solidFill>
              </a:rPr>
              <a:t>不利变异的个体就容易被淘汰</a:t>
            </a:r>
            <a:r>
              <a:rPr lang="zh-CN" altLang="en-US" sz="2200" b="0" dirty="0"/>
              <a:t>，产生后代的机会也少的多。</a:t>
            </a:r>
          </a:p>
          <a:p>
            <a:pPr lvl="1">
              <a:lnSpc>
                <a:spcPct val="120000"/>
              </a:lnSpc>
              <a:spcBef>
                <a:spcPts val="1200"/>
              </a:spcBef>
            </a:pPr>
            <a:r>
              <a:rPr lang="zh-CN" altLang="en-US" sz="2200" dirty="0">
                <a:solidFill>
                  <a:srgbClr val="FF66FF"/>
                </a:solidFill>
                <a:effectLst>
                  <a:outerShdw blurRad="38100" dist="38100" dir="2700000" algn="tl">
                    <a:srgbClr val="000000">
                      <a:alpha val="43137"/>
                    </a:srgbClr>
                  </a:outerShdw>
                </a:effectLst>
              </a:rPr>
              <a:t>适者生存，不适者淘汰</a:t>
            </a:r>
            <a:r>
              <a:rPr lang="zh-CN" altLang="en-US" sz="2200" b="0" dirty="0">
                <a:solidFill>
                  <a:srgbClr val="FF0000"/>
                </a:solidFill>
              </a:rPr>
              <a:t>：</a:t>
            </a:r>
            <a:r>
              <a:rPr lang="zh-CN" altLang="en-US" sz="2200" b="0" dirty="0"/>
              <a:t>自然选择。</a:t>
            </a:r>
          </a:p>
          <a:p>
            <a:pPr lvl="1">
              <a:lnSpc>
                <a:spcPct val="120000"/>
              </a:lnSpc>
              <a:spcBef>
                <a:spcPts val="1200"/>
              </a:spcBef>
            </a:pPr>
            <a:r>
              <a:rPr lang="zh-CN" altLang="en-US" sz="2200" dirty="0">
                <a:solidFill>
                  <a:srgbClr val="FF0000"/>
                </a:solidFill>
              </a:rPr>
              <a:t>遗传和变异</a:t>
            </a:r>
            <a:r>
              <a:rPr lang="zh-CN" altLang="en-US" sz="2200" b="0" dirty="0"/>
              <a:t>是决定生物进化的内在因素。（相对稳定</a:t>
            </a:r>
            <a:r>
              <a:rPr lang="en-US" altLang="zh-CN" sz="2200" b="0" dirty="0"/>
              <a:t>+</a:t>
            </a:r>
            <a:r>
              <a:rPr lang="zh-CN" altLang="en-US" sz="2200" b="0" dirty="0"/>
              <a:t>新的物种）</a:t>
            </a:r>
          </a:p>
        </p:txBody>
      </p:sp>
      <p:sp>
        <p:nvSpPr>
          <p:cNvPr id="5" name="Text Box 3"/>
          <p:cNvSpPr txBox="1">
            <a:spLocks noChangeArrowheads="1"/>
          </p:cNvSpPr>
          <p:nvPr/>
        </p:nvSpPr>
        <p:spPr bwMode="auto">
          <a:xfrm>
            <a:off x="2483645" y="296652"/>
            <a:ext cx="3744912"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演化计算</a:t>
            </a:r>
          </a:p>
        </p:txBody>
      </p:sp>
    </p:spTree>
    <p:extLst>
      <p:ext uri="{BB962C8B-B14F-4D97-AF65-F5344CB8AC3E}">
        <p14:creationId xmlns:p14="http://schemas.microsoft.com/office/powerpoint/2010/main" val="348864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79513" y="1304765"/>
            <a:ext cx="7991475" cy="46161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en-US" sz="2000" b="1" dirty="0">
                <a:solidFill>
                  <a:srgbClr val="CC0000"/>
                </a:solidFill>
                <a:latin typeface="仿宋_GB2312" pitchFamily="49" charset="-122"/>
                <a:ea typeface="仿宋_GB2312" pitchFamily="49" charset="-122"/>
              </a:rPr>
              <a:t>（</a:t>
            </a:r>
            <a:r>
              <a:rPr lang="en-US" altLang="zh-CN" sz="2000" b="1" dirty="0">
                <a:solidFill>
                  <a:srgbClr val="CC0000"/>
                </a:solidFill>
                <a:latin typeface="仿宋_GB2312" pitchFamily="49" charset="-122"/>
                <a:ea typeface="仿宋_GB2312" pitchFamily="49" charset="-122"/>
              </a:rPr>
              <a:t>4) </a:t>
            </a:r>
            <a:r>
              <a:rPr lang="zh-CN" altLang="en-US" sz="2000" b="1" dirty="0">
                <a:solidFill>
                  <a:srgbClr val="CC0000"/>
                </a:solidFill>
                <a:latin typeface="仿宋_GB2312" pitchFamily="49" charset="-122"/>
                <a:ea typeface="仿宋_GB2312" pitchFamily="49" charset="-122"/>
              </a:rPr>
              <a:t>选择操作</a:t>
            </a:r>
          </a:p>
          <a:p>
            <a:pPr marL="457196" lvl="1" defTabSz="914391">
              <a:lnSpc>
                <a:spcPct val="120000"/>
              </a:lnSpc>
              <a:spcBef>
                <a:spcPts val="1200"/>
              </a:spcBef>
            </a:pPr>
            <a:r>
              <a:rPr lang="zh-CN" altLang="en-US" sz="2000" dirty="0">
                <a:latin typeface="仿宋_GB2312" pitchFamily="49" charset="-122"/>
                <a:ea typeface="仿宋_GB2312" pitchFamily="49" charset="-122"/>
              </a:rPr>
              <a:t>假设采用轮盘赌方式选择个体，且依次生成的</a:t>
            </a:r>
            <a:r>
              <a:rPr lang="en-US" altLang="zh-CN" sz="2000" dirty="0">
                <a:latin typeface="仿宋_GB2312" pitchFamily="49" charset="-122"/>
                <a:ea typeface="仿宋_GB2312" pitchFamily="49" charset="-122"/>
              </a:rPr>
              <a:t>4</a:t>
            </a:r>
            <a:r>
              <a:rPr lang="zh-CN" altLang="en-US" sz="2000" dirty="0">
                <a:latin typeface="仿宋_GB2312" pitchFamily="49" charset="-122"/>
                <a:ea typeface="仿宋_GB2312" pitchFamily="49" charset="-122"/>
              </a:rPr>
              <a:t>个随机数（相当于轮盘上指针所指的数）为</a:t>
            </a:r>
            <a:r>
              <a:rPr lang="en-US" altLang="zh-CN" sz="2000" dirty="0">
                <a:latin typeface="仿宋_GB2312" pitchFamily="49" charset="-122"/>
                <a:ea typeface="仿宋_GB2312" pitchFamily="49" charset="-122"/>
              </a:rPr>
              <a:t>0.85</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0.32</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0.12</a:t>
            </a:r>
            <a:r>
              <a:rPr lang="zh-CN" altLang="en-US" sz="2000" dirty="0">
                <a:latin typeface="仿宋_GB2312" pitchFamily="49" charset="-122"/>
                <a:ea typeface="仿宋_GB2312" pitchFamily="49" charset="-122"/>
              </a:rPr>
              <a:t>和</a:t>
            </a:r>
            <a:r>
              <a:rPr lang="en-US" altLang="zh-CN" sz="2000" dirty="0">
                <a:latin typeface="仿宋_GB2312" pitchFamily="49" charset="-122"/>
                <a:ea typeface="仿宋_GB2312" pitchFamily="49" charset="-122"/>
              </a:rPr>
              <a:t>0.46</a:t>
            </a:r>
            <a:r>
              <a:rPr lang="zh-CN" altLang="en-US" sz="2000" dirty="0">
                <a:latin typeface="仿宋_GB2312" pitchFamily="49" charset="-122"/>
                <a:ea typeface="仿宋_GB2312" pitchFamily="49" charset="-122"/>
              </a:rPr>
              <a:t>，经选择后得到的新的种群为：</a:t>
            </a:r>
            <a:endParaRPr lang="zh-CN" altLang="fr-FR" sz="2000" dirty="0">
              <a:latin typeface="仿宋_GB2312" pitchFamily="49" charset="-122"/>
              <a:ea typeface="仿宋_GB2312" pitchFamily="49" charset="-122"/>
            </a:endParaRPr>
          </a:p>
          <a:p>
            <a:pPr marL="457196" lvl="1" defTabSz="914391">
              <a:lnSpc>
                <a:spcPct val="120000"/>
              </a:lnSpc>
              <a:spcBef>
                <a:spcPts val="1200"/>
              </a:spcBef>
            </a:pPr>
            <a:r>
              <a:rPr lang="zh-CN" altLang="fr-FR" sz="2000" dirty="0">
                <a:latin typeface="仿宋_GB2312" pitchFamily="49" charset="-122"/>
                <a:ea typeface="仿宋_GB2312" pitchFamily="49" charset="-122"/>
              </a:rPr>
              <a:t>    </a:t>
            </a:r>
            <a:r>
              <a:rPr lang="fr-FR" altLang="zh-CN" sz="2000" dirty="0">
                <a:latin typeface="仿宋_GB2312" pitchFamily="49" charset="-122"/>
                <a:ea typeface="仿宋_GB2312" pitchFamily="49" charset="-122"/>
              </a:rPr>
              <a:t>S</a:t>
            </a:r>
            <a:r>
              <a:rPr lang="fr-FR" altLang="zh-CN" sz="2000" baseline="-25000" dirty="0">
                <a:latin typeface="仿宋_GB2312" pitchFamily="49" charset="-122"/>
                <a:ea typeface="仿宋_GB2312" pitchFamily="49" charset="-122"/>
              </a:rPr>
              <a:t>01</a:t>
            </a:r>
            <a:r>
              <a:rPr lang="fr-FR" altLang="zh-CN" sz="2000" dirty="0">
                <a:latin typeface="仿宋_GB2312" pitchFamily="49" charset="-122"/>
                <a:ea typeface="仿宋_GB2312" pitchFamily="49" charset="-122"/>
              </a:rPr>
              <a:t>=10010</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02</a:t>
            </a:r>
            <a:r>
              <a:rPr lang="fr-FR" altLang="zh-CN" sz="2000" dirty="0">
                <a:latin typeface="仿宋_GB2312" pitchFamily="49" charset="-122"/>
                <a:ea typeface="仿宋_GB2312" pitchFamily="49" charset="-122"/>
              </a:rPr>
              <a:t>=11001</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03</a:t>
            </a:r>
            <a:r>
              <a:rPr lang="fr-FR" altLang="zh-CN" sz="2000" dirty="0">
                <a:latin typeface="仿宋_GB2312" pitchFamily="49" charset="-122"/>
                <a:ea typeface="仿宋_GB2312" pitchFamily="49" charset="-122"/>
              </a:rPr>
              <a:t>=01101</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04</a:t>
            </a:r>
            <a:r>
              <a:rPr lang="fr-FR" altLang="zh-CN" sz="2000" dirty="0">
                <a:latin typeface="仿宋_GB2312" pitchFamily="49" charset="-122"/>
                <a:ea typeface="仿宋_GB2312" pitchFamily="49" charset="-122"/>
              </a:rPr>
              <a:t>=11001</a:t>
            </a:r>
          </a:p>
          <a:p>
            <a:pPr marL="457196" lvl="1" defTabSz="914391">
              <a:lnSpc>
                <a:spcPct val="120000"/>
              </a:lnSpc>
              <a:spcBef>
                <a:spcPts val="1200"/>
              </a:spcBef>
            </a:pPr>
            <a:r>
              <a:rPr lang="zh-CN" altLang="fr-FR" sz="2000" dirty="0">
                <a:latin typeface="仿宋_GB2312" pitchFamily="49" charset="-122"/>
                <a:ea typeface="仿宋_GB2312" pitchFamily="49" charset="-122"/>
              </a:rPr>
              <a:t>其中，染色体</a:t>
            </a:r>
            <a:r>
              <a:rPr lang="fr-FR" altLang="zh-CN" sz="2000" dirty="0">
                <a:latin typeface="仿宋_GB2312" pitchFamily="49" charset="-122"/>
                <a:ea typeface="仿宋_GB2312" pitchFamily="49" charset="-122"/>
              </a:rPr>
              <a:t>11001</a:t>
            </a:r>
            <a:r>
              <a:rPr lang="zh-CN" altLang="fr-FR" sz="2000" dirty="0">
                <a:latin typeface="仿宋_GB2312" pitchFamily="49" charset="-122"/>
                <a:ea typeface="仿宋_GB2312" pitchFamily="49" charset="-122"/>
              </a:rPr>
              <a:t>在种群中出现了</a:t>
            </a:r>
            <a:r>
              <a:rPr lang="fr-FR" altLang="zh-CN" sz="2000" dirty="0">
                <a:latin typeface="仿宋_GB2312" pitchFamily="49" charset="-122"/>
                <a:ea typeface="仿宋_GB2312" pitchFamily="49" charset="-122"/>
              </a:rPr>
              <a:t>2</a:t>
            </a:r>
            <a:r>
              <a:rPr lang="zh-CN" altLang="fr-FR" sz="2000" dirty="0">
                <a:latin typeface="仿宋_GB2312" pitchFamily="49" charset="-122"/>
                <a:ea typeface="仿宋_GB2312" pitchFamily="49" charset="-122"/>
              </a:rPr>
              <a:t>次，而原染色体</a:t>
            </a:r>
            <a:r>
              <a:rPr lang="fr-FR" altLang="zh-CN" sz="2000" dirty="0">
                <a:latin typeface="仿宋_GB2312" pitchFamily="49" charset="-122"/>
                <a:ea typeface="仿宋_GB2312" pitchFamily="49" charset="-122"/>
              </a:rPr>
              <a:t>01000</a:t>
            </a:r>
            <a:r>
              <a:rPr lang="zh-CN" altLang="fr-FR" sz="2000" dirty="0">
                <a:latin typeface="仿宋_GB2312" pitchFamily="49" charset="-122"/>
                <a:ea typeface="仿宋_GB2312" pitchFamily="49" charset="-122"/>
              </a:rPr>
              <a:t>则因适应值太小而被淘汰 </a:t>
            </a:r>
            <a:endParaRPr lang="zh-CN" altLang="en-US" sz="2000" dirty="0">
              <a:latin typeface="仿宋_GB2312" pitchFamily="49" charset="-122"/>
              <a:ea typeface="仿宋_GB2312" pitchFamily="49" charset="-122"/>
            </a:endParaRPr>
          </a:p>
        </p:txBody>
      </p:sp>
      <p:sp>
        <p:nvSpPr>
          <p:cNvPr id="121860" name="Rectangle 4"/>
          <p:cNvSpPr>
            <a:spLocks noChangeArrowheads="1"/>
          </p:cNvSpPr>
          <p:nvPr/>
        </p:nvSpPr>
        <p:spPr bwMode="auto">
          <a:xfrm>
            <a:off x="2699792" y="3244129"/>
            <a:ext cx="6359433" cy="12003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r>
              <a:rPr lang="en-US" altLang="zh-CN" dirty="0"/>
              <a:t>14%               53%                    5%                 27%        </a:t>
            </a:r>
            <a:br>
              <a:rPr lang="en-US" altLang="zh-CN" dirty="0"/>
            </a:br>
            <a:r>
              <a:rPr lang="en-US" altLang="zh-CN" dirty="0"/>
              <a:t>----------|----------------------------|------------|-</a:t>
            </a:r>
            <a:r>
              <a:rPr lang="en-US" altLang="zh-CN" b="1" dirty="0">
                <a:solidFill>
                  <a:srgbClr val="FF0000"/>
                </a:solidFill>
              </a:rPr>
              <a:t>*</a:t>
            </a:r>
            <a:r>
              <a:rPr lang="en-US" altLang="zh-CN" dirty="0"/>
              <a:t>-------------------------|</a:t>
            </a:r>
            <a:br>
              <a:rPr lang="en-US" altLang="zh-CN" dirty="0"/>
            </a:br>
            <a:r>
              <a:rPr lang="en-US" altLang="zh-CN" dirty="0"/>
              <a:t>   </a:t>
            </a:r>
            <a:r>
              <a:rPr lang="zh-CN" altLang="en-US" dirty="0"/>
              <a:t>个体</a:t>
            </a:r>
            <a:r>
              <a:rPr lang="en-US" altLang="zh-CN" dirty="0"/>
              <a:t>1              </a:t>
            </a:r>
            <a:r>
              <a:rPr lang="zh-CN" altLang="en-US" dirty="0"/>
              <a:t>个体</a:t>
            </a:r>
            <a:r>
              <a:rPr lang="en-US" altLang="zh-CN" dirty="0"/>
              <a:t>2                  </a:t>
            </a:r>
            <a:r>
              <a:rPr lang="zh-CN" altLang="en-US" dirty="0"/>
              <a:t>个体</a:t>
            </a:r>
            <a:r>
              <a:rPr lang="en-US" altLang="zh-CN" dirty="0"/>
              <a:t>3    ^</a:t>
            </a:r>
            <a:r>
              <a:rPr lang="en-US" altLang="zh-CN" b="1" dirty="0">
                <a:solidFill>
                  <a:srgbClr val="FF0000"/>
                </a:solidFill>
              </a:rPr>
              <a:t>0.85</a:t>
            </a:r>
            <a:r>
              <a:rPr lang="en-US" altLang="zh-CN" dirty="0"/>
              <a:t>    </a:t>
            </a:r>
            <a:r>
              <a:rPr lang="zh-CN" altLang="en-US" dirty="0"/>
              <a:t>个体</a:t>
            </a:r>
            <a:r>
              <a:rPr lang="en-US" altLang="zh-CN" dirty="0"/>
              <a:t>4</a:t>
            </a:r>
            <a:br>
              <a:rPr lang="en-US" altLang="zh-CN" dirty="0"/>
            </a:br>
            <a:r>
              <a:rPr lang="zh-CN" altLang="en-US" dirty="0"/>
              <a:t>随机数为</a:t>
            </a:r>
            <a:r>
              <a:rPr lang="en-US" altLang="zh-CN" dirty="0"/>
              <a:t>0.85</a:t>
            </a:r>
            <a:r>
              <a:rPr lang="zh-CN" altLang="en-US" dirty="0"/>
              <a:t>落在了个体</a:t>
            </a:r>
            <a:r>
              <a:rPr lang="en-US" altLang="zh-CN" dirty="0"/>
              <a:t>4</a:t>
            </a:r>
            <a:r>
              <a:rPr lang="zh-CN" altLang="en-US" dirty="0"/>
              <a:t>的端内</a:t>
            </a:r>
            <a:r>
              <a:rPr lang="en-US" altLang="zh-CN" dirty="0"/>
              <a:t>.</a:t>
            </a:r>
            <a:r>
              <a:rPr lang="zh-CN" altLang="en-US" dirty="0"/>
              <a:t>本次选择了个体</a:t>
            </a:r>
            <a:r>
              <a:rPr lang="en-US" altLang="zh-CN" dirty="0"/>
              <a:t>4.  </a:t>
            </a:r>
          </a:p>
        </p:txBody>
      </p:sp>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96476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79389" y="1052737"/>
            <a:ext cx="8785225" cy="5638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fr-FR" altLang="zh-CN" sz="2000" b="1" dirty="0">
                <a:solidFill>
                  <a:srgbClr val="CC0066"/>
                </a:solidFill>
                <a:latin typeface="Times New Roman" pitchFamily="18" charset="0"/>
              </a:rPr>
              <a:t> </a:t>
            </a:r>
            <a:r>
              <a:rPr lang="fr-FR" altLang="zh-CN" sz="2000" b="1" dirty="0">
                <a:solidFill>
                  <a:srgbClr val="CC0066"/>
                </a:solidFill>
                <a:latin typeface="Times New Roman" pitchFamily="18" charset="0"/>
                <a:ea typeface="仿宋_GB2312" pitchFamily="49" charset="-122"/>
                <a:cs typeface="Times New Roman" pitchFamily="18" charset="0"/>
              </a:rPr>
              <a:t>(5) </a:t>
            </a:r>
            <a:r>
              <a:rPr lang="zh-CN" altLang="fr-FR" sz="2000" b="1" dirty="0">
                <a:solidFill>
                  <a:srgbClr val="CC0066"/>
                </a:solidFill>
                <a:latin typeface="Times New Roman" pitchFamily="18" charset="0"/>
                <a:ea typeface="仿宋_GB2312" pitchFamily="49" charset="-122"/>
                <a:cs typeface="Times New Roman" pitchFamily="18" charset="0"/>
              </a:rPr>
              <a:t>交叉</a:t>
            </a:r>
          </a:p>
          <a:p>
            <a:pPr marL="457196" lvl="1" defTabSz="914391">
              <a:lnSpc>
                <a:spcPct val="110000"/>
              </a:lnSpc>
              <a:spcBef>
                <a:spcPts val="1200"/>
              </a:spcBef>
            </a:pPr>
            <a:r>
              <a:rPr lang="zh-CN" altLang="fr-FR" sz="2000" dirty="0">
                <a:latin typeface="Times New Roman" pitchFamily="18" charset="0"/>
                <a:ea typeface="仿宋_GB2312" pitchFamily="49" charset="-122"/>
                <a:cs typeface="Times New Roman" pitchFamily="18" charset="0"/>
              </a:rPr>
              <a:t>    假设交叉概率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为</a:t>
            </a:r>
            <a:r>
              <a:rPr lang="en-US" altLang="zh-CN" sz="2000" dirty="0">
                <a:latin typeface="Times New Roman" pitchFamily="18" charset="0"/>
                <a:ea typeface="仿宋_GB2312" pitchFamily="49" charset="-122"/>
                <a:cs typeface="Times New Roman" pitchFamily="18" charset="0"/>
              </a:rPr>
              <a:t>50%</a:t>
            </a:r>
            <a:r>
              <a:rPr lang="zh-CN" altLang="en-US" sz="2000" dirty="0">
                <a:latin typeface="Times New Roman" pitchFamily="18" charset="0"/>
                <a:ea typeface="仿宋_GB2312" pitchFamily="49" charset="-122"/>
                <a:cs typeface="Times New Roman" pitchFamily="18" charset="0"/>
              </a:rPr>
              <a:t>，则种群中只有</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的染色体参与</a:t>
            </a:r>
            <a:r>
              <a:rPr lang="zh-CN" altLang="fr-FR" sz="2000" dirty="0">
                <a:latin typeface="Times New Roman" pitchFamily="18" charset="0"/>
                <a:ea typeface="仿宋_GB2312" pitchFamily="49" charset="-122"/>
                <a:cs typeface="Times New Roman" pitchFamily="18" charset="0"/>
              </a:rPr>
              <a:t>交叉</a:t>
            </a:r>
            <a:r>
              <a:rPr lang="zh-CN" altLang="en-US" sz="2000" dirty="0">
                <a:latin typeface="Times New Roman" pitchFamily="18" charset="0"/>
                <a:ea typeface="仿宋_GB2312" pitchFamily="49" charset="-122"/>
                <a:cs typeface="Times New Roman" pitchFamily="18" charset="0"/>
              </a:rPr>
              <a:t>。若规定种群中的染色体按顺序两两配对交叉，且有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01</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02</a:t>
            </a:r>
            <a:r>
              <a:rPr lang="zh-CN" altLang="fr-FR" sz="2000" dirty="0">
                <a:latin typeface="Times New Roman" pitchFamily="18" charset="0"/>
                <a:ea typeface="仿宋_GB2312" pitchFamily="49" charset="-122"/>
                <a:cs typeface="Times New Roman" pitchFamily="18" charset="0"/>
              </a:rPr>
              <a:t>交叉，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03</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04</a:t>
            </a:r>
            <a:r>
              <a:rPr lang="zh-CN" altLang="fr-FR" sz="2000" dirty="0">
                <a:latin typeface="Times New Roman" pitchFamily="18" charset="0"/>
                <a:ea typeface="仿宋_GB2312" pitchFamily="49" charset="-122"/>
                <a:cs typeface="Times New Roman" pitchFamily="18" charset="0"/>
              </a:rPr>
              <a:t>不交叉，则交叉情况</a:t>
            </a:r>
            <a:r>
              <a:rPr lang="zh-CN" altLang="en-US" sz="2000" dirty="0">
                <a:latin typeface="Times New Roman" pitchFamily="18" charset="0"/>
                <a:ea typeface="仿宋_GB2312" pitchFamily="49" charset="-122"/>
                <a:cs typeface="Times New Roman" pitchFamily="18" charset="0"/>
              </a:rPr>
              <a:t>为：</a:t>
            </a: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marL="914391" lvl="2" defTabSz="914391">
              <a:lnSpc>
                <a:spcPct val="110000"/>
              </a:lnSpc>
            </a:pPr>
            <a:r>
              <a:rPr lang="zh-CN" altLang="fr-FR" sz="2000" dirty="0">
                <a:latin typeface="Times New Roman" pitchFamily="18" charset="0"/>
                <a:ea typeface="仿宋_GB2312" pitchFamily="49" charset="-122"/>
                <a:cs typeface="Times New Roman" pitchFamily="18" charset="0"/>
              </a:rPr>
              <a:t>可见，经交叉后得到的新的种群为：</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=10001</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=11010</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=01101</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p:txBody>
      </p:sp>
      <p:graphicFrame>
        <p:nvGraphicFramePr>
          <p:cNvPr id="122938" name="Group 58"/>
          <p:cNvGraphicFramePr>
            <a:graphicFrameLocks noGrp="1"/>
          </p:cNvGraphicFramePr>
          <p:nvPr/>
        </p:nvGraphicFramePr>
        <p:xfrm>
          <a:off x="863588" y="2780928"/>
          <a:ext cx="7164388" cy="1959611"/>
        </p:xfrm>
        <a:graphic>
          <a:graphicData uri="http://schemas.openxmlformats.org/drawingml/2006/table">
            <a:tbl>
              <a:tblPr/>
              <a:tblGrid>
                <a:gridCol w="647700">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1084262">
                  <a:extLst>
                    <a:ext uri="{9D8B030D-6E8A-4147-A177-3AD203B41FA5}">
                      <a16:colId xmlns:a16="http://schemas.microsoft.com/office/drawing/2014/main" val="20004"/>
                    </a:ext>
                  </a:extLst>
                </a:gridCol>
                <a:gridCol w="1116013">
                  <a:extLst>
                    <a:ext uri="{9D8B030D-6E8A-4147-A177-3AD203B41FA5}">
                      <a16:colId xmlns:a16="http://schemas.microsoft.com/office/drawing/2014/main" val="20005"/>
                    </a:ext>
                  </a:extLst>
                </a:gridCol>
              </a:tblGrid>
              <a:tr h="3657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编号</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交叉位</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306428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17477" y="704766"/>
            <a:ext cx="7779755" cy="5986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fr-FR" altLang="zh-CN" sz="2000" b="1" dirty="0">
                <a:solidFill>
                  <a:srgbClr val="CC0000"/>
                </a:solidFill>
                <a:latin typeface="Times New Roman" pitchFamily="18" charset="0"/>
                <a:ea typeface="仿宋_GB2312" pitchFamily="49" charset="-122"/>
                <a:cs typeface="Times New Roman" pitchFamily="18" charset="0"/>
              </a:rPr>
              <a:t> </a:t>
            </a:r>
            <a:r>
              <a:rPr lang="en-US" altLang="zh-CN" sz="2000" b="1" dirty="0">
                <a:solidFill>
                  <a:srgbClr val="CC0000"/>
                </a:solidFill>
                <a:latin typeface="Times New Roman" pitchFamily="18" charset="0"/>
                <a:ea typeface="仿宋_GB2312" pitchFamily="49" charset="-122"/>
                <a:cs typeface="Times New Roman" pitchFamily="18" charset="0"/>
              </a:rPr>
              <a:t>(6) </a:t>
            </a:r>
            <a:r>
              <a:rPr lang="zh-CN" altLang="en-US" sz="2000" b="1" dirty="0">
                <a:solidFill>
                  <a:srgbClr val="CC0000"/>
                </a:solidFill>
                <a:latin typeface="Times New Roman" pitchFamily="18" charset="0"/>
                <a:ea typeface="仿宋_GB2312" pitchFamily="49" charset="-122"/>
                <a:cs typeface="Times New Roman" pitchFamily="18" charset="0"/>
              </a:rPr>
              <a:t>变异</a:t>
            </a:r>
          </a:p>
          <a:p>
            <a:pPr defTabSz="914391">
              <a:lnSpc>
                <a:spcPct val="120000"/>
              </a:lnSpc>
              <a:spcBef>
                <a:spcPts val="1200"/>
              </a:spcBef>
            </a:pPr>
            <a:r>
              <a:rPr lang="zh-CN" altLang="en-US" sz="2000" dirty="0">
                <a:latin typeface="Times New Roman" pitchFamily="18" charset="0"/>
                <a:ea typeface="仿宋_GB2312" pitchFamily="49" charset="-122"/>
                <a:cs typeface="Times New Roman" pitchFamily="18" charset="0"/>
              </a:rPr>
              <a:t>    变异概率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m</a:t>
            </a:r>
            <a:r>
              <a:rPr lang="zh-CN" altLang="en-US" sz="2000" dirty="0">
                <a:latin typeface="Times New Roman" pitchFamily="18" charset="0"/>
                <a:ea typeface="仿宋_GB2312" pitchFamily="49" charset="-122"/>
                <a:cs typeface="Times New Roman" pitchFamily="18" charset="0"/>
              </a:rPr>
              <a:t>一般都很小，假设本次循环中没有发生变异，则变异前的种群即为进化后所得到的第</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代种群。即：</a:t>
            </a:r>
          </a:p>
          <a:p>
            <a:pPr marL="457196" lvl="1" defTabSz="914391">
              <a:lnSpc>
                <a:spcPct val="135000"/>
              </a:lnSpc>
            </a:pPr>
            <a:r>
              <a:rPr lang="zh-CN" altLang="en-US"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=10001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=11010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=01101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a:p>
            <a:pPr defTabSz="914391"/>
            <a:endParaRPr lang="en-US" altLang="zh-CN" sz="900" b="1" dirty="0">
              <a:solidFill>
                <a:srgbClr val="0000CC"/>
              </a:solidFill>
              <a:latin typeface="Times New Roman" pitchFamily="18" charset="0"/>
              <a:ea typeface="仿宋_GB2312" pitchFamily="49" charset="-122"/>
              <a:cs typeface="Times New Roman" pitchFamily="18" charset="0"/>
            </a:endParaRPr>
          </a:p>
          <a:p>
            <a:pPr defTabSz="914391"/>
            <a:r>
              <a:rPr lang="zh-CN" altLang="en-US" sz="2000" b="1" dirty="0">
                <a:solidFill>
                  <a:srgbClr val="C00000"/>
                </a:solidFill>
                <a:latin typeface="Times New Roman" pitchFamily="18" charset="0"/>
                <a:ea typeface="仿宋_GB2312" pitchFamily="49" charset="-122"/>
                <a:cs typeface="Times New Roman" pitchFamily="18" charset="0"/>
              </a:rPr>
              <a:t>然后，对第</a:t>
            </a:r>
            <a:r>
              <a:rPr lang="en-US" altLang="zh-CN" sz="2000" b="1" dirty="0">
                <a:solidFill>
                  <a:srgbClr val="C00000"/>
                </a:solidFill>
                <a:latin typeface="Times New Roman" pitchFamily="18" charset="0"/>
                <a:ea typeface="仿宋_GB2312" pitchFamily="49" charset="-122"/>
                <a:cs typeface="Times New Roman" pitchFamily="18" charset="0"/>
              </a:rPr>
              <a:t>1</a:t>
            </a:r>
            <a:r>
              <a:rPr lang="zh-CN" altLang="en-US" sz="2000" b="1" dirty="0">
                <a:solidFill>
                  <a:srgbClr val="C00000"/>
                </a:solidFill>
                <a:latin typeface="Times New Roman" pitchFamily="18" charset="0"/>
                <a:ea typeface="仿宋_GB2312" pitchFamily="49" charset="-122"/>
                <a:cs typeface="Times New Roman" pitchFamily="18" charset="0"/>
              </a:rPr>
              <a:t>代种群重复上述</a:t>
            </a:r>
            <a:r>
              <a:rPr lang="en-US" altLang="zh-CN" sz="2000" b="1" dirty="0">
                <a:solidFill>
                  <a:srgbClr val="C00000"/>
                </a:solidFill>
                <a:latin typeface="Times New Roman" pitchFamily="18" charset="0"/>
                <a:ea typeface="仿宋_GB2312" pitchFamily="49" charset="-122"/>
                <a:cs typeface="Times New Roman" pitchFamily="18" charset="0"/>
              </a:rPr>
              <a:t>(4)-(6)</a:t>
            </a:r>
            <a:r>
              <a:rPr lang="zh-CN" altLang="en-US" sz="2000" b="1" dirty="0">
                <a:solidFill>
                  <a:srgbClr val="C00000"/>
                </a:solidFill>
                <a:latin typeface="Times New Roman" pitchFamily="18" charset="0"/>
                <a:ea typeface="仿宋_GB2312" pitchFamily="49" charset="-122"/>
                <a:cs typeface="Times New Roman" pitchFamily="18" charset="0"/>
              </a:rPr>
              <a:t>的操作，选择情况如下：</a:t>
            </a:r>
            <a:r>
              <a:rPr lang="zh-CN" altLang="en-US" b="1" dirty="0">
                <a:solidFill>
                  <a:srgbClr val="C00000"/>
                </a:solidFill>
                <a:latin typeface="Times New Roman" pitchFamily="18" charset="0"/>
                <a:ea typeface="仿宋_GB2312" pitchFamily="49" charset="-122"/>
                <a:cs typeface="Times New Roman" pitchFamily="18" charset="0"/>
              </a:rPr>
              <a:t> </a:t>
            </a:r>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0.14</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0.51</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0.24</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0.82</a:t>
            </a:r>
            <a:r>
              <a:rPr lang="zh-CN" altLang="en-US" sz="2000" dirty="0">
                <a:latin typeface="Times New Roman" pitchFamily="18" charset="0"/>
                <a:ea typeface="仿宋_GB2312" pitchFamily="49" charset="-122"/>
                <a:cs typeface="Times New Roman" pitchFamily="18" charset="0"/>
              </a:rPr>
              <a:t>，经选择后得到的新的种群为：</a:t>
            </a:r>
          </a:p>
          <a:p>
            <a:pPr defTabSz="914391">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11</a:t>
            </a:r>
            <a:r>
              <a:rPr lang="en-US" altLang="zh-CN" sz="2000" dirty="0">
                <a:latin typeface="Times New Roman" pitchFamily="18" charset="0"/>
                <a:ea typeface="仿宋_GB2312" pitchFamily="49" charset="-122"/>
                <a:cs typeface="Times New Roman" pitchFamily="18" charset="0"/>
              </a:rPr>
              <a:t>=10001       S</a:t>
            </a:r>
            <a:r>
              <a:rPr lang="en-US" altLang="zh-CN" sz="2000" baseline="-25000" dirty="0">
                <a:latin typeface="Times New Roman" pitchFamily="18" charset="0"/>
                <a:ea typeface="仿宋_GB2312" pitchFamily="49" charset="-122"/>
                <a:cs typeface="Times New Roman" pitchFamily="18" charset="0"/>
              </a:rPr>
              <a:t>12</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13</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14</a:t>
            </a:r>
            <a:r>
              <a:rPr lang="en-US" altLang="zh-CN" sz="2000" dirty="0">
                <a:latin typeface="Times New Roman" pitchFamily="18" charset="0"/>
                <a:ea typeface="仿宋_GB2312" pitchFamily="49" charset="-122"/>
                <a:cs typeface="Times New Roman" pitchFamily="18" charset="0"/>
              </a:rPr>
              <a:t>=11001</a:t>
            </a:r>
          </a:p>
          <a:p>
            <a:pPr defTabSz="914391">
              <a:spcBef>
                <a:spcPts val="600"/>
              </a:spcBef>
            </a:pPr>
            <a:r>
              <a:rPr lang="zh-CN" altLang="en-US" sz="2000" dirty="0">
                <a:latin typeface="Times New Roman" pitchFamily="18" charset="0"/>
                <a:ea typeface="仿宋_GB2312" pitchFamily="49" charset="-122"/>
                <a:cs typeface="Times New Roman" pitchFamily="18" charset="0"/>
              </a:rPr>
              <a:t>可以看出，染色体</a:t>
            </a:r>
            <a:r>
              <a:rPr lang="en-US" altLang="zh-CN" sz="2000" dirty="0">
                <a:latin typeface="Times New Roman" pitchFamily="18" charset="0"/>
                <a:ea typeface="仿宋_GB2312" pitchFamily="49" charset="-122"/>
                <a:cs typeface="Times New Roman" pitchFamily="18" charset="0"/>
              </a:rPr>
              <a:t>11010</a:t>
            </a:r>
            <a:r>
              <a:rPr lang="zh-CN" altLang="en-US" sz="2000" dirty="0">
                <a:latin typeface="Times New Roman" pitchFamily="18" charset="0"/>
                <a:ea typeface="仿宋_GB2312" pitchFamily="49" charset="-122"/>
                <a:cs typeface="Times New Roman" pitchFamily="18" charset="0"/>
              </a:rPr>
              <a:t>被选择了</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次，而原染色体</a:t>
            </a:r>
            <a:r>
              <a:rPr lang="en-US" altLang="zh-CN" sz="2000" dirty="0">
                <a:latin typeface="Times New Roman" pitchFamily="18" charset="0"/>
                <a:ea typeface="仿宋_GB2312" pitchFamily="49" charset="-122"/>
                <a:cs typeface="Times New Roman" pitchFamily="18" charset="0"/>
              </a:rPr>
              <a:t>01101</a:t>
            </a:r>
            <a:r>
              <a:rPr lang="zh-CN" altLang="en-US" sz="2000" dirty="0">
                <a:latin typeface="Times New Roman" pitchFamily="18" charset="0"/>
                <a:ea typeface="仿宋_GB2312" pitchFamily="49" charset="-122"/>
                <a:cs typeface="Times New Roman" pitchFamily="18" charset="0"/>
              </a:rPr>
              <a:t>则因适应值太小而被淘汰。 </a:t>
            </a:r>
          </a:p>
        </p:txBody>
      </p:sp>
      <p:sp>
        <p:nvSpPr>
          <p:cNvPr id="5" name="Text Box 3"/>
          <p:cNvSpPr txBox="1">
            <a:spLocks noChangeArrowheads="1"/>
          </p:cNvSpPr>
          <p:nvPr/>
        </p:nvSpPr>
        <p:spPr bwMode="auto">
          <a:xfrm>
            <a:off x="1845154" y="7749"/>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graphicFrame>
        <p:nvGraphicFramePr>
          <p:cNvPr id="6" name="Group 65"/>
          <p:cNvGraphicFramePr>
            <a:graphicFrameLocks noGrp="1"/>
          </p:cNvGraphicFramePr>
          <p:nvPr/>
        </p:nvGraphicFramePr>
        <p:xfrm>
          <a:off x="404662" y="2904069"/>
          <a:ext cx="8064500" cy="1766067"/>
        </p:xfrm>
        <a:graphic>
          <a:graphicData uri="http://schemas.openxmlformats.org/drawingml/2006/table">
            <a:tbl>
              <a:tblPr/>
              <a:tblGrid>
                <a:gridCol w="6477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编号</a:t>
                      </a:r>
                      <a:endParaRPr kumimoji="0" lang="zh-CN" altLang="en-US"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个体串（染色体）</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a:ln>
                            <a:noFill/>
                          </a:ln>
                          <a:solidFill>
                            <a:srgbClr val="0000CC"/>
                          </a:solidFill>
                          <a:effectLst/>
                          <a:latin typeface="Arial" charset="0"/>
                          <a:ea typeface="宋体" pitchFamily="2" charset="-122"/>
                        </a:rPr>
                        <a:t> x</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适应值</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百分比</a:t>
                      </a:r>
                      <a:r>
                        <a:rPr kumimoji="0" lang="fr-FR" altLang="zh-CN" sz="1600" b="1" i="0" u="none" strike="noStrike" cap="none" normalizeH="0" baseline="0">
                          <a:ln>
                            <a:noFill/>
                          </a:ln>
                          <a:solidFill>
                            <a:srgbClr val="0000CC"/>
                          </a:solidFill>
                          <a:effectLst/>
                          <a:latin typeface="Arial" charset="0"/>
                          <a:ea typeface="宋体" pitchFamily="2" charset="-122"/>
                        </a:rPr>
                        <a:t>%</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累计百分比</a:t>
                      </a:r>
                      <a:r>
                        <a:rPr kumimoji="0" lang="fr-FR" altLang="zh-CN" sz="1600" b="1" i="0" u="none" strike="noStrike" cap="none" normalizeH="0" baseline="0" dirty="0">
                          <a:ln>
                            <a:noFill/>
                          </a:ln>
                          <a:solidFill>
                            <a:srgbClr val="0000CC"/>
                          </a:solidFill>
                          <a:effectLst/>
                          <a:latin typeface="Arial" charset="0"/>
                          <a:ea typeface="宋体" pitchFamily="2" charset="-122"/>
                        </a:rPr>
                        <a:t>%</a:t>
                      </a:r>
                      <a:endParaRPr kumimoji="0" lang="en-US" altLang="zh-CN"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选中次数</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16.437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38.43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54.86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64.47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35.53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091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79389" y="1304925"/>
            <a:ext cx="8785225" cy="47698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endParaRPr lang="zh-CN" altLang="fr-FR" sz="2000" dirty="0">
              <a:latin typeface="Times New Roman" pitchFamily="18" charset="0"/>
              <a:ea typeface="仿宋_GB2312" pitchFamily="49" charset="-122"/>
              <a:cs typeface="Times New Roman" pitchFamily="18" charset="0"/>
            </a:endParaRPr>
          </a:p>
          <a:p>
            <a:pPr defTabSz="914391"/>
            <a:endParaRPr lang="en-US" altLang="zh-CN"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可见，经杂交后得到的新的种群为：</a:t>
            </a:r>
          </a:p>
          <a:p>
            <a:pPr defTabSz="914391">
              <a:lnSpc>
                <a:spcPct val="120000"/>
              </a:lnSpc>
              <a:spcBef>
                <a:spcPts val="12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=10010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=11010</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b="1" dirty="0">
                <a:solidFill>
                  <a:srgbClr val="FF0000"/>
                </a:solidFill>
                <a:latin typeface="Times New Roman" pitchFamily="18" charset="0"/>
                <a:ea typeface="仿宋_GB2312" pitchFamily="49" charset="-122"/>
                <a:cs typeface="Times New Roman" pitchFamily="18" charset="0"/>
              </a:rPr>
              <a:t>可以看出，第</a:t>
            </a:r>
            <a:r>
              <a:rPr lang="fr-FR" altLang="zh-CN" sz="2000" b="1" dirty="0">
                <a:solidFill>
                  <a:srgbClr val="FF0000"/>
                </a:solidFill>
                <a:latin typeface="Times New Roman" pitchFamily="18" charset="0"/>
                <a:ea typeface="仿宋_GB2312" pitchFamily="49" charset="-122"/>
                <a:cs typeface="Times New Roman" pitchFamily="18" charset="0"/>
              </a:rPr>
              <a:t>3</a:t>
            </a:r>
            <a:r>
              <a:rPr lang="zh-CN" altLang="fr-FR" sz="2000" b="1" dirty="0">
                <a:solidFill>
                  <a:srgbClr val="FF0000"/>
                </a:solidFill>
                <a:latin typeface="Times New Roman" pitchFamily="18" charset="0"/>
                <a:ea typeface="仿宋_GB2312" pitchFamily="49" charset="-122"/>
                <a:cs typeface="Times New Roman" pitchFamily="18" charset="0"/>
              </a:rPr>
              <a:t>位基因均为</a:t>
            </a:r>
            <a:r>
              <a:rPr lang="fr-FR" altLang="zh-CN" sz="2000" b="1" dirty="0">
                <a:solidFill>
                  <a:srgbClr val="FF0000"/>
                </a:solidFill>
                <a:latin typeface="Times New Roman" pitchFamily="18" charset="0"/>
                <a:ea typeface="仿宋_GB2312" pitchFamily="49" charset="-122"/>
                <a:cs typeface="Times New Roman" pitchFamily="18" charset="0"/>
              </a:rPr>
              <a:t>0</a:t>
            </a:r>
            <a:r>
              <a:rPr lang="zh-CN" altLang="fr-FR" sz="2000" b="1" dirty="0">
                <a:solidFill>
                  <a:srgbClr val="FF0000"/>
                </a:solidFill>
                <a:latin typeface="Times New Roman" pitchFamily="18" charset="0"/>
                <a:ea typeface="仿宋_GB2312" pitchFamily="49" charset="-122"/>
                <a:cs typeface="Times New Roman" pitchFamily="18" charset="0"/>
              </a:rPr>
              <a:t>，已经不可能通过交配达到最优解。这种过早陷入局部最优解的现象称为早熟。为解决这一问题，需要采用变异操作</a:t>
            </a:r>
            <a:r>
              <a:rPr lang="zh-CN" altLang="fr-FR" sz="2000" dirty="0">
                <a:latin typeface="Times New Roman" pitchFamily="18" charset="0"/>
                <a:ea typeface="仿宋_GB2312" pitchFamily="49" charset="-122"/>
                <a:cs typeface="Times New Roman" pitchFamily="18" charset="0"/>
              </a:rPr>
              <a:t>。</a:t>
            </a:r>
            <a:endParaRPr lang="zh-CN" altLang="en-US" sz="2000" dirty="0">
              <a:latin typeface="Times New Roman" pitchFamily="18" charset="0"/>
              <a:ea typeface="仿宋_GB2312" pitchFamily="49" charset="-122"/>
              <a:cs typeface="Times New Roman" pitchFamily="18" charset="0"/>
            </a:endParaRPr>
          </a:p>
        </p:txBody>
      </p:sp>
      <p:graphicFrame>
        <p:nvGraphicFramePr>
          <p:cNvPr id="126006" name="Group 54"/>
          <p:cNvGraphicFramePr>
            <a:graphicFrameLocks noGrp="1"/>
          </p:cNvGraphicFramePr>
          <p:nvPr/>
        </p:nvGraphicFramePr>
        <p:xfrm>
          <a:off x="684214" y="2024063"/>
          <a:ext cx="7375524"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65337">
                  <a:extLst>
                    <a:ext uri="{9D8B030D-6E8A-4147-A177-3AD203B41FA5}">
                      <a16:colId xmlns:a16="http://schemas.microsoft.com/office/drawing/2014/main" val="20001"/>
                    </a:ext>
                  </a:extLst>
                </a:gridCol>
                <a:gridCol w="111601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5412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交叉对象</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4111669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79388" y="1376364"/>
            <a:ext cx="8964612" cy="45928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zh-CN" altLang="fr-FR" sz="2000" dirty="0">
                <a:latin typeface="Times New Roman" pitchFamily="18" charset="0"/>
                <a:ea typeface="仿宋_GB2312" pitchFamily="49" charset="-122"/>
                <a:cs typeface="Times New Roman" pitchFamily="18" charset="0"/>
              </a:rPr>
              <a:t>    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代种群，其变异情况</a:t>
            </a:r>
            <a:r>
              <a:rPr lang="zh-CN" altLang="en-US" sz="2000" dirty="0">
                <a:latin typeface="Times New Roman" pitchFamily="18" charset="0"/>
                <a:ea typeface="仿宋_GB2312" pitchFamily="49" charset="-122"/>
                <a:cs typeface="Times New Roman" pitchFamily="18" charset="0"/>
              </a:rPr>
              <a:t>：</a:t>
            </a: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spcBef>
                <a:spcPts val="1200"/>
              </a:spcBef>
            </a:pPr>
            <a:r>
              <a:rPr lang="zh-CN" altLang="fr-FR" sz="2000" dirty="0">
                <a:latin typeface="Times New Roman" pitchFamily="18" charset="0"/>
                <a:ea typeface="仿宋_GB2312" pitchFamily="49" charset="-122"/>
                <a:cs typeface="Times New Roman" pitchFamily="18" charset="0"/>
              </a:rPr>
              <a:t>   它是通过对</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zh-CN" altLang="fr-FR" sz="2000" dirty="0">
                <a:latin typeface="Times New Roman" pitchFamily="18" charset="0"/>
                <a:ea typeface="仿宋_GB2312" pitchFamily="49" charset="-122"/>
                <a:cs typeface="Times New Roman" pitchFamily="18" charset="0"/>
              </a:rPr>
              <a:t>的第</a:t>
            </a:r>
            <a:r>
              <a:rPr lang="fr-FR" altLang="zh-CN" sz="2000" dirty="0">
                <a:latin typeface="Times New Roman" pitchFamily="18" charset="0"/>
                <a:ea typeface="仿宋_GB2312" pitchFamily="49" charset="-122"/>
                <a:cs typeface="Times New Roman" pitchFamily="18" charset="0"/>
              </a:rPr>
              <a:t>3</a:t>
            </a:r>
            <a:r>
              <a:rPr lang="zh-CN" altLang="fr-FR" sz="2000" dirty="0">
                <a:latin typeface="Times New Roman" pitchFamily="18" charset="0"/>
                <a:ea typeface="仿宋_GB2312" pitchFamily="49" charset="-122"/>
                <a:cs typeface="Times New Roman" pitchFamily="18" charset="0"/>
              </a:rPr>
              <a:t>位的变异来实现的。变异后所得到的第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代种群为：</a:t>
            </a:r>
          </a:p>
          <a:p>
            <a:pPr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 </a:t>
            </a:r>
          </a:p>
          <a:p>
            <a:pPr defTabSz="914391">
              <a:lnSpc>
                <a:spcPct val="110000"/>
              </a:lnSpc>
              <a:spcBef>
                <a:spcPts val="1200"/>
              </a:spcBef>
            </a:pPr>
            <a:r>
              <a:rPr lang="en-US" altLang="zh-CN" sz="2000" dirty="0">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接着，再对第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代种群同样重复上述</a:t>
            </a:r>
            <a:r>
              <a:rPr lang="en-US" altLang="zh-CN" sz="2000" dirty="0">
                <a:latin typeface="Times New Roman" pitchFamily="18" charset="0"/>
                <a:ea typeface="仿宋_GB2312" pitchFamily="49" charset="-122"/>
                <a:cs typeface="Times New Roman" pitchFamily="18" charset="0"/>
              </a:rPr>
              <a:t>(4)-(6)</a:t>
            </a:r>
            <a:r>
              <a:rPr lang="zh-CN" altLang="en-US" sz="2000" dirty="0">
                <a:latin typeface="Times New Roman" pitchFamily="18" charset="0"/>
                <a:ea typeface="仿宋_GB2312" pitchFamily="49" charset="-122"/>
                <a:cs typeface="Times New Roman" pitchFamily="18" charset="0"/>
              </a:rPr>
              <a:t>的操作： </a:t>
            </a:r>
          </a:p>
        </p:txBody>
      </p:sp>
      <p:graphicFrame>
        <p:nvGraphicFramePr>
          <p:cNvPr id="127030" name="Group 54"/>
          <p:cNvGraphicFramePr>
            <a:graphicFrameLocks noGrp="1"/>
          </p:cNvGraphicFramePr>
          <p:nvPr/>
        </p:nvGraphicFramePr>
        <p:xfrm>
          <a:off x="755651" y="2276476"/>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74737">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是否变异</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变异位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a:t>
                      </a:r>
                      <a:r>
                        <a:rPr kumimoji="0" lang="en-US" altLang="zh-CN" sz="1800" b="1" i="0" u="none" strike="noStrike" cap="none" normalizeH="0" baseline="0">
                          <a:ln>
                            <a:noFill/>
                          </a:ln>
                          <a:solidFill>
                            <a:srgbClr val="0000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11156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42875" y="1557339"/>
            <a:ext cx="8821738" cy="43689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zh-CN" altLang="fr-FR" sz="2000" b="1" dirty="0">
                <a:solidFill>
                  <a:srgbClr val="0000CC"/>
                </a:solidFill>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代种群，同样重复上述</a:t>
            </a:r>
            <a:r>
              <a:rPr lang="fr-FR" altLang="zh-CN" sz="2000" dirty="0">
                <a:latin typeface="Times New Roman" pitchFamily="18" charset="0"/>
                <a:ea typeface="仿宋_GB2312" pitchFamily="49" charset="-122"/>
                <a:cs typeface="Times New Roman" pitchFamily="18" charset="0"/>
              </a:rPr>
              <a:t>(4)-(6)</a:t>
            </a:r>
            <a:r>
              <a:rPr lang="zh-CN" altLang="fr-FR" sz="2000" dirty="0">
                <a:latin typeface="Times New Roman" pitchFamily="18" charset="0"/>
                <a:ea typeface="仿宋_GB2312" pitchFamily="49" charset="-122"/>
                <a:cs typeface="Times New Roman" pitchFamily="18" charset="0"/>
              </a:rPr>
              <a:t>的操作。</a:t>
            </a: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r>
              <a:rPr lang="zh-CN" altLang="fr-FR" sz="2000" dirty="0">
                <a:latin typeface="Times New Roman" pitchFamily="18" charset="0"/>
                <a:ea typeface="仿宋_GB2312" pitchFamily="49" charset="-122"/>
                <a:cs typeface="Times New Roman" pitchFamily="18" charset="0"/>
              </a:rPr>
              <a:t> </a:t>
            </a: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0.42</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0.15</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0.59</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0.91</a:t>
            </a:r>
            <a:r>
              <a:rPr lang="zh-CN" altLang="en-US" sz="2000" dirty="0">
                <a:latin typeface="Times New Roman" pitchFamily="18" charset="0"/>
                <a:ea typeface="仿宋_GB2312" pitchFamily="49" charset="-122"/>
                <a:cs typeface="Times New Roman" pitchFamily="18" charset="0"/>
              </a:rPr>
              <a:t>，经选择后得到的新的种群为：</a:t>
            </a: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a:t>
            </a:r>
          </a:p>
        </p:txBody>
      </p:sp>
      <p:graphicFrame>
        <p:nvGraphicFramePr>
          <p:cNvPr id="128069" name="Group 69"/>
          <p:cNvGraphicFramePr>
            <a:graphicFrameLocks noGrp="1"/>
          </p:cNvGraphicFramePr>
          <p:nvPr/>
        </p:nvGraphicFramePr>
        <p:xfrm>
          <a:off x="503238" y="2457450"/>
          <a:ext cx="8064500" cy="1959611"/>
        </p:xfrm>
        <a:graphic>
          <a:graphicData uri="http://schemas.openxmlformats.org/drawingml/2006/table">
            <a:tbl>
              <a:tblPr/>
              <a:tblGrid>
                <a:gridCol w="684212">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116012">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16013">
                  <a:extLst>
                    <a:ext uri="{9D8B030D-6E8A-4147-A177-3AD203B41FA5}">
                      <a16:colId xmlns:a16="http://schemas.microsoft.com/office/drawing/2014/main" val="20006"/>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a:ln>
                            <a:noFill/>
                          </a:ln>
                          <a:solidFill>
                            <a:srgbClr val="0000CC"/>
                          </a:solidFill>
                          <a:effectLst/>
                          <a:latin typeface="Times New Roman" pitchFamily="18" charset="0"/>
                          <a:ea typeface="宋体" pitchFamily="2" charset="-122"/>
                        </a:rPr>
                        <a:t>x</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累计百分比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选中次数</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46.04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05615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65876" y="1412777"/>
            <a:ext cx="8785225" cy="5000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fr-FR" sz="2000" dirty="0">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r>
              <a:rPr lang="zh-CN" altLang="fr-FR" sz="2000" dirty="0">
                <a:latin typeface="Times New Roman" pitchFamily="18" charset="0"/>
                <a:ea typeface="仿宋_GB2312" pitchFamily="49" charset="-122"/>
                <a:cs typeface="Times New Roman" pitchFamily="18" charset="0"/>
              </a:rPr>
              <a:t> </a:t>
            </a:r>
          </a:p>
          <a:p>
            <a:pPr defTabSz="914391"/>
            <a:r>
              <a:rPr lang="zh-CN" altLang="fr-FR" sz="2000" dirty="0">
                <a:latin typeface="Times New Roman" pitchFamily="18" charset="0"/>
                <a:ea typeface="仿宋_GB2312" pitchFamily="49" charset="-122"/>
                <a:cs typeface="Times New Roman" pitchFamily="18" charset="0"/>
              </a:rPr>
              <a:t>    </a:t>
            </a: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800"/>
              </a:spcBef>
            </a:pPr>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800"/>
              </a:spcBef>
            </a:pPr>
            <a:r>
              <a:rPr lang="zh-CN" altLang="en-US" sz="2000" dirty="0">
                <a:latin typeface="Times New Roman" pitchFamily="18" charset="0"/>
                <a:ea typeface="仿宋_GB2312" pitchFamily="49" charset="-122"/>
                <a:cs typeface="Times New Roman" pitchFamily="18" charset="0"/>
              </a:rPr>
              <a:t>    这时，函数的最大值已经出现，其对应的染色体为</a:t>
            </a:r>
            <a:r>
              <a:rPr lang="en-US" altLang="zh-CN" sz="2000" dirty="0">
                <a:latin typeface="Times New Roman" pitchFamily="18" charset="0"/>
                <a:ea typeface="仿宋_GB2312" pitchFamily="49" charset="-122"/>
                <a:cs typeface="Times New Roman" pitchFamily="18" charset="0"/>
              </a:rPr>
              <a:t>11111</a:t>
            </a:r>
            <a:r>
              <a:rPr lang="zh-CN" altLang="en-US" sz="2000" dirty="0">
                <a:latin typeface="Times New Roman" pitchFamily="18" charset="0"/>
                <a:ea typeface="仿宋_GB2312" pitchFamily="49" charset="-122"/>
                <a:cs typeface="Times New Roman" pitchFamily="18" charset="0"/>
              </a:rPr>
              <a:t>，经解码后可知问题的最优解是在点</a:t>
            </a:r>
            <a:r>
              <a:rPr lang="en-US" altLang="zh-CN" sz="2000" dirty="0">
                <a:latin typeface="Times New Roman" pitchFamily="18" charset="0"/>
                <a:ea typeface="仿宋_GB2312" pitchFamily="49" charset="-122"/>
                <a:cs typeface="Times New Roman" pitchFamily="18" charset="0"/>
              </a:rPr>
              <a:t>x=31</a:t>
            </a:r>
            <a:r>
              <a:rPr lang="zh-CN" altLang="en-US" sz="2000" dirty="0">
                <a:latin typeface="Times New Roman" pitchFamily="18" charset="0"/>
                <a:ea typeface="仿宋_GB2312" pitchFamily="49" charset="-122"/>
                <a:cs typeface="Times New Roman" pitchFamily="18" charset="0"/>
              </a:rPr>
              <a:t>处。 </a:t>
            </a:r>
            <a:r>
              <a:rPr lang="fr-FR" altLang="zh-CN" sz="2000" dirty="0">
                <a:latin typeface="Times New Roman" pitchFamily="18" charset="0"/>
                <a:ea typeface="仿宋_GB2312" pitchFamily="49" charset="-122"/>
                <a:cs typeface="Times New Roman" pitchFamily="18" charset="0"/>
              </a:rPr>
              <a:t> </a:t>
            </a:r>
          </a:p>
          <a:p>
            <a:pPr defTabSz="914391">
              <a:lnSpc>
                <a:spcPct val="120000"/>
              </a:lnSpc>
              <a:spcBef>
                <a:spcPts val="1800"/>
              </a:spcBef>
            </a:pPr>
            <a:r>
              <a:rPr lang="zh-CN" altLang="fr-FR" sz="2000" dirty="0">
                <a:latin typeface="Times New Roman" pitchFamily="18" charset="0"/>
                <a:ea typeface="仿宋_GB2312" pitchFamily="49" charset="-122"/>
                <a:cs typeface="Times New Roman" pitchFamily="18" charset="0"/>
              </a:rPr>
              <a:t>    求解过程结束。</a:t>
            </a:r>
            <a:endParaRPr lang="zh-CN" altLang="en-US" sz="2000" dirty="0">
              <a:latin typeface="Times New Roman" pitchFamily="18" charset="0"/>
              <a:ea typeface="仿宋_GB2312" pitchFamily="49" charset="-122"/>
              <a:cs typeface="Times New Roman" pitchFamily="18" charset="0"/>
            </a:endParaRPr>
          </a:p>
        </p:txBody>
      </p:sp>
      <p:graphicFrame>
        <p:nvGraphicFramePr>
          <p:cNvPr id="129027" name="Group 3"/>
          <p:cNvGraphicFramePr>
            <a:graphicFrameLocks noGrp="1"/>
          </p:cNvGraphicFramePr>
          <p:nvPr/>
        </p:nvGraphicFramePr>
        <p:xfrm>
          <a:off x="870725" y="2312876"/>
          <a:ext cx="7375525" cy="2268856"/>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36207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编号</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交叉位</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a:t>
                      </a:r>
                      <a:r>
                        <a:rPr kumimoji="0" lang="en-US" altLang="zh-CN" sz="1800" b="1" i="0" u="none" strike="noStrike" cap="none" normalizeH="0" baseline="0">
                          <a:ln>
                            <a:noFill/>
                          </a:ln>
                          <a:solidFill>
                            <a:srgbClr val="FF33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a:t>
                      </a:r>
                      <a:r>
                        <a:rPr kumimoji="0" lang="en-US" altLang="zh-CN" sz="1800" b="1" i="0" u="none" strike="noStrike" cap="none" normalizeH="0" baseline="0">
                          <a:ln>
                            <a:noFill/>
                          </a:ln>
                          <a:solidFill>
                            <a:srgbClr val="FF33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2598539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
        <p:nvSpPr>
          <p:cNvPr id="173061" name="Rectangle 5"/>
          <p:cNvSpPr>
            <a:spLocks noChangeArrowheads="1"/>
          </p:cNvSpPr>
          <p:nvPr/>
        </p:nvSpPr>
        <p:spPr bwMode="auto">
          <a:xfrm>
            <a:off x="358775" y="1484784"/>
            <a:ext cx="83820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896" indent="-342896" defTabSz="914391">
              <a:spcBef>
                <a:spcPct val="20000"/>
              </a:spcBef>
              <a:buClr>
                <a:srgbClr val="333399"/>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目标：任何一个皇后都不会攻击到其他的皇后（皇后可以攻击和它在同一行、同一列或同一对角线上的皇后）</a:t>
            </a:r>
          </a:p>
          <a:p>
            <a:pPr marL="342896" indent="-342896" defTabSz="914391">
              <a:spcBef>
                <a:spcPct val="20000"/>
              </a:spcBef>
              <a:buClr>
                <a:srgbClr val="333399"/>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适应度函数取作可以彼此攻击的皇后对的数目（忽略障碍）</a:t>
            </a:r>
          </a:p>
        </p:txBody>
      </p:sp>
      <p:pic>
        <p:nvPicPr>
          <p:cNvPr id="173062" name="Picture 6" descr="8que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20" y="2960949"/>
            <a:ext cx="2808288" cy="280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3063" name="Text Box 7"/>
          <p:cNvSpPr txBox="1">
            <a:spLocks noChangeArrowheads="1"/>
          </p:cNvSpPr>
          <p:nvPr/>
        </p:nvSpPr>
        <p:spPr bwMode="auto">
          <a:xfrm>
            <a:off x="576264" y="6042814"/>
            <a:ext cx="79787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皇后的例子，其中每个状态用一个长度为</a:t>
            </a:r>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的字符串来表示，适应度函数取作不相互攻击的皇后对数目。</a:t>
            </a:r>
          </a:p>
        </p:txBody>
      </p:sp>
    </p:spTree>
    <p:extLst>
      <p:ext uri="{BB962C8B-B14F-4D97-AF65-F5344CB8AC3E}">
        <p14:creationId xmlns:p14="http://schemas.microsoft.com/office/powerpoint/2010/main" val="29526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ChangeArrowheads="1"/>
          </p:cNvSpPr>
          <p:nvPr/>
        </p:nvSpPr>
        <p:spPr bwMode="auto">
          <a:xfrm>
            <a:off x="268288" y="1572506"/>
            <a:ext cx="8875712" cy="527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问题表示：从</a:t>
            </a:r>
            <a:r>
              <a:rPr kumimoji="1" lang="en-US" altLang="zh-CN" sz="2400" b="1" dirty="0">
                <a:solidFill>
                  <a:srgbClr val="00B050"/>
                </a:solidFill>
                <a:latin typeface="仿宋_GB2312" pitchFamily="49" charset="-122"/>
                <a:ea typeface="仿宋_GB2312" pitchFamily="49" charset="-122"/>
              </a:rPr>
              <a:t>k</a:t>
            </a:r>
            <a:r>
              <a:rPr kumimoji="1" lang="zh-CN" altLang="en-US" sz="2400" b="1" dirty="0">
                <a:solidFill>
                  <a:srgbClr val="00B050"/>
                </a:solidFill>
                <a:latin typeface="仿宋_GB2312" pitchFamily="49" charset="-122"/>
                <a:ea typeface="仿宋_GB2312" pitchFamily="49" charset="-122"/>
              </a:rPr>
              <a:t>个随机生成的状态（种群）开始</a:t>
            </a:r>
          </a:p>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每个个体用一个有限长度的字符串表示</a:t>
            </a:r>
            <a:r>
              <a:rPr kumimoji="1" lang="en-US" altLang="zh-CN" sz="2400" b="1" dirty="0">
                <a:solidFill>
                  <a:srgbClr val="00B050"/>
                </a:solidFill>
                <a:latin typeface="仿宋_GB2312" pitchFamily="49" charset="-122"/>
                <a:ea typeface="仿宋_GB2312" pitchFamily="49" charset="-122"/>
              </a:rPr>
              <a:t>-</a:t>
            </a:r>
            <a:r>
              <a:rPr kumimoji="1" lang="zh-CN" altLang="en-US" sz="2400" b="1" dirty="0">
                <a:solidFill>
                  <a:srgbClr val="00B050"/>
                </a:solidFill>
                <a:latin typeface="仿宋_GB2312" pitchFamily="49" charset="-122"/>
                <a:ea typeface="仿宋_GB2312" pitchFamily="49" charset="-122"/>
              </a:rPr>
              <a:t>通常用</a:t>
            </a:r>
            <a:r>
              <a:rPr kumimoji="1" lang="en-US" altLang="zh-CN" sz="2400" b="1" dirty="0">
                <a:solidFill>
                  <a:srgbClr val="00B050"/>
                </a:solidFill>
                <a:latin typeface="仿宋_GB2312" pitchFamily="49" charset="-122"/>
                <a:ea typeface="仿宋_GB2312" pitchFamily="49" charset="-122"/>
              </a:rPr>
              <a:t>0</a:t>
            </a:r>
            <a:r>
              <a:rPr kumimoji="1" lang="zh-CN" altLang="en-US" sz="2400" b="1" dirty="0">
                <a:solidFill>
                  <a:srgbClr val="00B050"/>
                </a:solidFill>
                <a:latin typeface="仿宋_GB2312" pitchFamily="49" charset="-122"/>
                <a:ea typeface="仿宋_GB2312" pitchFamily="49" charset="-122"/>
              </a:rPr>
              <a:t>，</a:t>
            </a:r>
            <a:r>
              <a:rPr kumimoji="1" lang="en-US" altLang="zh-CN" sz="2400" b="1" dirty="0">
                <a:solidFill>
                  <a:srgbClr val="00B050"/>
                </a:solidFill>
                <a:latin typeface="仿宋_GB2312" pitchFamily="49" charset="-122"/>
                <a:ea typeface="仿宋_GB2312" pitchFamily="49" charset="-122"/>
              </a:rPr>
              <a:t>1</a:t>
            </a:r>
            <a:r>
              <a:rPr kumimoji="1" lang="zh-CN" altLang="en-US" sz="2400" b="1" dirty="0">
                <a:solidFill>
                  <a:srgbClr val="00B050"/>
                </a:solidFill>
                <a:latin typeface="仿宋_GB2312" pitchFamily="49" charset="-122"/>
                <a:ea typeface="仿宋_GB2312" pitchFamily="49" charset="-122"/>
              </a:rPr>
              <a:t>表示</a:t>
            </a:r>
          </a:p>
        </p:txBody>
      </p:sp>
      <p:grpSp>
        <p:nvGrpSpPr>
          <p:cNvPr id="174086" name="Group 6"/>
          <p:cNvGrpSpPr>
            <a:grpSpLocks/>
          </p:cNvGrpSpPr>
          <p:nvPr/>
        </p:nvGrpSpPr>
        <p:grpSpPr bwMode="auto">
          <a:xfrm>
            <a:off x="1295400" y="2614700"/>
            <a:ext cx="7620000" cy="3730625"/>
            <a:chOff x="816" y="1440"/>
            <a:chExt cx="4800" cy="2350"/>
          </a:xfrm>
        </p:grpSpPr>
        <p:sp>
          <p:nvSpPr>
            <p:cNvPr id="174087" name="Text Box 7"/>
            <p:cNvSpPr txBox="1">
              <a:spLocks noChangeArrowheads="1"/>
            </p:cNvSpPr>
            <p:nvPr/>
          </p:nvSpPr>
          <p:spPr bwMode="ltGray">
            <a:xfrm>
              <a:off x="816" y="1584"/>
              <a:ext cx="244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zh-CN" altLang="en-US" sz="2400" b="1" dirty="0"/>
                <a:t>每列八个皇后的位置：如</a:t>
              </a:r>
            </a:p>
          </p:txBody>
        </p:sp>
        <p:sp>
          <p:nvSpPr>
            <p:cNvPr id="174088" name="Rectangle 8"/>
            <p:cNvSpPr>
              <a:spLocks noChangeArrowheads="1"/>
            </p:cNvSpPr>
            <p:nvPr/>
          </p:nvSpPr>
          <p:spPr bwMode="ltGray">
            <a:xfrm>
              <a:off x="4902"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089" name="Rectangle 9"/>
            <p:cNvSpPr>
              <a:spLocks noChangeArrowheads="1"/>
            </p:cNvSpPr>
            <p:nvPr/>
          </p:nvSpPr>
          <p:spPr bwMode="ltGray">
            <a:xfrm>
              <a:off x="4668"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090" name="Rectangle 10"/>
            <p:cNvSpPr>
              <a:spLocks noChangeArrowheads="1"/>
            </p:cNvSpPr>
            <p:nvPr/>
          </p:nvSpPr>
          <p:spPr bwMode="ltGray">
            <a:xfrm>
              <a:off x="4434"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1" name="Rectangle 11"/>
            <p:cNvSpPr>
              <a:spLocks noChangeArrowheads="1"/>
            </p:cNvSpPr>
            <p:nvPr/>
          </p:nvSpPr>
          <p:spPr bwMode="ltGray">
            <a:xfrm>
              <a:off x="4200"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2" name="Rectangle 12"/>
            <p:cNvSpPr>
              <a:spLocks noChangeArrowheads="1"/>
            </p:cNvSpPr>
            <p:nvPr/>
          </p:nvSpPr>
          <p:spPr bwMode="ltGray">
            <a:xfrm>
              <a:off x="3966"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3" name="Rectangle 13"/>
            <p:cNvSpPr>
              <a:spLocks noChangeArrowheads="1"/>
            </p:cNvSpPr>
            <p:nvPr/>
          </p:nvSpPr>
          <p:spPr bwMode="ltGray">
            <a:xfrm>
              <a:off x="3732"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4" name="Rectangle 14"/>
            <p:cNvSpPr>
              <a:spLocks noChangeArrowheads="1"/>
            </p:cNvSpPr>
            <p:nvPr/>
          </p:nvSpPr>
          <p:spPr bwMode="ltGray">
            <a:xfrm>
              <a:off x="3498"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5" name="Rectangle 15"/>
            <p:cNvSpPr>
              <a:spLocks noChangeArrowheads="1"/>
            </p:cNvSpPr>
            <p:nvPr/>
          </p:nvSpPr>
          <p:spPr bwMode="ltGray">
            <a:xfrm>
              <a:off x="3264"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6" name="Rectangle 16"/>
            <p:cNvSpPr>
              <a:spLocks noChangeArrowheads="1"/>
            </p:cNvSpPr>
            <p:nvPr/>
          </p:nvSpPr>
          <p:spPr bwMode="ltGray">
            <a:xfrm>
              <a:off x="4902"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7" name="Rectangle 17"/>
            <p:cNvSpPr>
              <a:spLocks noChangeArrowheads="1"/>
            </p:cNvSpPr>
            <p:nvPr/>
          </p:nvSpPr>
          <p:spPr bwMode="ltGray">
            <a:xfrm>
              <a:off x="4668"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8" name="Rectangle 18"/>
            <p:cNvSpPr>
              <a:spLocks noChangeArrowheads="1"/>
            </p:cNvSpPr>
            <p:nvPr/>
          </p:nvSpPr>
          <p:spPr bwMode="ltGray">
            <a:xfrm>
              <a:off x="4434"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9" name="Rectangle 19"/>
            <p:cNvSpPr>
              <a:spLocks noChangeArrowheads="1"/>
            </p:cNvSpPr>
            <p:nvPr/>
          </p:nvSpPr>
          <p:spPr bwMode="ltGray">
            <a:xfrm>
              <a:off x="4200"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0" name="Rectangle 20"/>
            <p:cNvSpPr>
              <a:spLocks noChangeArrowheads="1"/>
            </p:cNvSpPr>
            <p:nvPr/>
          </p:nvSpPr>
          <p:spPr bwMode="ltGray">
            <a:xfrm>
              <a:off x="3966"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1" name="Rectangle 21"/>
            <p:cNvSpPr>
              <a:spLocks noChangeArrowheads="1"/>
            </p:cNvSpPr>
            <p:nvPr/>
          </p:nvSpPr>
          <p:spPr bwMode="ltGray">
            <a:xfrm>
              <a:off x="3732"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2" name="Rectangle 22"/>
            <p:cNvSpPr>
              <a:spLocks noChangeArrowheads="1"/>
            </p:cNvSpPr>
            <p:nvPr/>
          </p:nvSpPr>
          <p:spPr bwMode="ltGray">
            <a:xfrm>
              <a:off x="3498"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03" name="Rectangle 23"/>
            <p:cNvSpPr>
              <a:spLocks noChangeArrowheads="1"/>
            </p:cNvSpPr>
            <p:nvPr/>
          </p:nvSpPr>
          <p:spPr bwMode="ltGray">
            <a:xfrm>
              <a:off x="3264"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4" name="Rectangle 24"/>
            <p:cNvSpPr>
              <a:spLocks noChangeArrowheads="1"/>
            </p:cNvSpPr>
            <p:nvPr/>
          </p:nvSpPr>
          <p:spPr bwMode="ltGray">
            <a:xfrm>
              <a:off x="4902"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5" name="Rectangle 25"/>
            <p:cNvSpPr>
              <a:spLocks noChangeArrowheads="1"/>
            </p:cNvSpPr>
            <p:nvPr/>
          </p:nvSpPr>
          <p:spPr bwMode="ltGray">
            <a:xfrm>
              <a:off x="4668"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6" name="Rectangle 26"/>
            <p:cNvSpPr>
              <a:spLocks noChangeArrowheads="1"/>
            </p:cNvSpPr>
            <p:nvPr/>
          </p:nvSpPr>
          <p:spPr bwMode="ltGray">
            <a:xfrm>
              <a:off x="4434"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7" name="Rectangle 27"/>
            <p:cNvSpPr>
              <a:spLocks noChangeArrowheads="1"/>
            </p:cNvSpPr>
            <p:nvPr/>
          </p:nvSpPr>
          <p:spPr bwMode="ltGray">
            <a:xfrm>
              <a:off x="4200"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08" name="Rectangle 28"/>
            <p:cNvSpPr>
              <a:spLocks noChangeArrowheads="1"/>
            </p:cNvSpPr>
            <p:nvPr/>
          </p:nvSpPr>
          <p:spPr bwMode="ltGray">
            <a:xfrm>
              <a:off x="3966"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9" name="Rectangle 29"/>
            <p:cNvSpPr>
              <a:spLocks noChangeArrowheads="1"/>
            </p:cNvSpPr>
            <p:nvPr/>
          </p:nvSpPr>
          <p:spPr bwMode="ltGray">
            <a:xfrm>
              <a:off x="3732"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0" name="Rectangle 30"/>
            <p:cNvSpPr>
              <a:spLocks noChangeArrowheads="1"/>
            </p:cNvSpPr>
            <p:nvPr/>
          </p:nvSpPr>
          <p:spPr bwMode="ltGray">
            <a:xfrm>
              <a:off x="3498"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1" name="Rectangle 31"/>
            <p:cNvSpPr>
              <a:spLocks noChangeArrowheads="1"/>
            </p:cNvSpPr>
            <p:nvPr/>
          </p:nvSpPr>
          <p:spPr bwMode="ltGray">
            <a:xfrm>
              <a:off x="3264"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12" name="Rectangle 32"/>
            <p:cNvSpPr>
              <a:spLocks noChangeArrowheads="1"/>
            </p:cNvSpPr>
            <p:nvPr/>
          </p:nvSpPr>
          <p:spPr bwMode="ltGray">
            <a:xfrm>
              <a:off x="4902"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3" name="Rectangle 33"/>
            <p:cNvSpPr>
              <a:spLocks noChangeArrowheads="1"/>
            </p:cNvSpPr>
            <p:nvPr/>
          </p:nvSpPr>
          <p:spPr bwMode="ltGray">
            <a:xfrm>
              <a:off x="4668"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4" name="Rectangle 34"/>
            <p:cNvSpPr>
              <a:spLocks noChangeArrowheads="1"/>
            </p:cNvSpPr>
            <p:nvPr/>
          </p:nvSpPr>
          <p:spPr bwMode="ltGray">
            <a:xfrm>
              <a:off x="4434"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15" name="Rectangle 35"/>
            <p:cNvSpPr>
              <a:spLocks noChangeArrowheads="1"/>
            </p:cNvSpPr>
            <p:nvPr/>
          </p:nvSpPr>
          <p:spPr bwMode="ltGray">
            <a:xfrm>
              <a:off x="4200"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6" name="Rectangle 36"/>
            <p:cNvSpPr>
              <a:spLocks noChangeArrowheads="1"/>
            </p:cNvSpPr>
            <p:nvPr/>
          </p:nvSpPr>
          <p:spPr bwMode="ltGray">
            <a:xfrm>
              <a:off x="3966"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7" name="Rectangle 37"/>
            <p:cNvSpPr>
              <a:spLocks noChangeArrowheads="1"/>
            </p:cNvSpPr>
            <p:nvPr/>
          </p:nvSpPr>
          <p:spPr bwMode="ltGray">
            <a:xfrm>
              <a:off x="3732"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8" name="Rectangle 38"/>
            <p:cNvSpPr>
              <a:spLocks noChangeArrowheads="1"/>
            </p:cNvSpPr>
            <p:nvPr/>
          </p:nvSpPr>
          <p:spPr bwMode="ltGray">
            <a:xfrm>
              <a:off x="3498"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9" name="Rectangle 39"/>
            <p:cNvSpPr>
              <a:spLocks noChangeArrowheads="1"/>
            </p:cNvSpPr>
            <p:nvPr/>
          </p:nvSpPr>
          <p:spPr bwMode="ltGray">
            <a:xfrm>
              <a:off x="3264"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0" name="Rectangle 40"/>
            <p:cNvSpPr>
              <a:spLocks noChangeArrowheads="1"/>
            </p:cNvSpPr>
            <p:nvPr/>
          </p:nvSpPr>
          <p:spPr bwMode="ltGray">
            <a:xfrm>
              <a:off x="4902"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1" name="Rectangle 41"/>
            <p:cNvSpPr>
              <a:spLocks noChangeArrowheads="1"/>
            </p:cNvSpPr>
            <p:nvPr/>
          </p:nvSpPr>
          <p:spPr bwMode="ltGray">
            <a:xfrm>
              <a:off x="4668"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2" name="Rectangle 42"/>
            <p:cNvSpPr>
              <a:spLocks noChangeArrowheads="1"/>
            </p:cNvSpPr>
            <p:nvPr/>
          </p:nvSpPr>
          <p:spPr bwMode="ltGray">
            <a:xfrm>
              <a:off x="4434"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3" name="Rectangle 43"/>
            <p:cNvSpPr>
              <a:spLocks noChangeArrowheads="1"/>
            </p:cNvSpPr>
            <p:nvPr/>
          </p:nvSpPr>
          <p:spPr bwMode="ltGray">
            <a:xfrm>
              <a:off x="4200"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4" name="Rectangle 44"/>
            <p:cNvSpPr>
              <a:spLocks noChangeArrowheads="1"/>
            </p:cNvSpPr>
            <p:nvPr/>
          </p:nvSpPr>
          <p:spPr bwMode="ltGray">
            <a:xfrm>
              <a:off x="3966"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25" name="Rectangle 45"/>
            <p:cNvSpPr>
              <a:spLocks noChangeArrowheads="1"/>
            </p:cNvSpPr>
            <p:nvPr/>
          </p:nvSpPr>
          <p:spPr bwMode="ltGray">
            <a:xfrm>
              <a:off x="3732"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6" name="Rectangle 46"/>
            <p:cNvSpPr>
              <a:spLocks noChangeArrowheads="1"/>
            </p:cNvSpPr>
            <p:nvPr/>
          </p:nvSpPr>
          <p:spPr bwMode="ltGray">
            <a:xfrm>
              <a:off x="3498"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7" name="Rectangle 47"/>
            <p:cNvSpPr>
              <a:spLocks noChangeArrowheads="1"/>
            </p:cNvSpPr>
            <p:nvPr/>
          </p:nvSpPr>
          <p:spPr bwMode="ltGray">
            <a:xfrm>
              <a:off x="3264"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8" name="Rectangle 48"/>
            <p:cNvSpPr>
              <a:spLocks noChangeArrowheads="1"/>
            </p:cNvSpPr>
            <p:nvPr/>
          </p:nvSpPr>
          <p:spPr bwMode="ltGray">
            <a:xfrm>
              <a:off x="4902"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9" name="Rectangle 49"/>
            <p:cNvSpPr>
              <a:spLocks noChangeArrowheads="1"/>
            </p:cNvSpPr>
            <p:nvPr/>
          </p:nvSpPr>
          <p:spPr bwMode="ltGray">
            <a:xfrm>
              <a:off x="4668"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0" name="Rectangle 50"/>
            <p:cNvSpPr>
              <a:spLocks noChangeArrowheads="1"/>
            </p:cNvSpPr>
            <p:nvPr/>
          </p:nvSpPr>
          <p:spPr bwMode="ltGray">
            <a:xfrm>
              <a:off x="4434"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1" name="Rectangle 51"/>
            <p:cNvSpPr>
              <a:spLocks noChangeArrowheads="1"/>
            </p:cNvSpPr>
            <p:nvPr/>
          </p:nvSpPr>
          <p:spPr bwMode="ltGray">
            <a:xfrm>
              <a:off x="4200"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2" name="Rectangle 52"/>
            <p:cNvSpPr>
              <a:spLocks noChangeArrowheads="1"/>
            </p:cNvSpPr>
            <p:nvPr/>
          </p:nvSpPr>
          <p:spPr bwMode="ltGray">
            <a:xfrm>
              <a:off x="3966"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3" name="Rectangle 53"/>
            <p:cNvSpPr>
              <a:spLocks noChangeArrowheads="1"/>
            </p:cNvSpPr>
            <p:nvPr/>
          </p:nvSpPr>
          <p:spPr bwMode="ltGray">
            <a:xfrm>
              <a:off x="3732"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4" name="Rectangle 54"/>
            <p:cNvSpPr>
              <a:spLocks noChangeArrowheads="1"/>
            </p:cNvSpPr>
            <p:nvPr/>
          </p:nvSpPr>
          <p:spPr bwMode="ltGray">
            <a:xfrm>
              <a:off x="3498"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5" name="Rectangle 55"/>
            <p:cNvSpPr>
              <a:spLocks noChangeArrowheads="1"/>
            </p:cNvSpPr>
            <p:nvPr/>
          </p:nvSpPr>
          <p:spPr bwMode="ltGray">
            <a:xfrm>
              <a:off x="3264"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6" name="Rectangle 56"/>
            <p:cNvSpPr>
              <a:spLocks noChangeArrowheads="1"/>
            </p:cNvSpPr>
            <p:nvPr/>
          </p:nvSpPr>
          <p:spPr bwMode="ltGray">
            <a:xfrm>
              <a:off x="4902"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7" name="Rectangle 57"/>
            <p:cNvSpPr>
              <a:spLocks noChangeArrowheads="1"/>
            </p:cNvSpPr>
            <p:nvPr/>
          </p:nvSpPr>
          <p:spPr bwMode="ltGray">
            <a:xfrm>
              <a:off x="4668"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8" name="Rectangle 58"/>
            <p:cNvSpPr>
              <a:spLocks noChangeArrowheads="1"/>
            </p:cNvSpPr>
            <p:nvPr/>
          </p:nvSpPr>
          <p:spPr bwMode="ltGray">
            <a:xfrm>
              <a:off x="4434"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9" name="Rectangle 59"/>
            <p:cNvSpPr>
              <a:spLocks noChangeArrowheads="1"/>
            </p:cNvSpPr>
            <p:nvPr/>
          </p:nvSpPr>
          <p:spPr bwMode="ltGray">
            <a:xfrm>
              <a:off x="4200"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0" name="Rectangle 60"/>
            <p:cNvSpPr>
              <a:spLocks noChangeArrowheads="1"/>
            </p:cNvSpPr>
            <p:nvPr/>
          </p:nvSpPr>
          <p:spPr bwMode="ltGray">
            <a:xfrm>
              <a:off x="3966"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1" name="Rectangle 61"/>
            <p:cNvSpPr>
              <a:spLocks noChangeArrowheads="1"/>
            </p:cNvSpPr>
            <p:nvPr/>
          </p:nvSpPr>
          <p:spPr bwMode="ltGray">
            <a:xfrm>
              <a:off x="3732"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42" name="Rectangle 62"/>
            <p:cNvSpPr>
              <a:spLocks noChangeArrowheads="1"/>
            </p:cNvSpPr>
            <p:nvPr/>
          </p:nvSpPr>
          <p:spPr bwMode="ltGray">
            <a:xfrm>
              <a:off x="3498"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3" name="Rectangle 63"/>
            <p:cNvSpPr>
              <a:spLocks noChangeArrowheads="1"/>
            </p:cNvSpPr>
            <p:nvPr/>
          </p:nvSpPr>
          <p:spPr bwMode="ltGray">
            <a:xfrm>
              <a:off x="3264"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4" name="Rectangle 64"/>
            <p:cNvSpPr>
              <a:spLocks noChangeArrowheads="1"/>
            </p:cNvSpPr>
            <p:nvPr/>
          </p:nvSpPr>
          <p:spPr bwMode="ltGray">
            <a:xfrm>
              <a:off x="4902"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5" name="Rectangle 65"/>
            <p:cNvSpPr>
              <a:spLocks noChangeArrowheads="1"/>
            </p:cNvSpPr>
            <p:nvPr/>
          </p:nvSpPr>
          <p:spPr bwMode="ltGray">
            <a:xfrm>
              <a:off x="4668"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6" name="Rectangle 66"/>
            <p:cNvSpPr>
              <a:spLocks noChangeArrowheads="1"/>
            </p:cNvSpPr>
            <p:nvPr/>
          </p:nvSpPr>
          <p:spPr bwMode="ltGray">
            <a:xfrm>
              <a:off x="4434"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7" name="Rectangle 67"/>
            <p:cNvSpPr>
              <a:spLocks noChangeArrowheads="1"/>
            </p:cNvSpPr>
            <p:nvPr/>
          </p:nvSpPr>
          <p:spPr bwMode="ltGray">
            <a:xfrm>
              <a:off x="4200"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8" name="Rectangle 68"/>
            <p:cNvSpPr>
              <a:spLocks noChangeArrowheads="1"/>
            </p:cNvSpPr>
            <p:nvPr/>
          </p:nvSpPr>
          <p:spPr bwMode="ltGray">
            <a:xfrm>
              <a:off x="3966"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9" name="Rectangle 69"/>
            <p:cNvSpPr>
              <a:spLocks noChangeArrowheads="1"/>
            </p:cNvSpPr>
            <p:nvPr/>
          </p:nvSpPr>
          <p:spPr bwMode="ltGray">
            <a:xfrm>
              <a:off x="3732"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0" name="Rectangle 70"/>
            <p:cNvSpPr>
              <a:spLocks noChangeArrowheads="1"/>
            </p:cNvSpPr>
            <p:nvPr/>
          </p:nvSpPr>
          <p:spPr bwMode="ltGray">
            <a:xfrm>
              <a:off x="3498"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1" name="Rectangle 71"/>
            <p:cNvSpPr>
              <a:spLocks noChangeArrowheads="1"/>
            </p:cNvSpPr>
            <p:nvPr/>
          </p:nvSpPr>
          <p:spPr bwMode="ltGray">
            <a:xfrm>
              <a:off x="3264"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2" name="Line 72"/>
            <p:cNvSpPr>
              <a:spLocks noChangeShapeType="1"/>
            </p:cNvSpPr>
            <p:nvPr/>
          </p:nvSpPr>
          <p:spPr bwMode="ltGray">
            <a:xfrm>
              <a:off x="3264" y="1536"/>
              <a:ext cx="18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3" name="Line 73"/>
            <p:cNvSpPr>
              <a:spLocks noChangeShapeType="1"/>
            </p:cNvSpPr>
            <p:nvPr/>
          </p:nvSpPr>
          <p:spPr bwMode="ltGray">
            <a:xfrm>
              <a:off x="3264" y="1766"/>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4" name="Line 74"/>
            <p:cNvSpPr>
              <a:spLocks noChangeShapeType="1"/>
            </p:cNvSpPr>
            <p:nvPr/>
          </p:nvSpPr>
          <p:spPr bwMode="ltGray">
            <a:xfrm>
              <a:off x="3264" y="2065"/>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5" name="Line 75"/>
            <p:cNvSpPr>
              <a:spLocks noChangeShapeType="1"/>
            </p:cNvSpPr>
            <p:nvPr/>
          </p:nvSpPr>
          <p:spPr bwMode="ltGray">
            <a:xfrm>
              <a:off x="3264" y="2295"/>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6" name="Line 76"/>
            <p:cNvSpPr>
              <a:spLocks noChangeShapeType="1"/>
            </p:cNvSpPr>
            <p:nvPr/>
          </p:nvSpPr>
          <p:spPr bwMode="ltGray">
            <a:xfrm>
              <a:off x="3264" y="2594"/>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7" name="Line 77"/>
            <p:cNvSpPr>
              <a:spLocks noChangeShapeType="1"/>
            </p:cNvSpPr>
            <p:nvPr/>
          </p:nvSpPr>
          <p:spPr bwMode="ltGray">
            <a:xfrm>
              <a:off x="3264" y="2893"/>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8" name="Line 78"/>
            <p:cNvSpPr>
              <a:spLocks noChangeShapeType="1"/>
            </p:cNvSpPr>
            <p:nvPr/>
          </p:nvSpPr>
          <p:spPr bwMode="ltGray">
            <a:xfrm>
              <a:off x="3264" y="3192"/>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9" name="Line 79"/>
            <p:cNvSpPr>
              <a:spLocks noChangeShapeType="1"/>
            </p:cNvSpPr>
            <p:nvPr/>
          </p:nvSpPr>
          <p:spPr bwMode="ltGray">
            <a:xfrm>
              <a:off x="3264" y="3491"/>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0" name="Line 80"/>
            <p:cNvSpPr>
              <a:spLocks noChangeShapeType="1"/>
            </p:cNvSpPr>
            <p:nvPr/>
          </p:nvSpPr>
          <p:spPr bwMode="ltGray">
            <a:xfrm>
              <a:off x="3264" y="3790"/>
              <a:ext cx="18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1" name="Line 81"/>
            <p:cNvSpPr>
              <a:spLocks noChangeShapeType="1"/>
            </p:cNvSpPr>
            <p:nvPr/>
          </p:nvSpPr>
          <p:spPr bwMode="ltGray">
            <a:xfrm>
              <a:off x="3264" y="1536"/>
              <a:ext cx="0" cy="2254"/>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2" name="Line 82"/>
            <p:cNvSpPr>
              <a:spLocks noChangeShapeType="1"/>
            </p:cNvSpPr>
            <p:nvPr/>
          </p:nvSpPr>
          <p:spPr bwMode="ltGray">
            <a:xfrm>
              <a:off x="3498"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3" name="Line 83"/>
            <p:cNvSpPr>
              <a:spLocks noChangeShapeType="1"/>
            </p:cNvSpPr>
            <p:nvPr/>
          </p:nvSpPr>
          <p:spPr bwMode="ltGray">
            <a:xfrm>
              <a:off x="3732"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4" name="Line 84"/>
            <p:cNvSpPr>
              <a:spLocks noChangeShapeType="1"/>
            </p:cNvSpPr>
            <p:nvPr/>
          </p:nvSpPr>
          <p:spPr bwMode="ltGray">
            <a:xfrm>
              <a:off x="3966"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5" name="Line 85"/>
            <p:cNvSpPr>
              <a:spLocks noChangeShapeType="1"/>
            </p:cNvSpPr>
            <p:nvPr/>
          </p:nvSpPr>
          <p:spPr bwMode="ltGray">
            <a:xfrm>
              <a:off x="4200"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6" name="Line 86"/>
            <p:cNvSpPr>
              <a:spLocks noChangeShapeType="1"/>
            </p:cNvSpPr>
            <p:nvPr/>
          </p:nvSpPr>
          <p:spPr bwMode="ltGray">
            <a:xfrm>
              <a:off x="4434"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7" name="Line 87"/>
            <p:cNvSpPr>
              <a:spLocks noChangeShapeType="1"/>
            </p:cNvSpPr>
            <p:nvPr/>
          </p:nvSpPr>
          <p:spPr bwMode="ltGray">
            <a:xfrm>
              <a:off x="4668"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8" name="Line 88"/>
            <p:cNvSpPr>
              <a:spLocks noChangeShapeType="1"/>
            </p:cNvSpPr>
            <p:nvPr/>
          </p:nvSpPr>
          <p:spPr bwMode="ltGray">
            <a:xfrm>
              <a:off x="4902"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9" name="Line 89"/>
            <p:cNvSpPr>
              <a:spLocks noChangeShapeType="1"/>
            </p:cNvSpPr>
            <p:nvPr/>
          </p:nvSpPr>
          <p:spPr bwMode="ltGray">
            <a:xfrm>
              <a:off x="5136" y="1536"/>
              <a:ext cx="0" cy="2254"/>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70" name="Text Box 90"/>
            <p:cNvSpPr txBox="1">
              <a:spLocks noChangeArrowheads="1"/>
            </p:cNvSpPr>
            <p:nvPr/>
          </p:nvSpPr>
          <p:spPr bwMode="ltGray">
            <a:xfrm>
              <a:off x="5232" y="1440"/>
              <a:ext cx="384" cy="2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25000"/>
                </a:spcBef>
                <a:buClr>
                  <a:srgbClr val="B2B2B2"/>
                </a:buClr>
                <a:buSzPct val="75000"/>
              </a:pPr>
              <a:r>
                <a:rPr lang="en-US" altLang="zh-CN" sz="2400" b="1"/>
                <a:t>8</a:t>
              </a:r>
            </a:p>
            <a:p>
              <a:pPr algn="ctr" defTabSz="914391" eaLnBrk="0">
                <a:spcBef>
                  <a:spcPct val="25000"/>
                </a:spcBef>
                <a:buClr>
                  <a:srgbClr val="B2B2B2"/>
                </a:buClr>
                <a:buSzPct val="75000"/>
              </a:pPr>
              <a:r>
                <a:rPr lang="en-US" altLang="zh-CN" sz="2400" b="1"/>
                <a:t>7</a:t>
              </a:r>
            </a:p>
            <a:p>
              <a:pPr algn="ctr" defTabSz="914391" eaLnBrk="0">
                <a:spcBef>
                  <a:spcPct val="25000"/>
                </a:spcBef>
                <a:buClr>
                  <a:srgbClr val="B2B2B2"/>
                </a:buClr>
                <a:buSzPct val="75000"/>
              </a:pPr>
              <a:r>
                <a:rPr lang="en-US" altLang="zh-CN" sz="2400" b="1"/>
                <a:t>6</a:t>
              </a:r>
            </a:p>
            <a:p>
              <a:pPr algn="ctr" defTabSz="914391" eaLnBrk="0">
                <a:spcBef>
                  <a:spcPct val="25000"/>
                </a:spcBef>
                <a:buClr>
                  <a:srgbClr val="B2B2B2"/>
                </a:buClr>
                <a:buSzPct val="75000"/>
              </a:pPr>
              <a:r>
                <a:rPr lang="en-US" altLang="zh-CN" sz="2400" b="1"/>
                <a:t>5</a:t>
              </a:r>
            </a:p>
            <a:p>
              <a:pPr algn="ctr" defTabSz="914391" eaLnBrk="0">
                <a:spcBef>
                  <a:spcPct val="25000"/>
                </a:spcBef>
                <a:buClr>
                  <a:srgbClr val="B2B2B2"/>
                </a:buClr>
                <a:buSzPct val="75000"/>
              </a:pPr>
              <a:r>
                <a:rPr lang="en-US" altLang="zh-CN" sz="2400" b="1"/>
                <a:t>4</a:t>
              </a:r>
            </a:p>
            <a:p>
              <a:pPr algn="ctr" defTabSz="914391" eaLnBrk="0">
                <a:spcBef>
                  <a:spcPct val="25000"/>
                </a:spcBef>
                <a:buClr>
                  <a:srgbClr val="B2B2B2"/>
                </a:buClr>
                <a:buSzPct val="75000"/>
              </a:pPr>
              <a:r>
                <a:rPr lang="en-US" altLang="zh-CN" sz="2400" b="1"/>
                <a:t>3</a:t>
              </a:r>
            </a:p>
            <a:p>
              <a:pPr algn="ctr" defTabSz="914391" eaLnBrk="0">
                <a:spcBef>
                  <a:spcPct val="25000"/>
                </a:spcBef>
                <a:buClr>
                  <a:srgbClr val="B2B2B2"/>
                </a:buClr>
                <a:buSzPct val="75000"/>
              </a:pPr>
              <a:r>
                <a:rPr lang="en-US" altLang="zh-CN" sz="2400" b="1"/>
                <a:t>2</a:t>
              </a:r>
            </a:p>
            <a:p>
              <a:pPr algn="ctr" defTabSz="914391" eaLnBrk="0">
                <a:spcBef>
                  <a:spcPct val="25000"/>
                </a:spcBef>
                <a:buClr>
                  <a:srgbClr val="B2B2B2"/>
                </a:buClr>
                <a:buSzPct val="75000"/>
              </a:pPr>
              <a:r>
                <a:rPr lang="en-US" altLang="zh-CN" sz="2400" b="1"/>
                <a:t>1</a:t>
              </a:r>
            </a:p>
          </p:txBody>
        </p:sp>
      </p:grpSp>
      <p:grpSp>
        <p:nvGrpSpPr>
          <p:cNvPr id="174171" name="Group 91"/>
          <p:cNvGrpSpPr>
            <a:grpSpLocks/>
          </p:cNvGrpSpPr>
          <p:nvPr/>
        </p:nvGrpSpPr>
        <p:grpSpPr bwMode="auto">
          <a:xfrm>
            <a:off x="228601" y="3990979"/>
            <a:ext cx="4876800" cy="1085851"/>
            <a:chOff x="144" y="2496"/>
            <a:chExt cx="3072" cy="684"/>
          </a:xfrm>
        </p:grpSpPr>
        <p:sp>
          <p:nvSpPr>
            <p:cNvPr id="174172" name="Line 92"/>
            <p:cNvSpPr>
              <a:spLocks noChangeShapeType="1"/>
            </p:cNvSpPr>
            <p:nvPr/>
          </p:nvSpPr>
          <p:spPr bwMode="ltGray">
            <a:xfrm flipH="1">
              <a:off x="2688" y="2928"/>
              <a:ext cx="5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grpSp>
          <p:nvGrpSpPr>
            <p:cNvPr id="174173" name="Group 93"/>
            <p:cNvGrpSpPr>
              <a:grpSpLocks/>
            </p:cNvGrpSpPr>
            <p:nvPr/>
          </p:nvGrpSpPr>
          <p:grpSpPr bwMode="auto">
            <a:xfrm>
              <a:off x="144" y="2496"/>
              <a:ext cx="2592" cy="684"/>
              <a:chOff x="144" y="2496"/>
              <a:chExt cx="2592" cy="684"/>
            </a:xfrm>
          </p:grpSpPr>
          <p:sp>
            <p:nvSpPr>
              <p:cNvPr id="174174" name="Text Box 94"/>
              <p:cNvSpPr txBox="1">
                <a:spLocks noChangeArrowheads="1"/>
              </p:cNvSpPr>
              <p:nvPr/>
            </p:nvSpPr>
            <p:spPr bwMode="ltGray">
              <a:xfrm>
                <a:off x="144" y="2496"/>
                <a:ext cx="249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en-US" altLang="zh-CN" sz="2400" b="1"/>
                  <a:t>3   2   7   5   3   4   1   1</a:t>
                </a:r>
              </a:p>
            </p:txBody>
          </p:sp>
          <p:sp>
            <p:nvSpPr>
              <p:cNvPr id="174175" name="Text Box 95"/>
              <p:cNvSpPr txBox="1">
                <a:spLocks noChangeArrowheads="1"/>
              </p:cNvSpPr>
              <p:nvPr/>
            </p:nvSpPr>
            <p:spPr bwMode="ltGray">
              <a:xfrm>
                <a:off x="144" y="2928"/>
                <a:ext cx="259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en-US" altLang="zh-CN" sz="2000" b="1"/>
                  <a:t>011 010 111 101 011 100 001 001</a:t>
                </a:r>
              </a:p>
            </p:txBody>
          </p:sp>
        </p:grpSp>
      </p:grpSp>
      <p:sp>
        <p:nvSpPr>
          <p:cNvPr id="95"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Tree>
    <p:extLst>
      <p:ext uri="{BB962C8B-B14F-4D97-AF65-F5344CB8AC3E}">
        <p14:creationId xmlns:p14="http://schemas.microsoft.com/office/powerpoint/2010/main" val="1628876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107505" y="1439816"/>
            <a:ext cx="6989763" cy="906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通过把两个父状态结合来生成后继</a:t>
            </a:r>
          </a:p>
        </p:txBody>
      </p:sp>
      <p:pic>
        <p:nvPicPr>
          <p:cNvPr id="175110" name="Picture 6" descr="gene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362200"/>
            <a:ext cx="8555038"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Tree>
    <p:extLst>
      <p:ext uri="{BB962C8B-B14F-4D97-AF65-F5344CB8AC3E}">
        <p14:creationId xmlns:p14="http://schemas.microsoft.com/office/powerpoint/2010/main" val="206188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defTabSz="914391"/>
            <a:fld id="{9A59D75B-D00B-42D9-9019-8D0D58C633EE}" type="slidenum">
              <a:rPr lang="en-US" altLang="zh-CN" kern="1200">
                <a:uFillTx/>
                <a:latin typeface="Arial" charset="0"/>
                <a:ea typeface="宋体" pitchFamily="2" charset="-122"/>
              </a:rPr>
              <a:pPr defTabSz="914391"/>
              <a:t>4</a:t>
            </a:fld>
            <a:endParaRPr lang="en-US" altLang="zh-CN" kern="1200">
              <a:uFillTx/>
              <a:latin typeface="Arial" charset="0"/>
              <a:ea typeface="宋体" pitchFamily="2" charset="-122"/>
            </a:endParaRPr>
          </a:p>
        </p:txBody>
      </p:sp>
      <p:sp>
        <p:nvSpPr>
          <p:cNvPr id="92162" name="Text Box 2"/>
          <p:cNvSpPr txBox="1">
            <a:spLocks noChangeArrowheads="1"/>
          </p:cNvSpPr>
          <p:nvPr/>
        </p:nvSpPr>
        <p:spPr bwMode="auto">
          <a:xfrm>
            <a:off x="503549" y="1592797"/>
            <a:ext cx="7920880" cy="4889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lnSpc>
                <a:spcPct val="130000"/>
              </a:lnSpc>
              <a:spcBef>
                <a:spcPts val="1200"/>
              </a:spcBef>
            </a:pPr>
            <a:r>
              <a:rPr lang="zh-CN" altLang="en-US" sz="2600" b="1" dirty="0">
                <a:solidFill>
                  <a:srgbClr val="C00000"/>
                </a:solidFill>
                <a:effectLst>
                  <a:outerShdw blurRad="38100" dist="38100" dir="2700000" algn="tl">
                    <a:srgbClr val="000000">
                      <a:alpha val="43137"/>
                    </a:srgbClr>
                  </a:outerShdw>
                </a:effectLst>
                <a:latin typeface="幼圆" pitchFamily="49" charset="-122"/>
                <a:ea typeface="幼圆" pitchFamily="49" charset="-122"/>
              </a:rPr>
              <a:t>演化计算：</a:t>
            </a:r>
            <a:r>
              <a:rPr lang="zh-CN" altLang="en-US" sz="2600" b="1" dirty="0">
                <a:solidFill>
                  <a:srgbClr val="0000CC"/>
                </a:solidFill>
                <a:latin typeface="幼圆" pitchFamily="49" charset="-122"/>
                <a:ea typeface="幼圆" pitchFamily="49" charset="-122"/>
              </a:rPr>
              <a:t>一种模拟自然界生物进化过程与机制进行问题求解的自组织、自适应的</a:t>
            </a:r>
            <a:r>
              <a:rPr lang="zh-CN" altLang="en-US" sz="2600" b="1" dirty="0">
                <a:solidFill>
                  <a:srgbClr val="FF0000"/>
                </a:solidFill>
                <a:latin typeface="幼圆" pitchFamily="49" charset="-122"/>
                <a:ea typeface="幼圆" pitchFamily="49" charset="-122"/>
              </a:rPr>
              <a:t>随机搜索</a:t>
            </a:r>
            <a:r>
              <a:rPr lang="zh-CN" altLang="en-US" sz="2600" b="1" dirty="0">
                <a:solidFill>
                  <a:srgbClr val="0000CC"/>
                </a:solidFill>
                <a:latin typeface="幼圆" pitchFamily="49" charset="-122"/>
                <a:ea typeface="幼圆" pitchFamily="49" charset="-122"/>
              </a:rPr>
              <a:t>技术。</a:t>
            </a:r>
            <a:endParaRPr lang="en-US" altLang="zh-CN" sz="2600" b="1" dirty="0">
              <a:solidFill>
                <a:srgbClr val="0000CC"/>
              </a:solidFill>
              <a:latin typeface="幼圆" pitchFamily="49" charset="-122"/>
              <a:ea typeface="幼圆" pitchFamily="49" charset="-122"/>
            </a:endParaRPr>
          </a:p>
          <a:p>
            <a:pPr marL="342896" indent="-342896" defTabSz="914391">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演化规则：</a:t>
            </a:r>
            <a:r>
              <a:rPr lang="zh-CN" altLang="en-US" sz="2400" b="1" dirty="0">
                <a:solidFill>
                  <a:srgbClr val="0000CC"/>
                </a:solidFill>
                <a:latin typeface="仿宋_GB2312" pitchFamily="49" charset="-122"/>
                <a:ea typeface="仿宋_GB2312" pitchFamily="49" charset="-122"/>
              </a:rPr>
              <a:t>“物竞天择、适者生存”</a:t>
            </a:r>
            <a:endParaRPr lang="en-US" altLang="zh-CN" sz="2400" b="1" dirty="0">
              <a:solidFill>
                <a:srgbClr val="0000CC"/>
              </a:solidFill>
              <a:latin typeface="仿宋_GB2312" pitchFamily="49" charset="-122"/>
              <a:ea typeface="仿宋_GB2312" pitchFamily="49" charset="-122"/>
            </a:endParaRPr>
          </a:p>
          <a:p>
            <a:pPr marL="342896" indent="-342896" defTabSz="914391">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演化操作：</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繁殖（</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Reproduction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变异（</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Mutation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竞争（</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Competition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选择（</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Selection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p:txBody>
      </p:sp>
      <p:sp>
        <p:nvSpPr>
          <p:cNvPr id="6" name="Text Box 3"/>
          <p:cNvSpPr txBox="1">
            <a:spLocks noChangeArrowheads="1"/>
          </p:cNvSpPr>
          <p:nvPr/>
        </p:nvSpPr>
        <p:spPr bwMode="auto">
          <a:xfrm>
            <a:off x="-144524" y="296652"/>
            <a:ext cx="928852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a:r>
              <a:rPr lang="zh-CN" altLang="en-US" sz="4400" b="1" dirty="0">
                <a:solidFill>
                  <a:srgbClr val="333399"/>
                </a:solidFill>
                <a:latin typeface="方正姚体" pitchFamily="2" charset="-122"/>
                <a:ea typeface="方正姚体" pitchFamily="2" charset="-122"/>
              </a:rPr>
              <a:t>演化计算及其生物学基础</a:t>
            </a:r>
          </a:p>
        </p:txBody>
      </p:sp>
      <p:sp>
        <p:nvSpPr>
          <p:cNvPr id="2" name="AutoShape 2" descr="data:image/jpg;base64,/9j/4AAQSkZJRgABAQAAAQABAAD/2wCEAAkGBhMSERUUEhMWFRUWGBcaGBcYFRcXGRcYGBwcHBcgGB0cHSYeGBojGhoaHy8gIycpLCwsGB8xNTAqNSYrLCkBCQoKDgwOGg8PGi0cHCQpLCwpLCkpKSwpKSkpKSkpKSkpKSksKSkpKSkpKSwpKSwpKSksLCksLCwsLCkpLCwpLP/AABEIAMABAAMBIgACEQEDEQH/xAAcAAABBQEBAQAAAAAAAAAAAAAAAgMFBgcBBAj/xABAEAABAgQEAwYEBQIEBQUAAAABAhEAAyExBBJBUQUGYRMiMnGBkQdCobEUUsHR8CPxcoKi4SQzU2KyFUNEksL/xAAaAQACAwEBAAAAAAAAAAAAAAAABAEDBQIG/8QAKBEAAwACAgIBBAEFAQAAAAAAAAECAxEEIRIxEyIyQVEUBSQzQmEj/9oADAMBAAIRAxEAPwDcYIIIACCCCAAggggAIIIIACCCCAAggggAIIIIACCOZo7AAQRx47AAQQEwQAEEceOwAEENpnpJIBBIuNoW8AHYI4THXgAIIHjjwAdgjjx14ACCCCAAggggAIIIIACCCCAAggggAIII4q1IAOwQgL/R4XAByOwQkGpgA7ljihHUiEzFECgfpAASgwF/W8LjgMAgADBCJj6Wq9WPRvrHFqIFKn+X2gARMlHRxUfcP5wrDhQd9y3uf0aFCYHI1EKSTqGgAjOL8JM0ug5FgFlfoRHl4ZxSYFiViBkmCzVTM/wvrE5nq0ebH8Mlzg0xIUA7PcPR0n5T1Ec+Peydj65t6Gg9/KErQ+Usqmx++8VudjZ2COabMVMw5LBbZ1yjrn/Mi9dIsMnGImJBQrMlVUkEVG43ETsgeeovT2McmL6Ofr7RB8zc1Jwclc1bEA5UpFyvYvGP474j46evuz1Ic0CO6we3+8U3mmTqZbN5A+bveVNOkKSslOxsMzVPkIyDgHEeIFaVfiVTEklkrUTYEkhrmhp0jTsCslIzE58uYgVAYiz1FP8AygxZlk9E1Dn2SC0qajPT21hwL6GGlzmJ2Y01Lbb0gXiGCixoAXan301i84PRBBBAAQQQQAEEEEABBBDU1BOtNusACyY7mhCJQFv3huVLCQ6j9aXpeAB2YtrB/KFCOJSIEk1f0gAUYa7Vme50vt+8LMwbxwy6vr/PpAB1TtSOKmgMCWe0DM5/lI4UOXeADqVPC4aKOpr1r6QrOBr9YAFR2GPxSSKF+o0v+xhapoDuWa5gAUS0JlznJDGn7kfpDc5SQC5eho+jRnHN/wAXOwmKlYZCVKSzqXRPUNd44rIp9kpbNIE8FbA2FadWvC0LcA26G8Yvgfi9iZy2VIlTKggJzJYAu1bxpXAeYvxUgrEsgpbun8z28w0Vznl14/klw17JeahIcKYu7uHdL1B3vEDjOEKwzHAgakyFE9mvqk/IsHahixID+JJej7ONoS1H+nS7MNYtaOTH/ixzGjEYeRkJSpMz+pKUMq0Lb5kmoF6xS8CmV2KJqF99Ch2qVEUKlgBtxlq4jRPjTwhHYomN38wQD8y0so5aVJ1BPWKBwPlkzELK0NnByKOhTWvVqRm5aXexrEn+EaLwziMqXkWtSgEkdzPQlVO4EsTceUaLhFJAokACnWtW66axgHKyscZzykFfZnLmKczVqHO9n2j6AwqARUFJcKP+IgE+gt6RZxIc7Oc9bodM0KDhVGodjCkAlNSC+rUr0jpSGoWAGlm8oQheY0UCCLAVsG/nWHxc9EEEESAQQQQAEEEEABCcsKggAbmilnru0IXhgXf9x7Q8YZ7Kruoa0IaABPbd4MoNQM2prfSjQ6lNK0faGFpCakWq4YWdg0LVM2ctsP136RAAmSWZ26333hxAIuXrs0eNc8ny8j0Z7NeIzmDmSXhZZmzSAlIcMXK2fIE9SXBiHSXbAmZgJ+YGu1Xr1r5RQ+eviCnBjLJIXOcs4oKB3DhhFT418TsXNfsQmTLPho63UGNXv5Wik4ngc6YStSl5lBRzKL5iA5veFL5Evrei1Yq1slj8VeJgn/iablCW9KRc+UfihPXMTLxcsTA476Ud4KO7UfyjK+X8PLQpSMSctO6pSSpIINQwqxFto0fleVlly+xKUMUElcvMWzeJNQFADShiu8vg1otnF5T2a1Iw5UkZVJKTUHKxDvRtqn3hQwl81WAYsas7UBq20edOIygJIPXKGI608h/9oJvFeylqWs91PeL0KU138g0O+SS2Krt6RHc14z8PhVzRkzBJYqRlL+rtHzdicdnmlROZRU5F3FyHcEFv0jSuZeMzeJLVLBUiQgPlJykjdZ16REI5PlS1oVVgHOYgpVbKRSzvfYRnVysfm9jk8etbE8FRIlzkmQUJTMQShYObLUBJmAklKr0PpGm8hzJqBOEybmSGKQlAADqLqB1fYiMimYOarELXhJK1o+bs0FQHsGeNb5A4TNRIVMnJVLVMyhnIIQh2K9XLkDyiMcU8ytejrLU+GvyXGQvZ22dyWcFttDBKSkSw5oHq7Mz/AKR5pWeoURUEAgMXZyCfe20Q/OXGlYfAzVMnOoBIYN3llreTxo3XjOxKVt6KdK4mrH4lS1k9mktLSCQcj0PVVD7xJTEgFsxUlnD/ACmxPWIHlDBK7qgpgwBpbyfXSPXNmTe0mLFJae6l/mSnX1YnyIjzOS226ZtY5S6RI8u4ibh84LLky1qC0hIE2VmqhaSKrBPtF9wOKE1KVhQUg1SUuc2+bbyOrxlfBuZsnEJRCsqZhMtVRVJcpqaA5/vEtxbjmFwkxZw+IyLWp1y0ATJQHzOhwEq2KTrGvxc6WNNmdnxvz0jRTMJLJZgKguDZw2jR1QcF+6alxt/b9IpnKvPP4giWti9BQpOYBxRzRouqV0T3fdgzxoRkVraF3LT0z0QQQRYcnFKAuYAYStDt+zuNo6ryeAABrrCZpOgf1heaOvAB5mWLMa1csw6NHoBji0v/AHjyiaUlioKY1dgwNn3gA9IJc0pRj7v+kdIqISic+h/fyhx4APOVEmoPkw3YV94QqYSAwYm+4Au1Gd4e7cZm82OhZv3gUihZ69fttABCcwcxjDSJk05jkHhIAcmgD6bxivEOJzeI4grnlgGGUeFG2UP7mLL8UOZTNm/hZVUo70wgvmV7afpFLxGLTLJkyw5mZQVUdIUKgfvGXnyuq8UNYsf5YjgyVqmAFsqMyUnRyakekXYy0dmrOlk5WtRht1qT7xFYXhITLAAY++vdA6k0j38KR2+NlSVLzBMyqRQDLd96/rGXW82Tr0Ot/HOyN4tyRjsWElEiWjpn7x0qwawESXLXAeIBXYzZJTlDZ1EFABGUMLk2PpGuJwVBYADVOZQ3HlDc+WkpzZs1qO1Og8tHjbXGnxSZnPNXYiQ4T4qpAcv3gdSXoPnNekZlz7z6nETBhZbGUlSO0mD/ANxQqyd0gvePXz3zSoqXhJKsqU9ybMHiUW8PQC2Z94y6bI/pzSD4VAjo1tesVZMqr6F6O8WN/cXXhvEEqMyxBLEt196RJ8WxCFISmYApiCQCHyIIKv2brEDyjhP6LvpXNUHc+fSFcRxa5U3s0J7Rc5LBtyTb2BjH8d5NLs0G9T2bdw/BpSlOQZUMGSkAJHte8exUsEVF9+kRfL8lUvDS0KU6glIsSxsfOtYk1TWfNQBq7x6bH9qMd+xrEoJDpDq0JNtjFB+Ks4mTIcis0+Gwypdj6xoQOlnBLiw99axnnxZcS5NAR2ix5OgbauHinlf42d4vvRDYbGDDyUK18CbM6x9gC/tEph0BCQkKzBtb9PQRWp09AlSdWWNiwIL0O9DFlwpGQMAU6MbPsdR0jzN9o2oWiAx3BUqnyuzl55qlqDJZluC7mwAvbeLRgfhZhwhC8SokpulByywbbZlAecK5dwGecgs2RKjldiCo5QX1AAJbrF6rUKAI1/hpdo2eBh3jTvszuTkflpFfXydg0S0hKBJKVZ0LQe841e6vIvCv/W1yVZMQE5T/AMucgKKXP/VBfIX9IsPYgioH7DbpDE7CBSSFAKBcFKqAjY0q2hjT8NehPe/Z7YIIIsIElXSEhZbw67j3hSTAIADLV9bQ2ldgKivnSFqV0ePOcwY94mv5fR2gA9UIMkbByz9WiBn85YeSvspszNMp4E5mfQs7ER7eEcySMS4krcp8SSCFJ2cbGI8kTokgijPAZfX/AHhUBiSBpGESLDf0dv2iN5n4ocLhJsxFVJSyAdVWAiWjKviBzeJ05OHQf6aFjMR86tvSKst+Ms7ifJ6KKpSpaZs+ZRSn8QNSo9LXivcBJXOKwQUpVcimlYu3NWLIUJaAEJCQSS1cw2is8Cw6Zc1aGDkEEAFiTp5tV4zFp46f5Y601SX4LbLx+ZJCA6kJJUoWlhj3tyrbrF4+HHJaMPLTiC6p0xILrAJAVWm2jxReESlS56kpIZQl5iRcJUHHtv1jbuzNMrAU9tgBT1jvg412zjlW/R1aWsaVdzoX/WGkYKl30dvP6w7Lw9ST81xcFn/eHQCP941BIwrn3Bdhj5wL98hYVvnu4G6s0V/EYIIlJGkyTnFKk51j7Ae0aX8XeXFLQMXL8UnurDeJDukjycg+fSM2lY44hEiXlyiVLVLzO+YFRUG2ZyIyc0eDbHsFb0iU5exYRhUqbMCoJ6Amw94nuU8VKGNQrEFKWClIWfCVEgDKdCA4aKRK4biJK1ISKLDBKjlck0CXurpcR78FxYSyZc9Be2VYYoJ6bbEQqp8a857GKe58WfQcpVHbRh19OsKmSyRRtKGvm8ZlwDm5WHQpPenSzVKSoBSN8qi+YecWXD89yyAEomO/eBQdRu/2jTx8zHU9vQg8Fp9ItRl0Y94V+9Iq/PvAxPwUwp8SCJicu6KFv8r+0S+A4x2xGSv5ht5x65lg6WABV/hI3a+sMNzljrtFXc0YKe8hCSQ2ZJzN5vFwwGDbW9h8obUbRFcZwCBMmypZyhC1hPUuFAPpqkdY9eD4iWGZwpCiFpY0FvfWPMZJ8Xr/AKbkVuEyx8r45sVNlqA/py0k60Uuh8rmLaZzKrVbaAkBOb9ae0VXg01KZ5JIacgJzAC6MxbeqS/mItQWoGzAatcaDcVb3jf4Wvj6MjkfePpBYuKF3FztTo0JTKoQWah8IA6etITKlVBCQ7VqXD1Lj3heTRVj0pTz3p7Q6UHpeErPVo4tTVjzLmJdgAS7sXuNtIkBzDiiSKU02qw+sLTLNHJcXaxjyInLZAANnO53psH+0Q3MfOsjCjLM701SaIS5H+ZVkjrHLpICUm4kAkqWltCVAB9ASW1f3ijc6fEhKZapeFzqfxTUJKwlIfMK3J3GhEVnE8xfilmbNqHGVJBKUsTRresedXFClaEymSMhWqtGDi1GYh/aKnWzvx12QvDuLBSu4o5zMzK73hCQwckOQSd7xaOU8bMKiuWUiaSpM5eZSpiUo0SglKG1DkvWptDEzhsvErQtMwypwHdWlKSN2mBmW59Y8EuRipCxPmJQpC1CWrKpZBUguhRCQ6CQpw9IXyT1uWXTS12blheIBaEqCvEAoG7geIdCNRoTD6cQok922jgHpFc5F4WoSBMnUVM72SoCA5ysDqU1O+sWVeQa+xOtKtDeNtzti79kbzBxYysPNWEkKQhTVF29qOm+8YBw6eqaWJDk5gd1nUn+Xj6Mx0mXMQuWvwqBSafmDfzyEfOfFeGK4fjFSJg8J7pALKQfCehb7QrzJbnovwUprsmOIT82XOGKAyn6GkeJEtKZ0vvpzLCDR9Cx+rx6J/EUTED89aMzjruY8BkuJC0gZpc3Kpw/dmF0PvUK9xGXxm1tM0MqT7RdMKwmzm8QQkJI9cv1jUeCYztZKFu+ZCD6tX6vGN8JxrYhaSaKSkijE3anlGo8oYoJwUg3BRe5Jc7Xh7h19TQnyF0mWOETJjfT6lo8s3Hj5Tq3nQs28dXie9RLqS+lk6136Rp7EtieJTJZlqCxmSUFw9CDeMA4JJSleYJOV3AOgPhHnH0Bia93QhiOlXpoesYLxN8DipklXfSNQDVJqlQ9CKjYxnc6aqehzi0lXZaZsqXOCkqrV0kaHcRO8r8JlTAuViUS5qnGXMkKIl5aVNQXDU6RQuHcQygEVT6084tmA4hmAXLPeB2sevSMfDk+K/qNDPHyT0TGJ+GmDJ/p5pJDuJa9Xp3VA2EQHHMGnh5AmK7bMCUgIaYG1KXYC9Q1qtSLlwriYmvQBaWCi1lKNC+rtEZLkjE4pc8sEp7lnUUB3SxvmJzU0Z3jXrDjyztIy5y3jfYcoTVKWuZVKGASCMhLsbKY2BvuYsvbdoXDjKKAlgSfvD5kZncbh30J619LR5sVITmdQzJD0YuAa0a7EfWGsWNY48UU5Mjt7KNzdKTIxJUtJUmYUqCgQlIVmSlYL6iqvWKunjqVYoJd2lIQa5gSBQu9aNWJv40qH4XDpP8A1V5XFWCR+8ZTw6dlVpeM7NgntmhgzPxSNnw2MKAlSQSUEKADaX8nDiLvgpUuYkLQpwplAgtRtKVuIzbguPC5YUHZgC9G384uXKc4LwibKVLUuXqaBdLdGrpSD+n29uWc8uV9yLJLw9jUEF/ES9KZtxDoQA5D+5+kebsSWILJD3fyAbZnj0hASGFAI2RAJ0rMGjzLwbl77OSw9NfePRNPVv0iv8y8c/AyFzpjknupAUVVNqMw3iH0B5ObudE4NGQBK52V0pBok6Zq0jJMfNxM3tZ86uYgHMtIDqACcjEKYWLWcRCYybiMVOXNmLSkLU5JUd7sm/lpCsVwDFIQqYEJXLNXTMCtWDAd5NntFNLyDeh+bj0oCQlu6nw1YuNzq4N3iB4xx8rVRZAylBHr8vrerR3C8Mm4maEIBUVLISEgKJ1LV0aLHxb4ZT8JIMyZhlzgAaiYlgBZ0pOYamm0Eyl7OXTYvkXinaEJPyqByjfyvZw1o1/kOWCZz1PcIt3QQw9Q0YPygvLMYir72A2r9LxtHw8xiQqekrq0pXmh1Cmt6RWusmvwWJ/SX1XdSB3ldaEwKbNS9a6700juZ1Bg7Eh3tT+3vDc0lmNNXzNY9OkNnIrKK929S73ZvsIyP438GKkycSAzAoW2h8SHD7OKxrSpHcZuveUT9RWITnDgxxOCnSWBWoHICQxWKprc2PvHNeiUfOOA4oFUdiAH8+kS3A8eszeySHMwoZ9ChWZ+rMPeICdwxSVkMc6SQUqoQXqC17xN8qASpvaTkrPdI/piqBqolmpGfkiO3IzN16ZapshY7yQGQqXMY1JRVCqtZ9N40Xk1X9BMsGsorADFlB86SKhqFqjSKXLm9ooJcElJBVQAhdwk2YJPoUvE3yJji4QlTgIyLcUOVZA86G4hPi39eizOl4l3GFdmKgxLECzfm8qj1h6VIYMlTmuelS4La0MCJZUokOKWzlnroOvvAMIo/MpifzKB+28buhDQ2nBqANCXY1IeiifK0ZR8ZsE6sNMYuBMQSDlJSCGqQQCK3EbBlASBmLZmckuTs8Uv4n8D7bBrUCkqkqM0E2ysQoHqAqm8V5F0dT7MOwnEimmQpNyAqhT6i+pqPKLJwbjZFD0N6f3iunAFQcGrUoLkfZ4sXB+WcQMP26kFWHdXeRVctSSQ+W6k0jKzY5yJtex/Hlc9MtnA+aQlbKJTKmJKFEDvJJDBX+V40Dh+HQkJQCaG4apZq6eECsZRgMKJuVZILhVrKYMCBuLkRpvLuJK8KnNcKyLIYeCjkndveJ4NvuGVcmP9iZl4m9Uu9iRba9xDCkzKLAITc2djU/SFy8Asu+VI0oFfymseifJBSxBIB8L3G1LhvtGvoS1v2ZX8YiBLwqSO882rad1vvGZ4fBzCvuBRJ0GwroDtGhfEzF9vikISxTITkNx37qD9A0K+HHBVfijOSO7KSpybArDJT56xmVXlk0huV4zsiuWcWpVUJDFsw/K7sfKkaZyIns0TZRNc4X1ImCvpmBHpFKxvBxhuKTEIbJNLs/hKhmamgqGi1cuS1DFAJLKyKelMtGvsov6mF8X/AJ59F1/Xj2XlKaNekeadOVbyLgMwer122h5y/RvrHmmdwZlEncjWobL06RuiB61g2/nr0imfErgE3E4JpdFIObKDcAM3Wn6RcJs4iwBvq1rx45mLUwdIzXajHZq1NoiiGfLC8RkOVVLFRyuElJ8I/lImeGcaWli7lxV9K2Ed+JHDhJx80SwjIsqWyDmKQsusKHyqfTaI/l/lzGYhKlyJCpmVswDBZAFSlJ8QFRTeK6lUun2Qma58PkYXtVKCUy5yh3SHGYEd5hYHVw0aBiU5EvQpSNR7nqqtNLxgfAsZMkzMqwZM1JAAWCFpUKgsY3PlzHDEYdE0srMGUAKZklif50jif0daPnpeIQMVMURkSqYpQBYM5LClqNEj+KVhpyMTLJAYJqaII3/7VPaL/wDEv4d/iAJ+FQ0wB1IAHf1DBqmM2wKCpCpSwyi/dIcOAbg/MIrraOp/Rr3LvxDTPH9QoQcrkg9wmz2dNwaxb5WJPdspJDAirsLvZjGKDkhYkHEYSZ2ts8hSRmSR4mKaKa9U0DRP8hc0BC8sxSglTeJiCbFSaBgDTyNolZnD0zrw32jUF4h6AAggvfdh7l/aIXmvmMYWQVlhMqJaCCcyhsw86/vEvhQkuU+I+Kr1O+mkZR8VcaRj5aD4Uyx5BSjUj6e0d58jiNoMc+VaZTJslS1rmTSSVErUaOSbtsIvXBuFjC8OxE6aAkzZakilO9RAYXKr9H6RGcC4anEYiUhSXSouv/AkOomlnDesWj4ozCMInIGR26QprJYHpqcvvGbh8qh5GM5XKpSit8GDYdKSKjMpKbkAkt6G0XzknhnZ4dBAftDnWprasnVgaNGbYKY8tTWykMHf/aNi4A6ZEsqDHIkUq9H+5Mc8DV5G2TyupR7EziBYqtXdhW/l9Y4ZqjmGU900yqFfPaHRMzWBBFnBF4QtQqSkUKn3JA0jcETx8Q4omRKMycezQnU1LtRur0jLObuN4jHFQqjDuCEAeLrMa5OgtEz8T8SVKkyUHMBnmLT+WgEt/JlRWsFhp+JV2UhBU5YmuRDi61CgDaaxj8rNd38cDeKZU+VEHwrgc2dNKZEsrIbUAJD0cnpGoYwpwHCzLKwSUlALeKZMfM2rC/VolOXeXhg5HZSyFm61lLlazc+QsBFY+K8k9lIKR3O0U7As+UZQdqZ/eLlj+OG/yU+XnZA8AkFCSfCkurLoBYttGi8p4ADCBRdBIWpwSaKJJpFB4WjNKAuopSkAale3vWNdw0kIlJSoskJysaaAAQr/AE+HV1bGuU9JIcYGgFqasLdYi+Y+Lpw+HmTaFSaAN85DS/K7xKJxKSpmqajrev0ip/E5JGESoOWnIfpQgPGxlrxhsRlbZnuKwWRAKi5J713L96+qn169I0j4fcP7HBpzBlTFGauzFS7DoyQlhFJlAYiZJk1aYtII6AEljo4BjUHCS6cvZ0H1Zh9DGdxJ2nYxnrWkZfxLHdpxGat6BSgOrMItfL+IInEkmkobNRY9dYonESqRj50shhnWQdCkqdJ9Yt/Ksx8Qo3HZgHKQ1VApYNXwmF9/3BY/8RdBxYCniqX6B6XvSFicFAlLvVm0G9aXEMz2mVYlnA/7rF/0h+TIA7tqAb/MSx9I21sQ7HFYYgqLlixAFwdWelXjM+fufxIK5OEUkzCe9MSAezahSk6K3OkajiD3TQ1BqLjy6xkfMHK6O+CkBVwpqqLN7k1Oxhfk5PBIuxz5MoHCeATsUolCVTC5JLE11dR8PnWNo5L5c/CYcJLZ1l1qFszuQDdgmnWJLlnhSBg5KUDKOzS7WzDxPuSSax7F8OKbKdtixFKN1iZjrZVSafR89cd4jnx86YfmmKLA2CSzD0EbN8N5mXBSypQqVGpa6yBToKRhWPQoT5mYF8yh3hW5JjduU0NgpISRMAQO8A7dKWIt6RVDSoKp69FwOUMl2d2+5aM2+JnK/wD8vCpGcBpoADkaLHlUExbACrcje4juOCkSZhCColKgkEOolTJtsASfSLr1ptkTW+ilfCrihmKmygQ3dW5LlJDJID2JSx8hEhx7k8LxC5kmURmJIytVWUFwLJBVTrFb5SwQkYpBCWmpmlM0XSEEskjy8P8AmEa3NmJyh8qfzBw4HSFZc5lr9F7TxjXDAtMlAmkBTAKYs6g4NRrb2jNOdk9rxLN8sth55L11qfpGhY3EISgzCxAClNmD5qMlnrUf6oznEcOndsqYahSWV5qqopahVneh0jjmZVEqUWYJdPZaeReEgyVzlEAzHEtxUS0E18iaxJc08NTMweIQQ47NZTtmSHDDocxfpFb5S5iMopw04MCSETAXIDFwobPFn4li5ZlzB2qCClbstBd9g7p847w5IePoruKV7aM35VkJKe9+ZO5GWxB9xGwYQgJSCQB3Wr6Ae7xlXCZfZompIyLcMCakZaMNnYkxeeF8wpnSxmKJah40rdIdm7irXc+sLcK5nJW2McjblFlEpL9Utqet97xHY7iCUFSSfEAQgHvHcNo+7w7KQ47zpBTcqrcFydPKIjivCJilqmyk5nACkE3CQchQbFW4O8aWe34fR7FISb7KXiuHzZ61TCDmmTHQgEd97F7hAsxuIv8AwXgqMNIly0kP86xTOSa1328orOAnoExCwnvS5gMxFQpJUFA5wfyuTFxk94ZgxBAYCxBY93QkMYT4mntv2XZtrpeh84cOQWIuKMzbkGKz8QuHo/ATqWMvKwYg5rg63vFgIPhZkhqMSWu1KfXWILm9D4dSEmqikB2+R1Ef6R7w5m+x7KY+5FT5SwgXiJKTQB1EC/cSw+paNSlpeXoSHIq7kWjNeV5glqkzUspkBC0pfOASX8q1a5jQZfE5ZAIDlqAXD/mF0+sKcGpUvsZ5O9juHIBqXUQ7bEAk/wDlEBzvhlKwiklnWuWKPQu/rEucclJOdSEByO8UpbUM/iJAvEHzFigtCLMpRylyRQFumsN8i0sbF8fdIrnJOFScQlRslKykjoEgj/UfeL0qaVhglqAXsn+V9IzbhHFZuEUl5RIStQJFApK9vIsfSL7geYpMxOYKGUgCqSD1B6gA16wlxMsqdMt5EN0Vb4j8OH9DEZQ4V2albpVVFNwR9Ye5FxObEMC2aUCRlD9wg/8A6PvHo50SZ2ENSU9pLNCHI71vQM0RvAMciXMkzEFR/M6nISQQoEAeRA6RXkcxnTO8SdYmjS0ykhKRYpDirHr/ALwtaXS9bEsD9ojjjb5VJUaMAc5B1poPOGp5TUmZ3qvVg4sGf0jX+SRR9EhjMM9XWCaOnbrpELxLlaZMYjErdmGZCCBV+n3izQRNwrWmTLa9FU4XwLFyksiahi7vmIJ3YjuvsCY9uKk4whkpkEkMTnmoIJHRJpE52lqGFxCxpLSBvfZko+G80Dv4dJV8y+1SXOprWPTw7lDFyz/RSqWndM1FfrX2jUIIXfEjezv5GVnhGAxaZavxEwKc0DBZSBu93+kMY2TOUlSETpYzOlzIsFBhXMCD6RayvoTCZklJdw7+9LRd8S1o4b2Z1h+TlSz/AM9Bp4uyUFZQSauampPomLlh5GZRBY7uHCqBlMekehUh8uYEAAnK9AXDPq7Q2lBIILhLONG3DnQ7xzGGY9BVOvZH4rl/Dzc6ZkmWToRQ6Fw1RVtY8iOUcMqpQpTAEBcxagc3TMwP7xPKCktlBZvypJA0q9YQZmZu6Wf7vsaWERWGK9oFdT6K5i+S8IaoC5St5cwuGp4TmT6x5MTyYTLOSeS4ISJstw+/dUCD1Y+UXDsqNkDDzJ3prrDc3NTKMvmQW8T/AH+oit8eP0HzX+yof+g4qmdOHV1M1TEWDDJoIcTwfEFsqUZSbGcHBH+WobSLbg5oU4Uc1aHVtqQ5PwyHqhxqw316xV/Cjeyz+ReiqYHgeKBGRSUWzBM3ui9gEk7XiZPLkshImBQUR3lS1LRb8xCv0iUw2HAsTSxtf6Q1MxJTRqOQ5IP3hiMKgrdt+ysz+S05+1lYjEBVu8RNS2jhQDi9XiQw/AiivarJetBLJcUJyvmGjRP4ec4FGoD6fb0js0lNWKvan8ESsUrtEum0Q6sNP+TErAu6paF086OHtETjeE4uZNQvt5E3ICAFJVKIKruBmBoIsgnkhye76HMxr6WEEtKXdIALn2Ph8t/SJqFS0zlU0+imSOUMQibmldjlI7wTNWCotS6GMeo8HxIUDklhtVTXU+pejaxZJmGJUAzM7AEu2jHSFqwYUKdWCjbcjdy1YVXDje0XPPbWmReB7cJ/4gomAhglgpzu/k4jyY7liSpWfs+zUPmlKKDUPUEFJe1os8jCJc0e4s1jb0heKwwKafrR4a+FOdMo3Xspk3k/DqAzpmTDfvTVKb0SABCpPIshLlCZkpR2JWk2aiixaLejBBNqn8xr9ITMFbUBbw2e7bg76RX/ABsf6OldfllYx3DcUyEJMhSEl2KVS1Fs2wI1tEfhuXZyHMuXIQKEjtZlzv3KXMXmXPFWBd7em+tI6lD5iAKtf5qajSK8nEm/ZbGWpXRUZWAxBulAA8Ku2Br07tC+sSeCw80A/iFCrZQVAkNd1FLE/tEsokFgAmn5bH+8JStQDKrUF+j1NbACJjjzLOKt17JKCCCHzg5ljsEEABBBBAAjs9YUUx2CADjRwohUEADaJID9S5g7Ee8OQQAN9lRhDSsCCP4I9MERoNDEvCAW1MKVhwYdgg0Az+H2JpHDhhTp6w/BBoBiXhQm0O9mGbSFQROgGxIEdEsQuCI0A2ZI94OwG3T0hyCJASlDQqCCADjRzsxCoIAE5IDLEKgg0AnsxAUQqCAD/9k="/>
          <p:cNvSpPr>
            <a:spLocks noChangeAspect="1" noChangeArrowheads="1"/>
          </p:cNvSpPr>
          <p:nvPr/>
        </p:nvSpPr>
        <p:spPr bwMode="auto">
          <a:xfrm>
            <a:off x="155576"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91"/>
            <a:endParaRPr lang="zh-CN" altLang="en-US"/>
          </a:p>
        </p:txBody>
      </p:sp>
      <p:pic>
        <p:nvPicPr>
          <p:cNvPr id="318472" name="Picture 8" descr="http://images.fyfz.cn/Blogers/pics/2010/4/2/images_105635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148" y="4529282"/>
            <a:ext cx="2857500" cy="20002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365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Text Box 5"/>
          <p:cNvSpPr txBox="1">
            <a:spLocks noChangeArrowheads="1"/>
          </p:cNvSpPr>
          <p:nvPr/>
        </p:nvSpPr>
        <p:spPr bwMode="ltGray">
          <a:xfrm>
            <a:off x="287338" y="225425"/>
            <a:ext cx="8856662"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自组织、自适应和自学习性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概率转移准则，非确定性规则</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确定进化方案后，算法将利用进化过程中得到的信息</a:t>
            </a:r>
            <a:r>
              <a:rPr lang="zh-CN" altLang="en-US" sz="2000" b="1" dirty="0">
                <a:solidFill>
                  <a:srgbClr val="FF0000"/>
                </a:solidFill>
                <a:latin typeface="幼圆" pitchFamily="49" charset="-122"/>
                <a:ea typeface="幼圆" pitchFamily="49" charset="-122"/>
              </a:rPr>
              <a:t>自行组织搜索</a:t>
            </a:r>
            <a:r>
              <a:rPr lang="zh-CN" altLang="en-US" sz="2000" b="1" dirty="0">
                <a:latin typeface="幼圆" pitchFamily="49" charset="-122"/>
                <a:ea typeface="幼圆" pitchFamily="49" charset="-122"/>
              </a:rPr>
              <a:t>；基于自然的选择策略，优胜劣汰；</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遗传算法很快就能找到良好的解，即使是在很复杂的解空间中</a:t>
            </a:r>
          </a:p>
          <a:p>
            <a:pPr marL="914391" lvl="2" defTabSz="914391" eaLnBrk="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采用随机方法进行最优解搜索，选择体现了向最优解迫近</a:t>
            </a:r>
          </a:p>
          <a:p>
            <a:pPr marL="914391" lvl="2" defTabSz="914391" eaLnBrk="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交叉体现了最优解的产生，变异体现了全局最优解的复盖</a:t>
            </a: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本质并行性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群体搜索</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算法本身非常适合大规模并行，</a:t>
            </a:r>
            <a:r>
              <a:rPr lang="zh-CN" altLang="en-US" sz="2000" b="1" dirty="0">
                <a:solidFill>
                  <a:srgbClr val="FF0000"/>
                </a:solidFill>
                <a:latin typeface="幼圆" pitchFamily="49" charset="-122"/>
                <a:ea typeface="幼圆" pitchFamily="49" charset="-122"/>
              </a:rPr>
              <a:t>各种群分别独立进化</a:t>
            </a:r>
            <a:r>
              <a:rPr lang="zh-CN" altLang="en-US" sz="2000" b="1" dirty="0">
                <a:latin typeface="幼圆" pitchFamily="49" charset="-122"/>
                <a:ea typeface="幼圆" pitchFamily="49" charset="-122"/>
              </a:rPr>
              <a:t>，不需要相互间交换信息；二是可以</a:t>
            </a:r>
            <a:r>
              <a:rPr lang="zh-CN" altLang="en-US" sz="2000" b="1" dirty="0">
                <a:solidFill>
                  <a:srgbClr val="FF0000"/>
                </a:solidFill>
                <a:latin typeface="幼圆" pitchFamily="49" charset="-122"/>
                <a:ea typeface="幼圆" pitchFamily="49" charset="-122"/>
              </a:rPr>
              <a:t>同时搜索解空间的多个区域</a:t>
            </a:r>
            <a:r>
              <a:rPr lang="zh-CN" altLang="en-US" sz="2000" b="1" dirty="0">
                <a:latin typeface="幼圆" pitchFamily="49" charset="-122"/>
                <a:ea typeface="幼圆" pitchFamily="49" charset="-122"/>
              </a:rPr>
              <a:t>并相互间交流信息，使得演化计算能以较少的计算获得较大的收益。</a:t>
            </a:r>
          </a:p>
        </p:txBody>
      </p:sp>
    </p:spTree>
    <p:extLst>
      <p:ext uri="{BB962C8B-B14F-4D97-AF65-F5344CB8AC3E}">
        <p14:creationId xmlns:p14="http://schemas.microsoft.com/office/powerpoint/2010/main" val="3257205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1736812"/>
            <a:ext cx="86106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不需要其他知识，只需要影响搜索方向的目标函数和相应的适应度函数</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对待求解问题的指标函数没有什么特殊的要求，如不要求连续性、导数存在、单峰值等假设</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容易形成通用算法程序</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遗传算法不能解决那些“大海捞针”的问题，所谓“大海捞针”问题</a:t>
            </a:r>
            <a:r>
              <a:rPr lang="zh-CN" altLang="en-US" sz="2000" b="1" dirty="0">
                <a:solidFill>
                  <a:srgbClr val="FF0000"/>
                </a:solidFill>
                <a:latin typeface="幼圆" pitchFamily="49" charset="-122"/>
                <a:ea typeface="幼圆" pitchFamily="49" charset="-122"/>
              </a:rPr>
              <a:t>就是没有一个确切的适应度函数表征个体好坏的问题</a:t>
            </a:r>
            <a:r>
              <a:rPr lang="zh-CN" altLang="en-US" sz="2000" b="1" dirty="0">
                <a:latin typeface="幼圆" pitchFamily="49" charset="-122"/>
                <a:ea typeface="幼圆" pitchFamily="49" charset="-122"/>
              </a:rPr>
              <a:t>，遗传算法对这类问题无法找到收敛的路径。</a:t>
            </a:r>
            <a:endParaRPr lang="en-US" altLang="zh-CN" sz="2000" b="1" dirty="0">
              <a:latin typeface="幼圆" pitchFamily="49" charset="-122"/>
              <a:ea typeface="幼圆" pitchFamily="49" charset="-122"/>
            </a:endParaRPr>
          </a:p>
        </p:txBody>
      </p:sp>
    </p:spTree>
    <p:extLst>
      <p:ext uri="{BB962C8B-B14F-4D97-AF65-F5344CB8AC3E}">
        <p14:creationId xmlns:p14="http://schemas.microsoft.com/office/powerpoint/2010/main" val="782222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980728"/>
            <a:ext cx="8610600" cy="5909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理论上证明算法的收敛性很困难</a:t>
            </a:r>
            <a:endParaRPr lang="en-US" altLang="zh-CN" sz="2400" b="1" dirty="0">
              <a:latin typeface="幼圆" pitchFamily="49" charset="-122"/>
              <a:ea typeface="幼圆" pitchFamily="49" charset="-122"/>
            </a:endParaRP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多用于解决实际问题</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汽车设计，包括材料选择、多目标汽车组件设计、减轻重量等。</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机电系统设计。</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分布计算机网络的拓扑结构。</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电路设计，此类用途的遗传算法叫做进化电路。</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移动通讯优化结构。</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煤气管道的最优控制、通信网络链接长度的优化问题、铁路运输计划优化、喷气式收音机涡轮机的设计、</a:t>
            </a:r>
            <a:r>
              <a:rPr lang="en-US" altLang="zh-CN" sz="2400" b="1" dirty="0">
                <a:latin typeface="幼圆" pitchFamily="49" charset="-122"/>
                <a:ea typeface="幼圆" pitchFamily="49" charset="-122"/>
              </a:rPr>
              <a:t>VLSI</a:t>
            </a:r>
            <a:r>
              <a:rPr lang="zh-CN" altLang="en-US" sz="2400" b="1" dirty="0">
                <a:latin typeface="幼圆" pitchFamily="49" charset="-122"/>
                <a:ea typeface="幼圆" pitchFamily="49" charset="-122"/>
              </a:rPr>
              <a:t>版面设计、键盘排列优化</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solidFill>
                  <a:srgbClr val="FF0000"/>
                </a:solidFill>
                <a:latin typeface="幼圆" pitchFamily="49" charset="-122"/>
                <a:ea typeface="幼圆" pitchFamily="49" charset="-122"/>
              </a:rPr>
              <a:t>抓到老鼠的猫都是好猫</a:t>
            </a:r>
          </a:p>
        </p:txBody>
      </p:sp>
    </p:spTree>
    <p:extLst>
      <p:ext uri="{BB962C8B-B14F-4D97-AF65-F5344CB8AC3E}">
        <p14:creationId xmlns:p14="http://schemas.microsoft.com/office/powerpoint/2010/main" val="3339322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body" idx="13"/>
          </p:nvPr>
        </p:nvSpPr>
        <p:spPr>
          <a:prstGeom prst="rect">
            <a:avLst/>
          </a:prstGeom>
        </p:spPr>
        <p:txBody>
          <a:bodyPr/>
          <a:lstStyle/>
          <a:p>
            <a:r>
              <a:rPr dirty="0"/>
              <a:t>Example</a:t>
            </a:r>
            <a:r>
              <a:rPr lang="en-US" dirty="0"/>
              <a:t>s of success</a:t>
            </a:r>
            <a:endParaRPr dirty="0"/>
          </a:p>
        </p:txBody>
      </p:sp>
      <p:pic>
        <p:nvPicPr>
          <p:cNvPr id="245" name="droppedImage.jpg"/>
          <p:cNvPicPr>
            <a:picLocks noChangeAspect="1"/>
          </p:cNvPicPr>
          <p:nvPr/>
        </p:nvPicPr>
        <p:blipFill>
          <a:blip r:embed="rId2"/>
          <a:stretch>
            <a:fillRect/>
          </a:stretch>
        </p:blipFill>
        <p:spPr>
          <a:xfrm>
            <a:off x="716336" y="2492875"/>
            <a:ext cx="1794511" cy="1262418"/>
          </a:xfrm>
          <a:prstGeom prst="rect">
            <a:avLst/>
          </a:prstGeom>
          <a:ln w="12700">
            <a:miter lim="400000"/>
          </a:ln>
        </p:spPr>
      </p:pic>
      <p:pic>
        <p:nvPicPr>
          <p:cNvPr id="246" name="droppedImage.tiff"/>
          <p:cNvPicPr>
            <a:picLocks noChangeAspect="1"/>
          </p:cNvPicPr>
          <p:nvPr/>
        </p:nvPicPr>
        <p:blipFill>
          <a:blip r:embed="rId3"/>
          <a:stretch>
            <a:fillRect/>
          </a:stretch>
        </p:blipFill>
        <p:spPr>
          <a:xfrm>
            <a:off x="5828918" y="2492874"/>
            <a:ext cx="1716251" cy="1245871"/>
          </a:xfrm>
          <a:prstGeom prst="rect">
            <a:avLst/>
          </a:prstGeom>
          <a:ln w="12700">
            <a:miter lim="400000"/>
          </a:ln>
        </p:spPr>
      </p:pic>
      <p:sp>
        <p:nvSpPr>
          <p:cNvPr id="247" name="Shape 247"/>
          <p:cNvSpPr/>
          <p:nvPr/>
        </p:nvSpPr>
        <p:spPr>
          <a:xfrm>
            <a:off x="3084718" y="2522035"/>
            <a:ext cx="1943101" cy="48006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parameterize</a:t>
            </a:r>
          </a:p>
        </p:txBody>
      </p:sp>
      <p:sp>
        <p:nvSpPr>
          <p:cNvPr id="248" name="Shape 248"/>
          <p:cNvSpPr/>
          <p:nvPr/>
        </p:nvSpPr>
        <p:spPr>
          <a:xfrm>
            <a:off x="3098136" y="2929102"/>
            <a:ext cx="2224759"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49" name="Shape 249"/>
          <p:cNvSpPr/>
          <p:nvPr/>
        </p:nvSpPr>
        <p:spPr>
          <a:xfrm>
            <a:off x="5134749" y="3749209"/>
            <a:ext cx="3646171" cy="45720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1800">
                <a:uFillTx/>
                <a:latin typeface="Times"/>
                <a:ea typeface="Times"/>
                <a:cs typeface="Times"/>
                <a:sym typeface="Times"/>
              </a:defRPr>
            </a:lvl1pPr>
          </a:lstStyle>
          <a:p>
            <a:r>
              <a:rPr sz="1620"/>
              <a:t>represented as a vector of parameters</a:t>
            </a:r>
          </a:p>
        </p:txBody>
      </p:sp>
      <p:sp>
        <p:nvSpPr>
          <p:cNvPr id="250" name="Shape 250"/>
          <p:cNvSpPr/>
          <p:nvPr/>
        </p:nvSpPr>
        <p:spPr>
          <a:xfrm>
            <a:off x="227761" y="1960678"/>
            <a:ext cx="2486493" cy="488575"/>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Representation:</a:t>
            </a:r>
          </a:p>
        </p:txBody>
      </p:sp>
      <p:sp>
        <p:nvSpPr>
          <p:cNvPr id="251" name="Shape 251"/>
          <p:cNvSpPr/>
          <p:nvPr/>
        </p:nvSpPr>
        <p:spPr>
          <a:xfrm>
            <a:off x="1008306" y="1033127"/>
            <a:ext cx="7155181" cy="89154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200" i="1">
                <a:solidFill>
                  <a:srgbClr val="FF797C"/>
                </a:solidFill>
                <a:uFillTx/>
                <a:latin typeface="Helvetica"/>
                <a:ea typeface="Helvetica"/>
                <a:cs typeface="Helvetica"/>
                <a:sym typeface="Helvetica"/>
              </a:defRPr>
            </a:pPr>
            <a:r>
              <a:rPr sz="1980"/>
              <a:t>hard to apply traditional optimization methods</a:t>
            </a:r>
          </a:p>
          <a:p>
            <a:pPr defTabSz="582930">
              <a:defRPr sz="2200" i="1">
                <a:solidFill>
                  <a:srgbClr val="FF797C"/>
                </a:solidFill>
                <a:uFillTx/>
                <a:latin typeface="Helvetica"/>
                <a:ea typeface="Helvetica"/>
                <a:cs typeface="Helvetica"/>
                <a:sym typeface="Helvetica"/>
              </a:defRPr>
            </a:pPr>
            <a:r>
              <a:rPr sz="1980"/>
              <a:t>but easy to test a given solution</a:t>
            </a:r>
          </a:p>
        </p:txBody>
      </p:sp>
      <p:sp>
        <p:nvSpPr>
          <p:cNvPr id="252" name="Shape 252"/>
          <p:cNvSpPr/>
          <p:nvPr/>
        </p:nvSpPr>
        <p:spPr>
          <a:xfrm>
            <a:off x="1963946" y="4769979"/>
            <a:ext cx="299653" cy="462402"/>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600">
                <a:uFillTx/>
                <a:latin typeface="Helvetica"/>
                <a:ea typeface="Helvetica"/>
                <a:cs typeface="Helvetica"/>
                <a:sym typeface="Helvetica"/>
              </a:defRPr>
            </a:pPr>
            <a:r>
              <a:rPr sz="2340" i="1"/>
              <a:t>x</a:t>
            </a:r>
            <a:r>
              <a:rPr sz="2340" i="1" baseline="-5999"/>
              <a:t>i</a:t>
            </a:r>
          </a:p>
        </p:txBody>
      </p:sp>
      <p:pic>
        <p:nvPicPr>
          <p:cNvPr id="253" name="droppedImage.tiff"/>
          <p:cNvPicPr>
            <a:picLocks noChangeAspect="1"/>
          </p:cNvPicPr>
          <p:nvPr/>
        </p:nvPicPr>
        <p:blipFill>
          <a:blip r:embed="rId4"/>
          <a:stretch>
            <a:fillRect/>
          </a:stretch>
        </p:blipFill>
        <p:spPr>
          <a:xfrm>
            <a:off x="3996872" y="4377375"/>
            <a:ext cx="1306663" cy="1154431"/>
          </a:xfrm>
          <a:prstGeom prst="rect">
            <a:avLst/>
          </a:prstGeom>
          <a:ln w="12700">
            <a:miter lim="400000"/>
          </a:ln>
        </p:spPr>
      </p:pic>
      <p:sp>
        <p:nvSpPr>
          <p:cNvPr id="254" name="Shape 254"/>
          <p:cNvSpPr/>
          <p:nvPr/>
        </p:nvSpPr>
        <p:spPr>
          <a:xfrm>
            <a:off x="2500164" y="5574292"/>
            <a:ext cx="4251961" cy="49149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algn="ctr" defTabSz="647700">
              <a:buClrTx/>
              <a:defRPr sz="2600">
                <a:uFillTx/>
                <a:latin typeface="Times"/>
                <a:ea typeface="Times"/>
                <a:cs typeface="Times"/>
                <a:sym typeface="Times"/>
              </a:defRPr>
            </a:lvl1pPr>
          </a:lstStyle>
          <a:p>
            <a:r>
              <a:rPr sz="2340"/>
              <a:t>test by simulation/experiment</a:t>
            </a:r>
          </a:p>
        </p:txBody>
      </p:sp>
      <p:pic>
        <p:nvPicPr>
          <p:cNvPr id="255" name="droppedImage.tiff"/>
          <p:cNvPicPr>
            <a:picLocks noChangeAspect="1"/>
          </p:cNvPicPr>
          <p:nvPr/>
        </p:nvPicPr>
        <p:blipFill>
          <a:blip r:embed="rId3"/>
          <a:stretch>
            <a:fillRect/>
          </a:stretch>
        </p:blipFill>
        <p:spPr>
          <a:xfrm>
            <a:off x="759958" y="4604213"/>
            <a:ext cx="1102180" cy="800101"/>
          </a:xfrm>
          <a:prstGeom prst="rect">
            <a:avLst/>
          </a:prstGeom>
          <a:ln w="12700">
            <a:miter lim="400000"/>
          </a:ln>
        </p:spPr>
      </p:pic>
      <p:sp>
        <p:nvSpPr>
          <p:cNvPr id="256" name="Shape 256"/>
          <p:cNvSpPr/>
          <p:nvPr/>
        </p:nvSpPr>
        <p:spPr>
          <a:xfrm>
            <a:off x="2729385" y="4778703"/>
            <a:ext cx="1064395"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57" name="Shape 257"/>
          <p:cNvSpPr/>
          <p:nvPr/>
        </p:nvSpPr>
        <p:spPr>
          <a:xfrm>
            <a:off x="5699920" y="4778703"/>
            <a:ext cx="1064396"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58" name="Shape 258"/>
          <p:cNvSpPr/>
          <p:nvPr/>
        </p:nvSpPr>
        <p:spPr>
          <a:xfrm>
            <a:off x="6903908" y="4786654"/>
            <a:ext cx="658362" cy="471127"/>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600">
                <a:uFillTx/>
                <a:latin typeface="Helvetica"/>
                <a:ea typeface="Helvetica"/>
                <a:cs typeface="Helvetica"/>
                <a:sym typeface="Helvetica"/>
              </a:defRPr>
            </a:pPr>
            <a:r>
              <a:rPr sz="2340" i="1"/>
              <a:t>f</a:t>
            </a:r>
            <a:r>
              <a:rPr sz="2340"/>
              <a:t>(</a:t>
            </a:r>
            <a:r>
              <a:rPr sz="2340" i="1"/>
              <a:t>x</a:t>
            </a:r>
            <a:r>
              <a:rPr sz="2340" i="1" baseline="-5999"/>
              <a:t>i</a:t>
            </a:r>
            <a:r>
              <a:rPr sz="2340"/>
              <a:t>)</a:t>
            </a:r>
          </a:p>
        </p:txBody>
      </p:sp>
      <p:sp>
        <p:nvSpPr>
          <p:cNvPr id="259" name="Shape 259"/>
          <p:cNvSpPr/>
          <p:nvPr/>
        </p:nvSpPr>
        <p:spPr>
          <a:xfrm>
            <a:off x="227762" y="3941147"/>
            <a:ext cx="2486496" cy="488576"/>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Fitness:</a:t>
            </a:r>
          </a:p>
        </p:txBody>
      </p:sp>
    </p:spTree>
    <p:extLst>
      <p:ext uri="{BB962C8B-B14F-4D97-AF65-F5344CB8AC3E}">
        <p14:creationId xmlns:p14="http://schemas.microsoft.com/office/powerpoint/2010/main" val="215838659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body" idx="13"/>
          </p:nvPr>
        </p:nvSpPr>
        <p:spPr>
          <a:prstGeom prst="rect">
            <a:avLst/>
          </a:prstGeom>
        </p:spPr>
        <p:txBody>
          <a:bodyPr/>
          <a:lstStyle/>
          <a:p>
            <a:r>
              <a:rPr lang="en-US" altLang="zh-CN" dirty="0"/>
              <a:t>Examples of success</a:t>
            </a:r>
            <a:endParaRPr dirty="0"/>
          </a:p>
        </p:txBody>
      </p:sp>
      <p:grpSp>
        <p:nvGrpSpPr>
          <p:cNvPr id="265" name="Group 265"/>
          <p:cNvGrpSpPr/>
          <p:nvPr/>
        </p:nvGrpSpPr>
        <p:grpSpPr>
          <a:xfrm>
            <a:off x="798998" y="1188720"/>
            <a:ext cx="2183132" cy="1811035"/>
            <a:chOff x="0" y="0"/>
            <a:chExt cx="2425700" cy="2012259"/>
          </a:xfrm>
        </p:grpSpPr>
        <p:pic>
          <p:nvPicPr>
            <p:cNvPr id="263" name="droppedImage.jpg"/>
            <p:cNvPicPr>
              <a:picLocks noChangeAspect="1"/>
            </p:cNvPicPr>
            <p:nvPr/>
          </p:nvPicPr>
          <p:blipFill>
            <a:blip r:embed="rId2"/>
            <a:stretch>
              <a:fillRect/>
            </a:stretch>
          </p:blipFill>
          <p:spPr>
            <a:xfrm>
              <a:off x="0" y="0"/>
              <a:ext cx="2425701" cy="1706452"/>
            </a:xfrm>
            <a:prstGeom prst="rect">
              <a:avLst/>
            </a:prstGeom>
            <a:ln w="12700" cap="flat">
              <a:noFill/>
              <a:miter lim="400000"/>
            </a:ln>
            <a:effectLst/>
          </p:spPr>
        </p:pic>
        <p:sp>
          <p:nvSpPr>
            <p:cNvPr id="264" name="Shape 264"/>
            <p:cNvSpPr/>
            <p:nvPr/>
          </p:nvSpPr>
          <p:spPr>
            <a:xfrm>
              <a:off x="589514" y="1717502"/>
              <a:ext cx="1293303" cy="2947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rPr sz="1080"/>
                <a:t>Series 700</a:t>
              </a:r>
            </a:p>
          </p:txBody>
        </p:sp>
      </p:grpSp>
      <p:grpSp>
        <p:nvGrpSpPr>
          <p:cNvPr id="268" name="Group 268"/>
          <p:cNvGrpSpPr/>
          <p:nvPr/>
        </p:nvGrpSpPr>
        <p:grpSpPr>
          <a:xfrm>
            <a:off x="861946" y="4068418"/>
            <a:ext cx="2125982" cy="1879601"/>
            <a:chOff x="0" y="0"/>
            <a:chExt cx="2362200" cy="2088444"/>
          </a:xfrm>
        </p:grpSpPr>
        <p:pic>
          <p:nvPicPr>
            <p:cNvPr id="266" name="droppedImage.tiff"/>
            <p:cNvPicPr>
              <a:picLocks noChangeAspect="1"/>
            </p:cNvPicPr>
            <p:nvPr/>
          </p:nvPicPr>
          <p:blipFill>
            <a:blip r:embed="rId3"/>
            <a:stretch>
              <a:fillRect/>
            </a:stretch>
          </p:blipFill>
          <p:spPr>
            <a:xfrm>
              <a:off x="0" y="0"/>
              <a:ext cx="2362201" cy="1768114"/>
            </a:xfrm>
            <a:prstGeom prst="rect">
              <a:avLst/>
            </a:prstGeom>
            <a:ln w="12700" cap="flat">
              <a:noFill/>
              <a:miter lim="400000"/>
            </a:ln>
            <a:effectLst/>
          </p:spPr>
        </p:pic>
        <p:sp>
          <p:nvSpPr>
            <p:cNvPr id="267" name="Shape 267"/>
            <p:cNvSpPr/>
            <p:nvPr/>
          </p:nvSpPr>
          <p:spPr>
            <a:xfrm>
              <a:off x="401170" y="1781667"/>
              <a:ext cx="1528694" cy="3067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rPr sz="1080"/>
                <a:t>Series N700</a:t>
              </a:r>
            </a:p>
          </p:txBody>
        </p:sp>
      </p:grpSp>
      <p:grpSp>
        <p:nvGrpSpPr>
          <p:cNvPr id="273" name="Group 273"/>
          <p:cNvGrpSpPr/>
          <p:nvPr/>
        </p:nvGrpSpPr>
        <p:grpSpPr>
          <a:xfrm>
            <a:off x="4482938" y="1241121"/>
            <a:ext cx="4647108" cy="3272870"/>
            <a:chOff x="12700" y="12700"/>
            <a:chExt cx="5163452" cy="3636520"/>
          </a:xfrm>
        </p:grpSpPr>
        <p:pic>
          <p:nvPicPr>
            <p:cNvPr id="269" name="图片 268"/>
            <p:cNvPicPr>
              <a:picLocks/>
            </p:cNvPicPr>
            <p:nvPr/>
          </p:nvPicPr>
          <p:blipFill>
            <a:blip r:embed="rId4"/>
            <a:stretch>
              <a:fillRect/>
            </a:stretch>
          </p:blipFill>
          <p:spPr>
            <a:xfrm>
              <a:off x="83674" y="12700"/>
              <a:ext cx="5044286" cy="1467692"/>
            </a:xfrm>
            <a:prstGeom prst="rect">
              <a:avLst/>
            </a:prstGeom>
            <a:effectLst/>
          </p:spPr>
        </p:pic>
        <p:pic>
          <p:nvPicPr>
            <p:cNvPr id="270" name="图片 269"/>
            <p:cNvPicPr>
              <a:picLocks/>
            </p:cNvPicPr>
            <p:nvPr/>
          </p:nvPicPr>
          <p:blipFill>
            <a:blip r:embed="rId5"/>
            <a:stretch>
              <a:fillRect/>
            </a:stretch>
          </p:blipFill>
          <p:spPr>
            <a:xfrm>
              <a:off x="101418" y="1519221"/>
              <a:ext cx="5039238" cy="974252"/>
            </a:xfrm>
            <a:prstGeom prst="rect">
              <a:avLst/>
            </a:prstGeom>
            <a:effectLst/>
          </p:spPr>
        </p:pic>
        <p:pic>
          <p:nvPicPr>
            <p:cNvPr id="271" name="图片 270"/>
            <p:cNvPicPr>
              <a:picLocks/>
            </p:cNvPicPr>
            <p:nvPr/>
          </p:nvPicPr>
          <p:blipFill>
            <a:blip r:embed="rId6"/>
            <a:stretch>
              <a:fillRect/>
            </a:stretch>
          </p:blipFill>
          <p:spPr>
            <a:xfrm>
              <a:off x="48187" y="3242062"/>
              <a:ext cx="5127966" cy="407159"/>
            </a:xfrm>
            <a:prstGeom prst="rect">
              <a:avLst/>
            </a:prstGeom>
            <a:effectLst/>
          </p:spPr>
        </p:pic>
        <p:pic>
          <p:nvPicPr>
            <p:cNvPr id="272" name="图片 271"/>
            <p:cNvPicPr>
              <a:picLocks/>
            </p:cNvPicPr>
            <p:nvPr/>
          </p:nvPicPr>
          <p:blipFill>
            <a:blip r:embed="rId7"/>
            <a:stretch>
              <a:fillRect/>
            </a:stretch>
          </p:blipFill>
          <p:spPr>
            <a:xfrm>
              <a:off x="12700" y="2532576"/>
              <a:ext cx="5127964" cy="618217"/>
            </a:xfrm>
            <a:prstGeom prst="rect">
              <a:avLst/>
            </a:prstGeom>
            <a:effectLst/>
          </p:spPr>
        </p:pic>
      </p:grpSp>
      <p:sp>
        <p:nvSpPr>
          <p:cNvPr id="274" name="Shape 274"/>
          <p:cNvSpPr/>
          <p:nvPr/>
        </p:nvSpPr>
        <p:spPr>
          <a:xfrm>
            <a:off x="4208674" y="4994965"/>
            <a:ext cx="4823791" cy="618436"/>
          </a:xfrm>
          <a:prstGeom prst="roundRect">
            <a:avLst>
              <a:gd name="adj" fmla="val 27723"/>
            </a:avLst>
          </a:prstGeom>
          <a:solidFill>
            <a:srgbClr val="CAF0FE">
              <a:alpha val="80000"/>
            </a:srgbClr>
          </a:solidFill>
          <a:ln w="25400">
            <a:solidFill>
              <a:srgbClr val="000000"/>
            </a:solidFill>
            <a:miter lim="400000"/>
          </a:ln>
          <a:extLst>
            <a:ext uri="{C572A759-6A51-4108-AA02-DFA0A04FC94B}">
              <ma14:wrappingTextBoxFlag xmlns:ma14="http://schemas.microsoft.com/office/mac/drawingml/2011/main" xmlns="" val="1"/>
            </a:ext>
          </a:extLst>
        </p:spPr>
        <p:txBody>
          <a:bodyPr lIns="45720" tIns="45720" rIns="45720" bIns="45720" anchor="ctr"/>
          <a:lstStyle/>
          <a:p>
            <a:pPr>
              <a:buClr>
                <a:srgbClr val="000000"/>
              </a:buClr>
              <a:defRPr sz="1600">
                <a:latin typeface="Times"/>
                <a:ea typeface="Times"/>
                <a:cs typeface="Times"/>
                <a:sym typeface="Times"/>
              </a:defRPr>
            </a:pPr>
            <a:r>
              <a:rPr sz="1440"/>
              <a:t>this nose ... has been newly developed ... using the latest analytical technique (i.e. </a:t>
            </a:r>
            <a:r>
              <a:rPr sz="1440" b="1"/>
              <a:t>genetic algorithms</a:t>
            </a:r>
            <a:r>
              <a:rPr sz="1440"/>
              <a:t>)</a:t>
            </a:r>
          </a:p>
        </p:txBody>
      </p:sp>
      <p:sp>
        <p:nvSpPr>
          <p:cNvPr id="275" name="Shape 275"/>
          <p:cNvSpPr/>
          <p:nvPr/>
        </p:nvSpPr>
        <p:spPr>
          <a:xfrm>
            <a:off x="4208674" y="5648739"/>
            <a:ext cx="4814957" cy="574262"/>
          </a:xfrm>
          <a:prstGeom prst="roundRect">
            <a:avLst>
              <a:gd name="adj" fmla="val 29856"/>
            </a:avLst>
          </a:prstGeom>
          <a:solidFill>
            <a:srgbClr val="CAF0FE">
              <a:alpha val="80000"/>
            </a:srgbClr>
          </a:solidFill>
          <a:ln w="25400">
            <a:solidFill>
              <a:srgbClr val="000000"/>
            </a:solidFill>
            <a:miter lim="400000"/>
          </a:ln>
          <a:extLst>
            <a:ext uri="{C572A759-6A51-4108-AA02-DFA0A04FC94B}">
              <ma14:wrappingTextBoxFlag xmlns:ma14="http://schemas.microsoft.com/office/mac/drawingml/2011/main" xmlns="" val="1"/>
            </a:ext>
          </a:extLst>
        </p:spPr>
        <p:txBody>
          <a:bodyPr lIns="45720" tIns="45720" rIns="45720" bIns="45720" anchor="ctr"/>
          <a:lstStyle/>
          <a:p>
            <a:pPr>
              <a:buClr>
                <a:srgbClr val="000000"/>
              </a:buClr>
              <a:defRPr sz="1200">
                <a:latin typeface="Lucida Grande"/>
                <a:ea typeface="Lucida Grande"/>
                <a:cs typeface="Lucida Grande"/>
                <a:sym typeface="Lucida Grande"/>
              </a:defRPr>
            </a:pPr>
            <a:r>
              <a:rPr sz="1080"/>
              <a:t>N700 cars save </a:t>
            </a:r>
            <a:r>
              <a:rPr sz="1080" b="1"/>
              <a:t>19%</a:t>
            </a:r>
            <a:r>
              <a:rPr sz="1080"/>
              <a:t> energy ... </a:t>
            </a:r>
            <a:r>
              <a:rPr sz="1080" b="1"/>
              <a:t>30% </a:t>
            </a:r>
            <a:r>
              <a:rPr sz="1080"/>
              <a:t>increase in the output... This is a result of adopting the ... nose shape</a:t>
            </a:r>
          </a:p>
        </p:txBody>
      </p:sp>
      <p:sp>
        <p:nvSpPr>
          <p:cNvPr id="276" name="Shape 276"/>
          <p:cNvSpPr/>
          <p:nvPr/>
        </p:nvSpPr>
        <p:spPr>
          <a:xfrm flipV="1">
            <a:off x="1931670" y="3154680"/>
            <a:ext cx="0" cy="787766"/>
          </a:xfrm>
          <a:prstGeom prst="line">
            <a:avLst/>
          </a:prstGeom>
          <a:ln w="38100">
            <a:solidFill>
              <a:srgbClr val="000000"/>
            </a:solidFill>
            <a:miter lim="400000"/>
            <a:headEnd type="stealth"/>
          </a:ln>
        </p:spPr>
        <p:txBody>
          <a:bodyPr lIns="0" tIns="0" rIns="0" bIns="0"/>
          <a:lstStyle/>
          <a:p>
            <a:pPr defTabSz="411480">
              <a:defRPr sz="1200">
                <a:uFillTx/>
                <a:latin typeface="Helvetica"/>
                <a:ea typeface="Helvetica"/>
                <a:cs typeface="Helvetica"/>
                <a:sym typeface="Helvetica"/>
              </a:defRPr>
            </a:pPr>
            <a:endParaRPr sz="1080"/>
          </a:p>
        </p:txBody>
      </p:sp>
    </p:spTree>
    <p:extLst>
      <p:ext uri="{BB962C8B-B14F-4D97-AF65-F5344CB8AC3E}">
        <p14:creationId xmlns:p14="http://schemas.microsoft.com/office/powerpoint/2010/main" val="139952885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body" idx="13"/>
          </p:nvPr>
        </p:nvSpPr>
        <p:spPr>
          <a:prstGeom prst="rect">
            <a:avLst/>
          </a:prstGeom>
        </p:spPr>
        <p:txBody>
          <a:bodyPr/>
          <a:lstStyle/>
          <a:p>
            <a:r>
              <a:rPr lang="en-US" altLang="zh-CN" dirty="0"/>
              <a:t>Examples of success</a:t>
            </a:r>
            <a:endParaRPr dirty="0"/>
          </a:p>
        </p:txBody>
      </p:sp>
      <p:sp>
        <p:nvSpPr>
          <p:cNvPr id="280" name="Shape 280"/>
          <p:cNvSpPr/>
          <p:nvPr/>
        </p:nvSpPr>
        <p:spPr>
          <a:xfrm>
            <a:off x="3827707" y="1096627"/>
            <a:ext cx="5052061" cy="89154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200" i="1">
                <a:solidFill>
                  <a:srgbClr val="FF797C"/>
                </a:solidFill>
                <a:uFillTx/>
                <a:latin typeface="Helvetica"/>
                <a:ea typeface="Helvetica"/>
                <a:cs typeface="Helvetica"/>
                <a:sym typeface="Helvetica"/>
              </a:defRPr>
            </a:pPr>
            <a:r>
              <a:rPr sz="1980"/>
              <a:t>hard to apply traditional optimization methods</a:t>
            </a:r>
          </a:p>
          <a:p>
            <a:pPr defTabSz="582930">
              <a:defRPr sz="2200" i="1">
                <a:solidFill>
                  <a:srgbClr val="FF797C"/>
                </a:solidFill>
                <a:uFillTx/>
                <a:latin typeface="Helvetica"/>
                <a:ea typeface="Helvetica"/>
                <a:cs typeface="Helvetica"/>
                <a:sym typeface="Helvetica"/>
              </a:defRPr>
            </a:pPr>
            <a:r>
              <a:rPr sz="1980"/>
              <a:t>but easy to test a given solution</a:t>
            </a:r>
          </a:p>
        </p:txBody>
      </p:sp>
      <p:sp>
        <p:nvSpPr>
          <p:cNvPr id="281" name="Shape 281"/>
          <p:cNvSpPr/>
          <p:nvPr/>
        </p:nvSpPr>
        <p:spPr>
          <a:xfrm>
            <a:off x="836352" y="1171153"/>
            <a:ext cx="2446021" cy="271356"/>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spAutoFit/>
          </a:bodyPr>
          <a:lstStyle/>
          <a:p>
            <a:pPr algn="ctr" defTabSz="411480">
              <a:lnSpc>
                <a:spcPct val="60000"/>
              </a:lnSpc>
              <a:defRPr sz="2200">
                <a:uFillTx/>
                <a:latin typeface="冬青黑体简体中文 W3"/>
                <a:ea typeface="冬青黑体简体中文 W3"/>
                <a:cs typeface="冬青黑体简体中文 W3"/>
                <a:sym typeface="冬青黑体简体中文 W3"/>
              </a:defRPr>
            </a:pPr>
            <a:r>
              <a:rPr sz="1980">
                <a:latin typeface="Lucida Grande"/>
                <a:ea typeface="Lucida Grande"/>
                <a:cs typeface="Lucida Grande"/>
                <a:sym typeface="Lucida Grande"/>
              </a:rPr>
              <a:t>NASA ST5 </a:t>
            </a:r>
            <a:r>
              <a:rPr sz="1980"/>
              <a:t>satellite</a:t>
            </a:r>
          </a:p>
        </p:txBody>
      </p:sp>
      <p:pic>
        <p:nvPicPr>
          <p:cNvPr id="282" name="droppedImage.jpg"/>
          <p:cNvPicPr>
            <a:picLocks noChangeAspect="1"/>
          </p:cNvPicPr>
          <p:nvPr/>
        </p:nvPicPr>
        <p:blipFill>
          <a:blip r:embed="rId2"/>
          <a:stretch>
            <a:fillRect/>
          </a:stretch>
        </p:blipFill>
        <p:spPr>
          <a:xfrm>
            <a:off x="1325881" y="4290124"/>
            <a:ext cx="2173049" cy="2045971"/>
          </a:xfrm>
          <a:prstGeom prst="rect">
            <a:avLst/>
          </a:prstGeom>
          <a:ln w="12700">
            <a:miter lim="400000"/>
          </a:ln>
        </p:spPr>
      </p:pic>
      <p:pic>
        <p:nvPicPr>
          <p:cNvPr id="283" name="图片 282"/>
          <p:cNvPicPr>
            <a:picLocks/>
          </p:cNvPicPr>
          <p:nvPr/>
        </p:nvPicPr>
        <p:blipFill>
          <a:blip r:embed="rId3"/>
          <a:stretch>
            <a:fillRect/>
          </a:stretch>
        </p:blipFill>
        <p:spPr>
          <a:xfrm>
            <a:off x="3930649" y="2321301"/>
            <a:ext cx="3594101" cy="1840232"/>
          </a:xfrm>
          <a:prstGeom prst="rect">
            <a:avLst/>
          </a:prstGeom>
        </p:spPr>
      </p:pic>
      <p:pic>
        <p:nvPicPr>
          <p:cNvPr id="284" name="droppedImage.jpg"/>
          <p:cNvPicPr>
            <a:picLocks noChangeAspect="1"/>
          </p:cNvPicPr>
          <p:nvPr/>
        </p:nvPicPr>
        <p:blipFill>
          <a:blip r:embed="rId4"/>
          <a:srcRect l="494" t="17742" r="3366" b="13207"/>
          <a:stretch>
            <a:fillRect/>
          </a:stretch>
        </p:blipFill>
        <p:spPr>
          <a:xfrm>
            <a:off x="651510" y="1565910"/>
            <a:ext cx="2846070" cy="2456494"/>
          </a:xfrm>
          <a:prstGeom prst="rect">
            <a:avLst/>
          </a:prstGeom>
          <a:ln w="12700">
            <a:miter lim="400000"/>
          </a:ln>
        </p:spPr>
      </p:pic>
      <p:pic>
        <p:nvPicPr>
          <p:cNvPr id="285" name="droppedImage.jpg"/>
          <p:cNvPicPr>
            <a:picLocks noChangeAspect="1"/>
          </p:cNvPicPr>
          <p:nvPr/>
        </p:nvPicPr>
        <p:blipFill>
          <a:blip r:embed="rId5"/>
          <a:srcRect l="969" t="12843" r="1571" b="812"/>
          <a:stretch>
            <a:fillRect/>
          </a:stretch>
        </p:blipFill>
        <p:spPr>
          <a:xfrm>
            <a:off x="102870" y="3394710"/>
            <a:ext cx="1526117" cy="1308101"/>
          </a:xfrm>
          <a:prstGeom prst="rect">
            <a:avLst/>
          </a:prstGeom>
          <a:ln w="12700">
            <a:miter lim="400000"/>
          </a:ln>
        </p:spPr>
      </p:pic>
      <p:pic>
        <p:nvPicPr>
          <p:cNvPr id="286" name="图片 285"/>
          <p:cNvPicPr>
            <a:picLocks/>
          </p:cNvPicPr>
          <p:nvPr/>
        </p:nvPicPr>
        <p:blipFill>
          <a:blip r:embed="rId6"/>
          <a:stretch>
            <a:fillRect/>
          </a:stretch>
        </p:blipFill>
        <p:spPr>
          <a:xfrm>
            <a:off x="4949190" y="3131433"/>
            <a:ext cx="3977640" cy="2137885"/>
          </a:xfrm>
          <a:prstGeom prst="rect">
            <a:avLst/>
          </a:prstGeom>
        </p:spPr>
      </p:pic>
      <p:pic>
        <p:nvPicPr>
          <p:cNvPr id="287" name="图片 286"/>
          <p:cNvPicPr>
            <a:picLocks/>
          </p:cNvPicPr>
          <p:nvPr/>
        </p:nvPicPr>
        <p:blipFill>
          <a:blip r:embed="rId7"/>
          <a:stretch>
            <a:fillRect/>
          </a:stretch>
        </p:blipFill>
        <p:spPr>
          <a:xfrm>
            <a:off x="4972050" y="5328753"/>
            <a:ext cx="3977641" cy="1044768"/>
          </a:xfrm>
          <a:prstGeom prst="rect">
            <a:avLst/>
          </a:prstGeom>
        </p:spPr>
      </p:pic>
      <p:grpSp>
        <p:nvGrpSpPr>
          <p:cNvPr id="293" name="Group 293"/>
          <p:cNvGrpSpPr/>
          <p:nvPr/>
        </p:nvGrpSpPr>
        <p:grpSpPr>
          <a:xfrm>
            <a:off x="3223260" y="1051560"/>
            <a:ext cx="5977890" cy="4171237"/>
            <a:chOff x="0" y="39511"/>
            <a:chExt cx="6642100" cy="4634707"/>
          </a:xfrm>
        </p:grpSpPr>
        <p:sp>
          <p:nvSpPr>
            <p:cNvPr id="288" name="Shape 288"/>
            <p:cNvSpPr/>
            <p:nvPr/>
          </p:nvSpPr>
          <p:spPr>
            <a:xfrm>
              <a:off x="0" y="39511"/>
              <a:ext cx="6426200" cy="4634707"/>
            </a:xfrm>
            <a:custGeom>
              <a:avLst/>
              <a:gdLst/>
              <a:ahLst/>
              <a:cxnLst>
                <a:cxn ang="0">
                  <a:pos x="wd2" y="hd2"/>
                </a:cxn>
                <a:cxn ang="5400000">
                  <a:pos x="wd2" y="hd2"/>
                </a:cxn>
                <a:cxn ang="10800000">
                  <a:pos x="wd2" y="hd2"/>
                </a:cxn>
                <a:cxn ang="16200000">
                  <a:pos x="wd2" y="hd2"/>
                </a:cxn>
              </a:cxnLst>
              <a:rect l="0" t="0" r="r" b="b"/>
              <a:pathLst>
                <a:path w="21600" h="21600" extrusionOk="0">
                  <a:moveTo>
                    <a:pt x="586" y="0"/>
                  </a:moveTo>
                  <a:cubicBezTo>
                    <a:pt x="262" y="0"/>
                    <a:pt x="0" y="363"/>
                    <a:pt x="0" y="812"/>
                  </a:cubicBezTo>
                  <a:lnTo>
                    <a:pt x="0" y="16826"/>
                  </a:lnTo>
                  <a:cubicBezTo>
                    <a:pt x="0" y="17275"/>
                    <a:pt x="262" y="17638"/>
                    <a:pt x="586" y="17638"/>
                  </a:cubicBezTo>
                  <a:lnTo>
                    <a:pt x="16802" y="17638"/>
                  </a:lnTo>
                  <a:lnTo>
                    <a:pt x="17227" y="21600"/>
                  </a:lnTo>
                  <a:lnTo>
                    <a:pt x="17654" y="17638"/>
                  </a:lnTo>
                  <a:lnTo>
                    <a:pt x="21014" y="17638"/>
                  </a:lnTo>
                  <a:cubicBezTo>
                    <a:pt x="21338" y="17638"/>
                    <a:pt x="21600" y="17275"/>
                    <a:pt x="21600" y="16826"/>
                  </a:cubicBezTo>
                  <a:lnTo>
                    <a:pt x="21600" y="812"/>
                  </a:lnTo>
                  <a:cubicBezTo>
                    <a:pt x="21600" y="363"/>
                    <a:pt x="21338" y="0"/>
                    <a:pt x="21014" y="0"/>
                  </a:cubicBezTo>
                  <a:lnTo>
                    <a:pt x="586" y="0"/>
                  </a:lnTo>
                  <a:close/>
                </a:path>
              </a:pathLst>
            </a:custGeom>
            <a:solidFill>
              <a:srgbClr val="FFFFFF"/>
            </a:solidFill>
            <a:ln w="25400" cap="flat">
              <a:solidFill>
                <a:srgbClr val="000000"/>
              </a:solidFill>
              <a:prstDash val="solid"/>
              <a:miter lim="400000"/>
            </a:ln>
            <a:effectLst/>
          </p:spPr>
          <p:txBody>
            <a:bodyPr wrap="square" lIns="34290" tIns="34290" rIns="34290" bIns="34290" numCol="1" anchor="t">
              <a:noAutofit/>
            </a:bodyPr>
            <a:lstStyle/>
            <a:p>
              <a:pPr>
                <a:buClr>
                  <a:srgbClr val="000000"/>
                </a:buClr>
                <a:defRPr sz="2000">
                  <a:latin typeface="Lucida Grande"/>
                  <a:ea typeface="Lucida Grande"/>
                  <a:cs typeface="Lucida Grande"/>
                  <a:sym typeface="Lucida Grande"/>
                </a:defRPr>
              </a:pPr>
              <a:endParaRPr/>
            </a:p>
          </p:txBody>
        </p:sp>
        <p:pic>
          <p:nvPicPr>
            <p:cNvPr id="289" name="droppedImage.jpg"/>
            <p:cNvPicPr>
              <a:picLocks noChangeAspect="1"/>
            </p:cNvPicPr>
            <p:nvPr/>
          </p:nvPicPr>
          <p:blipFill>
            <a:blip r:embed="rId8"/>
            <a:srcRect l="1660" t="1151" r="1441" b="1640"/>
            <a:stretch>
              <a:fillRect/>
            </a:stretch>
          </p:blipFill>
          <p:spPr>
            <a:xfrm>
              <a:off x="117025" y="117560"/>
              <a:ext cx="2871391" cy="2949179"/>
            </a:xfrm>
            <a:custGeom>
              <a:avLst/>
              <a:gdLst/>
              <a:ahLst/>
              <a:cxnLst>
                <a:cxn ang="0">
                  <a:pos x="wd2" y="hd2"/>
                </a:cxn>
                <a:cxn ang="5400000">
                  <a:pos x="wd2" y="hd2"/>
                </a:cxn>
                <a:cxn ang="10800000">
                  <a:pos x="wd2" y="hd2"/>
                </a:cxn>
                <a:cxn ang="16200000">
                  <a:pos x="wd2" y="hd2"/>
                </a:cxn>
              </a:cxnLst>
              <a:rect l="0" t="0" r="r" b="b"/>
              <a:pathLst>
                <a:path w="21546" h="21593" extrusionOk="0">
                  <a:moveTo>
                    <a:pt x="12701" y="0"/>
                  </a:moveTo>
                  <a:lnTo>
                    <a:pt x="10777" y="9"/>
                  </a:lnTo>
                  <a:cubicBezTo>
                    <a:pt x="8823" y="18"/>
                    <a:pt x="8742" y="28"/>
                    <a:pt x="8922" y="206"/>
                  </a:cubicBezTo>
                  <a:cubicBezTo>
                    <a:pt x="8975" y="259"/>
                    <a:pt x="8972" y="287"/>
                    <a:pt x="8898" y="340"/>
                  </a:cubicBezTo>
                  <a:cubicBezTo>
                    <a:pt x="8773" y="430"/>
                    <a:pt x="8794" y="721"/>
                    <a:pt x="8928" y="756"/>
                  </a:cubicBezTo>
                  <a:cubicBezTo>
                    <a:pt x="8982" y="769"/>
                    <a:pt x="9015" y="812"/>
                    <a:pt x="9002" y="848"/>
                  </a:cubicBezTo>
                  <a:cubicBezTo>
                    <a:pt x="8975" y="930"/>
                    <a:pt x="8793" y="984"/>
                    <a:pt x="8523" y="991"/>
                  </a:cubicBezTo>
                  <a:cubicBezTo>
                    <a:pt x="8327" y="996"/>
                    <a:pt x="8323" y="998"/>
                    <a:pt x="8323" y="1200"/>
                  </a:cubicBezTo>
                  <a:cubicBezTo>
                    <a:pt x="8323" y="1423"/>
                    <a:pt x="8315" y="1434"/>
                    <a:pt x="8097" y="1485"/>
                  </a:cubicBezTo>
                  <a:cubicBezTo>
                    <a:pt x="7990" y="1510"/>
                    <a:pt x="7923" y="1493"/>
                    <a:pt x="7844" y="1415"/>
                  </a:cubicBezTo>
                  <a:cubicBezTo>
                    <a:pt x="7715" y="1289"/>
                    <a:pt x="7390" y="1269"/>
                    <a:pt x="7344" y="1386"/>
                  </a:cubicBezTo>
                  <a:cubicBezTo>
                    <a:pt x="7324" y="1437"/>
                    <a:pt x="7239" y="1465"/>
                    <a:pt x="7102" y="1465"/>
                  </a:cubicBezTo>
                  <a:lnTo>
                    <a:pt x="6894" y="1465"/>
                  </a:lnTo>
                  <a:lnTo>
                    <a:pt x="6900" y="1871"/>
                  </a:lnTo>
                  <a:cubicBezTo>
                    <a:pt x="6902" y="2095"/>
                    <a:pt x="6883" y="2308"/>
                    <a:pt x="6861" y="2342"/>
                  </a:cubicBezTo>
                  <a:cubicBezTo>
                    <a:pt x="6812" y="2419"/>
                    <a:pt x="6367" y="2424"/>
                    <a:pt x="6319" y="2348"/>
                  </a:cubicBezTo>
                  <a:cubicBezTo>
                    <a:pt x="6300" y="2317"/>
                    <a:pt x="6286" y="2211"/>
                    <a:pt x="6286" y="2113"/>
                  </a:cubicBezTo>
                  <a:lnTo>
                    <a:pt x="6286" y="1935"/>
                  </a:lnTo>
                  <a:lnTo>
                    <a:pt x="5762" y="1935"/>
                  </a:lnTo>
                  <a:cubicBezTo>
                    <a:pt x="5190" y="1935"/>
                    <a:pt x="4934" y="1993"/>
                    <a:pt x="4982" y="2115"/>
                  </a:cubicBezTo>
                  <a:cubicBezTo>
                    <a:pt x="4999" y="2157"/>
                    <a:pt x="4988" y="2205"/>
                    <a:pt x="4958" y="2223"/>
                  </a:cubicBezTo>
                  <a:cubicBezTo>
                    <a:pt x="4924" y="2244"/>
                    <a:pt x="4926" y="2282"/>
                    <a:pt x="4967" y="2330"/>
                  </a:cubicBezTo>
                  <a:cubicBezTo>
                    <a:pt x="5017" y="2389"/>
                    <a:pt x="5017" y="2435"/>
                    <a:pt x="4964" y="2531"/>
                  </a:cubicBezTo>
                  <a:cubicBezTo>
                    <a:pt x="4927" y="2599"/>
                    <a:pt x="4911" y="2675"/>
                    <a:pt x="4929" y="2702"/>
                  </a:cubicBezTo>
                  <a:cubicBezTo>
                    <a:pt x="4946" y="2730"/>
                    <a:pt x="4930" y="2795"/>
                    <a:pt x="4893" y="2845"/>
                  </a:cubicBezTo>
                  <a:cubicBezTo>
                    <a:pt x="4840" y="2915"/>
                    <a:pt x="4746" y="2933"/>
                    <a:pt x="4479" y="2932"/>
                  </a:cubicBezTo>
                  <a:cubicBezTo>
                    <a:pt x="4081" y="2930"/>
                    <a:pt x="3865" y="3006"/>
                    <a:pt x="3958" y="3115"/>
                  </a:cubicBezTo>
                  <a:cubicBezTo>
                    <a:pt x="4000" y="3165"/>
                    <a:pt x="3999" y="3206"/>
                    <a:pt x="3958" y="3255"/>
                  </a:cubicBezTo>
                  <a:cubicBezTo>
                    <a:pt x="3926" y="3292"/>
                    <a:pt x="3895" y="3544"/>
                    <a:pt x="3886" y="3815"/>
                  </a:cubicBezTo>
                  <a:lnTo>
                    <a:pt x="3871" y="4306"/>
                  </a:lnTo>
                  <a:lnTo>
                    <a:pt x="3285" y="4321"/>
                  </a:lnTo>
                  <a:cubicBezTo>
                    <a:pt x="2421" y="4340"/>
                    <a:pt x="2455" y="4321"/>
                    <a:pt x="2460" y="4739"/>
                  </a:cubicBezTo>
                  <a:cubicBezTo>
                    <a:pt x="2464" y="5148"/>
                    <a:pt x="2498" y="5241"/>
                    <a:pt x="2644" y="5262"/>
                  </a:cubicBezTo>
                  <a:cubicBezTo>
                    <a:pt x="2870" y="5295"/>
                    <a:pt x="2877" y="5306"/>
                    <a:pt x="2805" y="5509"/>
                  </a:cubicBezTo>
                  <a:cubicBezTo>
                    <a:pt x="2726" y="5734"/>
                    <a:pt x="2581" y="5844"/>
                    <a:pt x="2531" y="5716"/>
                  </a:cubicBezTo>
                  <a:cubicBezTo>
                    <a:pt x="2502" y="5642"/>
                    <a:pt x="2490" y="5642"/>
                    <a:pt x="2436" y="5713"/>
                  </a:cubicBezTo>
                  <a:cubicBezTo>
                    <a:pt x="2391" y="5772"/>
                    <a:pt x="2261" y="5794"/>
                    <a:pt x="1912" y="5800"/>
                  </a:cubicBezTo>
                  <a:cubicBezTo>
                    <a:pt x="1581" y="5806"/>
                    <a:pt x="1459" y="5826"/>
                    <a:pt x="1492" y="5867"/>
                  </a:cubicBezTo>
                  <a:cubicBezTo>
                    <a:pt x="1544" y="5931"/>
                    <a:pt x="1536" y="6138"/>
                    <a:pt x="1480" y="6192"/>
                  </a:cubicBezTo>
                  <a:cubicBezTo>
                    <a:pt x="1422" y="6249"/>
                    <a:pt x="1439" y="6443"/>
                    <a:pt x="1507" y="6509"/>
                  </a:cubicBezTo>
                  <a:cubicBezTo>
                    <a:pt x="1554" y="6555"/>
                    <a:pt x="1549" y="6592"/>
                    <a:pt x="1492" y="6663"/>
                  </a:cubicBezTo>
                  <a:cubicBezTo>
                    <a:pt x="1424" y="6747"/>
                    <a:pt x="1427" y="6751"/>
                    <a:pt x="1507" y="6689"/>
                  </a:cubicBezTo>
                  <a:cubicBezTo>
                    <a:pt x="1569" y="6641"/>
                    <a:pt x="1623" y="6636"/>
                    <a:pt x="1691" y="6672"/>
                  </a:cubicBezTo>
                  <a:cubicBezTo>
                    <a:pt x="1745" y="6700"/>
                    <a:pt x="1834" y="6738"/>
                    <a:pt x="1885" y="6753"/>
                  </a:cubicBezTo>
                  <a:cubicBezTo>
                    <a:pt x="1953" y="6774"/>
                    <a:pt x="1977" y="6837"/>
                    <a:pt x="1977" y="6988"/>
                  </a:cubicBezTo>
                  <a:cubicBezTo>
                    <a:pt x="1977" y="7102"/>
                    <a:pt x="1951" y="7210"/>
                    <a:pt x="1918" y="7230"/>
                  </a:cubicBezTo>
                  <a:cubicBezTo>
                    <a:pt x="1885" y="7250"/>
                    <a:pt x="1552" y="7265"/>
                    <a:pt x="1179" y="7265"/>
                  </a:cubicBezTo>
                  <a:lnTo>
                    <a:pt x="503" y="7265"/>
                  </a:lnTo>
                  <a:lnTo>
                    <a:pt x="491" y="7488"/>
                  </a:lnTo>
                  <a:cubicBezTo>
                    <a:pt x="485" y="7612"/>
                    <a:pt x="507" y="7730"/>
                    <a:pt x="539" y="7750"/>
                  </a:cubicBezTo>
                  <a:cubicBezTo>
                    <a:pt x="574" y="7771"/>
                    <a:pt x="576" y="7810"/>
                    <a:pt x="548" y="7846"/>
                  </a:cubicBezTo>
                  <a:cubicBezTo>
                    <a:pt x="522" y="7879"/>
                    <a:pt x="501" y="7960"/>
                    <a:pt x="497" y="8026"/>
                  </a:cubicBezTo>
                  <a:cubicBezTo>
                    <a:pt x="491" y="8142"/>
                    <a:pt x="504" y="8146"/>
                    <a:pt x="908" y="8136"/>
                  </a:cubicBezTo>
                  <a:cubicBezTo>
                    <a:pt x="1137" y="8131"/>
                    <a:pt x="1352" y="8142"/>
                    <a:pt x="1385" y="8162"/>
                  </a:cubicBezTo>
                  <a:cubicBezTo>
                    <a:pt x="1457" y="8206"/>
                    <a:pt x="1464" y="8566"/>
                    <a:pt x="1394" y="8636"/>
                  </a:cubicBezTo>
                  <a:cubicBezTo>
                    <a:pt x="1366" y="8663"/>
                    <a:pt x="1337" y="8792"/>
                    <a:pt x="1328" y="8921"/>
                  </a:cubicBezTo>
                  <a:lnTo>
                    <a:pt x="1310" y="9156"/>
                  </a:lnTo>
                  <a:lnTo>
                    <a:pt x="670" y="9182"/>
                  </a:lnTo>
                  <a:lnTo>
                    <a:pt x="30" y="9209"/>
                  </a:lnTo>
                  <a:lnTo>
                    <a:pt x="24" y="9633"/>
                  </a:lnTo>
                  <a:lnTo>
                    <a:pt x="15" y="10057"/>
                  </a:lnTo>
                  <a:lnTo>
                    <a:pt x="369" y="10045"/>
                  </a:lnTo>
                  <a:cubicBezTo>
                    <a:pt x="893" y="10029"/>
                    <a:pt x="973" y="10070"/>
                    <a:pt x="953" y="10342"/>
                  </a:cubicBezTo>
                  <a:lnTo>
                    <a:pt x="938" y="10566"/>
                  </a:lnTo>
                  <a:lnTo>
                    <a:pt x="473" y="10580"/>
                  </a:lnTo>
                  <a:lnTo>
                    <a:pt x="12" y="10595"/>
                  </a:lnTo>
                  <a:lnTo>
                    <a:pt x="9" y="11060"/>
                  </a:lnTo>
                  <a:lnTo>
                    <a:pt x="6" y="11524"/>
                  </a:lnTo>
                  <a:lnTo>
                    <a:pt x="471" y="11539"/>
                  </a:lnTo>
                  <a:lnTo>
                    <a:pt x="938" y="11554"/>
                  </a:lnTo>
                  <a:lnTo>
                    <a:pt x="965" y="11989"/>
                  </a:lnTo>
                  <a:cubicBezTo>
                    <a:pt x="982" y="12262"/>
                    <a:pt x="970" y="12440"/>
                    <a:pt x="935" y="12469"/>
                  </a:cubicBezTo>
                  <a:cubicBezTo>
                    <a:pt x="904" y="12494"/>
                    <a:pt x="689" y="12523"/>
                    <a:pt x="456" y="12533"/>
                  </a:cubicBezTo>
                  <a:lnTo>
                    <a:pt x="30" y="12550"/>
                  </a:lnTo>
                  <a:lnTo>
                    <a:pt x="15" y="12998"/>
                  </a:lnTo>
                  <a:lnTo>
                    <a:pt x="0" y="13445"/>
                  </a:lnTo>
                  <a:lnTo>
                    <a:pt x="655" y="13439"/>
                  </a:lnTo>
                  <a:lnTo>
                    <a:pt x="1310" y="13434"/>
                  </a:lnTo>
                  <a:lnTo>
                    <a:pt x="1328" y="13660"/>
                  </a:lnTo>
                  <a:cubicBezTo>
                    <a:pt x="1352" y="13984"/>
                    <a:pt x="1296" y="14021"/>
                    <a:pt x="858" y="13994"/>
                  </a:cubicBezTo>
                  <a:lnTo>
                    <a:pt x="485" y="13974"/>
                  </a:lnTo>
                  <a:lnTo>
                    <a:pt x="494" y="14413"/>
                  </a:lnTo>
                  <a:lnTo>
                    <a:pt x="500" y="14852"/>
                  </a:lnTo>
                  <a:lnTo>
                    <a:pt x="986" y="14857"/>
                  </a:lnTo>
                  <a:cubicBezTo>
                    <a:pt x="1434" y="14862"/>
                    <a:pt x="1480" y="14872"/>
                    <a:pt x="1578" y="14991"/>
                  </a:cubicBezTo>
                  <a:cubicBezTo>
                    <a:pt x="1637" y="15062"/>
                    <a:pt x="1751" y="15144"/>
                    <a:pt x="1831" y="15174"/>
                  </a:cubicBezTo>
                  <a:cubicBezTo>
                    <a:pt x="1912" y="15204"/>
                    <a:pt x="1977" y="15263"/>
                    <a:pt x="1977" y="15305"/>
                  </a:cubicBezTo>
                  <a:cubicBezTo>
                    <a:pt x="1977" y="15349"/>
                    <a:pt x="2038" y="15388"/>
                    <a:pt x="2123" y="15398"/>
                  </a:cubicBezTo>
                  <a:cubicBezTo>
                    <a:pt x="2259" y="15413"/>
                    <a:pt x="2269" y="15431"/>
                    <a:pt x="2269" y="15648"/>
                  </a:cubicBezTo>
                  <a:lnTo>
                    <a:pt x="2269" y="15883"/>
                  </a:lnTo>
                  <a:lnTo>
                    <a:pt x="1858" y="15898"/>
                  </a:lnTo>
                  <a:lnTo>
                    <a:pt x="1444" y="15912"/>
                  </a:lnTo>
                  <a:lnTo>
                    <a:pt x="1444" y="16325"/>
                  </a:lnTo>
                  <a:cubicBezTo>
                    <a:pt x="1444" y="16672"/>
                    <a:pt x="1458" y="16739"/>
                    <a:pt x="1537" y="16761"/>
                  </a:cubicBezTo>
                  <a:cubicBezTo>
                    <a:pt x="1588" y="16775"/>
                    <a:pt x="1899" y="16786"/>
                    <a:pt x="2228" y="16784"/>
                  </a:cubicBezTo>
                  <a:cubicBezTo>
                    <a:pt x="2620" y="16782"/>
                    <a:pt x="2853" y="16801"/>
                    <a:pt x="2904" y="16842"/>
                  </a:cubicBezTo>
                  <a:cubicBezTo>
                    <a:pt x="2956" y="16885"/>
                    <a:pt x="2990" y="16888"/>
                    <a:pt x="3014" y="16851"/>
                  </a:cubicBezTo>
                  <a:cubicBezTo>
                    <a:pt x="3072" y="16758"/>
                    <a:pt x="3138" y="16790"/>
                    <a:pt x="3219" y="16950"/>
                  </a:cubicBezTo>
                  <a:cubicBezTo>
                    <a:pt x="3307" y="17122"/>
                    <a:pt x="3290" y="17162"/>
                    <a:pt x="3121" y="17162"/>
                  </a:cubicBezTo>
                  <a:cubicBezTo>
                    <a:pt x="3056" y="17162"/>
                    <a:pt x="2973" y="17194"/>
                    <a:pt x="2936" y="17237"/>
                  </a:cubicBezTo>
                  <a:cubicBezTo>
                    <a:pt x="2891" y="17291"/>
                    <a:pt x="2772" y="17316"/>
                    <a:pt x="2558" y="17316"/>
                  </a:cubicBezTo>
                  <a:lnTo>
                    <a:pt x="2242" y="17316"/>
                  </a:lnTo>
                  <a:lnTo>
                    <a:pt x="2242" y="17545"/>
                  </a:lnTo>
                  <a:cubicBezTo>
                    <a:pt x="2242" y="17730"/>
                    <a:pt x="2263" y="17779"/>
                    <a:pt x="2350" y="17801"/>
                  </a:cubicBezTo>
                  <a:cubicBezTo>
                    <a:pt x="2434" y="17823"/>
                    <a:pt x="2457" y="17873"/>
                    <a:pt x="2457" y="18042"/>
                  </a:cubicBezTo>
                  <a:cubicBezTo>
                    <a:pt x="2457" y="18244"/>
                    <a:pt x="2467" y="18254"/>
                    <a:pt x="2615" y="18254"/>
                  </a:cubicBezTo>
                  <a:cubicBezTo>
                    <a:pt x="2701" y="18254"/>
                    <a:pt x="2786" y="18232"/>
                    <a:pt x="2805" y="18202"/>
                  </a:cubicBezTo>
                  <a:cubicBezTo>
                    <a:pt x="2829" y="18165"/>
                    <a:pt x="2864" y="18166"/>
                    <a:pt x="2915" y="18208"/>
                  </a:cubicBezTo>
                  <a:cubicBezTo>
                    <a:pt x="2957" y="18241"/>
                    <a:pt x="3042" y="18253"/>
                    <a:pt x="3106" y="18237"/>
                  </a:cubicBezTo>
                  <a:cubicBezTo>
                    <a:pt x="3356" y="18173"/>
                    <a:pt x="3416" y="18274"/>
                    <a:pt x="3416" y="18742"/>
                  </a:cubicBezTo>
                  <a:lnTo>
                    <a:pt x="3416" y="19175"/>
                  </a:lnTo>
                  <a:lnTo>
                    <a:pt x="4122" y="19187"/>
                  </a:lnTo>
                  <a:cubicBezTo>
                    <a:pt x="4819" y="19199"/>
                    <a:pt x="4831" y="19202"/>
                    <a:pt x="4976" y="19347"/>
                  </a:cubicBezTo>
                  <a:cubicBezTo>
                    <a:pt x="5096" y="19466"/>
                    <a:pt x="5109" y="19506"/>
                    <a:pt x="5051" y="19553"/>
                  </a:cubicBezTo>
                  <a:cubicBezTo>
                    <a:pt x="5011" y="19585"/>
                    <a:pt x="4960" y="19592"/>
                    <a:pt x="4934" y="19571"/>
                  </a:cubicBezTo>
                  <a:cubicBezTo>
                    <a:pt x="4909" y="19549"/>
                    <a:pt x="4918" y="19572"/>
                    <a:pt x="4955" y="19620"/>
                  </a:cubicBezTo>
                  <a:cubicBezTo>
                    <a:pt x="5006" y="19685"/>
                    <a:pt x="5009" y="19735"/>
                    <a:pt x="4967" y="19812"/>
                  </a:cubicBezTo>
                  <a:cubicBezTo>
                    <a:pt x="4936" y="19869"/>
                    <a:pt x="4911" y="19977"/>
                    <a:pt x="4911" y="20050"/>
                  </a:cubicBezTo>
                  <a:lnTo>
                    <a:pt x="4911" y="20184"/>
                  </a:lnTo>
                  <a:lnTo>
                    <a:pt x="5599" y="20184"/>
                  </a:lnTo>
                  <a:lnTo>
                    <a:pt x="6289" y="20184"/>
                  </a:lnTo>
                  <a:lnTo>
                    <a:pt x="6307" y="19963"/>
                  </a:lnTo>
                  <a:lnTo>
                    <a:pt x="6322" y="19742"/>
                  </a:lnTo>
                  <a:lnTo>
                    <a:pt x="6828" y="19742"/>
                  </a:lnTo>
                  <a:lnTo>
                    <a:pt x="7335" y="19742"/>
                  </a:lnTo>
                  <a:lnTo>
                    <a:pt x="7335" y="19977"/>
                  </a:lnTo>
                  <a:lnTo>
                    <a:pt x="7335" y="20210"/>
                  </a:lnTo>
                  <a:lnTo>
                    <a:pt x="7105" y="20227"/>
                  </a:lnTo>
                  <a:lnTo>
                    <a:pt x="6876" y="20242"/>
                  </a:lnTo>
                  <a:lnTo>
                    <a:pt x="6891" y="20463"/>
                  </a:lnTo>
                  <a:cubicBezTo>
                    <a:pt x="6905" y="20655"/>
                    <a:pt x="6895" y="20683"/>
                    <a:pt x="6790" y="20698"/>
                  </a:cubicBezTo>
                  <a:cubicBezTo>
                    <a:pt x="6689" y="20712"/>
                    <a:pt x="6671" y="20747"/>
                    <a:pt x="6671" y="20922"/>
                  </a:cubicBezTo>
                  <a:lnTo>
                    <a:pt x="6671" y="21128"/>
                  </a:lnTo>
                  <a:lnTo>
                    <a:pt x="7445" y="21117"/>
                  </a:lnTo>
                  <a:cubicBezTo>
                    <a:pt x="8287" y="21104"/>
                    <a:pt x="8341" y="21121"/>
                    <a:pt x="8341" y="21381"/>
                  </a:cubicBezTo>
                  <a:cubicBezTo>
                    <a:pt x="8341" y="21479"/>
                    <a:pt x="8372" y="21544"/>
                    <a:pt x="8425" y="21558"/>
                  </a:cubicBezTo>
                  <a:cubicBezTo>
                    <a:pt x="8584" y="21600"/>
                    <a:pt x="8850" y="21594"/>
                    <a:pt x="8985" y="21544"/>
                  </a:cubicBezTo>
                  <a:cubicBezTo>
                    <a:pt x="9071" y="21512"/>
                    <a:pt x="9131" y="21512"/>
                    <a:pt x="9151" y="21544"/>
                  </a:cubicBezTo>
                  <a:cubicBezTo>
                    <a:pt x="9169" y="21571"/>
                    <a:pt x="9312" y="21593"/>
                    <a:pt x="9470" y="21593"/>
                  </a:cubicBezTo>
                  <a:lnTo>
                    <a:pt x="9759" y="21593"/>
                  </a:lnTo>
                  <a:lnTo>
                    <a:pt x="9774" y="21137"/>
                  </a:lnTo>
                  <a:lnTo>
                    <a:pt x="9789" y="20681"/>
                  </a:lnTo>
                  <a:lnTo>
                    <a:pt x="10030" y="20681"/>
                  </a:lnTo>
                  <a:lnTo>
                    <a:pt x="10268" y="20681"/>
                  </a:lnTo>
                  <a:lnTo>
                    <a:pt x="10283" y="21137"/>
                  </a:lnTo>
                  <a:lnTo>
                    <a:pt x="10301" y="21593"/>
                  </a:lnTo>
                  <a:lnTo>
                    <a:pt x="11736" y="21590"/>
                  </a:lnTo>
                  <a:lnTo>
                    <a:pt x="13172" y="21584"/>
                  </a:lnTo>
                  <a:lnTo>
                    <a:pt x="13169" y="21160"/>
                  </a:lnTo>
                  <a:lnTo>
                    <a:pt x="13166" y="20733"/>
                  </a:lnTo>
                  <a:lnTo>
                    <a:pt x="12972" y="20718"/>
                  </a:lnTo>
                  <a:cubicBezTo>
                    <a:pt x="12738" y="20702"/>
                    <a:pt x="12681" y="20654"/>
                    <a:pt x="12704" y="20492"/>
                  </a:cubicBezTo>
                  <a:cubicBezTo>
                    <a:pt x="12719" y="20389"/>
                    <a:pt x="12756" y="20363"/>
                    <a:pt x="12930" y="20349"/>
                  </a:cubicBezTo>
                  <a:cubicBezTo>
                    <a:pt x="13046" y="20340"/>
                    <a:pt x="13169" y="20299"/>
                    <a:pt x="13201" y="20256"/>
                  </a:cubicBezTo>
                  <a:cubicBezTo>
                    <a:pt x="13241" y="20204"/>
                    <a:pt x="13327" y="20184"/>
                    <a:pt x="13469" y="20195"/>
                  </a:cubicBezTo>
                  <a:lnTo>
                    <a:pt x="13681" y="20210"/>
                  </a:lnTo>
                  <a:lnTo>
                    <a:pt x="13696" y="20666"/>
                  </a:lnTo>
                  <a:lnTo>
                    <a:pt x="13711" y="21125"/>
                  </a:lnTo>
                  <a:lnTo>
                    <a:pt x="14425" y="21114"/>
                  </a:lnTo>
                  <a:lnTo>
                    <a:pt x="15137" y="21105"/>
                  </a:lnTo>
                  <a:lnTo>
                    <a:pt x="15125" y="20710"/>
                  </a:lnTo>
                  <a:cubicBezTo>
                    <a:pt x="15119" y="20492"/>
                    <a:pt x="15136" y="20286"/>
                    <a:pt x="15164" y="20251"/>
                  </a:cubicBezTo>
                  <a:cubicBezTo>
                    <a:pt x="15236" y="20156"/>
                    <a:pt x="15623" y="20165"/>
                    <a:pt x="15661" y="20262"/>
                  </a:cubicBezTo>
                  <a:cubicBezTo>
                    <a:pt x="15702" y="20366"/>
                    <a:pt x="16050" y="20366"/>
                    <a:pt x="16129" y="20262"/>
                  </a:cubicBezTo>
                  <a:cubicBezTo>
                    <a:pt x="16163" y="20217"/>
                    <a:pt x="16283" y="20180"/>
                    <a:pt x="16415" y="20175"/>
                  </a:cubicBezTo>
                  <a:lnTo>
                    <a:pt x="16641" y="20166"/>
                  </a:lnTo>
                  <a:lnTo>
                    <a:pt x="16641" y="19841"/>
                  </a:lnTo>
                  <a:cubicBezTo>
                    <a:pt x="16641" y="19661"/>
                    <a:pt x="16618" y="19500"/>
                    <a:pt x="16590" y="19483"/>
                  </a:cubicBezTo>
                  <a:cubicBezTo>
                    <a:pt x="16561" y="19466"/>
                    <a:pt x="16571" y="19394"/>
                    <a:pt x="16614" y="19312"/>
                  </a:cubicBezTo>
                  <a:lnTo>
                    <a:pt x="16689" y="19173"/>
                  </a:lnTo>
                  <a:lnTo>
                    <a:pt x="17385" y="19187"/>
                  </a:lnTo>
                  <a:lnTo>
                    <a:pt x="18079" y="19202"/>
                  </a:lnTo>
                  <a:lnTo>
                    <a:pt x="18079" y="18966"/>
                  </a:lnTo>
                  <a:cubicBezTo>
                    <a:pt x="18079" y="18837"/>
                    <a:pt x="18058" y="18718"/>
                    <a:pt x="18032" y="18702"/>
                  </a:cubicBezTo>
                  <a:cubicBezTo>
                    <a:pt x="17984" y="18673"/>
                    <a:pt x="18042" y="18329"/>
                    <a:pt x="18103" y="18269"/>
                  </a:cubicBezTo>
                  <a:cubicBezTo>
                    <a:pt x="18120" y="18252"/>
                    <a:pt x="18380" y="18236"/>
                    <a:pt x="18681" y="18234"/>
                  </a:cubicBezTo>
                  <a:cubicBezTo>
                    <a:pt x="18981" y="18232"/>
                    <a:pt x="19254" y="18212"/>
                    <a:pt x="19288" y="18190"/>
                  </a:cubicBezTo>
                  <a:cubicBezTo>
                    <a:pt x="19323" y="18168"/>
                    <a:pt x="19368" y="18173"/>
                    <a:pt x="19387" y="18202"/>
                  </a:cubicBezTo>
                  <a:cubicBezTo>
                    <a:pt x="19405" y="18231"/>
                    <a:pt x="19449" y="18254"/>
                    <a:pt x="19485" y="18254"/>
                  </a:cubicBezTo>
                  <a:cubicBezTo>
                    <a:pt x="19531" y="18254"/>
                    <a:pt x="19555" y="18117"/>
                    <a:pt x="19562" y="17789"/>
                  </a:cubicBezTo>
                  <a:lnTo>
                    <a:pt x="19571" y="17322"/>
                  </a:lnTo>
                  <a:lnTo>
                    <a:pt x="19187" y="17307"/>
                  </a:lnTo>
                  <a:lnTo>
                    <a:pt x="18800" y="17290"/>
                  </a:lnTo>
                  <a:lnTo>
                    <a:pt x="18797" y="16987"/>
                  </a:lnTo>
                  <a:cubicBezTo>
                    <a:pt x="18794" y="16674"/>
                    <a:pt x="18864" y="16549"/>
                    <a:pt x="19011" y="16604"/>
                  </a:cubicBezTo>
                  <a:cubicBezTo>
                    <a:pt x="19057" y="16621"/>
                    <a:pt x="19077" y="16668"/>
                    <a:pt x="19059" y="16714"/>
                  </a:cubicBezTo>
                  <a:cubicBezTo>
                    <a:pt x="19035" y="16776"/>
                    <a:pt x="19066" y="16796"/>
                    <a:pt x="19190" y="16796"/>
                  </a:cubicBezTo>
                  <a:cubicBezTo>
                    <a:pt x="19279" y="16796"/>
                    <a:pt x="19414" y="16774"/>
                    <a:pt x="19488" y="16746"/>
                  </a:cubicBezTo>
                  <a:cubicBezTo>
                    <a:pt x="19562" y="16719"/>
                    <a:pt x="19634" y="16714"/>
                    <a:pt x="19649" y="16737"/>
                  </a:cubicBezTo>
                  <a:cubicBezTo>
                    <a:pt x="19663" y="16761"/>
                    <a:pt x="19869" y="16782"/>
                    <a:pt x="20104" y="16784"/>
                  </a:cubicBezTo>
                  <a:lnTo>
                    <a:pt x="20533" y="16787"/>
                  </a:lnTo>
                  <a:lnTo>
                    <a:pt x="20521" y="16351"/>
                  </a:lnTo>
                  <a:lnTo>
                    <a:pt x="20512" y="15912"/>
                  </a:lnTo>
                  <a:lnTo>
                    <a:pt x="20057" y="15898"/>
                  </a:lnTo>
                  <a:lnTo>
                    <a:pt x="19601" y="15883"/>
                  </a:lnTo>
                  <a:lnTo>
                    <a:pt x="19583" y="15625"/>
                  </a:lnTo>
                  <a:cubicBezTo>
                    <a:pt x="19570" y="15429"/>
                    <a:pt x="19590" y="15351"/>
                    <a:pt x="19658" y="15302"/>
                  </a:cubicBezTo>
                  <a:cubicBezTo>
                    <a:pt x="19720" y="15257"/>
                    <a:pt x="19740" y="15187"/>
                    <a:pt x="19723" y="15072"/>
                  </a:cubicBezTo>
                  <a:cubicBezTo>
                    <a:pt x="19695" y="14888"/>
                    <a:pt x="19774" y="14828"/>
                    <a:pt x="19935" y="14913"/>
                  </a:cubicBezTo>
                  <a:cubicBezTo>
                    <a:pt x="20007" y="14951"/>
                    <a:pt x="20055" y="14949"/>
                    <a:pt x="20098" y="14907"/>
                  </a:cubicBezTo>
                  <a:cubicBezTo>
                    <a:pt x="20136" y="14870"/>
                    <a:pt x="20320" y="14850"/>
                    <a:pt x="20590" y="14857"/>
                  </a:cubicBezTo>
                  <a:lnTo>
                    <a:pt x="21024" y="14872"/>
                  </a:lnTo>
                  <a:lnTo>
                    <a:pt x="21001" y="14439"/>
                  </a:lnTo>
                  <a:lnTo>
                    <a:pt x="20980" y="14006"/>
                  </a:lnTo>
                  <a:lnTo>
                    <a:pt x="20619" y="14000"/>
                  </a:lnTo>
                  <a:cubicBezTo>
                    <a:pt x="20422" y="13997"/>
                    <a:pt x="20238" y="13971"/>
                    <a:pt x="20209" y="13942"/>
                  </a:cubicBezTo>
                  <a:cubicBezTo>
                    <a:pt x="20179" y="13913"/>
                    <a:pt x="20161" y="13786"/>
                    <a:pt x="20170" y="13660"/>
                  </a:cubicBezTo>
                  <a:cubicBezTo>
                    <a:pt x="20184" y="13471"/>
                    <a:pt x="20205" y="13435"/>
                    <a:pt x="20286" y="13448"/>
                  </a:cubicBezTo>
                  <a:cubicBezTo>
                    <a:pt x="20340" y="13457"/>
                    <a:pt x="20416" y="13422"/>
                    <a:pt x="20456" y="13370"/>
                  </a:cubicBezTo>
                  <a:cubicBezTo>
                    <a:pt x="20519" y="13285"/>
                    <a:pt x="20530" y="13286"/>
                    <a:pt x="20560" y="13361"/>
                  </a:cubicBezTo>
                  <a:cubicBezTo>
                    <a:pt x="20587" y="13430"/>
                    <a:pt x="20675" y="13441"/>
                    <a:pt x="21039" y="13436"/>
                  </a:cubicBezTo>
                  <a:cubicBezTo>
                    <a:pt x="21513" y="13430"/>
                    <a:pt x="21600" y="13403"/>
                    <a:pt x="21498" y="13282"/>
                  </a:cubicBezTo>
                  <a:cubicBezTo>
                    <a:pt x="21455" y="13231"/>
                    <a:pt x="21451" y="13195"/>
                    <a:pt x="21489" y="13172"/>
                  </a:cubicBezTo>
                  <a:cubicBezTo>
                    <a:pt x="21520" y="13153"/>
                    <a:pt x="21546" y="13001"/>
                    <a:pt x="21546" y="12832"/>
                  </a:cubicBezTo>
                  <a:lnTo>
                    <a:pt x="21546" y="12524"/>
                  </a:lnTo>
                  <a:lnTo>
                    <a:pt x="21054" y="12510"/>
                  </a:lnTo>
                  <a:lnTo>
                    <a:pt x="20560" y="12492"/>
                  </a:lnTo>
                  <a:lnTo>
                    <a:pt x="20545" y="12056"/>
                  </a:lnTo>
                  <a:cubicBezTo>
                    <a:pt x="20536" y="11808"/>
                    <a:pt x="20553" y="11595"/>
                    <a:pt x="20584" y="11565"/>
                  </a:cubicBezTo>
                  <a:cubicBezTo>
                    <a:pt x="20614" y="11536"/>
                    <a:pt x="20839" y="11516"/>
                    <a:pt x="21090" y="11522"/>
                  </a:cubicBezTo>
                  <a:lnTo>
                    <a:pt x="21546" y="11533"/>
                  </a:lnTo>
                  <a:lnTo>
                    <a:pt x="21546" y="11298"/>
                  </a:lnTo>
                  <a:cubicBezTo>
                    <a:pt x="21546" y="11170"/>
                    <a:pt x="21521" y="11050"/>
                    <a:pt x="21489" y="11030"/>
                  </a:cubicBezTo>
                  <a:cubicBezTo>
                    <a:pt x="21447" y="11005"/>
                    <a:pt x="21447" y="10978"/>
                    <a:pt x="21489" y="10937"/>
                  </a:cubicBezTo>
                  <a:cubicBezTo>
                    <a:pt x="21578" y="10850"/>
                    <a:pt x="21558" y="10659"/>
                    <a:pt x="21456" y="10621"/>
                  </a:cubicBezTo>
                  <a:cubicBezTo>
                    <a:pt x="21396" y="10598"/>
                    <a:pt x="21333" y="10626"/>
                    <a:pt x="21272" y="10705"/>
                  </a:cubicBezTo>
                  <a:lnTo>
                    <a:pt x="21179" y="10824"/>
                  </a:lnTo>
                  <a:lnTo>
                    <a:pt x="21057" y="10714"/>
                  </a:lnTo>
                  <a:cubicBezTo>
                    <a:pt x="20989" y="10654"/>
                    <a:pt x="20890" y="10590"/>
                    <a:pt x="20837" y="10571"/>
                  </a:cubicBezTo>
                  <a:cubicBezTo>
                    <a:pt x="20702" y="10525"/>
                    <a:pt x="20727" y="10043"/>
                    <a:pt x="20864" y="10042"/>
                  </a:cubicBezTo>
                  <a:cubicBezTo>
                    <a:pt x="20913" y="10042"/>
                    <a:pt x="20970" y="10026"/>
                    <a:pt x="20992" y="10005"/>
                  </a:cubicBezTo>
                  <a:cubicBezTo>
                    <a:pt x="21013" y="9984"/>
                    <a:pt x="21058" y="9987"/>
                    <a:pt x="21090" y="10013"/>
                  </a:cubicBezTo>
                  <a:cubicBezTo>
                    <a:pt x="21122" y="10040"/>
                    <a:pt x="21232" y="10056"/>
                    <a:pt x="21334" y="10051"/>
                  </a:cubicBezTo>
                  <a:cubicBezTo>
                    <a:pt x="21510" y="10043"/>
                    <a:pt x="21521" y="10032"/>
                    <a:pt x="21537" y="9845"/>
                  </a:cubicBezTo>
                  <a:cubicBezTo>
                    <a:pt x="21546" y="9735"/>
                    <a:pt x="21524" y="9610"/>
                    <a:pt x="21489" y="9569"/>
                  </a:cubicBezTo>
                  <a:cubicBezTo>
                    <a:pt x="21440" y="9511"/>
                    <a:pt x="21441" y="9478"/>
                    <a:pt x="21492" y="9418"/>
                  </a:cubicBezTo>
                  <a:cubicBezTo>
                    <a:pt x="21544" y="9356"/>
                    <a:pt x="21546" y="9321"/>
                    <a:pt x="21495" y="9261"/>
                  </a:cubicBezTo>
                  <a:cubicBezTo>
                    <a:pt x="21446" y="9203"/>
                    <a:pt x="21275" y="9182"/>
                    <a:pt x="20807" y="9171"/>
                  </a:cubicBezTo>
                  <a:lnTo>
                    <a:pt x="20188" y="9156"/>
                  </a:lnTo>
                  <a:lnTo>
                    <a:pt x="20182" y="8738"/>
                  </a:lnTo>
                  <a:cubicBezTo>
                    <a:pt x="20180" y="8508"/>
                    <a:pt x="20171" y="8287"/>
                    <a:pt x="20158" y="8244"/>
                  </a:cubicBezTo>
                  <a:cubicBezTo>
                    <a:pt x="20142" y="8190"/>
                    <a:pt x="20179" y="8160"/>
                    <a:pt x="20283" y="8148"/>
                  </a:cubicBezTo>
                  <a:cubicBezTo>
                    <a:pt x="20402" y="8135"/>
                    <a:pt x="20440" y="8157"/>
                    <a:pt x="20465" y="8250"/>
                  </a:cubicBezTo>
                  <a:lnTo>
                    <a:pt x="20497" y="8366"/>
                  </a:lnTo>
                  <a:lnTo>
                    <a:pt x="20539" y="8253"/>
                  </a:lnTo>
                  <a:cubicBezTo>
                    <a:pt x="20573" y="8162"/>
                    <a:pt x="20626" y="8139"/>
                    <a:pt x="20798" y="8139"/>
                  </a:cubicBezTo>
                  <a:lnTo>
                    <a:pt x="21013" y="8139"/>
                  </a:lnTo>
                  <a:lnTo>
                    <a:pt x="21013" y="7761"/>
                  </a:lnTo>
                  <a:cubicBezTo>
                    <a:pt x="21012" y="7553"/>
                    <a:pt x="20992" y="7352"/>
                    <a:pt x="20968" y="7314"/>
                  </a:cubicBezTo>
                  <a:cubicBezTo>
                    <a:pt x="20934" y="7262"/>
                    <a:pt x="20805" y="7253"/>
                    <a:pt x="20432" y="7276"/>
                  </a:cubicBezTo>
                  <a:cubicBezTo>
                    <a:pt x="19832" y="7313"/>
                    <a:pt x="19732" y="7273"/>
                    <a:pt x="19732" y="7000"/>
                  </a:cubicBezTo>
                  <a:cubicBezTo>
                    <a:pt x="19732" y="6783"/>
                    <a:pt x="19850" y="6571"/>
                    <a:pt x="19914" y="6672"/>
                  </a:cubicBezTo>
                  <a:cubicBezTo>
                    <a:pt x="19991" y="6794"/>
                    <a:pt x="20047" y="6723"/>
                    <a:pt x="20063" y="6483"/>
                  </a:cubicBezTo>
                  <a:cubicBezTo>
                    <a:pt x="20078" y="6255"/>
                    <a:pt x="20092" y="6234"/>
                    <a:pt x="20235" y="6210"/>
                  </a:cubicBezTo>
                  <a:cubicBezTo>
                    <a:pt x="20444" y="6174"/>
                    <a:pt x="20460" y="6098"/>
                    <a:pt x="20289" y="5931"/>
                  </a:cubicBezTo>
                  <a:cubicBezTo>
                    <a:pt x="20168" y="5812"/>
                    <a:pt x="20100" y="5794"/>
                    <a:pt x="19836" y="5794"/>
                  </a:cubicBezTo>
                  <a:cubicBezTo>
                    <a:pt x="19666" y="5794"/>
                    <a:pt x="19512" y="5817"/>
                    <a:pt x="19494" y="5846"/>
                  </a:cubicBezTo>
                  <a:cubicBezTo>
                    <a:pt x="19475" y="5876"/>
                    <a:pt x="19432" y="5882"/>
                    <a:pt x="19399" y="5861"/>
                  </a:cubicBezTo>
                  <a:cubicBezTo>
                    <a:pt x="19365" y="5841"/>
                    <a:pt x="19240" y="5815"/>
                    <a:pt x="19122" y="5806"/>
                  </a:cubicBezTo>
                  <a:cubicBezTo>
                    <a:pt x="18797" y="5779"/>
                    <a:pt x="18773" y="5761"/>
                    <a:pt x="18773" y="5536"/>
                  </a:cubicBezTo>
                  <a:cubicBezTo>
                    <a:pt x="18773" y="5319"/>
                    <a:pt x="18842" y="5237"/>
                    <a:pt x="18999" y="5262"/>
                  </a:cubicBezTo>
                  <a:cubicBezTo>
                    <a:pt x="19076" y="5275"/>
                    <a:pt x="19095" y="5239"/>
                    <a:pt x="19095" y="5065"/>
                  </a:cubicBezTo>
                  <a:cubicBezTo>
                    <a:pt x="19095" y="4923"/>
                    <a:pt x="19119" y="4841"/>
                    <a:pt x="19172" y="4821"/>
                  </a:cubicBezTo>
                  <a:cubicBezTo>
                    <a:pt x="19226" y="4800"/>
                    <a:pt x="19253" y="4717"/>
                    <a:pt x="19253" y="4562"/>
                  </a:cubicBezTo>
                  <a:lnTo>
                    <a:pt x="19253" y="4335"/>
                  </a:lnTo>
                  <a:lnTo>
                    <a:pt x="18636" y="4344"/>
                  </a:lnTo>
                  <a:cubicBezTo>
                    <a:pt x="18065" y="4353"/>
                    <a:pt x="18009" y="4344"/>
                    <a:pt x="17927" y="4242"/>
                  </a:cubicBezTo>
                  <a:cubicBezTo>
                    <a:pt x="17879" y="4182"/>
                    <a:pt x="17792" y="4125"/>
                    <a:pt x="17734" y="4115"/>
                  </a:cubicBezTo>
                  <a:cubicBezTo>
                    <a:pt x="17661" y="4102"/>
                    <a:pt x="17627" y="4055"/>
                    <a:pt x="17627" y="3966"/>
                  </a:cubicBezTo>
                  <a:cubicBezTo>
                    <a:pt x="17627" y="3851"/>
                    <a:pt x="17652" y="3835"/>
                    <a:pt x="17853" y="3821"/>
                  </a:cubicBezTo>
                  <a:lnTo>
                    <a:pt x="18079" y="3807"/>
                  </a:lnTo>
                  <a:lnTo>
                    <a:pt x="18070" y="3362"/>
                  </a:lnTo>
                  <a:lnTo>
                    <a:pt x="18061" y="2920"/>
                  </a:lnTo>
                  <a:lnTo>
                    <a:pt x="17621" y="2932"/>
                  </a:lnTo>
                  <a:lnTo>
                    <a:pt x="17180" y="2944"/>
                  </a:lnTo>
                  <a:lnTo>
                    <a:pt x="17162" y="3156"/>
                  </a:lnTo>
                  <a:cubicBezTo>
                    <a:pt x="17146" y="3366"/>
                    <a:pt x="17146" y="3369"/>
                    <a:pt x="16918" y="3385"/>
                  </a:cubicBezTo>
                  <a:cubicBezTo>
                    <a:pt x="16724" y="3399"/>
                    <a:pt x="16682" y="3383"/>
                    <a:pt x="16659" y="3295"/>
                  </a:cubicBezTo>
                  <a:cubicBezTo>
                    <a:pt x="16637" y="3212"/>
                    <a:pt x="16578" y="3188"/>
                    <a:pt x="16382" y="3176"/>
                  </a:cubicBezTo>
                  <a:cubicBezTo>
                    <a:pt x="16158" y="3162"/>
                    <a:pt x="16135" y="3148"/>
                    <a:pt x="16135" y="3031"/>
                  </a:cubicBezTo>
                  <a:cubicBezTo>
                    <a:pt x="16135" y="2917"/>
                    <a:pt x="16167" y="2893"/>
                    <a:pt x="16400" y="2845"/>
                  </a:cubicBezTo>
                  <a:cubicBezTo>
                    <a:pt x="16574" y="2809"/>
                    <a:pt x="16642" y="2774"/>
                    <a:pt x="16596" y="2746"/>
                  </a:cubicBezTo>
                  <a:cubicBezTo>
                    <a:pt x="16546" y="2715"/>
                    <a:pt x="16540" y="2688"/>
                    <a:pt x="16581" y="2647"/>
                  </a:cubicBezTo>
                  <a:cubicBezTo>
                    <a:pt x="16656" y="2574"/>
                    <a:pt x="16656" y="2367"/>
                    <a:pt x="16581" y="2322"/>
                  </a:cubicBezTo>
                  <a:cubicBezTo>
                    <a:pt x="16540" y="2297"/>
                    <a:pt x="16540" y="2272"/>
                    <a:pt x="16581" y="2232"/>
                  </a:cubicBezTo>
                  <a:cubicBezTo>
                    <a:pt x="16660" y="2155"/>
                    <a:pt x="16657" y="2002"/>
                    <a:pt x="16575" y="1973"/>
                  </a:cubicBezTo>
                  <a:cubicBezTo>
                    <a:pt x="16539" y="1960"/>
                    <a:pt x="16320" y="1949"/>
                    <a:pt x="16093" y="1947"/>
                  </a:cubicBezTo>
                  <a:lnTo>
                    <a:pt x="15682" y="1944"/>
                  </a:lnTo>
                  <a:lnTo>
                    <a:pt x="15682" y="2144"/>
                  </a:lnTo>
                  <a:cubicBezTo>
                    <a:pt x="15682" y="2255"/>
                    <a:pt x="15656" y="2361"/>
                    <a:pt x="15625" y="2380"/>
                  </a:cubicBezTo>
                  <a:cubicBezTo>
                    <a:pt x="15587" y="2403"/>
                    <a:pt x="15587" y="2435"/>
                    <a:pt x="15628" y="2484"/>
                  </a:cubicBezTo>
                  <a:cubicBezTo>
                    <a:pt x="15703" y="2573"/>
                    <a:pt x="15651" y="2665"/>
                    <a:pt x="15527" y="2665"/>
                  </a:cubicBezTo>
                  <a:cubicBezTo>
                    <a:pt x="15476" y="2665"/>
                    <a:pt x="15409" y="2692"/>
                    <a:pt x="15375" y="2726"/>
                  </a:cubicBezTo>
                  <a:cubicBezTo>
                    <a:pt x="15329" y="2771"/>
                    <a:pt x="15291" y="2770"/>
                    <a:pt x="15229" y="2720"/>
                  </a:cubicBezTo>
                  <a:cubicBezTo>
                    <a:pt x="15184" y="2683"/>
                    <a:pt x="15163" y="2632"/>
                    <a:pt x="15179" y="2607"/>
                  </a:cubicBezTo>
                  <a:cubicBezTo>
                    <a:pt x="15195" y="2581"/>
                    <a:pt x="15164" y="2490"/>
                    <a:pt x="15113" y="2406"/>
                  </a:cubicBezTo>
                  <a:cubicBezTo>
                    <a:pt x="15046" y="2294"/>
                    <a:pt x="15038" y="2235"/>
                    <a:pt x="15080" y="2185"/>
                  </a:cubicBezTo>
                  <a:cubicBezTo>
                    <a:pt x="15112" y="2147"/>
                    <a:pt x="15138" y="1969"/>
                    <a:pt x="15140" y="1790"/>
                  </a:cubicBezTo>
                  <a:lnTo>
                    <a:pt x="15146" y="1465"/>
                  </a:lnTo>
                  <a:lnTo>
                    <a:pt x="14988" y="1465"/>
                  </a:lnTo>
                  <a:cubicBezTo>
                    <a:pt x="14903" y="1465"/>
                    <a:pt x="14820" y="1490"/>
                    <a:pt x="14801" y="1520"/>
                  </a:cubicBezTo>
                  <a:cubicBezTo>
                    <a:pt x="14778" y="1556"/>
                    <a:pt x="14743" y="1556"/>
                    <a:pt x="14702" y="1523"/>
                  </a:cubicBezTo>
                  <a:cubicBezTo>
                    <a:pt x="14668" y="1495"/>
                    <a:pt x="14545" y="1465"/>
                    <a:pt x="14428" y="1456"/>
                  </a:cubicBezTo>
                  <a:cubicBezTo>
                    <a:pt x="14241" y="1441"/>
                    <a:pt x="14214" y="1422"/>
                    <a:pt x="14199" y="1296"/>
                  </a:cubicBezTo>
                  <a:cubicBezTo>
                    <a:pt x="14176" y="1104"/>
                    <a:pt x="14053" y="1114"/>
                    <a:pt x="13982" y="1313"/>
                  </a:cubicBezTo>
                  <a:cubicBezTo>
                    <a:pt x="13950" y="1402"/>
                    <a:pt x="13875" y="1488"/>
                    <a:pt x="13818" y="1502"/>
                  </a:cubicBezTo>
                  <a:cubicBezTo>
                    <a:pt x="13753" y="1519"/>
                    <a:pt x="13709" y="1580"/>
                    <a:pt x="13699" y="1665"/>
                  </a:cubicBezTo>
                  <a:cubicBezTo>
                    <a:pt x="13683" y="1793"/>
                    <a:pt x="13662" y="1805"/>
                    <a:pt x="13419" y="1805"/>
                  </a:cubicBezTo>
                  <a:lnTo>
                    <a:pt x="13157" y="1805"/>
                  </a:lnTo>
                  <a:lnTo>
                    <a:pt x="13169" y="1401"/>
                  </a:lnTo>
                  <a:lnTo>
                    <a:pt x="13181" y="997"/>
                  </a:lnTo>
                  <a:lnTo>
                    <a:pt x="12945" y="997"/>
                  </a:lnTo>
                  <a:cubicBezTo>
                    <a:pt x="12687" y="997"/>
                    <a:pt x="12534" y="888"/>
                    <a:pt x="12627" y="773"/>
                  </a:cubicBezTo>
                  <a:cubicBezTo>
                    <a:pt x="12656" y="737"/>
                    <a:pt x="12684" y="549"/>
                    <a:pt x="12689" y="355"/>
                  </a:cubicBezTo>
                  <a:lnTo>
                    <a:pt x="12701" y="0"/>
                  </a:lnTo>
                  <a:close/>
                  <a:moveTo>
                    <a:pt x="13752" y="1011"/>
                  </a:moveTo>
                  <a:cubicBezTo>
                    <a:pt x="13710" y="1028"/>
                    <a:pt x="13720" y="1041"/>
                    <a:pt x="13782" y="1043"/>
                  </a:cubicBezTo>
                  <a:cubicBezTo>
                    <a:pt x="13838" y="1045"/>
                    <a:pt x="13871" y="1034"/>
                    <a:pt x="13854" y="1017"/>
                  </a:cubicBezTo>
                  <a:cubicBezTo>
                    <a:pt x="13836" y="1000"/>
                    <a:pt x="13791" y="996"/>
                    <a:pt x="13752" y="1011"/>
                  </a:cubicBezTo>
                  <a:close/>
                  <a:moveTo>
                    <a:pt x="15372" y="2403"/>
                  </a:moveTo>
                  <a:cubicBezTo>
                    <a:pt x="15343" y="2403"/>
                    <a:pt x="15306" y="2439"/>
                    <a:pt x="15289" y="2482"/>
                  </a:cubicBezTo>
                  <a:cubicBezTo>
                    <a:pt x="15272" y="2525"/>
                    <a:pt x="15267" y="2560"/>
                    <a:pt x="15277" y="2560"/>
                  </a:cubicBezTo>
                  <a:cubicBezTo>
                    <a:pt x="15287" y="2560"/>
                    <a:pt x="15324" y="2525"/>
                    <a:pt x="15360" y="2482"/>
                  </a:cubicBezTo>
                  <a:cubicBezTo>
                    <a:pt x="15399" y="2436"/>
                    <a:pt x="15404" y="2403"/>
                    <a:pt x="15372" y="2403"/>
                  </a:cubicBezTo>
                  <a:close/>
                  <a:moveTo>
                    <a:pt x="20030" y="15285"/>
                  </a:moveTo>
                  <a:cubicBezTo>
                    <a:pt x="20017" y="15285"/>
                    <a:pt x="19991" y="15305"/>
                    <a:pt x="19973" y="15334"/>
                  </a:cubicBezTo>
                  <a:cubicBezTo>
                    <a:pt x="19955" y="15363"/>
                    <a:pt x="19966" y="15386"/>
                    <a:pt x="19997" y="15386"/>
                  </a:cubicBezTo>
                  <a:cubicBezTo>
                    <a:pt x="20028" y="15386"/>
                    <a:pt x="20054" y="15363"/>
                    <a:pt x="20054" y="15334"/>
                  </a:cubicBezTo>
                  <a:cubicBezTo>
                    <a:pt x="20054" y="15305"/>
                    <a:pt x="20043" y="15285"/>
                    <a:pt x="20030" y="15285"/>
                  </a:cubicBezTo>
                  <a:close/>
                </a:path>
              </a:pathLst>
            </a:custGeom>
            <a:ln w="12700" cap="flat">
              <a:noFill/>
              <a:miter lim="400000"/>
            </a:ln>
            <a:effectLst/>
          </p:spPr>
        </p:pic>
        <p:pic>
          <p:nvPicPr>
            <p:cNvPr id="290" name="droppedImage.jpg"/>
            <p:cNvPicPr>
              <a:picLocks noChangeAspect="1"/>
            </p:cNvPicPr>
            <p:nvPr/>
          </p:nvPicPr>
          <p:blipFill>
            <a:blip r:embed="rId9"/>
            <a:srcRect t="2546" r="986" b="1397"/>
            <a:stretch>
              <a:fillRect/>
            </a:stretch>
          </p:blipFill>
          <p:spPr>
            <a:xfrm>
              <a:off x="3276600" y="79771"/>
              <a:ext cx="2934097" cy="3009108"/>
            </a:xfrm>
            <a:custGeom>
              <a:avLst/>
              <a:gdLst/>
              <a:ahLst/>
              <a:cxnLst>
                <a:cxn ang="0">
                  <a:pos x="wd2" y="hd2"/>
                </a:cxn>
                <a:cxn ang="5400000">
                  <a:pos x="wd2" y="hd2"/>
                </a:cxn>
                <a:cxn ang="10800000">
                  <a:pos x="wd2" y="hd2"/>
                </a:cxn>
                <a:cxn ang="16200000">
                  <a:pos x="wd2" y="hd2"/>
                </a:cxn>
              </a:cxnLst>
              <a:rect l="0" t="0" r="r" b="b"/>
              <a:pathLst>
                <a:path w="21600" h="21600" extrusionOk="0">
                  <a:moveTo>
                    <a:pt x="8847" y="0"/>
                  </a:moveTo>
                  <a:lnTo>
                    <a:pt x="8850" y="453"/>
                  </a:lnTo>
                  <a:cubicBezTo>
                    <a:pt x="8853" y="867"/>
                    <a:pt x="8843" y="914"/>
                    <a:pt x="8730" y="997"/>
                  </a:cubicBezTo>
                  <a:cubicBezTo>
                    <a:pt x="8662" y="1047"/>
                    <a:pt x="8582" y="1073"/>
                    <a:pt x="8552" y="1054"/>
                  </a:cubicBezTo>
                  <a:cubicBezTo>
                    <a:pt x="8400" y="962"/>
                    <a:pt x="8304" y="1020"/>
                    <a:pt x="8420" y="1134"/>
                  </a:cubicBezTo>
                  <a:cubicBezTo>
                    <a:pt x="8463" y="1175"/>
                    <a:pt x="8454" y="1229"/>
                    <a:pt x="8388" y="1328"/>
                  </a:cubicBezTo>
                  <a:cubicBezTo>
                    <a:pt x="8338" y="1402"/>
                    <a:pt x="8275" y="1461"/>
                    <a:pt x="8251" y="1461"/>
                  </a:cubicBezTo>
                  <a:cubicBezTo>
                    <a:pt x="8227" y="1461"/>
                    <a:pt x="8199" y="1539"/>
                    <a:pt x="8189" y="1632"/>
                  </a:cubicBezTo>
                  <a:cubicBezTo>
                    <a:pt x="8169" y="1839"/>
                    <a:pt x="8077" y="1835"/>
                    <a:pt x="8040" y="1627"/>
                  </a:cubicBezTo>
                  <a:lnTo>
                    <a:pt x="8014" y="1476"/>
                  </a:lnTo>
                  <a:lnTo>
                    <a:pt x="7360" y="1473"/>
                  </a:lnTo>
                  <a:lnTo>
                    <a:pt x="6705" y="1470"/>
                  </a:lnTo>
                  <a:lnTo>
                    <a:pt x="6688" y="1923"/>
                  </a:lnTo>
                  <a:cubicBezTo>
                    <a:pt x="6673" y="2355"/>
                    <a:pt x="6668" y="2376"/>
                    <a:pt x="6547" y="2393"/>
                  </a:cubicBezTo>
                  <a:cubicBezTo>
                    <a:pt x="6373" y="2417"/>
                    <a:pt x="6298" y="2327"/>
                    <a:pt x="6317" y="2114"/>
                  </a:cubicBezTo>
                  <a:lnTo>
                    <a:pt x="6334" y="1934"/>
                  </a:lnTo>
                  <a:lnTo>
                    <a:pt x="5633" y="1943"/>
                  </a:lnTo>
                  <a:cubicBezTo>
                    <a:pt x="4835" y="1954"/>
                    <a:pt x="4896" y="1910"/>
                    <a:pt x="4882" y="2479"/>
                  </a:cubicBezTo>
                  <a:cubicBezTo>
                    <a:pt x="4877" y="2679"/>
                    <a:pt x="4851" y="2865"/>
                    <a:pt x="4827" y="2889"/>
                  </a:cubicBezTo>
                  <a:cubicBezTo>
                    <a:pt x="4802" y="2913"/>
                    <a:pt x="4530" y="2939"/>
                    <a:pt x="4219" y="2949"/>
                  </a:cubicBezTo>
                  <a:cubicBezTo>
                    <a:pt x="3908" y="2958"/>
                    <a:pt x="3601" y="2980"/>
                    <a:pt x="3538" y="3000"/>
                  </a:cubicBezTo>
                  <a:cubicBezTo>
                    <a:pt x="3433" y="3032"/>
                    <a:pt x="3430" y="3041"/>
                    <a:pt x="3512" y="3100"/>
                  </a:cubicBezTo>
                  <a:cubicBezTo>
                    <a:pt x="3611" y="3170"/>
                    <a:pt x="3597" y="3374"/>
                    <a:pt x="3494" y="3353"/>
                  </a:cubicBezTo>
                  <a:cubicBezTo>
                    <a:pt x="3453" y="3345"/>
                    <a:pt x="3430" y="3418"/>
                    <a:pt x="3430" y="3564"/>
                  </a:cubicBezTo>
                  <a:lnTo>
                    <a:pt x="3430" y="3789"/>
                  </a:lnTo>
                  <a:lnTo>
                    <a:pt x="3658" y="3789"/>
                  </a:lnTo>
                  <a:lnTo>
                    <a:pt x="3886" y="3789"/>
                  </a:lnTo>
                  <a:lnTo>
                    <a:pt x="3886" y="4048"/>
                  </a:lnTo>
                  <a:cubicBezTo>
                    <a:pt x="3886" y="4296"/>
                    <a:pt x="3880" y="4308"/>
                    <a:pt x="3725" y="4325"/>
                  </a:cubicBezTo>
                  <a:cubicBezTo>
                    <a:pt x="3637" y="4334"/>
                    <a:pt x="3537" y="4363"/>
                    <a:pt x="3503" y="4390"/>
                  </a:cubicBezTo>
                  <a:cubicBezTo>
                    <a:pt x="3463" y="4422"/>
                    <a:pt x="3426" y="4423"/>
                    <a:pt x="3404" y="4387"/>
                  </a:cubicBezTo>
                  <a:cubicBezTo>
                    <a:pt x="3358" y="4315"/>
                    <a:pt x="2749" y="4315"/>
                    <a:pt x="2703" y="4387"/>
                  </a:cubicBezTo>
                  <a:cubicBezTo>
                    <a:pt x="2677" y="4428"/>
                    <a:pt x="2651" y="4428"/>
                    <a:pt x="2609" y="4387"/>
                  </a:cubicBezTo>
                  <a:cubicBezTo>
                    <a:pt x="2577" y="4356"/>
                    <a:pt x="2520" y="4333"/>
                    <a:pt x="2481" y="4333"/>
                  </a:cubicBezTo>
                  <a:cubicBezTo>
                    <a:pt x="2426" y="4333"/>
                    <a:pt x="2411" y="4438"/>
                    <a:pt x="2419" y="4797"/>
                  </a:cubicBezTo>
                  <a:cubicBezTo>
                    <a:pt x="2430" y="5258"/>
                    <a:pt x="2432" y="5266"/>
                    <a:pt x="2568" y="5282"/>
                  </a:cubicBezTo>
                  <a:cubicBezTo>
                    <a:pt x="2687" y="5295"/>
                    <a:pt x="2708" y="5324"/>
                    <a:pt x="2723" y="5498"/>
                  </a:cubicBezTo>
                  <a:cubicBezTo>
                    <a:pt x="2732" y="5610"/>
                    <a:pt x="2719" y="5725"/>
                    <a:pt x="2691" y="5752"/>
                  </a:cubicBezTo>
                  <a:cubicBezTo>
                    <a:pt x="2663" y="5779"/>
                    <a:pt x="2371" y="5800"/>
                    <a:pt x="2042" y="5800"/>
                  </a:cubicBezTo>
                  <a:lnTo>
                    <a:pt x="1443" y="5803"/>
                  </a:lnTo>
                  <a:lnTo>
                    <a:pt x="1452" y="6245"/>
                  </a:lnTo>
                  <a:cubicBezTo>
                    <a:pt x="1459" y="6579"/>
                    <a:pt x="1476" y="6680"/>
                    <a:pt x="1528" y="6661"/>
                  </a:cubicBezTo>
                  <a:cubicBezTo>
                    <a:pt x="1652" y="6614"/>
                    <a:pt x="1777" y="6810"/>
                    <a:pt x="1759" y="7025"/>
                  </a:cubicBezTo>
                  <a:lnTo>
                    <a:pt x="1741" y="7228"/>
                  </a:lnTo>
                  <a:lnTo>
                    <a:pt x="1446" y="7245"/>
                  </a:lnTo>
                  <a:cubicBezTo>
                    <a:pt x="1284" y="7253"/>
                    <a:pt x="1133" y="7280"/>
                    <a:pt x="1107" y="7304"/>
                  </a:cubicBezTo>
                  <a:cubicBezTo>
                    <a:pt x="1082" y="7329"/>
                    <a:pt x="995" y="7327"/>
                    <a:pt x="917" y="7302"/>
                  </a:cubicBezTo>
                  <a:cubicBezTo>
                    <a:pt x="556" y="7185"/>
                    <a:pt x="432" y="7309"/>
                    <a:pt x="429" y="7789"/>
                  </a:cubicBezTo>
                  <a:lnTo>
                    <a:pt x="429" y="8142"/>
                  </a:lnTo>
                  <a:lnTo>
                    <a:pt x="879" y="8136"/>
                  </a:lnTo>
                  <a:cubicBezTo>
                    <a:pt x="1127" y="8132"/>
                    <a:pt x="1356" y="8145"/>
                    <a:pt x="1388" y="8165"/>
                  </a:cubicBezTo>
                  <a:cubicBezTo>
                    <a:pt x="1464" y="8211"/>
                    <a:pt x="1467" y="9113"/>
                    <a:pt x="1391" y="9159"/>
                  </a:cubicBezTo>
                  <a:cubicBezTo>
                    <a:pt x="1360" y="9177"/>
                    <a:pt x="1036" y="9192"/>
                    <a:pt x="669" y="9190"/>
                  </a:cubicBezTo>
                  <a:lnTo>
                    <a:pt x="0" y="9188"/>
                  </a:lnTo>
                  <a:lnTo>
                    <a:pt x="0" y="11313"/>
                  </a:lnTo>
                  <a:lnTo>
                    <a:pt x="0" y="13438"/>
                  </a:lnTo>
                  <a:lnTo>
                    <a:pt x="675" y="13449"/>
                  </a:lnTo>
                  <a:cubicBezTo>
                    <a:pt x="1045" y="13455"/>
                    <a:pt x="1369" y="13473"/>
                    <a:pt x="1397" y="13489"/>
                  </a:cubicBezTo>
                  <a:cubicBezTo>
                    <a:pt x="1424" y="13506"/>
                    <a:pt x="1446" y="13616"/>
                    <a:pt x="1446" y="13731"/>
                  </a:cubicBezTo>
                  <a:cubicBezTo>
                    <a:pt x="1446" y="13896"/>
                    <a:pt x="1426" y="13947"/>
                    <a:pt x="1344" y="13968"/>
                  </a:cubicBezTo>
                  <a:cubicBezTo>
                    <a:pt x="1265" y="13988"/>
                    <a:pt x="1233" y="14047"/>
                    <a:pt x="1221" y="14210"/>
                  </a:cubicBezTo>
                  <a:cubicBezTo>
                    <a:pt x="1208" y="14389"/>
                    <a:pt x="1184" y="14430"/>
                    <a:pt x="1084" y="14444"/>
                  </a:cubicBezTo>
                  <a:cubicBezTo>
                    <a:pt x="1011" y="14454"/>
                    <a:pt x="951" y="14427"/>
                    <a:pt x="932" y="14378"/>
                  </a:cubicBezTo>
                  <a:cubicBezTo>
                    <a:pt x="909" y="14321"/>
                    <a:pt x="828" y="14296"/>
                    <a:pt x="663" y="14296"/>
                  </a:cubicBezTo>
                  <a:lnTo>
                    <a:pt x="429" y="14296"/>
                  </a:lnTo>
                  <a:lnTo>
                    <a:pt x="429" y="14580"/>
                  </a:lnTo>
                  <a:cubicBezTo>
                    <a:pt x="429" y="14737"/>
                    <a:pt x="456" y="14880"/>
                    <a:pt x="488" y="14899"/>
                  </a:cubicBezTo>
                  <a:cubicBezTo>
                    <a:pt x="530" y="14925"/>
                    <a:pt x="530" y="14950"/>
                    <a:pt x="488" y="14991"/>
                  </a:cubicBezTo>
                  <a:cubicBezTo>
                    <a:pt x="412" y="15065"/>
                    <a:pt x="411" y="15252"/>
                    <a:pt x="488" y="15327"/>
                  </a:cubicBezTo>
                  <a:cubicBezTo>
                    <a:pt x="533" y="15371"/>
                    <a:pt x="577" y="15369"/>
                    <a:pt x="652" y="15324"/>
                  </a:cubicBezTo>
                  <a:cubicBezTo>
                    <a:pt x="729" y="15277"/>
                    <a:pt x="776" y="15278"/>
                    <a:pt x="856" y="15327"/>
                  </a:cubicBezTo>
                  <a:cubicBezTo>
                    <a:pt x="926" y="15369"/>
                    <a:pt x="971" y="15374"/>
                    <a:pt x="993" y="15338"/>
                  </a:cubicBezTo>
                  <a:cubicBezTo>
                    <a:pt x="1016" y="15303"/>
                    <a:pt x="1053" y="15305"/>
                    <a:pt x="1104" y="15347"/>
                  </a:cubicBezTo>
                  <a:cubicBezTo>
                    <a:pt x="1162" y="15394"/>
                    <a:pt x="1199" y="15394"/>
                    <a:pt x="1245" y="15350"/>
                  </a:cubicBezTo>
                  <a:cubicBezTo>
                    <a:pt x="1282" y="15313"/>
                    <a:pt x="1329" y="15309"/>
                    <a:pt x="1364" y="15338"/>
                  </a:cubicBezTo>
                  <a:cubicBezTo>
                    <a:pt x="1397" y="15364"/>
                    <a:pt x="1530" y="15392"/>
                    <a:pt x="1662" y="15401"/>
                  </a:cubicBezTo>
                  <a:lnTo>
                    <a:pt x="1902" y="15418"/>
                  </a:lnTo>
                  <a:lnTo>
                    <a:pt x="1902" y="15654"/>
                  </a:lnTo>
                  <a:lnTo>
                    <a:pt x="1902" y="15888"/>
                  </a:lnTo>
                  <a:lnTo>
                    <a:pt x="1674" y="15905"/>
                  </a:lnTo>
                  <a:lnTo>
                    <a:pt x="1446" y="15919"/>
                  </a:lnTo>
                  <a:lnTo>
                    <a:pt x="1446" y="16361"/>
                  </a:lnTo>
                  <a:lnTo>
                    <a:pt x="1446" y="16803"/>
                  </a:lnTo>
                  <a:lnTo>
                    <a:pt x="1604" y="16803"/>
                  </a:lnTo>
                  <a:cubicBezTo>
                    <a:pt x="1691" y="16803"/>
                    <a:pt x="1778" y="16776"/>
                    <a:pt x="1797" y="16746"/>
                  </a:cubicBezTo>
                  <a:cubicBezTo>
                    <a:pt x="1818" y="16712"/>
                    <a:pt x="1855" y="16711"/>
                    <a:pt x="1893" y="16740"/>
                  </a:cubicBezTo>
                  <a:cubicBezTo>
                    <a:pt x="1927" y="16766"/>
                    <a:pt x="2110" y="16790"/>
                    <a:pt x="2296" y="16794"/>
                  </a:cubicBezTo>
                  <a:cubicBezTo>
                    <a:pt x="2697" y="16802"/>
                    <a:pt x="2714" y="16809"/>
                    <a:pt x="2746" y="16996"/>
                  </a:cubicBezTo>
                  <a:cubicBezTo>
                    <a:pt x="2760" y="17076"/>
                    <a:pt x="2781" y="17174"/>
                    <a:pt x="2793" y="17216"/>
                  </a:cubicBezTo>
                  <a:cubicBezTo>
                    <a:pt x="2824" y="17325"/>
                    <a:pt x="2620" y="17351"/>
                    <a:pt x="2542" y="17247"/>
                  </a:cubicBezTo>
                  <a:cubicBezTo>
                    <a:pt x="2480" y="17165"/>
                    <a:pt x="2467" y="17166"/>
                    <a:pt x="2364" y="17267"/>
                  </a:cubicBezTo>
                  <a:cubicBezTo>
                    <a:pt x="2228" y="17399"/>
                    <a:pt x="2206" y="17764"/>
                    <a:pt x="2332" y="17811"/>
                  </a:cubicBezTo>
                  <a:cubicBezTo>
                    <a:pt x="2385" y="17831"/>
                    <a:pt x="2413" y="17915"/>
                    <a:pt x="2413" y="18059"/>
                  </a:cubicBezTo>
                  <a:lnTo>
                    <a:pt x="2413" y="18273"/>
                  </a:lnTo>
                  <a:lnTo>
                    <a:pt x="2843" y="18250"/>
                  </a:lnTo>
                  <a:cubicBezTo>
                    <a:pt x="3165" y="18233"/>
                    <a:pt x="3302" y="18246"/>
                    <a:pt x="3386" y="18304"/>
                  </a:cubicBezTo>
                  <a:cubicBezTo>
                    <a:pt x="3486" y="18372"/>
                    <a:pt x="3503" y="18373"/>
                    <a:pt x="3544" y="18301"/>
                  </a:cubicBezTo>
                  <a:cubicBezTo>
                    <a:pt x="3578" y="18242"/>
                    <a:pt x="3630" y="18228"/>
                    <a:pt x="3734" y="18255"/>
                  </a:cubicBezTo>
                  <a:cubicBezTo>
                    <a:pt x="3929" y="18306"/>
                    <a:pt x="3951" y="18403"/>
                    <a:pt x="3784" y="18478"/>
                  </a:cubicBezTo>
                  <a:cubicBezTo>
                    <a:pt x="3704" y="18513"/>
                    <a:pt x="3646" y="18582"/>
                    <a:pt x="3646" y="18640"/>
                  </a:cubicBezTo>
                  <a:cubicBezTo>
                    <a:pt x="3646" y="18697"/>
                    <a:pt x="3599" y="18753"/>
                    <a:pt x="3538" y="18768"/>
                  </a:cubicBezTo>
                  <a:cubicBezTo>
                    <a:pt x="3454" y="18790"/>
                    <a:pt x="3430" y="18840"/>
                    <a:pt x="3430" y="18999"/>
                  </a:cubicBezTo>
                  <a:cubicBezTo>
                    <a:pt x="3430" y="19201"/>
                    <a:pt x="3431" y="19201"/>
                    <a:pt x="3646" y="19201"/>
                  </a:cubicBezTo>
                  <a:cubicBezTo>
                    <a:pt x="3780" y="19201"/>
                    <a:pt x="3874" y="19228"/>
                    <a:pt x="3892" y="19272"/>
                  </a:cubicBezTo>
                  <a:cubicBezTo>
                    <a:pt x="3910" y="19319"/>
                    <a:pt x="4051" y="19358"/>
                    <a:pt x="4289" y="19381"/>
                  </a:cubicBezTo>
                  <a:cubicBezTo>
                    <a:pt x="4493" y="19400"/>
                    <a:pt x="4675" y="19439"/>
                    <a:pt x="4692" y="19466"/>
                  </a:cubicBezTo>
                  <a:cubicBezTo>
                    <a:pt x="4709" y="19493"/>
                    <a:pt x="4749" y="19515"/>
                    <a:pt x="4783" y="19515"/>
                  </a:cubicBezTo>
                  <a:cubicBezTo>
                    <a:pt x="4816" y="19515"/>
                    <a:pt x="4799" y="19482"/>
                    <a:pt x="4745" y="19443"/>
                  </a:cubicBezTo>
                  <a:cubicBezTo>
                    <a:pt x="4684" y="19400"/>
                    <a:pt x="4660" y="19339"/>
                    <a:pt x="4681" y="19287"/>
                  </a:cubicBezTo>
                  <a:cubicBezTo>
                    <a:pt x="4726" y="19172"/>
                    <a:pt x="5279" y="19163"/>
                    <a:pt x="5344" y="19275"/>
                  </a:cubicBezTo>
                  <a:cubicBezTo>
                    <a:pt x="5368" y="19318"/>
                    <a:pt x="5489" y="19357"/>
                    <a:pt x="5627" y="19366"/>
                  </a:cubicBezTo>
                  <a:cubicBezTo>
                    <a:pt x="5856" y="19382"/>
                    <a:pt x="5870" y="19392"/>
                    <a:pt x="5870" y="19540"/>
                  </a:cubicBezTo>
                  <a:lnTo>
                    <a:pt x="5870" y="19697"/>
                  </a:lnTo>
                  <a:lnTo>
                    <a:pt x="5373" y="19711"/>
                  </a:lnTo>
                  <a:lnTo>
                    <a:pt x="4879" y="19728"/>
                  </a:lnTo>
                  <a:lnTo>
                    <a:pt x="4882" y="20167"/>
                  </a:lnTo>
                  <a:cubicBezTo>
                    <a:pt x="4885" y="20540"/>
                    <a:pt x="4900" y="20610"/>
                    <a:pt x="4976" y="20617"/>
                  </a:cubicBezTo>
                  <a:cubicBezTo>
                    <a:pt x="5025" y="20622"/>
                    <a:pt x="5318" y="20633"/>
                    <a:pt x="5627" y="20640"/>
                  </a:cubicBezTo>
                  <a:cubicBezTo>
                    <a:pt x="6219" y="20653"/>
                    <a:pt x="6407" y="20603"/>
                    <a:pt x="6232" y="20478"/>
                  </a:cubicBezTo>
                  <a:cubicBezTo>
                    <a:pt x="6142" y="20413"/>
                    <a:pt x="6143" y="20406"/>
                    <a:pt x="6232" y="20372"/>
                  </a:cubicBezTo>
                  <a:cubicBezTo>
                    <a:pt x="6284" y="20353"/>
                    <a:pt x="6360" y="20353"/>
                    <a:pt x="6404" y="20369"/>
                  </a:cubicBezTo>
                  <a:cubicBezTo>
                    <a:pt x="6452" y="20387"/>
                    <a:pt x="6486" y="20368"/>
                    <a:pt x="6486" y="20327"/>
                  </a:cubicBezTo>
                  <a:cubicBezTo>
                    <a:pt x="6486" y="20287"/>
                    <a:pt x="6448" y="20241"/>
                    <a:pt x="6401" y="20224"/>
                  </a:cubicBezTo>
                  <a:cubicBezTo>
                    <a:pt x="6344" y="20202"/>
                    <a:pt x="6323" y="20142"/>
                    <a:pt x="6334" y="20025"/>
                  </a:cubicBezTo>
                  <a:cubicBezTo>
                    <a:pt x="6350" y="19860"/>
                    <a:pt x="6361" y="19854"/>
                    <a:pt x="6594" y="19854"/>
                  </a:cubicBezTo>
                  <a:lnTo>
                    <a:pt x="6834" y="19854"/>
                  </a:lnTo>
                  <a:lnTo>
                    <a:pt x="6816" y="20087"/>
                  </a:lnTo>
                  <a:cubicBezTo>
                    <a:pt x="6806" y="20216"/>
                    <a:pt x="6795" y="20499"/>
                    <a:pt x="6790" y="20714"/>
                  </a:cubicBezTo>
                  <a:lnTo>
                    <a:pt x="6781" y="21104"/>
                  </a:lnTo>
                  <a:lnTo>
                    <a:pt x="7325" y="21121"/>
                  </a:lnTo>
                  <a:lnTo>
                    <a:pt x="7871" y="21136"/>
                  </a:lnTo>
                  <a:lnTo>
                    <a:pt x="7889" y="21002"/>
                  </a:lnTo>
                  <a:cubicBezTo>
                    <a:pt x="7910" y="20831"/>
                    <a:pt x="8009" y="20806"/>
                    <a:pt x="8032" y="20965"/>
                  </a:cubicBezTo>
                  <a:cubicBezTo>
                    <a:pt x="8052" y="21107"/>
                    <a:pt x="8172" y="21167"/>
                    <a:pt x="8274" y="21084"/>
                  </a:cubicBezTo>
                  <a:cubicBezTo>
                    <a:pt x="8375" y="21003"/>
                    <a:pt x="8516" y="21159"/>
                    <a:pt x="8423" y="21250"/>
                  </a:cubicBezTo>
                  <a:cubicBezTo>
                    <a:pt x="8389" y="21283"/>
                    <a:pt x="8362" y="21374"/>
                    <a:pt x="8362" y="21455"/>
                  </a:cubicBezTo>
                  <a:lnTo>
                    <a:pt x="8362" y="21600"/>
                  </a:lnTo>
                  <a:lnTo>
                    <a:pt x="9057" y="21600"/>
                  </a:lnTo>
                  <a:lnTo>
                    <a:pt x="9750" y="21600"/>
                  </a:lnTo>
                  <a:lnTo>
                    <a:pt x="9767" y="21144"/>
                  </a:lnTo>
                  <a:lnTo>
                    <a:pt x="9782" y="20688"/>
                  </a:lnTo>
                  <a:lnTo>
                    <a:pt x="10001" y="20671"/>
                  </a:lnTo>
                  <a:cubicBezTo>
                    <a:pt x="10183" y="20658"/>
                    <a:pt x="10234" y="20678"/>
                    <a:pt x="10296" y="20777"/>
                  </a:cubicBezTo>
                  <a:cubicBezTo>
                    <a:pt x="10414" y="20966"/>
                    <a:pt x="10395" y="21156"/>
                    <a:pt x="10252" y="21176"/>
                  </a:cubicBezTo>
                  <a:cubicBezTo>
                    <a:pt x="10151" y="21190"/>
                    <a:pt x="10129" y="21222"/>
                    <a:pt x="10129" y="21395"/>
                  </a:cubicBezTo>
                  <a:lnTo>
                    <a:pt x="10129" y="21600"/>
                  </a:lnTo>
                  <a:lnTo>
                    <a:pt x="11684" y="21600"/>
                  </a:lnTo>
                  <a:lnTo>
                    <a:pt x="13235" y="21597"/>
                  </a:lnTo>
                  <a:lnTo>
                    <a:pt x="13250" y="20962"/>
                  </a:lnTo>
                  <a:lnTo>
                    <a:pt x="13267" y="20324"/>
                  </a:lnTo>
                  <a:lnTo>
                    <a:pt x="13507" y="20324"/>
                  </a:lnTo>
                  <a:cubicBezTo>
                    <a:pt x="13740" y="20324"/>
                    <a:pt x="13748" y="20328"/>
                    <a:pt x="13764" y="20492"/>
                  </a:cubicBezTo>
                  <a:cubicBezTo>
                    <a:pt x="13776" y="20609"/>
                    <a:pt x="13755" y="20673"/>
                    <a:pt x="13697" y="20694"/>
                  </a:cubicBezTo>
                  <a:cubicBezTo>
                    <a:pt x="13641" y="20715"/>
                    <a:pt x="13615" y="20794"/>
                    <a:pt x="13615" y="20931"/>
                  </a:cubicBezTo>
                  <a:lnTo>
                    <a:pt x="13615" y="21133"/>
                  </a:lnTo>
                  <a:lnTo>
                    <a:pt x="14378" y="21116"/>
                  </a:lnTo>
                  <a:lnTo>
                    <a:pt x="15143" y="21099"/>
                  </a:lnTo>
                  <a:lnTo>
                    <a:pt x="15126" y="20911"/>
                  </a:lnTo>
                  <a:cubicBezTo>
                    <a:pt x="15117" y="20801"/>
                    <a:pt x="15139" y="20706"/>
                    <a:pt x="15178" y="20683"/>
                  </a:cubicBezTo>
                  <a:cubicBezTo>
                    <a:pt x="15215" y="20660"/>
                    <a:pt x="15564" y="20644"/>
                    <a:pt x="15952" y="20648"/>
                  </a:cubicBezTo>
                  <a:lnTo>
                    <a:pt x="16659" y="20657"/>
                  </a:lnTo>
                  <a:lnTo>
                    <a:pt x="16665" y="20190"/>
                  </a:lnTo>
                  <a:lnTo>
                    <a:pt x="16671" y="19723"/>
                  </a:lnTo>
                  <a:lnTo>
                    <a:pt x="16458" y="19723"/>
                  </a:lnTo>
                  <a:cubicBezTo>
                    <a:pt x="16330" y="19723"/>
                    <a:pt x="16230" y="19693"/>
                    <a:pt x="16204" y="19649"/>
                  </a:cubicBezTo>
                  <a:cubicBezTo>
                    <a:pt x="16180" y="19608"/>
                    <a:pt x="16069" y="19567"/>
                    <a:pt x="15958" y="19557"/>
                  </a:cubicBezTo>
                  <a:cubicBezTo>
                    <a:pt x="15693" y="19535"/>
                    <a:pt x="15699" y="19441"/>
                    <a:pt x="15967" y="19421"/>
                  </a:cubicBezTo>
                  <a:cubicBezTo>
                    <a:pt x="16122" y="19409"/>
                    <a:pt x="16184" y="19379"/>
                    <a:pt x="16204" y="19304"/>
                  </a:cubicBezTo>
                  <a:cubicBezTo>
                    <a:pt x="16225" y="19224"/>
                    <a:pt x="16276" y="19201"/>
                    <a:pt x="16446" y="19201"/>
                  </a:cubicBezTo>
                  <a:cubicBezTo>
                    <a:pt x="16577" y="19201"/>
                    <a:pt x="16680" y="19231"/>
                    <a:pt x="16706" y="19275"/>
                  </a:cubicBezTo>
                  <a:cubicBezTo>
                    <a:pt x="16734" y="19324"/>
                    <a:pt x="16899" y="19362"/>
                    <a:pt x="17185" y="19386"/>
                  </a:cubicBezTo>
                  <a:cubicBezTo>
                    <a:pt x="17598" y="19421"/>
                    <a:pt x="17619" y="19417"/>
                    <a:pt x="17647" y="19312"/>
                  </a:cubicBezTo>
                  <a:cubicBezTo>
                    <a:pt x="17672" y="19220"/>
                    <a:pt x="17719" y="19201"/>
                    <a:pt x="17925" y="19201"/>
                  </a:cubicBezTo>
                  <a:lnTo>
                    <a:pt x="18170" y="19201"/>
                  </a:lnTo>
                  <a:lnTo>
                    <a:pt x="18170" y="18888"/>
                  </a:lnTo>
                  <a:lnTo>
                    <a:pt x="18170" y="18575"/>
                  </a:lnTo>
                  <a:lnTo>
                    <a:pt x="17933" y="18575"/>
                  </a:lnTo>
                  <a:cubicBezTo>
                    <a:pt x="17802" y="18575"/>
                    <a:pt x="17688" y="18601"/>
                    <a:pt x="17676" y="18634"/>
                  </a:cubicBezTo>
                  <a:cubicBezTo>
                    <a:pt x="17665" y="18668"/>
                    <a:pt x="17549" y="18697"/>
                    <a:pt x="17416" y="18697"/>
                  </a:cubicBezTo>
                  <a:cubicBezTo>
                    <a:pt x="17182" y="18697"/>
                    <a:pt x="17179" y="18692"/>
                    <a:pt x="17179" y="18520"/>
                  </a:cubicBezTo>
                  <a:cubicBezTo>
                    <a:pt x="17179" y="18352"/>
                    <a:pt x="17186" y="18347"/>
                    <a:pt x="17393" y="18344"/>
                  </a:cubicBezTo>
                  <a:cubicBezTo>
                    <a:pt x="17575" y="18341"/>
                    <a:pt x="17612" y="18323"/>
                    <a:pt x="17627" y="18221"/>
                  </a:cubicBezTo>
                  <a:cubicBezTo>
                    <a:pt x="17637" y="18148"/>
                    <a:pt x="17700" y="18080"/>
                    <a:pt x="17787" y="18047"/>
                  </a:cubicBezTo>
                  <a:cubicBezTo>
                    <a:pt x="17866" y="18018"/>
                    <a:pt x="17968" y="17961"/>
                    <a:pt x="18015" y="17919"/>
                  </a:cubicBezTo>
                  <a:cubicBezTo>
                    <a:pt x="18090" y="17854"/>
                    <a:pt x="18112" y="17858"/>
                    <a:pt x="18193" y="17945"/>
                  </a:cubicBezTo>
                  <a:cubicBezTo>
                    <a:pt x="18254" y="18010"/>
                    <a:pt x="18266" y="18056"/>
                    <a:pt x="18228" y="18079"/>
                  </a:cubicBezTo>
                  <a:cubicBezTo>
                    <a:pt x="18197" y="18098"/>
                    <a:pt x="18170" y="18144"/>
                    <a:pt x="18170" y="18181"/>
                  </a:cubicBezTo>
                  <a:cubicBezTo>
                    <a:pt x="18170" y="18234"/>
                    <a:pt x="18329" y="18249"/>
                    <a:pt x="18862" y="18253"/>
                  </a:cubicBezTo>
                  <a:cubicBezTo>
                    <a:pt x="19656" y="18258"/>
                    <a:pt x="19603" y="18298"/>
                    <a:pt x="19596" y="17714"/>
                  </a:cubicBezTo>
                  <a:lnTo>
                    <a:pt x="19590" y="17350"/>
                  </a:lnTo>
                  <a:lnTo>
                    <a:pt x="19216" y="17324"/>
                  </a:lnTo>
                  <a:lnTo>
                    <a:pt x="18839" y="17298"/>
                  </a:lnTo>
                  <a:lnTo>
                    <a:pt x="18824" y="17093"/>
                  </a:lnTo>
                  <a:cubicBezTo>
                    <a:pt x="18815" y="16982"/>
                    <a:pt x="18829" y="16869"/>
                    <a:pt x="18857" y="16842"/>
                  </a:cubicBezTo>
                  <a:cubicBezTo>
                    <a:pt x="18884" y="16816"/>
                    <a:pt x="19281" y="16794"/>
                    <a:pt x="19742" y="16791"/>
                  </a:cubicBezTo>
                  <a:cubicBezTo>
                    <a:pt x="20224" y="16788"/>
                    <a:pt x="20565" y="16767"/>
                    <a:pt x="20548" y="16740"/>
                  </a:cubicBezTo>
                  <a:cubicBezTo>
                    <a:pt x="20532" y="16714"/>
                    <a:pt x="20547" y="16659"/>
                    <a:pt x="20580" y="16620"/>
                  </a:cubicBezTo>
                  <a:cubicBezTo>
                    <a:pt x="20624" y="16569"/>
                    <a:pt x="20626" y="16540"/>
                    <a:pt x="20583" y="16515"/>
                  </a:cubicBezTo>
                  <a:cubicBezTo>
                    <a:pt x="20541" y="16489"/>
                    <a:pt x="20540" y="16460"/>
                    <a:pt x="20583" y="16409"/>
                  </a:cubicBezTo>
                  <a:cubicBezTo>
                    <a:pt x="20616" y="16371"/>
                    <a:pt x="20636" y="16248"/>
                    <a:pt x="20627" y="16139"/>
                  </a:cubicBezTo>
                  <a:lnTo>
                    <a:pt x="20610" y="15939"/>
                  </a:lnTo>
                  <a:lnTo>
                    <a:pt x="20168" y="15939"/>
                  </a:lnTo>
                  <a:cubicBezTo>
                    <a:pt x="19917" y="15939"/>
                    <a:pt x="19703" y="15915"/>
                    <a:pt x="19669" y="15882"/>
                  </a:cubicBezTo>
                  <a:cubicBezTo>
                    <a:pt x="19636" y="15850"/>
                    <a:pt x="19618" y="15732"/>
                    <a:pt x="19628" y="15620"/>
                  </a:cubicBezTo>
                  <a:cubicBezTo>
                    <a:pt x="19643" y="15438"/>
                    <a:pt x="19662" y="15417"/>
                    <a:pt x="19806" y="15401"/>
                  </a:cubicBezTo>
                  <a:cubicBezTo>
                    <a:pt x="19895" y="15391"/>
                    <a:pt x="19994" y="15360"/>
                    <a:pt x="20028" y="15333"/>
                  </a:cubicBezTo>
                  <a:cubicBezTo>
                    <a:pt x="20068" y="15300"/>
                    <a:pt x="20102" y="15303"/>
                    <a:pt x="20125" y="15338"/>
                  </a:cubicBezTo>
                  <a:cubicBezTo>
                    <a:pt x="20163" y="15399"/>
                    <a:pt x="20650" y="15415"/>
                    <a:pt x="20709" y="15358"/>
                  </a:cubicBezTo>
                  <a:cubicBezTo>
                    <a:pt x="20766" y="15303"/>
                    <a:pt x="20978" y="15295"/>
                    <a:pt x="21045" y="15347"/>
                  </a:cubicBezTo>
                  <a:cubicBezTo>
                    <a:pt x="21089" y="15381"/>
                    <a:pt x="21109" y="15266"/>
                    <a:pt x="21115" y="14925"/>
                  </a:cubicBezTo>
                  <a:lnTo>
                    <a:pt x="21124" y="14452"/>
                  </a:lnTo>
                  <a:lnTo>
                    <a:pt x="20934" y="14452"/>
                  </a:lnTo>
                  <a:cubicBezTo>
                    <a:pt x="20738" y="14452"/>
                    <a:pt x="20314" y="14272"/>
                    <a:pt x="20314" y="14187"/>
                  </a:cubicBezTo>
                  <a:cubicBezTo>
                    <a:pt x="20314" y="14161"/>
                    <a:pt x="20379" y="14111"/>
                    <a:pt x="20461" y="14079"/>
                  </a:cubicBezTo>
                  <a:lnTo>
                    <a:pt x="20610" y="14022"/>
                  </a:lnTo>
                  <a:lnTo>
                    <a:pt x="20475" y="13988"/>
                  </a:lnTo>
                  <a:cubicBezTo>
                    <a:pt x="20366" y="13960"/>
                    <a:pt x="20337" y="13918"/>
                    <a:pt x="20323" y="13754"/>
                  </a:cubicBezTo>
                  <a:cubicBezTo>
                    <a:pt x="20314" y="13644"/>
                    <a:pt x="20327" y="13534"/>
                    <a:pt x="20352" y="13509"/>
                  </a:cubicBezTo>
                  <a:cubicBezTo>
                    <a:pt x="20378" y="13485"/>
                    <a:pt x="20667" y="13459"/>
                    <a:pt x="20998" y="13455"/>
                  </a:cubicBezTo>
                  <a:lnTo>
                    <a:pt x="21600" y="13449"/>
                  </a:lnTo>
                  <a:lnTo>
                    <a:pt x="21600" y="12988"/>
                  </a:lnTo>
                  <a:lnTo>
                    <a:pt x="21600" y="12526"/>
                  </a:lnTo>
                  <a:lnTo>
                    <a:pt x="21133" y="12512"/>
                  </a:lnTo>
                  <a:lnTo>
                    <a:pt x="20662" y="12498"/>
                  </a:lnTo>
                  <a:lnTo>
                    <a:pt x="20645" y="12296"/>
                  </a:lnTo>
                  <a:cubicBezTo>
                    <a:pt x="20635" y="12184"/>
                    <a:pt x="20654" y="12067"/>
                    <a:pt x="20686" y="12036"/>
                  </a:cubicBezTo>
                  <a:cubicBezTo>
                    <a:pt x="20717" y="12006"/>
                    <a:pt x="20744" y="11895"/>
                    <a:pt x="20744" y="11791"/>
                  </a:cubicBezTo>
                  <a:cubicBezTo>
                    <a:pt x="20744" y="11688"/>
                    <a:pt x="20771" y="11577"/>
                    <a:pt x="20805" y="11544"/>
                  </a:cubicBezTo>
                  <a:cubicBezTo>
                    <a:pt x="20908" y="11444"/>
                    <a:pt x="21010" y="11572"/>
                    <a:pt x="21010" y="11800"/>
                  </a:cubicBezTo>
                  <a:cubicBezTo>
                    <a:pt x="21010" y="12030"/>
                    <a:pt x="21104" y="12074"/>
                    <a:pt x="21130" y="11857"/>
                  </a:cubicBezTo>
                  <a:cubicBezTo>
                    <a:pt x="21145" y="11729"/>
                    <a:pt x="21168" y="11712"/>
                    <a:pt x="21372" y="11697"/>
                  </a:cubicBezTo>
                  <a:lnTo>
                    <a:pt x="21600" y="11683"/>
                  </a:lnTo>
                  <a:lnTo>
                    <a:pt x="21600" y="11350"/>
                  </a:lnTo>
                  <a:cubicBezTo>
                    <a:pt x="21600" y="11049"/>
                    <a:pt x="21591" y="11021"/>
                    <a:pt x="21498" y="11045"/>
                  </a:cubicBezTo>
                  <a:cubicBezTo>
                    <a:pt x="21428" y="11063"/>
                    <a:pt x="21365" y="11030"/>
                    <a:pt x="21305" y="10940"/>
                  </a:cubicBezTo>
                  <a:cubicBezTo>
                    <a:pt x="21227" y="10823"/>
                    <a:pt x="21202" y="10813"/>
                    <a:pt x="21100" y="10868"/>
                  </a:cubicBezTo>
                  <a:cubicBezTo>
                    <a:pt x="21037" y="10903"/>
                    <a:pt x="20966" y="10961"/>
                    <a:pt x="20943" y="10997"/>
                  </a:cubicBezTo>
                  <a:cubicBezTo>
                    <a:pt x="20893" y="11072"/>
                    <a:pt x="20712" y="11085"/>
                    <a:pt x="20668" y="11017"/>
                  </a:cubicBezTo>
                  <a:cubicBezTo>
                    <a:pt x="20652" y="10991"/>
                    <a:pt x="20671" y="10944"/>
                    <a:pt x="20712" y="10911"/>
                  </a:cubicBezTo>
                  <a:cubicBezTo>
                    <a:pt x="20760" y="10872"/>
                    <a:pt x="20787" y="10731"/>
                    <a:pt x="20791" y="10509"/>
                  </a:cubicBezTo>
                  <a:cubicBezTo>
                    <a:pt x="20794" y="10322"/>
                    <a:pt x="20809" y="10146"/>
                    <a:pt x="20826" y="10119"/>
                  </a:cubicBezTo>
                  <a:cubicBezTo>
                    <a:pt x="20843" y="10093"/>
                    <a:pt x="21025" y="10071"/>
                    <a:pt x="21229" y="10071"/>
                  </a:cubicBezTo>
                  <a:lnTo>
                    <a:pt x="21600" y="10071"/>
                  </a:lnTo>
                  <a:lnTo>
                    <a:pt x="21588" y="9632"/>
                  </a:lnTo>
                  <a:lnTo>
                    <a:pt x="21580" y="9196"/>
                  </a:lnTo>
                  <a:lnTo>
                    <a:pt x="20963" y="9188"/>
                  </a:lnTo>
                  <a:cubicBezTo>
                    <a:pt x="20625" y="9183"/>
                    <a:pt x="20326" y="9166"/>
                    <a:pt x="20300" y="9151"/>
                  </a:cubicBezTo>
                  <a:cubicBezTo>
                    <a:pt x="20229" y="9108"/>
                    <a:pt x="20292" y="8175"/>
                    <a:pt x="20367" y="8151"/>
                  </a:cubicBezTo>
                  <a:cubicBezTo>
                    <a:pt x="20401" y="8140"/>
                    <a:pt x="20471" y="8169"/>
                    <a:pt x="20525" y="8216"/>
                  </a:cubicBezTo>
                  <a:cubicBezTo>
                    <a:pt x="20612" y="8293"/>
                    <a:pt x="20625" y="8293"/>
                    <a:pt x="20653" y="8222"/>
                  </a:cubicBezTo>
                  <a:cubicBezTo>
                    <a:pt x="20675" y="8168"/>
                    <a:pt x="20758" y="8139"/>
                    <a:pt x="20905" y="8139"/>
                  </a:cubicBezTo>
                  <a:lnTo>
                    <a:pt x="21121" y="8139"/>
                  </a:lnTo>
                  <a:lnTo>
                    <a:pt x="21115" y="7706"/>
                  </a:lnTo>
                  <a:lnTo>
                    <a:pt x="21106" y="7270"/>
                  </a:lnTo>
                  <a:lnTo>
                    <a:pt x="20627" y="7267"/>
                  </a:lnTo>
                  <a:cubicBezTo>
                    <a:pt x="20184" y="7266"/>
                    <a:pt x="20153" y="7274"/>
                    <a:pt x="20183" y="7364"/>
                  </a:cubicBezTo>
                  <a:cubicBezTo>
                    <a:pt x="20227" y="7501"/>
                    <a:pt x="20054" y="7562"/>
                    <a:pt x="19964" y="7441"/>
                  </a:cubicBezTo>
                  <a:cubicBezTo>
                    <a:pt x="19910" y="7369"/>
                    <a:pt x="19872" y="7362"/>
                    <a:pt x="19786" y="7407"/>
                  </a:cubicBezTo>
                  <a:cubicBezTo>
                    <a:pt x="19643" y="7482"/>
                    <a:pt x="19577" y="7385"/>
                    <a:pt x="19689" y="7265"/>
                  </a:cubicBezTo>
                  <a:cubicBezTo>
                    <a:pt x="19734" y="7216"/>
                    <a:pt x="19779" y="7080"/>
                    <a:pt x="19789" y="6965"/>
                  </a:cubicBezTo>
                  <a:cubicBezTo>
                    <a:pt x="19804" y="6782"/>
                    <a:pt x="19822" y="6755"/>
                    <a:pt x="19952" y="6740"/>
                  </a:cubicBezTo>
                  <a:cubicBezTo>
                    <a:pt x="20089" y="6725"/>
                    <a:pt x="20101" y="6709"/>
                    <a:pt x="20101" y="6490"/>
                  </a:cubicBezTo>
                  <a:cubicBezTo>
                    <a:pt x="20101" y="6297"/>
                    <a:pt x="20119" y="6247"/>
                    <a:pt x="20206" y="6225"/>
                  </a:cubicBezTo>
                  <a:cubicBezTo>
                    <a:pt x="20289" y="6204"/>
                    <a:pt x="20314" y="6155"/>
                    <a:pt x="20314" y="6005"/>
                  </a:cubicBezTo>
                  <a:lnTo>
                    <a:pt x="20314" y="5809"/>
                  </a:lnTo>
                  <a:lnTo>
                    <a:pt x="19689" y="5809"/>
                  </a:lnTo>
                  <a:cubicBezTo>
                    <a:pt x="19092" y="5808"/>
                    <a:pt x="19058" y="5803"/>
                    <a:pt x="18950" y="5681"/>
                  </a:cubicBezTo>
                  <a:cubicBezTo>
                    <a:pt x="18888" y="5610"/>
                    <a:pt x="18792" y="5535"/>
                    <a:pt x="18740" y="5515"/>
                  </a:cubicBezTo>
                  <a:cubicBezTo>
                    <a:pt x="18686" y="5495"/>
                    <a:pt x="18654" y="5438"/>
                    <a:pt x="18664" y="5387"/>
                  </a:cubicBezTo>
                  <a:cubicBezTo>
                    <a:pt x="18677" y="5320"/>
                    <a:pt x="18743" y="5293"/>
                    <a:pt x="18909" y="5282"/>
                  </a:cubicBezTo>
                  <a:lnTo>
                    <a:pt x="19134" y="5265"/>
                  </a:lnTo>
                  <a:lnTo>
                    <a:pt x="19134" y="4829"/>
                  </a:lnTo>
                  <a:lnTo>
                    <a:pt x="19134" y="4393"/>
                  </a:lnTo>
                  <a:lnTo>
                    <a:pt x="18935" y="4410"/>
                  </a:lnTo>
                  <a:cubicBezTo>
                    <a:pt x="18825" y="4419"/>
                    <a:pt x="18702" y="4400"/>
                    <a:pt x="18664" y="4370"/>
                  </a:cubicBezTo>
                  <a:cubicBezTo>
                    <a:pt x="18615" y="4332"/>
                    <a:pt x="18578" y="4334"/>
                    <a:pt x="18535" y="4376"/>
                  </a:cubicBezTo>
                  <a:cubicBezTo>
                    <a:pt x="18497" y="4413"/>
                    <a:pt x="18450" y="4414"/>
                    <a:pt x="18412" y="4384"/>
                  </a:cubicBezTo>
                  <a:cubicBezTo>
                    <a:pt x="18380" y="4358"/>
                    <a:pt x="18197" y="4330"/>
                    <a:pt x="18006" y="4322"/>
                  </a:cubicBezTo>
                  <a:lnTo>
                    <a:pt x="17662" y="4305"/>
                  </a:lnTo>
                  <a:lnTo>
                    <a:pt x="17662" y="4071"/>
                  </a:lnTo>
                  <a:lnTo>
                    <a:pt x="17662" y="3837"/>
                  </a:lnTo>
                  <a:lnTo>
                    <a:pt x="17901" y="3809"/>
                  </a:lnTo>
                  <a:cubicBezTo>
                    <a:pt x="18118" y="3785"/>
                    <a:pt x="18146" y="3770"/>
                    <a:pt x="18161" y="3638"/>
                  </a:cubicBezTo>
                  <a:cubicBezTo>
                    <a:pt x="18171" y="3557"/>
                    <a:pt x="18155" y="3461"/>
                    <a:pt x="18126" y="3427"/>
                  </a:cubicBezTo>
                  <a:cubicBezTo>
                    <a:pt x="18057" y="3346"/>
                    <a:pt x="18030" y="3071"/>
                    <a:pt x="18082" y="2988"/>
                  </a:cubicBezTo>
                  <a:cubicBezTo>
                    <a:pt x="18113" y="2940"/>
                    <a:pt x="18068" y="2923"/>
                    <a:pt x="17910" y="2923"/>
                  </a:cubicBezTo>
                  <a:cubicBezTo>
                    <a:pt x="17792" y="2923"/>
                    <a:pt x="17678" y="2949"/>
                    <a:pt x="17659" y="2980"/>
                  </a:cubicBezTo>
                  <a:cubicBezTo>
                    <a:pt x="17633" y="3021"/>
                    <a:pt x="17607" y="3021"/>
                    <a:pt x="17565" y="2980"/>
                  </a:cubicBezTo>
                  <a:cubicBezTo>
                    <a:pt x="17533" y="2949"/>
                    <a:pt x="17437" y="2923"/>
                    <a:pt x="17355" y="2923"/>
                  </a:cubicBezTo>
                  <a:cubicBezTo>
                    <a:pt x="17215" y="2923"/>
                    <a:pt x="17206" y="2938"/>
                    <a:pt x="17206" y="3134"/>
                  </a:cubicBezTo>
                  <a:cubicBezTo>
                    <a:pt x="17206" y="3272"/>
                    <a:pt x="17180" y="3353"/>
                    <a:pt x="17127" y="3373"/>
                  </a:cubicBezTo>
                  <a:cubicBezTo>
                    <a:pt x="17075" y="3392"/>
                    <a:pt x="17055" y="3443"/>
                    <a:pt x="17074" y="3518"/>
                  </a:cubicBezTo>
                  <a:cubicBezTo>
                    <a:pt x="17117" y="3683"/>
                    <a:pt x="16991" y="3776"/>
                    <a:pt x="16811" y="3709"/>
                  </a:cubicBezTo>
                  <a:cubicBezTo>
                    <a:pt x="16662" y="3654"/>
                    <a:pt x="16624" y="3532"/>
                    <a:pt x="16735" y="3461"/>
                  </a:cubicBezTo>
                  <a:cubicBezTo>
                    <a:pt x="16778" y="3435"/>
                    <a:pt x="16725" y="3409"/>
                    <a:pt x="16589" y="3393"/>
                  </a:cubicBezTo>
                  <a:cubicBezTo>
                    <a:pt x="16375" y="3367"/>
                    <a:pt x="16376" y="3366"/>
                    <a:pt x="16376" y="3131"/>
                  </a:cubicBezTo>
                  <a:cubicBezTo>
                    <a:pt x="16376" y="2914"/>
                    <a:pt x="16387" y="2895"/>
                    <a:pt x="16522" y="2880"/>
                  </a:cubicBezTo>
                  <a:cubicBezTo>
                    <a:pt x="16668" y="2864"/>
                    <a:pt x="16696" y="2774"/>
                    <a:pt x="16601" y="2627"/>
                  </a:cubicBezTo>
                  <a:cubicBezTo>
                    <a:pt x="16579" y="2593"/>
                    <a:pt x="16585" y="2548"/>
                    <a:pt x="16616" y="2530"/>
                  </a:cubicBezTo>
                  <a:cubicBezTo>
                    <a:pt x="16669" y="2498"/>
                    <a:pt x="16677" y="2138"/>
                    <a:pt x="16627" y="2000"/>
                  </a:cubicBezTo>
                  <a:cubicBezTo>
                    <a:pt x="16612" y="1957"/>
                    <a:pt x="16472" y="1936"/>
                    <a:pt x="16186" y="1940"/>
                  </a:cubicBezTo>
                  <a:lnTo>
                    <a:pt x="15765" y="1946"/>
                  </a:lnTo>
                  <a:lnTo>
                    <a:pt x="15762" y="2390"/>
                  </a:lnTo>
                  <a:cubicBezTo>
                    <a:pt x="15762" y="2635"/>
                    <a:pt x="15739" y="2857"/>
                    <a:pt x="15713" y="2883"/>
                  </a:cubicBezTo>
                  <a:cubicBezTo>
                    <a:pt x="15686" y="2909"/>
                    <a:pt x="15559" y="2923"/>
                    <a:pt x="15429" y="2914"/>
                  </a:cubicBezTo>
                  <a:lnTo>
                    <a:pt x="15196" y="2897"/>
                  </a:lnTo>
                  <a:lnTo>
                    <a:pt x="15178" y="2652"/>
                  </a:lnTo>
                  <a:cubicBezTo>
                    <a:pt x="15164" y="2446"/>
                    <a:pt x="15146" y="2404"/>
                    <a:pt x="15047" y="2390"/>
                  </a:cubicBezTo>
                  <a:cubicBezTo>
                    <a:pt x="14946" y="2376"/>
                    <a:pt x="14928" y="2342"/>
                    <a:pt x="14924" y="2137"/>
                  </a:cubicBezTo>
                  <a:cubicBezTo>
                    <a:pt x="14921" y="2005"/>
                    <a:pt x="14900" y="1872"/>
                    <a:pt x="14880" y="1840"/>
                  </a:cubicBezTo>
                  <a:cubicBezTo>
                    <a:pt x="14860" y="1809"/>
                    <a:pt x="14871" y="1767"/>
                    <a:pt x="14901" y="1749"/>
                  </a:cubicBezTo>
                  <a:cubicBezTo>
                    <a:pt x="14931" y="1731"/>
                    <a:pt x="14953" y="1659"/>
                    <a:pt x="14953" y="1587"/>
                  </a:cubicBezTo>
                  <a:lnTo>
                    <a:pt x="14953" y="1456"/>
                  </a:lnTo>
                  <a:lnTo>
                    <a:pt x="14389" y="1467"/>
                  </a:lnTo>
                  <a:cubicBezTo>
                    <a:pt x="13777" y="1481"/>
                    <a:pt x="13817" y="1461"/>
                    <a:pt x="13764" y="1800"/>
                  </a:cubicBezTo>
                  <a:cubicBezTo>
                    <a:pt x="13751" y="1887"/>
                    <a:pt x="13706" y="1906"/>
                    <a:pt x="13507" y="1906"/>
                  </a:cubicBezTo>
                  <a:lnTo>
                    <a:pt x="13267" y="1906"/>
                  </a:lnTo>
                  <a:lnTo>
                    <a:pt x="13250" y="1450"/>
                  </a:lnTo>
                  <a:lnTo>
                    <a:pt x="13235" y="991"/>
                  </a:lnTo>
                  <a:lnTo>
                    <a:pt x="12999" y="991"/>
                  </a:lnTo>
                  <a:cubicBezTo>
                    <a:pt x="12869" y="991"/>
                    <a:pt x="12747" y="966"/>
                    <a:pt x="12727" y="934"/>
                  </a:cubicBezTo>
                  <a:cubicBezTo>
                    <a:pt x="12707" y="903"/>
                    <a:pt x="12693" y="680"/>
                    <a:pt x="12698" y="439"/>
                  </a:cubicBezTo>
                  <a:lnTo>
                    <a:pt x="12706" y="0"/>
                  </a:lnTo>
                  <a:lnTo>
                    <a:pt x="10775" y="0"/>
                  </a:lnTo>
                  <a:lnTo>
                    <a:pt x="8847" y="0"/>
                  </a:lnTo>
                  <a:close/>
                  <a:moveTo>
                    <a:pt x="21182" y="10601"/>
                  </a:moveTo>
                  <a:cubicBezTo>
                    <a:pt x="21147" y="10604"/>
                    <a:pt x="21135" y="10625"/>
                    <a:pt x="21150" y="10663"/>
                  </a:cubicBezTo>
                  <a:cubicBezTo>
                    <a:pt x="21168" y="10708"/>
                    <a:pt x="21228" y="10723"/>
                    <a:pt x="21320" y="10706"/>
                  </a:cubicBezTo>
                  <a:cubicBezTo>
                    <a:pt x="21449" y="10682"/>
                    <a:pt x="21453" y="10677"/>
                    <a:pt x="21358" y="10640"/>
                  </a:cubicBezTo>
                  <a:cubicBezTo>
                    <a:pt x="21275" y="10609"/>
                    <a:pt x="21218" y="10597"/>
                    <a:pt x="21182" y="10601"/>
                  </a:cubicBezTo>
                  <a:close/>
                  <a:moveTo>
                    <a:pt x="6474" y="20731"/>
                  </a:moveTo>
                  <a:cubicBezTo>
                    <a:pt x="6432" y="20748"/>
                    <a:pt x="6444" y="20760"/>
                    <a:pt x="6507" y="20762"/>
                  </a:cubicBezTo>
                  <a:cubicBezTo>
                    <a:pt x="6563" y="20765"/>
                    <a:pt x="6597" y="20751"/>
                    <a:pt x="6580" y="20734"/>
                  </a:cubicBezTo>
                  <a:cubicBezTo>
                    <a:pt x="6562" y="20717"/>
                    <a:pt x="6513" y="20716"/>
                    <a:pt x="6474" y="20731"/>
                  </a:cubicBezTo>
                  <a:close/>
                  <a:moveTo>
                    <a:pt x="6474" y="21096"/>
                  </a:moveTo>
                  <a:cubicBezTo>
                    <a:pt x="6432" y="21112"/>
                    <a:pt x="6444" y="21125"/>
                    <a:pt x="6507" y="21127"/>
                  </a:cubicBezTo>
                  <a:cubicBezTo>
                    <a:pt x="6563" y="21129"/>
                    <a:pt x="6597" y="21119"/>
                    <a:pt x="6580" y="21101"/>
                  </a:cubicBezTo>
                  <a:cubicBezTo>
                    <a:pt x="6562" y="21084"/>
                    <a:pt x="6513" y="21081"/>
                    <a:pt x="6474" y="21096"/>
                  </a:cubicBezTo>
                  <a:close/>
                </a:path>
              </a:pathLst>
            </a:custGeom>
            <a:ln w="12700" cap="flat">
              <a:noFill/>
              <a:miter lim="400000"/>
            </a:ln>
            <a:effectLst/>
          </p:spPr>
        </p:pic>
        <p:sp>
          <p:nvSpPr>
            <p:cNvPr id="291" name="Shape 291"/>
            <p:cNvSpPr/>
            <p:nvPr/>
          </p:nvSpPr>
          <p:spPr>
            <a:xfrm>
              <a:off x="3060700" y="3100210"/>
              <a:ext cx="3581400" cy="692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spAutoFit/>
            </a:bodyPr>
            <a:lstStyle>
              <a:lvl1pPr defTabSz="1016000">
                <a:buClr>
                  <a:srgbClr val="000000"/>
                </a:buClr>
                <a:defRPr sz="2000">
                  <a:latin typeface="Lucida Grande"/>
                  <a:ea typeface="Lucida Grande"/>
                  <a:cs typeface="Lucida Grande"/>
                  <a:sym typeface="Lucida Grande"/>
                </a:defRPr>
              </a:lvl1pPr>
            </a:lstStyle>
            <a:p>
              <a:r>
                <a:rPr sz="1800"/>
                <a:t>evolved antennas resulted in 93% efficiency</a:t>
              </a:r>
            </a:p>
          </p:txBody>
        </p:sp>
        <p:sp>
          <p:nvSpPr>
            <p:cNvPr id="292" name="Shape 292"/>
            <p:cNvSpPr/>
            <p:nvPr/>
          </p:nvSpPr>
          <p:spPr>
            <a:xfrm>
              <a:off x="88900" y="3100210"/>
              <a:ext cx="2641600" cy="692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spAutoFit/>
            </a:bodyPr>
            <a:lstStyle>
              <a:lvl1pPr defTabSz="1016000">
                <a:buClr>
                  <a:srgbClr val="000000"/>
                </a:buClr>
                <a:defRPr sz="2000">
                  <a:latin typeface="Lucida Grande"/>
                  <a:ea typeface="Lucida Grande"/>
                  <a:cs typeface="Lucida Grande"/>
                  <a:sym typeface="Lucida Grande"/>
                </a:defRPr>
              </a:lvl1pPr>
            </a:lstStyle>
            <a:p>
              <a:r>
                <a:rPr sz="1800"/>
                <a:t>QHAs(人工设计) 38% efficiency</a:t>
              </a:r>
            </a:p>
          </p:txBody>
        </p:sp>
      </p:grpSp>
    </p:spTree>
    <p:extLst>
      <p:ext uri="{BB962C8B-B14F-4D97-AF65-F5344CB8AC3E}">
        <p14:creationId xmlns:p14="http://schemas.microsoft.com/office/powerpoint/2010/main" val="149640827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286"/>
                                        </p:tgtEl>
                                        <p:attrNameLst>
                                          <p:attrName>style.visibility</p:attrName>
                                        </p:attrNameLst>
                                      </p:cBhvr>
                                      <p:to>
                                        <p:strVal val="visible"/>
                                      </p:to>
                                    </p:set>
                                    <p:animEffect transition="in" filter="dissolve">
                                      <p:cBhvr>
                                        <p:cTn id="11" dur="500"/>
                                        <p:tgtEl>
                                          <p:spTgt spid="286"/>
                                        </p:tgtEl>
                                      </p:cBhvr>
                                    </p:animEffect>
                                  </p:childTnLst>
                                </p:cTn>
                              </p:par>
                            </p:childTnLst>
                          </p:cTn>
                        </p:par>
                        <p:par>
                          <p:cTn id="12" fill="hold">
                            <p:stCondLst>
                              <p:cond delay="1000"/>
                            </p:stCondLst>
                            <p:childTnLst>
                              <p:par>
                                <p:cTn id="13" presetID="9" presetClass="entr" fill="hold" grpId="0" nodeType="afterEffect">
                                  <p:stCondLst>
                                    <p:cond delay="0"/>
                                  </p:stCondLst>
                                  <p:iterate>
                                    <p:tmAbs val="0"/>
                                  </p:iterate>
                                  <p:childTnLst>
                                    <p:set>
                                      <p:cBhvr>
                                        <p:cTn id="14" fill="hold"/>
                                        <p:tgtEl>
                                          <p:spTgt spid="287"/>
                                        </p:tgtEl>
                                        <p:attrNameLst>
                                          <p:attrName>style.visibility</p:attrName>
                                        </p:attrNameLst>
                                      </p:cBhvr>
                                      <p:to>
                                        <p:strVal val="visible"/>
                                      </p:to>
                                    </p:set>
                                    <p:animEffect transition="in" filter="dissolve">
                                      <p:cBhvr>
                                        <p:cTn id="15" dur="500"/>
                                        <p:tgtEl>
                                          <p:spTgt spid="2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iterate>
                                    <p:tmAbs val="0"/>
                                  </p:iterate>
                                  <p:childTnLst>
                                    <p:set>
                                      <p:cBhvr>
                                        <p:cTn id="19" fill="hold"/>
                                        <p:tgtEl>
                                          <p:spTgt spid="293"/>
                                        </p:tgtEl>
                                        <p:attrNameLst>
                                          <p:attrName>style.visibility</p:attrName>
                                        </p:attrNameLst>
                                      </p:cBhvr>
                                      <p:to>
                                        <p:strVal val="visible"/>
                                      </p:to>
                                    </p:set>
                                    <p:animEffect transition="in" filter="wipe(down)">
                                      <p:cBhvr>
                                        <p:cTn id="20"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6" grpId="0" animBg="1" advAuto="0"/>
      <p:bldP spid="287" grpId="0" animBg="1" advAuto="0"/>
      <p:bldP spid="29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body" idx="13"/>
          </p:nvPr>
        </p:nvSpPr>
        <p:spPr>
          <a:prstGeom prst="rect">
            <a:avLst/>
          </a:prstGeom>
        </p:spPr>
        <p:txBody>
          <a:bodyPr/>
          <a:lstStyle/>
          <a:p>
            <a:r>
              <a:rPr lang="en-US" dirty="0"/>
              <a:t>Other </a:t>
            </a:r>
            <a:r>
              <a:rPr dirty="0"/>
              <a:t>meta-heuristics</a:t>
            </a:r>
          </a:p>
        </p:txBody>
      </p:sp>
      <p:sp>
        <p:nvSpPr>
          <p:cNvPr id="216" name="Shape 216"/>
          <p:cNvSpPr/>
          <p:nvPr/>
        </p:nvSpPr>
        <p:spPr>
          <a:xfrm flipH="1">
            <a:off x="4571999" y="1223937"/>
            <a:ext cx="2" cy="5456939"/>
          </a:xfrm>
          <a:prstGeom prst="line">
            <a:avLst/>
          </a:prstGeom>
          <a:ln w="38100">
            <a:solidFill>
              <a:srgbClr val="000000"/>
            </a:solidFill>
            <a:miter lim="400000"/>
            <a:headEnd type="stealth"/>
          </a:ln>
        </p:spPr>
        <p:txBody>
          <a:bodyPr lIns="0" tIns="0" rIns="0" bIns="0"/>
          <a:lstStyle/>
          <a:p>
            <a:pPr defTabSz="411480">
              <a:defRPr sz="1200">
                <a:uFillTx/>
                <a:latin typeface="Helvetica"/>
                <a:ea typeface="Helvetica"/>
                <a:cs typeface="Helvetica"/>
                <a:sym typeface="Helvetica"/>
              </a:defRPr>
            </a:pPr>
            <a:endParaRPr sz="1080"/>
          </a:p>
        </p:txBody>
      </p:sp>
      <p:sp>
        <p:nvSpPr>
          <p:cNvPr id="217" name="Shape 217"/>
          <p:cNvSpPr/>
          <p:nvPr/>
        </p:nvSpPr>
        <p:spPr>
          <a:xfrm>
            <a:off x="4594860" y="6240780"/>
            <a:ext cx="1441420"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genetic algorithms</a:t>
            </a:r>
          </a:p>
        </p:txBody>
      </p:sp>
      <p:sp>
        <p:nvSpPr>
          <p:cNvPr id="218" name="Shape 218"/>
          <p:cNvSpPr/>
          <p:nvPr/>
        </p:nvSpPr>
        <p:spPr>
          <a:xfrm>
            <a:off x="4034790" y="632079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1960</a:t>
            </a:r>
          </a:p>
        </p:txBody>
      </p:sp>
      <p:sp>
        <p:nvSpPr>
          <p:cNvPr id="219" name="Shape 219"/>
          <p:cNvSpPr/>
          <p:nvPr/>
        </p:nvSpPr>
        <p:spPr>
          <a:xfrm>
            <a:off x="4034790" y="537210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1970</a:t>
            </a:r>
          </a:p>
        </p:txBody>
      </p:sp>
      <p:sp>
        <p:nvSpPr>
          <p:cNvPr id="220" name="Shape 220"/>
          <p:cNvSpPr/>
          <p:nvPr/>
        </p:nvSpPr>
        <p:spPr>
          <a:xfrm>
            <a:off x="4034790" y="443484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1980</a:t>
            </a:r>
          </a:p>
        </p:txBody>
      </p:sp>
      <p:sp>
        <p:nvSpPr>
          <p:cNvPr id="221" name="Shape 221"/>
          <p:cNvSpPr/>
          <p:nvPr/>
        </p:nvSpPr>
        <p:spPr>
          <a:xfrm>
            <a:off x="4034790" y="349758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1990</a:t>
            </a:r>
          </a:p>
        </p:txBody>
      </p:sp>
      <p:sp>
        <p:nvSpPr>
          <p:cNvPr id="222" name="Shape 222"/>
          <p:cNvSpPr/>
          <p:nvPr/>
        </p:nvSpPr>
        <p:spPr>
          <a:xfrm>
            <a:off x="4034790" y="256032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2000</a:t>
            </a:r>
          </a:p>
        </p:txBody>
      </p:sp>
      <p:sp>
        <p:nvSpPr>
          <p:cNvPr id="223" name="Shape 223"/>
          <p:cNvSpPr/>
          <p:nvPr/>
        </p:nvSpPr>
        <p:spPr>
          <a:xfrm>
            <a:off x="4034790" y="161163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2010</a:t>
            </a:r>
          </a:p>
        </p:txBody>
      </p:sp>
      <p:sp>
        <p:nvSpPr>
          <p:cNvPr id="224" name="Shape 224"/>
          <p:cNvSpPr/>
          <p:nvPr/>
        </p:nvSpPr>
        <p:spPr>
          <a:xfrm>
            <a:off x="4594860" y="5909310"/>
            <a:ext cx="2060179"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evolutionary programming</a:t>
            </a:r>
          </a:p>
        </p:txBody>
      </p:sp>
      <p:sp>
        <p:nvSpPr>
          <p:cNvPr id="225" name="Shape 225"/>
          <p:cNvSpPr/>
          <p:nvPr/>
        </p:nvSpPr>
        <p:spPr>
          <a:xfrm>
            <a:off x="4594860" y="5509260"/>
            <a:ext cx="1749197"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evolutionary strategies</a:t>
            </a:r>
          </a:p>
        </p:txBody>
      </p:sp>
      <p:sp>
        <p:nvSpPr>
          <p:cNvPr id="226" name="Shape 226"/>
          <p:cNvSpPr/>
          <p:nvPr/>
        </p:nvSpPr>
        <p:spPr>
          <a:xfrm>
            <a:off x="4594860" y="3291840"/>
            <a:ext cx="2667718"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ant colony optimization algorithms</a:t>
            </a:r>
          </a:p>
        </p:txBody>
      </p:sp>
      <p:sp>
        <p:nvSpPr>
          <p:cNvPr id="227" name="Shape 227"/>
          <p:cNvSpPr/>
          <p:nvPr/>
        </p:nvSpPr>
        <p:spPr>
          <a:xfrm>
            <a:off x="4594860" y="298323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latin typeface="Times"/>
                <a:ea typeface="Times"/>
                <a:cs typeface="Times"/>
                <a:sym typeface="Times"/>
              </a:defRPr>
            </a:lvl1pPr>
          </a:lstStyle>
          <a:p>
            <a:r>
              <a:rPr sz="1440"/>
              <a:t>particle swarm optimization algorithms</a:t>
            </a:r>
          </a:p>
        </p:txBody>
      </p:sp>
      <p:sp>
        <p:nvSpPr>
          <p:cNvPr id="228" name="Shape 228"/>
          <p:cNvSpPr/>
          <p:nvPr/>
        </p:nvSpPr>
        <p:spPr>
          <a:xfrm>
            <a:off x="4594860" y="205740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artificial bee colony algorithms</a:t>
            </a:r>
          </a:p>
        </p:txBody>
      </p:sp>
      <p:sp>
        <p:nvSpPr>
          <p:cNvPr id="229" name="Shape 229"/>
          <p:cNvSpPr/>
          <p:nvPr/>
        </p:nvSpPr>
        <p:spPr>
          <a:xfrm>
            <a:off x="4594860" y="3703320"/>
            <a:ext cx="1980029"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artificial immune systems</a:t>
            </a:r>
          </a:p>
        </p:txBody>
      </p:sp>
      <p:sp>
        <p:nvSpPr>
          <p:cNvPr id="230" name="Shape 230"/>
          <p:cNvSpPr/>
          <p:nvPr/>
        </p:nvSpPr>
        <p:spPr>
          <a:xfrm>
            <a:off x="4594860" y="4103370"/>
            <a:ext cx="1555234"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simulated annealing</a:t>
            </a:r>
          </a:p>
        </p:txBody>
      </p:sp>
      <p:sp>
        <p:nvSpPr>
          <p:cNvPr id="231" name="Shape 231"/>
          <p:cNvSpPr/>
          <p:nvPr/>
        </p:nvSpPr>
        <p:spPr>
          <a:xfrm>
            <a:off x="4594860" y="1657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bat algorithm</a:t>
            </a:r>
          </a:p>
        </p:txBody>
      </p:sp>
      <p:sp>
        <p:nvSpPr>
          <p:cNvPr id="232" name="Shape 232"/>
          <p:cNvSpPr/>
          <p:nvPr/>
        </p:nvSpPr>
        <p:spPr>
          <a:xfrm>
            <a:off x="2628900" y="1360170"/>
            <a:ext cx="193167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grey wolf optimizer</a:t>
            </a:r>
          </a:p>
        </p:txBody>
      </p:sp>
      <p:sp>
        <p:nvSpPr>
          <p:cNvPr id="233" name="Shape 233"/>
          <p:cNvSpPr/>
          <p:nvPr/>
        </p:nvSpPr>
        <p:spPr>
          <a:xfrm>
            <a:off x="1828800" y="1783080"/>
            <a:ext cx="270891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gravitational search algorithm</a:t>
            </a:r>
          </a:p>
        </p:txBody>
      </p:sp>
      <p:sp>
        <p:nvSpPr>
          <p:cNvPr id="234" name="Shape 234"/>
          <p:cNvSpPr/>
          <p:nvPr/>
        </p:nvSpPr>
        <p:spPr>
          <a:xfrm>
            <a:off x="1828800" y="2000250"/>
            <a:ext cx="270891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river formation dynamics</a:t>
            </a:r>
          </a:p>
        </p:txBody>
      </p:sp>
      <p:sp>
        <p:nvSpPr>
          <p:cNvPr id="235" name="Shape 235"/>
          <p:cNvSpPr/>
          <p:nvPr/>
        </p:nvSpPr>
        <p:spPr>
          <a:xfrm>
            <a:off x="1211580" y="2800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defRPr>
            </a:lvl1pPr>
          </a:lstStyle>
          <a:p>
            <a:r>
              <a:rPr sz="1440"/>
              <a:t>differential evolution</a:t>
            </a:r>
          </a:p>
        </p:txBody>
      </p:sp>
      <p:sp>
        <p:nvSpPr>
          <p:cNvPr id="236" name="Shape 236"/>
          <p:cNvSpPr/>
          <p:nvPr/>
        </p:nvSpPr>
        <p:spPr>
          <a:xfrm>
            <a:off x="6012180" y="134874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fireworks algorithm</a:t>
            </a:r>
          </a:p>
        </p:txBody>
      </p:sp>
      <p:sp>
        <p:nvSpPr>
          <p:cNvPr id="237" name="Shape 237"/>
          <p:cNvSpPr/>
          <p:nvPr/>
        </p:nvSpPr>
        <p:spPr>
          <a:xfrm>
            <a:off x="4594860" y="148590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brainstorm algorithm</a:t>
            </a:r>
          </a:p>
        </p:txBody>
      </p:sp>
      <p:sp>
        <p:nvSpPr>
          <p:cNvPr id="238" name="Shape 238"/>
          <p:cNvSpPr/>
          <p:nvPr/>
        </p:nvSpPr>
        <p:spPr>
          <a:xfrm>
            <a:off x="1211580" y="3943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defRPr>
            </a:lvl1pPr>
          </a:lstStyle>
          <a:p>
            <a:r>
              <a:rPr sz="1440"/>
              <a:t>cultural algorithms</a:t>
            </a:r>
          </a:p>
        </p:txBody>
      </p:sp>
      <p:sp>
        <p:nvSpPr>
          <p:cNvPr id="239" name="Shape 239"/>
          <p:cNvSpPr/>
          <p:nvPr/>
        </p:nvSpPr>
        <p:spPr>
          <a:xfrm>
            <a:off x="4594860" y="187452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intelligent water drops algorithm</a:t>
            </a:r>
          </a:p>
        </p:txBody>
      </p:sp>
      <p:sp>
        <p:nvSpPr>
          <p:cNvPr id="240" name="Shape 240"/>
          <p:cNvSpPr/>
          <p:nvPr/>
        </p:nvSpPr>
        <p:spPr>
          <a:xfrm>
            <a:off x="4594860" y="3943350"/>
            <a:ext cx="906017"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tabu search</a:t>
            </a:r>
          </a:p>
        </p:txBody>
      </p:sp>
      <p:sp>
        <p:nvSpPr>
          <p:cNvPr id="241" name="Shape 241"/>
          <p:cNvSpPr/>
          <p:nvPr/>
        </p:nvSpPr>
        <p:spPr>
          <a:xfrm>
            <a:off x="1211580" y="363474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hlinkClick r:id="" action="ppaction://noaction"/>
              </a:defRPr>
            </a:lvl1pPr>
          </a:lstStyle>
          <a:p>
            <a:r>
              <a:rPr sz="1440">
                <a:hlinkClick r:id="rId2"/>
              </a:rPr>
              <a:t>memetic algorithms</a:t>
            </a:r>
          </a:p>
        </p:txBody>
      </p:sp>
    </p:spTree>
    <p:extLst>
      <p:ext uri="{BB962C8B-B14F-4D97-AF65-F5344CB8AC3E}">
        <p14:creationId xmlns:p14="http://schemas.microsoft.com/office/powerpoint/2010/main" val="7728830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79388" y="1089026"/>
            <a:ext cx="8569076" cy="3920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20000"/>
              </a:lnSpc>
              <a:buFont typeface="Arial" pitchFamily="34" charset="0"/>
              <a:buChar char="•"/>
            </a:pPr>
            <a:r>
              <a:rPr lang="zh-CN" altLang="en-US" sz="2400" b="1" dirty="0">
                <a:latin typeface="幼圆" pitchFamily="49" charset="-122"/>
                <a:ea typeface="幼圆" pitchFamily="49" charset="-122"/>
              </a:rPr>
              <a:t>遗传算法的基本思想是</a:t>
            </a:r>
            <a:r>
              <a:rPr lang="zh-CN" altLang="en-US" sz="2400" b="1" dirty="0">
                <a:solidFill>
                  <a:srgbClr val="0000FF"/>
                </a:solidFill>
                <a:latin typeface="幼圆" pitchFamily="49" charset="-122"/>
                <a:ea typeface="幼圆" pitchFamily="49" charset="-122"/>
              </a:rPr>
              <a:t>从初始种群出发，采用优胜劣汰、适者生存的自然法则选择个体，并通过杂交、变异来产生新一代种群，如此逐代进化，直到满足目标为止</a:t>
            </a:r>
          </a:p>
          <a:p>
            <a:pPr marL="342896" indent="-342896" defTabSz="914391">
              <a:spcBef>
                <a:spcPts val="1800"/>
              </a:spcBef>
              <a:buFont typeface="Arial" pitchFamily="34" charset="0"/>
              <a:buChar char="•"/>
            </a:pPr>
            <a:r>
              <a:rPr lang="zh-CN" altLang="en-US" sz="2400" b="1" dirty="0">
                <a:latin typeface="Times New Roman" pitchFamily="18" charset="0"/>
                <a:ea typeface="幼圆" pitchFamily="49" charset="-122"/>
                <a:cs typeface="Times New Roman" pitchFamily="18" charset="0"/>
              </a:rPr>
              <a:t>基本概念：</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种群</a:t>
            </a:r>
            <a:r>
              <a:rPr lang="zh-CN" altLang="fr-FR" sz="2200" b="1" dirty="0">
                <a:solidFill>
                  <a:srgbClr val="00B050"/>
                </a:solidFill>
                <a:latin typeface="Times New Roman" pitchFamily="18" charset="0"/>
                <a:ea typeface="仿宋_GB2312" pitchFamily="49" charset="-122"/>
                <a:cs typeface="Times New Roman" pitchFamily="18" charset="0"/>
              </a:rPr>
              <a:t>（</a:t>
            </a:r>
            <a:r>
              <a:rPr lang="fr-FR" altLang="zh-CN" sz="2200" b="1" dirty="0">
                <a:solidFill>
                  <a:srgbClr val="00B050"/>
                </a:solidFill>
                <a:latin typeface="Times New Roman" pitchFamily="18" charset="0"/>
                <a:ea typeface="仿宋_GB2312" pitchFamily="49" charset="-122"/>
                <a:cs typeface="Times New Roman" pitchFamily="18" charset="0"/>
              </a:rPr>
              <a:t>Population</a:t>
            </a:r>
            <a:r>
              <a:rPr lang="zh-CN" altLang="fr-FR" sz="2200" b="1" dirty="0">
                <a:solidFill>
                  <a:srgbClr val="00B050"/>
                </a:solidFill>
                <a:latin typeface="Times New Roman" pitchFamily="18" charset="0"/>
                <a:ea typeface="仿宋_GB2312" pitchFamily="49" charset="-122"/>
                <a:cs typeface="Times New Roman" pitchFamily="18" charset="0"/>
              </a:rPr>
              <a:t>）</a:t>
            </a:r>
            <a:r>
              <a:rPr lang="zh-CN" altLang="fr-FR" sz="2200" dirty="0">
                <a:latin typeface="Times New Roman" pitchFamily="18" charset="0"/>
                <a:ea typeface="仿宋_GB2312" pitchFamily="49" charset="-122"/>
                <a:cs typeface="Times New Roman" pitchFamily="18" charset="0"/>
              </a:rPr>
              <a:t>：多个</a:t>
            </a:r>
            <a:r>
              <a:rPr lang="zh-CN" altLang="en-US" sz="2200" dirty="0">
                <a:latin typeface="Times New Roman" pitchFamily="18" charset="0"/>
                <a:ea typeface="仿宋_GB2312" pitchFamily="49" charset="-122"/>
                <a:cs typeface="Times New Roman" pitchFamily="18" charset="0"/>
              </a:rPr>
              <a:t>备选</a:t>
            </a:r>
            <a:r>
              <a:rPr lang="zh-CN" altLang="fr-FR" sz="2200" dirty="0">
                <a:latin typeface="Times New Roman" pitchFamily="18" charset="0"/>
                <a:ea typeface="仿宋_GB2312" pitchFamily="49" charset="-122"/>
                <a:cs typeface="Times New Roman" pitchFamily="18" charset="0"/>
              </a:rPr>
              <a:t>解的集合。</a:t>
            </a:r>
            <a:endParaRPr lang="fr-FR" altLang="zh-CN" sz="2200" dirty="0">
              <a:latin typeface="Times New Roman" pitchFamily="18" charset="0"/>
              <a:ea typeface="仿宋_GB2312" pitchFamily="49" charset="-122"/>
              <a:cs typeface="Times New Roman" pitchFamily="18" charset="0"/>
            </a:endParaRPr>
          </a:p>
          <a:p>
            <a:pPr marL="800092" lvl="1" indent="-342896" defTabSz="914391">
              <a:lnSpc>
                <a:spcPct val="120000"/>
              </a:lnSpc>
              <a:spcBef>
                <a:spcPts val="1200"/>
              </a:spcBef>
              <a:buFont typeface="Arial" pitchFamily="34" charset="0"/>
              <a:buChar char="•"/>
            </a:pPr>
            <a:r>
              <a:rPr lang="zh-CN" altLang="fr-FR" sz="2200" b="1" dirty="0">
                <a:solidFill>
                  <a:srgbClr val="00B050"/>
                </a:solidFill>
                <a:latin typeface="Times New Roman" pitchFamily="18" charset="0"/>
                <a:ea typeface="仿宋_GB2312" pitchFamily="49" charset="-122"/>
                <a:cs typeface="Times New Roman" pitchFamily="18" charset="0"/>
              </a:rPr>
              <a:t>个体（</a:t>
            </a:r>
            <a:r>
              <a:rPr lang="en-US" altLang="zh-CN" sz="2200" b="1" dirty="0">
                <a:solidFill>
                  <a:srgbClr val="00B050"/>
                </a:solidFill>
                <a:latin typeface="Times New Roman" pitchFamily="18" charset="0"/>
                <a:ea typeface="仿宋_GB2312" pitchFamily="49" charset="-122"/>
                <a:cs typeface="Times New Roman" pitchFamily="18" charset="0"/>
              </a:rPr>
              <a:t>Individual</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种群中的单个元素，通常由一个用于描述其基本遗传结构的数据结构来表示。例如，长度为</a:t>
            </a:r>
            <a:r>
              <a:rPr lang="en-US" altLang="zh-CN" sz="2200" dirty="0">
                <a:latin typeface="Times New Roman" pitchFamily="18" charset="0"/>
                <a:ea typeface="仿宋_GB2312" pitchFamily="49" charset="-122"/>
                <a:cs typeface="Times New Roman" pitchFamily="18" charset="0"/>
              </a:rPr>
              <a:t>L</a:t>
            </a:r>
            <a:r>
              <a:rPr lang="en-US" altLang="zh-CN" sz="2200" i="1" dirty="0">
                <a:latin typeface="Times New Roman" pitchFamily="18" charset="0"/>
                <a:ea typeface="仿宋_GB2312" pitchFamily="49" charset="-122"/>
                <a:cs typeface="Times New Roman" pitchFamily="18" charset="0"/>
              </a:rPr>
              <a:t> </a:t>
            </a:r>
            <a:r>
              <a:rPr lang="zh-CN" altLang="en-US" sz="2200" dirty="0">
                <a:latin typeface="Times New Roman" pitchFamily="18" charset="0"/>
                <a:ea typeface="仿宋_GB2312" pitchFamily="49" charset="-122"/>
                <a:cs typeface="Times New Roman" pitchFamily="18" charset="0"/>
              </a:rPr>
              <a:t>的</a:t>
            </a:r>
            <a:r>
              <a:rPr lang="en-US" altLang="zh-CN" sz="2200" dirty="0">
                <a:latin typeface="Times New Roman" pitchFamily="18" charset="0"/>
                <a:ea typeface="仿宋_GB2312" pitchFamily="49" charset="-122"/>
                <a:cs typeface="Times New Roman" pitchFamily="18" charset="0"/>
              </a:rPr>
              <a:t>0</a:t>
            </a:r>
            <a:r>
              <a:rPr lang="zh-CN" altLang="en-US" sz="2200" dirty="0">
                <a:latin typeface="Times New Roman" pitchFamily="18" charset="0"/>
                <a:ea typeface="仿宋_GB2312" pitchFamily="49" charset="-122"/>
                <a:cs typeface="Times New Roman" pitchFamily="18" charset="0"/>
              </a:rPr>
              <a:t>、</a:t>
            </a:r>
            <a:r>
              <a:rPr lang="en-US" altLang="zh-CN" sz="2200" dirty="0">
                <a:latin typeface="Times New Roman" pitchFamily="18" charset="0"/>
                <a:ea typeface="仿宋_GB2312" pitchFamily="49" charset="-122"/>
                <a:cs typeface="Times New Roman" pitchFamily="18" charset="0"/>
              </a:rPr>
              <a:t>1</a:t>
            </a:r>
            <a:r>
              <a:rPr lang="zh-CN" altLang="en-US" sz="2200" dirty="0">
                <a:latin typeface="Times New Roman" pitchFamily="18" charset="0"/>
                <a:ea typeface="仿宋_GB2312" pitchFamily="49" charset="-122"/>
                <a:cs typeface="Times New Roman" pitchFamily="18" charset="0"/>
              </a:rPr>
              <a:t>串</a:t>
            </a:r>
          </a:p>
        </p:txBody>
      </p:sp>
      <p:sp>
        <p:nvSpPr>
          <p:cNvPr id="98307" name="Text Box 3"/>
          <p:cNvSpPr txBox="1">
            <a:spLocks noChangeArrowheads="1"/>
          </p:cNvSpPr>
          <p:nvPr/>
        </p:nvSpPr>
        <p:spPr bwMode="auto">
          <a:xfrm>
            <a:off x="1619250"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260359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03549" y="1448781"/>
            <a:ext cx="8173032" cy="4523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50000"/>
              </a:lnSpc>
              <a:spcBef>
                <a:spcPts val="1800"/>
              </a:spcBef>
              <a:buFont typeface="Arial" pitchFamily="34" charset="0"/>
              <a:buChar char="•"/>
            </a:pPr>
            <a:r>
              <a:rPr lang="zh-CN" altLang="en-US" sz="2400" b="1" dirty="0">
                <a:latin typeface="幼圆" pitchFamily="49" charset="-122"/>
                <a:ea typeface="幼圆" pitchFamily="49" charset="-122"/>
              </a:rPr>
              <a:t>基本概念：</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适应度（</a:t>
            </a:r>
            <a:r>
              <a:rPr lang="en-US" altLang="zh-CN" sz="2200" b="1" dirty="0">
                <a:solidFill>
                  <a:srgbClr val="00B050"/>
                </a:solidFill>
                <a:latin typeface="Times New Roman" pitchFamily="18" charset="0"/>
                <a:ea typeface="仿宋_GB2312" pitchFamily="49" charset="-122"/>
                <a:cs typeface="Times New Roman" pitchFamily="18" charset="0"/>
              </a:rPr>
              <a:t>Fitness</a:t>
            </a:r>
            <a:r>
              <a:rPr lang="zh-CN" altLang="en-US" sz="2200" b="1" dirty="0">
                <a:solidFill>
                  <a:srgbClr val="00B050"/>
                </a:solidFill>
                <a:latin typeface="Times New Roman" pitchFamily="18" charset="0"/>
                <a:ea typeface="仿宋_GB2312" pitchFamily="49" charset="-122"/>
                <a:cs typeface="Times New Roman" pitchFamily="18" charset="0"/>
              </a:rPr>
              <a:t>）函数：</a:t>
            </a:r>
            <a:r>
              <a:rPr lang="zh-CN" altLang="en-US" sz="2200" dirty="0">
                <a:latin typeface="Times New Roman" pitchFamily="18" charset="0"/>
                <a:ea typeface="仿宋_GB2312" pitchFamily="49" charset="-122"/>
                <a:cs typeface="Times New Roman" pitchFamily="18" charset="0"/>
              </a:rPr>
              <a:t>用来对种群中各个个体的环境适应性进行度量的函数，函数值是遗传算法实现优胜劣汰的主要依据</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遗传操作（</a:t>
            </a:r>
            <a:r>
              <a:rPr lang="en-US" altLang="zh-CN" sz="2200" b="1" dirty="0">
                <a:solidFill>
                  <a:srgbClr val="00B050"/>
                </a:solidFill>
                <a:latin typeface="Times New Roman" pitchFamily="18" charset="0"/>
                <a:ea typeface="仿宋_GB2312" pitchFamily="49" charset="-122"/>
                <a:cs typeface="Times New Roman" pitchFamily="18" charset="0"/>
              </a:rPr>
              <a:t>Genetic Operator</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：作用于种群而产生新的种群的操作。</a:t>
            </a:r>
            <a:endParaRPr lang="en-US" altLang="zh-CN" sz="2200" dirty="0">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选择（</a:t>
            </a:r>
            <a:r>
              <a:rPr lang="en-US" altLang="zh-CN" sz="2000" b="1" dirty="0">
                <a:solidFill>
                  <a:srgbClr val="7030A0"/>
                </a:solidFill>
                <a:latin typeface="Times New Roman" pitchFamily="18" charset="0"/>
                <a:ea typeface="仿宋_GB2312" pitchFamily="49" charset="-122"/>
                <a:cs typeface="Times New Roman" pitchFamily="18" charset="0"/>
              </a:rPr>
              <a:t>Selection</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交叉（</a:t>
            </a:r>
            <a:r>
              <a:rPr lang="en-US" altLang="zh-CN" sz="2000" b="1" dirty="0">
                <a:solidFill>
                  <a:srgbClr val="7030A0"/>
                </a:solidFill>
                <a:latin typeface="Times New Roman" pitchFamily="18" charset="0"/>
                <a:ea typeface="仿宋_GB2312" pitchFamily="49" charset="-122"/>
                <a:cs typeface="Times New Roman" pitchFamily="18" charset="0"/>
              </a:rPr>
              <a:t>Cross-over</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变异（</a:t>
            </a:r>
            <a:r>
              <a:rPr lang="en-US" altLang="zh-CN" sz="2000" b="1" dirty="0">
                <a:solidFill>
                  <a:srgbClr val="7030A0"/>
                </a:solidFill>
                <a:latin typeface="Times New Roman" pitchFamily="18" charset="0"/>
                <a:ea typeface="仿宋_GB2312" pitchFamily="49" charset="-122"/>
                <a:cs typeface="Times New Roman" pitchFamily="18" charset="0"/>
              </a:rPr>
              <a:t>Mutation</a:t>
            </a:r>
            <a:r>
              <a:rPr lang="zh-CN" altLang="en-US" sz="2000" b="1" dirty="0">
                <a:solidFill>
                  <a:srgbClr val="7030A0"/>
                </a:solidFill>
                <a:latin typeface="Times New Roman" pitchFamily="18" charset="0"/>
                <a:ea typeface="仿宋_GB2312" pitchFamily="49" charset="-122"/>
                <a:cs typeface="Times New Roman" pitchFamily="18" charset="0"/>
              </a:rPr>
              <a:t>） </a:t>
            </a:r>
          </a:p>
        </p:txBody>
      </p:sp>
      <p:sp>
        <p:nvSpPr>
          <p:cNvPr id="98307" name="Text Box 3"/>
          <p:cNvSpPr txBox="1">
            <a:spLocks noChangeArrowheads="1"/>
          </p:cNvSpPr>
          <p:nvPr/>
        </p:nvSpPr>
        <p:spPr bwMode="auto">
          <a:xfrm>
            <a:off x="1619250" y="224644"/>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203058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32756" y="980730"/>
            <a:ext cx="8353052" cy="5685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lnSpc>
                <a:spcPct val="110000"/>
              </a:lnSpc>
              <a:spcBef>
                <a:spcPct val="10000"/>
              </a:spcBef>
            </a:pPr>
            <a:r>
              <a:rPr lang="zh-CN" altLang="en-US" sz="2000" b="1" dirty="0">
                <a:latin typeface="幼圆" pitchFamily="49" charset="-122"/>
                <a:ea typeface="幼圆" pitchFamily="49" charset="-122"/>
              </a:rPr>
              <a:t>遗传算法主要由</a:t>
            </a:r>
            <a:r>
              <a:rPr lang="zh-CN" altLang="en-US" sz="2000" b="1" dirty="0">
                <a:solidFill>
                  <a:srgbClr val="0000FF"/>
                </a:solidFill>
                <a:latin typeface="幼圆" pitchFamily="49" charset="-122"/>
                <a:ea typeface="幼圆" pitchFamily="49" charset="-122"/>
              </a:rPr>
              <a:t>染色体编码、初始种群设定、适应度函数设定、遗传操作设计</a:t>
            </a:r>
            <a:r>
              <a:rPr lang="zh-CN" altLang="en-US" sz="2000" b="1" dirty="0">
                <a:latin typeface="幼圆" pitchFamily="49" charset="-122"/>
                <a:ea typeface="幼圆" pitchFamily="49" charset="-122"/>
              </a:rPr>
              <a:t>等几大部分所组成</a:t>
            </a:r>
            <a:r>
              <a:rPr lang="zh-CN" altLang="en-US" sz="2000" b="1" dirty="0">
                <a:solidFill>
                  <a:srgbClr val="0000CC"/>
                </a:solidFill>
                <a:latin typeface="幼圆" pitchFamily="49" charset="-122"/>
                <a:ea typeface="幼圆" pitchFamily="49" charset="-122"/>
              </a:rPr>
              <a:t>，</a:t>
            </a:r>
            <a:endParaRPr lang="en-US" altLang="zh-CN" sz="2000" b="1" dirty="0">
              <a:solidFill>
                <a:srgbClr val="0000CC"/>
              </a:solidFill>
              <a:latin typeface="幼圆" pitchFamily="49" charset="-122"/>
              <a:ea typeface="幼圆" pitchFamily="49" charset="-122"/>
            </a:endParaRPr>
          </a:p>
          <a:p>
            <a:pPr defTabSz="914391">
              <a:lnSpc>
                <a:spcPct val="110000"/>
              </a:lnSpc>
              <a:spcBef>
                <a:spcPts val="1800"/>
              </a:spcBef>
            </a:pPr>
            <a:r>
              <a:rPr lang="zh-CN" altLang="en-US" sz="2000" b="1" dirty="0">
                <a:solidFill>
                  <a:srgbClr val="C00000"/>
                </a:solidFill>
                <a:latin typeface="幼圆" pitchFamily="49" charset="-122"/>
                <a:ea typeface="幼圆" pitchFamily="49" charset="-122"/>
              </a:rPr>
              <a:t>算法基本步骤：</a:t>
            </a:r>
            <a:r>
              <a:rPr lang="zh-CN" altLang="en-US" sz="2000" dirty="0">
                <a:solidFill>
                  <a:srgbClr val="C00000"/>
                </a:solidFill>
                <a:latin typeface="幼圆" pitchFamily="49" charset="-122"/>
                <a:ea typeface="幼圆" pitchFamily="49" charset="-122"/>
              </a:rPr>
              <a:t>    </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选择编码策略，将问题搜索空间中每个可能的点用相应的编码策略表示出来，即形成染色体；</a:t>
            </a:r>
          </a:p>
          <a:p>
            <a:pPr marL="914391" lvl="1" indent="-457196" defTabSz="914391">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定义遗传策略</a:t>
            </a:r>
            <a:r>
              <a:rPr lang="zh-CN" altLang="en-US" sz="2000" b="1" dirty="0">
                <a:solidFill>
                  <a:srgbClr val="0000CC"/>
                </a:solidFill>
                <a:latin typeface="仿宋_GB2312" pitchFamily="49" charset="-122"/>
                <a:ea typeface="仿宋_GB2312" pitchFamily="49" charset="-122"/>
              </a:rPr>
              <a:t>，</a:t>
            </a:r>
            <a:r>
              <a:rPr lang="zh-CN" altLang="en-US" sz="2000" b="1" dirty="0">
                <a:solidFill>
                  <a:srgbClr val="0000FF"/>
                </a:solidFill>
                <a:latin typeface="仿宋_GB2312" pitchFamily="49" charset="-122"/>
                <a:ea typeface="仿宋_GB2312" pitchFamily="49" charset="-122"/>
              </a:rPr>
              <a:t>包括种群规模</a:t>
            </a:r>
            <a:r>
              <a:rPr lang="en-US" altLang="zh-CN" sz="2000" b="1" dirty="0">
                <a:solidFill>
                  <a:srgbClr val="0000FF"/>
                </a:solidFill>
                <a:latin typeface="仿宋_GB2312" pitchFamily="49" charset="-122"/>
                <a:ea typeface="仿宋_GB2312" pitchFamily="49" charset="-122"/>
              </a:rPr>
              <a:t>N</a:t>
            </a:r>
            <a:r>
              <a:rPr lang="zh-CN" altLang="en-US" sz="2000" b="1" dirty="0">
                <a:solidFill>
                  <a:srgbClr val="0000FF"/>
                </a:solidFill>
                <a:latin typeface="仿宋_GB2312" pitchFamily="49" charset="-122"/>
                <a:ea typeface="仿宋_GB2312" pitchFamily="49" charset="-122"/>
              </a:rPr>
              <a:t>，交叉、变异方法，以及选择概率</a:t>
            </a:r>
            <a:r>
              <a:rPr lang="en-US" altLang="zh-CN" sz="2000" b="1" dirty="0" err="1">
                <a:solidFill>
                  <a:srgbClr val="0000FF"/>
                </a:solidFill>
                <a:latin typeface="仿宋_GB2312" pitchFamily="49" charset="-122"/>
                <a:ea typeface="仿宋_GB2312" pitchFamily="49" charset="-122"/>
              </a:rPr>
              <a:t>Pr</a:t>
            </a:r>
            <a:r>
              <a:rPr lang="zh-CN" altLang="en-US" sz="2000" b="1" dirty="0">
                <a:solidFill>
                  <a:srgbClr val="0000FF"/>
                </a:solidFill>
                <a:latin typeface="仿宋_GB2312" pitchFamily="49" charset="-122"/>
                <a:ea typeface="仿宋_GB2312" pitchFamily="49" charset="-122"/>
              </a:rPr>
              <a:t>、交叉概率</a:t>
            </a:r>
            <a:r>
              <a:rPr lang="en-US" altLang="zh-CN" sz="2000" b="1" dirty="0">
                <a:solidFill>
                  <a:srgbClr val="0000FF"/>
                </a:solidFill>
                <a:latin typeface="仿宋_GB2312" pitchFamily="49" charset="-122"/>
                <a:ea typeface="仿宋_GB2312" pitchFamily="49" charset="-122"/>
              </a:rPr>
              <a:t>Pc</a:t>
            </a:r>
            <a:r>
              <a:rPr lang="zh-CN" altLang="en-US" sz="2000" b="1" dirty="0">
                <a:solidFill>
                  <a:srgbClr val="0000FF"/>
                </a:solidFill>
                <a:latin typeface="仿宋_GB2312" pitchFamily="49" charset="-122"/>
                <a:ea typeface="仿宋_GB2312" pitchFamily="49" charset="-122"/>
              </a:rPr>
              <a:t>、变异概率</a:t>
            </a:r>
            <a:r>
              <a:rPr lang="en-US" altLang="zh-CN" sz="2000" b="1" dirty="0">
                <a:solidFill>
                  <a:srgbClr val="0000FF"/>
                </a:solidFill>
                <a:latin typeface="仿宋_GB2312" pitchFamily="49" charset="-122"/>
                <a:ea typeface="仿宋_GB2312" pitchFamily="49" charset="-122"/>
              </a:rPr>
              <a:t>Pm</a:t>
            </a:r>
            <a:r>
              <a:rPr lang="zh-CN" altLang="en-US" sz="2000" b="1" dirty="0">
                <a:solidFill>
                  <a:srgbClr val="0000FF"/>
                </a:solidFill>
                <a:latin typeface="仿宋_GB2312" pitchFamily="49" charset="-122"/>
                <a:ea typeface="仿宋_GB2312" pitchFamily="49" charset="-122"/>
              </a:rPr>
              <a:t>等遗传参数；</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令</a:t>
            </a:r>
            <a:r>
              <a:rPr lang="en-US" altLang="zh-CN" sz="2000" dirty="0">
                <a:latin typeface="仿宋_GB2312" pitchFamily="49" charset="-122"/>
                <a:ea typeface="仿宋_GB2312" pitchFamily="49" charset="-122"/>
              </a:rPr>
              <a:t>t=0</a:t>
            </a:r>
            <a:r>
              <a:rPr lang="zh-CN" altLang="en-US" sz="2000" dirty="0">
                <a:latin typeface="仿宋_GB2312" pitchFamily="49" charset="-122"/>
                <a:ea typeface="仿宋_GB2312" pitchFamily="49" charset="-122"/>
              </a:rPr>
              <a:t>，随机选择</a:t>
            </a:r>
            <a:r>
              <a:rPr lang="en-US" altLang="zh-CN" sz="2000" dirty="0">
                <a:latin typeface="仿宋_GB2312" pitchFamily="49" charset="-122"/>
                <a:ea typeface="仿宋_GB2312" pitchFamily="49" charset="-122"/>
              </a:rPr>
              <a:t>N</a:t>
            </a:r>
            <a:r>
              <a:rPr lang="zh-CN" altLang="en-US" sz="2000" dirty="0">
                <a:latin typeface="仿宋_GB2312" pitchFamily="49" charset="-122"/>
                <a:ea typeface="仿宋_GB2312" pitchFamily="49" charset="-122"/>
              </a:rPr>
              <a:t>个染色体初始化种群</a:t>
            </a:r>
            <a:r>
              <a:rPr lang="en-US" altLang="zh-CN" sz="2000" dirty="0">
                <a:latin typeface="仿宋_GB2312" pitchFamily="49" charset="-122"/>
                <a:ea typeface="仿宋_GB2312" pitchFamily="49" charset="-122"/>
              </a:rPr>
              <a:t>P(0)</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定义适应度函数</a:t>
            </a:r>
            <a:r>
              <a:rPr lang="en-US" altLang="zh-CN" sz="2000" b="1" dirty="0">
                <a:solidFill>
                  <a:srgbClr val="FF0000"/>
                </a:solidFill>
                <a:latin typeface="仿宋_GB2312" pitchFamily="49" charset="-122"/>
                <a:ea typeface="仿宋_GB2312" pitchFamily="49" charset="-122"/>
              </a:rPr>
              <a:t>f</a:t>
            </a:r>
            <a:r>
              <a:rPr lang="zh-CN" altLang="en-US" sz="2000" b="1" dirty="0">
                <a:solidFill>
                  <a:srgbClr val="FF0000"/>
                </a:solidFill>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计算</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中每个染色体的适应值；</a:t>
            </a:r>
          </a:p>
          <a:p>
            <a:pPr marL="914391" lvl="1" indent="-457196" defTabSz="914391">
              <a:lnSpc>
                <a:spcPct val="110000"/>
              </a:lnSpc>
              <a:spcBef>
                <a:spcPct val="10000"/>
              </a:spcBef>
              <a:buFont typeface="+mj-lt"/>
              <a:buAutoNum type="arabicPeriod"/>
            </a:pPr>
            <a:r>
              <a:rPr lang="en-US" altLang="zh-CN" sz="2000" dirty="0">
                <a:latin typeface="仿宋_GB2312" pitchFamily="49" charset="-122"/>
                <a:ea typeface="仿宋_GB2312" pitchFamily="49" charset="-122"/>
              </a:rPr>
              <a:t>t=t+1</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运用选择算子，从</a:t>
            </a:r>
            <a:r>
              <a:rPr lang="en-US" altLang="zh-CN" sz="2000" dirty="0">
                <a:latin typeface="仿宋_GB2312" pitchFamily="49" charset="-122"/>
                <a:ea typeface="仿宋_GB2312" pitchFamily="49" charset="-122"/>
              </a:rPr>
              <a:t>P(t-1)</a:t>
            </a:r>
            <a:r>
              <a:rPr lang="zh-CN" altLang="en-US" sz="2000" dirty="0">
                <a:latin typeface="仿宋_GB2312" pitchFamily="49" charset="-122"/>
                <a:ea typeface="仿宋_GB2312" pitchFamily="49" charset="-122"/>
              </a:rPr>
              <a:t>中得到</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对</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中的每个染色体，按概率</a:t>
            </a:r>
            <a:r>
              <a:rPr lang="en-US" altLang="zh-CN" sz="2000" dirty="0">
                <a:latin typeface="仿宋_GB2312" pitchFamily="49" charset="-122"/>
                <a:ea typeface="仿宋_GB2312" pitchFamily="49" charset="-122"/>
              </a:rPr>
              <a:t>Pc</a:t>
            </a:r>
            <a:r>
              <a:rPr lang="zh-CN" altLang="en-US" sz="2000" dirty="0">
                <a:latin typeface="仿宋_GB2312" pitchFamily="49" charset="-122"/>
                <a:ea typeface="仿宋_GB2312" pitchFamily="49" charset="-122"/>
              </a:rPr>
              <a:t>参与交叉；</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对染色体中的基因，以概率</a:t>
            </a:r>
            <a:r>
              <a:rPr lang="en-US" altLang="zh-CN" sz="2000" dirty="0">
                <a:latin typeface="仿宋_GB2312" pitchFamily="49" charset="-122"/>
                <a:ea typeface="仿宋_GB2312" pitchFamily="49" charset="-122"/>
              </a:rPr>
              <a:t>Pm</a:t>
            </a:r>
            <a:r>
              <a:rPr lang="zh-CN" altLang="en-US" sz="2000" dirty="0">
                <a:latin typeface="仿宋_GB2312" pitchFamily="49" charset="-122"/>
                <a:ea typeface="仿宋_GB2312" pitchFamily="49" charset="-122"/>
              </a:rPr>
              <a:t>参与变异运算；</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判断群体性能是否满足预先设定的终止标准，若不满足返回</a:t>
            </a:r>
            <a:r>
              <a:rPr lang="en-US" altLang="zh-CN" sz="2000" dirty="0">
                <a:latin typeface="仿宋_GB2312" pitchFamily="49" charset="-122"/>
                <a:ea typeface="仿宋_GB2312" pitchFamily="49" charset="-122"/>
              </a:rPr>
              <a:t>(5)</a:t>
            </a:r>
            <a:r>
              <a:rPr lang="zh-CN" altLang="en-US" sz="2000" dirty="0">
                <a:latin typeface="仿宋_GB2312" pitchFamily="49" charset="-122"/>
                <a:ea typeface="仿宋_GB2312" pitchFamily="49" charset="-122"/>
              </a:rPr>
              <a:t>。</a:t>
            </a:r>
          </a:p>
        </p:txBody>
      </p:sp>
      <p:sp>
        <p:nvSpPr>
          <p:cNvPr id="5" name="Text Box 3"/>
          <p:cNvSpPr txBox="1">
            <a:spLocks noChangeArrowheads="1"/>
          </p:cNvSpPr>
          <p:nvPr/>
        </p:nvSpPr>
        <p:spPr bwMode="auto">
          <a:xfrm>
            <a:off x="1615692" y="34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183735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noChangeAspect="1"/>
          </p:cNvGrpSpPr>
          <p:nvPr/>
        </p:nvGrpSpPr>
        <p:grpSpPr bwMode="auto">
          <a:xfrm>
            <a:off x="1329418" y="1444902"/>
            <a:ext cx="6264275" cy="4851400"/>
            <a:chOff x="2263" y="5604"/>
            <a:chExt cx="5072" cy="3940"/>
          </a:xfrm>
        </p:grpSpPr>
        <p:sp>
          <p:nvSpPr>
            <p:cNvPr id="100355" name="AutoShape 3"/>
            <p:cNvSpPr>
              <a:spLocks noChangeAspect="1" noChangeArrowheads="1"/>
            </p:cNvSpPr>
            <p:nvPr/>
          </p:nvSpPr>
          <p:spPr bwMode="auto">
            <a:xfrm>
              <a:off x="2263" y="5604"/>
              <a:ext cx="5072" cy="3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defTabSz="914391"/>
              <a:endParaRPr lang="zh-CN" altLang="en-US"/>
            </a:p>
          </p:txBody>
        </p:sp>
        <p:sp>
          <p:nvSpPr>
            <p:cNvPr id="100356" name="Text Box 4"/>
            <p:cNvSpPr txBox="1">
              <a:spLocks noChangeArrowheads="1"/>
            </p:cNvSpPr>
            <p:nvPr/>
          </p:nvSpPr>
          <p:spPr bwMode="auto">
            <a:xfrm>
              <a:off x="3115" y="6313"/>
              <a:ext cx="3050"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10800" rIns="54000" bIns="10800"/>
            <a:lstStyle/>
            <a:p>
              <a:pPr algn="ctr" defTabSz="914391"/>
              <a:r>
                <a:rPr lang="zh-CN" altLang="en-US" sz="1400">
                  <a:latin typeface="Times New Roman" pitchFamily="18" charset="0"/>
                </a:rPr>
                <a:t>计算种群中各个个体的适应度，并进行评价</a:t>
              </a:r>
              <a:endParaRPr lang="zh-CN" altLang="en-US" sz="1400"/>
            </a:p>
          </p:txBody>
        </p:sp>
        <p:sp>
          <p:nvSpPr>
            <p:cNvPr id="100357" name="AutoShape 5"/>
            <p:cNvSpPr>
              <a:spLocks noChangeArrowheads="1"/>
            </p:cNvSpPr>
            <p:nvPr/>
          </p:nvSpPr>
          <p:spPr bwMode="auto">
            <a:xfrm>
              <a:off x="3168" y="6812"/>
              <a:ext cx="2944" cy="551"/>
            </a:xfrm>
            <a:prstGeom prst="diamond">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58" name="Text Box 6"/>
            <p:cNvSpPr txBox="1">
              <a:spLocks noChangeArrowheads="1"/>
            </p:cNvSpPr>
            <p:nvPr/>
          </p:nvSpPr>
          <p:spPr bwMode="auto">
            <a:xfrm>
              <a:off x="4037" y="6970"/>
              <a:ext cx="1348" cy="263"/>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满足终止条件吗？</a:t>
              </a:r>
              <a:endParaRPr lang="zh-CN" altLang="en-US" sz="1600"/>
            </a:p>
          </p:txBody>
        </p:sp>
        <p:sp>
          <p:nvSpPr>
            <p:cNvPr id="100359" name="Line 7"/>
            <p:cNvSpPr>
              <a:spLocks noChangeShapeType="1"/>
            </p:cNvSpPr>
            <p:nvPr/>
          </p:nvSpPr>
          <p:spPr bwMode="auto">
            <a:xfrm flipV="1">
              <a:off x="6129" y="7075"/>
              <a:ext cx="639"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0" name="Line 8"/>
            <p:cNvSpPr>
              <a:spLocks noChangeShapeType="1"/>
            </p:cNvSpPr>
            <p:nvPr/>
          </p:nvSpPr>
          <p:spPr bwMode="auto">
            <a:xfrm>
              <a:off x="6786" y="7075"/>
              <a:ext cx="1" cy="36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1" name="Text Box 9"/>
            <p:cNvSpPr txBox="1">
              <a:spLocks noChangeArrowheads="1"/>
            </p:cNvSpPr>
            <p:nvPr/>
          </p:nvSpPr>
          <p:spPr bwMode="auto">
            <a:xfrm>
              <a:off x="6591" y="7443"/>
              <a:ext cx="440" cy="290"/>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终止</a:t>
              </a:r>
              <a:endParaRPr lang="zh-CN" altLang="en-US" sz="1600"/>
            </a:p>
          </p:txBody>
        </p:sp>
        <p:sp>
          <p:nvSpPr>
            <p:cNvPr id="100362" name="Text Box 10"/>
            <p:cNvSpPr txBox="1">
              <a:spLocks noChangeArrowheads="1"/>
            </p:cNvSpPr>
            <p:nvPr/>
          </p:nvSpPr>
          <p:spPr bwMode="auto">
            <a:xfrm>
              <a:off x="4321" y="7574"/>
              <a:ext cx="620" cy="31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tIns="10800" bIns="10800"/>
            <a:lstStyle/>
            <a:p>
              <a:pPr algn="ctr" defTabSz="914391"/>
              <a:r>
                <a:rPr lang="zh-CN" altLang="en-US" sz="900">
                  <a:latin typeface="Times New Roman" pitchFamily="18" charset="0"/>
                </a:rPr>
                <a:t>选择</a:t>
              </a:r>
              <a:endParaRPr lang="zh-CN" altLang="en-US"/>
            </a:p>
          </p:txBody>
        </p:sp>
        <p:sp>
          <p:nvSpPr>
            <p:cNvPr id="100363" name="Text Box 11"/>
            <p:cNvSpPr txBox="1">
              <a:spLocks noChangeArrowheads="1"/>
            </p:cNvSpPr>
            <p:nvPr/>
          </p:nvSpPr>
          <p:spPr bwMode="auto">
            <a:xfrm>
              <a:off x="4338" y="8073"/>
              <a:ext cx="620"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bIns="10800"/>
            <a:lstStyle/>
            <a:p>
              <a:pPr algn="ctr" defTabSz="914391"/>
              <a:r>
                <a:rPr lang="zh-CN" altLang="en-US" sz="1600">
                  <a:latin typeface="Times New Roman" pitchFamily="18" charset="0"/>
                </a:rPr>
                <a:t>交叉</a:t>
              </a:r>
              <a:endParaRPr lang="zh-CN" altLang="en-US" sz="1600"/>
            </a:p>
          </p:txBody>
        </p:sp>
        <p:sp>
          <p:nvSpPr>
            <p:cNvPr id="100364" name="Text Box 12"/>
            <p:cNvSpPr txBox="1">
              <a:spLocks noChangeArrowheads="1"/>
            </p:cNvSpPr>
            <p:nvPr/>
          </p:nvSpPr>
          <p:spPr bwMode="auto">
            <a:xfrm>
              <a:off x="4356" y="8599"/>
              <a:ext cx="585"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变异</a:t>
              </a:r>
              <a:endParaRPr lang="zh-CN" altLang="en-US" sz="1600"/>
            </a:p>
          </p:txBody>
        </p:sp>
        <p:sp>
          <p:nvSpPr>
            <p:cNvPr id="100365" name="Line 13"/>
            <p:cNvSpPr>
              <a:spLocks noChangeShapeType="1"/>
            </p:cNvSpPr>
            <p:nvPr/>
          </p:nvSpPr>
          <p:spPr bwMode="auto">
            <a:xfrm flipH="1">
              <a:off x="4622" y="8914"/>
              <a:ext cx="1" cy="15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6" name="Line 14"/>
            <p:cNvSpPr>
              <a:spLocks noChangeShapeType="1"/>
            </p:cNvSpPr>
            <p:nvPr/>
          </p:nvSpPr>
          <p:spPr bwMode="auto">
            <a:xfrm flipH="1" flipV="1">
              <a:off x="2795" y="9045"/>
              <a:ext cx="1826"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7" name="Line 15"/>
            <p:cNvSpPr>
              <a:spLocks noChangeShapeType="1"/>
            </p:cNvSpPr>
            <p:nvPr/>
          </p:nvSpPr>
          <p:spPr bwMode="auto">
            <a:xfrm flipV="1">
              <a:off x="2795" y="6156"/>
              <a:ext cx="18" cy="291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8" name="Line 16"/>
            <p:cNvSpPr>
              <a:spLocks noChangeShapeType="1"/>
            </p:cNvSpPr>
            <p:nvPr/>
          </p:nvSpPr>
          <p:spPr bwMode="auto">
            <a:xfrm flipH="1">
              <a:off x="4640" y="6024"/>
              <a:ext cx="1" cy="28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9" name="Line 17"/>
            <p:cNvSpPr>
              <a:spLocks noChangeShapeType="1"/>
            </p:cNvSpPr>
            <p:nvPr/>
          </p:nvSpPr>
          <p:spPr bwMode="auto">
            <a:xfrm>
              <a:off x="4640" y="6629"/>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0" name="Line 18"/>
            <p:cNvSpPr>
              <a:spLocks noChangeShapeType="1"/>
            </p:cNvSpPr>
            <p:nvPr/>
          </p:nvSpPr>
          <p:spPr bwMode="auto">
            <a:xfrm>
              <a:off x="2813" y="6156"/>
              <a:ext cx="1809"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1" name="Line 19"/>
            <p:cNvSpPr>
              <a:spLocks noChangeShapeType="1"/>
            </p:cNvSpPr>
            <p:nvPr/>
          </p:nvSpPr>
          <p:spPr bwMode="auto">
            <a:xfrm>
              <a:off x="4640" y="7364"/>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2" name="Line 20"/>
            <p:cNvSpPr>
              <a:spLocks noChangeShapeType="1"/>
            </p:cNvSpPr>
            <p:nvPr/>
          </p:nvSpPr>
          <p:spPr bwMode="auto">
            <a:xfrm>
              <a:off x="4622" y="7889"/>
              <a:ext cx="1" cy="18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3" name="Line 21"/>
            <p:cNvSpPr>
              <a:spLocks noChangeShapeType="1"/>
            </p:cNvSpPr>
            <p:nvPr/>
          </p:nvSpPr>
          <p:spPr bwMode="auto">
            <a:xfrm flipH="1">
              <a:off x="4622" y="8388"/>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4" name="Text Box 22"/>
            <p:cNvSpPr txBox="1">
              <a:spLocks noChangeArrowheads="1"/>
            </p:cNvSpPr>
            <p:nvPr/>
          </p:nvSpPr>
          <p:spPr bwMode="auto">
            <a:xfrm>
              <a:off x="6236" y="6760"/>
              <a:ext cx="390" cy="26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en-US" altLang="zh-CN" sz="1600">
                  <a:latin typeface="Times New Roman" pitchFamily="18" charset="0"/>
                </a:rPr>
                <a:t>Y</a:t>
              </a:r>
              <a:endParaRPr lang="en-US" altLang="zh-CN" sz="1600"/>
            </a:p>
          </p:txBody>
        </p:sp>
        <p:sp>
          <p:nvSpPr>
            <p:cNvPr id="100376" name="Text Box 24"/>
            <p:cNvSpPr txBox="1">
              <a:spLocks noChangeArrowheads="1"/>
            </p:cNvSpPr>
            <p:nvPr/>
          </p:nvSpPr>
          <p:spPr bwMode="auto">
            <a:xfrm>
              <a:off x="3824" y="5683"/>
              <a:ext cx="1649" cy="341"/>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r>
                <a:rPr lang="zh-CN" altLang="en-US" sz="1600">
                  <a:latin typeface="Times New Roman" pitchFamily="18" charset="0"/>
                </a:rPr>
                <a:t>编码和生成初始种群</a:t>
              </a:r>
              <a:endParaRPr lang="zh-CN" altLang="en-US" sz="1600"/>
            </a:p>
          </p:txBody>
        </p:sp>
        <p:sp>
          <p:nvSpPr>
            <p:cNvPr id="100377" name="Text Box 25"/>
            <p:cNvSpPr txBox="1">
              <a:spLocks noChangeArrowheads="1"/>
            </p:cNvSpPr>
            <p:nvPr/>
          </p:nvSpPr>
          <p:spPr bwMode="auto">
            <a:xfrm>
              <a:off x="5030" y="7337"/>
              <a:ext cx="408"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en-US" altLang="zh-CN" sz="1600">
                  <a:latin typeface="Times New Roman" pitchFamily="18" charset="0"/>
                </a:rPr>
                <a:t>N</a:t>
              </a:r>
              <a:endParaRPr lang="en-US" altLang="zh-CN" sz="1600"/>
            </a:p>
          </p:txBody>
        </p:sp>
        <p:sp>
          <p:nvSpPr>
            <p:cNvPr id="100378" name="Text Box 26"/>
            <p:cNvSpPr txBox="1">
              <a:spLocks noChangeArrowheads="1"/>
            </p:cNvSpPr>
            <p:nvPr/>
          </p:nvSpPr>
          <p:spPr bwMode="auto">
            <a:xfrm>
              <a:off x="4320" y="7574"/>
              <a:ext cx="620" cy="31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tIns="10800" bIns="10800"/>
            <a:lstStyle/>
            <a:p>
              <a:pPr algn="ctr" defTabSz="914391"/>
              <a:r>
                <a:rPr lang="zh-CN" altLang="en-US" sz="1600">
                  <a:latin typeface="Times New Roman" pitchFamily="18" charset="0"/>
                </a:rPr>
                <a:t>选择</a:t>
              </a:r>
              <a:endParaRPr lang="zh-CN" altLang="en-US" sz="1600"/>
            </a:p>
          </p:txBody>
        </p:sp>
      </p:grpSp>
      <p:sp>
        <p:nvSpPr>
          <p:cNvPr id="30" name="Text Box 3"/>
          <p:cNvSpPr txBox="1">
            <a:spLocks noChangeArrowheads="1"/>
          </p:cNvSpPr>
          <p:nvPr/>
        </p:nvSpPr>
        <p:spPr bwMode="auto">
          <a:xfrm>
            <a:off x="1615692" y="34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301871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79388" y="1304926"/>
            <a:ext cx="86868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609594" indent="-609594" algn="ctr" defTabSz="914391"/>
            <a:endParaRPr lang="en-US" altLang="zh-CN" sz="2400" b="1" dirty="0">
              <a:solidFill>
                <a:srgbClr val="0000FF"/>
              </a:solidFill>
              <a:effectLst>
                <a:outerShdw blurRad="38100" dist="38100" dir="2700000" algn="tl">
                  <a:srgbClr val="C0C0C0"/>
                </a:outerShdw>
              </a:effectLst>
              <a:latin typeface="宋体" pitchFamily="2" charset="-122"/>
            </a:endParaRPr>
          </a:p>
          <a:p>
            <a:pPr marL="609594" indent="-609594" algn="ctr" defTabSz="914391"/>
            <a:r>
              <a:rPr lang="en-US" altLang="zh-CN" sz="2400" b="1" dirty="0">
                <a:solidFill>
                  <a:srgbClr val="FF0000"/>
                </a:solidFill>
                <a:effectLst>
                  <a:outerShdw blurRad="38100" dist="38100" dir="2700000" algn="tl">
                    <a:srgbClr val="C0C0C0"/>
                  </a:outerShdw>
                </a:effectLst>
                <a:latin typeface="仿宋_GB2312" pitchFamily="49" charset="-122"/>
                <a:ea typeface="仿宋_GB2312" pitchFamily="49" charset="-122"/>
              </a:rPr>
              <a:t>         </a:t>
            </a:r>
            <a:r>
              <a:rPr lang="zh-CN" altLang="en-US" sz="2400" b="1" dirty="0">
                <a:solidFill>
                  <a:srgbClr val="009999"/>
                </a:solidFill>
                <a:effectLst>
                  <a:outerShdw blurRad="38100" dist="38100" dir="2700000" algn="tl">
                    <a:srgbClr val="C0C0C0"/>
                  </a:outerShdw>
                </a:effectLst>
                <a:latin typeface="仿宋_GB2312" pitchFamily="49" charset="-122"/>
                <a:ea typeface="仿宋_GB2312" pitchFamily="49" charset="-122"/>
              </a:rPr>
              <a:t>遗传算法				生物进化</a:t>
            </a:r>
          </a:p>
          <a:p>
            <a:pPr marL="609594" indent="-609594" algn="just" defTabSz="914391"/>
            <a:r>
              <a:rPr lang="zh-CN" altLang="en-US" sz="2400" dirty="0">
                <a:latin typeface="仿宋_GB2312" pitchFamily="49" charset="-122"/>
                <a:ea typeface="仿宋_GB2312" pitchFamily="49" charset="-122"/>
              </a:rPr>
              <a:t>适应函数					         环境</a:t>
            </a:r>
          </a:p>
          <a:p>
            <a:pPr marL="609594" indent="-609594" algn="just" defTabSz="914391"/>
            <a:r>
              <a:rPr lang="zh-CN" altLang="en-US" sz="2400" dirty="0">
                <a:latin typeface="仿宋_GB2312" pitchFamily="49" charset="-122"/>
                <a:ea typeface="仿宋_GB2312" pitchFamily="49" charset="-122"/>
              </a:rPr>
              <a:t>适应函数值					        适应性</a:t>
            </a:r>
          </a:p>
          <a:p>
            <a:pPr marL="609594" indent="-609594" algn="just" defTabSz="914391"/>
            <a:r>
              <a:rPr lang="zh-CN" altLang="en-US" sz="2400" dirty="0">
                <a:latin typeface="仿宋_GB2312" pitchFamily="49" charset="-122"/>
                <a:ea typeface="仿宋_GB2312" pitchFamily="49" charset="-122"/>
              </a:rPr>
              <a:t>适应函数值最大的解被保留的概率最大	       适者生存</a:t>
            </a:r>
          </a:p>
          <a:p>
            <a:pPr marL="609594" indent="-609594" algn="just" defTabSz="914391"/>
            <a:r>
              <a:rPr lang="zh-CN" altLang="en-US" sz="2400" dirty="0">
                <a:latin typeface="仿宋_GB2312" pitchFamily="49" charset="-122"/>
                <a:ea typeface="仿宋_GB2312" pitchFamily="49" charset="-122"/>
              </a:rPr>
              <a:t>问题的一个解				         个体</a:t>
            </a:r>
          </a:p>
          <a:p>
            <a:pPr marL="609594" indent="-609594" algn="just" defTabSz="914391"/>
            <a:r>
              <a:rPr lang="zh-CN" altLang="en-US" sz="2400" dirty="0">
                <a:latin typeface="仿宋_GB2312" pitchFamily="49" charset="-122"/>
                <a:ea typeface="仿宋_GB2312" pitchFamily="49" charset="-122"/>
              </a:rPr>
              <a:t>解的编码					        染色体</a:t>
            </a:r>
          </a:p>
          <a:p>
            <a:pPr marL="609594" indent="-609594" algn="just" defTabSz="914391"/>
            <a:r>
              <a:rPr lang="zh-CN" altLang="en-US" sz="2400" dirty="0">
                <a:latin typeface="仿宋_GB2312" pitchFamily="49" charset="-122"/>
                <a:ea typeface="仿宋_GB2312" pitchFamily="49" charset="-122"/>
              </a:rPr>
              <a:t>编码的元素					         基因</a:t>
            </a:r>
          </a:p>
          <a:p>
            <a:pPr marL="609594" indent="-609594" algn="just" defTabSz="914391"/>
            <a:r>
              <a:rPr lang="zh-CN" altLang="en-US" sz="2400" dirty="0">
                <a:latin typeface="仿宋_GB2312" pitchFamily="49" charset="-122"/>
                <a:ea typeface="仿宋_GB2312" pitchFamily="49" charset="-122"/>
              </a:rPr>
              <a:t>被选定的一组解				         群体</a:t>
            </a:r>
          </a:p>
          <a:p>
            <a:pPr marL="609594" indent="-609594" algn="just" defTabSz="914391"/>
            <a:r>
              <a:rPr lang="zh-CN" altLang="en-US" sz="2400" dirty="0">
                <a:latin typeface="仿宋_GB2312" pitchFamily="49" charset="-122"/>
                <a:ea typeface="仿宋_GB2312" pitchFamily="49" charset="-122"/>
              </a:rPr>
              <a:t>根据适应函数选择的一组解（以编码形式表示）   种群</a:t>
            </a:r>
          </a:p>
          <a:p>
            <a:pPr marL="609594" indent="-609594" algn="just" defTabSz="914391"/>
            <a:r>
              <a:rPr lang="zh-CN" altLang="en-US" sz="2400" dirty="0">
                <a:latin typeface="仿宋_GB2312" pitchFamily="49" charset="-122"/>
                <a:ea typeface="仿宋_GB2312" pitchFamily="49" charset="-122"/>
              </a:rPr>
              <a:t>以一定的方式由双亲产生后代的过程	         繁殖</a:t>
            </a:r>
          </a:p>
          <a:p>
            <a:pPr marL="609594" indent="-609594" algn="just" defTabSz="914391"/>
            <a:r>
              <a:rPr lang="zh-CN" altLang="en-US" sz="2400" dirty="0">
                <a:latin typeface="仿宋_GB2312" pitchFamily="49" charset="-122"/>
                <a:ea typeface="仿宋_GB2312" pitchFamily="49" charset="-122"/>
              </a:rPr>
              <a:t>编码的某些分量发生变化的过程		         变异</a:t>
            </a:r>
          </a:p>
        </p:txBody>
      </p:sp>
      <p:sp>
        <p:nvSpPr>
          <p:cNvPr id="178179" name="Line 3"/>
          <p:cNvSpPr>
            <a:spLocks noChangeShapeType="1"/>
          </p:cNvSpPr>
          <p:nvPr/>
        </p:nvSpPr>
        <p:spPr bwMode="auto">
          <a:xfrm>
            <a:off x="228600" y="2117725"/>
            <a:ext cx="8382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914391"/>
            <a:endParaRPr lang="zh-CN" altLang="en-US"/>
          </a:p>
        </p:txBody>
      </p:sp>
      <p:sp>
        <p:nvSpPr>
          <p:cNvPr id="178180" name="Line 4"/>
          <p:cNvSpPr>
            <a:spLocks noChangeShapeType="1"/>
          </p:cNvSpPr>
          <p:nvPr/>
        </p:nvSpPr>
        <p:spPr bwMode="auto">
          <a:xfrm>
            <a:off x="228600" y="1736725"/>
            <a:ext cx="8382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914391"/>
            <a:endParaRPr lang="zh-CN" altLang="en-US"/>
          </a:p>
        </p:txBody>
      </p:sp>
      <p:sp>
        <p:nvSpPr>
          <p:cNvPr id="7" name="Text Box 3"/>
          <p:cNvSpPr txBox="1">
            <a:spLocks noChangeArrowheads="1"/>
          </p:cNvSpPr>
          <p:nvPr/>
        </p:nvSpPr>
        <p:spPr bwMode="auto">
          <a:xfrm>
            <a:off x="0" y="260649"/>
            <a:ext cx="91440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a:r>
              <a:rPr lang="zh-CN" altLang="en-US" sz="4400" b="1" dirty="0">
                <a:solidFill>
                  <a:srgbClr val="333399"/>
                </a:solidFill>
                <a:latin typeface="方正姚体" pitchFamily="2" charset="-122"/>
                <a:ea typeface="方正姚体" pitchFamily="2" charset="-122"/>
              </a:rPr>
              <a:t>遗传算法与生物进化之间对应关系</a:t>
            </a:r>
          </a:p>
        </p:txBody>
      </p:sp>
      <p:cxnSp>
        <p:nvCxnSpPr>
          <p:cNvPr id="3" name="直接连接符 2"/>
          <p:cNvCxnSpPr/>
          <p:nvPr/>
        </p:nvCxnSpPr>
        <p:spPr>
          <a:xfrm>
            <a:off x="228600" y="6057292"/>
            <a:ext cx="8519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1008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8888</TotalTime>
  <Words>5346</Words>
  <Application>Microsoft Office PowerPoint</Application>
  <PresentationFormat>全屏显示(4:3)</PresentationFormat>
  <Paragraphs>716</Paragraphs>
  <Slides>46</Slides>
  <Notes>42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2" baseType="lpstr">
      <vt:lpstr>Lucida Grande</vt:lpstr>
      <vt:lpstr>冬青黑体简体中文 W3</vt:lpstr>
      <vt:lpstr>方正卡通简体</vt:lpstr>
      <vt:lpstr>方正姚体</vt:lpstr>
      <vt:lpstr>仿宋_GB2312</vt:lpstr>
      <vt:lpstr>宋体</vt:lpstr>
      <vt:lpstr>微软雅黑</vt:lpstr>
      <vt:lpstr>幼圆</vt:lpstr>
      <vt:lpstr>Arial</vt:lpstr>
      <vt:lpstr>Helvetica</vt:lpstr>
      <vt:lpstr>Times</vt:lpstr>
      <vt:lpstr>Times New Roman</vt:lpstr>
      <vt:lpstr>Wingdings</vt:lpstr>
      <vt:lpstr>默认设计模板</vt:lpstr>
      <vt:lpstr>公式</vt:lpstr>
      <vt:lpstr>Equation</vt:lpstr>
      <vt:lpstr>人工智能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wws</dc:creator>
  <cp:lastModifiedBy>罗 平</cp:lastModifiedBy>
  <cp:revision>495</cp:revision>
  <dcterms:created xsi:type="dcterms:W3CDTF">2006-06-18T03:19:20Z</dcterms:created>
  <dcterms:modified xsi:type="dcterms:W3CDTF">2019-12-12T23:58:42Z</dcterms:modified>
</cp:coreProperties>
</file>