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5"/>
  </p:notesMasterIdLst>
  <p:sldIdLst>
    <p:sldId id="257" r:id="rId5"/>
    <p:sldId id="258" r:id="rId6"/>
    <p:sldId id="356" r:id="rId7"/>
    <p:sldId id="357" r:id="rId8"/>
    <p:sldId id="358" r:id="rId9"/>
    <p:sldId id="359" r:id="rId10"/>
    <p:sldId id="361" r:id="rId11"/>
    <p:sldId id="362" r:id="rId12"/>
    <p:sldId id="363" r:id="rId13"/>
    <p:sldId id="364" r:id="rId14"/>
  </p:sldIdLst>
  <p:sldSz cx="9144000" cy="6858000" type="screen4x3"/>
  <p:notesSz cx="6858000" cy="9144000"/>
  <p:custDataLst>
    <p:tags r:id="rId16"/>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9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5624C8-1613-135E-6EF1-F35ECEBF5012}" v="126" dt="2025-04-25T05:53:21.153"/>
    <p1510:client id="{6F9B62A4-E14F-E72C-8714-E89430BE08A1}" v="41" dt="2025-04-25T05:19:50.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1203" y="54"/>
      </p:cViewPr>
      <p:guideLst>
        <p:guide orient="horz" pos="2159"/>
        <p:guide pos="291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52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en-US" altLang="en-US" sz="1200" dirty="0">
                <a:latin typeface="Arial" panose="020B0604020202020204" pitchFamily="34" charset="0"/>
              </a:rPr>
              <a:t>‹#›</a:t>
            </a:fld>
            <a:endParaRPr lang="en-US" altLang="en-US" sz="120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lvl="1" eaLnBrk="1" hangingPunct="1"/>
            <a:r>
              <a:rPr lang="en-US" altLang="en-US">
                <a:sym typeface="+mn-ea"/>
              </a:rPr>
              <a:t>Challenge Catetory: PWN</a:t>
            </a:r>
          </a:p>
          <a:p>
            <a:pPr lvl="2" eaLnBrk="1" hangingPunct="1"/>
            <a:r>
              <a:rPr lang="en-US" altLang="en-US">
                <a:sym typeface="+mn-ea"/>
              </a:rPr>
              <a:t>pwn challenges are about binary-exploitation</a:t>
            </a:r>
            <a:endParaRPr lang="en-US" altLang="en-US"/>
          </a:p>
          <a:p>
            <a:pPr lvl="2" eaLnBrk="1" hangingPunct="1"/>
            <a:r>
              <a:rPr lang="en-US" altLang="en-US">
                <a:sym typeface="+mn-ea"/>
              </a:rPr>
              <a:t>Given a vulnerable binary to analyze locally and try to spawn a shell</a:t>
            </a:r>
            <a:endParaRPr lang="en-US" altLang="en-US"/>
          </a:p>
          <a:p>
            <a:pPr lvl="2" eaLnBrk="1" hangingPunct="1"/>
            <a:r>
              <a:rPr lang="en-US" altLang="en-US">
                <a:sym typeface="+mn-ea"/>
              </a:rPr>
              <a:t>The main goal is to be able to spawn a shell remotely</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At the top,  build the remote connection to the HTB server with PWN tools</a:t>
            </a:r>
          </a:p>
          <a:p>
            <a:r>
              <a:rPr lang="en-US" dirty="0">
                <a:latin typeface="Calibri"/>
                <a:ea typeface="Calibri"/>
                <a:cs typeface="Calibri"/>
              </a:rPr>
              <a:t>At the bottom, it shows that we gain the access to the /bin/</a:t>
            </a:r>
            <a:r>
              <a:rPr lang="en-US" dirty="0" err="1">
                <a:latin typeface="Calibri"/>
                <a:ea typeface="Calibri"/>
                <a:cs typeface="Calibri"/>
              </a:rPr>
              <a:t>sh</a:t>
            </a:r>
            <a:r>
              <a:rPr lang="en-US" dirty="0">
                <a:latin typeface="Calibri"/>
                <a:ea typeface="Calibri"/>
                <a:cs typeface="Calibri"/>
              </a:rPr>
              <a:t> shell and able to run "cat flag.txt" to retrieve the flag, which we submitted to HTB to resolve the challenge.</a:t>
            </a:r>
          </a:p>
          <a:p>
            <a:r>
              <a:rPr lang="en-US" dirty="0">
                <a:latin typeface="Calibri"/>
                <a:ea typeface="Calibri"/>
                <a:cs typeface="Calibri"/>
              </a:rPr>
              <a:t>HTB{wr1t1ng_sh3llc0d3_1s_s0_c00l}</a:t>
            </a:r>
          </a:p>
          <a:p>
            <a:r>
              <a:rPr lang="en-US" dirty="0">
                <a:latin typeface="Calibri"/>
                <a:ea typeface="Calibri"/>
                <a:cs typeface="Calibri"/>
              </a:rPr>
              <a:t>https://www.hackthebox.com/achievement/challenge/2242730/640sl</a:t>
            </a:r>
          </a:p>
        </p:txBody>
      </p:sp>
    </p:spTree>
    <p:extLst>
      <p:ext uri="{BB962C8B-B14F-4D97-AF65-F5344CB8AC3E}">
        <p14:creationId xmlns:p14="http://schemas.microsoft.com/office/powerpoint/2010/main" val="251448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1905000"/>
            <a:ext cx="9009063" cy="1052513"/>
            <a:chOff x="0" y="1536"/>
            <a:chExt cx="5675" cy="663"/>
          </a:xfrm>
        </p:grpSpPr>
        <p:grpSp>
          <p:nvGrpSpPr>
            <p:cNvPr id="2053" name="Group 3"/>
            <p:cNvGrpSpPr/>
            <p:nvPr/>
          </p:nvGrpSpPr>
          <p:grpSpPr>
            <a:xfrm>
              <a:off x="183" y="1604"/>
              <a:ext cx="448"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NZ" alt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NZ" alt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grpSp>
        <p:grpSp>
          <p:nvGrpSpPr>
            <p:cNvPr id="2054" name="Group 6"/>
            <p:cNvGrpSpPr/>
            <p:nvPr/>
          </p:nvGrpSpPr>
          <p:grpSpPr>
            <a:xfrm>
              <a:off x="261" y="1870"/>
              <a:ext cx="465" cy="299"/>
              <a:chOff x="912" y="2640"/>
              <a:chExt cx="672" cy="432"/>
            </a:xfrm>
          </p:grpSpPr>
          <p:sp>
            <p:nvSpPr>
              <p:cNvPr id="8" name="Rectangle 7"/>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NZ" alt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NZ" alt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NZ" alt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 name="Rectangle 10"/>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NZ" alt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NZ" alt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grpSp>
      <p:sp>
        <p:nvSpPr>
          <p:cNvPr id="53260" name="Rectangle 12"/>
          <p:cNvSpPr>
            <a:spLocks noGrp="1" noChangeArrowheads="1"/>
          </p:cNvSpPr>
          <p:nvPr>
            <p:ph type="ctrTitle"/>
          </p:nvPr>
        </p:nvSpPr>
        <p:spPr>
          <a:xfrm>
            <a:off x="990600" y="1143000"/>
            <a:ext cx="7772400" cy="1462088"/>
          </a:xfrm>
        </p:spPr>
        <p:txBody>
          <a:bodyPr/>
          <a:lstStyle>
            <a:lvl1pPr>
              <a:defRPr/>
            </a:lvl1pPr>
          </a:lstStyle>
          <a:p>
            <a:pPr lvl="0"/>
            <a:r>
              <a:rPr lang="en-US" altLang="en-US" noProof="0"/>
              <a:t>Click to edit Master title style</a:t>
            </a:r>
          </a:p>
        </p:txBody>
      </p:sp>
      <p:sp>
        <p:nvSpPr>
          <p:cNvPr id="53261" name="Rectangle 13"/>
          <p:cNvSpPr>
            <a:spLocks noGrp="1" noChangeArrowheads="1"/>
          </p:cNvSpPr>
          <p:nvPr>
            <p:ph type="subTitle" idx="1"/>
          </p:nvPr>
        </p:nvSpPr>
        <p:spPr>
          <a:xfrm>
            <a:off x="1371600" y="33528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533400"/>
            <a:ext cx="438150" cy="474663"/>
          </a:xfrm>
          <a:prstGeom prst="rect">
            <a:avLst/>
          </a:prstGeom>
          <a:solidFill>
            <a:schemeClr val="accent2"/>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27" name="Rectangle 3"/>
          <p:cNvSpPr>
            <a:spLocks noChangeArrowheads="1"/>
          </p:cNvSpPr>
          <p:nvPr/>
        </p:nvSpPr>
        <p:spPr bwMode="ltGray">
          <a:xfrm>
            <a:off x="800100" y="53340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28" name="Rectangle 4"/>
          <p:cNvSpPr>
            <a:spLocks noChangeArrowheads="1"/>
          </p:cNvSpPr>
          <p:nvPr/>
        </p:nvSpPr>
        <p:spPr bwMode="ltGray">
          <a:xfrm>
            <a:off x="541338" y="955675"/>
            <a:ext cx="422275" cy="474663"/>
          </a:xfrm>
          <a:prstGeom prst="rect">
            <a:avLst/>
          </a:prstGeom>
          <a:solidFill>
            <a:schemeClr val="folHlink"/>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29" name="Rectangle 5"/>
          <p:cNvSpPr>
            <a:spLocks noChangeArrowheads="1"/>
          </p:cNvSpPr>
          <p:nvPr/>
        </p:nvSpPr>
        <p:spPr bwMode="ltGray">
          <a:xfrm>
            <a:off x="911225" y="95567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30" name="Rectangle 6"/>
          <p:cNvSpPr>
            <a:spLocks noChangeArrowheads="1"/>
          </p:cNvSpPr>
          <p:nvPr/>
        </p:nvSpPr>
        <p:spPr bwMode="ltGray">
          <a:xfrm>
            <a:off x="127000" y="88265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31" name="Rectangle 7"/>
          <p:cNvSpPr>
            <a:spLocks noChangeArrowheads="1"/>
          </p:cNvSpPr>
          <p:nvPr/>
        </p:nvSpPr>
        <p:spPr bwMode="gray">
          <a:xfrm>
            <a:off x="762000" y="425450"/>
            <a:ext cx="31750" cy="1052513"/>
          </a:xfrm>
          <a:prstGeom prst="rect">
            <a:avLst/>
          </a:prstGeom>
          <a:solidFill>
            <a:schemeClr val="bg2"/>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32" name="Rectangle 8"/>
          <p:cNvSpPr>
            <a:spLocks noChangeArrowheads="1"/>
          </p:cNvSpPr>
          <p:nvPr/>
        </p:nvSpPr>
        <p:spPr bwMode="gray">
          <a:xfrm>
            <a:off x="442913" y="121602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33" name="Rectangle 9"/>
          <p:cNvSpPr>
            <a:spLocks noGrp="1"/>
          </p:cNvSpPr>
          <p:nvPr>
            <p:ph type="title"/>
          </p:nvPr>
        </p:nvSpPr>
        <p:spPr>
          <a:xfrm>
            <a:off x="1150938" y="214313"/>
            <a:ext cx="7793037" cy="852487"/>
          </a:xfrm>
          <a:prstGeom prst="rect">
            <a:avLst/>
          </a:prstGeom>
          <a:noFill/>
          <a:ln w="9525">
            <a:noFill/>
          </a:ln>
        </p:spPr>
        <p:txBody>
          <a:bodyPr anchor="b" anchorCtr="0"/>
          <a:lstStyle/>
          <a:p>
            <a:pPr lvl="0"/>
            <a:r>
              <a:rPr lang="en-US" altLang="en-US"/>
              <a:t>Click to edit Master title style</a:t>
            </a:r>
          </a:p>
        </p:txBody>
      </p:sp>
      <p:sp>
        <p:nvSpPr>
          <p:cNvPr id="1034" name="Rectangle 10"/>
          <p:cNvSpPr>
            <a:spLocks noGrp="1"/>
          </p:cNvSpPr>
          <p:nvPr>
            <p:ph type="body" idx="1"/>
          </p:nvPr>
        </p:nvSpPr>
        <p:spPr>
          <a:xfrm>
            <a:off x="304800" y="1524000"/>
            <a:ext cx="8650288" cy="4608513"/>
          </a:xfrm>
          <a:prstGeom prst="rect">
            <a:avLst/>
          </a:prstGeom>
          <a:noFill/>
          <a:ln w="9525">
            <a:noFill/>
          </a:ln>
        </p:spPr>
        <p:txBody>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2235" name="Rectangle 11"/>
          <p:cNvSpPr>
            <a:spLocks noGrp="1" noChangeArrowheads="1"/>
          </p:cNvSpPr>
          <p:nvPr>
            <p:ph type="dt" sz="half" idx="2"/>
          </p:nvPr>
        </p:nvSpPr>
        <p:spPr bwMode="auto">
          <a:xfrm>
            <a:off x="304800" y="6243638"/>
            <a:ext cx="1905000" cy="457200"/>
          </a:xfrm>
          <a:prstGeom prst="rect">
            <a:avLst/>
          </a:prstGeom>
          <a:noFill/>
          <a:ln>
            <a:noFill/>
          </a:ln>
          <a:effectLst/>
        </p:spPr>
        <p:txBody>
          <a:bodyPr vert="horz" wrap="square" lIns="91440" tIns="45720" rIns="91440" bIns="45720" numCol="1" anchor="b"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t>4 Feb 2004</a:t>
            </a:r>
          </a:p>
        </p:txBody>
      </p:sp>
      <p:sp>
        <p:nvSpPr>
          <p:cNvPr id="52236" name="Rectangle 12"/>
          <p:cNvSpPr>
            <a:spLocks noGrp="1" noChangeArrowheads="1"/>
          </p:cNvSpPr>
          <p:nvPr>
            <p:ph type="ftr" sz="quarter" idx="3"/>
          </p:nvPr>
        </p:nvSpPr>
        <p:spPr bwMode="auto">
          <a:xfrm>
            <a:off x="30480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t>CS 3243 - Constraint Satisfaction</a:t>
            </a:r>
          </a:p>
        </p:txBody>
      </p:sp>
      <p:sp>
        <p:nvSpPr>
          <p:cNvPr id="52237"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a:defRPr sz="1400"/>
            </a:lvl1pPr>
          </a:lstStyle>
          <a:p>
            <a:pPr lvl="0" eaLnBrk="1" hangingPunct="1">
              <a:buNone/>
            </a:pPr>
            <a:fld id="{9A0DB2DC-4C9A-4742-B13C-FB6460FD3503}" type="slidenum">
              <a:rPr lang="en-US" altLang="en-US" dirty="0">
                <a:latin typeface="Tahoma" panose="020B0604030504040204" pitchFamily="34" charset="0"/>
              </a:rPr>
              <a:t>‹#›</a:t>
            </a:fld>
            <a:endParaRPr lang="en-US" altLang="en-US">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4"/>
          <p:cNvSpPr>
            <a:spLocks noGrp="1"/>
          </p:cNvSpPr>
          <p:nvPr>
            <p:ph type="ctrTitle"/>
          </p:nvPr>
        </p:nvSpPr>
        <p:spPr>
          <a:xfrm>
            <a:off x="967596" y="212784"/>
            <a:ext cx="7772400" cy="912703"/>
          </a:xfrm>
        </p:spPr>
        <p:txBody>
          <a:bodyPr vert="horz" wrap="square" lIns="91440" tIns="45720" rIns="91440" bIns="45720" anchor="b" anchorCtr="0"/>
          <a:lstStyle/>
          <a:p>
            <a:pPr algn="ctr" eaLnBrk="1" hangingPunct="1">
              <a:buClrTx/>
              <a:buSzTx/>
              <a:buFontTx/>
            </a:pPr>
            <a:br>
              <a:rPr lang="en-US" altLang="en-US" kern="1200" dirty="0">
                <a:latin typeface="+mj-lt"/>
                <a:ea typeface="+mj-ea"/>
                <a:cs typeface="+mj-cs"/>
              </a:rPr>
            </a:br>
            <a:r>
              <a:rPr lang="en-US" altLang="en-US" kern="1200" dirty="0">
                <a:latin typeface="+mj-lt"/>
                <a:ea typeface="+mj-ea"/>
                <a:cs typeface="+mj-cs"/>
              </a:rPr>
              <a:t>Project Execute (HTB)</a:t>
            </a:r>
          </a:p>
        </p:txBody>
      </p:sp>
      <p:sp>
        <p:nvSpPr>
          <p:cNvPr id="5123" name="Rectangle 3"/>
          <p:cNvSpPr>
            <a:spLocks noGrp="1"/>
          </p:cNvSpPr>
          <p:nvPr>
            <p:ph type="subTitle" idx="1"/>
          </p:nvPr>
        </p:nvSpPr>
        <p:spPr>
          <a:xfrm>
            <a:off x="1653396" y="1462088"/>
            <a:ext cx="6400800" cy="2908300"/>
          </a:xfrm>
        </p:spPr>
        <p:txBody>
          <a:bodyPr vert="horz" wrap="square" lIns="91440" tIns="45720" rIns="91440" bIns="45720" anchor="t" anchorCtr="0"/>
          <a:lstStyle/>
          <a:p>
            <a:pPr eaLnBrk="1" hangingPunct="1">
              <a:buSzPct val="60000"/>
            </a:pPr>
            <a:r>
              <a:rPr lang="en-US" altLang="en-US" dirty="0">
                <a:latin typeface="+mj-lt"/>
                <a:ea typeface="+mj-ea"/>
                <a:cs typeface="+mj-cs"/>
                <a:sym typeface="+mn-ea"/>
              </a:rPr>
              <a:t>CSCE 5552 Spring 2025</a:t>
            </a:r>
          </a:p>
          <a:p>
            <a:pPr eaLnBrk="1" hangingPunct="1">
              <a:buSzPct val="60000"/>
            </a:pPr>
            <a:endParaRPr lang="en-US" altLang="en-US" sz="2400" kern="1200" dirty="0">
              <a:latin typeface="+mn-lt"/>
              <a:ea typeface="+mn-ea"/>
              <a:cs typeface="+mn-cs"/>
            </a:endParaRPr>
          </a:p>
          <a:p>
            <a:pPr eaLnBrk="1" hangingPunct="1">
              <a:buSzPct val="60000"/>
            </a:pPr>
            <a:r>
              <a:rPr lang="en-US" altLang="en-US" sz="2400" kern="1200" dirty="0">
                <a:latin typeface="+mn-lt"/>
                <a:ea typeface="+mn-ea"/>
                <a:cs typeface="+mn-cs"/>
              </a:rPr>
              <a:t>Harry Fu, Hollie King</a:t>
            </a:r>
          </a:p>
          <a:p>
            <a:pPr eaLnBrk="1" hangingPunct="1">
              <a:buSzPct val="60000"/>
            </a:pPr>
            <a:r>
              <a:rPr lang="en-US" altLang="en-US" sz="2400" kern="1200" dirty="0">
                <a:latin typeface="+mn-lt"/>
                <a:ea typeface="+mn-ea"/>
                <a:cs typeface="+mn-cs"/>
              </a:rPr>
              <a:t>Tanesha Hollingshed, Tayiba Raheem</a:t>
            </a:r>
          </a:p>
          <a:p>
            <a:pPr eaLnBrk="1" hangingPunct="1">
              <a:buSzPct val="60000"/>
            </a:pPr>
            <a:endParaRPr lang="en-US" altLang="en-US" sz="2400" kern="1200" dirty="0">
              <a:latin typeface="+mn-lt"/>
              <a:ea typeface="+mn-ea"/>
              <a:cs typeface="+mn-cs"/>
            </a:endParaRPr>
          </a:p>
        </p:txBody>
      </p:sp>
      <p:pic>
        <p:nvPicPr>
          <p:cNvPr id="3" name="Picture 2" descr="A screenshot of a computer&#10;&#10;AI-generated content may be incorrect.">
            <a:extLst>
              <a:ext uri="{FF2B5EF4-FFF2-40B4-BE49-F238E27FC236}">
                <a16:creationId xmlns:a16="http://schemas.microsoft.com/office/drawing/2014/main" id="{77FC55E8-DA53-E383-E176-D1A9F471F97B}"/>
              </a:ext>
            </a:extLst>
          </p:cNvPr>
          <p:cNvPicPr>
            <a:picLocks noChangeAspect="1"/>
          </p:cNvPicPr>
          <p:nvPr/>
        </p:nvPicPr>
        <p:blipFill>
          <a:blip r:embed="rId2" cstate="print">
            <a:extLst>
              <a:ext uri="{28A0092B-C50C-407E-A947-70E740481C1C}">
                <a14:useLocalDpi xmlns:a14="http://schemas.microsoft.com/office/drawing/2010/main" val="0"/>
              </a:ext>
            </a:extLst>
          </a:blip>
          <a:srcRect l="23523" t="19118" r="7992"/>
          <a:stretch/>
        </p:blipFill>
        <p:spPr>
          <a:xfrm>
            <a:off x="3123240" y="3574053"/>
            <a:ext cx="3929209" cy="30711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81E4-0626-C070-4743-233172727C78}"/>
              </a:ext>
            </a:extLst>
          </p:cNvPr>
          <p:cNvSpPr>
            <a:spLocks noGrp="1"/>
          </p:cNvSpPr>
          <p:nvPr>
            <p:ph type="title"/>
          </p:nvPr>
        </p:nvSpPr>
        <p:spPr>
          <a:xfrm>
            <a:off x="682336" y="214313"/>
            <a:ext cx="8261639" cy="852487"/>
          </a:xfrm>
        </p:spPr>
        <p:txBody>
          <a:bodyPr/>
          <a:lstStyle/>
          <a:p>
            <a:r>
              <a:rPr kumimoji="0" lang="en-US" sz="2400" b="1" i="0" u="none" strike="noStrike" kern="1200" cap="none" spc="0" normalizeH="0" baseline="0" noProof="0" dirty="0">
                <a:ln>
                  <a:noFill/>
                </a:ln>
                <a:solidFill>
                  <a:srgbClr val="000000"/>
                </a:solidFill>
                <a:effectLst/>
                <a:uLnTx/>
                <a:uFillTx/>
                <a:latin typeface="Tahoma"/>
                <a:ea typeface="+mj-ea"/>
                <a:cs typeface="+mj-cs"/>
              </a:rPr>
              <a:t>Cont. Summary of Steps to Hack The Box: Execute       (Buffer Overflow Challenge)</a:t>
            </a:r>
            <a:endParaRPr lang="en-US" dirty="0"/>
          </a:p>
        </p:txBody>
      </p:sp>
      <p:sp>
        <p:nvSpPr>
          <p:cNvPr id="3" name="Content Placeholder 2">
            <a:extLst>
              <a:ext uri="{FF2B5EF4-FFF2-40B4-BE49-F238E27FC236}">
                <a16:creationId xmlns:a16="http://schemas.microsoft.com/office/drawing/2014/main" id="{0863B0B5-AF94-983D-59D2-A501EC75D03D}"/>
              </a:ext>
            </a:extLst>
          </p:cNvPr>
          <p:cNvSpPr>
            <a:spLocks noGrp="1"/>
          </p:cNvSpPr>
          <p:nvPr>
            <p:ph idx="1"/>
          </p:nvPr>
        </p:nvSpPr>
        <p:spPr>
          <a:xfrm>
            <a:off x="246856" y="1066799"/>
            <a:ext cx="8650288" cy="5667555"/>
          </a:xfrm>
        </p:spPr>
        <p:txBody>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Analyzing the C Source Code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buf</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is limited to 60 bytes.</a:t>
            </a:r>
          </a:p>
          <a:p>
            <a:pPr marL="342900" marR="0" lvl="0" indent="-342900">
              <a:spcBef>
                <a:spcPts val="0"/>
              </a:spcBef>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Specific characters are checked; if any are detected, the program exits.</a:t>
            </a:r>
          </a:p>
          <a:p>
            <a:pPr marL="342900" marR="0" lvl="0" indent="-342900">
              <a:spcBef>
                <a:spcPts val="0"/>
              </a:spcBef>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Normal command input is filtered.</a:t>
            </a:r>
          </a:p>
          <a:p>
            <a:pPr marL="342900" marR="0" lvl="0" indent="-342900">
              <a:spcBef>
                <a:spcPts val="0"/>
              </a:spcBef>
              <a:spcAft>
                <a:spcPts val="800"/>
              </a:spcAft>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 long string input can overflow the buffer and control execution. </a:t>
            </a:r>
          </a:p>
          <a:p>
            <a:pPr marL="342900" marR="0" lvl="0" indent="-342900">
              <a:spcBef>
                <a:spcPts val="0"/>
              </a:spcBef>
              <a:spcAft>
                <a:spcPts val="800"/>
              </a:spcAft>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The blacklist blocks direct use of strings like /bin/</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sh</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and keywords like flag. </a:t>
            </a:r>
          </a:p>
          <a:p>
            <a:pPr marL="342900" marR="0" lvl="0" indent="-342900">
              <a:spcBef>
                <a:spcPts val="0"/>
              </a:spcBef>
              <a:spcAft>
                <a:spcPts val="800"/>
              </a:spcAft>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We built shellcode manually (Assembly) to spawn a shell without using blacklisted characters. </a:t>
            </a:r>
          </a:p>
          <a:p>
            <a:pPr marL="342900" marR="0" lvl="0" indent="-342900">
              <a:spcBef>
                <a:spcPts val="0"/>
              </a:spcBef>
              <a:spcAft>
                <a:spcPts val="800"/>
              </a:spcAft>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Encoded the critical string (/bin/</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sh</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to avoid blacklist detection. </a:t>
            </a:r>
          </a:p>
          <a:p>
            <a:pPr marL="342900" marR="0" lvl="0" indent="-342900">
              <a:spcBef>
                <a:spcPts val="0"/>
              </a:spcBef>
              <a:spcAft>
                <a:spcPts val="800"/>
              </a:spcAft>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Decoded it in memory at runtime.</a:t>
            </a:r>
          </a:p>
          <a:p>
            <a:pPr marL="342900" marR="0" lvl="0" indent="-342900">
              <a:spcBef>
                <a:spcPts val="0"/>
              </a:spcBef>
              <a:spcAft>
                <a:spcPts val="800"/>
              </a:spcAft>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Triggered a system call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execve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to execute /bin/sh. </a:t>
            </a:r>
          </a:p>
          <a:p>
            <a:pPr marL="342900" marR="0" lvl="0" indent="-342900">
              <a:spcBef>
                <a:spcPts val="0"/>
              </a:spcBef>
              <a:spcAft>
                <a:spcPts val="800"/>
              </a:spcAft>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Created a remote connection to the HTB server using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Pwntools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(Python library). </a:t>
            </a:r>
          </a:p>
          <a:p>
            <a:pPr marL="342900" marR="0" lvl="0" indent="-342900">
              <a:spcBef>
                <a:spcPts val="0"/>
              </a:spcBef>
              <a:spcAft>
                <a:spcPts val="800"/>
              </a:spcAft>
              <a:buFont typeface="Symbol" panose="05050102010706020507" pitchFamily="18" charset="2"/>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Injected custom Assembly (ASM) shellcode: Encoded /bin/</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sh</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safely; Decoded it dynamically during execution; Calls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execve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to spawn a shell.</a:t>
            </a:r>
          </a:p>
          <a:p>
            <a:pPr marL="0" marR="0">
              <a:spcBef>
                <a:spcPts val="0"/>
              </a:spcBef>
              <a:spcAft>
                <a:spcPts val="800"/>
              </a:spcAft>
              <a:buNone/>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Result:</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Gained shell access and successfully run cat flag.txt to retrieve the flag.                            </a:t>
            </a:r>
            <a:r>
              <a:rPr lang="en-US" sz="1600" b="1" kern="100" dirty="0">
                <a:effectLst/>
                <a:latin typeface="Aptos" panose="020B0004020202020204" pitchFamily="34" charset="0"/>
                <a:ea typeface="Aptos" panose="020B0004020202020204" pitchFamily="34" charset="0"/>
                <a:cs typeface="Times New Roman" panose="02020603050405020304" pitchFamily="18" charset="0"/>
              </a:rPr>
              <a:t>Flag captured: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HTB{wr1t1ng_sh3llc0d3_1s_s0_c00l}</a:t>
            </a:r>
          </a:p>
          <a:p>
            <a:endParaRPr lang="en-US" dirty="0"/>
          </a:p>
        </p:txBody>
      </p:sp>
    </p:spTree>
    <p:extLst>
      <p:ext uri="{BB962C8B-B14F-4D97-AF65-F5344CB8AC3E}">
        <p14:creationId xmlns:p14="http://schemas.microsoft.com/office/powerpoint/2010/main" val="347280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Date Placeholder 3" hidden="1"/>
          <p:cNvSpPr txBox="1">
            <a:spLocks noGrp="1"/>
          </p:cNvSpPr>
          <p:nvPr>
            <p:ph type="dt" sz="half" idx="2"/>
          </p:nvPr>
        </p:nvSpPr>
        <p:spPr/>
        <p:txBody>
          <a:bodyPr/>
          <a:lstStyle/>
          <a:p>
            <a:pPr marL="0" indent="0">
              <a:spcBef>
                <a:spcPct val="0"/>
              </a:spcBef>
              <a:buClrTx/>
              <a:buSzTx/>
              <a:buFontTx/>
              <a:buNone/>
            </a:pPr>
            <a:r>
              <a:rPr lang="en-US" altLang="en-US" sz="1400"/>
              <a:t>4 Feb 2004</a:t>
            </a:r>
          </a:p>
        </p:txBody>
      </p:sp>
      <p:sp>
        <p:nvSpPr>
          <p:cNvPr id="6147" name="Footer Placeholder 4" hidden="1"/>
          <p:cNvSpPr txBox="1">
            <a:spLocks noGrp="1"/>
          </p:cNvSpPr>
          <p:nvPr>
            <p:ph type="ftr" sz="quarter" idx="3"/>
          </p:nvPr>
        </p:nvSpPr>
        <p:spPr/>
        <p:txBody>
          <a:bodyPr/>
          <a:lstStyle/>
          <a:p>
            <a:pPr marL="0" indent="0">
              <a:spcBef>
                <a:spcPct val="0"/>
              </a:spcBef>
              <a:buClrTx/>
              <a:buSzTx/>
              <a:buFontTx/>
              <a:buNone/>
            </a:pPr>
            <a:r>
              <a:rPr lang="en-US" altLang="en-US" sz="1400"/>
              <a:t>CS 3243 - Constraint Satisfaction</a:t>
            </a:r>
          </a:p>
        </p:txBody>
      </p:sp>
      <p:sp>
        <p:nvSpPr>
          <p:cNvPr id="6148" name="Slide Number Placeholder 5" hidden="1"/>
          <p:cNvSpPr txBox="1">
            <a:spLocks noGrp="1"/>
          </p:cNvSpPr>
          <p:nvPr>
            <p:ph type="sldNum" sz="quarter" idx="4"/>
          </p:nvPr>
        </p:nvSpPr>
        <p:spPr>
          <a:xfrm>
            <a:off x="7038975" y="6223000"/>
            <a:ext cx="1905000" cy="457200"/>
          </a:xfrm>
        </p:spPr>
        <p:txBody>
          <a:bodyPr/>
          <a:lstStyle/>
          <a:p>
            <a:pPr marL="0" indent="0">
              <a:spcBef>
                <a:spcPct val="0"/>
              </a:spcBef>
              <a:buClrTx/>
              <a:buSzTx/>
              <a:buFontTx/>
              <a:buNone/>
            </a:pPr>
            <a:fld id="{9A0DB2DC-4C9A-4742-B13C-FB6460FD3503}" type="slidenum">
              <a:rPr lang="en-US" altLang="en-US" sz="1400" dirty="0"/>
              <a:t>2</a:t>
            </a:fld>
            <a:endParaRPr lang="en-US" altLang="en-US" sz="1400"/>
          </a:p>
        </p:txBody>
      </p:sp>
      <p:sp>
        <p:nvSpPr>
          <p:cNvPr id="6149" name="Rectangle 2"/>
          <p:cNvSpPr>
            <a:spLocks noGrp="1"/>
          </p:cNvSpPr>
          <p:nvPr>
            <p:ph type="title"/>
          </p:nvPr>
        </p:nvSpPr>
        <p:spPr/>
        <p:txBody>
          <a:bodyPr vert="horz" wrap="square" lIns="91440" tIns="45720" rIns="91440" bIns="45720" anchor="b" anchorCtr="0"/>
          <a:lstStyle/>
          <a:p>
            <a:pPr eaLnBrk="1" hangingPunct="1"/>
            <a:r>
              <a:rPr lang="en-US" altLang="en-US"/>
              <a:t>HTB Challenge: Execute</a:t>
            </a:r>
          </a:p>
        </p:txBody>
      </p:sp>
      <p:sp>
        <p:nvSpPr>
          <p:cNvPr id="6150" name="Rectangle 3"/>
          <p:cNvSpPr>
            <a:spLocks noGrp="1"/>
          </p:cNvSpPr>
          <p:nvPr>
            <p:ph idx="1"/>
          </p:nvPr>
        </p:nvSpPr>
        <p:spPr>
          <a:xfrm>
            <a:off x="293688" y="1524000"/>
            <a:ext cx="8650287" cy="4608513"/>
          </a:xfrm>
        </p:spPr>
        <p:txBody>
          <a:bodyPr vert="horz" wrap="square" lIns="91440" tIns="45720" rIns="91440" bIns="45720" anchor="t" anchorCtr="0"/>
          <a:lstStyle/>
          <a:p>
            <a:pPr lvl="1" eaLnBrk="1" hangingPunct="1"/>
            <a:r>
              <a:rPr lang="en-US" altLang="en-US"/>
              <a:t>HTB Execute screen shot</a:t>
            </a:r>
          </a:p>
          <a:p>
            <a:pPr lvl="2" eaLnBrk="1" hangingPunct="1"/>
            <a:endParaRPr lang="en-US" altLang="en-US">
              <a:sym typeface="+mn-ea"/>
            </a:endParaRPr>
          </a:p>
          <a:p>
            <a:pPr lvl="2" eaLnBrk="1" hangingPunct="1"/>
            <a:endParaRPr lang="en-US" altLang="en-US">
              <a:sym typeface="+mn-ea"/>
            </a:endParaRPr>
          </a:p>
          <a:p>
            <a:pPr lvl="2" eaLnBrk="1" hangingPunct="1"/>
            <a:endParaRPr lang="en-US" altLang="en-US">
              <a:sym typeface="+mn-ea"/>
            </a:endParaRPr>
          </a:p>
          <a:p>
            <a:pPr lvl="2" eaLnBrk="1" hangingPunct="1"/>
            <a:endParaRPr lang="en-US" altLang="en-US">
              <a:sym typeface="+mn-ea"/>
            </a:endParaRPr>
          </a:p>
          <a:p>
            <a:pPr lvl="2" eaLnBrk="1" hangingPunct="1"/>
            <a:endParaRPr lang="en-US" altLang="en-US">
              <a:sym typeface="+mn-ea"/>
            </a:endParaRPr>
          </a:p>
          <a:p>
            <a:pPr lvl="2" eaLnBrk="1" hangingPunct="1"/>
            <a:endParaRPr lang="en-US" altLang="en-US">
              <a:sym typeface="+mn-ea"/>
            </a:endParaRPr>
          </a:p>
          <a:p>
            <a:pPr lvl="2" eaLnBrk="1" hangingPunct="1"/>
            <a:r>
              <a:rPr lang="en-US" altLang="en-US">
                <a:sym typeface="+mn-ea"/>
              </a:rPr>
              <a:t>Very little information available</a:t>
            </a:r>
          </a:p>
          <a:p>
            <a:pPr lvl="2" eaLnBrk="1" hangingPunct="1"/>
            <a:r>
              <a:rPr lang="en-US" altLang="en-US"/>
              <a:t>Download 3 files</a:t>
            </a:r>
          </a:p>
        </p:txBody>
      </p:sp>
      <p:pic>
        <p:nvPicPr>
          <p:cNvPr id="2" name="Picture 1"/>
          <p:cNvPicPr>
            <a:picLocks noChangeAspect="1"/>
          </p:cNvPicPr>
          <p:nvPr/>
        </p:nvPicPr>
        <p:blipFill>
          <a:blip r:embed="rId3"/>
          <a:stretch>
            <a:fillRect/>
          </a:stretch>
        </p:blipFill>
        <p:spPr>
          <a:xfrm>
            <a:off x="1143000" y="2057400"/>
            <a:ext cx="4961255" cy="2475865"/>
          </a:xfrm>
          <a:prstGeom prst="rect">
            <a:avLst/>
          </a:prstGeom>
        </p:spPr>
      </p:pic>
      <p:pic>
        <p:nvPicPr>
          <p:cNvPr id="3" name="Picture 2"/>
          <p:cNvPicPr>
            <a:picLocks noChangeAspect="1"/>
          </p:cNvPicPr>
          <p:nvPr/>
        </p:nvPicPr>
        <p:blipFill>
          <a:blip r:embed="rId4"/>
          <a:stretch>
            <a:fillRect/>
          </a:stretch>
        </p:blipFill>
        <p:spPr>
          <a:xfrm>
            <a:off x="6248400" y="4572000"/>
            <a:ext cx="2689225" cy="790575"/>
          </a:xfrm>
          <a:prstGeom prst="rect">
            <a:avLst/>
          </a:prstGeom>
        </p:spPr>
      </p:pic>
      <p:pic>
        <p:nvPicPr>
          <p:cNvPr id="4" name="Picture 3"/>
          <p:cNvPicPr>
            <a:picLocks noChangeAspect="1"/>
          </p:cNvPicPr>
          <p:nvPr/>
        </p:nvPicPr>
        <p:blipFill>
          <a:blip r:embed="rId5"/>
          <a:stretch>
            <a:fillRect/>
          </a:stretch>
        </p:blipFill>
        <p:spPr>
          <a:xfrm>
            <a:off x="1524000" y="5791200"/>
            <a:ext cx="3962400" cy="447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hidden="1"/>
          <p:cNvSpPr txBox="1">
            <a:spLocks noGrp="1"/>
          </p:cNvSpPr>
          <p:nvPr>
            <p:ph type="dt" sz="half" idx="2"/>
          </p:nvPr>
        </p:nvSpPr>
        <p:spPr/>
        <p:txBody>
          <a:bodyPr/>
          <a:lstStyle/>
          <a:p>
            <a:pPr marL="0" indent="0">
              <a:spcBef>
                <a:spcPct val="0"/>
              </a:spcBef>
              <a:buClrTx/>
              <a:buSzTx/>
              <a:buFontTx/>
              <a:buNone/>
            </a:pPr>
            <a:r>
              <a:rPr lang="en-US" altLang="en-US" sz="1400"/>
              <a:t>4 Feb 2004</a:t>
            </a:r>
          </a:p>
        </p:txBody>
      </p:sp>
      <p:sp>
        <p:nvSpPr>
          <p:cNvPr id="6147" name="Footer Placeholder 4" hidden="1"/>
          <p:cNvSpPr txBox="1">
            <a:spLocks noGrp="1"/>
          </p:cNvSpPr>
          <p:nvPr>
            <p:ph type="ftr" sz="quarter" idx="3"/>
          </p:nvPr>
        </p:nvSpPr>
        <p:spPr/>
        <p:txBody>
          <a:bodyPr/>
          <a:lstStyle/>
          <a:p>
            <a:pPr marL="0" indent="0">
              <a:spcBef>
                <a:spcPct val="0"/>
              </a:spcBef>
              <a:buClrTx/>
              <a:buSzTx/>
              <a:buFontTx/>
              <a:buNone/>
            </a:pPr>
            <a:r>
              <a:rPr lang="en-US" altLang="en-US" sz="1400"/>
              <a:t>CS 3243 - Constraint Satisfaction</a:t>
            </a:r>
          </a:p>
        </p:txBody>
      </p:sp>
      <p:sp>
        <p:nvSpPr>
          <p:cNvPr id="6148" name="Slide Number Placeholder 5" hidden="1"/>
          <p:cNvSpPr txBox="1">
            <a:spLocks noGrp="1"/>
          </p:cNvSpPr>
          <p:nvPr>
            <p:ph type="sldNum" sz="quarter" idx="4"/>
          </p:nvPr>
        </p:nvSpPr>
        <p:spPr>
          <a:xfrm>
            <a:off x="7038975" y="6223000"/>
            <a:ext cx="1905000" cy="457200"/>
          </a:xfrm>
        </p:spPr>
        <p:txBody>
          <a:bodyPr/>
          <a:lstStyle/>
          <a:p>
            <a:pPr marL="0" indent="0">
              <a:spcBef>
                <a:spcPct val="0"/>
              </a:spcBef>
              <a:buClrTx/>
              <a:buSzTx/>
              <a:buFontTx/>
              <a:buNone/>
            </a:pPr>
            <a:fld id="{9A0DB2DC-4C9A-4742-B13C-FB6460FD3503}" type="slidenum">
              <a:rPr lang="en-US" altLang="en-US" sz="1400" dirty="0"/>
              <a:t>3</a:t>
            </a:fld>
            <a:endParaRPr lang="en-US" altLang="en-US" sz="1400"/>
          </a:p>
        </p:txBody>
      </p:sp>
      <p:sp>
        <p:nvSpPr>
          <p:cNvPr id="6149" name="Rectangle 2"/>
          <p:cNvSpPr>
            <a:spLocks noGrp="1"/>
          </p:cNvSpPr>
          <p:nvPr>
            <p:ph type="title"/>
          </p:nvPr>
        </p:nvSpPr>
        <p:spPr/>
        <p:txBody>
          <a:bodyPr vert="horz" wrap="square" lIns="91440" tIns="45720" rIns="91440" bIns="45720" anchor="b" anchorCtr="0"/>
          <a:lstStyle/>
          <a:p>
            <a:pPr eaLnBrk="1" hangingPunct="1"/>
            <a:r>
              <a:rPr lang="en-US" altLang="en-US"/>
              <a:t>Source File and Behavior</a:t>
            </a:r>
          </a:p>
        </p:txBody>
      </p:sp>
      <p:sp>
        <p:nvSpPr>
          <p:cNvPr id="6150" name="Rectangle 3"/>
          <p:cNvSpPr>
            <a:spLocks noGrp="1"/>
          </p:cNvSpPr>
          <p:nvPr>
            <p:ph idx="1"/>
          </p:nvPr>
        </p:nvSpPr>
        <p:spPr>
          <a:xfrm>
            <a:off x="75883" y="1524000"/>
            <a:ext cx="8650287" cy="4608513"/>
          </a:xfrm>
        </p:spPr>
        <p:txBody>
          <a:bodyPr vert="horz" wrap="square" lIns="91440" tIns="45720" rIns="91440" bIns="45720" anchor="t" anchorCtr="0"/>
          <a:lstStyle/>
          <a:p>
            <a:pPr lvl="1" eaLnBrk="1" hangingPunct="1"/>
            <a:r>
              <a:rPr lang="en-US" altLang="en-US" dirty="0">
                <a:sym typeface="+mn-ea"/>
              </a:rPr>
              <a:t>C Source code for exe</a:t>
            </a:r>
          </a:p>
          <a:p>
            <a:pPr lvl="2" eaLnBrk="1" hangingPunct="1"/>
            <a:r>
              <a:rPr lang="en-US" altLang="en-US" dirty="0">
                <a:sym typeface="+mn-ea"/>
              </a:rPr>
              <a:t>blacklist</a:t>
            </a:r>
          </a:p>
          <a:p>
            <a:pPr lvl="2" eaLnBrk="1" hangingPunct="1"/>
            <a:r>
              <a:rPr lang="en-US" altLang="en-US" dirty="0">
                <a:sym typeface="+mn-ea"/>
              </a:rPr>
              <a:t>read, </a:t>
            </a:r>
            <a:r>
              <a:rPr lang="en-US" altLang="en-US" dirty="0" err="1">
                <a:sym typeface="+mn-ea"/>
              </a:rPr>
              <a:t>buf</a:t>
            </a:r>
            <a:r>
              <a:rPr lang="en-US" altLang="en-US" dirty="0">
                <a:sym typeface="+mn-ea"/>
              </a:rPr>
              <a:t>[] - size 60</a:t>
            </a:r>
          </a:p>
          <a:p>
            <a:pPr lvl="2" eaLnBrk="1" hangingPunct="1"/>
            <a:r>
              <a:rPr lang="en-US" altLang="en-US" dirty="0">
                <a:sym typeface="+mn-ea"/>
              </a:rPr>
              <a:t>check()</a:t>
            </a:r>
          </a:p>
          <a:p>
            <a:pPr lvl="3" eaLnBrk="1" hangingPunct="1"/>
            <a:r>
              <a:rPr lang="en-US" altLang="en-US" dirty="0">
                <a:sym typeface="+mn-ea"/>
              </a:rPr>
              <a:t>if character in blacklist</a:t>
            </a:r>
          </a:p>
          <a:p>
            <a:pPr lvl="3" eaLnBrk="1" hangingPunct="1"/>
            <a:r>
              <a:rPr lang="en-US" altLang="en-US" dirty="0">
                <a:sym typeface="+mn-ea"/>
              </a:rPr>
              <a:t>exit</a:t>
            </a:r>
            <a:endParaRPr lang="en-US" altLang="en-US" dirty="0"/>
          </a:p>
          <a:p>
            <a:pPr lvl="1" eaLnBrk="1" hangingPunct="1"/>
            <a:r>
              <a:rPr lang="en-US" altLang="en-US" dirty="0"/>
              <a:t>Behavior</a:t>
            </a:r>
          </a:p>
          <a:p>
            <a:pPr lvl="2" eaLnBrk="1" hangingPunct="1"/>
            <a:r>
              <a:rPr lang="en-US" altLang="en-US" dirty="0">
                <a:sym typeface="+mn-ea"/>
              </a:rPr>
              <a:t>Normal commands filtered with automatic exit</a:t>
            </a:r>
            <a:endParaRPr lang="en-US" altLang="en-US" dirty="0"/>
          </a:p>
        </p:txBody>
      </p:sp>
      <p:pic>
        <p:nvPicPr>
          <p:cNvPr id="3" name="Picture 2"/>
          <p:cNvPicPr>
            <a:picLocks noChangeAspect="1"/>
          </p:cNvPicPr>
          <p:nvPr/>
        </p:nvPicPr>
        <p:blipFill>
          <a:blip r:embed="rId2"/>
          <a:stretch>
            <a:fillRect/>
          </a:stretch>
        </p:blipFill>
        <p:spPr>
          <a:xfrm>
            <a:off x="5181600" y="1295400"/>
            <a:ext cx="2925445" cy="3288030"/>
          </a:xfrm>
          <a:prstGeom prst="rect">
            <a:avLst/>
          </a:prstGeom>
        </p:spPr>
      </p:pic>
      <p:pic>
        <p:nvPicPr>
          <p:cNvPr id="4" name="Picture 3"/>
          <p:cNvPicPr>
            <a:picLocks noChangeAspect="1"/>
          </p:cNvPicPr>
          <p:nvPr/>
        </p:nvPicPr>
        <p:blipFill>
          <a:blip r:embed="rId3"/>
          <a:stretch>
            <a:fillRect/>
          </a:stretch>
        </p:blipFill>
        <p:spPr>
          <a:xfrm>
            <a:off x="1383738" y="5070335"/>
            <a:ext cx="5257800" cy="1285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hidden="1"/>
          <p:cNvSpPr txBox="1">
            <a:spLocks noGrp="1"/>
          </p:cNvSpPr>
          <p:nvPr>
            <p:ph type="dt" sz="half" idx="2"/>
          </p:nvPr>
        </p:nvSpPr>
        <p:spPr/>
        <p:txBody>
          <a:bodyPr/>
          <a:lstStyle/>
          <a:p>
            <a:pPr marL="0" indent="0">
              <a:spcBef>
                <a:spcPct val="0"/>
              </a:spcBef>
              <a:buClrTx/>
              <a:buSzTx/>
              <a:buFontTx/>
              <a:buNone/>
            </a:pPr>
            <a:r>
              <a:rPr lang="en-US" altLang="en-US" sz="1400"/>
              <a:t>4 Feb 2004</a:t>
            </a:r>
          </a:p>
        </p:txBody>
      </p:sp>
      <p:sp>
        <p:nvSpPr>
          <p:cNvPr id="6147" name="Footer Placeholder 4" hidden="1"/>
          <p:cNvSpPr txBox="1">
            <a:spLocks noGrp="1"/>
          </p:cNvSpPr>
          <p:nvPr>
            <p:ph type="ftr" sz="quarter" idx="3"/>
          </p:nvPr>
        </p:nvSpPr>
        <p:spPr/>
        <p:txBody>
          <a:bodyPr/>
          <a:lstStyle/>
          <a:p>
            <a:pPr marL="0" indent="0">
              <a:spcBef>
                <a:spcPct val="0"/>
              </a:spcBef>
              <a:buClrTx/>
              <a:buSzTx/>
              <a:buFontTx/>
              <a:buNone/>
            </a:pPr>
            <a:r>
              <a:rPr lang="en-US" altLang="en-US" sz="1400"/>
              <a:t>CS 3243 - Constraint Satisfaction</a:t>
            </a:r>
          </a:p>
        </p:txBody>
      </p:sp>
      <p:sp>
        <p:nvSpPr>
          <p:cNvPr id="6148" name="Slide Number Placeholder 5" hidden="1"/>
          <p:cNvSpPr txBox="1">
            <a:spLocks noGrp="1"/>
          </p:cNvSpPr>
          <p:nvPr>
            <p:ph type="sldNum" sz="quarter" idx="4"/>
          </p:nvPr>
        </p:nvSpPr>
        <p:spPr>
          <a:xfrm>
            <a:off x="7038975" y="6223000"/>
            <a:ext cx="1905000" cy="457200"/>
          </a:xfrm>
        </p:spPr>
        <p:txBody>
          <a:bodyPr/>
          <a:lstStyle/>
          <a:p>
            <a:pPr marL="0" indent="0">
              <a:spcBef>
                <a:spcPct val="0"/>
              </a:spcBef>
              <a:buClrTx/>
              <a:buSzTx/>
              <a:buFontTx/>
              <a:buNone/>
            </a:pPr>
            <a:fld id="{9A0DB2DC-4C9A-4742-B13C-FB6460FD3503}" type="slidenum">
              <a:rPr lang="en-US" altLang="en-US" sz="1400" dirty="0"/>
              <a:t>4</a:t>
            </a:fld>
            <a:endParaRPr lang="en-US" altLang="en-US" sz="1400"/>
          </a:p>
        </p:txBody>
      </p:sp>
      <p:sp>
        <p:nvSpPr>
          <p:cNvPr id="6149" name="Rectangle 2"/>
          <p:cNvSpPr>
            <a:spLocks noGrp="1"/>
          </p:cNvSpPr>
          <p:nvPr>
            <p:ph type="title"/>
          </p:nvPr>
        </p:nvSpPr>
        <p:spPr/>
        <p:txBody>
          <a:bodyPr vert="horz" wrap="square" lIns="91440" tIns="45720" rIns="91440" bIns="45720" anchor="b" anchorCtr="0"/>
          <a:lstStyle/>
          <a:p>
            <a:pPr eaLnBrk="1" hangingPunct="1"/>
            <a:r>
              <a:rPr lang="en-US" altLang="en-US"/>
              <a:t>Goal and Long String Test</a:t>
            </a:r>
          </a:p>
        </p:txBody>
      </p:sp>
      <p:sp>
        <p:nvSpPr>
          <p:cNvPr id="6150" name="Rectangle 3"/>
          <p:cNvSpPr>
            <a:spLocks noGrp="1"/>
          </p:cNvSpPr>
          <p:nvPr>
            <p:ph idx="1"/>
          </p:nvPr>
        </p:nvSpPr>
        <p:spPr>
          <a:xfrm>
            <a:off x="75883" y="1524000"/>
            <a:ext cx="8650287" cy="4608513"/>
          </a:xfrm>
        </p:spPr>
        <p:txBody>
          <a:bodyPr vert="horz" wrap="square" lIns="91440" tIns="45720" rIns="91440" bIns="45720" anchor="t" anchorCtr="0"/>
          <a:lstStyle/>
          <a:p>
            <a:pPr lvl="1" eaLnBrk="1" hangingPunct="1"/>
            <a:r>
              <a:rPr lang="en-US" altLang="en-US">
                <a:sym typeface="+mn-ea"/>
              </a:rPr>
              <a:t>The Goal is to submit the flag to HTB</a:t>
            </a:r>
          </a:p>
          <a:p>
            <a:pPr lvl="2" eaLnBrk="1" hangingPunct="1"/>
            <a:r>
              <a:rPr lang="en-US" altLang="en-US">
                <a:sym typeface="+mn-ea"/>
              </a:rPr>
              <a:t>Local flag.txt for testing</a:t>
            </a:r>
            <a:endParaRPr lang="en-US" altLang="en-US">
              <a:ea typeface="Tahoma"/>
              <a:cs typeface="Tahoma"/>
            </a:endParaRPr>
          </a:p>
          <a:p>
            <a:pPr lvl="2" eaLnBrk="1" hangingPunct="1"/>
            <a:r>
              <a:rPr lang="en-US" altLang="en-US">
                <a:sym typeface="+mn-ea"/>
              </a:rPr>
              <a:t>Remote flag.txt is the target</a:t>
            </a:r>
            <a:endParaRPr lang="en-US" altLang="en-US">
              <a:ea typeface="Tahoma"/>
              <a:cs typeface="Tahoma"/>
            </a:endParaRPr>
          </a:p>
          <a:p>
            <a:pPr lvl="2" eaLnBrk="1" hangingPunct="1"/>
            <a:endParaRPr lang="en-US" altLang="en-US" sz="2000"/>
          </a:p>
          <a:p>
            <a:pPr lvl="1" eaLnBrk="1" hangingPunct="1"/>
            <a:r>
              <a:rPr lang="en-US" altLang="en-US"/>
              <a:t>Local test – Long String</a:t>
            </a:r>
            <a:endParaRPr lang="en-US" altLang="en-US">
              <a:ea typeface="Tahoma"/>
              <a:cs typeface="Tahoma"/>
            </a:endParaRPr>
          </a:p>
          <a:p>
            <a:pPr lvl="2" eaLnBrk="1" hangingPunct="1"/>
            <a:r>
              <a:rPr lang="en-US" altLang="en-US" sz="2000"/>
              <a:t>Notice the read </a:t>
            </a:r>
            <a:r>
              <a:rPr lang="en-US" altLang="en-US" sz="2000" err="1"/>
              <a:t>buf</a:t>
            </a:r>
            <a:r>
              <a:rPr lang="en-US" altLang="en-US" sz="2000"/>
              <a:t> size is 60.</a:t>
            </a:r>
            <a:endParaRPr lang="en-US" altLang="en-US" sz="2000">
              <a:ea typeface="Tahoma"/>
              <a:cs typeface="Tahoma"/>
            </a:endParaRPr>
          </a:p>
          <a:p>
            <a:pPr lvl="2" eaLnBrk="1" hangingPunct="1"/>
            <a:r>
              <a:rPr lang="en-US" altLang="en-US" sz="2000"/>
              <a:t>Adding “/bin/</a:t>
            </a:r>
            <a:r>
              <a:rPr lang="en-US" altLang="en-US" sz="2000" err="1"/>
              <a:t>sh</a:t>
            </a:r>
            <a:r>
              <a:rPr lang="en-US" altLang="en-US" sz="2000"/>
              <a:t>” after 60 chars? Can we access the shell?</a:t>
            </a:r>
            <a:endParaRPr lang="en-US" altLang="en-US" sz="2000">
              <a:ea typeface="Tahoma"/>
              <a:cs typeface="Tahoma"/>
            </a:endParaRPr>
          </a:p>
        </p:txBody>
      </p:sp>
      <p:pic>
        <p:nvPicPr>
          <p:cNvPr id="2" name="Picture 1"/>
          <p:cNvPicPr>
            <a:picLocks noChangeAspect="1"/>
          </p:cNvPicPr>
          <p:nvPr/>
        </p:nvPicPr>
        <p:blipFill>
          <a:blip r:embed="rId2"/>
          <a:stretch>
            <a:fillRect/>
          </a:stretch>
        </p:blipFill>
        <p:spPr>
          <a:xfrm>
            <a:off x="1726975" y="4623924"/>
            <a:ext cx="5343525" cy="1714500"/>
          </a:xfrm>
          <a:prstGeom prst="rect">
            <a:avLst/>
          </a:prstGeom>
        </p:spPr>
      </p:pic>
      <p:sp>
        <p:nvSpPr>
          <p:cNvPr id="4" name="Rectangles 3"/>
          <p:cNvSpPr/>
          <p:nvPr/>
        </p:nvSpPr>
        <p:spPr>
          <a:xfrm>
            <a:off x="7238683" y="4876800"/>
            <a:ext cx="1809115" cy="1198880"/>
          </a:xfrm>
          <a:prstGeom prst="rect">
            <a:avLst/>
          </a:prstGeom>
          <a:noFill/>
          <a:ln>
            <a:noFill/>
          </a:ln>
        </p:spPr>
        <p:txBody>
          <a:bodyPr wrap="none" rtlCol="0" anchor="t">
            <a:spAutoFit/>
          </a:bodyPr>
          <a:lstStyle/>
          <a:p>
            <a:pPr algn="ctr"/>
            <a:r>
              <a:rPr lang="en-US" altLang="zh-CN" sz="7200" b="1">
                <a:solidFill>
                  <a:schemeClr val="accent1"/>
                </a:solidFill>
                <a:effectLst>
                  <a:outerShdw blurRad="38100" dist="25400" dir="5400000" algn="ctr" rotWithShape="0">
                    <a:srgbClr val="6E747A">
                      <a:alpha val="43000"/>
                    </a:srgbClr>
                  </a:outerShdw>
                </a:effectLst>
              </a:rPr>
              <a:t>Yes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hidden="1"/>
          <p:cNvSpPr txBox="1">
            <a:spLocks noGrp="1"/>
          </p:cNvSpPr>
          <p:nvPr>
            <p:ph type="dt" sz="half" idx="2"/>
          </p:nvPr>
        </p:nvSpPr>
        <p:spPr/>
        <p:txBody>
          <a:bodyPr/>
          <a:lstStyle/>
          <a:p>
            <a:pPr marL="0" indent="0">
              <a:spcBef>
                <a:spcPct val="0"/>
              </a:spcBef>
              <a:buClrTx/>
              <a:buSzTx/>
              <a:buFontTx/>
              <a:buNone/>
            </a:pPr>
            <a:r>
              <a:rPr lang="en-US" altLang="en-US" sz="1400"/>
              <a:t>4 Feb 2004</a:t>
            </a:r>
          </a:p>
        </p:txBody>
      </p:sp>
      <p:sp>
        <p:nvSpPr>
          <p:cNvPr id="6147" name="Footer Placeholder 4" hidden="1"/>
          <p:cNvSpPr txBox="1">
            <a:spLocks noGrp="1"/>
          </p:cNvSpPr>
          <p:nvPr>
            <p:ph type="ftr" sz="quarter" idx="3"/>
          </p:nvPr>
        </p:nvSpPr>
        <p:spPr/>
        <p:txBody>
          <a:bodyPr/>
          <a:lstStyle/>
          <a:p>
            <a:pPr marL="0" indent="0">
              <a:spcBef>
                <a:spcPct val="0"/>
              </a:spcBef>
              <a:buClrTx/>
              <a:buSzTx/>
              <a:buFontTx/>
              <a:buNone/>
            </a:pPr>
            <a:r>
              <a:rPr lang="en-US" altLang="en-US" sz="1400"/>
              <a:t>CS 3243 - Constraint Satisfaction</a:t>
            </a:r>
          </a:p>
        </p:txBody>
      </p:sp>
      <p:sp>
        <p:nvSpPr>
          <p:cNvPr id="6148" name="Slide Number Placeholder 5" hidden="1"/>
          <p:cNvSpPr txBox="1">
            <a:spLocks noGrp="1"/>
          </p:cNvSpPr>
          <p:nvPr>
            <p:ph type="sldNum" sz="quarter" idx="4"/>
          </p:nvPr>
        </p:nvSpPr>
        <p:spPr>
          <a:xfrm>
            <a:off x="7038975" y="6223000"/>
            <a:ext cx="1905000" cy="457200"/>
          </a:xfrm>
        </p:spPr>
        <p:txBody>
          <a:bodyPr/>
          <a:lstStyle/>
          <a:p>
            <a:pPr marL="0" indent="0">
              <a:spcBef>
                <a:spcPct val="0"/>
              </a:spcBef>
              <a:buClrTx/>
              <a:buSzTx/>
              <a:buFontTx/>
              <a:buNone/>
            </a:pPr>
            <a:fld id="{9A0DB2DC-4C9A-4742-B13C-FB6460FD3503}" type="slidenum">
              <a:rPr lang="en-US" altLang="en-US" sz="1400" dirty="0"/>
              <a:t>5</a:t>
            </a:fld>
            <a:endParaRPr lang="en-US" altLang="en-US" sz="1400"/>
          </a:p>
        </p:txBody>
      </p:sp>
      <p:sp>
        <p:nvSpPr>
          <p:cNvPr id="6149" name="Rectangle 2"/>
          <p:cNvSpPr>
            <a:spLocks noGrp="1"/>
          </p:cNvSpPr>
          <p:nvPr>
            <p:ph type="title"/>
          </p:nvPr>
        </p:nvSpPr>
        <p:spPr/>
        <p:txBody>
          <a:bodyPr vert="horz" wrap="square" lIns="91440" tIns="45720" rIns="91440" bIns="45720" anchor="b" anchorCtr="0"/>
          <a:lstStyle/>
          <a:p>
            <a:pPr eaLnBrk="1" hangingPunct="1"/>
            <a:r>
              <a:rPr lang="en-US" altLang="en-US" dirty="0"/>
              <a:t>Apply Long String to Remote</a:t>
            </a:r>
          </a:p>
        </p:txBody>
      </p:sp>
      <p:pic>
        <p:nvPicPr>
          <p:cNvPr id="2" name="Content Placeholder 1">
            <a:extLst>
              <a:ext uri="{FF2B5EF4-FFF2-40B4-BE49-F238E27FC236}">
                <a16:creationId xmlns:a16="http://schemas.microsoft.com/office/drawing/2014/main" id="{A30D5E92-D2D5-8CC7-76AC-D079346792D6}"/>
              </a:ext>
            </a:extLst>
          </p:cNvPr>
          <p:cNvPicPr>
            <a:picLocks noGrp="1" noChangeAspect="1"/>
          </p:cNvPicPr>
          <p:nvPr>
            <p:ph idx="1"/>
          </p:nvPr>
        </p:nvPicPr>
        <p:blipFill>
          <a:blip r:embed="rId2"/>
          <a:stretch>
            <a:fillRect/>
          </a:stretch>
        </p:blipFill>
        <p:spPr>
          <a:xfrm>
            <a:off x="137803" y="1363352"/>
            <a:ext cx="8804595" cy="866918"/>
          </a:xfrm>
        </p:spPr>
      </p:pic>
      <p:pic>
        <p:nvPicPr>
          <p:cNvPr id="4" name="Picture 3">
            <a:extLst>
              <a:ext uri="{FF2B5EF4-FFF2-40B4-BE49-F238E27FC236}">
                <a16:creationId xmlns:a16="http://schemas.microsoft.com/office/drawing/2014/main" id="{EAEDF2E6-2FCD-0E68-F054-207F8DC7E92F}"/>
              </a:ext>
            </a:extLst>
          </p:cNvPr>
          <p:cNvPicPr>
            <a:picLocks noChangeAspect="1"/>
          </p:cNvPicPr>
          <p:nvPr/>
        </p:nvPicPr>
        <p:blipFill>
          <a:blip r:embed="rId3"/>
          <a:stretch>
            <a:fillRect/>
          </a:stretch>
        </p:blipFill>
        <p:spPr>
          <a:xfrm>
            <a:off x="135866" y="3626756"/>
            <a:ext cx="4270321" cy="1940397"/>
          </a:xfrm>
          <a:prstGeom prst="rect">
            <a:avLst/>
          </a:prstGeom>
        </p:spPr>
      </p:pic>
      <p:pic>
        <p:nvPicPr>
          <p:cNvPr id="5" name="Picture 4">
            <a:extLst>
              <a:ext uri="{FF2B5EF4-FFF2-40B4-BE49-F238E27FC236}">
                <a16:creationId xmlns:a16="http://schemas.microsoft.com/office/drawing/2014/main" id="{61EFA3CC-F165-ADCA-0795-0E387AD958C8}"/>
              </a:ext>
            </a:extLst>
          </p:cNvPr>
          <p:cNvPicPr>
            <a:picLocks noChangeAspect="1"/>
          </p:cNvPicPr>
          <p:nvPr/>
        </p:nvPicPr>
        <p:blipFill>
          <a:blip r:embed="rId4"/>
          <a:stretch>
            <a:fillRect/>
          </a:stretch>
        </p:blipFill>
        <p:spPr>
          <a:xfrm>
            <a:off x="133994" y="2413049"/>
            <a:ext cx="8696325" cy="1133475"/>
          </a:xfrm>
          <a:prstGeom prst="rect">
            <a:avLst/>
          </a:prstGeom>
        </p:spPr>
      </p:pic>
      <p:pic>
        <p:nvPicPr>
          <p:cNvPr id="7" name="Picture 6">
            <a:extLst>
              <a:ext uri="{FF2B5EF4-FFF2-40B4-BE49-F238E27FC236}">
                <a16:creationId xmlns:a16="http://schemas.microsoft.com/office/drawing/2014/main" id="{945D541C-1E5C-EBC3-6FB1-E42C9E259306}"/>
              </a:ext>
            </a:extLst>
          </p:cNvPr>
          <p:cNvPicPr>
            <a:picLocks noChangeAspect="1"/>
          </p:cNvPicPr>
          <p:nvPr/>
        </p:nvPicPr>
        <p:blipFill>
          <a:blip r:embed="rId5"/>
          <a:stretch>
            <a:fillRect/>
          </a:stretch>
        </p:blipFill>
        <p:spPr>
          <a:xfrm>
            <a:off x="3561849" y="4732344"/>
            <a:ext cx="5384413" cy="19453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hidden="1"/>
          <p:cNvSpPr txBox="1">
            <a:spLocks noGrp="1"/>
          </p:cNvSpPr>
          <p:nvPr>
            <p:ph type="dt" sz="half" idx="2"/>
          </p:nvPr>
        </p:nvSpPr>
        <p:spPr/>
        <p:txBody>
          <a:bodyPr/>
          <a:lstStyle/>
          <a:p>
            <a:pPr marL="0" indent="0">
              <a:spcBef>
                <a:spcPct val="0"/>
              </a:spcBef>
              <a:buClrTx/>
              <a:buSzTx/>
              <a:buFontTx/>
              <a:buNone/>
            </a:pPr>
            <a:r>
              <a:rPr lang="en-US" altLang="en-US" sz="1400"/>
              <a:t>4 Feb 2004</a:t>
            </a:r>
          </a:p>
        </p:txBody>
      </p:sp>
      <p:sp>
        <p:nvSpPr>
          <p:cNvPr id="6147" name="Footer Placeholder 4" hidden="1"/>
          <p:cNvSpPr txBox="1">
            <a:spLocks noGrp="1"/>
          </p:cNvSpPr>
          <p:nvPr>
            <p:ph type="ftr" sz="quarter" idx="3"/>
          </p:nvPr>
        </p:nvSpPr>
        <p:spPr/>
        <p:txBody>
          <a:bodyPr/>
          <a:lstStyle/>
          <a:p>
            <a:pPr marL="0" indent="0">
              <a:spcBef>
                <a:spcPct val="0"/>
              </a:spcBef>
              <a:buClrTx/>
              <a:buSzTx/>
              <a:buFontTx/>
              <a:buNone/>
            </a:pPr>
            <a:r>
              <a:rPr lang="en-US" altLang="en-US" sz="1400"/>
              <a:t>CS 3243 - Constraint Satisfaction</a:t>
            </a:r>
          </a:p>
        </p:txBody>
      </p:sp>
      <p:sp>
        <p:nvSpPr>
          <p:cNvPr id="6148" name="Slide Number Placeholder 5" hidden="1"/>
          <p:cNvSpPr txBox="1">
            <a:spLocks noGrp="1"/>
          </p:cNvSpPr>
          <p:nvPr>
            <p:ph type="sldNum" sz="quarter" idx="4"/>
          </p:nvPr>
        </p:nvSpPr>
        <p:spPr>
          <a:xfrm>
            <a:off x="7038975" y="6223000"/>
            <a:ext cx="1905000" cy="457200"/>
          </a:xfrm>
        </p:spPr>
        <p:txBody>
          <a:bodyPr/>
          <a:lstStyle/>
          <a:p>
            <a:pPr marL="0" indent="0">
              <a:spcBef>
                <a:spcPct val="0"/>
              </a:spcBef>
              <a:buClrTx/>
              <a:buSzTx/>
              <a:buFontTx/>
              <a:buNone/>
            </a:pPr>
            <a:fld id="{9A0DB2DC-4C9A-4742-B13C-FB6460FD3503}" type="slidenum">
              <a:rPr lang="en-US" altLang="en-US" sz="1400" dirty="0"/>
              <a:t>6</a:t>
            </a:fld>
            <a:endParaRPr lang="en-US" altLang="en-US" sz="1400"/>
          </a:p>
        </p:txBody>
      </p:sp>
      <p:sp>
        <p:nvSpPr>
          <p:cNvPr id="6149" name="Rectangle 2"/>
          <p:cNvSpPr>
            <a:spLocks noGrp="1"/>
          </p:cNvSpPr>
          <p:nvPr>
            <p:ph type="title"/>
          </p:nvPr>
        </p:nvSpPr>
        <p:spPr/>
        <p:txBody>
          <a:bodyPr vert="horz" wrap="square" lIns="91440" tIns="45720" rIns="91440" bIns="45720" anchor="b" anchorCtr="0"/>
          <a:lstStyle/>
          <a:p>
            <a:pPr eaLnBrk="1" hangingPunct="1"/>
            <a:r>
              <a:rPr lang="en-US" altLang="en-US"/>
              <a:t>Different Route and Idea</a:t>
            </a:r>
          </a:p>
        </p:txBody>
      </p:sp>
      <p:sp>
        <p:nvSpPr>
          <p:cNvPr id="6150" name="Rectangle 3"/>
          <p:cNvSpPr>
            <a:spLocks noGrp="1"/>
          </p:cNvSpPr>
          <p:nvPr>
            <p:ph idx="1"/>
          </p:nvPr>
        </p:nvSpPr>
        <p:spPr>
          <a:xfrm>
            <a:off x="76200" y="1371600"/>
            <a:ext cx="6065520" cy="4608830"/>
          </a:xfrm>
        </p:spPr>
        <p:txBody>
          <a:bodyPr vert="horz" wrap="square" lIns="91440" tIns="45720" rIns="91440" bIns="45720" anchor="t" anchorCtr="0"/>
          <a:lstStyle/>
          <a:p>
            <a:pPr lvl="1" eaLnBrk="1" hangingPunct="1"/>
            <a:r>
              <a:rPr lang="en-US" altLang="en-US" dirty="0">
                <a:sym typeface="+mn-ea"/>
              </a:rPr>
              <a:t>Revisit the blacklist</a:t>
            </a:r>
            <a:endParaRPr lang="en-US" altLang="en-US" sz="2000" dirty="0"/>
          </a:p>
          <a:p>
            <a:pPr lvl="2" algn="l" eaLnBrk="1" hangingPunct="1"/>
            <a:r>
              <a:rPr lang="en-US" altLang="en-US" sz="1800" dirty="0">
                <a:sym typeface="+mn-ea"/>
              </a:rPr>
              <a:t>"\x3b\x54\x62\x69\x6e\x73\x68\xf6\xd2\xc0\x5f\xc9\x66\x6c\x61\x67"</a:t>
            </a:r>
            <a:endParaRPr lang="en-US" altLang="en-US" sz="1800" dirty="0"/>
          </a:p>
          <a:p>
            <a:pPr lvl="2" eaLnBrk="1" hangingPunct="1"/>
            <a:endParaRPr lang="en-US" altLang="en-US" dirty="0">
              <a:sym typeface="+mn-ea"/>
            </a:endParaRPr>
          </a:p>
          <a:p>
            <a:pPr lvl="1" eaLnBrk="1" hangingPunct="1"/>
            <a:r>
              <a:rPr lang="en-US" altLang="en-US" dirty="0">
                <a:sym typeface="+mn-ea"/>
              </a:rPr>
              <a:t>The blacklist is mainly targeting “/bin/</a:t>
            </a:r>
            <a:r>
              <a:rPr lang="en-US" altLang="en-US" dirty="0" err="1">
                <a:sym typeface="+mn-ea"/>
              </a:rPr>
              <a:t>sh</a:t>
            </a:r>
            <a:r>
              <a:rPr lang="en-US" altLang="en-US" dirty="0">
                <a:sym typeface="+mn-ea"/>
              </a:rPr>
              <a:t>” and “flag”</a:t>
            </a:r>
            <a:endParaRPr lang="en-US" altLang="en-US" dirty="0">
              <a:ea typeface="Tahoma"/>
              <a:cs typeface="Tahoma"/>
            </a:endParaRPr>
          </a:p>
          <a:p>
            <a:pPr lvl="2" eaLnBrk="1" hangingPunct="1"/>
            <a:r>
              <a:rPr lang="en-US" altLang="en-US" dirty="0">
                <a:sym typeface="+mn-ea"/>
              </a:rPr>
              <a:t>0x3b for </a:t>
            </a:r>
            <a:r>
              <a:rPr lang="en-US" altLang="en-US" dirty="0" err="1">
                <a:sym typeface="+mn-ea"/>
              </a:rPr>
              <a:t>execve</a:t>
            </a:r>
            <a:r>
              <a:rPr lang="en-US" altLang="en-US" dirty="0">
                <a:sym typeface="+mn-ea"/>
              </a:rPr>
              <a:t>() </a:t>
            </a:r>
            <a:endParaRPr lang="en-US" altLang="en-US" dirty="0">
              <a:ea typeface="Tahoma"/>
              <a:cs typeface="Tahoma"/>
            </a:endParaRPr>
          </a:p>
          <a:p>
            <a:pPr lvl="1" eaLnBrk="1" hangingPunct="1"/>
            <a:endParaRPr lang="en-US" altLang="en-US" sz="2800" dirty="0">
              <a:sym typeface="+mn-ea"/>
            </a:endParaRPr>
          </a:p>
          <a:p>
            <a:pPr lvl="1" eaLnBrk="1" hangingPunct="1"/>
            <a:endParaRPr lang="en-US" altLang="en-US" dirty="0">
              <a:sym typeface="+mn-ea"/>
            </a:endParaRPr>
          </a:p>
        </p:txBody>
      </p:sp>
      <p:pic>
        <p:nvPicPr>
          <p:cNvPr id="3" name="Picture 2"/>
          <p:cNvPicPr>
            <a:picLocks noChangeAspect="1"/>
          </p:cNvPicPr>
          <p:nvPr/>
        </p:nvPicPr>
        <p:blipFill>
          <a:blip r:embed="rId2"/>
          <a:stretch>
            <a:fillRect/>
          </a:stretch>
        </p:blipFill>
        <p:spPr>
          <a:xfrm>
            <a:off x="6324600" y="2209800"/>
            <a:ext cx="1969135" cy="2663825"/>
          </a:xfrm>
          <a:prstGeom prst="rect">
            <a:avLst/>
          </a:prstGeom>
        </p:spPr>
      </p:pic>
      <p:sp>
        <p:nvSpPr>
          <p:cNvPr id="4" name="Rectangle 3"/>
          <p:cNvSpPr>
            <a:spLocks noGrp="1"/>
          </p:cNvSpPr>
          <p:nvPr/>
        </p:nvSpPr>
        <p:spPr>
          <a:xfrm>
            <a:off x="76200" y="4724400"/>
            <a:ext cx="8977630" cy="176022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r>
              <a:rPr lang="en-US" altLang="en-US" sz="2400" dirty="0">
                <a:sym typeface="+mn-ea"/>
              </a:rPr>
              <a:t>Solution idea - shell  ASM code</a:t>
            </a:r>
            <a:endParaRPr lang="en-US" altLang="en-US" sz="2400" dirty="0"/>
          </a:p>
          <a:p>
            <a:pPr lvl="2" eaLnBrk="1" hangingPunct="1"/>
            <a:r>
              <a:rPr lang="en-US" altLang="en-US" dirty="0">
                <a:sym typeface="+mn-ea"/>
              </a:rPr>
              <a:t>Encode “/bin/</a:t>
            </a:r>
            <a:r>
              <a:rPr lang="en-US" altLang="en-US" dirty="0" err="1">
                <a:sym typeface="+mn-ea"/>
              </a:rPr>
              <a:t>sh</a:t>
            </a:r>
            <a:r>
              <a:rPr lang="en-US" altLang="en-US" dirty="0">
                <a:sym typeface="+mn-ea"/>
              </a:rPr>
              <a:t>” to get around filter</a:t>
            </a:r>
            <a:endParaRPr lang="en-US" altLang="en-US" dirty="0">
              <a:ea typeface="Tahoma"/>
              <a:cs typeface="Tahoma"/>
            </a:endParaRPr>
          </a:p>
          <a:p>
            <a:pPr lvl="2" eaLnBrk="1" hangingPunct="1"/>
            <a:r>
              <a:rPr lang="en-US" altLang="en-US" dirty="0">
                <a:sym typeface="+mn-ea"/>
              </a:rPr>
              <a:t>Decode with key to retrieve “/bin/</a:t>
            </a:r>
            <a:r>
              <a:rPr lang="en-US" altLang="en-US" dirty="0" err="1">
                <a:sym typeface="+mn-ea"/>
              </a:rPr>
              <a:t>sh</a:t>
            </a:r>
            <a:r>
              <a:rPr lang="en-US" altLang="en-US" dirty="0">
                <a:sym typeface="+mn-ea"/>
              </a:rPr>
              <a:t>” </a:t>
            </a:r>
            <a:endParaRPr lang="en-US" altLang="en-US" dirty="0">
              <a:ea typeface="Tahoma"/>
              <a:cs typeface="Tahoma"/>
            </a:endParaRPr>
          </a:p>
          <a:p>
            <a:pPr lvl="2" eaLnBrk="1" hangingPunct="1"/>
            <a:r>
              <a:rPr lang="en-US" altLang="en-US" dirty="0">
                <a:sym typeface="+mn-ea"/>
              </a:rPr>
              <a:t>Trigger system call - </a:t>
            </a:r>
            <a:r>
              <a:rPr lang="en-US" altLang="en-US" dirty="0" err="1">
                <a:sym typeface="+mn-ea"/>
              </a:rPr>
              <a:t>execve</a:t>
            </a:r>
            <a:r>
              <a:rPr lang="en-US" altLang="en-US" dirty="0">
                <a:sym typeface="+mn-ea"/>
              </a:rPr>
              <a:t>()</a:t>
            </a:r>
            <a:endParaRPr lang="en-US" altLang="en-US" dirty="0">
              <a:ea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hidden="1"/>
          <p:cNvSpPr txBox="1">
            <a:spLocks noGrp="1"/>
          </p:cNvSpPr>
          <p:nvPr>
            <p:ph type="dt" sz="half" idx="2"/>
          </p:nvPr>
        </p:nvSpPr>
        <p:spPr/>
        <p:txBody>
          <a:bodyPr/>
          <a:lstStyle/>
          <a:p>
            <a:pPr marL="0" indent="0">
              <a:spcBef>
                <a:spcPct val="0"/>
              </a:spcBef>
              <a:buClrTx/>
              <a:buSzTx/>
              <a:buFontTx/>
              <a:buNone/>
            </a:pPr>
            <a:r>
              <a:rPr lang="en-US" altLang="en-US" sz="1400"/>
              <a:t>4 Feb 2004</a:t>
            </a:r>
          </a:p>
        </p:txBody>
      </p:sp>
      <p:sp>
        <p:nvSpPr>
          <p:cNvPr id="6147" name="Footer Placeholder 4" hidden="1"/>
          <p:cNvSpPr txBox="1">
            <a:spLocks noGrp="1"/>
          </p:cNvSpPr>
          <p:nvPr>
            <p:ph type="ftr" sz="quarter" idx="3"/>
          </p:nvPr>
        </p:nvSpPr>
        <p:spPr/>
        <p:txBody>
          <a:bodyPr/>
          <a:lstStyle/>
          <a:p>
            <a:pPr marL="0" indent="0">
              <a:spcBef>
                <a:spcPct val="0"/>
              </a:spcBef>
              <a:buClrTx/>
              <a:buSzTx/>
              <a:buFontTx/>
              <a:buNone/>
            </a:pPr>
            <a:r>
              <a:rPr lang="en-US" altLang="en-US" sz="1400"/>
              <a:t>CS 3243 - Constraint Satisfaction</a:t>
            </a:r>
          </a:p>
        </p:txBody>
      </p:sp>
      <p:sp>
        <p:nvSpPr>
          <p:cNvPr id="6148" name="Slide Number Placeholder 5" hidden="1"/>
          <p:cNvSpPr txBox="1">
            <a:spLocks noGrp="1"/>
          </p:cNvSpPr>
          <p:nvPr>
            <p:ph type="sldNum" sz="quarter" idx="4"/>
          </p:nvPr>
        </p:nvSpPr>
        <p:spPr>
          <a:xfrm>
            <a:off x="7038975" y="6223000"/>
            <a:ext cx="1905000" cy="457200"/>
          </a:xfrm>
        </p:spPr>
        <p:txBody>
          <a:bodyPr/>
          <a:lstStyle/>
          <a:p>
            <a:pPr marL="0" indent="0">
              <a:spcBef>
                <a:spcPct val="0"/>
              </a:spcBef>
              <a:buClrTx/>
              <a:buSzTx/>
              <a:buFontTx/>
              <a:buNone/>
            </a:pPr>
            <a:fld id="{9A0DB2DC-4C9A-4742-B13C-FB6460FD3503}" type="slidenum">
              <a:rPr lang="en-US" altLang="en-US" sz="1400" dirty="0"/>
              <a:t>7</a:t>
            </a:fld>
            <a:endParaRPr lang="en-US" altLang="en-US" sz="1400"/>
          </a:p>
        </p:txBody>
      </p:sp>
      <p:sp>
        <p:nvSpPr>
          <p:cNvPr id="6149" name="Rectangle 2"/>
          <p:cNvSpPr>
            <a:spLocks noGrp="1"/>
          </p:cNvSpPr>
          <p:nvPr>
            <p:ph type="title"/>
          </p:nvPr>
        </p:nvSpPr>
        <p:spPr/>
        <p:txBody>
          <a:bodyPr vert="horz" wrap="square" lIns="91440" tIns="45720" rIns="91440" bIns="45720" anchor="b" anchorCtr="0"/>
          <a:lstStyle/>
          <a:p>
            <a:pPr eaLnBrk="1" hangingPunct="1"/>
            <a:r>
              <a:rPr lang="en-US" altLang="en-US" dirty="0"/>
              <a:t>ASM </a:t>
            </a:r>
            <a:r>
              <a:rPr lang="en-US" altLang="en-US" dirty="0" err="1"/>
              <a:t>ShellCode</a:t>
            </a:r>
            <a:endParaRPr lang="en-US" altLang="en-US" dirty="0"/>
          </a:p>
        </p:txBody>
      </p:sp>
      <p:sp>
        <p:nvSpPr>
          <p:cNvPr id="6150" name="Rectangle 3"/>
          <p:cNvSpPr>
            <a:spLocks noGrp="1"/>
          </p:cNvSpPr>
          <p:nvPr>
            <p:ph idx="1"/>
          </p:nvPr>
        </p:nvSpPr>
        <p:spPr>
          <a:xfrm>
            <a:off x="76200" y="1524000"/>
            <a:ext cx="8649970" cy="5008245"/>
          </a:xfrm>
        </p:spPr>
        <p:txBody>
          <a:bodyPr vert="horz" wrap="square" lIns="91440" tIns="45720" rIns="91440" bIns="45720" anchor="t" anchorCtr="0"/>
          <a:lstStyle/>
          <a:p>
            <a:pPr lvl="1" eaLnBrk="1" hangingPunct="1"/>
            <a:r>
              <a:rPr lang="en-US" altLang="en-US" sz="1400" dirty="0">
                <a:sym typeface="+mn-ea"/>
              </a:rPr>
              <a:t>shellcode = '''    </a:t>
            </a:r>
          </a:p>
          <a:p>
            <a:pPr lvl="1" eaLnBrk="1" hangingPunct="1"/>
            <a:r>
              <a:rPr lang="en-US" altLang="en-US" sz="1400" dirty="0">
                <a:sym typeface="+mn-ea"/>
              </a:rPr>
              <a:t>mov </a:t>
            </a:r>
            <a:r>
              <a:rPr lang="en-US" altLang="en-US" sz="1400" dirty="0" err="1">
                <a:sym typeface="+mn-ea"/>
              </a:rPr>
              <a:t>rax</a:t>
            </a:r>
            <a:r>
              <a:rPr lang="en-US" altLang="en-US" sz="1400" dirty="0">
                <a:sym typeface="+mn-ea"/>
              </a:rPr>
              <a:t>, 0x2020202020202020</a:t>
            </a:r>
          </a:p>
          <a:p>
            <a:pPr lvl="1" eaLnBrk="1" hangingPunct="1"/>
            <a:r>
              <a:rPr lang="en-US" altLang="en-US" sz="1400" dirty="0">
                <a:sym typeface="+mn-ea"/>
              </a:rPr>
              <a:t>push </a:t>
            </a:r>
            <a:r>
              <a:rPr lang="en-US" altLang="en-US" sz="1400" dirty="0" err="1">
                <a:sym typeface="+mn-ea"/>
              </a:rPr>
              <a:t>rax</a:t>
            </a:r>
            <a:endParaRPr lang="en-US" altLang="en-US" sz="1400" dirty="0">
              <a:sym typeface="+mn-ea"/>
            </a:endParaRPr>
          </a:p>
          <a:p>
            <a:pPr lvl="1" eaLnBrk="1" hangingPunct="1"/>
            <a:endParaRPr lang="en-US" altLang="en-US" sz="1400" dirty="0">
              <a:sym typeface="+mn-ea"/>
            </a:endParaRPr>
          </a:p>
          <a:p>
            <a:pPr lvl="1" eaLnBrk="1" hangingPunct="1"/>
            <a:r>
              <a:rPr lang="en-US" altLang="en-US" sz="1400" dirty="0">
                <a:sym typeface="+mn-ea"/>
              </a:rPr>
              <a:t>mov </a:t>
            </a:r>
            <a:r>
              <a:rPr lang="en-US" altLang="en-US" sz="1400" dirty="0" err="1">
                <a:sym typeface="+mn-ea"/>
              </a:rPr>
              <a:t>rax</a:t>
            </a:r>
            <a:r>
              <a:rPr lang="en-US" altLang="en-US" sz="1400" dirty="0">
                <a:sym typeface="+mn-ea"/>
              </a:rPr>
              <a:t>, 0x2020202020202020 ^ 0x68732f6e69622f</a:t>
            </a:r>
          </a:p>
          <a:p>
            <a:pPr lvl="1" eaLnBrk="1" hangingPunct="1"/>
            <a:endParaRPr lang="en-US" altLang="en-US" sz="1400" dirty="0">
              <a:sym typeface="+mn-ea"/>
            </a:endParaRPr>
          </a:p>
          <a:p>
            <a:pPr lvl="1" eaLnBrk="1" hangingPunct="1"/>
            <a:r>
              <a:rPr lang="en-US" altLang="en-US" sz="1400" dirty="0" err="1">
                <a:sym typeface="+mn-ea"/>
              </a:rPr>
              <a:t>xor</a:t>
            </a:r>
            <a:r>
              <a:rPr lang="en-US" altLang="en-US" sz="1400" dirty="0">
                <a:sym typeface="+mn-ea"/>
              </a:rPr>
              <a:t> [</a:t>
            </a:r>
            <a:r>
              <a:rPr lang="en-US" altLang="en-US" sz="1400" dirty="0" err="1">
                <a:sym typeface="+mn-ea"/>
              </a:rPr>
              <a:t>rsp</a:t>
            </a:r>
            <a:r>
              <a:rPr lang="en-US" altLang="en-US" sz="1400" dirty="0">
                <a:sym typeface="+mn-ea"/>
              </a:rPr>
              <a:t>], </a:t>
            </a:r>
            <a:r>
              <a:rPr lang="en-US" altLang="en-US" sz="1400" dirty="0" err="1">
                <a:sym typeface="+mn-ea"/>
              </a:rPr>
              <a:t>rax</a:t>
            </a:r>
            <a:endParaRPr lang="en-US" altLang="en-US" sz="1400" dirty="0">
              <a:sym typeface="+mn-ea"/>
            </a:endParaRPr>
          </a:p>
          <a:p>
            <a:pPr lvl="1" eaLnBrk="1" hangingPunct="1"/>
            <a:endParaRPr lang="en-US" altLang="en-US" sz="1400" dirty="0">
              <a:sym typeface="+mn-ea"/>
            </a:endParaRPr>
          </a:p>
          <a:p>
            <a:pPr lvl="1" eaLnBrk="1" hangingPunct="1"/>
            <a:r>
              <a:rPr lang="en-US" altLang="en-US" sz="1400" dirty="0">
                <a:sym typeface="+mn-ea"/>
              </a:rPr>
              <a:t>mov </a:t>
            </a:r>
            <a:r>
              <a:rPr lang="en-US" altLang="en-US" sz="1400" dirty="0" err="1">
                <a:sym typeface="+mn-ea"/>
              </a:rPr>
              <a:t>rdi</a:t>
            </a:r>
            <a:r>
              <a:rPr lang="en-US" altLang="en-US" sz="1400" dirty="0">
                <a:sym typeface="+mn-ea"/>
              </a:rPr>
              <a:t>, </a:t>
            </a:r>
            <a:r>
              <a:rPr lang="en-US" altLang="en-US" sz="1400" dirty="0" err="1">
                <a:sym typeface="+mn-ea"/>
              </a:rPr>
              <a:t>rsp</a:t>
            </a:r>
            <a:endParaRPr lang="en-US" altLang="en-US" sz="1400" dirty="0">
              <a:sym typeface="+mn-ea"/>
            </a:endParaRPr>
          </a:p>
          <a:p>
            <a:pPr lvl="1" eaLnBrk="1" hangingPunct="1"/>
            <a:endParaRPr lang="en-US" altLang="en-US" sz="1400" dirty="0">
              <a:sym typeface="+mn-ea"/>
            </a:endParaRPr>
          </a:p>
          <a:p>
            <a:pPr lvl="1" eaLnBrk="1" hangingPunct="1"/>
            <a:r>
              <a:rPr lang="en-US" altLang="en-US" sz="1400" dirty="0">
                <a:sym typeface="+mn-ea"/>
              </a:rPr>
              <a:t>push 0x0</a:t>
            </a:r>
          </a:p>
          <a:p>
            <a:pPr lvl="1" eaLnBrk="1" hangingPunct="1"/>
            <a:r>
              <a:rPr lang="en-US" altLang="en-US" sz="1400" dirty="0">
                <a:sym typeface="+mn-ea"/>
              </a:rPr>
              <a:t>pop </a:t>
            </a:r>
            <a:r>
              <a:rPr lang="en-US" altLang="en-US" sz="1400" dirty="0" err="1">
                <a:sym typeface="+mn-ea"/>
              </a:rPr>
              <a:t>rsi</a:t>
            </a:r>
            <a:endParaRPr lang="en-US" altLang="en-US" sz="1400" dirty="0">
              <a:sym typeface="+mn-ea"/>
            </a:endParaRPr>
          </a:p>
          <a:p>
            <a:pPr lvl="1" eaLnBrk="1" hangingPunct="1"/>
            <a:r>
              <a:rPr lang="en-US" altLang="en-US" sz="1400" dirty="0">
                <a:sym typeface="+mn-ea"/>
              </a:rPr>
              <a:t>push 0x0</a:t>
            </a:r>
          </a:p>
          <a:p>
            <a:pPr lvl="1" eaLnBrk="1" hangingPunct="1"/>
            <a:r>
              <a:rPr lang="en-US" altLang="en-US" sz="1400" dirty="0">
                <a:sym typeface="+mn-ea"/>
              </a:rPr>
              <a:t>pop </a:t>
            </a:r>
            <a:r>
              <a:rPr lang="en-US" altLang="en-US" sz="1400" dirty="0" err="1">
                <a:sym typeface="+mn-ea"/>
              </a:rPr>
              <a:t>rdx</a:t>
            </a:r>
            <a:endParaRPr lang="en-US" altLang="en-US" sz="1400" dirty="0">
              <a:sym typeface="+mn-ea"/>
            </a:endParaRPr>
          </a:p>
          <a:p>
            <a:pPr lvl="1" eaLnBrk="1" hangingPunct="1"/>
            <a:endParaRPr lang="en-US" altLang="en-US" sz="1400" dirty="0">
              <a:sym typeface="+mn-ea"/>
            </a:endParaRPr>
          </a:p>
          <a:p>
            <a:pPr lvl="1" eaLnBrk="1" hangingPunct="1"/>
            <a:r>
              <a:rPr lang="en-US" altLang="en-US" sz="1400" dirty="0">
                <a:sym typeface="+mn-ea"/>
              </a:rPr>
              <a:t>push 0x3a</a:t>
            </a:r>
          </a:p>
          <a:p>
            <a:pPr lvl="1" eaLnBrk="1" hangingPunct="1"/>
            <a:r>
              <a:rPr lang="en-US" altLang="en-US" sz="1400" dirty="0">
                <a:sym typeface="+mn-ea"/>
              </a:rPr>
              <a:t>pop </a:t>
            </a:r>
            <a:r>
              <a:rPr lang="en-US" altLang="en-US" sz="1400" dirty="0" err="1">
                <a:sym typeface="+mn-ea"/>
              </a:rPr>
              <a:t>rax</a:t>
            </a:r>
            <a:endParaRPr lang="en-US" altLang="en-US" sz="1400" dirty="0">
              <a:sym typeface="+mn-ea"/>
            </a:endParaRPr>
          </a:p>
          <a:p>
            <a:pPr lvl="1" eaLnBrk="1" hangingPunct="1"/>
            <a:r>
              <a:rPr lang="en-US" altLang="en-US" sz="1400" dirty="0">
                <a:sym typeface="+mn-ea"/>
              </a:rPr>
              <a:t>add al, 0x1</a:t>
            </a:r>
          </a:p>
          <a:p>
            <a:pPr lvl="1" eaLnBrk="1" hangingPunct="1"/>
            <a:r>
              <a:rPr lang="en-US" altLang="en-US" sz="1400" dirty="0" err="1">
                <a:sym typeface="+mn-ea"/>
              </a:rPr>
              <a:t>syscall</a:t>
            </a:r>
            <a:endParaRPr lang="en-US" altLang="en-US" sz="1400" dirty="0">
              <a:sym typeface="+mn-ea"/>
            </a:endParaRPr>
          </a:p>
          <a:p>
            <a:pPr lvl="1" eaLnBrk="1" hangingPunct="1"/>
            <a:r>
              <a:rPr lang="en-US" altLang="en-US" sz="1400" dirty="0">
                <a:sym typeface="+mn-ea"/>
              </a:rPr>
              <a:t>'''</a:t>
            </a:r>
          </a:p>
        </p:txBody>
      </p:sp>
      <p:sp>
        <p:nvSpPr>
          <p:cNvPr id="2" name="Line Callout 1 (Accent Bar) 1"/>
          <p:cNvSpPr/>
          <p:nvPr/>
        </p:nvSpPr>
        <p:spPr>
          <a:xfrm>
            <a:off x="6858000" y="1600200"/>
            <a:ext cx="1450340" cy="325120"/>
          </a:xfrm>
          <a:prstGeom prst="accentCallout1">
            <a:avLst>
              <a:gd name="adj1" fmla="val 18750"/>
              <a:gd name="adj2" fmla="val -8333"/>
              <a:gd name="adj3" fmla="val 150195"/>
              <a:gd name="adj4" fmla="val -233931"/>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Tahoma" panose="020B0604030504040204" pitchFamily="34" charset="0"/>
              </a:rPr>
              <a:t>push key to stack</a:t>
            </a:r>
          </a:p>
        </p:txBody>
      </p:sp>
      <p:sp>
        <p:nvSpPr>
          <p:cNvPr id="3" name="Line Callout 1 (Accent Bar) 2"/>
          <p:cNvSpPr/>
          <p:nvPr/>
        </p:nvSpPr>
        <p:spPr>
          <a:xfrm>
            <a:off x="6934200" y="2712720"/>
            <a:ext cx="1450340" cy="325120"/>
          </a:xfrm>
          <a:prstGeom prst="accentCallout1">
            <a:avLst>
              <a:gd name="adj1" fmla="val 18750"/>
              <a:gd name="adj2" fmla="val -8333"/>
              <a:gd name="adj3" fmla="val -1171"/>
              <a:gd name="adj4" fmla="val -122854"/>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Tahoma" panose="020B0604030504040204" pitchFamily="34" charset="0"/>
              </a:rPr>
              <a:t>encrpted /bin/sh</a:t>
            </a:r>
          </a:p>
        </p:txBody>
      </p:sp>
      <p:sp>
        <p:nvSpPr>
          <p:cNvPr id="4" name="Line Callout 1 (Accent Bar) 3"/>
          <p:cNvSpPr/>
          <p:nvPr/>
        </p:nvSpPr>
        <p:spPr>
          <a:xfrm>
            <a:off x="4038600" y="3200400"/>
            <a:ext cx="1642110" cy="325120"/>
          </a:xfrm>
          <a:prstGeom prst="accentCallout1">
            <a:avLst>
              <a:gd name="adj1" fmla="val 18750"/>
              <a:gd name="adj2" fmla="val -8333"/>
              <a:gd name="adj3" fmla="val -1171"/>
              <a:gd name="adj4" fmla="val -122854"/>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Tahoma" panose="020B0604030504040204" pitchFamily="34" charset="0"/>
              </a:rPr>
              <a:t>decrpt /bin/sh by XOR key and encrpted string</a:t>
            </a:r>
          </a:p>
        </p:txBody>
      </p:sp>
      <p:sp>
        <p:nvSpPr>
          <p:cNvPr id="5" name="Line Callout 1 (Accent Bar) 4"/>
          <p:cNvSpPr/>
          <p:nvPr/>
        </p:nvSpPr>
        <p:spPr>
          <a:xfrm>
            <a:off x="3962400" y="3733800"/>
            <a:ext cx="1642110" cy="325120"/>
          </a:xfrm>
          <a:prstGeom prst="accentCallout1">
            <a:avLst>
              <a:gd name="adj1" fmla="val 18750"/>
              <a:gd name="adj2" fmla="val -8333"/>
              <a:gd name="adj3" fmla="val -1171"/>
              <a:gd name="adj4" fmla="val -122854"/>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Tahoma" panose="020B0604030504040204" pitchFamily="34" charset="0"/>
              </a:rPr>
              <a:t>1st argument to sys call points to decrpted /bin/sh</a:t>
            </a:r>
          </a:p>
        </p:txBody>
      </p:sp>
      <p:sp>
        <p:nvSpPr>
          <p:cNvPr id="6" name="Line Callout 1 (Accent Bar) 5"/>
          <p:cNvSpPr/>
          <p:nvPr/>
        </p:nvSpPr>
        <p:spPr>
          <a:xfrm>
            <a:off x="3886200" y="4495800"/>
            <a:ext cx="1642110" cy="325120"/>
          </a:xfrm>
          <a:prstGeom prst="accentCallout1">
            <a:avLst>
              <a:gd name="adj1" fmla="val 18750"/>
              <a:gd name="adj2" fmla="val -8333"/>
              <a:gd name="adj3" fmla="val -1171"/>
              <a:gd name="adj4" fmla="val -122854"/>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Tahoma" panose="020B0604030504040204" pitchFamily="34" charset="0"/>
              </a:rPr>
              <a:t>2nd argument to sys call is NULL</a:t>
            </a:r>
          </a:p>
        </p:txBody>
      </p:sp>
      <p:sp>
        <p:nvSpPr>
          <p:cNvPr id="7" name="Line Callout 1 (Accent Bar) 6"/>
          <p:cNvSpPr/>
          <p:nvPr/>
        </p:nvSpPr>
        <p:spPr>
          <a:xfrm>
            <a:off x="3886200" y="4953000"/>
            <a:ext cx="1642110" cy="325120"/>
          </a:xfrm>
          <a:prstGeom prst="accentCallout1">
            <a:avLst>
              <a:gd name="adj1" fmla="val 18750"/>
              <a:gd name="adj2" fmla="val -8333"/>
              <a:gd name="adj3" fmla="val -1171"/>
              <a:gd name="adj4" fmla="val -122854"/>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Tahoma" panose="020B0604030504040204" pitchFamily="34" charset="0"/>
              </a:rPr>
              <a:t>3rd argument to sys call is NULL</a:t>
            </a:r>
          </a:p>
        </p:txBody>
      </p:sp>
      <p:sp>
        <p:nvSpPr>
          <p:cNvPr id="8" name="Line Callout 1 (Accent Bar) 7"/>
          <p:cNvSpPr/>
          <p:nvPr/>
        </p:nvSpPr>
        <p:spPr>
          <a:xfrm>
            <a:off x="3886200" y="5715000"/>
            <a:ext cx="1532890" cy="325120"/>
          </a:xfrm>
          <a:prstGeom prst="accentCallout1">
            <a:avLst>
              <a:gd name="adj1" fmla="val 18750"/>
              <a:gd name="adj2" fmla="val -8333"/>
              <a:gd name="adj3" fmla="val -1171"/>
              <a:gd name="adj4" fmla="val -122854"/>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Tahoma" panose="020B0604030504040204" pitchFamily="34" charset="0"/>
              </a:rPr>
              <a:t>rax to 03b, which sets execve() call</a:t>
            </a:r>
          </a:p>
        </p:txBody>
      </p:sp>
      <p:sp>
        <p:nvSpPr>
          <p:cNvPr id="9" name="Right Brace 8"/>
          <p:cNvSpPr/>
          <p:nvPr/>
        </p:nvSpPr>
        <p:spPr>
          <a:xfrm>
            <a:off x="1676400" y="4191000"/>
            <a:ext cx="76200" cy="381000"/>
          </a:xfrm>
          <a:prstGeom prst="rightBrac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Tahoma" panose="020B0604030504040204" pitchFamily="34" charset="0"/>
            </a:endParaRPr>
          </a:p>
        </p:txBody>
      </p:sp>
      <p:sp>
        <p:nvSpPr>
          <p:cNvPr id="10" name="Right Brace 9"/>
          <p:cNvSpPr/>
          <p:nvPr/>
        </p:nvSpPr>
        <p:spPr>
          <a:xfrm>
            <a:off x="1727200" y="4699000"/>
            <a:ext cx="76200" cy="381000"/>
          </a:xfrm>
          <a:prstGeom prst="rightBrac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Tahoma" panose="020B0604030504040204" pitchFamily="34" charset="0"/>
            </a:endParaRPr>
          </a:p>
        </p:txBody>
      </p:sp>
      <p:sp>
        <p:nvSpPr>
          <p:cNvPr id="11" name="Right Brace 10"/>
          <p:cNvSpPr/>
          <p:nvPr/>
        </p:nvSpPr>
        <p:spPr>
          <a:xfrm>
            <a:off x="1828800" y="5562600"/>
            <a:ext cx="76200" cy="381000"/>
          </a:xfrm>
          <a:prstGeom prst="rightBrac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Tahoma" panose="020B0604030504040204" pitchFamily="34" charset="0"/>
            </a:endParaRPr>
          </a:p>
        </p:txBody>
      </p:sp>
      <p:sp>
        <p:nvSpPr>
          <p:cNvPr id="12" name="TextBox 11">
            <a:extLst>
              <a:ext uri="{FF2B5EF4-FFF2-40B4-BE49-F238E27FC236}">
                <a16:creationId xmlns:a16="http://schemas.microsoft.com/office/drawing/2014/main" id="{BC8CEFBD-C5D3-FA07-0751-63A65275322E}"/>
              </a:ext>
            </a:extLst>
          </p:cNvPr>
          <p:cNvSpPr txBox="1"/>
          <p:nvPr/>
        </p:nvSpPr>
        <p:spPr>
          <a:xfrm>
            <a:off x="6063241" y="5498669"/>
            <a:ext cx="28720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solidFill>
                  <a:srgbClr val="000000"/>
                </a:solidFill>
                <a:latin typeface="Courier New"/>
                <a:cs typeface="Courier New"/>
              </a:rPr>
              <a:t>sc = asm(shellcode)</a:t>
            </a:r>
            <a:r>
              <a:rPr lang="en-US" sz="1600">
                <a:solidFill>
                  <a:srgbClr val="000000"/>
                </a:solidFill>
                <a:latin typeface="Courier New"/>
                <a:cs typeface="Courier New"/>
              </a:rPr>
              <a:t>
</a:t>
            </a:r>
            <a:r>
              <a:rPr lang="en-US" sz="1600" err="1">
                <a:solidFill>
                  <a:srgbClr val="000000"/>
                </a:solidFill>
                <a:latin typeface="Courier New"/>
                <a:cs typeface="Courier New"/>
              </a:rPr>
              <a:t>sh.sendline</a:t>
            </a:r>
            <a:r>
              <a:rPr lang="en-US" sz="1600">
                <a:solidFill>
                  <a:srgbClr val="000000"/>
                </a:solidFill>
                <a:latin typeface="Courier New"/>
                <a:cs typeface="Courier New"/>
              </a:rPr>
              <a:t>(</a:t>
            </a:r>
            <a:r>
              <a:rPr lang="en-US" sz="1600" err="1">
                <a:solidFill>
                  <a:srgbClr val="000000"/>
                </a:solidFill>
                <a:latin typeface="Courier New"/>
                <a:cs typeface="Courier New"/>
              </a:rPr>
              <a:t>sc)</a:t>
            </a:r>
            <a:r>
              <a:rPr lang="en-US" sz="1600">
                <a:solidFill>
                  <a:srgbClr val="000000"/>
                </a:solidFill>
                <a:latin typeface="Courier New"/>
                <a:cs typeface="Courier New"/>
              </a:rPr>
              <a:t>
</a:t>
            </a:r>
            <a:r>
              <a:rPr lang="en-US" sz="1600" err="1">
                <a:solidFill>
                  <a:srgbClr val="000000"/>
                </a:solidFill>
                <a:latin typeface="Courier New"/>
                <a:cs typeface="Courier New"/>
              </a:rPr>
              <a:t>sh.interactive</a:t>
            </a:r>
            <a:r>
              <a:rPr lang="en-US" sz="1600">
                <a:solidFill>
                  <a:srgbClr val="000000"/>
                </a:solidFill>
                <a:latin typeface="Courier New"/>
                <a:cs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hidden="1"/>
          <p:cNvSpPr txBox="1">
            <a:spLocks noGrp="1"/>
          </p:cNvSpPr>
          <p:nvPr>
            <p:ph type="dt" sz="half" idx="2"/>
          </p:nvPr>
        </p:nvSpPr>
        <p:spPr/>
        <p:txBody>
          <a:bodyPr/>
          <a:lstStyle/>
          <a:p>
            <a:pPr marL="0" indent="0">
              <a:spcBef>
                <a:spcPct val="0"/>
              </a:spcBef>
              <a:buClrTx/>
              <a:buSzTx/>
              <a:buFontTx/>
              <a:buNone/>
            </a:pPr>
            <a:r>
              <a:rPr lang="en-US" altLang="en-US" sz="1400"/>
              <a:t>4 Feb 2004</a:t>
            </a:r>
          </a:p>
        </p:txBody>
      </p:sp>
      <p:sp>
        <p:nvSpPr>
          <p:cNvPr id="6147" name="Footer Placeholder 4" hidden="1"/>
          <p:cNvSpPr txBox="1">
            <a:spLocks noGrp="1"/>
          </p:cNvSpPr>
          <p:nvPr>
            <p:ph type="ftr" sz="quarter" idx="3"/>
          </p:nvPr>
        </p:nvSpPr>
        <p:spPr/>
        <p:txBody>
          <a:bodyPr/>
          <a:lstStyle/>
          <a:p>
            <a:pPr marL="0" indent="0">
              <a:spcBef>
                <a:spcPct val="0"/>
              </a:spcBef>
              <a:buClrTx/>
              <a:buSzTx/>
              <a:buFontTx/>
              <a:buNone/>
            </a:pPr>
            <a:r>
              <a:rPr lang="en-US" altLang="en-US" sz="1400"/>
              <a:t>CS 3243 - Constraint Satisfaction</a:t>
            </a:r>
          </a:p>
        </p:txBody>
      </p:sp>
      <p:sp>
        <p:nvSpPr>
          <p:cNvPr id="6148" name="Slide Number Placeholder 5" hidden="1"/>
          <p:cNvSpPr txBox="1">
            <a:spLocks noGrp="1"/>
          </p:cNvSpPr>
          <p:nvPr>
            <p:ph type="sldNum" sz="quarter" idx="4"/>
          </p:nvPr>
        </p:nvSpPr>
        <p:spPr>
          <a:xfrm>
            <a:off x="7038975" y="6223000"/>
            <a:ext cx="1905000" cy="457200"/>
          </a:xfrm>
        </p:spPr>
        <p:txBody>
          <a:bodyPr/>
          <a:lstStyle/>
          <a:p>
            <a:pPr marL="0" indent="0">
              <a:spcBef>
                <a:spcPct val="0"/>
              </a:spcBef>
              <a:buClrTx/>
              <a:buSzTx/>
              <a:buFontTx/>
              <a:buNone/>
            </a:pPr>
            <a:fld id="{9A0DB2DC-4C9A-4742-B13C-FB6460FD3503}" type="slidenum">
              <a:rPr lang="en-US" altLang="en-US" sz="1400" dirty="0"/>
              <a:t>8</a:t>
            </a:fld>
            <a:endParaRPr lang="en-US" altLang="en-US" sz="1400"/>
          </a:p>
        </p:txBody>
      </p:sp>
      <p:sp>
        <p:nvSpPr>
          <p:cNvPr id="6149" name="Rectangle 2"/>
          <p:cNvSpPr>
            <a:spLocks noGrp="1"/>
          </p:cNvSpPr>
          <p:nvPr>
            <p:ph type="title"/>
          </p:nvPr>
        </p:nvSpPr>
        <p:spPr/>
        <p:txBody>
          <a:bodyPr vert="horz" wrap="square" lIns="91440" tIns="45720" rIns="91440" bIns="45720" anchor="b" anchorCtr="0"/>
          <a:lstStyle/>
          <a:p>
            <a:pPr eaLnBrk="1" hangingPunct="1"/>
            <a:r>
              <a:rPr lang="en-US" altLang="en-US" dirty="0"/>
              <a:t>Screenshot of the Results</a:t>
            </a:r>
          </a:p>
        </p:txBody>
      </p:sp>
      <p:pic>
        <p:nvPicPr>
          <p:cNvPr id="5" name="Content Placeholder 4"/>
          <p:cNvPicPr>
            <a:picLocks noGrp="1" noChangeAspect="1"/>
          </p:cNvPicPr>
          <p:nvPr>
            <p:ph idx="1"/>
          </p:nvPr>
        </p:nvPicPr>
        <p:blipFill>
          <a:blip r:embed="rId3"/>
          <a:stretch>
            <a:fillRect/>
          </a:stretch>
        </p:blipFill>
        <p:spPr>
          <a:xfrm>
            <a:off x="1116330" y="1524000"/>
            <a:ext cx="7026910" cy="4608830"/>
          </a:xfrm>
          <a:prstGeom prst="rect">
            <a:avLst/>
          </a:prstGeom>
        </p:spPr>
      </p:pic>
      <p:sp>
        <p:nvSpPr>
          <p:cNvPr id="4" name="Rectangles 3">
            <a:extLst>
              <a:ext uri="{FF2B5EF4-FFF2-40B4-BE49-F238E27FC236}">
                <a16:creationId xmlns:a16="http://schemas.microsoft.com/office/drawing/2014/main" id="{F8029BEA-1966-6CD1-612F-DE4A503E48C1}"/>
              </a:ext>
            </a:extLst>
          </p:cNvPr>
          <p:cNvSpPr/>
          <p:nvPr/>
        </p:nvSpPr>
        <p:spPr>
          <a:xfrm>
            <a:off x="5645552" y="5333499"/>
            <a:ext cx="2214068" cy="707886"/>
          </a:xfrm>
          <a:prstGeom prst="rect">
            <a:avLst/>
          </a:prstGeom>
          <a:noFill/>
          <a:ln>
            <a:noFill/>
          </a:ln>
        </p:spPr>
        <p:txBody>
          <a:bodyPr wrap="none" lIns="91440" tIns="45720" rIns="91440" bIns="45720" rtlCol="0" anchor="t">
            <a:spAutoFit/>
          </a:bodyPr>
          <a:lstStyle/>
          <a:p>
            <a:pPr algn="ctr"/>
            <a:r>
              <a:rPr lang="en-US" altLang="zh-CN" sz="4000" b="1">
                <a:solidFill>
                  <a:schemeClr val="accent1"/>
                </a:solidFill>
                <a:effectLst>
                  <a:outerShdw blurRad="38100" dist="25400" dir="5400000" algn="ctr" rotWithShape="0">
                    <a:srgbClr val="6E747A">
                      <a:alpha val="43000"/>
                    </a:srgbClr>
                  </a:outerShdw>
                </a:effectLst>
                <a:latin typeface="Tahoma"/>
                <a:ea typeface="Tahoma"/>
                <a:cs typeface="Tahoma"/>
              </a:rPr>
              <a:t>Success</a:t>
            </a:r>
            <a:endParaRPr lang="en-US" altLang="zh-CN" sz="4000" b="1">
              <a:solidFill>
                <a:schemeClr val="accent1"/>
              </a:solidFill>
              <a:effectLst>
                <a:outerShdw blurRad="38100" dist="25400" dir="5400000" algn="ctr" rotWithShape="0">
                  <a:srgbClr val="6E747A">
                    <a:alpha val="43000"/>
                  </a:srgbClr>
                </a:outerShdw>
              </a:effectLst>
              <a:ea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CC87-CED8-DA67-1DC7-F4AC6BBBF638}"/>
              </a:ext>
            </a:extLst>
          </p:cNvPr>
          <p:cNvSpPr>
            <a:spLocks noGrp="1"/>
          </p:cNvSpPr>
          <p:nvPr>
            <p:ph type="title"/>
          </p:nvPr>
        </p:nvSpPr>
        <p:spPr>
          <a:xfrm>
            <a:off x="385473" y="145041"/>
            <a:ext cx="7793037" cy="852487"/>
          </a:xfrm>
        </p:spPr>
        <p:txBody>
          <a:bodyPr/>
          <a:lstStyle/>
          <a:p>
            <a:r>
              <a:rPr lang="en-US" sz="2400" b="1" dirty="0">
                <a:solidFill>
                  <a:schemeClr val="tx1"/>
                </a:solidFill>
              </a:rPr>
              <a:t>Summary of Steps to Hack The Box: Execute       (Buffer Overflow Challenge)</a:t>
            </a:r>
          </a:p>
        </p:txBody>
      </p:sp>
      <p:sp>
        <p:nvSpPr>
          <p:cNvPr id="3" name="Content Placeholder 2">
            <a:extLst>
              <a:ext uri="{FF2B5EF4-FFF2-40B4-BE49-F238E27FC236}">
                <a16:creationId xmlns:a16="http://schemas.microsoft.com/office/drawing/2014/main" id="{4C8D8A0F-A0DB-20EF-42FF-78A8BBF75F5B}"/>
              </a:ext>
            </a:extLst>
          </p:cNvPr>
          <p:cNvSpPr>
            <a:spLocks noGrp="1"/>
          </p:cNvSpPr>
          <p:nvPr>
            <p:ph idx="1"/>
          </p:nvPr>
        </p:nvSpPr>
        <p:spPr>
          <a:xfrm>
            <a:off x="293687" y="1091045"/>
            <a:ext cx="8650288" cy="5410200"/>
          </a:xfrm>
        </p:spPr>
        <p:txBody>
          <a:bodyPr/>
          <a:lstStyle/>
          <a:p>
            <a:r>
              <a:rPr lang="en-US" sz="2000" dirty="0">
                <a:latin typeface="+mj-lt"/>
              </a:rPr>
              <a:t>This was a buffer overflow vulnerability. The target program expects a fixed amount of input, but if too much characters, it overflows the memory, allowing you to control the execution flow. In this challenge, our team discovered that after 60 characters, the overflow occurs, enabling command injection.</a:t>
            </a:r>
          </a:p>
          <a:p>
            <a:pPr marL="0" marR="0">
              <a:lnSpc>
                <a:spcPct val="115000"/>
              </a:lnSpc>
              <a:spcAft>
                <a:spcPts val="800"/>
              </a:spcAft>
              <a:buNone/>
            </a:pPr>
            <a:r>
              <a:rPr lang="en-US" sz="2400" b="1" kern="100" dirty="0">
                <a:effectLst/>
                <a:latin typeface="+mj-lt"/>
                <a:ea typeface="Aptos" panose="020B0004020202020204" pitchFamily="34" charset="0"/>
                <a:cs typeface="Times New Roman" panose="02020603050405020304" pitchFamily="18" charset="0"/>
              </a:rPr>
              <a:t>Our Team's Strategy</a:t>
            </a:r>
          </a:p>
          <a:p>
            <a:pPr marL="342900" marR="0" lvl="0" indent="-342900">
              <a:lnSpc>
                <a:spcPct val="115000"/>
              </a:lnSpc>
              <a:buFont typeface="Symbol" panose="05050102010706020507" pitchFamily="18" charset="2"/>
              <a:buChar char=""/>
            </a:pPr>
            <a:r>
              <a:rPr lang="en-US" sz="2000" kern="100" dirty="0">
                <a:latin typeface="+mj-lt"/>
                <a:ea typeface="Aptos" panose="020B0004020202020204" pitchFamily="34" charset="0"/>
                <a:cs typeface="Times New Roman" panose="02020603050405020304" pitchFamily="18" charset="0"/>
              </a:rPr>
              <a:t>We p</a:t>
            </a:r>
            <a:r>
              <a:rPr lang="en-US" sz="2000" kern="100" dirty="0">
                <a:effectLst/>
                <a:latin typeface="+mj-lt"/>
                <a:ea typeface="Aptos" panose="020B0004020202020204" pitchFamily="34" charset="0"/>
                <a:cs typeface="Times New Roman" panose="02020603050405020304" pitchFamily="18" charset="0"/>
              </a:rPr>
              <a:t>ut 60 characters → Filled the program's input buffer exactly (using harmless characters like 'm’).</a:t>
            </a:r>
          </a:p>
          <a:p>
            <a:pPr marL="342900" marR="0" lvl="0" indent="-342900">
              <a:lnSpc>
                <a:spcPct val="115000"/>
              </a:lnSpc>
              <a:buFont typeface="Symbol" panose="05050102010706020507" pitchFamily="18" charset="2"/>
              <a:buChar char=""/>
            </a:pPr>
            <a:r>
              <a:rPr lang="en-US" sz="2000" kern="100" dirty="0">
                <a:effectLst/>
                <a:latin typeface="+mj-lt"/>
                <a:ea typeface="Aptos" panose="020B0004020202020204" pitchFamily="34" charset="0"/>
                <a:cs typeface="Times New Roman" panose="02020603050405020304" pitchFamily="18" charset="0"/>
              </a:rPr>
              <a:t>Certain characters (like /, ., f, l, a, g) are blacklisted and will cause the program to exit if detected, so avoid them at this stage.</a:t>
            </a:r>
          </a:p>
          <a:p>
            <a:pPr marL="342900" marR="0" lvl="0" indent="-342900">
              <a:lnSpc>
                <a:spcPct val="115000"/>
              </a:lnSpc>
              <a:spcAft>
                <a:spcPts val="800"/>
              </a:spcAft>
              <a:buFont typeface="Symbol" panose="05050102010706020507" pitchFamily="18" charset="2"/>
              <a:buChar char=""/>
            </a:pPr>
            <a:r>
              <a:rPr lang="en-US" sz="2000" kern="100" dirty="0">
                <a:effectLst/>
                <a:latin typeface="+mj-lt"/>
                <a:ea typeface="Aptos" panose="020B0004020202020204" pitchFamily="34" charset="0"/>
                <a:cs typeface="Times New Roman" panose="02020603050405020304" pitchFamily="18" charset="0"/>
              </a:rPr>
              <a:t>Then we executed a command immediately </a:t>
            </a:r>
            <a:r>
              <a:rPr lang="en-US" sz="2000" kern="100" dirty="0">
                <a:latin typeface="+mj-lt"/>
                <a:ea typeface="Aptos" panose="020B0004020202020204" pitchFamily="34" charset="0"/>
                <a:cs typeface="Times New Roman" panose="02020603050405020304" pitchFamily="18" charset="0"/>
              </a:rPr>
              <a:t>af</a:t>
            </a:r>
            <a:r>
              <a:rPr lang="en-US" sz="2000" kern="100" dirty="0">
                <a:effectLst/>
                <a:latin typeface="+mj-lt"/>
                <a:ea typeface="Aptos" panose="020B0004020202020204" pitchFamily="34" charset="0"/>
                <a:cs typeface="Times New Roman" panose="02020603050405020304" pitchFamily="18" charset="0"/>
              </a:rPr>
              <a:t>ter properly filling the buffer and injected our own crafted code to control program behavior.</a:t>
            </a:r>
          </a:p>
          <a:p>
            <a:endParaRPr lang="en-US" sz="2400" dirty="0"/>
          </a:p>
        </p:txBody>
      </p:sp>
    </p:spTree>
    <p:extLst>
      <p:ext uri="{BB962C8B-B14F-4D97-AF65-F5344CB8AC3E}">
        <p14:creationId xmlns:p14="http://schemas.microsoft.com/office/powerpoint/2010/main" val="2139216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2587eee-994e-43fa-90e3-77c2147007b3"/>
  <p:tag name="COMMONDATA" val="eyJoZGlkIjoiMTMyYzJhZTY1MWJjMmY2ZDQ3ZTRkZWQwZjQ5YzYxYWYifQ=="/>
</p:tagLst>
</file>

<file path=ppt/theme/theme1.xml><?xml version="1.0" encoding="utf-8"?>
<a:theme xmlns:a="http://schemas.openxmlformats.org/drawingml/2006/main" name="Blends">
  <a:themeElements>
    <a:clrScheme name="Blends 7">
      <a:dk1>
        <a:srgbClr val="000000"/>
      </a:dk1>
      <a:lt1>
        <a:srgbClr val="FFFFFF"/>
      </a:lt1>
      <a:dk2>
        <a:srgbClr val="5B6501"/>
      </a:dk2>
      <a:lt2>
        <a:srgbClr val="333333"/>
      </a:lt2>
      <a:accent1>
        <a:srgbClr val="EBF440"/>
      </a:accent1>
      <a:accent2>
        <a:srgbClr val="B44CAD"/>
      </a:accent2>
      <a:accent3>
        <a:srgbClr val="FFFFFF"/>
      </a:accent3>
      <a:accent4>
        <a:srgbClr val="000000"/>
      </a:accent4>
      <a:accent5>
        <a:srgbClr val="F3F8AF"/>
      </a:accent5>
      <a:accent6>
        <a:srgbClr val="A3449C"/>
      </a:accent6>
      <a:hlink>
        <a:srgbClr val="B0D27E"/>
      </a:hlink>
      <a:folHlink>
        <a:srgbClr val="FDF703"/>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B6501"/>
        </a:dk2>
        <a:lt2>
          <a:srgbClr val="333333"/>
        </a:lt2>
        <a:accent1>
          <a:srgbClr val="EBF440"/>
        </a:accent1>
        <a:accent2>
          <a:srgbClr val="B44CAD"/>
        </a:accent2>
        <a:accent3>
          <a:srgbClr val="FFFFFF"/>
        </a:accent3>
        <a:accent4>
          <a:srgbClr val="000000"/>
        </a:accent4>
        <a:accent5>
          <a:srgbClr val="F3F8AF"/>
        </a:accent5>
        <a:accent6>
          <a:srgbClr val="A3449C"/>
        </a:accent6>
        <a:hlink>
          <a:srgbClr val="B0D27E"/>
        </a:hlink>
        <a:folHlink>
          <a:srgbClr val="FDF70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8746F963372C4FBA6E9636DFB4BA45" ma:contentTypeVersion="8" ma:contentTypeDescription="Create a new document." ma:contentTypeScope="" ma:versionID="32d7c8d9182a1356a4964450533aa529">
  <xsd:schema xmlns:xsd="http://www.w3.org/2001/XMLSchema" xmlns:xs="http://www.w3.org/2001/XMLSchema" xmlns:p="http://schemas.microsoft.com/office/2006/metadata/properties" xmlns:ns2="708a5de9-c194-4aef-93a2-8721af68b98a" targetNamespace="http://schemas.microsoft.com/office/2006/metadata/properties" ma:root="true" ma:fieldsID="4b980ca2a89d151aab459d1d38ead90a" ns2:_="">
    <xsd:import namespace="708a5de9-c194-4aef-93a2-8721af68b98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8a5de9-c194-4aef-93a2-8721af68b9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0B7137-3B5B-4C3C-A08F-96032D6F3F4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D1C7AEA-DBFA-4FD8-99FC-180119763D00}">
  <ds:schemaRefs>
    <ds:schemaRef ds:uri="708a5de9-c194-4aef-93a2-8721af68b9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B65D59-B8BB-492B-8551-91E39E9B2749}">
  <ds:schemaRefs>
    <ds:schemaRef ds:uri="http://schemas.microsoft.com/sharepoint/v3/contenttype/forms"/>
  </ds:schemaRefs>
</ds:datastoreItem>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3243</Template>
  <TotalTime>13</TotalTime>
  <Words>869</Words>
  <Application>Microsoft Office PowerPoint</Application>
  <PresentationFormat>On-screen Show (4:3)</PresentationFormat>
  <Paragraphs>124</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Calibri</vt:lpstr>
      <vt:lpstr>Courier New</vt:lpstr>
      <vt:lpstr>Symbol</vt:lpstr>
      <vt:lpstr>Tahoma</vt:lpstr>
      <vt:lpstr>Wingdings</vt:lpstr>
      <vt:lpstr>Blends</vt:lpstr>
      <vt:lpstr> Project Execute (HTB)</vt:lpstr>
      <vt:lpstr>HTB Challenge: Execute</vt:lpstr>
      <vt:lpstr>Source File and Behavior</vt:lpstr>
      <vt:lpstr>Goal and Long String Test</vt:lpstr>
      <vt:lpstr>Apply Long String to Remote</vt:lpstr>
      <vt:lpstr>Different Route and Idea</vt:lpstr>
      <vt:lpstr>ASM ShellCode</vt:lpstr>
      <vt:lpstr>Screenshot of the Results</vt:lpstr>
      <vt:lpstr>Summary of Steps to Hack The Box: Execute       (Buffer Overflow Challenge)</vt:lpstr>
      <vt:lpstr>Cont. Summary of Steps to Hack The Box: Execute       (Buffer Overflow Challenge)</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Satisfaction Problems</dc:title>
  <dc:creator>Min-Yen Kan</dc:creator>
  <cp:lastModifiedBy>Tanesha Hollingshed</cp:lastModifiedBy>
  <cp:revision>5</cp:revision>
  <dcterms:created xsi:type="dcterms:W3CDTF">2003-12-17T05:14:00Z</dcterms:created>
  <dcterms:modified xsi:type="dcterms:W3CDTF">2025-04-27T21:53:21Z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875722BBD8E14418B1484C1653D76BE5</vt:lpwstr>
  </property>
  <property fmtid="{D5CDD505-2E9C-101B-9397-08002B2CF9AE}" pid="3" name="KSOProductBuildVer">
    <vt:lpwstr>1033-12.2.0.20795</vt:lpwstr>
  </property>
  <property fmtid="{D5CDD505-2E9C-101B-9397-08002B2CF9AE}" pid="4" name="ContentTypeId">
    <vt:lpwstr>0x010100A28746F963372C4FBA6E9636DFB4BA45</vt:lpwstr>
  </property>
</Properties>
</file>