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70" r:id="rId5"/>
    <p:sldId id="258" r:id="rId6"/>
    <p:sldId id="267" r:id="rId7"/>
    <p:sldId id="260" r:id="rId8"/>
    <p:sldId id="268" r:id="rId9"/>
    <p:sldId id="26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>
      <p:cViewPr varScale="1">
        <p:scale>
          <a:sx n="85" d="100"/>
          <a:sy n="85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FB202A-8611-4DDC-831D-D12EB67B6CF7}" type="doc">
      <dgm:prSet loTypeId="urn:microsoft.com/office/officeart/2005/8/layout/process4" loCatId="process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11888A7B-1E89-45E6-84F4-EF92B26189CD}">
      <dgm:prSet phldrT="[Text]"/>
      <dgm:spPr/>
      <dgm:t>
        <a:bodyPr/>
        <a:lstStyle/>
        <a:p>
          <a:r>
            <a:rPr lang="en-US" dirty="0"/>
            <a:t>Account Length (.24)</a:t>
          </a:r>
        </a:p>
      </dgm:t>
    </dgm:pt>
    <dgm:pt modelId="{6043087E-917B-44BC-97F8-41385FD50DC3}" type="parTrans" cxnId="{5376348D-4465-4E2E-9DB8-EA1F5276717B}">
      <dgm:prSet/>
      <dgm:spPr/>
      <dgm:t>
        <a:bodyPr/>
        <a:lstStyle/>
        <a:p>
          <a:endParaRPr lang="en-US"/>
        </a:p>
      </dgm:t>
    </dgm:pt>
    <dgm:pt modelId="{438F37F5-E676-4BB5-A241-95D895E1B43F}" type="sibTrans" cxnId="{5376348D-4465-4E2E-9DB8-EA1F5276717B}">
      <dgm:prSet/>
      <dgm:spPr/>
      <dgm:t>
        <a:bodyPr/>
        <a:lstStyle/>
        <a:p>
          <a:endParaRPr lang="en-US"/>
        </a:p>
      </dgm:t>
    </dgm:pt>
    <dgm:pt modelId="{622317F0-CCE4-48C8-B8E5-FCBEC227050C}">
      <dgm:prSet phldrT="[Text]"/>
      <dgm:spPr/>
      <dgm:t>
        <a:bodyPr/>
        <a:lstStyle/>
        <a:p>
          <a:r>
            <a:rPr lang="en-US" dirty="0"/>
            <a:t>Vmail Messages (.14)</a:t>
          </a:r>
        </a:p>
      </dgm:t>
    </dgm:pt>
    <dgm:pt modelId="{8E415987-4FCA-4543-8170-C6F26B2CD2AD}" type="parTrans" cxnId="{9A4718B7-137E-45EC-B6E7-7AFCC2EE1610}">
      <dgm:prSet/>
      <dgm:spPr/>
      <dgm:t>
        <a:bodyPr/>
        <a:lstStyle/>
        <a:p>
          <a:endParaRPr lang="en-US"/>
        </a:p>
      </dgm:t>
    </dgm:pt>
    <dgm:pt modelId="{19139F71-BF7A-41F8-8D51-62D5523C8774}" type="sibTrans" cxnId="{9A4718B7-137E-45EC-B6E7-7AFCC2EE1610}">
      <dgm:prSet/>
      <dgm:spPr/>
      <dgm:t>
        <a:bodyPr/>
        <a:lstStyle/>
        <a:p>
          <a:endParaRPr lang="en-US"/>
        </a:p>
      </dgm:t>
    </dgm:pt>
    <dgm:pt modelId="{02C33135-C120-4AB7-A6D2-B7FA713BD02C}">
      <dgm:prSet phldrT="[Text]"/>
      <dgm:spPr/>
      <dgm:t>
        <a:bodyPr/>
        <a:lstStyle/>
        <a:p>
          <a:r>
            <a:rPr lang="en-US" dirty="0"/>
            <a:t>Day Mins (.10)</a:t>
          </a:r>
        </a:p>
      </dgm:t>
    </dgm:pt>
    <dgm:pt modelId="{191F0F37-A266-45C7-881D-A24682E3C238}" type="parTrans" cxnId="{BCD5B130-8FBE-490A-9DD0-246C837033F4}">
      <dgm:prSet/>
      <dgm:spPr/>
      <dgm:t>
        <a:bodyPr/>
        <a:lstStyle/>
        <a:p>
          <a:endParaRPr lang="en-US"/>
        </a:p>
      </dgm:t>
    </dgm:pt>
    <dgm:pt modelId="{3AB98498-B9D0-4C14-A1DF-62C26C71C15A}" type="sibTrans" cxnId="{BCD5B130-8FBE-490A-9DD0-246C837033F4}">
      <dgm:prSet/>
      <dgm:spPr/>
      <dgm:t>
        <a:bodyPr/>
        <a:lstStyle/>
        <a:p>
          <a:endParaRPr lang="en-US"/>
        </a:p>
      </dgm:t>
    </dgm:pt>
    <dgm:pt modelId="{3AFBD4F7-A006-447D-A5CF-1E763EF7C188}">
      <dgm:prSet phldrT="[Text]"/>
      <dgm:spPr/>
      <dgm:t>
        <a:bodyPr/>
        <a:lstStyle/>
        <a:p>
          <a:r>
            <a:rPr lang="en-US" dirty="0"/>
            <a:t>Day Calls (.09)</a:t>
          </a:r>
        </a:p>
      </dgm:t>
    </dgm:pt>
    <dgm:pt modelId="{F19D7F7C-D2E0-47F1-8D64-E7623126D72D}" type="parTrans" cxnId="{60B58E64-879D-4924-B363-2A701D95AB60}">
      <dgm:prSet/>
      <dgm:spPr/>
      <dgm:t>
        <a:bodyPr/>
        <a:lstStyle/>
        <a:p>
          <a:endParaRPr lang="en-US"/>
        </a:p>
      </dgm:t>
    </dgm:pt>
    <dgm:pt modelId="{ED1059CE-0C1F-4810-9A1B-BEDC82042EDB}" type="sibTrans" cxnId="{60B58E64-879D-4924-B363-2A701D95AB60}">
      <dgm:prSet/>
      <dgm:spPr/>
      <dgm:t>
        <a:bodyPr/>
        <a:lstStyle/>
        <a:p>
          <a:endParaRPr lang="en-US"/>
        </a:p>
      </dgm:t>
    </dgm:pt>
    <dgm:pt modelId="{F08594A2-F6EF-4E0D-A359-6AAC78E28A62}">
      <dgm:prSet phldrT="[Text]"/>
      <dgm:spPr/>
      <dgm:t>
        <a:bodyPr/>
        <a:lstStyle/>
        <a:p>
          <a:r>
            <a:rPr lang="en-US" dirty="0"/>
            <a:t>Eve Mins (.08)</a:t>
          </a:r>
        </a:p>
      </dgm:t>
    </dgm:pt>
    <dgm:pt modelId="{D7F9B317-0384-49B0-92A1-90DEF8058F72}" type="parTrans" cxnId="{31AF8F48-049A-4EFF-9C35-DB9C53E56A6B}">
      <dgm:prSet/>
      <dgm:spPr/>
      <dgm:t>
        <a:bodyPr/>
        <a:lstStyle/>
        <a:p>
          <a:endParaRPr lang="en-US"/>
        </a:p>
      </dgm:t>
    </dgm:pt>
    <dgm:pt modelId="{047A8950-07EC-4CAE-A7FD-7EA5B0ACEBC2}" type="sibTrans" cxnId="{31AF8F48-049A-4EFF-9C35-DB9C53E56A6B}">
      <dgm:prSet/>
      <dgm:spPr/>
      <dgm:t>
        <a:bodyPr/>
        <a:lstStyle/>
        <a:p>
          <a:endParaRPr lang="en-US"/>
        </a:p>
      </dgm:t>
    </dgm:pt>
    <dgm:pt modelId="{812F39FC-2D1E-4DD1-A1A6-C7F9287A4AAB}" type="pres">
      <dgm:prSet presAssocID="{2EFB202A-8611-4DDC-831D-D12EB67B6CF7}" presName="Name0" presStyleCnt="0">
        <dgm:presLayoutVars>
          <dgm:dir/>
          <dgm:animLvl val="lvl"/>
          <dgm:resizeHandles val="exact"/>
        </dgm:presLayoutVars>
      </dgm:prSet>
      <dgm:spPr/>
    </dgm:pt>
    <dgm:pt modelId="{D958E376-A102-41FC-A3BA-331EEDB72820}" type="pres">
      <dgm:prSet presAssocID="{F08594A2-F6EF-4E0D-A359-6AAC78E28A62}" presName="boxAndChildren" presStyleCnt="0"/>
      <dgm:spPr/>
    </dgm:pt>
    <dgm:pt modelId="{2B0DD6BE-783A-4B2F-9DA9-D0E02C158814}" type="pres">
      <dgm:prSet presAssocID="{F08594A2-F6EF-4E0D-A359-6AAC78E28A62}" presName="parentTextBox" presStyleLbl="node1" presStyleIdx="0" presStyleCnt="5"/>
      <dgm:spPr/>
    </dgm:pt>
    <dgm:pt modelId="{879ED3A3-9E7A-4E08-AFAF-C32E04F549C2}" type="pres">
      <dgm:prSet presAssocID="{ED1059CE-0C1F-4810-9A1B-BEDC82042EDB}" presName="sp" presStyleCnt="0"/>
      <dgm:spPr/>
    </dgm:pt>
    <dgm:pt modelId="{DFDDBFC9-142F-4E74-821B-705CB191E70F}" type="pres">
      <dgm:prSet presAssocID="{3AFBD4F7-A006-447D-A5CF-1E763EF7C188}" presName="arrowAndChildren" presStyleCnt="0"/>
      <dgm:spPr/>
    </dgm:pt>
    <dgm:pt modelId="{C3E340C5-7124-410D-8736-6C6BD9421451}" type="pres">
      <dgm:prSet presAssocID="{3AFBD4F7-A006-447D-A5CF-1E763EF7C188}" presName="parentTextArrow" presStyleLbl="node1" presStyleIdx="1" presStyleCnt="5"/>
      <dgm:spPr/>
    </dgm:pt>
    <dgm:pt modelId="{050191B1-81EC-4052-A4B6-679664B47D6B}" type="pres">
      <dgm:prSet presAssocID="{3AB98498-B9D0-4C14-A1DF-62C26C71C15A}" presName="sp" presStyleCnt="0"/>
      <dgm:spPr/>
    </dgm:pt>
    <dgm:pt modelId="{0CF356BC-92F8-4EEC-84EA-ECF5BE3890FF}" type="pres">
      <dgm:prSet presAssocID="{02C33135-C120-4AB7-A6D2-B7FA713BD02C}" presName="arrowAndChildren" presStyleCnt="0"/>
      <dgm:spPr/>
    </dgm:pt>
    <dgm:pt modelId="{D7ACE9F8-0B05-49D7-9394-B85209C981A2}" type="pres">
      <dgm:prSet presAssocID="{02C33135-C120-4AB7-A6D2-B7FA713BD02C}" presName="parentTextArrow" presStyleLbl="node1" presStyleIdx="2" presStyleCnt="5"/>
      <dgm:spPr/>
    </dgm:pt>
    <dgm:pt modelId="{40FA8110-E8BA-484F-B5EF-F58AEB344580}" type="pres">
      <dgm:prSet presAssocID="{19139F71-BF7A-41F8-8D51-62D5523C8774}" presName="sp" presStyleCnt="0"/>
      <dgm:spPr/>
    </dgm:pt>
    <dgm:pt modelId="{0F2730C4-F712-4046-AA78-3687D646D486}" type="pres">
      <dgm:prSet presAssocID="{622317F0-CCE4-48C8-B8E5-FCBEC227050C}" presName="arrowAndChildren" presStyleCnt="0"/>
      <dgm:spPr/>
    </dgm:pt>
    <dgm:pt modelId="{655D1A3B-7DAB-4BBC-9ECE-588BA446F78B}" type="pres">
      <dgm:prSet presAssocID="{622317F0-CCE4-48C8-B8E5-FCBEC227050C}" presName="parentTextArrow" presStyleLbl="node1" presStyleIdx="3" presStyleCnt="5"/>
      <dgm:spPr/>
    </dgm:pt>
    <dgm:pt modelId="{FE4F3FD3-FEDA-44E5-9944-1FF6BBD0F9E2}" type="pres">
      <dgm:prSet presAssocID="{438F37F5-E676-4BB5-A241-95D895E1B43F}" presName="sp" presStyleCnt="0"/>
      <dgm:spPr/>
    </dgm:pt>
    <dgm:pt modelId="{1C274FFF-1754-4900-887F-DFF5156E0B8D}" type="pres">
      <dgm:prSet presAssocID="{11888A7B-1E89-45E6-84F4-EF92B26189CD}" presName="arrowAndChildren" presStyleCnt="0"/>
      <dgm:spPr/>
    </dgm:pt>
    <dgm:pt modelId="{32FA43B7-34B4-4881-9A79-E3EDEC9D4CBF}" type="pres">
      <dgm:prSet presAssocID="{11888A7B-1E89-45E6-84F4-EF92B26189CD}" presName="parentTextArrow" presStyleLbl="node1" presStyleIdx="4" presStyleCnt="5"/>
      <dgm:spPr/>
    </dgm:pt>
  </dgm:ptLst>
  <dgm:cxnLst>
    <dgm:cxn modelId="{BCD5B130-8FBE-490A-9DD0-246C837033F4}" srcId="{2EFB202A-8611-4DDC-831D-D12EB67B6CF7}" destId="{02C33135-C120-4AB7-A6D2-B7FA713BD02C}" srcOrd="2" destOrd="0" parTransId="{191F0F37-A266-45C7-881D-A24682E3C238}" sibTransId="{3AB98498-B9D0-4C14-A1DF-62C26C71C15A}"/>
    <dgm:cxn modelId="{682F5C11-CB70-45EC-8FF3-DBCF6FE0083B}" type="presOf" srcId="{622317F0-CCE4-48C8-B8E5-FCBEC227050C}" destId="{655D1A3B-7DAB-4BBC-9ECE-588BA446F78B}" srcOrd="0" destOrd="0" presId="urn:microsoft.com/office/officeart/2005/8/layout/process4"/>
    <dgm:cxn modelId="{60B58E64-879D-4924-B363-2A701D95AB60}" srcId="{2EFB202A-8611-4DDC-831D-D12EB67B6CF7}" destId="{3AFBD4F7-A006-447D-A5CF-1E763EF7C188}" srcOrd="3" destOrd="0" parTransId="{F19D7F7C-D2E0-47F1-8D64-E7623126D72D}" sibTransId="{ED1059CE-0C1F-4810-9A1B-BEDC82042EDB}"/>
    <dgm:cxn modelId="{37BFD056-1A4B-4D86-A558-F15DE2DF85B7}" type="presOf" srcId="{02C33135-C120-4AB7-A6D2-B7FA713BD02C}" destId="{D7ACE9F8-0B05-49D7-9394-B85209C981A2}" srcOrd="0" destOrd="0" presId="urn:microsoft.com/office/officeart/2005/8/layout/process4"/>
    <dgm:cxn modelId="{9A4718B7-137E-45EC-B6E7-7AFCC2EE1610}" srcId="{2EFB202A-8611-4DDC-831D-D12EB67B6CF7}" destId="{622317F0-CCE4-48C8-B8E5-FCBEC227050C}" srcOrd="1" destOrd="0" parTransId="{8E415987-4FCA-4543-8170-C6F26B2CD2AD}" sibTransId="{19139F71-BF7A-41F8-8D51-62D5523C8774}"/>
    <dgm:cxn modelId="{B2E3875C-D3F8-41A4-A6EA-DD49F61576A0}" type="presOf" srcId="{11888A7B-1E89-45E6-84F4-EF92B26189CD}" destId="{32FA43B7-34B4-4881-9A79-E3EDEC9D4CBF}" srcOrd="0" destOrd="0" presId="urn:microsoft.com/office/officeart/2005/8/layout/process4"/>
    <dgm:cxn modelId="{5376348D-4465-4E2E-9DB8-EA1F5276717B}" srcId="{2EFB202A-8611-4DDC-831D-D12EB67B6CF7}" destId="{11888A7B-1E89-45E6-84F4-EF92B26189CD}" srcOrd="0" destOrd="0" parTransId="{6043087E-917B-44BC-97F8-41385FD50DC3}" sibTransId="{438F37F5-E676-4BB5-A241-95D895E1B43F}"/>
    <dgm:cxn modelId="{79EE9E02-BFF5-41D3-86F8-33470970BFCE}" type="presOf" srcId="{2EFB202A-8611-4DDC-831D-D12EB67B6CF7}" destId="{812F39FC-2D1E-4DD1-A1A6-C7F9287A4AAB}" srcOrd="0" destOrd="0" presId="urn:microsoft.com/office/officeart/2005/8/layout/process4"/>
    <dgm:cxn modelId="{A62FB011-7C62-42EB-8C1C-EDA32EB88614}" type="presOf" srcId="{3AFBD4F7-A006-447D-A5CF-1E763EF7C188}" destId="{C3E340C5-7124-410D-8736-6C6BD9421451}" srcOrd="0" destOrd="0" presId="urn:microsoft.com/office/officeart/2005/8/layout/process4"/>
    <dgm:cxn modelId="{64B67353-825D-4940-841C-FF1AAC30F688}" type="presOf" srcId="{F08594A2-F6EF-4E0D-A359-6AAC78E28A62}" destId="{2B0DD6BE-783A-4B2F-9DA9-D0E02C158814}" srcOrd="0" destOrd="0" presId="urn:microsoft.com/office/officeart/2005/8/layout/process4"/>
    <dgm:cxn modelId="{31AF8F48-049A-4EFF-9C35-DB9C53E56A6B}" srcId="{2EFB202A-8611-4DDC-831D-D12EB67B6CF7}" destId="{F08594A2-F6EF-4E0D-A359-6AAC78E28A62}" srcOrd="4" destOrd="0" parTransId="{D7F9B317-0384-49B0-92A1-90DEF8058F72}" sibTransId="{047A8950-07EC-4CAE-A7FD-7EA5B0ACEBC2}"/>
    <dgm:cxn modelId="{6FBAF20E-2163-40E6-9453-7BC766701C8C}" type="presParOf" srcId="{812F39FC-2D1E-4DD1-A1A6-C7F9287A4AAB}" destId="{D958E376-A102-41FC-A3BA-331EEDB72820}" srcOrd="0" destOrd="0" presId="urn:microsoft.com/office/officeart/2005/8/layout/process4"/>
    <dgm:cxn modelId="{7C0689FA-941D-4F69-BBDA-0625308835C7}" type="presParOf" srcId="{D958E376-A102-41FC-A3BA-331EEDB72820}" destId="{2B0DD6BE-783A-4B2F-9DA9-D0E02C158814}" srcOrd="0" destOrd="0" presId="urn:microsoft.com/office/officeart/2005/8/layout/process4"/>
    <dgm:cxn modelId="{D174384F-3BBD-43CA-98C8-A16848E12043}" type="presParOf" srcId="{812F39FC-2D1E-4DD1-A1A6-C7F9287A4AAB}" destId="{879ED3A3-9E7A-4E08-AFAF-C32E04F549C2}" srcOrd="1" destOrd="0" presId="urn:microsoft.com/office/officeart/2005/8/layout/process4"/>
    <dgm:cxn modelId="{52E23E73-A9AD-4ECE-B62B-62C7ECECDCD6}" type="presParOf" srcId="{812F39FC-2D1E-4DD1-A1A6-C7F9287A4AAB}" destId="{DFDDBFC9-142F-4E74-821B-705CB191E70F}" srcOrd="2" destOrd="0" presId="urn:microsoft.com/office/officeart/2005/8/layout/process4"/>
    <dgm:cxn modelId="{A6C3735F-85C0-43D1-A0A4-8C4A6CC18D44}" type="presParOf" srcId="{DFDDBFC9-142F-4E74-821B-705CB191E70F}" destId="{C3E340C5-7124-410D-8736-6C6BD9421451}" srcOrd="0" destOrd="0" presId="urn:microsoft.com/office/officeart/2005/8/layout/process4"/>
    <dgm:cxn modelId="{A0BF61EB-19A3-4EF6-9EEE-D16749796041}" type="presParOf" srcId="{812F39FC-2D1E-4DD1-A1A6-C7F9287A4AAB}" destId="{050191B1-81EC-4052-A4B6-679664B47D6B}" srcOrd="3" destOrd="0" presId="urn:microsoft.com/office/officeart/2005/8/layout/process4"/>
    <dgm:cxn modelId="{AD3EA3A4-F695-45C0-94D8-BD5ED8064B66}" type="presParOf" srcId="{812F39FC-2D1E-4DD1-A1A6-C7F9287A4AAB}" destId="{0CF356BC-92F8-4EEC-84EA-ECF5BE3890FF}" srcOrd="4" destOrd="0" presId="urn:microsoft.com/office/officeart/2005/8/layout/process4"/>
    <dgm:cxn modelId="{8458A2E5-E571-4BCE-A760-B2924375839D}" type="presParOf" srcId="{0CF356BC-92F8-4EEC-84EA-ECF5BE3890FF}" destId="{D7ACE9F8-0B05-49D7-9394-B85209C981A2}" srcOrd="0" destOrd="0" presId="urn:microsoft.com/office/officeart/2005/8/layout/process4"/>
    <dgm:cxn modelId="{3477C550-DC99-4976-B844-D207740FB9F8}" type="presParOf" srcId="{812F39FC-2D1E-4DD1-A1A6-C7F9287A4AAB}" destId="{40FA8110-E8BA-484F-B5EF-F58AEB344580}" srcOrd="5" destOrd="0" presId="urn:microsoft.com/office/officeart/2005/8/layout/process4"/>
    <dgm:cxn modelId="{7207CD9F-DDA1-46B4-9BD0-083279EDD1E2}" type="presParOf" srcId="{812F39FC-2D1E-4DD1-A1A6-C7F9287A4AAB}" destId="{0F2730C4-F712-4046-AA78-3687D646D486}" srcOrd="6" destOrd="0" presId="urn:microsoft.com/office/officeart/2005/8/layout/process4"/>
    <dgm:cxn modelId="{30A91368-5E36-4A22-A8CC-CB0BDD5D7D2C}" type="presParOf" srcId="{0F2730C4-F712-4046-AA78-3687D646D486}" destId="{655D1A3B-7DAB-4BBC-9ECE-588BA446F78B}" srcOrd="0" destOrd="0" presId="urn:microsoft.com/office/officeart/2005/8/layout/process4"/>
    <dgm:cxn modelId="{F78D174D-E461-4213-AEEB-72932703ABFC}" type="presParOf" srcId="{812F39FC-2D1E-4DD1-A1A6-C7F9287A4AAB}" destId="{FE4F3FD3-FEDA-44E5-9944-1FF6BBD0F9E2}" srcOrd="7" destOrd="0" presId="urn:microsoft.com/office/officeart/2005/8/layout/process4"/>
    <dgm:cxn modelId="{D11F7181-D05C-4ACC-A34B-6E9511FBE167}" type="presParOf" srcId="{812F39FC-2D1E-4DD1-A1A6-C7F9287A4AAB}" destId="{1C274FFF-1754-4900-887F-DFF5156E0B8D}" srcOrd="8" destOrd="0" presId="urn:microsoft.com/office/officeart/2005/8/layout/process4"/>
    <dgm:cxn modelId="{36469A82-1901-415F-8126-6D77E61422EC}" type="presParOf" srcId="{1C274FFF-1754-4900-887F-DFF5156E0B8D}" destId="{32FA43B7-34B4-4881-9A79-E3EDEC9D4CB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DD6BE-783A-4B2F-9DA9-D0E02C158814}">
      <dsp:nvSpPr>
        <dsp:cNvPr id="0" name=""/>
        <dsp:cNvSpPr/>
      </dsp:nvSpPr>
      <dsp:spPr>
        <a:xfrm>
          <a:off x="0" y="3736288"/>
          <a:ext cx="5029199" cy="612969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Eve Mins (.08)</a:t>
          </a:r>
        </a:p>
      </dsp:txBody>
      <dsp:txXfrm>
        <a:off x="0" y="3736288"/>
        <a:ext cx="5029199" cy="612969"/>
      </dsp:txXfrm>
    </dsp:sp>
    <dsp:sp modelId="{C3E340C5-7124-410D-8736-6C6BD9421451}">
      <dsp:nvSpPr>
        <dsp:cNvPr id="0" name=""/>
        <dsp:cNvSpPr/>
      </dsp:nvSpPr>
      <dsp:spPr>
        <a:xfrm rot="10800000">
          <a:off x="0" y="2802736"/>
          <a:ext cx="5029199" cy="942746"/>
        </a:xfrm>
        <a:prstGeom prst="upArrowCallou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Day Calls (.09)</a:t>
          </a:r>
        </a:p>
      </dsp:txBody>
      <dsp:txXfrm rot="10800000">
        <a:off x="0" y="2802736"/>
        <a:ext cx="5029199" cy="612568"/>
      </dsp:txXfrm>
    </dsp:sp>
    <dsp:sp modelId="{D7ACE9F8-0B05-49D7-9394-B85209C981A2}">
      <dsp:nvSpPr>
        <dsp:cNvPr id="0" name=""/>
        <dsp:cNvSpPr/>
      </dsp:nvSpPr>
      <dsp:spPr>
        <a:xfrm rot="10800000">
          <a:off x="0" y="1869184"/>
          <a:ext cx="5029199" cy="942746"/>
        </a:xfrm>
        <a:prstGeom prst="upArrowCallou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Day Mins (.10)</a:t>
          </a:r>
        </a:p>
      </dsp:txBody>
      <dsp:txXfrm rot="10800000">
        <a:off x="0" y="1869184"/>
        <a:ext cx="5029199" cy="612568"/>
      </dsp:txXfrm>
    </dsp:sp>
    <dsp:sp modelId="{655D1A3B-7DAB-4BBC-9ECE-588BA446F78B}">
      <dsp:nvSpPr>
        <dsp:cNvPr id="0" name=""/>
        <dsp:cNvSpPr/>
      </dsp:nvSpPr>
      <dsp:spPr>
        <a:xfrm rot="10800000">
          <a:off x="0" y="935632"/>
          <a:ext cx="5029199" cy="942746"/>
        </a:xfrm>
        <a:prstGeom prst="upArrowCallou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3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Vmail Messages (.14)</a:t>
          </a:r>
        </a:p>
      </dsp:txBody>
      <dsp:txXfrm rot="10800000">
        <a:off x="0" y="935632"/>
        <a:ext cx="5029199" cy="612568"/>
      </dsp:txXfrm>
    </dsp:sp>
    <dsp:sp modelId="{32FA43B7-34B4-4881-9A79-E3EDEC9D4CBF}">
      <dsp:nvSpPr>
        <dsp:cNvPr id="0" name=""/>
        <dsp:cNvSpPr/>
      </dsp:nvSpPr>
      <dsp:spPr>
        <a:xfrm rot="10800000">
          <a:off x="0" y="2080"/>
          <a:ext cx="5029199" cy="942746"/>
        </a:xfrm>
        <a:prstGeom prst="upArrowCallou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Account Length (.24)</a:t>
          </a:r>
        </a:p>
      </dsp:txBody>
      <dsp:txXfrm rot="10800000">
        <a:off x="0" y="2080"/>
        <a:ext cx="5029199" cy="612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Churn Modeling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5273246"/>
            <a:ext cx="10515598" cy="474836"/>
          </a:xfrm>
        </p:spPr>
        <p:txBody>
          <a:bodyPr/>
          <a:lstStyle/>
          <a:p>
            <a:r>
              <a:rPr lang="en-US" dirty="0"/>
              <a:t>by Hollis Nolan 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 Churn?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756" y="1905000"/>
            <a:ext cx="10515600" cy="4351338"/>
          </a:xfrm>
        </p:spPr>
        <p:txBody>
          <a:bodyPr/>
          <a:lstStyle/>
          <a:p>
            <a:r>
              <a:rPr lang="en-US" dirty="0"/>
              <a:t>Often cheaper to retain a customer than acquire a new one </a:t>
            </a:r>
          </a:p>
          <a:p>
            <a:r>
              <a:rPr lang="en-US" dirty="0"/>
              <a:t>Needed for accurate growth prediction </a:t>
            </a:r>
          </a:p>
          <a:p>
            <a:r>
              <a:rPr lang="en-US" dirty="0"/>
              <a:t>Identifies customers most at risk</a:t>
            </a:r>
          </a:p>
          <a:p>
            <a:r>
              <a:rPr lang="en-US" dirty="0"/>
              <a:t>Identifies features that most contribute to customers leaving </a:t>
            </a: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1145224"/>
          </a:xfrm>
        </p:spPr>
        <p:txBody>
          <a:bodyPr>
            <a:normAutofit fontScale="90000"/>
          </a:bodyPr>
          <a:lstStyle/>
          <a:p>
            <a:r>
              <a:rPr lang="en-US" dirty="0"/>
              <a:t>The Results: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Extremely Random Forest tuned with Recall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705100"/>
            <a:ext cx="101917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4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1145224"/>
          </a:xfrm>
        </p:spPr>
        <p:txBody>
          <a:bodyPr>
            <a:normAutofit fontScale="90000"/>
          </a:bodyPr>
          <a:lstStyle/>
          <a:p>
            <a:r>
              <a:rPr lang="en-US" dirty="0"/>
              <a:t>The Results: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Extremely random forest tuned with recall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590800"/>
            <a:ext cx="9610725" cy="305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1145224"/>
          </a:xfrm>
        </p:spPr>
        <p:txBody>
          <a:bodyPr>
            <a:normAutofit fontScale="90000"/>
          </a:bodyPr>
          <a:lstStyle/>
          <a:p>
            <a:r>
              <a:rPr lang="en-US" dirty="0"/>
              <a:t>The Results: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                   Confusion Plots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0"/>
            <a:ext cx="4066570" cy="36741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38400"/>
            <a:ext cx="5419725" cy="275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1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 descr="Segmented Process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97713936"/>
              </p:ext>
            </p:extLst>
          </p:nvPr>
        </p:nvGraphicFramePr>
        <p:xfrm>
          <a:off x="6324600" y="1825625"/>
          <a:ext cx="5029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Results:</a:t>
            </a:r>
            <a:br>
              <a:rPr lang="en-US" dirty="0"/>
            </a:br>
            <a:r>
              <a:rPr lang="en-US" dirty="0"/>
              <a:t>                             Feature Ranking 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Account Length (0.246606)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2153444"/>
            <a:ext cx="5515122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1145224"/>
          </a:xfrm>
        </p:spPr>
        <p:txBody>
          <a:bodyPr>
            <a:normAutofit fontScale="90000"/>
          </a:bodyPr>
          <a:lstStyle/>
          <a:p>
            <a:r>
              <a:rPr lang="en-US" dirty="0"/>
              <a:t>The Results: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                Most at Risk Customers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1905000"/>
            <a:ext cx="61626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2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6400"/>
            <a:ext cx="10515600" cy="11452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Time For Some Code </a:t>
            </a:r>
          </a:p>
        </p:txBody>
      </p:sp>
    </p:spTree>
    <p:extLst>
      <p:ext uri="{BB962C8B-B14F-4D97-AF65-F5344CB8AC3E}">
        <p14:creationId xmlns:p14="http://schemas.microsoft.com/office/powerpoint/2010/main" val="250922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2200" y="5334000"/>
            <a:ext cx="9601200" cy="475488"/>
          </a:xfrm>
        </p:spPr>
        <p:txBody>
          <a:bodyPr/>
          <a:lstStyle/>
          <a:p>
            <a:r>
              <a:rPr lang="en-US" dirty="0"/>
              <a:t>Code available at https://github.com/hollisn/GU-Churn-Model</a:t>
            </a:r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9827B5-A90F-45DE-9A48-E01BF3AFCC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0</TotalTime>
  <Words>95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Courier New</vt:lpstr>
      <vt:lpstr>CITY SKETCH 16X9</vt:lpstr>
      <vt:lpstr>Churn Modeling </vt:lpstr>
      <vt:lpstr>Why Model Churn?</vt:lpstr>
      <vt:lpstr>The Results:            Extremely Random Forest tuned with Recall</vt:lpstr>
      <vt:lpstr>The Results:            Extremely random forest tuned with recall</vt:lpstr>
      <vt:lpstr>The Results:                                 Confusion Plots </vt:lpstr>
      <vt:lpstr>The Results:                              Feature Ranking </vt:lpstr>
      <vt:lpstr>The Results:                              Most at Risk Customers</vt:lpstr>
      <vt:lpstr>Time For Some Code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2016-03-08T06:38:49Z</dcterms:created>
  <dcterms:modified xsi:type="dcterms:W3CDTF">2016-03-08T08:13:59Z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