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y="5143500" cx="9144000"/>
  <p:notesSz cx="6858000" cy="9144000"/>
  <p:embeddedFontLst>
    <p:embeddedFont>
      <p:font typeface="Inconsolata"/>
      <p:regular r:id="rId95"/>
      <p:bold r:id="rId96"/>
    </p:embeddedFont>
    <p:embeddedFont>
      <p:font typeface="PT Sans Narrow"/>
      <p:regular r:id="rId97"/>
      <p:bold r:id="rId98"/>
    </p:embeddedFont>
    <p:embeddedFont>
      <p:font typeface="Open Sans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3CD49A-4515-4513-A682-6B8907031B57}">
  <a:tblStyle styleId="{A93CD49A-4515-4513-A682-6B8907031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2" Type="http://schemas.openxmlformats.org/officeDocument/2006/relationships/font" Target="fonts/OpenSans-boldItalic.fntdata"/><Relationship Id="rId101" Type="http://schemas.openxmlformats.org/officeDocument/2006/relationships/font" Target="fonts/OpenSans-italic.fntdata"/><Relationship Id="rId100" Type="http://schemas.openxmlformats.org/officeDocument/2006/relationships/font" Target="fonts/OpenSans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Inconsolata-regular.fntdata"/><Relationship Id="rId94" Type="http://schemas.openxmlformats.org/officeDocument/2006/relationships/slide" Target="slides/slide88.xml"/><Relationship Id="rId97" Type="http://schemas.openxmlformats.org/officeDocument/2006/relationships/font" Target="fonts/PTSansNarrow-regular.fntdata"/><Relationship Id="rId96" Type="http://schemas.openxmlformats.org/officeDocument/2006/relationships/font" Target="fonts/Inconsolata-bold.fntdata"/><Relationship Id="rId11" Type="http://schemas.openxmlformats.org/officeDocument/2006/relationships/slide" Target="slides/slide5.xml"/><Relationship Id="rId99" Type="http://schemas.openxmlformats.org/officeDocument/2006/relationships/font" Target="fonts/OpenSans-regular.fntdata"/><Relationship Id="rId10" Type="http://schemas.openxmlformats.org/officeDocument/2006/relationships/slide" Target="slides/slide4.xml"/><Relationship Id="rId98" Type="http://schemas.openxmlformats.org/officeDocument/2006/relationships/font" Target="fonts/PTSansNarrow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url.cc/jqGk5D" TargetMode="External"/><Relationship Id="rId3" Type="http://schemas.openxmlformats.org/officeDocument/2006/relationships/hyperlink" Target="https://backlog.com/git-tutorial/tw/reference/" TargetMode="External"/><Relationship Id="rId4" Type="http://schemas.openxmlformats.org/officeDocument/2006/relationships/hyperlink" Target="https://github.com/doggy8088/Learn-Git-in-30-days/blob/master/zh-tw/README.md" TargetMode="External"/><Relationship Id="rId10" Type="http://schemas.openxmlformats.org/officeDocument/2006/relationships/hyperlink" Target="https://quip.com/jKX4A8HrkdXb" TargetMode="External"/><Relationship Id="rId9" Type="http://schemas.openxmlformats.org/officeDocument/2006/relationships/hyperlink" Target="https://quip.com/wHoZADrso6Sx" TargetMode="External"/><Relationship Id="rId5" Type="http://schemas.openxmlformats.org/officeDocument/2006/relationships/hyperlink" Target="https://denny.one/git-slide/" TargetMode="External"/><Relationship Id="rId6" Type="http://schemas.openxmlformats.org/officeDocument/2006/relationships/hyperlink" Target="https://quip.com/pFUnA7u75HbL" TargetMode="External"/><Relationship Id="rId7" Type="http://schemas.openxmlformats.org/officeDocument/2006/relationships/hyperlink" Target="https://quip.com/GL4gAFIc2KdI" TargetMode="External"/><Relationship Id="rId8" Type="http://schemas.openxmlformats.org/officeDocument/2006/relationships/hyperlink" Target="https://quip.com/g9gIAQXVBmF2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book.tw/chapters/tag/using-tag.html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book.tw/chapters/using-git/reset-commit.html" TargetMode="External"/><Relationship Id="rId3" Type="http://schemas.openxmlformats.org/officeDocument/2006/relationships/hyperlink" Target="https://w3c.hexschool.com/git/dba36bc5" TargetMode="External"/><Relationship Id="rId4" Type="http://schemas.openxmlformats.org/officeDocument/2006/relationships/hyperlink" Target="https://gitbook.tw/chapters/branch/how-git-know-what-current-branch-is.html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book.tw/chapters/branch/restore-deleted-but-unmerged-branch.html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-scm.com/book/zh-tw/v2/%E9%96%8B%E5%A7%8B-Git-%E5%9F%BA%E7%A4%8E%E8%A6%81%E9%BB%9E" TargetMode="Externa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url.cc/zbNM7Q" TargetMode="External"/><Relationship Id="rId3" Type="http://schemas.openxmlformats.org/officeDocument/2006/relationships/hyperlink" Target="https://gitbook.tw/chapters/branch/merge-commit.html" TargetMode="Externa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book.tw/chapters/github/push-to-github.html" TargetMode="Externa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ythilya.github.io/2018/06/19/git-merge-branch-into-master/" TargetMode="Externa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lf2lf2111/%E4%B8%89%E7%A8%AE%E7%89%88%E6%8E%A7%E6%B5%81%E7%A8%8B-29c82f5d4469" TargetMode="External"/><Relationship Id="rId3" Type="http://schemas.openxmlformats.org/officeDocument/2006/relationships/hyperlink" Target="https://nvie.com/posts/a-successful-git-branching-model/" TargetMode="Externa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ech-marsw.logdown.com/blog/2013/08/17/git-notes-github-n-person-cooperation-settings" TargetMode="External"/><Relationship Id="rId3" Type="http://schemas.openxmlformats.org/officeDocument/2006/relationships/hyperlink" Target="https://ithelp.ithome.com.tw/articles/10140305" TargetMode="External"/><Relationship Id="rId4" Type="http://schemas.openxmlformats.org/officeDocument/2006/relationships/hyperlink" Target="https://kknews.cc/zh-tw/code/6exxn8l.html" TargetMode="Externa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https://reurl.cc/jqGk5D</a:t>
            </a:r>
            <a:r>
              <a:rPr lang="zh-TW">
                <a:solidFill>
                  <a:schemeClr val="dk1"/>
                </a:solidFill>
              </a:rPr>
              <a:t> git沙盤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https://backlog.com/git-tutorial/tw/reference/</a:t>
            </a:r>
            <a:r>
              <a:rPr lang="zh-TW" sz="1400">
                <a:solidFill>
                  <a:schemeClr val="dk1"/>
                </a:solidFill>
              </a:rPr>
              <a:t> git 所有指令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https://github.com/doggy8088/Learn-Git-in-30-days/blob/master/zh-tw/README.md</a:t>
            </a:r>
            <a:r>
              <a:rPr lang="zh-TW"/>
              <a:t> 30天精通版控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https://denny.one/git-slide/</a:t>
            </a:r>
            <a:r>
              <a:rPr lang="zh-TW"/>
              <a:t> SITCON總召傳家寶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https://quip.com/pFUnA7u75HbL</a:t>
            </a:r>
            <a:r>
              <a:rPr lang="zh-TW"/>
              <a:t> 入門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https://quip.com/GL4gAFIc2KdI</a:t>
            </a:r>
            <a:r>
              <a:rPr lang="zh-TW"/>
              <a:t> 遠端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8"/>
              </a:rPr>
              <a:t>https://quip.com/g9gIAQXVBmF2</a:t>
            </a:r>
            <a:r>
              <a:rPr lang="zh-TW"/>
              <a:t> 分支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9"/>
              </a:rPr>
              <a:t>https://quip.com/wHoZADrso6Sx</a:t>
            </a:r>
            <a:r>
              <a:rPr lang="zh-TW"/>
              <a:t> 分支進階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10"/>
              </a:rPr>
              <a:t>https://quip.com/jKX4A8HrkdXb</a:t>
            </a:r>
            <a:r>
              <a:rPr lang="zh-TW"/>
              <a:t> gitFlow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5f23ac2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5f23ac2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5bb7e5a8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5bb7e5a8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acf5e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acf5e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f23ac2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f23ac2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5bb7e5a8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5bb7e5a8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9bea5f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9bea5f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9bea5f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9bea5f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9bea5f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9bea5f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9bea5f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a9bea5f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a9bea5f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a9bea5f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5bb7e5a8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5bb7e5a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a9bea5f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a9bea5f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a9bea5fd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a9bea5fd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a9bea5f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a9bea5f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9bea5f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9bea5f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a9bea5f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a9bea5f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a9bea5fd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a9bea5f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a9bea5fd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a9bea5fd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a9bea5f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a9bea5f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a9bea5fd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a9bea5fd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a9bea5f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a9bea5f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bb7e5a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bb7e5a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a9bea5fd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a9bea5fd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a9bea5fd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a9bea5fd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a9bea5f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a9bea5f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a9bea5fd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a9bea5fd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a9bea5fd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a9bea5fd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a9bea5fd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a9bea5fd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a9bea5fd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a9bea5fd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a9bea5fd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a9bea5fd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9bea5fd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9bea5fd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9bea5fd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9bea5fd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bb7e5a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bb7e5a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a9bea5fd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a9bea5fd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a9bea5fd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a9bea5fd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a9bea5fd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a9bea5fd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9bea5fd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9bea5fd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reflog #歷史記錄找SHA-1值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9bea5fd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9bea5fd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9bea5fd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9bea5fd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a9bea5f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a9bea5f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a9bea5fd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a9bea5fd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a9bea5fd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a9bea5fd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ad957b5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ad957b5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bb7e5a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bb7e5a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a9bea5fd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a9bea5fd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reset welcome.html??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a9bea5fd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a9bea5fd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a9bea5fd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a9bea5fd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ad957b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ad957b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ad957b5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ad957b5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ad957b5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ad957b5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$ git tag big_cats 51d54ff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--oneline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db3bbec (HEAD -&gt; master) add fish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930feb3 add pig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51d54ff (tag: big_cats) add lion and tiger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27f6ed6 add dog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2bab3e7 add dog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ca40fc9 add 2 cats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1de2076 add cat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cd82f29 add cat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382a2a5 add database settings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bb0c9c2 init commit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afbe9dd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afbe9dd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https://gitbook.tw/chapters/tag/using-tag.html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</a:rPr>
              <a:t>如果只使用 </a:t>
            </a:r>
            <a:r>
              <a:rPr lang="zh-TW" sz="8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tag big_cats</a:t>
            </a: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</a:rPr>
              <a:t> 而沒有加上後面 Commit 的 SHA-1 值，會把標籤貼在目前所在的這個 Commit 上。</a:t>
            </a:r>
            <a:endParaRPr sz="13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$ git tag </a:t>
            </a:r>
            <a:r>
              <a:rPr lang="zh-TW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-d </a:t>
            </a: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big_cats </a:t>
            </a: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</a:rPr>
              <a:t>#刪除標簽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Deleted tag 'big_cats' (was 8ee0144)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分支會隨著 Commit 而移動，但標籤不會</a:t>
            </a:r>
            <a:endParaRPr sz="1450">
              <a:solidFill>
                <a:srgbClr val="494E5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ad957b5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ad957b5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https://gitbook.tw/chapters/using-git/reset-commit.html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reset ORIG_HEAD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highlight>
                  <a:srgbClr val="FFFFFF"/>
                </a:highlight>
              </a:rPr>
              <a:t>當你在做一些比較「危險」的操作（例如像 </a:t>
            </a:r>
            <a:r>
              <a:rPr lang="zh-TW" sz="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zh-TW" sz="1150">
                <a:solidFill>
                  <a:srgbClr val="494E52"/>
                </a:solidFill>
                <a:highlight>
                  <a:srgbClr val="FFFFFF"/>
                </a:highlight>
              </a:rPr>
              <a:t>、</a:t>
            </a:r>
            <a:r>
              <a:rPr lang="zh-TW" sz="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rebase</a:t>
            </a:r>
            <a:r>
              <a:rPr lang="zh-TW" sz="1150">
                <a:solidFill>
                  <a:srgbClr val="494E52"/>
                </a:solidFill>
                <a:highlight>
                  <a:srgbClr val="FFFFFF"/>
                </a:highlight>
              </a:rPr>
              <a:t> 或 </a:t>
            </a:r>
            <a:r>
              <a:rPr lang="zh-TW" sz="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zh-TW" sz="1150">
                <a:solidFill>
                  <a:srgbClr val="494E52"/>
                </a:solidFill>
                <a:highlight>
                  <a:srgbClr val="FFFFFF"/>
                </a:highlight>
              </a:rPr>
              <a:t> 之類的），Git 就會把 HEAD 的狀態存放在這裡，讓你隨時可以跳回危險動作之前的狀態。</a:t>
            </a:r>
            <a:endParaRPr sz="11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git reset HEAD^ --hard（不保留檔案） 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350" u="sng">
                <a:solidFill>
                  <a:schemeClr val="hlink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https://w3c.hexschool.com/git/dba36bc5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https://gitbook.tw/chapters/branch/how-git-know-what-current-branch-is.html</a:t>
            </a:r>
            <a:endParaRPr sz="11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94E5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ad957b5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ad957b5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ad957b54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ad957b5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bb7e5a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bb7e5a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ad957b5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ad957b5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ad957b5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ad957b5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ad957b5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ad957b5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ad957b5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ad957b5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ad957b5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ad957b5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不小心把還沒合併的分支砍掉了，救得回來嗎？</a:t>
            </a:r>
            <a:endParaRPr sz="100" u="sng"/>
          </a:p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reflog</a:t>
            </a:r>
            <a:endParaRPr sz="100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new_cat b174a5a #重新把分支接回來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ad957b5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ad957b5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ad957b54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ad957b54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afbe9dd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afbe9dd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afbe9dd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afbe9dd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94E52"/>
              </a:buClr>
              <a:buSzPts val="1050"/>
              <a:buAutoNum type="arabicPeriod"/>
            </a:pP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「我先拿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c68537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這個 Commit 接到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053fb2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這個 Commit 上」，因為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c68537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原本的上一層 Commit 是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e12d8e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，現在要接到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053fb2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上，所以需要重新計算這個 Commit 的 SHA-1 值，重新做出一顆新的 Commit 物件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35bc96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。</a:t>
            </a:r>
            <a:endParaRPr sz="10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050"/>
              <a:buAutoNum type="arabicPeriod"/>
            </a:pP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「我再拿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b174a5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這個 Commit 接到剛剛那個新做出來的 Commit 物件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35bc96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上」，同理，因為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b174a5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這顆 Commit 要接到新的 Commit 的原因，所以它也會重新計算 SHA-1 值，得到一個新的 Commit 物件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28a76d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。</a:t>
            </a:r>
            <a:endParaRPr sz="10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050"/>
              <a:buAutoNum type="arabicPeriod"/>
            </a:pP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最後，原本的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是指向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b174a5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這個 Commit，現在要改指向最後做出來的那顆新的 Commit 物件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28a76d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。</a:t>
            </a:r>
            <a:endParaRPr sz="10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050"/>
              <a:buAutoNum type="arabicPeriod"/>
            </a:pP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HEAD 還是繼續指向 </a:t>
            </a:r>
            <a:r>
              <a:rPr lang="zh-TW" sz="8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zh-TW" sz="1050">
                <a:solidFill>
                  <a:srgbClr val="494E52"/>
                </a:solidFill>
                <a:highlight>
                  <a:srgbClr val="FFFFFF"/>
                </a:highlight>
              </a:rPr>
              <a:t> 分支。</a:t>
            </a:r>
            <a:endParaRPr sz="1050">
              <a:solidFill>
                <a:srgbClr val="494E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afbe9dd2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afbe9dd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bb7e5a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bb7e5a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https://git-scm.com/book/zh-tw/v2/%E9%96%8B%E5%A7%8B-Git-%E5%9F%BA%E7%A4%8E%E8%A6%81%E9%BB%9E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b27c8435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b27c8435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50" u="sng">
                <a:solidFill>
                  <a:srgbClr val="00966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https://reurl.cc/zbNM7Q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https://gitbook.tw/chapters/branch/merge-commit.html</a:t>
            </a:r>
            <a:r>
              <a:rPr lang="zh-TW"/>
              <a:t>  爲什麽我的分支沒有小耳朵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afbe9dd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afbe9dd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afbe9dd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afbe9dd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afbe9dd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afbe9dd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afbe9dd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afbe9dd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afbe9dd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afbe9dd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https://gitbook.tw/chapters/github/push-to-github.html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ssh連接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afbe9dd2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afbe9dd2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  <a:latin typeface="Inconsolata"/>
                <a:ea typeface="Inconsolata"/>
                <a:cs typeface="Inconsolata"/>
                <a:sym typeface="Inconsolata"/>
              </a:rPr>
              <a:t>$ git remote remove origin #刪除節點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EEEEEE"/>
                </a:highlight>
                <a:latin typeface="Inconsolata"/>
                <a:ea typeface="Inconsolata"/>
                <a:cs typeface="Inconsolata"/>
                <a:sym typeface="Inconsolata"/>
              </a:rPr>
              <a:t>$ git remote rename origin newName #重新命名節點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b27c84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b27c84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b27c843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b27c843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b27c843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b27c843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bb7e5a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bb7e5a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b27c843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b27c843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bb27c843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bb27c843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hlink"/>
                </a:solidFill>
                <a:hlinkClick r:id="rId2"/>
              </a:rPr>
              <a:t>https://cythilya.github.io/2018/06/19/git-merge-branch-into-master/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四種方法同步遠端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b27c843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b27c843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b27c843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b27c843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b27c843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b27c843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5f23ac2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5f23ac2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https://medium.com/@lf2lf2111/%E4%B8%89%E7%A8%AE%E7%89%88%E6%8E%A7%E6%B5%81%E7%A8%8B-29c82f5d4469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https://nvie.com/posts/a-successful-git-branching-model/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5f23ac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5f23ac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f23ac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f23ac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http://tech-marsw.logdown.com/blog/2013/08/17/git-notes-github-n-person-cooperation-settings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https://ithelp.ithome.com.tw/articles/10140305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https://kknews.cc/zh-tw/code/6exxn8l.html</a:t>
            </a:r>
            <a:r>
              <a:rPr lang="zh-TW"/>
              <a:t> 組織賬號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5f23ac2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5f23ac2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5bb7e5a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5bb7e5a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ourcetreeap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sktop.github.com/" TargetMode="External"/><Relationship Id="rId4" Type="http://schemas.openxmlformats.org/officeDocument/2006/relationships/hyperlink" Target="https://blog.techbridge.cc/2018/01/17/learning-programming-and-coding-with-python-git-and-github-tutoria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-scm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ithelp.ithome.com.tw/articles/10228738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reurl.cc/zbNM7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learngitbranching.js.org/?locale=zh_TW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learngitbranching.js.org/?locale=zh_TW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gitbook.tw/chapters/github/pull-request.html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github.com/hsiangfeng/1107-Pull-request" TargetMode="External"/><Relationship Id="rId4" Type="http://schemas.openxmlformats.org/officeDocument/2006/relationships/image" Target="../media/image1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medium.com/@chaowu.dev/%E5%89%9B%E5%AD%B8%E7%BF%92%E7%A8%8B%E5%BC%8F%E8%AA%9E%E8%A8%80%E4%BD%86%E9%82%84%E6%B2%92%E6%9C%89%E4%B8%80%E7%B5%84%E8%87%AA%E5%B7%B1%E7%9A%84-github-%E5%B8%B3%E8%99%9F%E5%97%8E-e05c161134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分散式版本控制系統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講師：陳松林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下載Sourcetree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https://www.sourcetreeapp.com/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下載GitHub桌面版（内建git及操作界面）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https://blog.techbridge.cc/2018/01/17/learning-programming-and-coding-with-python-git-and-github-tutorial/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安裝説明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Git官方應用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https://git-scm.com/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下載vscode 安裝git套件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2906175"/>
            <a:ext cx="7086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確認安裝成功(在命令提示字元)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381250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212529"/>
                </a:solidFill>
                <a:latin typeface="Inconsolata"/>
                <a:ea typeface="Inconsolata"/>
                <a:cs typeface="Inconsolata"/>
                <a:sym typeface="Inconsolata"/>
              </a:rPr>
              <a:t>git --version</a:t>
            </a:r>
            <a:endParaRPr b="1" i="1" sz="2700">
              <a:solidFill>
                <a:srgbClr val="21252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44500" y="2047875"/>
            <a:ext cx="78669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rgbClr val="212529"/>
                </a:solidFill>
                <a:highlight>
                  <a:srgbClr val="FFFFFF"/>
                </a:highlight>
              </a:rPr>
              <a:t>查詢目前git版本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設定賬號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175"/>
            <a:ext cx="84084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git config --global user.name "</a:t>
            </a:r>
            <a:r>
              <a:rPr b="1" i="1" lang="zh-TW" sz="2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Your Name</a:t>
            </a:r>
            <a:r>
              <a:rPr b="1" i="1" lang="zh-TW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endParaRPr b="1" i="1" sz="27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423900" y="2009550"/>
            <a:ext cx="84084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212529"/>
                </a:solidFill>
                <a:highlight>
                  <a:srgbClr val="FFFFFF"/>
                </a:highlight>
              </a:rPr>
              <a:t>讓 Git 知道這台電腦做的修改要連結到哪一個使用者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EX: </a:t>
            </a:r>
            <a:r>
              <a:rPr lang="zh-TW" sz="1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git config --global user.name "John Doe"</a:t>
            </a:r>
            <a:endParaRPr sz="15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設定電子郵件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175"/>
            <a:ext cx="81930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git config --global user.email "</a:t>
            </a:r>
            <a:r>
              <a:rPr b="1" i="1" lang="zh-TW" sz="2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your@gmail.com</a:t>
            </a:r>
            <a:r>
              <a:rPr b="1" i="1" lang="zh-TW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endParaRPr b="1" i="1" sz="25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442575" y="1884150"/>
            <a:ext cx="83898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EX: </a:t>
            </a:r>
            <a:r>
              <a:rPr lang="zh-TW" sz="1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config --global user.email "eddie@5xruby.tw"</a:t>
            </a:r>
            <a:endParaRPr sz="1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檢視目前設定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config --list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user.name=Eddie Kao</a:t>
            </a:r>
            <a:endParaRPr b="1" sz="2500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user.email=eddie@5xruby.tw</a:t>
            </a:r>
            <a:endParaRPr b="1" sz="2500">
              <a:solidFill>
                <a:srgbClr val="99999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如果你有安裝過 Git 相關的圖形化介面工具，可能 </a:t>
            </a:r>
            <a:r>
              <a:rPr lang="zh-TW" sz="13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r>
              <a:rPr lang="zh-TW" sz="18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這個指令還會輸出其它額外的設定，但至少我們剛剛的這兩行設定只會新增 </a:t>
            </a:r>
            <a:r>
              <a:rPr lang="zh-TW" sz="13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zh-TW" sz="18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跟 </a:t>
            </a:r>
            <a:r>
              <a:rPr lang="zh-TW" sz="13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zh-TW" sz="18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這兩個設定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恭喜邁入Git新手村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850" y="1854075"/>
            <a:ext cx="35242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zh-TW"/>
              <a:t>新增、初始 Repository</a:t>
            </a:r>
            <a:endParaRPr/>
          </a:p>
        </p:txBody>
      </p:sp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我們要開始使用 Git 了，喔耶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大家平時如何管理code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79"/>
              <a:t>EX：</a:t>
            </a:r>
            <a:endParaRPr sz="37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79"/>
              <a:t>test.cpp</a:t>
            </a:r>
            <a:endParaRPr sz="37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79"/>
              <a:t>test20210101.cpp</a:t>
            </a:r>
            <a:endParaRPr sz="37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79"/>
              <a:t>test0101-2.cpp</a:t>
            </a:r>
            <a:endParaRPr sz="37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79"/>
              <a:t>test_final.cpp</a:t>
            </a:r>
            <a:endParaRPr sz="37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779"/>
              <a:t>test_final_ok.cpp</a:t>
            </a:r>
            <a:endParaRPr sz="37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779"/>
              <a:t>…………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</a:t>
            </a:r>
            <a:r>
              <a:rPr lang="zh-TW"/>
              <a:t>專案資料夾進行版控（cmd版）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cd /tmp</a:t>
            </a: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# 切換至 /tmp 目錄</a:t>
            </a:r>
            <a:endParaRPr sz="2232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mkdir git-practice</a:t>
            </a: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   # 建立 git-practice 目錄</a:t>
            </a:r>
            <a:endParaRPr sz="2232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cd git-practice</a:t>
            </a: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      # 切換至 git-practice 目錄</a:t>
            </a:r>
            <a:endParaRPr sz="2232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232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git init</a:t>
            </a: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# 初始化這個目錄</a:t>
            </a:r>
            <a:endParaRPr sz="2232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ls -la</a:t>
            </a:r>
            <a:r>
              <a:rPr lang="zh-TW" sz="2232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# 列出專案資料夾下的檔案和資料夾（-l 參數為列出詳細資料，-a 為列出隱藏資料夾）</a:t>
            </a:r>
            <a:endParaRPr sz="2232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我們做了什麽事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2340"/>
              <a:buFont typeface="Inconsolata"/>
              <a:buAutoNum type="arabicPeriod"/>
            </a:pP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使用 </a:t>
            </a:r>
            <a:r>
              <a:rPr lang="zh-TW" sz="234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mkdir</a:t>
            </a: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指令建立了 </a:t>
            </a:r>
            <a:r>
              <a:rPr lang="zh-TW" sz="234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git-practice</a:t>
            </a: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目錄。</a:t>
            </a:r>
            <a:endParaRPr sz="234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2340"/>
              <a:buFont typeface="Inconsolata"/>
              <a:buAutoNum type="arabicPeriod"/>
            </a:pP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使用 </a:t>
            </a:r>
            <a:r>
              <a:rPr lang="zh-TW" sz="234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指令切換到剛剛建立的 </a:t>
            </a:r>
            <a:r>
              <a:rPr lang="zh-TW" sz="234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git-practice</a:t>
            </a: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目錄。</a:t>
            </a:r>
            <a:endParaRPr sz="234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2340"/>
              <a:buFont typeface="Inconsolata"/>
              <a:buAutoNum type="arabicPeriod"/>
            </a:pP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使用 </a:t>
            </a:r>
            <a:r>
              <a:rPr lang="zh-TW" sz="2340">
                <a:solidFill>
                  <a:srgbClr val="FF0000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git init</a:t>
            </a:r>
            <a:r>
              <a:rPr lang="zh-TW" sz="234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指令初始化這個目錄，主要目的是要讓 Git 開始對這個目錄進行版本控制。</a:t>
            </a:r>
            <a:endParaRPr sz="234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4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490425" y="3508375"/>
            <a:ext cx="8520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1">
                <a:solidFill>
                  <a:srgbClr val="666666"/>
                </a:solidFill>
                <a:highlight>
                  <a:srgbClr val="FFFFFF"/>
                </a:highlight>
              </a:rPr>
              <a:t>#</a:t>
            </a:r>
            <a:r>
              <a:rPr i="1" lang="zh-TW" sz="2001">
                <a:solidFill>
                  <a:srgbClr val="666666"/>
                </a:solidFill>
                <a:highlight>
                  <a:srgbClr val="FFFFFF"/>
                </a:highlight>
              </a:rPr>
              <a:t>小數點開頭的目錄或檔案名稱（例如 </a:t>
            </a:r>
            <a:r>
              <a:rPr i="1" lang="zh-TW" sz="1501">
                <a:solidFill>
                  <a:srgbClr val="66666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.git</a:t>
            </a:r>
            <a:r>
              <a:rPr i="1" lang="zh-TW" sz="2001">
                <a:solidFill>
                  <a:srgbClr val="666666"/>
                </a:solidFill>
                <a:highlight>
                  <a:srgbClr val="FFFFFF"/>
                </a:highlight>
              </a:rPr>
              <a:t>），在一些作業系統中預設是隱藏的，可能會需要開啟檢視隱藏檔之類的設定才看得到。</a:t>
            </a:r>
            <a:endParaRPr i="1" sz="2991">
              <a:solidFill>
                <a:srgbClr val="666666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zh-TW"/>
              <a:t>把檔案交給 Git</a:t>
            </a:r>
            <a:r>
              <a:rPr b="0" lang="zh-TW" sz="36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讓 Git 開始可以管理這個目錄</a:t>
            </a:r>
            <a:endParaRPr/>
          </a:p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查詢目前專案狀態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66325"/>
            <a:ext cx="85206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status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On branch master</a:t>
            </a:r>
            <a:endParaRPr sz="17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Initial commit</a:t>
            </a:r>
            <a:endParaRPr sz="17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nothing to commit (create/copy files and use "git add" to track)</a:t>
            </a:r>
            <a:endParaRPr sz="17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406700" y="2954525"/>
            <a:ext cx="842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</a:rPr>
              <a:t>#上面這段訊息就是要跟你說「現在沒東西可以提交（nothing to commit）」。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建立新檔案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echo "hello, git" &gt; welcome.html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這個步驟要用一般的文字編輯器或檔案管理員來完成也沒關係</a:t>
            </a:r>
            <a:endParaRPr b="1" i="1"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在這個目錄裡建立一個叫做 </a:t>
            </a:r>
            <a:r>
              <a:rPr lang="zh-TW" sz="20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welcome.html</a:t>
            </a: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的檔案就行了。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接著，我們再次使用 </a:t>
            </a:r>
            <a:r>
              <a:rPr lang="zh-TW" sz="20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指令，來看一下這個目錄的狀態：</a:t>
            </a:r>
            <a:endParaRPr b="1" i="1"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再次查詢目前專案狀態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66325"/>
            <a:ext cx="891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status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On branch master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Initial commit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Untracked</a:t>
            </a: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files: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(use "git add &lt;file&gt;..." to include in what will be committed)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	welcome.html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nothing added to commit but untracked files present (use "git add" to track)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Untracked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檔案目前的狀態是 </a:t>
            </a:r>
            <a:r>
              <a:rPr lang="zh-TW" sz="2500">
                <a:solidFill>
                  <a:srgbClr val="FF0000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Untracked</a:t>
            </a:r>
            <a:r>
              <a:rPr lang="zh-TW" sz="250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 files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意思是這個檔案</a:t>
            </a:r>
            <a:r>
              <a:rPr lang="zh-TW" sz="2500">
                <a:solidFill>
                  <a:srgbClr val="FF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尚未被加到 Git 版控系統裡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還沒開始正式被 Git「追蹤」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它只是剛剛才加入這個目錄而已</a:t>
            </a:r>
            <a:endParaRPr sz="25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追蹤檔案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add welcome.html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把 </a:t>
            </a:r>
            <a:r>
              <a:rPr lang="zh-TW" sz="2000">
                <a:solidFill>
                  <a:srgbClr val="494E52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welcome.html</a:t>
            </a: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這個檔案交給 Git，讓 Git 開始「追蹤」它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git add .</a:t>
            </a:r>
            <a:endParaRPr b="1" i="1" sz="25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把目前當下這個目錄，以及它的子目錄、子子目錄…裡的異動全部加到暫存區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再次查詢目前專案狀態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266325"/>
            <a:ext cx="891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status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On branch master</a:t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Initial commit</a:t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Changes to be committed:</a:t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(use "git rm --cached &lt;file&gt;..." to unstage)</a:t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new file</a:t>
            </a:r>
            <a:r>
              <a:rPr lang="zh-TW" sz="2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:   welcome.html #</a:t>
            </a: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這個檔案已經被安置到暫存區（Staging Area）</a:t>
            </a:r>
            <a:endParaRPr sz="2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</a:t>
            </a:r>
            <a:r>
              <a:rPr lang="zh-TW"/>
              <a:t>暫存區的内容提交到倉庫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commit -m "</a:t>
            </a:r>
            <a:r>
              <a:rPr b="1" i="1" lang="zh-TW" sz="2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init commit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[master (root-commit) dfccf0c] init commit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1 file changed, 1 insertion(+)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create mode 100644 welcome.html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lang="zh-TW" sz="2000">
                <a:solidFill>
                  <a:srgbClr val="00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當完成了這個動作後，對 Git 來說就是「把暫存區的東西存放到儲存庫（Repository）裡」，翻譯成白話文就是「我完成一個存檔（或備份）的動作了」，也是建立了一個我們在第一個章節所提到的「版本」。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試問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以上的例子中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前一個版本和後一個版本到底修改了哪些bug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我們無從得知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解決方式：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每次都另存新檔？可是牽涉讀檔的時候，檔名是寫死在code中的，無法動態修改成最新檔名，此法</a:t>
            </a:r>
            <a:r>
              <a:rPr lang="zh-TW">
                <a:solidFill>
                  <a:srgbClr val="FF0000"/>
                </a:solidFill>
              </a:rPr>
              <a:t>不可行</a:t>
            </a:r>
            <a:r>
              <a:rPr lang="zh-TW"/>
              <a:t>。（</a:t>
            </a:r>
            <a:r>
              <a:rPr lang="zh-TW" strike="sngStrike"/>
              <a:t>把所有修改記錄寫在excel中</a:t>
            </a:r>
            <a:r>
              <a:rPr lang="zh-TW"/>
              <a:t>）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什麽是commit？可以吃嗎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它最主要的目的就是告訴你自己以及其它人「這次的修改做了什麼」。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將訊息用空白斷行 區分標題與內容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標題限制在 </a:t>
            </a:r>
            <a:r>
              <a:rPr lang="zh-TW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 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字元以內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標題開頭使用</a:t>
            </a:r>
            <a:r>
              <a:rPr lang="zh-TW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大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寫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標題不以句點結尾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lang="zh-TW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祈使句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設計標題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zh-TW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第一個單字是動詞--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例：修正密碼明碼問題 </a:t>
            </a: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）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內容每行最多 72 字，過多文字則需要斷行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內容需解釋 what 以及 why vs. how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Commit範例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3213500"/>
            <a:ext cx="85206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1" cy="183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Commit的規範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Header: </a:t>
            </a:r>
            <a:r>
              <a:rPr lang="zh-TW" sz="2000">
                <a:solidFill>
                  <a:srgbClr val="000080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&lt;type&gt;</a:t>
            </a: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zh-TW" sz="2000">
                <a:solidFill>
                  <a:srgbClr val="000080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&lt;scope&gt;</a:t>
            </a: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): </a:t>
            </a:r>
            <a:r>
              <a:rPr lang="zh-TW" sz="2000">
                <a:solidFill>
                  <a:srgbClr val="000080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&lt;subject&gt;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- type: 代表 commit 的類別：feat, fix, docs, style, refactor, test, chore，</a:t>
            </a:r>
            <a:r>
              <a:rPr lang="zh-TW" sz="2000">
                <a:solidFill>
                  <a:srgbClr val="FF0000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必要</a:t>
            </a: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欄位。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- scope 代表 commit 影響的範圍，例如資料庫、控制層、模板層等等，視專案不同而不同，為可選欄位。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- subject 代表此 commit 的簡短描述，不要超過 </a:t>
            </a:r>
            <a:r>
              <a:rPr lang="zh-TW" sz="2000">
                <a:solidFill>
                  <a:srgbClr val="FF0000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50</a:t>
            </a: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個字元，結尾不要加句號，為必要欄位。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Commit的規範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Body: 72-character wrapped. This should answer: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* Body 部份是對本次 Commit 的詳細描述，可以分成多行，每一行不要超過 72 個字元。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* </a:t>
            </a:r>
            <a:r>
              <a:rPr lang="zh-TW" sz="2000">
                <a:solidFill>
                  <a:srgbClr val="FF0000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說明程式碼變動的項目與原因，還有與先前行為的對比</a:t>
            </a: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。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Footer: 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highlight>
                  <a:srgbClr val="F8F8F8"/>
                </a:highlight>
                <a:latin typeface="Inconsolata"/>
                <a:ea typeface="Inconsolata"/>
                <a:cs typeface="Inconsolata"/>
                <a:sym typeface="Inconsolata"/>
              </a:rPr>
              <a:t> - 填寫任務編號（如果有的話）.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常見Type的規範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3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feat  : 新增/修改功能 (feature)。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fix   : 修補 bug (bug fix)。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docs  : 文件 (documentation)。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style : 格式 (不影響程式碼運行的變動 white-space, formatting, missing semi colons, etc)。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refactor: 重構 (既不是新增功能，也不是修補 bug 的程式碼變動)。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perf  : 改善效能 (A code change that improves performance)。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test  : 增加測試 (when adding missing tests)。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chore : 建構程序或輔助工具的變動 (maintain)。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consolata"/>
              <a:buChar char="●"/>
            </a:pP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revert: 撤銷回覆先前的 commit 例如：revert: type(scope): subject (回覆版本：xxxx)</a:t>
            </a:r>
            <a:r>
              <a:rPr lang="zh-TW" sz="2000">
                <a:solidFill>
                  <a:srgbClr val="43434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。</a:t>
            </a:r>
            <a:endParaRPr sz="2000">
              <a:solidFill>
                <a:srgbClr val="43434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3400"/>
              </a:spcBef>
              <a:spcAft>
                <a:spcPts val="3400"/>
              </a:spcAft>
              <a:buNone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https://ithelp.ithome.com.tw/articles/10228738</a:t>
            </a:r>
            <a:r>
              <a:rPr lang="zh-TW"/>
              <a:t>    #更多優化commit的方式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什麽時候要commit？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這個問題沒有標準答案，你可以很多檔案修改好再一口氣全部一起 Commit，也可只改一個字就 Commit。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常見的 Commit 的時間點有：</a:t>
            </a:r>
            <a:endParaRPr sz="20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33375" lvl="0" marL="457200" rtl="0" algn="l">
              <a:spcBef>
                <a:spcPts val="1900"/>
              </a:spcBef>
              <a:spcAft>
                <a:spcPts val="0"/>
              </a:spcAft>
              <a:buClr>
                <a:srgbClr val="494E52"/>
              </a:buClr>
              <a:buSzPts val="1650"/>
              <a:buFont typeface="Inconsolata"/>
              <a:buAutoNum type="arabicPeriod"/>
            </a:pPr>
            <a:r>
              <a:rPr lang="zh-TW" sz="16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完成一個「任務」的時候：不管是大到完成一整個電子商務的金流系統，還是小至只加了一個頁面甚至只是改幾個字，都算是「任務」。</a:t>
            </a:r>
            <a:endParaRPr sz="16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650"/>
              <a:buFont typeface="Inconsolata"/>
              <a:buAutoNum type="arabicPeriod"/>
            </a:pPr>
            <a:r>
              <a:rPr lang="zh-TW" sz="16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下班的時候：雖然可能還沒完全搞定任務，但至少先 Commit 今天的進度，除了備份之外，也讓公司知道你今天有在努力工作。（然後帶回家繼續苦命的做？）</a:t>
            </a:r>
            <a:endParaRPr sz="16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650"/>
              <a:buFont typeface="Inconsolata"/>
              <a:buAutoNum type="arabicPeriod"/>
            </a:pPr>
            <a:r>
              <a:rPr lang="zh-TW" sz="16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你想要 Commit 的時候就可以 Commit。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題外話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蕭</a:t>
            </a:r>
            <a:r>
              <a:rPr lang="zh-TW"/>
              <a:t>先生的commit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fix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fix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fix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。。。。。。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zh-TW"/>
              <a:t>工作區/暫存區/儲存庫</a:t>
            </a:r>
            <a:endParaRPr sz="3600"/>
          </a:p>
        </p:txBody>
      </p:sp>
      <p:sp>
        <p:nvSpPr>
          <p:cNvPr id="304" name="Google Shape;304;p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72" y="1144400"/>
            <a:ext cx="4628500" cy="3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透過指令將檔案移動到不同位置</a:t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311700" y="1266325"/>
            <a:ext cx="434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工作目錄（Working Directory）</a:t>
            </a:r>
            <a:endParaRPr sz="20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暫存區（Staging Area）</a:t>
            </a:r>
            <a:endParaRPr sz="20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儲存庫（Repository）</a:t>
            </a:r>
            <a:endParaRPr sz="20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-299085" lvl="0" marL="457200" rtl="0" algn="l">
              <a:spcBef>
                <a:spcPts val="150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Arial"/>
              <a:buAutoNum type="arabicPeriod"/>
            </a:pPr>
            <a:r>
              <a:rPr lang="zh-TW" sz="12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zh-TW" sz="12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指令把檔案從工作目錄移至暫存區（或索引）。</a:t>
            </a:r>
            <a:endParaRPr sz="12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Arial"/>
              <a:buAutoNum type="arabicPeriod"/>
            </a:pPr>
            <a:r>
              <a:rPr lang="zh-TW" sz="120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zh-TW" sz="12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指令把暫存區的內容移至儲存庫。</a:t>
            </a:r>
            <a:endParaRPr sz="12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想像你有一個倉庫，在倉庫門口有個小廣場，這個廣場的概念就像跟暫存區一樣，你把要存放到倉庫的貨物先放到這邊（</a:t>
            </a:r>
            <a:r>
              <a:rPr lang="zh-TW" sz="8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），然後等收集的差不多了就可以打開倉庫門，把在廣場上的貨物送進倉庫裡（</a:t>
            </a:r>
            <a:r>
              <a:rPr lang="zh-TW" sz="8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），並且記錄下來這批貨是什麼用途的、誰送來的。</a:t>
            </a:r>
            <a:endParaRPr sz="20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4794250" y="149225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5344600" y="1365250"/>
            <a:ext cx="10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工廠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5344600" y="2595650"/>
            <a:ext cx="10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小廣場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5344600" y="3653975"/>
            <a:ext cx="10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倉庫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如果加入遠端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1266325"/>
            <a:ext cx="376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Directory 存放你正在編輯的檔案</a:t>
            </a:r>
            <a:endParaRPr sz="13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Staging Area 則存放 commit (提交) 前的檔案</a:t>
            </a:r>
            <a:endParaRPr sz="13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commit 這些檔案時，檔案就會加到你的本機儲存區</a:t>
            </a:r>
            <a:endParaRPr sz="13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當你進行 push，就會將你的本機儲存區和遠端儲存區同步</a:t>
            </a:r>
            <a:endParaRPr sz="13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我們用的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遠端儲存區就是 GitHub</a:t>
            </a: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 sz="13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每次進行 push，就可將在本機端的改動加到遠端儲存區</a:t>
            </a:r>
            <a:endParaRPr sz="13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換而言之，進行 pull 的話，就可以將在遠端儲存區的改動，加入到本機儲存區中。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25" y="445025"/>
            <a:ext cx="4755774" cy="44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情景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合作開發的專題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組員A：我先寫功能的部分，界面你來處理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組員B：我的界面寫好了，把功能的部分傳過來吧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悲劇發生：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A和B使用的檔名都相同，結果B的檔案被A覆蓋了......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B含淚重寫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300" y="12663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檢視記錄</a:t>
            </a:r>
            <a:endParaRPr/>
          </a:p>
        </p:txBody>
      </p:sp>
      <p:sp>
        <p:nvSpPr>
          <p:cNvPr id="329" name="Google Shape;329;p5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今晚我想來點Commit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touch index.html                    # 建立檔案 index.html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add index.html                  # 把 index.html 加至暫存區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commit -m "create index page"   # 進行 Commit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檢視記錄</a:t>
            </a:r>
            <a:endParaRPr/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1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</a:t>
            </a:r>
            <a:endParaRPr b="1" i="1" sz="21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commit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cef6e4017eb1a16a7bb3434f12d9008ff83a821a</a:t>
            </a: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(HEAD -&gt; master)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Author: Eddie Kao &lt;eddie@5xcampus.com&gt;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Date:   Wed Aug 2 03:02:37 2017 +0800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create index page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commit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cc797cdb7c7a337824a25075e0dbe0bc7c703a1e</a:t>
            </a:r>
            <a:endParaRPr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Author: Eddie Kao &lt;eddie@5xcampus.com&gt;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Date:   Sun Jul 30 05:04:05 2017 +0800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init commit</a:t>
            </a:r>
            <a:endParaRPr/>
          </a:p>
        </p:txBody>
      </p:sp>
      <p:cxnSp>
        <p:nvCxnSpPr>
          <p:cNvPr id="343" name="Google Shape;343;p54"/>
          <p:cNvCxnSpPr/>
          <p:nvPr/>
        </p:nvCxnSpPr>
        <p:spPr>
          <a:xfrm rot="10800000">
            <a:off x="8106825" y="2730475"/>
            <a:ext cx="0" cy="16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54"/>
          <p:cNvSpPr txBox="1"/>
          <p:nvPr/>
        </p:nvSpPr>
        <p:spPr>
          <a:xfrm>
            <a:off x="7778025" y="2717575"/>
            <a:ext cx="4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7778025" y="4002475"/>
            <a:ext cx="4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舊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這串亂碼是什麽？其實是Commit的身份證啦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SHA-1 是「Secure Hash Algorithm 1」的縮寫，它是一種雜湊演算法，計算之後的結果通常會以 40 個十六進位的數字方式呈現。</a:t>
            </a:r>
            <a:endParaRPr sz="19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這個演算法的特點之一，就是只要輸入一樣的值，就會有一樣的輸出值，</a:t>
            </a:r>
            <a:endParaRPr sz="19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反之，如果是不同的輸入值，就會有不同的輸出值。</a:t>
            </a:r>
            <a:endParaRPr sz="19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Git 裡所有物件的「編號」的計算主要都是靠這個演算法產生的。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情境題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我想要找 Commit 訊息裡面有在罵髒話的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git log --oneline --grep="WTF"</a:t>
            </a:r>
            <a:endParaRPr b="1" i="1" sz="25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情境題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找一位叫做 Sherly 的作者的 Commit：</a:t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 --oneline --author="Sherly"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查詢「Sherly 以及 Eddie 這兩個人的 Commit 紀錄」：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log --oneline --author="Sherly</a:t>
            </a:r>
            <a:r>
              <a:rPr b="1" i="1" lang="zh-TW" sz="2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\/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Eddie"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6011300" y="397932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跳脫字元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情境題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我要怎麼找到哪些 Commit 的檔案內容有提到 “Ruby” 這個字</a:t>
            </a:r>
            <a:endParaRPr sz="27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 -S "Ruby"</a:t>
            </a:r>
            <a:endParaRPr b="1" i="1" sz="27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主管：「你再混嘛！我看看你今天早上 Commit 了什麼！」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</a:t>
            </a:r>
            <a:r>
              <a:rPr b="1" i="1" lang="zh-TW" sz="27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git log --oneline --since="9am" --until="12am" --after="2017-01"</a:t>
            </a:r>
            <a:endParaRPr b="1" i="1" sz="27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7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zh-TW"/>
              <a:t>Git 裡刪除檔案或變更檔名</a:t>
            </a:r>
            <a:endParaRPr/>
          </a:p>
        </p:txBody>
      </p:sp>
      <p:sp>
        <p:nvSpPr>
          <p:cNvPr id="376" name="Google Shape;376;p5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刪除檔案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直接砍掉</a:t>
            </a:r>
            <a:endParaRPr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rm welcome.html  </a:t>
            </a: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r>
              <a:rPr lang="zh-TW" sz="1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 刪除檔案 welcome.html</a:t>
            </a:r>
            <a:endParaRPr sz="1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51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251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status</a:t>
            </a:r>
            <a:endParaRPr b="1" i="1" sz="2251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1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not staged for commit:</a:t>
            </a:r>
            <a:endParaRPr sz="11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add/rm &lt;file&gt;..." to update what will be committed)</a:t>
            </a:r>
            <a:endParaRPr sz="11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checkout -- &lt;file&gt;..." to discard changes in working directory)</a:t>
            </a:r>
            <a:endParaRPr sz="11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deleted:    welcome.html</a:t>
            </a:r>
            <a:endParaRPr sz="11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no changes added to commit (use "git add" and/or "git commit -a")</a:t>
            </a:r>
            <a:endParaRPr sz="11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1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add welcome.html</a:t>
            </a:r>
            <a:endParaRPr/>
          </a:p>
        </p:txBody>
      </p:sp>
      <p:sp>
        <p:nvSpPr>
          <p:cNvPr id="384" name="Google Shape;384;p6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git幫你砍掉</a:t>
            </a:r>
            <a:endParaRPr sz="20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</a:t>
            </a:r>
            <a:r>
              <a:rPr b="1" i="1"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git rm welcome.html</a:t>
            </a:r>
            <a:endParaRPr b="1" i="1" sz="20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rm 'welcome.html'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1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status</a:t>
            </a:r>
            <a:endParaRPr b="1" i="1" sz="21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(use "git reset HEAD &lt;file&gt;..." to unstage)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deleted:    welcome.html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找回被刪除的檔案 git checkout .</a:t>
            </a:r>
            <a:endParaRPr/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311700" y="1266325"/>
            <a:ext cx="49269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456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rm *.html</a:t>
            </a:r>
            <a:endParaRPr b="1" i="1" sz="3456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47">
                <a:latin typeface="Inconsolata"/>
                <a:ea typeface="Inconsolata"/>
                <a:cs typeface="Inconsolata"/>
                <a:sym typeface="Inconsolata"/>
              </a:rPr>
              <a:t>#刪除所有html檔案</a:t>
            </a:r>
            <a:endParaRPr sz="2847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3499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status</a:t>
            </a:r>
            <a:endParaRPr b="1" i="1" sz="3499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not staged for commit: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add/rm &lt;file&gt;..." to update what will be committed)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checkout -- &lt;file&gt;..." to discard changes in working directory)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deleted:    cinderella.html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deleted:    index.html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deleted:    welcome.html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deleted:    world.html</a:t>
            </a:r>
            <a:endParaRPr sz="161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1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no changes added to commit (use "git add" and/or "git commit -a")</a:t>
            </a:r>
            <a:endParaRPr sz="2360"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4836575" y="1266325"/>
            <a:ext cx="43074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95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$ git checkout cinderella.html</a:t>
            </a:r>
            <a:endParaRPr b="1" i="1" sz="195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#找回 cinderella.html</a:t>
            </a:r>
            <a:endParaRPr sz="15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95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$ git checkout .</a:t>
            </a:r>
            <a:endParaRPr b="1" i="1" sz="195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#找回所有檔案</a:t>
            </a:r>
            <a:endParaRPr sz="15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這個指令會把暫存區（Staging Area）裡的內容或檔案，拿來覆蓋工作目錄（Working Directory）的內容或檔案。所以當在上面執行 </a:t>
            </a:r>
            <a:r>
              <a:rPr lang="zh-TW" sz="85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welcome.html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或 </a:t>
            </a:r>
            <a:r>
              <a:rPr lang="zh-TW" sz="85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.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的時候，它會把 welcome.html 這個檔案，或是當下目錄所有檔案回復到上一次 Commit 的狀態。</a:t>
            </a:r>
            <a:endParaRPr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如何解決這樣的問題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萬能的Ctrl Z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缺點：檔案的覆蓋無法使用Ctrl Z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另存新檔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缺點：檔名一定要不同，而且不知道每次修改了什麽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人腦記憶法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我都記得每次我改了什麽 呵呵呵呵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075" y="2896800"/>
            <a:ext cx="2238375" cy="19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取消追蹤</a:t>
            </a:r>
            <a:endParaRPr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43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不管是系統的 </a:t>
            </a:r>
            <a:r>
              <a:rPr lang="zh-TW" sz="2843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rm</a:t>
            </a:r>
            <a:r>
              <a:rPr lang="zh-TW" sz="2843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或是 </a:t>
            </a:r>
            <a:r>
              <a:rPr lang="zh-TW" sz="2843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git rm</a:t>
            </a:r>
            <a:r>
              <a:rPr lang="zh-TW" sz="2843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指令，都會真的把這個檔案從工作目錄裡刪掉，但如果只是「我不是真的想把這個檔案刪掉，只是不想讓這個檔案再被 Git 控管了」的話，可以加上 </a:t>
            </a:r>
            <a:r>
              <a:rPr lang="zh-TW" sz="2843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--cached</a:t>
            </a:r>
            <a:r>
              <a:rPr lang="zh-TW" sz="2843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參數：</a:t>
            </a:r>
            <a:endParaRPr sz="2843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3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rm welcome.html </a:t>
            </a:r>
            <a:r>
              <a:rPr b="1" i="1" lang="zh-TW" sz="3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--cached</a:t>
            </a:r>
            <a:endParaRPr b="1" i="1" sz="3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rm 'welcome.html'</a:t>
            </a:r>
            <a:endParaRPr sz="19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907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status</a:t>
            </a:r>
            <a:endParaRPr b="1" i="1" sz="2907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2473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endParaRPr sz="2473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(use "git reset HEAD &lt;file&gt;..." to unstage)</a:t>
            </a:r>
            <a:endParaRPr sz="2473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deleted:    welcome.html</a:t>
            </a:r>
            <a:endParaRPr sz="2473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Untracked files:</a:t>
            </a:r>
            <a:endParaRPr sz="2473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(use "git add &lt;file&gt;..." to include in what will be committed)</a:t>
            </a:r>
            <a:endParaRPr sz="2473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73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  welcome.html</a:t>
            </a:r>
            <a:endParaRPr sz="3423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重新命名</a:t>
            </a:r>
            <a:endParaRPr/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311700" y="1266175"/>
            <a:ext cx="46731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57"/>
              <a:t>直接改名（刪除+新增）</a:t>
            </a:r>
            <a:endParaRPr sz="2857"/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3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mv hello.html world.html </a:t>
            </a:r>
            <a:endParaRPr b="1" i="1" sz="3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 把 hello.html 改成 world.html</a:t>
            </a:r>
            <a:endParaRPr sz="13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7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907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status</a:t>
            </a:r>
            <a:endParaRPr b="1" i="1" sz="2907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not staged for commit: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add/rm &lt;file&gt;..." to update what will be committed)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checkout -- &lt;file&gt;..." to discard changes in working directory)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deleted:    hello.html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Untracked files: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add &lt;file&gt;..." to include in what will be committed)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	world.html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no changes added to commit (use "git add" and/or "git commit -a")</a:t>
            </a:r>
            <a:endParaRPr/>
          </a:p>
        </p:txBody>
      </p:sp>
      <p:sp>
        <p:nvSpPr>
          <p:cNvPr id="404" name="Google Shape;404;p6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add --all</a:t>
            </a:r>
            <a:endParaRPr b="1" i="1" sz="20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status</a:t>
            </a:r>
            <a:endParaRPr b="1" i="1" sz="20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(use "git reset HEAD &lt;file&gt;..." to unstage)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  renamed:    hello.html -&gt; world.html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重新命名</a:t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311700" y="1266175"/>
            <a:ext cx="820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57"/>
              <a:t>Git幫你</a:t>
            </a:r>
            <a:r>
              <a:rPr lang="zh-TW" sz="2857"/>
              <a:t>改名（</a:t>
            </a:r>
            <a:r>
              <a:rPr lang="zh-TW" sz="2857"/>
              <a:t>rename</a:t>
            </a:r>
            <a:r>
              <a:rPr lang="zh-TW" sz="2857"/>
              <a:t>）</a:t>
            </a:r>
            <a:endParaRPr sz="2857"/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mv hello.html world.html</a:t>
            </a:r>
            <a:endParaRPr b="1" i="1"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status</a:t>
            </a:r>
            <a:endParaRPr b="1" i="1"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(use "git reset HEAD &lt;file&gt;..." to unstage)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   renamed:    hello.html -&gt; world.html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修改/刪除Commit</a:t>
            </a:r>
            <a:endParaRPr/>
          </a:p>
        </p:txBody>
      </p:sp>
      <p:sp>
        <p:nvSpPr>
          <p:cNvPr id="416" name="Google Shape;416;p6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修改最近一次Commit</a:t>
            </a:r>
            <a:endParaRPr/>
          </a:p>
        </p:txBody>
      </p:sp>
      <p:sp>
        <p:nvSpPr>
          <p:cNvPr id="423" name="Google Shape;423;p66"/>
          <p:cNvSpPr txBox="1"/>
          <p:nvPr>
            <p:ph idx="1" type="body"/>
          </p:nvPr>
        </p:nvSpPr>
        <p:spPr>
          <a:xfrm>
            <a:off x="311700" y="1266325"/>
            <a:ext cx="386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 --oneline </a:t>
            </a: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#原本的commit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4879515 WTF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7dbc437 add hello.html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657fce7 add container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abb4f43 update index page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cef6e40 create index page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cc797cd init commit</a:t>
            </a:r>
            <a:endParaRPr sz="1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6"/>
          <p:cNvSpPr txBox="1"/>
          <p:nvPr>
            <p:ph idx="1" type="body"/>
          </p:nvPr>
        </p:nvSpPr>
        <p:spPr>
          <a:xfrm>
            <a:off x="3984125" y="1266325"/>
            <a:ext cx="484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git commit </a:t>
            </a:r>
            <a:r>
              <a:rPr b="1" i="1" lang="zh-TW" sz="155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--amend</a:t>
            </a:r>
            <a:r>
              <a:rPr b="1" i="1"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-m "Welcome To Facebook"</a:t>
            </a:r>
            <a:endParaRPr b="1" i="1" sz="155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[master 614a90c] Welcome To Facebook</a:t>
            </a:r>
            <a:endParaRPr sz="155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Date: Wed Aug 16 05:42:56 2017 +0800</a:t>
            </a:r>
            <a:endParaRPr sz="155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1 file changed, 0 insertions(+), 0 deletions(-)</a:t>
            </a:r>
            <a:endParaRPr sz="155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create mode 100644 config/database.yml</a:t>
            </a:r>
            <a:endParaRPr sz="155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修改更久以前的Commit</a:t>
            </a:r>
            <a:endParaRPr/>
          </a:p>
        </p:txBody>
      </p:sp>
      <p:sp>
        <p:nvSpPr>
          <p:cNvPr id="430" name="Google Shape;430;p67"/>
          <p:cNvSpPr txBox="1"/>
          <p:nvPr>
            <p:ph idx="1" type="body"/>
          </p:nvPr>
        </p:nvSpPr>
        <p:spPr>
          <a:xfrm>
            <a:off x="311700" y="1266325"/>
            <a:ext cx="416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 --oneline</a:t>
            </a:r>
            <a:endParaRPr b="1" i="1" sz="20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27f6ed6 (HEAD -&gt; master) add dog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2bab3e7 add dog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ca40fc9 add 2 cats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1de2076 add cat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cd82f29 add cat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382a2a5 add database settings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bb0c9c2 init commit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534825" y="1266325"/>
            <a:ext cx="510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9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rebase -i bb0c9c2</a:t>
            </a:r>
            <a:r>
              <a:rPr lang="zh-TW" sz="29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9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lang="zh-TW" sz="1600">
                <a:solidFill>
                  <a:srgbClr val="000000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-i</a:t>
            </a:r>
            <a:r>
              <a:rPr lang="zh-TW" sz="1600">
                <a:solidFill>
                  <a:srgbClr val="00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參數是指要進入 Rebase 指令的「互動模式」，</a:t>
            </a:r>
            <a:r>
              <a:rPr lang="zh-TW" sz="16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後面的 </a:t>
            </a:r>
            <a:r>
              <a:rPr lang="zh-TW" sz="160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bb0c9c2</a:t>
            </a:r>
            <a:r>
              <a:rPr lang="zh-TW" sz="16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是指這次的 Rebase 指令的應用範圍會「從現在到 </a:t>
            </a:r>
            <a:r>
              <a:rPr lang="zh-TW" sz="160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bb0c9c2</a:t>
            </a:r>
            <a:r>
              <a:rPr lang="zh-TW" sz="16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這個 Commit」</a:t>
            </a:r>
            <a:endParaRPr sz="160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382a2a5 add database settings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cd82f29 add cat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1de2076 add cat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ca40fc9 add 2 cats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2bab3e7 add dog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27f6ed6 add dog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cd82f29 add cat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pick 1de2076 add cat 2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(pick</a:t>
            </a:r>
            <a:r>
              <a:rPr lang="zh-TW" sz="16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改成 </a:t>
            </a:r>
            <a:r>
              <a:rPr lang="zh-TW" sz="160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reword,</a:t>
            </a:r>
            <a:r>
              <a:rPr lang="zh-TW" sz="160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表示待會我要來修改這兩次 Commit 的訊息。存檔並離開之後，立馬就會再跳另一個 Vim 編輯器畫面</a:t>
            </a:r>
            <a:r>
              <a:rPr lang="zh-TW" sz="1600">
                <a:solidFill>
                  <a:srgbClr val="494E52"/>
                </a:solidFill>
                <a:highlight>
                  <a:srgbClr val="FAFAFA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6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reword</a:t>
            </a: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cd82f29 add cat 1</a:t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reword</a:t>
            </a:r>
            <a:r>
              <a:rPr lang="zh-TW" sz="10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1de2076 add cat 2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標簽TAG</a:t>
            </a:r>
            <a:endParaRPr/>
          </a:p>
        </p:txBody>
      </p:sp>
      <p:sp>
        <p:nvSpPr>
          <p:cNvPr id="437" name="Google Shape;437;p68"/>
          <p:cNvSpPr txBox="1"/>
          <p:nvPr>
            <p:ph idx="1" type="body"/>
          </p:nvPr>
        </p:nvSpPr>
        <p:spPr>
          <a:xfrm>
            <a:off x="311700" y="1266325"/>
            <a:ext cx="384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 --oneline</a:t>
            </a:r>
            <a:endParaRPr b="1" i="1" sz="20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db3bbec (HEAD -&gt; master) add fish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930feb3 add pig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51d54ff</a:t>
            </a: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add lion and tiger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27f6ed6 add dog 2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2bab3e7 add dog 1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ca40fc9 add 2 cats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1de2076 add cat 2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cd82f29 add cat 1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382a2a5 add database settings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bb0c9c2 init commit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8"/>
          <p:cNvSpPr txBox="1"/>
          <p:nvPr>
            <p:ph idx="1" type="body"/>
          </p:nvPr>
        </p:nvSpPr>
        <p:spPr>
          <a:xfrm>
            <a:off x="3997700" y="1266325"/>
            <a:ext cx="470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git tag big_cats </a:t>
            </a:r>
            <a:r>
              <a:rPr b="1" i="1" lang="zh-TW" sz="205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51d54ff</a:t>
            </a:r>
            <a:endParaRPr b="1" i="1" sz="205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</a:t>
            </a:r>
            <a:r>
              <a:rPr b="1" i="1" lang="zh-TW" sz="20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git log --oneline</a:t>
            </a:r>
            <a:endParaRPr b="1" i="1" sz="20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db3bbec (HEAD -&gt; master) add fish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930feb3 add pig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51d54ff</a:t>
            </a: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 (tag: big_cats) add lion and tiger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27f6ed6 add dog 2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2bab3e7 add dog 1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ca40fc9 add 2 cats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1de2076 add cat 2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cd82f29 add cat 1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382a2a5 add database settings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bb0c9c2 init commit</a:t>
            </a:r>
            <a:endParaRPr sz="13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刪除最近一次的Commit（保留檔案）</a:t>
            </a:r>
            <a:endParaRPr/>
          </a:p>
        </p:txBody>
      </p:sp>
      <p:sp>
        <p:nvSpPr>
          <p:cNvPr id="444" name="Google Shape;444;p6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9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1" lang="zh-TW" sz="19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git log --oneline</a:t>
            </a:r>
            <a:endParaRPr b="1" i="1" sz="19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e12d8ef (HEAD -&gt; master) add database.yml in config folder</a:t>
            </a: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85e7e30 add hello</a:t>
            </a: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657fce7 add container</a:t>
            </a: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abb4f43 update index page</a:t>
            </a: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cef6e40 create index page</a:t>
            </a: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cc797cd init commit</a:t>
            </a:r>
            <a:endParaRPr sz="12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9"/>
          <p:cNvSpPr txBox="1"/>
          <p:nvPr>
            <p:ph idx="1" type="body"/>
          </p:nvPr>
        </p:nvSpPr>
        <p:spPr>
          <a:xfrm>
            <a:off x="4460375" y="1266325"/>
            <a:ext cx="380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reset e12d8ef^</a:t>
            </a:r>
            <a:endParaRPr b="1" i="1" sz="18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或$ git reset master^</a:t>
            </a:r>
            <a:endParaRPr b="1" i="1" sz="18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或$ git reset HEAD^</a:t>
            </a:r>
            <a:endParaRPr b="1" i="1" sz="18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或$ git reset @^</a:t>
            </a:r>
            <a:endParaRPr b="1" i="1" sz="18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5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或$ git reset 85e7e30</a:t>
            </a:r>
            <a:endParaRPr b="1" i="1" sz="185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Revert指令（取消不要的Commit而不是刪除）</a:t>
            </a:r>
            <a:endParaRPr/>
          </a:p>
        </p:txBody>
      </p:sp>
      <p:sp>
        <p:nvSpPr>
          <p:cNvPr id="451" name="Google Shape;451;p70"/>
          <p:cNvSpPr txBox="1"/>
          <p:nvPr>
            <p:ph idx="1" type="body"/>
          </p:nvPr>
        </p:nvSpPr>
        <p:spPr>
          <a:xfrm>
            <a:off x="311700" y="3651250"/>
            <a:ext cx="85206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revert HEAD --no-edit</a:t>
            </a:r>
            <a:endParaRPr b="1" i="1" sz="18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82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#Revert 的指令是「再做一個新的 Commit，來取消你不要的 Commit」的概念，所以 Commit 數量才會增加。後面的 --no-edit 參數，表示不編輯 Commit 訊息</a:t>
            </a:r>
            <a:endParaRPr sz="2332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452" name="Google Shape;4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675"/>
            <a:ext cx="5308274" cy="24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600" y="1214675"/>
            <a:ext cx="4663672" cy="2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Reset、Revert 跟 Rebase 指令有什麼差別</a:t>
            </a:r>
            <a:endParaRPr/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9" name="Google Shape;459;p71"/>
          <p:cNvGraphicFramePr/>
          <p:nvPr/>
        </p:nvGraphicFramePr>
        <p:xfrm>
          <a:off x="365125" y="1266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{A93CD49A-4515-4513-A682-6B8907031B57}</a:tableStyleId>
              </a:tblPr>
              <a:tblGrid>
                <a:gridCol w="901325"/>
                <a:gridCol w="1440625"/>
                <a:gridCol w="6178650"/>
              </a:tblGrid>
              <a:tr h="87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2F3F3"/>
                          </a:highlight>
                        </a:rPr>
                        <a:t>指令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2F3F3"/>
                          </a:highlight>
                        </a:rPr>
                        <a:t>改變歷史紀錄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50">
                          <a:solidFill>
                            <a:srgbClr val="494E52"/>
                          </a:solidFill>
                          <a:highlight>
                            <a:srgbClr val="F2F3F3"/>
                          </a:highlight>
                        </a:rPr>
                        <a:t>說明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8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Reset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是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把目前的狀態設定成某個指定的 Commit 的狀態，通常適用於尚未推出去的 Commit。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Rebase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是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不管是新增、修改、刪除 Commit 都相當方便，用來整理、編輯還沒有推出去的 Commit 相當方便，但通常也只適用於尚未推出去的 Commit。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Revert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否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5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新增一個 Commit 來反轉（或說取消）另一個 Commit 的內容，原本的 Commit 依舊還是會保留在歷史紀錄中。雖然會因此而增加 Commit 數，但通常比較適用於已經推出去的 Commit，或是不允許使用 Reset 或 Rebase 之修改歷史紀錄的指令的場合。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 VS  GitHub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Git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一個軟體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分散式版本控制系統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優點：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具備優秀的合併程式碼的能力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使用程式碼 snapshot 來比較歷史版本差異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GitHub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一個服務（類似code專用雲端硬碟）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支援 git 程式碼存取和遠端托管的平台服務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優點：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有許多的開放原始碼的專案都是使用 Github 進行程式碼的管理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使用分支</a:t>
            </a:r>
            <a:endParaRPr/>
          </a:p>
        </p:txBody>
      </p:sp>
      <p:sp>
        <p:nvSpPr>
          <p:cNvPr id="465" name="Google Shape;465;p7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爲何使用分支？</a:t>
            </a:r>
            <a:endParaRPr/>
          </a:p>
        </p:txBody>
      </p:sp>
      <p:sp>
        <p:nvSpPr>
          <p:cNvPr id="472" name="Google Shape;472;p73"/>
          <p:cNvSpPr txBox="1"/>
          <p:nvPr>
            <p:ph idx="1" type="body"/>
          </p:nvPr>
        </p:nvSpPr>
        <p:spPr>
          <a:xfrm>
            <a:off x="311700" y="1266325"/>
            <a:ext cx="869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分支的概念就有點像「影分身術」，當你做出一隻新的分身（分支），這個分身會去執行任務或是打倒敵人，如果執行失敗了，最多就是那個分身消失，就再做一隻新的分身就行了，本體不會受到影響。</a:t>
            </a:r>
            <a:endParaRPr sz="2950">
              <a:solidFill>
                <a:srgbClr val="494E5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50">
                <a:solidFill>
                  <a:srgbClr val="494E5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例如想要增加新功能，或是修正 Bug，或是想實驗看看某些新的做法，都可以另外做一個分支來進行，待做完確認沒問題之後再合併回來，不會影響正在運行的產品線。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我現在的分支是什麽</a:t>
            </a:r>
            <a:endParaRPr/>
          </a:p>
        </p:txBody>
      </p:sp>
      <p:sp>
        <p:nvSpPr>
          <p:cNvPr id="478" name="Google Shape;478;p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</a:t>
            </a:r>
            <a:endParaRPr sz="2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* master</a:t>
            </a:r>
            <a:endParaRPr sz="2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新增分支/重命名分支</a:t>
            </a:r>
            <a:endParaRPr/>
          </a:p>
        </p:txBody>
      </p:sp>
      <p:sp>
        <p:nvSpPr>
          <p:cNvPr id="484" name="Google Shape;484;p75"/>
          <p:cNvSpPr txBox="1"/>
          <p:nvPr>
            <p:ph idx="1" type="body"/>
          </p:nvPr>
        </p:nvSpPr>
        <p:spPr>
          <a:xfrm>
            <a:off x="311700" y="1266325"/>
            <a:ext cx="8520600" cy="3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 cat #新增一個cat分支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 #查看目前分支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cat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* master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 -m cat tiger </a:t>
            </a: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#重命名cat分支叫tiger</a:t>
            </a:r>
            <a:r>
              <a:rPr lang="zh-TW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刪除分支</a:t>
            </a:r>
            <a:endParaRPr/>
          </a:p>
        </p:txBody>
      </p:sp>
      <p:sp>
        <p:nvSpPr>
          <p:cNvPr id="490" name="Google Shape;490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3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 -d tiger</a:t>
            </a:r>
            <a:endParaRPr b="1" i="1" sz="23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Deleted branch tiger (was e12d8ef).</a:t>
            </a:r>
            <a:endParaRPr sz="23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23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</a:t>
            </a:r>
            <a:endParaRPr b="1" i="1" sz="23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* master</a:t>
            </a:r>
            <a:endParaRPr sz="23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切換分支</a:t>
            </a:r>
            <a:endParaRPr/>
          </a:p>
        </p:txBody>
      </p:sp>
      <p:sp>
        <p:nvSpPr>
          <p:cNvPr id="496" name="Google Shape;496;p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checkout cat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Switched to branch 'cat'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branch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* cat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 dog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 master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切換+新增分支</a:t>
            </a:r>
            <a:endParaRPr/>
          </a:p>
        </p:txBody>
      </p:sp>
      <p:sp>
        <p:nvSpPr>
          <p:cNvPr id="502" name="Google Shape;502;p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checkout -b sister</a:t>
            </a:r>
            <a:endParaRPr b="1" i="1"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Switched to a new branch 'sister'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#新增的同時切換分支（若存在該分支則直接切換）</a:t>
            </a:r>
            <a:endParaRPr sz="250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合併分支</a:t>
            </a:r>
            <a:endParaRPr/>
          </a:p>
        </p:txBody>
      </p:sp>
      <p:sp>
        <p:nvSpPr>
          <p:cNvPr id="508" name="Google Shape;508;p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041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merge cat </a:t>
            </a:r>
            <a:endParaRPr b="1" i="1" sz="3041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41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#從cat分支merge到目前master分支</a:t>
            </a:r>
            <a:endParaRPr sz="3041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另一種合併方式（使用 rebase）</a:t>
            </a:r>
            <a:endParaRPr b="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80"/>
          <p:cNvSpPr txBox="1"/>
          <p:nvPr>
            <p:ph idx="1" type="body"/>
          </p:nvPr>
        </p:nvSpPr>
        <p:spPr>
          <a:xfrm>
            <a:off x="311700" y="1266325"/>
            <a:ext cx="412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50">
                <a:solidFill>
                  <a:srgbClr val="494E52"/>
                </a:solidFill>
                <a:latin typeface="Inconsolata"/>
                <a:ea typeface="Inconsolata"/>
                <a:cs typeface="Inconsolata"/>
                <a:sym typeface="Inconsolata"/>
              </a:rPr>
              <a:t>$ git rebase dog</a:t>
            </a:r>
            <a:endParaRPr b="1" i="1" sz="2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從字面上來看，「rebase」是「re」加上「base」，翻成中文大概是「重新定義分支的參考基準」的意思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簡而言之：移花接木</a:t>
            </a:r>
            <a:endParaRPr sz="2550">
              <a:solidFill>
                <a:srgbClr val="494E5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701" y="1285875"/>
            <a:ext cx="3211899" cy="36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HEAD是什麽？</a:t>
            </a:r>
            <a:endParaRPr/>
          </a:p>
        </p:txBody>
      </p:sp>
      <p:sp>
        <p:nvSpPr>
          <p:cNvPr id="521" name="Google Shape;521;p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HEAD 是一個指標</a:t>
            </a:r>
            <a:endParaRPr sz="24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指向某一個分支，</a:t>
            </a:r>
            <a:endParaRPr sz="24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通常</a:t>
            </a:r>
            <a:r>
              <a:rPr lang="zh-TW" sz="24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你可以把 HEAD 當做「目前所在分支」看待。</a:t>
            </a:r>
            <a:endParaRPr sz="24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玩</a:t>
            </a:r>
            <a:r>
              <a:rPr lang="zh-TW" sz="24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個小游戲</a:t>
            </a:r>
            <a:r>
              <a:rPr lang="zh-TW" sz="24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吧 分離HEAD(指令：level rampup1)</a:t>
            </a:r>
            <a:endParaRPr sz="24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https://reurl.cc/zbNM7Q</a:t>
            </a:r>
            <a:endParaRPr sz="2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code如何比較--SnapShot（快照</a:t>
            </a:r>
            <a:r>
              <a:rPr lang="zh-TW"/>
              <a:t>）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Git 與其它版本控制系統（包含 Subversion 以及與它相關的）最主要的差別是如何處理資料的方式。 一般來說，其他大部分的系統是紀錄一連串檔案更改的資訊。 這些系統（CVS、Subversion、Perforce、Bazaar…等等）儲存一組基本的檔案以及這些檔案隨時間遞增的更動資料。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Git 不是用這種方式儲存及看待這些資料， 而是將其視為小型檔案系統的一組快照（Snapshot）。 每當你提交（commit）（註：在 Git 儲存目前專案的狀態）時，Git 會紀錄下你所有目前檔案的樣子，並且參照到這次快照中。 為了講求效率，只要檔案沒有變更，Git 不會再度儲存該檔案，而是直接將上一次相同的檔案參照到這次快照中。 Git 把它的資料視為一連串的快照。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每次提交commit時</a:t>
            </a:r>
            <a:endParaRPr sz="18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都幫code拍張照片</a:t>
            </a:r>
            <a:endParaRPr sz="18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想像成父母拍照記錄孩子成長的樣子</a:t>
            </a:r>
            <a:endParaRPr sz="18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257750" y="1735650"/>
            <a:ext cx="4761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latin typeface="Open Sans"/>
                <a:ea typeface="Open Sans"/>
                <a:cs typeface="Open Sans"/>
                <a:sym typeface="Open Sans"/>
              </a:rPr>
              <a:t>簡而言之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288350" y="1555750"/>
            <a:ext cx="567300" cy="30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Fast Forwarding </a:t>
            </a:r>
            <a:r>
              <a:rPr lang="zh-TW"/>
              <a:t>快轉vs 無快轉 用動畫演示一下</a:t>
            </a:r>
            <a:endParaRPr/>
          </a:p>
        </p:txBody>
      </p:sp>
      <p:sp>
        <p:nvSpPr>
          <p:cNvPr id="527" name="Google Shape;527;p82"/>
          <p:cNvSpPr txBox="1"/>
          <p:nvPr>
            <p:ph idx="1" type="body"/>
          </p:nvPr>
        </p:nvSpPr>
        <p:spPr>
          <a:xfrm>
            <a:off x="311700" y="1266325"/>
            <a:ext cx="321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sandbox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branch 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checkout 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checkout 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git merge dev </a:t>
            </a:r>
            <a:r>
              <a:rPr lang="zh-TW">
                <a:solidFill>
                  <a:srgbClr val="FF0000"/>
                </a:solidFill>
              </a:rPr>
              <a:t>--no-ff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8" name="Google Shape;528;p82"/>
          <p:cNvSpPr txBox="1"/>
          <p:nvPr>
            <p:ph idx="1" type="body"/>
          </p:nvPr>
        </p:nvSpPr>
        <p:spPr>
          <a:xfrm>
            <a:off x="4058200" y="1266325"/>
            <a:ext cx="42921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sandbox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git branch dev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git commit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git checkout dev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git commit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git checkout main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/>
              <a:t>git merge dev </a:t>
            </a:r>
            <a:endParaRPr sz="142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>
                <a:solidFill>
                  <a:srgbClr val="000000"/>
                </a:solidFill>
              </a:rPr>
              <a:t>undo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25">
                <a:solidFill>
                  <a:srgbClr val="000000"/>
                </a:solidFill>
              </a:rPr>
              <a:t>git checkout dev</a:t>
            </a:r>
            <a:endParaRPr sz="14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zh-TW" sz="1425">
                <a:solidFill>
                  <a:srgbClr val="000000"/>
                </a:solidFill>
              </a:rPr>
              <a:t>git rebase main</a:t>
            </a:r>
            <a:endParaRPr sz="14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恭喜~~你可以在本地完成專案了！</a:t>
            </a:r>
            <a:endParaRPr/>
          </a:p>
        </p:txBody>
      </p:sp>
      <p:pic>
        <p:nvPicPr>
          <p:cNvPr id="534" name="Google Shape;53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63" y="2719625"/>
            <a:ext cx="2279475" cy="2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然而 ...我們需要團隊合作...</a:t>
            </a:r>
            <a:endParaRPr/>
          </a:p>
        </p:txBody>
      </p:sp>
      <p:pic>
        <p:nvPicPr>
          <p:cNvPr id="540" name="Google Shape;54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75" y="2405650"/>
            <a:ext cx="3047775" cy="25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共同協作</a:t>
            </a:r>
            <a:endParaRPr/>
          </a:p>
        </p:txBody>
      </p:sp>
      <p:sp>
        <p:nvSpPr>
          <p:cNvPr id="546" name="Google Shape;546;p8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</a:t>
            </a:r>
            <a:r>
              <a:rPr lang="zh-TW"/>
              <a:t>GitHub上開個新Repo</a:t>
            </a:r>
            <a:endParaRPr/>
          </a:p>
        </p:txBody>
      </p:sp>
      <p:sp>
        <p:nvSpPr>
          <p:cNvPr id="553" name="Google Shape;553;p86"/>
          <p:cNvSpPr txBox="1"/>
          <p:nvPr>
            <p:ph idx="1" type="body"/>
          </p:nvPr>
        </p:nvSpPr>
        <p:spPr>
          <a:xfrm>
            <a:off x="311700" y="1266325"/>
            <a:ext cx="335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要上傳檔案到 GitHub，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需要先在上面開一個新的專案。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5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請先在 GitHub 網站的右上角點選「+」號，並選擇「New repository」：</a:t>
            </a:r>
            <a:endParaRPr/>
          </a:p>
        </p:txBody>
      </p:sp>
      <p:pic>
        <p:nvPicPr>
          <p:cNvPr id="554" name="Google Shape;55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00" y="1789800"/>
            <a:ext cx="4691325" cy="29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86"/>
          <p:cNvSpPr/>
          <p:nvPr/>
        </p:nvSpPr>
        <p:spPr>
          <a:xfrm>
            <a:off x="6886175" y="1879975"/>
            <a:ext cx="507000" cy="49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</a:t>
            </a:r>
            <a:r>
              <a:rPr lang="zh-TW"/>
              <a:t>專案名稱（可與本地端不同名）</a:t>
            </a:r>
            <a:endParaRPr/>
          </a:p>
        </p:txBody>
      </p:sp>
      <p:sp>
        <p:nvSpPr>
          <p:cNvPr id="561" name="Google Shape;561;p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87"/>
          <p:cNvPicPr preferRelativeResize="0"/>
          <p:nvPr/>
        </p:nvPicPr>
        <p:blipFill rotWithShape="1">
          <a:blip r:embed="rId3">
            <a:alphaModFix/>
          </a:blip>
          <a:srcRect b="43055" l="0" r="0" t="0"/>
          <a:stretch/>
        </p:blipFill>
        <p:spPr>
          <a:xfrm>
            <a:off x="311700" y="1266325"/>
            <a:ext cx="9143999" cy="8323583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87"/>
          <p:cNvSpPr/>
          <p:nvPr/>
        </p:nvSpPr>
        <p:spPr>
          <a:xfrm>
            <a:off x="2959925" y="3849075"/>
            <a:ext cx="2529600" cy="32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上傳本地端現有的專案</a:t>
            </a:r>
            <a:endParaRPr/>
          </a:p>
        </p:txBody>
      </p:sp>
      <p:sp>
        <p:nvSpPr>
          <p:cNvPr id="569" name="Google Shape;569;p8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000"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000">
                <a:latin typeface="Inconsolata"/>
                <a:ea typeface="Inconsolata"/>
                <a:cs typeface="Inconsolata"/>
                <a:sym typeface="Inconsolata"/>
              </a:rPr>
              <a:t>git remote add origin https://github.com/120061203/gitPush0205.git</a:t>
            </a:r>
            <a:endParaRPr b="1" i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zh-TW" sz="2000">
                <a:latin typeface="Inconsolata"/>
                <a:ea typeface="Inconsolata"/>
                <a:cs typeface="Inconsolata"/>
                <a:sym typeface="Inconsolata"/>
              </a:rPr>
              <a:t>$ git push -u origin main</a:t>
            </a:r>
            <a:endParaRPr b="1" i="1"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下載遠端專案到本地（clone from remote）</a:t>
            </a:r>
            <a:endParaRPr/>
          </a:p>
        </p:txBody>
      </p:sp>
      <p:sp>
        <p:nvSpPr>
          <p:cNvPr id="575" name="Google Shape;575;p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記得移動到上一層 也就是想要放專案的資料夾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$ </a:t>
            </a:r>
            <a:r>
              <a:rPr b="1" i="1" lang="zh-TW"/>
              <a:t>git </a:t>
            </a:r>
            <a:r>
              <a:rPr b="1" i="1" lang="zh-TW">
                <a:solidFill>
                  <a:srgbClr val="FF0000"/>
                </a:solidFill>
              </a:rPr>
              <a:t>clone</a:t>
            </a:r>
            <a:r>
              <a:rPr b="1" i="1" lang="zh-TW"/>
              <a:t> https://github.com/120061203/gitPush0205.git </a:t>
            </a:r>
            <a:r>
              <a:rPr b="1" i="1" lang="zh-TW">
                <a:solidFill>
                  <a:srgbClr val="FF0000"/>
                </a:solidFill>
              </a:rPr>
              <a:t>gitPush0205-fork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#避免資料夾名字相同 所以取名 gitPush0205-fork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</a:rPr>
              <a:t>#如此一來 你對這個資料夾就有同該作者一樣完整的git記錄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我只想看看遠端的内容 別覆蓋我的進度( fetch )</a:t>
            </a:r>
            <a:endParaRPr/>
          </a:p>
        </p:txBody>
      </p:sp>
      <p:sp>
        <p:nvSpPr>
          <p:cNvPr id="581" name="Google Shape;581;p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執行 pull，遠端數據庫的內容會</a:t>
            </a:r>
            <a:r>
              <a:rPr lang="zh-TW" sz="2500">
                <a:solidFill>
                  <a:srgbClr val="FF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自動合併</a:t>
            </a:r>
            <a:endParaRPr sz="2500">
              <a:solidFill>
                <a:srgbClr val="FF0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但是，有時候只是想</a:t>
            </a:r>
            <a:r>
              <a:rPr lang="zh-TW" sz="2500">
                <a:solidFill>
                  <a:srgbClr val="FF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確認遠端數據庫的內容</a:t>
            </a: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卻不是真的想合併，在這種情況下，請使用 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33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b="1" i="1" lang="zh-TW" sz="2500">
                <a:solidFill>
                  <a:srgbClr val="333333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git fetch</a:t>
            </a:r>
            <a:endParaRPr b="1" i="1" sz="2500">
              <a:solidFill>
                <a:srgbClr val="3333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玩個游戲吧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https://learngitbranching.js.org/?locale=zh_TW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指令：level remote3</a:t>
            </a:r>
            <a:endParaRPr b="1" i="1" sz="2500">
              <a:solidFill>
                <a:srgbClr val="333333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看完遠端内容了 可以merge到本地</a:t>
            </a:r>
            <a:endParaRPr/>
          </a:p>
        </p:txBody>
      </p:sp>
      <p:sp>
        <p:nvSpPr>
          <p:cNvPr id="587" name="Google Shape;587;p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$</a:t>
            </a:r>
            <a:r>
              <a:rPr b="1" i="1" lang="zh-TW" sz="2500"/>
              <a:t> </a:t>
            </a:r>
            <a:r>
              <a:rPr b="1" i="1" lang="zh-TW" sz="2400"/>
              <a:t>git merge origin:main</a:t>
            </a:r>
            <a:endParaRPr b="1" i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#</a:t>
            </a:r>
            <a:r>
              <a:rPr lang="zh-TW"/>
              <a:t>merge遠端的main分支到本地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7863425" y="1266175"/>
            <a:ext cx="96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紅色刪除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綠色新增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25" y="121975"/>
            <a:ext cx="7211475" cy="450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 flipH="1" rot="10800000">
            <a:off x="7355425" y="1545175"/>
            <a:ext cx="507900" cy="106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 rot="10800000">
            <a:off x="7355425" y="2016000"/>
            <a:ext cx="518700" cy="1090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我想</a:t>
            </a:r>
            <a:r>
              <a:rPr lang="zh-TW"/>
              <a:t>一步就merge遠端到本地</a:t>
            </a:r>
            <a:endParaRPr/>
          </a:p>
        </p:txBody>
      </p:sp>
      <p:sp>
        <p:nvSpPr>
          <p:cNvPr id="593" name="Google Shape;593;p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600">
                <a:solidFill>
                  <a:srgbClr val="444444"/>
                </a:solidFill>
                <a:latin typeface="Inconsolata"/>
                <a:ea typeface="Inconsolata"/>
                <a:cs typeface="Inconsolata"/>
                <a:sym typeface="Inconsolata"/>
              </a:rPr>
              <a:t>$ git pull &lt;</a:t>
            </a:r>
            <a:r>
              <a:rPr b="1" i="1" lang="zh-TW" sz="2600">
                <a:solidFill>
                  <a:srgbClr val="E06C75"/>
                </a:solidFill>
                <a:latin typeface="Inconsolata"/>
                <a:ea typeface="Inconsolata"/>
                <a:cs typeface="Inconsolata"/>
                <a:sym typeface="Inconsolata"/>
              </a:rPr>
              <a:t>遠端節點名</a:t>
            </a:r>
            <a:r>
              <a:rPr b="1" i="1" lang="zh-TW" sz="2600">
                <a:solidFill>
                  <a:srgbClr val="444444"/>
                </a:solidFill>
                <a:latin typeface="Inconsolata"/>
                <a:ea typeface="Inconsolata"/>
                <a:cs typeface="Inconsolata"/>
                <a:sym typeface="Inconsolata"/>
              </a:rPr>
              <a:t>&gt; &lt;</a:t>
            </a:r>
            <a:r>
              <a:rPr b="1" i="1" lang="zh-TW" sz="2600">
                <a:solidFill>
                  <a:srgbClr val="E06C75"/>
                </a:solidFill>
                <a:latin typeface="Inconsolata"/>
                <a:ea typeface="Inconsolata"/>
                <a:cs typeface="Inconsolata"/>
                <a:sym typeface="Inconsolata"/>
              </a:rPr>
              <a:t>遠端分支名</a:t>
            </a:r>
            <a:r>
              <a:rPr b="1" i="1" lang="zh-TW" sz="2600">
                <a:solidFill>
                  <a:srgbClr val="444444"/>
                </a:solidFill>
                <a:latin typeface="Inconsolata"/>
                <a:ea typeface="Inconsolata"/>
                <a:cs typeface="Inconsolata"/>
                <a:sym typeface="Inconsolata"/>
              </a:rPr>
              <a:t>&gt;:&lt;</a:t>
            </a:r>
            <a:r>
              <a:rPr b="1" i="1" lang="zh-TW" sz="2600">
                <a:solidFill>
                  <a:srgbClr val="E06C75"/>
                </a:solidFill>
                <a:latin typeface="Inconsolata"/>
                <a:ea typeface="Inconsolata"/>
                <a:cs typeface="Inconsolata"/>
                <a:sym typeface="Inconsolata"/>
              </a:rPr>
              <a:t>本地分支名</a:t>
            </a:r>
            <a:r>
              <a:rPr b="1" i="1" lang="zh-TW" sz="2600">
                <a:solidFill>
                  <a:srgbClr val="444444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b="1" i="1" sz="2600">
              <a:solidFill>
                <a:srgbClr val="44444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例如：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500"/>
              <a:t>$ git pull origin main</a:t>
            </a:r>
            <a:endParaRPr b="1" i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zh-TW" sz="2500"/>
              <a:t>$ git pull origin main:main #相同分支名稱可簡化</a:t>
            </a:r>
            <a:endParaRPr b="1" i="1" sz="25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clone vs fetch vs pull</a:t>
            </a:r>
            <a:endParaRPr/>
          </a:p>
        </p:txBody>
      </p:sp>
      <p:sp>
        <p:nvSpPr>
          <p:cNvPr id="599" name="Google Shape;599;p93"/>
          <p:cNvSpPr txBox="1"/>
          <p:nvPr>
            <p:ph idx="1" type="body"/>
          </p:nvPr>
        </p:nvSpPr>
        <p:spPr>
          <a:xfrm>
            <a:off x="311700" y="1266325"/>
            <a:ext cx="872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clone 用在第一次</a:t>
            </a:r>
            <a:r>
              <a:rPr lang="zh-TW" sz="2300"/>
              <a:t>下載這個專案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00"/>
              <a:t>fetch 當clone到本地之後，只下載commit記錄并不會移動目前的HEAD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00"/>
              <a:t>pull = fetch + merge 下載完所有記錄并且merge到目前分支</a:t>
            </a:r>
            <a:endParaRPr sz="1508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00"/>
              <a:t>簡單的說，Clone 指令通常只會使用第一次，Clone 之後的更新，就是 Pull/Fetch 的事了。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zh-TW" sz="2300"/>
              <a:t>也是可以rebase但是就和merge效果差不多。</a:t>
            </a:r>
            <a:endParaRPr sz="23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動畫圖解fetch 和 pull的區別</a:t>
            </a:r>
            <a:endParaRPr/>
          </a:p>
        </p:txBody>
      </p:sp>
      <p:sp>
        <p:nvSpPr>
          <p:cNvPr id="605" name="Google Shape;605;p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https://learngitbranching.js.org/?locale=zh_TW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sandbox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git clone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git fakeTeamwork #假裝遠端有多一筆commit 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undo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git fetc</a:t>
            </a: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h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718">
                <a:latin typeface="Inconsolata"/>
                <a:ea typeface="Inconsolata"/>
                <a:cs typeface="Inconsolata"/>
                <a:sym typeface="Inconsolata"/>
              </a:rPr>
              <a:t>git merge o/main</a:t>
            </a:r>
            <a:endParaRPr sz="2718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如何發PR（Pull Request）--陌生人參與這個專題</a:t>
            </a:r>
            <a:endParaRPr/>
          </a:p>
        </p:txBody>
      </p:sp>
      <p:sp>
        <p:nvSpPr>
          <p:cNvPr id="611" name="Google Shape;611;p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https://gitbook.tw/chapters/github/pull-request.html</a:t>
            </a:r>
            <a:r>
              <a:rPr lang="zh-TW"/>
              <a:t> （</a:t>
            </a:r>
            <a:r>
              <a:rPr lang="zh-TW"/>
              <a:t>5‘38秒</a:t>
            </a:r>
            <a:r>
              <a:rPr lang="zh-TW"/>
              <a:t>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看影片學發PR真輕鬆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92929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Pull request 的評論都是用 Markdown 撰寫（詳情請見hackmd教學），所以你可以插入圖片和表情符號，使用預先格式化的文字區塊，及其他輕量化的格式。</a:t>
            </a:r>
            <a:endParaRPr sz="2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我們來練習一下發PR</a:t>
            </a:r>
            <a:endParaRPr/>
          </a:p>
        </p:txBody>
      </p:sp>
      <p:sp>
        <p:nvSpPr>
          <p:cNvPr id="617" name="Google Shape;617;p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發</a:t>
            </a:r>
            <a:r>
              <a:rPr b="1" lang="zh-TW" sz="17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 流程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A是開發者，並擁有一個 master 開發分支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松林很喜歡這個專案，但發現有個小問題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於是他 </a:t>
            </a: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了專案，在 master 上新增了一個 commit 並下了 PR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A認為松林真是天才，於是 merge 了他的 PR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練習：請試著發 PR 給 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96"/>
          <p:cNvPicPr preferRelativeResize="0"/>
          <p:nvPr/>
        </p:nvPicPr>
        <p:blipFill rotWithShape="1">
          <a:blip r:embed="rId4">
            <a:alphaModFix/>
          </a:blip>
          <a:srcRect b="44239" l="65500" r="0" t="40122"/>
          <a:stretch/>
        </p:blipFill>
        <p:spPr>
          <a:xfrm>
            <a:off x="4572000" y="396582"/>
            <a:ext cx="4186224" cy="1265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96"/>
          <p:cNvSpPr/>
          <p:nvPr/>
        </p:nvSpPr>
        <p:spPr>
          <a:xfrm>
            <a:off x="7256600" y="656225"/>
            <a:ext cx="1051200" cy="29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Flow</a:t>
            </a:r>
            <a:endParaRPr/>
          </a:p>
        </p:txBody>
      </p:sp>
      <p:pic>
        <p:nvPicPr>
          <p:cNvPr id="625" name="Google Shape;62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25" y="264575"/>
            <a:ext cx="3565676" cy="472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78" y="1120400"/>
            <a:ext cx="4435849" cy="37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8"/>
          <p:cNvSpPr txBox="1"/>
          <p:nvPr>
            <p:ph type="title"/>
          </p:nvPr>
        </p:nvSpPr>
        <p:spPr>
          <a:xfrm>
            <a:off x="2588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總結一下</a:t>
            </a:r>
            <a:endParaRPr/>
          </a:p>
        </p:txBody>
      </p:sp>
      <p:sp>
        <p:nvSpPr>
          <p:cNvPr id="632" name="Google Shape;632;p98"/>
          <p:cNvSpPr txBox="1"/>
          <p:nvPr>
            <p:ph idx="1" type="body"/>
          </p:nvPr>
        </p:nvSpPr>
        <p:spPr>
          <a:xfrm>
            <a:off x="311700" y="1266325"/>
            <a:ext cx="297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大家應該可以看懂這些指令了吧？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有不會可以提出來</a:t>
            </a:r>
            <a:endParaRPr/>
          </a:p>
        </p:txBody>
      </p:sp>
      <p:pic>
        <p:nvPicPr>
          <p:cNvPr id="633" name="Google Shape;63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50" y="105850"/>
            <a:ext cx="5633302" cy="47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同一個專題難道一直發PR？</a:t>
            </a:r>
            <a:endParaRPr/>
          </a:p>
        </p:txBody>
      </p:sp>
      <p:sp>
        <p:nvSpPr>
          <p:cNvPr id="639" name="Google Shape;639;p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25"/>
            <a:ext cx="6170825" cy="36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大家已經掌握本地及遠端Git指令了！</a:t>
            </a:r>
            <a:endParaRPr/>
          </a:p>
        </p:txBody>
      </p:sp>
      <p:pic>
        <p:nvPicPr>
          <p:cNvPr id="646" name="Google Shape;64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900" y="26500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注冊GitHub賬號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https://medium.com/@chaowu.dev/%E5%89%9B%E5%AD%B8%E7%BF%92%E7%A8%8B%E5%BC%8F%E8%AA%9E%E8%A8%80%E4%BD%86%E9%82%84%E6%B2%92%E6%9C%89%E4%B8%80%E7%B5%84%E8%87%AA%E5%B7%B1%E7%9A%84-github-%E5%B8%B3%E8%99%9F%E5%97%8E-e05c16113411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注冊教學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