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52A-1C74-4D18-BB91-D7F56C9F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Recognition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684D476-AE0B-4121-A0A1-FC1A2A85B6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45" b="31245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22F95CD-E602-40AC-A47F-F48EFA5A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Holly Fallah</a:t>
            </a:r>
          </a:p>
        </p:txBody>
      </p:sp>
    </p:spTree>
    <p:extLst>
      <p:ext uri="{BB962C8B-B14F-4D97-AF65-F5344CB8AC3E}">
        <p14:creationId xmlns:p14="http://schemas.microsoft.com/office/powerpoint/2010/main" val="231071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707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Model 2 - PCA + Logistic Regression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Logistic regression explains the relationship between a dependent binary variable and many features.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model 2, PCA reduces the data to key features, and these features are used as inputs to the regression.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number of PCA components is the parameter used to estimate the model with the highest accuracy.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10 plots the model accuracy and the number of PCA components.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model with 250 components gives us the best accuracy of 91.3%.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Notice that a saturation takes place where the highest accuracy is reached, and additional components over </a:t>
            </a:r>
            <a:r>
              <a:rPr lang="en-US">
                <a:solidFill>
                  <a:schemeClr val="tx1"/>
                </a:solidFill>
              </a:rPr>
              <a:t>time decline </a:t>
            </a:r>
            <a:r>
              <a:rPr lang="en-US" dirty="0">
                <a:solidFill>
                  <a:schemeClr val="tx1"/>
                </a:solidFill>
              </a:rPr>
              <a:t>in accuracy. This is due to overfitting of the model where the model becomes too specific to the train data that it loses its robustness for other datasets.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E35E1-71D7-4047-B677-B7170EC2296D}"/>
              </a:ext>
            </a:extLst>
          </p:cNvPr>
          <p:cNvSpPr txBox="1"/>
          <p:nvPr/>
        </p:nvSpPr>
        <p:spPr>
          <a:xfrm>
            <a:off x="8654472" y="5572253"/>
            <a:ext cx="11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483784-58DF-42E6-9C5F-DF1003D2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091" y="2395103"/>
            <a:ext cx="4548909" cy="30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97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707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11171382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 1 – PCA + 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= 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2 – PCA + 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2 predicts the accuracy of identifying the hand drawn digit better than Model 1 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https://github.com/hollyfallah/Digit-Recognition</a:t>
            </a:r>
          </a:p>
        </p:txBody>
      </p:sp>
    </p:spTree>
    <p:extLst>
      <p:ext uri="{BB962C8B-B14F-4D97-AF65-F5344CB8AC3E}">
        <p14:creationId xmlns:p14="http://schemas.microsoft.com/office/powerpoint/2010/main" val="462311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5526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MNIST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444078"/>
            <a:ext cx="10931234" cy="1802015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MNIST - “</a:t>
            </a:r>
            <a:r>
              <a:rPr lang="en-US" dirty="0"/>
              <a:t>Modified National Institute of Standards and Technology”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Dataset of pixels that produce an image of a handwritten digit.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Digits vary in handwriting styles and are not standardized.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784 Columns = 28x28 pixel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value within a pixel ranges from 0 to 255, inclusive, representing the black and white/grayscale intensity.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higher the number, the lighter the intensity.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27DB81-6C06-4FEC-A013-0363075C298A}"/>
              </a:ext>
            </a:extLst>
          </p:cNvPr>
          <p:cNvSpPr txBox="1">
            <a:spLocks/>
          </p:cNvSpPr>
          <p:nvPr/>
        </p:nvSpPr>
        <p:spPr>
          <a:xfrm>
            <a:off x="1024128" y="334227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pc="100" dirty="0"/>
              <a:t>Kaggle Dataset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FB5FD8B-E8FD-4088-ABCA-42F3E06955AC}"/>
              </a:ext>
            </a:extLst>
          </p:cNvPr>
          <p:cNvSpPr txBox="1">
            <a:spLocks/>
          </p:cNvSpPr>
          <p:nvPr/>
        </p:nvSpPr>
        <p:spPr>
          <a:xfrm>
            <a:off x="762000" y="4434905"/>
            <a:ext cx="10598727" cy="180201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data used for this project is a portion of the MNIST dataset provided by Kaggle.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Kaggle provided two datasets – a training dataset and a testing dataset.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Training dataset – 42,000 rows, 785 columns. One additional column used as a label indicating the value of the handwritten digit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Testing dataset – 28,000 rows, 784 columns</a:t>
            </a:r>
          </a:p>
        </p:txBody>
      </p:sp>
    </p:spTree>
    <p:extLst>
      <p:ext uri="{BB962C8B-B14F-4D97-AF65-F5344CB8AC3E}">
        <p14:creationId xmlns:p14="http://schemas.microsoft.com/office/powerpoint/2010/main" val="18438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Data Exploration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1 and Figure 2 are different variations of the hand drawn digit “1”.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figure represents one row in the dataset, reshaped to a 28x28 pixel.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Notice the values within each pixel and how these values are associated with color intensity.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Larger values are closer to white, smaller values are closer to black.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Majority of image occupied by insignificant “0” data.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values in the pixel are compiled to produce an image, we see the following, as demonstrated in Figure 3 and Figure 4.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4C246-82CA-4294-AE1C-997BADA41CF4}"/>
              </a:ext>
            </a:extLst>
          </p:cNvPr>
          <p:cNvSpPr txBox="1"/>
          <p:nvPr/>
        </p:nvSpPr>
        <p:spPr>
          <a:xfrm>
            <a:off x="7204155" y="3481383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87ECD-6ED4-4CE4-885A-8D97E85D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744" y="2692146"/>
            <a:ext cx="4015256" cy="1207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75ACF-4346-408F-817D-D1618287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61" y="1340150"/>
            <a:ext cx="4015254" cy="12076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FE1213-A98B-4901-ABBB-486E35144FB9}"/>
              </a:ext>
            </a:extLst>
          </p:cNvPr>
          <p:cNvSpPr txBox="1"/>
          <p:nvPr/>
        </p:nvSpPr>
        <p:spPr>
          <a:xfrm>
            <a:off x="9689406" y="2105886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ACBA00-0695-49B8-B64B-B979445C1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172" y="4056779"/>
            <a:ext cx="1239289" cy="12392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7EE685-FEAF-4871-8C18-AAD7548D17BF}"/>
              </a:ext>
            </a:extLst>
          </p:cNvPr>
          <p:cNvSpPr txBox="1"/>
          <p:nvPr/>
        </p:nvSpPr>
        <p:spPr>
          <a:xfrm>
            <a:off x="8069438" y="4926736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52D969-06CC-47EC-BE46-33F69AA7D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770" y="5465872"/>
            <a:ext cx="1239289" cy="12392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2901DC-24E7-4D8E-AD5B-4CB864AA1562}"/>
              </a:ext>
            </a:extLst>
          </p:cNvPr>
          <p:cNvSpPr txBox="1"/>
          <p:nvPr/>
        </p:nvSpPr>
        <p:spPr>
          <a:xfrm>
            <a:off x="7121593" y="6388904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21456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Data Exploration (II)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5 shows the distribution of intensity values for the entire train dataset.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Before doing any modeling, this histogram confirms what was seen in figures 1 and 2. Approximately </a:t>
            </a:r>
            <a:r>
              <a:rPr lang="en-US" dirty="0"/>
              <a:t>25,000,000 intensity values are “0”.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Roughly 19% of the data actually contributes to the hand drawn digit.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101254-5969-4935-BBD1-3853FAA1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72" y="1283524"/>
            <a:ext cx="4763585" cy="329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2DD6D3-EF6E-4293-B919-EE31B4E0B062}"/>
              </a:ext>
            </a:extLst>
          </p:cNvPr>
          <p:cNvSpPr txBox="1"/>
          <p:nvPr/>
        </p:nvSpPr>
        <p:spPr>
          <a:xfrm>
            <a:off x="8634964" y="4664364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2100506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Data Exploration (III)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6 is a histogram of the distribution of hand drawn digits in the training dataset.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Based on the frequency counts in figures 6 and 7, the digit values are distributed evenly.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DD6D3-EF6E-4293-B919-EE31B4E0B062}"/>
              </a:ext>
            </a:extLst>
          </p:cNvPr>
          <p:cNvSpPr txBox="1"/>
          <p:nvPr/>
        </p:nvSpPr>
        <p:spPr>
          <a:xfrm>
            <a:off x="10930855" y="2950371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93748-089C-4E51-9DCC-46995ADD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154" y="713144"/>
            <a:ext cx="3964701" cy="260183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60B23C5-CA60-43FD-8CC5-024B53050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40242"/>
              </p:ext>
            </p:extLst>
          </p:nvPr>
        </p:nvGraphicFramePr>
        <p:xfrm>
          <a:off x="7596365" y="3494407"/>
          <a:ext cx="2704278" cy="309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1426">
                  <a:extLst>
                    <a:ext uri="{9D8B030D-6E8A-4147-A177-3AD203B41FA5}">
                      <a16:colId xmlns:a16="http://schemas.microsoft.com/office/drawing/2014/main" val="1279173968"/>
                    </a:ext>
                  </a:extLst>
                </a:gridCol>
                <a:gridCol w="901426">
                  <a:extLst>
                    <a:ext uri="{9D8B030D-6E8A-4147-A177-3AD203B41FA5}">
                      <a16:colId xmlns:a16="http://schemas.microsoft.com/office/drawing/2014/main" val="1663155449"/>
                    </a:ext>
                  </a:extLst>
                </a:gridCol>
                <a:gridCol w="901426">
                  <a:extLst>
                    <a:ext uri="{9D8B030D-6E8A-4147-A177-3AD203B41FA5}">
                      <a16:colId xmlns:a16="http://schemas.microsoft.com/office/drawing/2014/main" val="267192059"/>
                    </a:ext>
                  </a:extLst>
                </a:gridCol>
              </a:tblGrid>
              <a:tr h="265539">
                <a:tc>
                  <a:txBody>
                    <a:bodyPr/>
                    <a:lstStyle/>
                    <a:p>
                      <a:r>
                        <a:rPr lang="en-US" sz="1200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55150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42762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77405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94344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276559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35916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66978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34252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41842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23621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1843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4BB8D44-CBF9-448C-B775-A318E14D6653}"/>
              </a:ext>
            </a:extLst>
          </p:cNvPr>
          <p:cNvSpPr txBox="1"/>
          <p:nvPr/>
        </p:nvSpPr>
        <p:spPr>
          <a:xfrm>
            <a:off x="6533294" y="6041470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3610480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Algorithm Prep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order to build a model, the first preparation step is to break up the Kaggle training dataset into its own test and train datasets.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Half of the data will be used to build the model, and the other half of the data will be used to check the accuracy of the model.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15AA477-4951-4EB8-80C0-67BC7FBC1C14}"/>
              </a:ext>
            </a:extLst>
          </p:cNvPr>
          <p:cNvSpPr/>
          <p:nvPr/>
        </p:nvSpPr>
        <p:spPr>
          <a:xfrm>
            <a:off x="6446646" y="721454"/>
            <a:ext cx="1906022" cy="18681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3CC6-BB2E-4428-88A6-7EC589292706}"/>
              </a:ext>
            </a:extLst>
          </p:cNvPr>
          <p:cNvSpPr txBox="1"/>
          <p:nvPr/>
        </p:nvSpPr>
        <p:spPr>
          <a:xfrm>
            <a:off x="6998922" y="1574739"/>
            <a:ext cx="92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Kaggle “Train”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CF005F3-0139-4491-97AD-5DA94A1A5FD4}"/>
              </a:ext>
            </a:extLst>
          </p:cNvPr>
          <p:cNvSpPr/>
          <p:nvPr/>
        </p:nvSpPr>
        <p:spPr>
          <a:xfrm>
            <a:off x="9368484" y="721454"/>
            <a:ext cx="1906022" cy="18681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B7BF0-B790-4597-8561-8C81420E2F00}"/>
              </a:ext>
            </a:extLst>
          </p:cNvPr>
          <p:cNvSpPr txBox="1"/>
          <p:nvPr/>
        </p:nvSpPr>
        <p:spPr>
          <a:xfrm>
            <a:off x="9906537" y="1578942"/>
            <a:ext cx="92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Kaggle “Test”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08926A-54DD-465C-A284-8A5B87989100}"/>
              </a:ext>
            </a:extLst>
          </p:cNvPr>
          <p:cNvCxnSpPr/>
          <p:nvPr/>
        </p:nvCxnSpPr>
        <p:spPr>
          <a:xfrm flipH="1">
            <a:off x="6346328" y="2804020"/>
            <a:ext cx="873706" cy="124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D8B957-6874-4B2D-9E4B-3CC1A89D93A2}"/>
              </a:ext>
            </a:extLst>
          </p:cNvPr>
          <p:cNvCxnSpPr>
            <a:cxnSpLocks/>
          </p:cNvCxnSpPr>
          <p:nvPr/>
        </p:nvCxnSpPr>
        <p:spPr>
          <a:xfrm>
            <a:off x="7459064" y="2804020"/>
            <a:ext cx="893604" cy="128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9C64C9B-BF73-4C2D-B88E-7F13505DD0BF}"/>
              </a:ext>
            </a:extLst>
          </p:cNvPr>
          <p:cNvSpPr/>
          <p:nvPr/>
        </p:nvSpPr>
        <p:spPr>
          <a:xfrm>
            <a:off x="5784792" y="4173923"/>
            <a:ext cx="1123071" cy="105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6DCC1A-590F-46FD-9F07-228F8C74FF69}"/>
              </a:ext>
            </a:extLst>
          </p:cNvPr>
          <p:cNvSpPr/>
          <p:nvPr/>
        </p:nvSpPr>
        <p:spPr>
          <a:xfrm>
            <a:off x="7791132" y="4173922"/>
            <a:ext cx="1123071" cy="105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05E6C7-86DB-4D80-AECE-8D153A42FB6C}"/>
              </a:ext>
            </a:extLst>
          </p:cNvPr>
          <p:cNvSpPr txBox="1"/>
          <p:nvPr/>
        </p:nvSpPr>
        <p:spPr>
          <a:xfrm>
            <a:off x="5956572" y="4455336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“train”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C1158-D6C2-4718-A519-6CD41710DCEC}"/>
              </a:ext>
            </a:extLst>
          </p:cNvPr>
          <p:cNvSpPr txBox="1"/>
          <p:nvPr/>
        </p:nvSpPr>
        <p:spPr>
          <a:xfrm>
            <a:off x="7995950" y="4455336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“test”</a:t>
            </a:r>
          </a:p>
        </p:txBody>
      </p:sp>
    </p:spTree>
    <p:extLst>
      <p:ext uri="{BB962C8B-B14F-4D97-AF65-F5344CB8AC3E}">
        <p14:creationId xmlns:p14="http://schemas.microsoft.com/office/powerpoint/2010/main" val="86355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Algorithm Prep (II) - Reducing Dimensionality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 mentioned previously, 81% of the data takes up blank space, and 19% of the data contribute to the hand drawn digit.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Therefore, by using principal component analysis (PCA), we can reduce the dimensionality of the data.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PCA is a method that limits a wide set of variables to just a few principal components which explain a majority of the variation within the data.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many components? Figure 8 is a plot of the variance explained for the number of components chosen for the PCA.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DD6D3-EF6E-4293-B919-EE31B4E0B062}"/>
              </a:ext>
            </a:extLst>
          </p:cNvPr>
          <p:cNvSpPr txBox="1"/>
          <p:nvPr/>
        </p:nvSpPr>
        <p:spPr>
          <a:xfrm>
            <a:off x="8607105" y="5194702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1F7BA-B608-4D2A-BA45-EE597265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45" y="1663297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Algorithm Prep (III)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Although it may seem like the best decision would be to use 100 components which explain 90% of the variance in the data, it is important to be mindful of overfitting. Therefore, the appropriate number of components should be a parameter to test within the model.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DD6D3-EF6E-4293-B919-EE31B4E0B062}"/>
              </a:ext>
            </a:extLst>
          </p:cNvPr>
          <p:cNvSpPr txBox="1"/>
          <p:nvPr/>
        </p:nvSpPr>
        <p:spPr>
          <a:xfrm>
            <a:off x="8607105" y="5194702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1F7BA-B608-4D2A-BA45-EE597265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45" y="1663297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Model 1 - PCA + Decision Tree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first model deducts patterns from the PCA components as a decision tree.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Decision tree classifiers make selections based on a set of criteria that computes the importance of each attribute.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variable to test for the decision tree is the “max depth” feature, which indicates maximum depth of the tree, or the number of pathways the tree creates.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Max depth is also a parameter that is tested in the model.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9 shows the accuracy of combinations of PCA components and decision tree depth.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20 components and a depth of 25 gives us the best accuracy of 82% for the model.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725883-CEF5-48C1-9939-064C38CD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72" y="2151425"/>
            <a:ext cx="4405592" cy="29453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110873-6BC1-4FDE-9912-32A82B036428}"/>
              </a:ext>
            </a:extLst>
          </p:cNvPr>
          <p:cNvSpPr txBox="1"/>
          <p:nvPr/>
        </p:nvSpPr>
        <p:spPr>
          <a:xfrm>
            <a:off x="8455968" y="5214830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9</a:t>
            </a:r>
          </a:p>
        </p:txBody>
      </p:sp>
    </p:spTree>
    <p:extLst>
      <p:ext uri="{BB962C8B-B14F-4D97-AF65-F5344CB8AC3E}">
        <p14:creationId xmlns:p14="http://schemas.microsoft.com/office/powerpoint/2010/main" val="775539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944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Digit Recognition</vt:lpstr>
      <vt:lpstr>MNIST Data</vt:lpstr>
      <vt:lpstr>Data Exploration</vt:lpstr>
      <vt:lpstr>Data Exploration (II)</vt:lpstr>
      <vt:lpstr>Data Exploration (III)</vt:lpstr>
      <vt:lpstr>Algorithm Prep</vt:lpstr>
      <vt:lpstr>Algorithm Prep (II) - Reducing Dimensionality</vt:lpstr>
      <vt:lpstr>Algorithm Prep (III)</vt:lpstr>
      <vt:lpstr>Model 1 - PCA + Decision Tree</vt:lpstr>
      <vt:lpstr>Model 2 - PCA + Logistic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Recognition</dc:title>
  <dc:creator>Fallah, Holly</dc:creator>
  <cp:lastModifiedBy>Fallah, Holly</cp:lastModifiedBy>
  <cp:revision>33</cp:revision>
  <dcterms:created xsi:type="dcterms:W3CDTF">2019-01-03T01:22:18Z</dcterms:created>
  <dcterms:modified xsi:type="dcterms:W3CDTF">2019-01-04T04:11:57Z</dcterms:modified>
</cp:coreProperties>
</file>