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2" r:id="rId7"/>
    <p:sldId id="261" r:id="rId8"/>
    <p:sldId id="264" r:id="rId9"/>
    <p:sldId id="265" r:id="rId10"/>
    <p:sldId id="266"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6AD6EE87-EBD5-4F12-A48A-63ACA297AC8F}" type="datetimeFigureOut">
              <a:rPr lang="en-US" dirty="0"/>
              <a:t>1/13/2019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D73815-2707-4475-8F1A-B873CB631BB4}" type="datetimeFigureOut">
              <a:rPr lang="en-US" dirty="0"/>
              <a:t>1/13/2019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4AFB99-0EAB-4182-AFF8-E214C82A68F6}" type="datetimeFigureOut">
              <a:rPr lang="en-US" dirty="0"/>
              <a:t>1/13/2019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D3794B-289A-4A80-97D7-111025398D45}" type="datetimeFigureOut">
              <a:rPr lang="en-US" dirty="0"/>
              <a:t>1/13/2019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A61015F-7CC6-4D0A-9D87-873EA4C304CC}" type="datetimeFigureOut">
              <a:rPr lang="en-US" dirty="0"/>
              <a:t>1/13/2019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3C6A301-0538-44EC-B09D-202E1042A48B}" type="datetimeFigureOut">
              <a:rPr lang="en-US" dirty="0"/>
              <a:t>1/13/2019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789574A-8875-45EF-8EA2-3CAA0F7ABC4C}" type="datetimeFigureOut">
              <a:rPr lang="en-US" dirty="0"/>
              <a:t>1/13/2019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EF4D4C-5367-4C26-9E2B-D8088D7FCA81}" type="datetimeFigureOut">
              <a:rPr lang="en-US" dirty="0"/>
              <a:t>1/13/2019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E91E96-98B0-4413-9547-46F3504108EF}" type="datetimeFigureOut">
              <a:rPr lang="en-US" dirty="0"/>
              <a:t>1/13/2019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05C68B11-C5A8-448C-8CE9-B1A273C79CFC}" type="datetimeFigureOut">
              <a:rPr lang="en-US" dirty="0"/>
              <a:t>1/13/2019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7616CA0-919D-4A49-9C8A-62FDFB3A5183}" type="datetimeFigureOut">
              <a:rPr lang="en-US" dirty="0"/>
              <a:t>1/13/2019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0298CD5-6C1E-4009-B41F-6DF62E31D3BE}" type="datetimeFigureOut">
              <a:rPr lang="en-US" dirty="0"/>
              <a:pPr/>
              <a:t>1/13/2019</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FAB73BC-B049-4115-A692-8D63A059BFB8}" type="slidenum">
              <a:rPr lang="en-US" dirty="0"/>
              <a:pPr/>
              <a:t>‹#›</a:t>
            </a:fld>
            <a:endParaRPr lang="en-US"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8" r:id="rId10"/>
    <p:sldLayoutId id="2147483659"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9.xml"/><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9.xm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5FF52A-1C74-4D18-BB91-D7F56C9F2047}"/>
              </a:ext>
            </a:extLst>
          </p:cNvPr>
          <p:cNvSpPr>
            <a:spLocks noGrp="1"/>
          </p:cNvSpPr>
          <p:nvPr>
            <p:ph type="title"/>
          </p:nvPr>
        </p:nvSpPr>
        <p:spPr/>
        <p:txBody>
          <a:bodyPr/>
          <a:lstStyle/>
          <a:p>
            <a:r>
              <a:rPr lang="en-US" dirty="0"/>
              <a:t>Digit Recognition</a:t>
            </a:r>
          </a:p>
        </p:txBody>
      </p:sp>
      <p:pic>
        <p:nvPicPr>
          <p:cNvPr id="6" name="Picture Placeholder 5">
            <a:extLst>
              <a:ext uri="{FF2B5EF4-FFF2-40B4-BE49-F238E27FC236}">
                <a16:creationId xmlns:a16="http://schemas.microsoft.com/office/drawing/2014/main" id="{A684D476-AE0B-4121-A0A1-FC1A2A85B62E}"/>
              </a:ext>
            </a:extLst>
          </p:cNvPr>
          <p:cNvPicPr>
            <a:picLocks noGrp="1" noChangeAspect="1"/>
          </p:cNvPicPr>
          <p:nvPr>
            <p:ph type="pic" idx="1"/>
          </p:nvPr>
        </p:nvPicPr>
        <p:blipFill>
          <a:blip r:embed="rId2"/>
          <a:srcRect t="31245" b="31245"/>
          <a:stretch>
            <a:fillRect/>
          </a:stretch>
        </p:blipFill>
        <p:spPr/>
      </p:pic>
      <p:sp>
        <p:nvSpPr>
          <p:cNvPr id="3" name="Subtitle 2">
            <a:extLst>
              <a:ext uri="{FF2B5EF4-FFF2-40B4-BE49-F238E27FC236}">
                <a16:creationId xmlns:a16="http://schemas.microsoft.com/office/drawing/2014/main" id="{522F95CD-E602-40AC-A47F-F48EFA5A5DAA}"/>
              </a:ext>
            </a:extLst>
          </p:cNvPr>
          <p:cNvSpPr>
            <a:spLocks noGrp="1"/>
          </p:cNvSpPr>
          <p:nvPr>
            <p:ph type="body" sz="half" idx="2"/>
          </p:nvPr>
        </p:nvSpPr>
        <p:spPr/>
        <p:txBody>
          <a:bodyPr/>
          <a:lstStyle/>
          <a:p>
            <a:r>
              <a:rPr lang="en-US" dirty="0"/>
              <a:t>Holly Fallah</a:t>
            </a:r>
          </a:p>
        </p:txBody>
      </p:sp>
    </p:spTree>
    <p:extLst>
      <p:ext uri="{BB962C8B-B14F-4D97-AF65-F5344CB8AC3E}">
        <p14:creationId xmlns:p14="http://schemas.microsoft.com/office/powerpoint/2010/main" val="23107179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tint val="95000"/>
            <a:shade val="85000"/>
            <a:satMod val="125000"/>
          </a:schemeClr>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B821C225-5C4D-4168-90AF-3D263D72CBA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useBgFill="1">
        <p:nvSpPr>
          <p:cNvPr id="11" name="Rectangle 10">
            <a:extLst>
              <a:ext uri="{FF2B5EF4-FFF2-40B4-BE49-F238E27FC236}">
                <a16:creationId xmlns:a16="http://schemas.microsoft.com/office/drawing/2014/main" id="{F9B8E572-2CE6-4185-BC38-989024BC01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472A781-8876-41FE-9AD4-7AEFB4A7753B}"/>
              </a:ext>
            </a:extLst>
          </p:cNvPr>
          <p:cNvSpPr>
            <a:spLocks noGrp="1"/>
          </p:cNvSpPr>
          <p:nvPr>
            <p:ph type="title"/>
          </p:nvPr>
        </p:nvSpPr>
        <p:spPr>
          <a:xfrm>
            <a:off x="762000" y="637079"/>
            <a:ext cx="9720072" cy="1499616"/>
          </a:xfrm>
        </p:spPr>
        <p:txBody>
          <a:bodyPr vert="horz" lIns="91440" tIns="45720" rIns="91440" bIns="45720" rtlCol="0" anchor="ctr">
            <a:normAutofit/>
          </a:bodyPr>
          <a:lstStyle/>
          <a:p>
            <a:pPr algn="l"/>
            <a:r>
              <a:rPr lang="en-US" spc="100" dirty="0"/>
              <a:t>Conclusion</a:t>
            </a:r>
          </a:p>
        </p:txBody>
      </p:sp>
      <p:cxnSp>
        <p:nvCxnSpPr>
          <p:cNvPr id="13" name="Straight Connector 12">
            <a:extLst>
              <a:ext uri="{FF2B5EF4-FFF2-40B4-BE49-F238E27FC236}">
                <a16:creationId xmlns:a16="http://schemas.microsoft.com/office/drawing/2014/main" id="{75415567-45D9-4FB5-B020-6FAD7788940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4B1D0233-DDE2-4A99-B22F-0790F7F52BB8}"/>
              </a:ext>
            </a:extLst>
          </p:cNvPr>
          <p:cNvSpPr>
            <a:spLocks noGrp="1"/>
          </p:cNvSpPr>
          <p:nvPr>
            <p:ph type="body" sz="half" idx="2"/>
          </p:nvPr>
        </p:nvSpPr>
        <p:spPr>
          <a:xfrm>
            <a:off x="762000" y="2052719"/>
            <a:ext cx="11171382" cy="4358206"/>
          </a:xfrm>
        </p:spPr>
        <p:txBody>
          <a:bodyPr vert="horz" lIns="45720" tIns="45720" rIns="45720" bIns="45720" rtlCol="0">
            <a:normAutofit/>
          </a:bodyPr>
          <a:lstStyle/>
          <a:p>
            <a:pPr marL="285750" indent="-285750">
              <a:lnSpc>
                <a:spcPct val="90000"/>
              </a:lnSpc>
              <a:buFont typeface="Arial" panose="020B0604020202020204" pitchFamily="34" charset="0"/>
              <a:buChar char="•"/>
            </a:pPr>
            <a:r>
              <a:rPr lang="en-US" dirty="0">
                <a:solidFill>
                  <a:schemeClr val="tx1"/>
                </a:solidFill>
              </a:rPr>
              <a:t>Model 1 – PCA + Decision Tree</a:t>
            </a:r>
          </a:p>
          <a:p>
            <a:pPr marL="742950" lvl="1" indent="-285750">
              <a:buFont typeface="Arial" panose="020B0604020202020204" pitchFamily="34" charset="0"/>
              <a:buChar char="•"/>
            </a:pPr>
            <a:r>
              <a:rPr lang="en-US" dirty="0"/>
              <a:t>Accuracy 82%</a:t>
            </a:r>
          </a:p>
          <a:p>
            <a:pPr marL="285750" indent="-285750">
              <a:buFont typeface="Arial" panose="020B0604020202020204" pitchFamily="34" charset="0"/>
              <a:buChar char="•"/>
            </a:pPr>
            <a:r>
              <a:rPr lang="en-US" dirty="0"/>
              <a:t>Model 2 – PCA + Logistic Regression</a:t>
            </a:r>
          </a:p>
          <a:p>
            <a:pPr marL="742950" lvl="1" indent="-285750">
              <a:buFont typeface="Arial" panose="020B0604020202020204" pitchFamily="34" charset="0"/>
              <a:buChar char="•"/>
            </a:pPr>
            <a:r>
              <a:rPr lang="en-US" dirty="0"/>
              <a:t>Accuracy 91%</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Model 2 predicts the accuracy of identifying the hand drawn digit better than Model 1 can.</a:t>
            </a:r>
          </a:p>
          <a:p>
            <a:pPr marL="285750" indent="-285750">
              <a:buFont typeface="Arial" panose="020B0604020202020204" pitchFamily="34" charset="0"/>
              <a:buChar char="•"/>
            </a:pPr>
            <a:r>
              <a:rPr lang="en-US" dirty="0"/>
              <a:t>Code: https://github.com/hollyfallah/Digit-Recognition</a:t>
            </a:r>
          </a:p>
        </p:txBody>
      </p:sp>
    </p:spTree>
    <p:extLst>
      <p:ext uri="{BB962C8B-B14F-4D97-AF65-F5344CB8AC3E}">
        <p14:creationId xmlns:p14="http://schemas.microsoft.com/office/powerpoint/2010/main" val="462311328"/>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tint val="95000"/>
            <a:shade val="85000"/>
            <a:satMod val="125000"/>
          </a:schemeClr>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B821C225-5C4D-4168-90AF-3D263D72CBA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useBgFill="1">
        <p:nvSpPr>
          <p:cNvPr id="11" name="Rectangle 10">
            <a:extLst>
              <a:ext uri="{FF2B5EF4-FFF2-40B4-BE49-F238E27FC236}">
                <a16:creationId xmlns:a16="http://schemas.microsoft.com/office/drawing/2014/main" id="{F9B8E572-2CE6-4185-BC38-989024BC01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472A781-8876-41FE-9AD4-7AEFB4A7753B}"/>
              </a:ext>
            </a:extLst>
          </p:cNvPr>
          <p:cNvSpPr>
            <a:spLocks noGrp="1"/>
          </p:cNvSpPr>
          <p:nvPr>
            <p:ph type="title"/>
          </p:nvPr>
        </p:nvSpPr>
        <p:spPr>
          <a:xfrm>
            <a:off x="1024128" y="255266"/>
            <a:ext cx="9720072" cy="1499616"/>
          </a:xfrm>
        </p:spPr>
        <p:txBody>
          <a:bodyPr vert="horz" lIns="91440" tIns="45720" rIns="91440" bIns="45720" rtlCol="0" anchor="ctr">
            <a:normAutofit/>
          </a:bodyPr>
          <a:lstStyle/>
          <a:p>
            <a:pPr algn="l"/>
            <a:r>
              <a:rPr lang="en-US" spc="100" dirty="0"/>
              <a:t>MNIST Data</a:t>
            </a:r>
          </a:p>
        </p:txBody>
      </p:sp>
      <p:cxnSp>
        <p:nvCxnSpPr>
          <p:cNvPr id="13" name="Straight Connector 12">
            <a:extLst>
              <a:ext uri="{FF2B5EF4-FFF2-40B4-BE49-F238E27FC236}">
                <a16:creationId xmlns:a16="http://schemas.microsoft.com/office/drawing/2014/main" id="{75415567-45D9-4FB5-B020-6FAD7788940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4B1D0233-DDE2-4A99-B22F-0790F7F52BB8}"/>
              </a:ext>
            </a:extLst>
          </p:cNvPr>
          <p:cNvSpPr>
            <a:spLocks noGrp="1"/>
          </p:cNvSpPr>
          <p:nvPr>
            <p:ph type="body" sz="half" idx="2"/>
          </p:nvPr>
        </p:nvSpPr>
        <p:spPr>
          <a:xfrm>
            <a:off x="762000" y="1444078"/>
            <a:ext cx="10931234" cy="1802015"/>
          </a:xfrm>
        </p:spPr>
        <p:txBody>
          <a:bodyPr vert="horz" lIns="45720" tIns="45720" rIns="45720" bIns="45720" rtlCol="0">
            <a:normAutofit/>
          </a:bodyPr>
          <a:lstStyle/>
          <a:p>
            <a:pPr marL="285750" indent="-285750">
              <a:lnSpc>
                <a:spcPct val="90000"/>
              </a:lnSpc>
              <a:buFont typeface="Arial" panose="020B0604020202020204" pitchFamily="34" charset="0"/>
              <a:buChar char="•"/>
            </a:pPr>
            <a:r>
              <a:rPr lang="en-US" dirty="0">
                <a:solidFill>
                  <a:schemeClr val="tx1"/>
                </a:solidFill>
              </a:rPr>
              <a:t>MNIST - “</a:t>
            </a:r>
            <a:r>
              <a:rPr lang="en-US" dirty="0"/>
              <a:t>Modified National Institute of Standards and Technology”</a:t>
            </a:r>
          </a:p>
          <a:p>
            <a:pPr marL="285750" indent="-285750">
              <a:lnSpc>
                <a:spcPct val="90000"/>
              </a:lnSpc>
              <a:buFont typeface="Arial" panose="020B0604020202020204" pitchFamily="34" charset="0"/>
              <a:buChar char="•"/>
            </a:pPr>
            <a:r>
              <a:rPr lang="en-US" dirty="0">
                <a:solidFill>
                  <a:schemeClr val="tx1"/>
                </a:solidFill>
              </a:rPr>
              <a:t>Dataset of pixels that produce an image of a handwritten digit. </a:t>
            </a:r>
          </a:p>
          <a:p>
            <a:pPr marL="285750" indent="-285750">
              <a:lnSpc>
                <a:spcPct val="90000"/>
              </a:lnSpc>
              <a:buFont typeface="Arial" panose="020B0604020202020204" pitchFamily="34" charset="0"/>
              <a:buChar char="•"/>
            </a:pPr>
            <a:r>
              <a:rPr lang="en-US" dirty="0">
                <a:solidFill>
                  <a:schemeClr val="tx1"/>
                </a:solidFill>
              </a:rPr>
              <a:t>Digits vary in handwriting styles and are not standardized.</a:t>
            </a:r>
          </a:p>
          <a:p>
            <a:pPr marL="285750" indent="-285750">
              <a:lnSpc>
                <a:spcPct val="90000"/>
              </a:lnSpc>
              <a:buFont typeface="Arial" panose="020B0604020202020204" pitchFamily="34" charset="0"/>
              <a:buChar char="•"/>
            </a:pPr>
            <a:r>
              <a:rPr lang="en-US" dirty="0">
                <a:solidFill>
                  <a:schemeClr val="tx1"/>
                </a:solidFill>
              </a:rPr>
              <a:t>784 Columns = 28x28 pixel</a:t>
            </a:r>
          </a:p>
          <a:p>
            <a:pPr marL="285750" indent="-285750">
              <a:lnSpc>
                <a:spcPct val="90000"/>
              </a:lnSpc>
              <a:buFont typeface="Arial" panose="020B0604020202020204" pitchFamily="34" charset="0"/>
              <a:buChar char="•"/>
            </a:pPr>
            <a:r>
              <a:rPr lang="en-US" dirty="0">
                <a:solidFill>
                  <a:schemeClr val="tx1"/>
                </a:solidFill>
              </a:rPr>
              <a:t>Each value within a pixel ranges from 0 to 255, inclusive, representing the black and white/grayscale intensity.</a:t>
            </a:r>
          </a:p>
          <a:p>
            <a:pPr marL="285750" indent="-285750">
              <a:lnSpc>
                <a:spcPct val="90000"/>
              </a:lnSpc>
              <a:buFont typeface="Arial" panose="020B0604020202020204" pitchFamily="34" charset="0"/>
              <a:buChar char="•"/>
            </a:pPr>
            <a:r>
              <a:rPr lang="en-US" dirty="0">
                <a:solidFill>
                  <a:schemeClr val="tx1"/>
                </a:solidFill>
              </a:rPr>
              <a:t>The higher the number, the lighter the intensity.</a:t>
            </a:r>
          </a:p>
        </p:txBody>
      </p:sp>
      <p:sp>
        <p:nvSpPr>
          <p:cNvPr id="8" name="Title 1">
            <a:extLst>
              <a:ext uri="{FF2B5EF4-FFF2-40B4-BE49-F238E27FC236}">
                <a16:creationId xmlns:a16="http://schemas.microsoft.com/office/drawing/2014/main" id="{C527DB81-6C06-4FEC-A013-0363075C298A}"/>
              </a:ext>
            </a:extLst>
          </p:cNvPr>
          <p:cNvSpPr txBox="1">
            <a:spLocks/>
          </p:cNvSpPr>
          <p:nvPr/>
        </p:nvSpPr>
        <p:spPr>
          <a:xfrm>
            <a:off x="1024128" y="3342270"/>
            <a:ext cx="9720072" cy="1499616"/>
          </a:xfrm>
          <a:prstGeom prst="rect">
            <a:avLst/>
          </a:prstGeom>
        </p:spPr>
        <p:txBody>
          <a:bodyPr vert="horz" lIns="91440" tIns="45720" rIns="91440" bIns="45720" rtlCol="0" anchor="ctr">
            <a:normAutofit/>
          </a:bodyPr>
          <a:lstStyle>
            <a:lvl1pPr algn="r" defTabSz="914400" rtl="0" eaLnBrk="1" latinLnBrk="0" hangingPunct="1">
              <a:lnSpc>
                <a:spcPct val="80000"/>
              </a:lnSpc>
              <a:spcBef>
                <a:spcPct val="0"/>
              </a:spcBef>
              <a:buNone/>
              <a:defRPr sz="5000" kern="1200" cap="all" spc="200" baseline="0">
                <a:solidFill>
                  <a:schemeClr val="tx1">
                    <a:lumMod val="95000"/>
                    <a:lumOff val="5000"/>
                  </a:schemeClr>
                </a:solidFill>
                <a:latin typeface="+mj-lt"/>
                <a:ea typeface="+mj-ea"/>
                <a:cs typeface="+mj-cs"/>
              </a:defRPr>
            </a:lvl1pPr>
          </a:lstStyle>
          <a:p>
            <a:pPr algn="l"/>
            <a:r>
              <a:rPr lang="en-US" spc="100" dirty="0"/>
              <a:t>Kaggle Dataset</a:t>
            </a:r>
          </a:p>
        </p:txBody>
      </p:sp>
      <p:sp>
        <p:nvSpPr>
          <p:cNvPr id="10" name="Text Placeholder 3">
            <a:extLst>
              <a:ext uri="{FF2B5EF4-FFF2-40B4-BE49-F238E27FC236}">
                <a16:creationId xmlns:a16="http://schemas.microsoft.com/office/drawing/2014/main" id="{7FB5FD8B-E8FD-4088-ABCA-42F3E06955AC}"/>
              </a:ext>
            </a:extLst>
          </p:cNvPr>
          <p:cNvSpPr txBox="1">
            <a:spLocks/>
          </p:cNvSpPr>
          <p:nvPr/>
        </p:nvSpPr>
        <p:spPr>
          <a:xfrm>
            <a:off x="762000" y="4434905"/>
            <a:ext cx="10598727" cy="1802015"/>
          </a:xfrm>
          <a:prstGeom prst="rect">
            <a:avLst/>
          </a:prstGeom>
        </p:spPr>
        <p:txBody>
          <a:bodyPr vert="horz" lIns="45720" tIns="45720" rIns="45720" bIns="45720" rtlCol="0" anchor="ctr">
            <a:normAutofit/>
          </a:bodyPr>
          <a:lstStyle>
            <a:lvl1pPr marL="0" indent="0" algn="l" defTabSz="914400" rtl="0" eaLnBrk="1" latinLnBrk="0" hangingPunct="1">
              <a:lnSpc>
                <a:spcPct val="100000"/>
              </a:lnSpc>
              <a:spcBef>
                <a:spcPts val="0"/>
              </a:spcBef>
              <a:spcAft>
                <a:spcPts val="200"/>
              </a:spcAft>
              <a:buClr>
                <a:schemeClr val="accent1"/>
              </a:buClr>
              <a:buSzPct val="100000"/>
              <a:buFont typeface="Tw Cen MT" panose="020B0602020104020603" pitchFamily="34" charset="0"/>
              <a:buNone/>
              <a:defRPr sz="1800" kern="1200">
                <a:solidFill>
                  <a:schemeClr val="tx1">
                    <a:lumMod val="95000"/>
                    <a:lumOff val="5000"/>
                  </a:schemeClr>
                </a:solidFill>
                <a:latin typeface="+mn-lt"/>
                <a:ea typeface="+mn-ea"/>
                <a:cs typeface="+mn-cs"/>
              </a:defRPr>
            </a:lvl1pPr>
            <a:lvl2pPr marL="457200" indent="0" algn="l" defTabSz="914400" rtl="0" eaLnBrk="1" latinLnBrk="0" hangingPunct="1">
              <a:lnSpc>
                <a:spcPct val="90000"/>
              </a:lnSpc>
              <a:spcBef>
                <a:spcPts val="200"/>
              </a:spcBef>
              <a:spcAft>
                <a:spcPts val="400"/>
              </a:spcAft>
              <a:buClr>
                <a:schemeClr val="accent1"/>
              </a:buClr>
              <a:buFont typeface="Wingdings 3" pitchFamily="18" charset="2"/>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200"/>
              </a:spcBef>
              <a:spcAft>
                <a:spcPts val="400"/>
              </a:spcAft>
              <a:buClr>
                <a:schemeClr val="accent1"/>
              </a:buClr>
              <a:buFont typeface="Wingdings 3" pitchFamily="18" charset="2"/>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200"/>
              </a:spcBef>
              <a:spcAft>
                <a:spcPts val="400"/>
              </a:spcAft>
              <a:buClr>
                <a:schemeClr val="accent1"/>
              </a:buClr>
              <a:buFont typeface="Wingdings 3" pitchFamily="18" charset="2"/>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200"/>
              </a:spcBef>
              <a:spcAft>
                <a:spcPts val="400"/>
              </a:spcAft>
              <a:buClr>
                <a:schemeClr val="accent1"/>
              </a:buClr>
              <a:buFont typeface="Wingdings 3" pitchFamily="18" charset="2"/>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200"/>
              </a:spcBef>
              <a:spcAft>
                <a:spcPts val="400"/>
              </a:spcAft>
              <a:buClr>
                <a:schemeClr val="accent1"/>
              </a:buClr>
              <a:buFont typeface="Wingdings 3" pitchFamily="18" charset="2"/>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200"/>
              </a:spcBef>
              <a:spcAft>
                <a:spcPts val="400"/>
              </a:spcAft>
              <a:buClr>
                <a:schemeClr val="accent1"/>
              </a:buClr>
              <a:buFont typeface="Wingdings 3" pitchFamily="18" charset="2"/>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200"/>
              </a:spcBef>
              <a:spcAft>
                <a:spcPts val="400"/>
              </a:spcAft>
              <a:buClr>
                <a:schemeClr val="accent1"/>
              </a:buClr>
              <a:buFont typeface="Wingdings 3" pitchFamily="18" charset="2"/>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200"/>
              </a:spcBef>
              <a:spcAft>
                <a:spcPts val="400"/>
              </a:spcAft>
              <a:buClr>
                <a:schemeClr val="accent1"/>
              </a:buClr>
              <a:buFont typeface="Wingdings 3" pitchFamily="18" charset="2"/>
              <a:buNone/>
              <a:defRPr sz="1000" kern="1200">
                <a:solidFill>
                  <a:schemeClr val="tx1"/>
                </a:solidFill>
                <a:latin typeface="+mn-lt"/>
                <a:ea typeface="+mn-ea"/>
                <a:cs typeface="+mn-cs"/>
              </a:defRPr>
            </a:lvl9pPr>
          </a:lstStyle>
          <a:p>
            <a:pPr marL="285750" indent="-285750">
              <a:lnSpc>
                <a:spcPct val="90000"/>
              </a:lnSpc>
              <a:buFont typeface="Arial" panose="020B0604020202020204" pitchFamily="34" charset="0"/>
              <a:buChar char="•"/>
            </a:pPr>
            <a:r>
              <a:rPr lang="en-US" dirty="0">
                <a:solidFill>
                  <a:schemeClr val="tx1"/>
                </a:solidFill>
              </a:rPr>
              <a:t>The data used for this project is a portion of the MNIST dataset provided by Kaggle.</a:t>
            </a:r>
          </a:p>
          <a:p>
            <a:pPr marL="285750" indent="-285750">
              <a:lnSpc>
                <a:spcPct val="90000"/>
              </a:lnSpc>
              <a:buFont typeface="Arial" panose="020B0604020202020204" pitchFamily="34" charset="0"/>
              <a:buChar char="•"/>
            </a:pPr>
            <a:r>
              <a:rPr lang="en-US" dirty="0">
                <a:solidFill>
                  <a:schemeClr val="tx1"/>
                </a:solidFill>
              </a:rPr>
              <a:t>Kaggle provided two datasets – a training dataset and a testing dataset.</a:t>
            </a:r>
          </a:p>
          <a:p>
            <a:pPr marL="285750" indent="-285750">
              <a:lnSpc>
                <a:spcPct val="90000"/>
              </a:lnSpc>
              <a:buFont typeface="Arial" panose="020B0604020202020204" pitchFamily="34" charset="0"/>
              <a:buChar char="•"/>
            </a:pPr>
            <a:r>
              <a:rPr lang="en-US" dirty="0">
                <a:solidFill>
                  <a:schemeClr val="tx1"/>
                </a:solidFill>
              </a:rPr>
              <a:t>Training dataset – 42,000 rows, 785 columns. One additional column used as a label indicating the value of the handwritten digit</a:t>
            </a:r>
          </a:p>
          <a:p>
            <a:pPr marL="285750" indent="-285750">
              <a:lnSpc>
                <a:spcPct val="90000"/>
              </a:lnSpc>
              <a:buFont typeface="Arial" panose="020B0604020202020204" pitchFamily="34" charset="0"/>
              <a:buChar char="•"/>
            </a:pPr>
            <a:r>
              <a:rPr lang="en-US" dirty="0">
                <a:solidFill>
                  <a:schemeClr val="tx1"/>
                </a:solidFill>
              </a:rPr>
              <a:t>Testing dataset – 28,000 rows, 784 columns</a:t>
            </a:r>
          </a:p>
        </p:txBody>
      </p:sp>
    </p:spTree>
    <p:extLst>
      <p:ext uri="{BB962C8B-B14F-4D97-AF65-F5344CB8AC3E}">
        <p14:creationId xmlns:p14="http://schemas.microsoft.com/office/powerpoint/2010/main" val="184389580"/>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tint val="95000"/>
            <a:shade val="85000"/>
            <a:satMod val="125000"/>
          </a:schemeClr>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B821C225-5C4D-4168-90AF-3D263D72CBA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useBgFill="1">
        <p:nvSpPr>
          <p:cNvPr id="11" name="Rectangle 10">
            <a:extLst>
              <a:ext uri="{FF2B5EF4-FFF2-40B4-BE49-F238E27FC236}">
                <a16:creationId xmlns:a16="http://schemas.microsoft.com/office/drawing/2014/main" id="{F9B8E572-2CE6-4185-BC38-989024BC01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472A781-8876-41FE-9AD4-7AEFB4A7753B}"/>
              </a:ext>
            </a:extLst>
          </p:cNvPr>
          <p:cNvSpPr>
            <a:spLocks noGrp="1"/>
          </p:cNvSpPr>
          <p:nvPr>
            <p:ph type="title"/>
          </p:nvPr>
        </p:nvSpPr>
        <p:spPr>
          <a:xfrm>
            <a:off x="1015815" y="533716"/>
            <a:ext cx="9720072" cy="1499616"/>
          </a:xfrm>
        </p:spPr>
        <p:txBody>
          <a:bodyPr vert="horz" lIns="91440" tIns="45720" rIns="91440" bIns="45720" rtlCol="0" anchor="ctr">
            <a:normAutofit/>
          </a:bodyPr>
          <a:lstStyle/>
          <a:p>
            <a:pPr algn="l"/>
            <a:r>
              <a:rPr lang="en-US" spc="100" dirty="0"/>
              <a:t>Data Exploration</a:t>
            </a:r>
          </a:p>
        </p:txBody>
      </p:sp>
      <p:cxnSp>
        <p:nvCxnSpPr>
          <p:cNvPr id="13" name="Straight Connector 12">
            <a:extLst>
              <a:ext uri="{FF2B5EF4-FFF2-40B4-BE49-F238E27FC236}">
                <a16:creationId xmlns:a16="http://schemas.microsoft.com/office/drawing/2014/main" id="{75415567-45D9-4FB5-B020-6FAD7788940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4B1D0233-DDE2-4A99-B22F-0790F7F52BB8}"/>
              </a:ext>
            </a:extLst>
          </p:cNvPr>
          <p:cNvSpPr>
            <a:spLocks noGrp="1"/>
          </p:cNvSpPr>
          <p:nvPr>
            <p:ph type="body" sz="half" idx="2"/>
          </p:nvPr>
        </p:nvSpPr>
        <p:spPr>
          <a:xfrm>
            <a:off x="762000" y="2052719"/>
            <a:ext cx="4668830" cy="4358206"/>
          </a:xfrm>
        </p:spPr>
        <p:txBody>
          <a:bodyPr vert="horz" lIns="45720" tIns="45720" rIns="45720" bIns="45720" rtlCol="0">
            <a:normAutofit/>
          </a:bodyPr>
          <a:lstStyle/>
          <a:p>
            <a:pPr marL="285750" indent="-285750">
              <a:lnSpc>
                <a:spcPct val="90000"/>
              </a:lnSpc>
              <a:buFont typeface="Arial" panose="020B0604020202020204" pitchFamily="34" charset="0"/>
              <a:buChar char="•"/>
            </a:pPr>
            <a:r>
              <a:rPr lang="en-US" dirty="0">
                <a:solidFill>
                  <a:schemeClr val="tx1"/>
                </a:solidFill>
              </a:rPr>
              <a:t>Figure 1 and Figure 2 are different variations of the hand drawn digit “1”.</a:t>
            </a:r>
          </a:p>
          <a:p>
            <a:pPr marL="285750" indent="-285750">
              <a:lnSpc>
                <a:spcPct val="90000"/>
              </a:lnSpc>
              <a:buFont typeface="Arial" panose="020B0604020202020204" pitchFamily="34" charset="0"/>
              <a:buChar char="•"/>
            </a:pPr>
            <a:r>
              <a:rPr lang="en-US" dirty="0">
                <a:solidFill>
                  <a:schemeClr val="tx1"/>
                </a:solidFill>
              </a:rPr>
              <a:t>Each figure represents one row in the dataset, reshaped to a 28x28 pixel.</a:t>
            </a:r>
          </a:p>
          <a:p>
            <a:pPr marL="285750" indent="-285750">
              <a:lnSpc>
                <a:spcPct val="90000"/>
              </a:lnSpc>
              <a:buFont typeface="Arial" panose="020B0604020202020204" pitchFamily="34" charset="0"/>
              <a:buChar char="•"/>
            </a:pPr>
            <a:r>
              <a:rPr lang="en-US" dirty="0">
                <a:solidFill>
                  <a:schemeClr val="tx1"/>
                </a:solidFill>
              </a:rPr>
              <a:t>Notice the values within each pixel and how these values are associated with color intensity.</a:t>
            </a:r>
          </a:p>
          <a:p>
            <a:pPr marL="285750" indent="-285750">
              <a:lnSpc>
                <a:spcPct val="90000"/>
              </a:lnSpc>
              <a:buFont typeface="Arial" panose="020B0604020202020204" pitchFamily="34" charset="0"/>
              <a:buChar char="•"/>
            </a:pPr>
            <a:r>
              <a:rPr lang="en-US" dirty="0">
                <a:solidFill>
                  <a:schemeClr val="tx1"/>
                </a:solidFill>
              </a:rPr>
              <a:t>Larger values are closer to white, smaller values are closer to black.</a:t>
            </a:r>
          </a:p>
          <a:p>
            <a:pPr marL="285750" indent="-285750">
              <a:lnSpc>
                <a:spcPct val="90000"/>
              </a:lnSpc>
              <a:buFont typeface="Arial" panose="020B0604020202020204" pitchFamily="34" charset="0"/>
              <a:buChar char="•"/>
            </a:pPr>
            <a:r>
              <a:rPr lang="en-US" dirty="0">
                <a:solidFill>
                  <a:schemeClr val="tx1"/>
                </a:solidFill>
              </a:rPr>
              <a:t>Majority of image occupied by insignificant 0 data.</a:t>
            </a:r>
          </a:p>
          <a:p>
            <a:pPr marL="285750" indent="-285750">
              <a:lnSpc>
                <a:spcPct val="90000"/>
              </a:lnSpc>
              <a:buFont typeface="Arial" panose="020B0604020202020204" pitchFamily="34" charset="0"/>
              <a:buChar char="•"/>
            </a:pPr>
            <a:r>
              <a:rPr lang="en-US" dirty="0">
                <a:solidFill>
                  <a:schemeClr val="tx1"/>
                </a:solidFill>
              </a:rPr>
              <a:t>When the values in the pixel are compiled to produce an image, we see the following, as demonstrated in Figure 3 and Figure 4.</a:t>
            </a:r>
          </a:p>
        </p:txBody>
      </p:sp>
      <p:sp>
        <p:nvSpPr>
          <p:cNvPr id="3" name="TextBox 2">
            <a:extLst>
              <a:ext uri="{FF2B5EF4-FFF2-40B4-BE49-F238E27FC236}">
                <a16:creationId xmlns:a16="http://schemas.microsoft.com/office/drawing/2014/main" id="{8784C246-82CA-4294-AE1C-997BADA41CF4}"/>
              </a:ext>
            </a:extLst>
          </p:cNvPr>
          <p:cNvSpPr txBox="1"/>
          <p:nvPr/>
        </p:nvSpPr>
        <p:spPr>
          <a:xfrm>
            <a:off x="7204155" y="3481383"/>
            <a:ext cx="972589" cy="369332"/>
          </a:xfrm>
          <a:prstGeom prst="rect">
            <a:avLst/>
          </a:prstGeom>
          <a:noFill/>
        </p:spPr>
        <p:txBody>
          <a:bodyPr wrap="square" rtlCol="0">
            <a:spAutoFit/>
          </a:bodyPr>
          <a:lstStyle/>
          <a:p>
            <a:r>
              <a:rPr lang="en-US" dirty="0"/>
              <a:t>Figure 2</a:t>
            </a:r>
          </a:p>
        </p:txBody>
      </p:sp>
      <p:pic>
        <p:nvPicPr>
          <p:cNvPr id="6" name="Picture 5">
            <a:extLst>
              <a:ext uri="{FF2B5EF4-FFF2-40B4-BE49-F238E27FC236}">
                <a16:creationId xmlns:a16="http://schemas.microsoft.com/office/drawing/2014/main" id="{DE387ECD-6ED4-4CE4-885A-8D97E85D52B9}"/>
              </a:ext>
            </a:extLst>
          </p:cNvPr>
          <p:cNvPicPr>
            <a:picLocks noChangeAspect="1"/>
          </p:cNvPicPr>
          <p:nvPr/>
        </p:nvPicPr>
        <p:blipFill>
          <a:blip r:embed="rId2"/>
          <a:stretch>
            <a:fillRect/>
          </a:stretch>
        </p:blipFill>
        <p:spPr>
          <a:xfrm>
            <a:off x="8176744" y="2692146"/>
            <a:ext cx="4015256" cy="1207623"/>
          </a:xfrm>
          <a:prstGeom prst="rect">
            <a:avLst/>
          </a:prstGeom>
        </p:spPr>
      </p:pic>
      <p:pic>
        <p:nvPicPr>
          <p:cNvPr id="12" name="Picture 11">
            <a:extLst>
              <a:ext uri="{FF2B5EF4-FFF2-40B4-BE49-F238E27FC236}">
                <a16:creationId xmlns:a16="http://schemas.microsoft.com/office/drawing/2014/main" id="{9A475ACF-4346-408F-817D-D1618287B40C}"/>
              </a:ext>
            </a:extLst>
          </p:cNvPr>
          <p:cNvPicPr>
            <a:picLocks noChangeAspect="1"/>
          </p:cNvPicPr>
          <p:nvPr/>
        </p:nvPicPr>
        <p:blipFill>
          <a:blip r:embed="rId3"/>
          <a:stretch>
            <a:fillRect/>
          </a:stretch>
        </p:blipFill>
        <p:spPr>
          <a:xfrm>
            <a:off x="5600261" y="1340150"/>
            <a:ext cx="4015254" cy="1207622"/>
          </a:xfrm>
          <a:prstGeom prst="rect">
            <a:avLst/>
          </a:prstGeom>
        </p:spPr>
      </p:pic>
      <p:sp>
        <p:nvSpPr>
          <p:cNvPr id="15" name="TextBox 14">
            <a:extLst>
              <a:ext uri="{FF2B5EF4-FFF2-40B4-BE49-F238E27FC236}">
                <a16:creationId xmlns:a16="http://schemas.microsoft.com/office/drawing/2014/main" id="{AFFE1213-A98B-4901-ABBB-486E35144FB9}"/>
              </a:ext>
            </a:extLst>
          </p:cNvPr>
          <p:cNvSpPr txBox="1"/>
          <p:nvPr/>
        </p:nvSpPr>
        <p:spPr>
          <a:xfrm>
            <a:off x="9689406" y="2105886"/>
            <a:ext cx="972589" cy="369332"/>
          </a:xfrm>
          <a:prstGeom prst="rect">
            <a:avLst/>
          </a:prstGeom>
          <a:noFill/>
        </p:spPr>
        <p:txBody>
          <a:bodyPr wrap="square" rtlCol="0">
            <a:spAutoFit/>
          </a:bodyPr>
          <a:lstStyle/>
          <a:p>
            <a:r>
              <a:rPr lang="en-US" dirty="0"/>
              <a:t>Figure 1</a:t>
            </a:r>
          </a:p>
        </p:txBody>
      </p:sp>
      <p:pic>
        <p:nvPicPr>
          <p:cNvPr id="16" name="Picture 15">
            <a:extLst>
              <a:ext uri="{FF2B5EF4-FFF2-40B4-BE49-F238E27FC236}">
                <a16:creationId xmlns:a16="http://schemas.microsoft.com/office/drawing/2014/main" id="{49ACBA00-0695-49B8-B64B-B979445C127F}"/>
              </a:ext>
            </a:extLst>
          </p:cNvPr>
          <p:cNvPicPr>
            <a:picLocks noChangeAspect="1"/>
          </p:cNvPicPr>
          <p:nvPr/>
        </p:nvPicPr>
        <p:blipFill>
          <a:blip r:embed="rId4"/>
          <a:stretch>
            <a:fillRect/>
          </a:stretch>
        </p:blipFill>
        <p:spPr>
          <a:xfrm>
            <a:off x="6761172" y="4056779"/>
            <a:ext cx="1239289" cy="1239289"/>
          </a:xfrm>
          <a:prstGeom prst="rect">
            <a:avLst/>
          </a:prstGeom>
        </p:spPr>
      </p:pic>
      <p:sp>
        <p:nvSpPr>
          <p:cNvPr id="17" name="TextBox 16">
            <a:extLst>
              <a:ext uri="{FF2B5EF4-FFF2-40B4-BE49-F238E27FC236}">
                <a16:creationId xmlns:a16="http://schemas.microsoft.com/office/drawing/2014/main" id="{F97EE685-FEAF-4871-8C18-AAD7548D17BF}"/>
              </a:ext>
            </a:extLst>
          </p:cNvPr>
          <p:cNvSpPr txBox="1"/>
          <p:nvPr/>
        </p:nvSpPr>
        <p:spPr>
          <a:xfrm>
            <a:off x="8069438" y="4926736"/>
            <a:ext cx="972589" cy="369332"/>
          </a:xfrm>
          <a:prstGeom prst="rect">
            <a:avLst/>
          </a:prstGeom>
          <a:noFill/>
        </p:spPr>
        <p:txBody>
          <a:bodyPr wrap="square" rtlCol="0">
            <a:spAutoFit/>
          </a:bodyPr>
          <a:lstStyle/>
          <a:p>
            <a:r>
              <a:rPr lang="en-US" dirty="0"/>
              <a:t>Figure 3</a:t>
            </a:r>
          </a:p>
        </p:txBody>
      </p:sp>
      <p:pic>
        <p:nvPicPr>
          <p:cNvPr id="18" name="Picture 17">
            <a:extLst>
              <a:ext uri="{FF2B5EF4-FFF2-40B4-BE49-F238E27FC236}">
                <a16:creationId xmlns:a16="http://schemas.microsoft.com/office/drawing/2014/main" id="{1252D969-06CC-47EC-BE46-33F69AA7D2FD}"/>
              </a:ext>
            </a:extLst>
          </p:cNvPr>
          <p:cNvPicPr>
            <a:picLocks noChangeAspect="1"/>
          </p:cNvPicPr>
          <p:nvPr/>
        </p:nvPicPr>
        <p:blipFill>
          <a:blip r:embed="rId5"/>
          <a:stretch>
            <a:fillRect/>
          </a:stretch>
        </p:blipFill>
        <p:spPr>
          <a:xfrm>
            <a:off x="8191770" y="5465872"/>
            <a:ext cx="1239289" cy="1239289"/>
          </a:xfrm>
          <a:prstGeom prst="rect">
            <a:avLst/>
          </a:prstGeom>
        </p:spPr>
      </p:pic>
      <p:sp>
        <p:nvSpPr>
          <p:cNvPr id="19" name="TextBox 18">
            <a:extLst>
              <a:ext uri="{FF2B5EF4-FFF2-40B4-BE49-F238E27FC236}">
                <a16:creationId xmlns:a16="http://schemas.microsoft.com/office/drawing/2014/main" id="{702901DC-24E7-4D8E-AD5B-4CB864AA1562}"/>
              </a:ext>
            </a:extLst>
          </p:cNvPr>
          <p:cNvSpPr txBox="1"/>
          <p:nvPr/>
        </p:nvSpPr>
        <p:spPr>
          <a:xfrm>
            <a:off x="7121593" y="6388904"/>
            <a:ext cx="972589" cy="369332"/>
          </a:xfrm>
          <a:prstGeom prst="rect">
            <a:avLst/>
          </a:prstGeom>
          <a:noFill/>
        </p:spPr>
        <p:txBody>
          <a:bodyPr wrap="square" rtlCol="0">
            <a:spAutoFit/>
          </a:bodyPr>
          <a:lstStyle/>
          <a:p>
            <a:r>
              <a:rPr lang="en-US" dirty="0"/>
              <a:t>Figure 4</a:t>
            </a:r>
          </a:p>
        </p:txBody>
      </p:sp>
    </p:spTree>
    <p:extLst>
      <p:ext uri="{BB962C8B-B14F-4D97-AF65-F5344CB8AC3E}">
        <p14:creationId xmlns:p14="http://schemas.microsoft.com/office/powerpoint/2010/main" val="214561237"/>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tint val="95000"/>
            <a:shade val="85000"/>
            <a:satMod val="125000"/>
          </a:schemeClr>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B821C225-5C4D-4168-90AF-3D263D72CBA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useBgFill="1">
        <p:nvSpPr>
          <p:cNvPr id="11" name="Rectangle 10">
            <a:extLst>
              <a:ext uri="{FF2B5EF4-FFF2-40B4-BE49-F238E27FC236}">
                <a16:creationId xmlns:a16="http://schemas.microsoft.com/office/drawing/2014/main" id="{F9B8E572-2CE6-4185-BC38-989024BC01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472A781-8876-41FE-9AD4-7AEFB4A7753B}"/>
              </a:ext>
            </a:extLst>
          </p:cNvPr>
          <p:cNvSpPr>
            <a:spLocks noGrp="1"/>
          </p:cNvSpPr>
          <p:nvPr>
            <p:ph type="title"/>
          </p:nvPr>
        </p:nvSpPr>
        <p:spPr>
          <a:xfrm>
            <a:off x="1015815" y="533716"/>
            <a:ext cx="9720072" cy="1499616"/>
          </a:xfrm>
        </p:spPr>
        <p:txBody>
          <a:bodyPr vert="horz" lIns="91440" tIns="45720" rIns="91440" bIns="45720" rtlCol="0" anchor="ctr">
            <a:normAutofit/>
          </a:bodyPr>
          <a:lstStyle/>
          <a:p>
            <a:pPr algn="l"/>
            <a:r>
              <a:rPr lang="en-US" spc="100" dirty="0"/>
              <a:t>Data Exploration (II)</a:t>
            </a:r>
          </a:p>
        </p:txBody>
      </p:sp>
      <p:cxnSp>
        <p:nvCxnSpPr>
          <p:cNvPr id="13" name="Straight Connector 12">
            <a:extLst>
              <a:ext uri="{FF2B5EF4-FFF2-40B4-BE49-F238E27FC236}">
                <a16:creationId xmlns:a16="http://schemas.microsoft.com/office/drawing/2014/main" id="{75415567-45D9-4FB5-B020-6FAD7788940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4B1D0233-DDE2-4A99-B22F-0790F7F52BB8}"/>
              </a:ext>
            </a:extLst>
          </p:cNvPr>
          <p:cNvSpPr>
            <a:spLocks noGrp="1"/>
          </p:cNvSpPr>
          <p:nvPr>
            <p:ph type="body" sz="half" idx="2"/>
          </p:nvPr>
        </p:nvSpPr>
        <p:spPr>
          <a:xfrm>
            <a:off x="267050" y="2768366"/>
            <a:ext cx="4668830" cy="2468099"/>
          </a:xfrm>
        </p:spPr>
        <p:txBody>
          <a:bodyPr vert="horz" lIns="45720" tIns="45720" rIns="45720" bIns="45720" rtlCol="0">
            <a:normAutofit/>
          </a:bodyPr>
          <a:lstStyle/>
          <a:p>
            <a:pPr marL="285750" indent="-285750">
              <a:lnSpc>
                <a:spcPct val="90000"/>
              </a:lnSpc>
              <a:buFont typeface="Arial" panose="020B0604020202020204" pitchFamily="34" charset="0"/>
              <a:buChar char="•"/>
            </a:pPr>
            <a:r>
              <a:rPr lang="en-US" dirty="0">
                <a:solidFill>
                  <a:schemeClr val="tx1"/>
                </a:solidFill>
              </a:rPr>
              <a:t>Figure 5 shows the distribution of intensity values for the entire train dataset.</a:t>
            </a:r>
          </a:p>
          <a:p>
            <a:pPr marL="285750" indent="-285750">
              <a:lnSpc>
                <a:spcPct val="90000"/>
              </a:lnSpc>
              <a:buFont typeface="Arial" panose="020B0604020202020204" pitchFamily="34" charset="0"/>
              <a:buChar char="•"/>
            </a:pPr>
            <a:r>
              <a:rPr lang="en-US" dirty="0">
                <a:solidFill>
                  <a:schemeClr val="tx1"/>
                </a:solidFill>
              </a:rPr>
              <a:t>Before doing any modeling, this histogram confirms what was seen in figures 1 and 2. Approximately </a:t>
            </a:r>
            <a:r>
              <a:rPr lang="en-US" dirty="0"/>
              <a:t>25,000,000 intensity values are 0. </a:t>
            </a:r>
          </a:p>
          <a:p>
            <a:pPr marL="285750" indent="-285750">
              <a:lnSpc>
                <a:spcPct val="90000"/>
              </a:lnSpc>
              <a:buFont typeface="Arial" panose="020B0604020202020204" pitchFamily="34" charset="0"/>
              <a:buChar char="•"/>
            </a:pPr>
            <a:r>
              <a:rPr lang="en-US" dirty="0"/>
              <a:t>Roughly 19% of the data is non-zero and actually contributes to the hand drawn digit.</a:t>
            </a:r>
            <a:endParaRPr lang="en-US" dirty="0">
              <a:solidFill>
                <a:schemeClr val="tx1"/>
              </a:solidFill>
            </a:endParaRPr>
          </a:p>
        </p:txBody>
      </p:sp>
      <p:sp>
        <p:nvSpPr>
          <p:cNvPr id="17" name="TextBox 16">
            <a:extLst>
              <a:ext uri="{FF2B5EF4-FFF2-40B4-BE49-F238E27FC236}">
                <a16:creationId xmlns:a16="http://schemas.microsoft.com/office/drawing/2014/main" id="{F82DD6D3-EF6E-4293-B919-EE31B4E0B062}"/>
              </a:ext>
            </a:extLst>
          </p:cNvPr>
          <p:cNvSpPr txBox="1"/>
          <p:nvPr/>
        </p:nvSpPr>
        <p:spPr>
          <a:xfrm>
            <a:off x="7904271" y="6283755"/>
            <a:ext cx="1016000" cy="369455"/>
          </a:xfrm>
          <a:prstGeom prst="rect">
            <a:avLst/>
          </a:prstGeom>
          <a:noFill/>
        </p:spPr>
        <p:txBody>
          <a:bodyPr wrap="square" rtlCol="0">
            <a:spAutoFit/>
          </a:bodyPr>
          <a:lstStyle/>
          <a:p>
            <a:r>
              <a:rPr lang="en-US" dirty="0"/>
              <a:t>Figure 5</a:t>
            </a:r>
          </a:p>
        </p:txBody>
      </p:sp>
      <p:pic>
        <p:nvPicPr>
          <p:cNvPr id="5" name="Picture 4">
            <a:extLst>
              <a:ext uri="{FF2B5EF4-FFF2-40B4-BE49-F238E27FC236}">
                <a16:creationId xmlns:a16="http://schemas.microsoft.com/office/drawing/2014/main" id="{8CDF8BF4-9907-4FA4-88A0-1AAEF63A7ACC}"/>
              </a:ext>
            </a:extLst>
          </p:cNvPr>
          <p:cNvPicPr>
            <a:picLocks noChangeAspect="1"/>
          </p:cNvPicPr>
          <p:nvPr/>
        </p:nvPicPr>
        <p:blipFill>
          <a:blip r:embed="rId2"/>
          <a:stretch>
            <a:fillRect/>
          </a:stretch>
        </p:blipFill>
        <p:spPr>
          <a:xfrm>
            <a:off x="6442772" y="204790"/>
            <a:ext cx="3938999" cy="258875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7" name="Picture 6">
            <a:extLst>
              <a:ext uri="{FF2B5EF4-FFF2-40B4-BE49-F238E27FC236}">
                <a16:creationId xmlns:a16="http://schemas.microsoft.com/office/drawing/2014/main" id="{99E0CA26-92FE-4342-8C6E-B4A8D5723E2D}"/>
              </a:ext>
            </a:extLst>
          </p:cNvPr>
          <p:cNvPicPr>
            <a:picLocks noChangeAspect="1"/>
          </p:cNvPicPr>
          <p:nvPr/>
        </p:nvPicPr>
        <p:blipFill>
          <a:blip r:embed="rId3"/>
          <a:stretch>
            <a:fillRect/>
          </a:stretch>
        </p:blipFill>
        <p:spPr>
          <a:xfrm>
            <a:off x="4835213" y="3605955"/>
            <a:ext cx="3381278" cy="222221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0" name="Picture 9">
            <a:extLst>
              <a:ext uri="{FF2B5EF4-FFF2-40B4-BE49-F238E27FC236}">
                <a16:creationId xmlns:a16="http://schemas.microsoft.com/office/drawing/2014/main" id="{F5C380C2-DFD6-4365-B20E-553F19E12B88}"/>
              </a:ext>
            </a:extLst>
          </p:cNvPr>
          <p:cNvPicPr>
            <a:picLocks noChangeAspect="1"/>
          </p:cNvPicPr>
          <p:nvPr/>
        </p:nvPicPr>
        <p:blipFill>
          <a:blip r:embed="rId4"/>
          <a:stretch>
            <a:fillRect/>
          </a:stretch>
        </p:blipFill>
        <p:spPr>
          <a:xfrm>
            <a:off x="8621878" y="3607265"/>
            <a:ext cx="3381278" cy="225418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2" name="Arrow: Down 11">
            <a:extLst>
              <a:ext uri="{FF2B5EF4-FFF2-40B4-BE49-F238E27FC236}">
                <a16:creationId xmlns:a16="http://schemas.microsoft.com/office/drawing/2014/main" id="{9B404F55-719E-408A-8382-718E9502FF86}"/>
              </a:ext>
            </a:extLst>
          </p:cNvPr>
          <p:cNvSpPr/>
          <p:nvPr/>
        </p:nvSpPr>
        <p:spPr>
          <a:xfrm rot="1518072">
            <a:off x="6819895" y="2806835"/>
            <a:ext cx="587229" cy="74373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Arrow: Right 13">
            <a:extLst>
              <a:ext uri="{FF2B5EF4-FFF2-40B4-BE49-F238E27FC236}">
                <a16:creationId xmlns:a16="http://schemas.microsoft.com/office/drawing/2014/main" id="{C02EB097-63EA-4BF8-B174-DFDC6E1E7F5E}"/>
              </a:ext>
            </a:extLst>
          </p:cNvPr>
          <p:cNvSpPr/>
          <p:nvPr/>
        </p:nvSpPr>
        <p:spPr>
          <a:xfrm rot="3400659">
            <a:off x="9874426" y="2905267"/>
            <a:ext cx="775267" cy="58896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00506537"/>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tint val="95000"/>
            <a:shade val="85000"/>
            <a:satMod val="125000"/>
          </a:schemeClr>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B821C225-5C4D-4168-90AF-3D263D72CBA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useBgFill="1">
        <p:nvSpPr>
          <p:cNvPr id="11" name="Rectangle 10">
            <a:extLst>
              <a:ext uri="{FF2B5EF4-FFF2-40B4-BE49-F238E27FC236}">
                <a16:creationId xmlns:a16="http://schemas.microsoft.com/office/drawing/2014/main" id="{F9B8E572-2CE6-4185-BC38-989024BC01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472A781-8876-41FE-9AD4-7AEFB4A7753B}"/>
              </a:ext>
            </a:extLst>
          </p:cNvPr>
          <p:cNvSpPr>
            <a:spLocks noGrp="1"/>
          </p:cNvSpPr>
          <p:nvPr>
            <p:ph type="title"/>
          </p:nvPr>
        </p:nvSpPr>
        <p:spPr>
          <a:xfrm>
            <a:off x="1015815" y="533716"/>
            <a:ext cx="9720072" cy="1499616"/>
          </a:xfrm>
        </p:spPr>
        <p:txBody>
          <a:bodyPr vert="horz" lIns="91440" tIns="45720" rIns="91440" bIns="45720" rtlCol="0" anchor="ctr">
            <a:normAutofit/>
          </a:bodyPr>
          <a:lstStyle/>
          <a:p>
            <a:pPr algn="l"/>
            <a:r>
              <a:rPr lang="en-US" spc="100" dirty="0"/>
              <a:t>Data Exploration (III)</a:t>
            </a:r>
          </a:p>
        </p:txBody>
      </p:sp>
      <p:cxnSp>
        <p:nvCxnSpPr>
          <p:cNvPr id="13" name="Straight Connector 12">
            <a:extLst>
              <a:ext uri="{FF2B5EF4-FFF2-40B4-BE49-F238E27FC236}">
                <a16:creationId xmlns:a16="http://schemas.microsoft.com/office/drawing/2014/main" id="{75415567-45D9-4FB5-B020-6FAD7788940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4B1D0233-DDE2-4A99-B22F-0790F7F52BB8}"/>
              </a:ext>
            </a:extLst>
          </p:cNvPr>
          <p:cNvSpPr>
            <a:spLocks noGrp="1"/>
          </p:cNvSpPr>
          <p:nvPr>
            <p:ph type="body" sz="half" idx="2"/>
          </p:nvPr>
        </p:nvSpPr>
        <p:spPr>
          <a:xfrm>
            <a:off x="762000" y="2052719"/>
            <a:ext cx="4668830" cy="4358206"/>
          </a:xfrm>
        </p:spPr>
        <p:txBody>
          <a:bodyPr vert="horz" lIns="45720" tIns="45720" rIns="45720" bIns="45720" rtlCol="0">
            <a:normAutofit/>
          </a:bodyPr>
          <a:lstStyle/>
          <a:p>
            <a:pPr marL="285750" indent="-285750">
              <a:lnSpc>
                <a:spcPct val="90000"/>
              </a:lnSpc>
              <a:buFont typeface="Arial" panose="020B0604020202020204" pitchFamily="34" charset="0"/>
              <a:buChar char="•"/>
            </a:pPr>
            <a:r>
              <a:rPr lang="en-US" dirty="0">
                <a:solidFill>
                  <a:schemeClr val="tx1"/>
                </a:solidFill>
              </a:rPr>
              <a:t>Figure 6 is a histogram of the distribution of hand drawn digits in the training dataset. </a:t>
            </a:r>
          </a:p>
          <a:p>
            <a:pPr marL="285750" indent="-285750">
              <a:lnSpc>
                <a:spcPct val="90000"/>
              </a:lnSpc>
              <a:buFont typeface="Arial" panose="020B0604020202020204" pitchFamily="34" charset="0"/>
              <a:buChar char="•"/>
            </a:pPr>
            <a:r>
              <a:rPr lang="en-US" dirty="0">
                <a:solidFill>
                  <a:schemeClr val="tx1"/>
                </a:solidFill>
              </a:rPr>
              <a:t>Based on the frequency counts in figures 6 and 7, the digit values are distributed evenly.</a:t>
            </a:r>
          </a:p>
        </p:txBody>
      </p:sp>
      <p:sp>
        <p:nvSpPr>
          <p:cNvPr id="17" name="TextBox 16">
            <a:extLst>
              <a:ext uri="{FF2B5EF4-FFF2-40B4-BE49-F238E27FC236}">
                <a16:creationId xmlns:a16="http://schemas.microsoft.com/office/drawing/2014/main" id="{F82DD6D3-EF6E-4293-B919-EE31B4E0B062}"/>
              </a:ext>
            </a:extLst>
          </p:cNvPr>
          <p:cNvSpPr txBox="1"/>
          <p:nvPr/>
        </p:nvSpPr>
        <p:spPr>
          <a:xfrm>
            <a:off x="10930855" y="2950371"/>
            <a:ext cx="1016000" cy="369455"/>
          </a:xfrm>
          <a:prstGeom prst="rect">
            <a:avLst/>
          </a:prstGeom>
          <a:noFill/>
        </p:spPr>
        <p:txBody>
          <a:bodyPr wrap="square" rtlCol="0">
            <a:spAutoFit/>
          </a:bodyPr>
          <a:lstStyle/>
          <a:p>
            <a:r>
              <a:rPr lang="en-US" dirty="0"/>
              <a:t>Figure 6</a:t>
            </a:r>
          </a:p>
        </p:txBody>
      </p:sp>
      <p:graphicFrame>
        <p:nvGraphicFramePr>
          <p:cNvPr id="12" name="Table 11">
            <a:extLst>
              <a:ext uri="{FF2B5EF4-FFF2-40B4-BE49-F238E27FC236}">
                <a16:creationId xmlns:a16="http://schemas.microsoft.com/office/drawing/2014/main" id="{B60B23C5-CA60-43FD-8CC5-024B530505BC}"/>
              </a:ext>
            </a:extLst>
          </p:cNvPr>
          <p:cNvGraphicFramePr>
            <a:graphicFrameLocks noGrp="1"/>
          </p:cNvGraphicFramePr>
          <p:nvPr>
            <p:extLst>
              <p:ext uri="{D42A27DB-BD31-4B8C-83A1-F6EECF244321}">
                <p14:modId xmlns:p14="http://schemas.microsoft.com/office/powerpoint/2010/main" val="3946640242"/>
              </p:ext>
            </p:extLst>
          </p:nvPr>
        </p:nvGraphicFramePr>
        <p:xfrm>
          <a:off x="7596365" y="3494407"/>
          <a:ext cx="2704278" cy="3093040"/>
        </p:xfrm>
        <a:graphic>
          <a:graphicData uri="http://schemas.openxmlformats.org/drawingml/2006/table">
            <a:tbl>
              <a:tblPr firstRow="1" bandRow="1">
                <a:tableStyleId>{D7AC3CCA-C797-4891-BE02-D94E43425B78}</a:tableStyleId>
              </a:tblPr>
              <a:tblGrid>
                <a:gridCol w="901426">
                  <a:extLst>
                    <a:ext uri="{9D8B030D-6E8A-4147-A177-3AD203B41FA5}">
                      <a16:colId xmlns:a16="http://schemas.microsoft.com/office/drawing/2014/main" val="1279173968"/>
                    </a:ext>
                  </a:extLst>
                </a:gridCol>
                <a:gridCol w="901426">
                  <a:extLst>
                    <a:ext uri="{9D8B030D-6E8A-4147-A177-3AD203B41FA5}">
                      <a16:colId xmlns:a16="http://schemas.microsoft.com/office/drawing/2014/main" val="1663155449"/>
                    </a:ext>
                  </a:extLst>
                </a:gridCol>
                <a:gridCol w="901426">
                  <a:extLst>
                    <a:ext uri="{9D8B030D-6E8A-4147-A177-3AD203B41FA5}">
                      <a16:colId xmlns:a16="http://schemas.microsoft.com/office/drawing/2014/main" val="267192059"/>
                    </a:ext>
                  </a:extLst>
                </a:gridCol>
              </a:tblGrid>
              <a:tr h="265539">
                <a:tc>
                  <a:txBody>
                    <a:bodyPr/>
                    <a:lstStyle/>
                    <a:p>
                      <a:r>
                        <a:rPr lang="en-US" sz="1200" dirty="0"/>
                        <a:t>Digit</a:t>
                      </a:r>
                    </a:p>
                  </a:txBody>
                  <a:tcPr/>
                </a:tc>
                <a:tc>
                  <a:txBody>
                    <a:bodyPr/>
                    <a:lstStyle/>
                    <a:p>
                      <a:r>
                        <a:rPr lang="en-US" sz="1200" dirty="0"/>
                        <a:t>Frequency</a:t>
                      </a:r>
                    </a:p>
                  </a:txBody>
                  <a:tcPr/>
                </a:tc>
                <a:tc>
                  <a:txBody>
                    <a:bodyPr/>
                    <a:lstStyle/>
                    <a:p>
                      <a:r>
                        <a:rPr lang="en-US" sz="1200" dirty="0"/>
                        <a:t>Percentage</a:t>
                      </a:r>
                    </a:p>
                  </a:txBody>
                  <a:tcPr/>
                </a:tc>
                <a:extLst>
                  <a:ext uri="{0D108BD9-81ED-4DB2-BD59-A6C34878D82A}">
                    <a16:rowId xmlns:a16="http://schemas.microsoft.com/office/drawing/2014/main" val="1295755150"/>
                  </a:ext>
                </a:extLst>
              </a:tr>
              <a:tr h="281872">
                <a:tc>
                  <a:txBody>
                    <a:bodyPr/>
                    <a:lstStyle/>
                    <a:p>
                      <a:r>
                        <a:rPr lang="en-US" sz="1200" dirty="0"/>
                        <a:t>0</a:t>
                      </a:r>
                    </a:p>
                  </a:txBody>
                  <a:tcPr/>
                </a:tc>
                <a:tc>
                  <a:txBody>
                    <a:bodyPr/>
                    <a:lstStyle/>
                    <a:p>
                      <a:r>
                        <a:rPr lang="en-US" sz="1200" dirty="0"/>
                        <a:t>4132</a:t>
                      </a:r>
                    </a:p>
                  </a:txBody>
                  <a:tcPr/>
                </a:tc>
                <a:tc>
                  <a:txBody>
                    <a:bodyPr/>
                    <a:lstStyle/>
                    <a:p>
                      <a:r>
                        <a:rPr lang="en-US" sz="1200" dirty="0"/>
                        <a:t>9.84%</a:t>
                      </a:r>
                    </a:p>
                  </a:txBody>
                  <a:tcPr/>
                </a:tc>
                <a:extLst>
                  <a:ext uri="{0D108BD9-81ED-4DB2-BD59-A6C34878D82A}">
                    <a16:rowId xmlns:a16="http://schemas.microsoft.com/office/drawing/2014/main" val="3234542762"/>
                  </a:ext>
                </a:extLst>
              </a:tr>
              <a:tr h="281872">
                <a:tc>
                  <a:txBody>
                    <a:bodyPr/>
                    <a:lstStyle/>
                    <a:p>
                      <a:r>
                        <a:rPr lang="en-US" sz="1200" dirty="0"/>
                        <a:t>1</a:t>
                      </a:r>
                    </a:p>
                  </a:txBody>
                  <a:tcPr/>
                </a:tc>
                <a:tc>
                  <a:txBody>
                    <a:bodyPr/>
                    <a:lstStyle/>
                    <a:p>
                      <a:r>
                        <a:rPr lang="en-US" sz="1200" dirty="0"/>
                        <a:t>4684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11.15%</a:t>
                      </a:r>
                    </a:p>
                  </a:txBody>
                  <a:tcPr/>
                </a:tc>
                <a:extLst>
                  <a:ext uri="{0D108BD9-81ED-4DB2-BD59-A6C34878D82A}">
                    <a16:rowId xmlns:a16="http://schemas.microsoft.com/office/drawing/2014/main" val="739477405"/>
                  </a:ext>
                </a:extLst>
              </a:tr>
              <a:tr h="281872">
                <a:tc>
                  <a:txBody>
                    <a:bodyPr/>
                    <a:lstStyle/>
                    <a:p>
                      <a:r>
                        <a:rPr lang="en-US" sz="1200" dirty="0"/>
                        <a:t>2</a:t>
                      </a:r>
                    </a:p>
                  </a:txBody>
                  <a:tcPr/>
                </a:tc>
                <a:tc>
                  <a:txBody>
                    <a:bodyPr/>
                    <a:lstStyle/>
                    <a:p>
                      <a:r>
                        <a:rPr lang="en-US" sz="1200" dirty="0"/>
                        <a:t>4177</a:t>
                      </a:r>
                    </a:p>
                  </a:txBody>
                  <a:tcPr/>
                </a:tc>
                <a:tc>
                  <a:txBody>
                    <a:bodyPr/>
                    <a:lstStyle/>
                    <a:p>
                      <a:r>
                        <a:rPr lang="en-US" sz="1200" dirty="0"/>
                        <a:t>9.95%</a:t>
                      </a:r>
                    </a:p>
                  </a:txBody>
                  <a:tcPr/>
                </a:tc>
                <a:extLst>
                  <a:ext uri="{0D108BD9-81ED-4DB2-BD59-A6C34878D82A}">
                    <a16:rowId xmlns:a16="http://schemas.microsoft.com/office/drawing/2014/main" val="3237794344"/>
                  </a:ext>
                </a:extLst>
              </a:tr>
              <a:tr h="281872">
                <a:tc>
                  <a:txBody>
                    <a:bodyPr/>
                    <a:lstStyle/>
                    <a:p>
                      <a:r>
                        <a:rPr lang="en-US" sz="1200" dirty="0"/>
                        <a:t>3</a:t>
                      </a:r>
                    </a:p>
                  </a:txBody>
                  <a:tcPr/>
                </a:tc>
                <a:tc>
                  <a:txBody>
                    <a:bodyPr/>
                    <a:lstStyle/>
                    <a:p>
                      <a:r>
                        <a:rPr lang="en-US" sz="1200" dirty="0"/>
                        <a:t>4351</a:t>
                      </a:r>
                    </a:p>
                  </a:txBody>
                  <a:tcPr/>
                </a:tc>
                <a:tc>
                  <a:txBody>
                    <a:bodyPr/>
                    <a:lstStyle/>
                    <a:p>
                      <a:r>
                        <a:rPr lang="en-US" sz="1200" dirty="0"/>
                        <a:t>10.36%</a:t>
                      </a:r>
                    </a:p>
                  </a:txBody>
                  <a:tcPr/>
                </a:tc>
                <a:extLst>
                  <a:ext uri="{0D108BD9-81ED-4DB2-BD59-A6C34878D82A}">
                    <a16:rowId xmlns:a16="http://schemas.microsoft.com/office/drawing/2014/main" val="709276559"/>
                  </a:ext>
                </a:extLst>
              </a:tr>
              <a:tr h="281872">
                <a:tc>
                  <a:txBody>
                    <a:bodyPr/>
                    <a:lstStyle/>
                    <a:p>
                      <a:r>
                        <a:rPr lang="en-US" sz="1200" dirty="0"/>
                        <a:t>4</a:t>
                      </a:r>
                    </a:p>
                  </a:txBody>
                  <a:tcPr/>
                </a:tc>
                <a:tc>
                  <a:txBody>
                    <a:bodyPr/>
                    <a:lstStyle/>
                    <a:p>
                      <a:r>
                        <a:rPr lang="en-US" sz="1200" dirty="0"/>
                        <a:t>4072</a:t>
                      </a:r>
                    </a:p>
                  </a:txBody>
                  <a:tcPr/>
                </a:tc>
                <a:tc>
                  <a:txBody>
                    <a:bodyPr/>
                    <a:lstStyle/>
                    <a:p>
                      <a:r>
                        <a:rPr lang="en-US" sz="1200" dirty="0"/>
                        <a:t>9.70%</a:t>
                      </a:r>
                    </a:p>
                  </a:txBody>
                  <a:tcPr/>
                </a:tc>
                <a:extLst>
                  <a:ext uri="{0D108BD9-81ED-4DB2-BD59-A6C34878D82A}">
                    <a16:rowId xmlns:a16="http://schemas.microsoft.com/office/drawing/2014/main" val="2308335916"/>
                  </a:ext>
                </a:extLst>
              </a:tr>
              <a:tr h="281872">
                <a:tc>
                  <a:txBody>
                    <a:bodyPr/>
                    <a:lstStyle/>
                    <a:p>
                      <a:r>
                        <a:rPr lang="en-US" sz="1200" dirty="0"/>
                        <a:t>5</a:t>
                      </a:r>
                    </a:p>
                  </a:txBody>
                  <a:tcPr/>
                </a:tc>
                <a:tc>
                  <a:txBody>
                    <a:bodyPr/>
                    <a:lstStyle/>
                    <a:p>
                      <a:r>
                        <a:rPr lang="en-US" sz="1200" dirty="0"/>
                        <a:t>3795</a:t>
                      </a:r>
                    </a:p>
                  </a:txBody>
                  <a:tcPr/>
                </a:tc>
                <a:tc>
                  <a:txBody>
                    <a:bodyPr/>
                    <a:lstStyle/>
                    <a:p>
                      <a:r>
                        <a:rPr lang="en-US" sz="1200" dirty="0"/>
                        <a:t>9.04%</a:t>
                      </a:r>
                    </a:p>
                  </a:txBody>
                  <a:tcPr/>
                </a:tc>
                <a:extLst>
                  <a:ext uri="{0D108BD9-81ED-4DB2-BD59-A6C34878D82A}">
                    <a16:rowId xmlns:a16="http://schemas.microsoft.com/office/drawing/2014/main" val="3527866978"/>
                  </a:ext>
                </a:extLst>
              </a:tr>
              <a:tr h="281872">
                <a:tc>
                  <a:txBody>
                    <a:bodyPr/>
                    <a:lstStyle/>
                    <a:p>
                      <a:r>
                        <a:rPr lang="en-US" sz="1200" dirty="0"/>
                        <a:t>6</a:t>
                      </a:r>
                    </a:p>
                  </a:txBody>
                  <a:tcPr/>
                </a:tc>
                <a:tc>
                  <a:txBody>
                    <a:bodyPr/>
                    <a:lstStyle/>
                    <a:p>
                      <a:r>
                        <a:rPr lang="en-US" sz="1200" dirty="0"/>
                        <a:t>4137</a:t>
                      </a:r>
                    </a:p>
                  </a:txBody>
                  <a:tcPr/>
                </a:tc>
                <a:tc>
                  <a:txBody>
                    <a:bodyPr/>
                    <a:lstStyle/>
                    <a:p>
                      <a:r>
                        <a:rPr lang="en-US" sz="1200" dirty="0"/>
                        <a:t>9.85%</a:t>
                      </a:r>
                    </a:p>
                  </a:txBody>
                  <a:tcPr/>
                </a:tc>
                <a:extLst>
                  <a:ext uri="{0D108BD9-81ED-4DB2-BD59-A6C34878D82A}">
                    <a16:rowId xmlns:a16="http://schemas.microsoft.com/office/drawing/2014/main" val="3020234252"/>
                  </a:ext>
                </a:extLst>
              </a:tr>
              <a:tr h="281872">
                <a:tc>
                  <a:txBody>
                    <a:bodyPr/>
                    <a:lstStyle/>
                    <a:p>
                      <a:r>
                        <a:rPr lang="en-US" sz="1200" dirty="0"/>
                        <a:t>7</a:t>
                      </a:r>
                    </a:p>
                  </a:txBody>
                  <a:tcPr/>
                </a:tc>
                <a:tc>
                  <a:txBody>
                    <a:bodyPr/>
                    <a:lstStyle/>
                    <a:p>
                      <a:r>
                        <a:rPr lang="en-US" sz="1200" dirty="0"/>
                        <a:t>4401</a:t>
                      </a:r>
                    </a:p>
                  </a:txBody>
                  <a:tcPr/>
                </a:tc>
                <a:tc>
                  <a:txBody>
                    <a:bodyPr/>
                    <a:lstStyle/>
                    <a:p>
                      <a:r>
                        <a:rPr lang="en-US" sz="1200" dirty="0"/>
                        <a:t>10.48%</a:t>
                      </a:r>
                    </a:p>
                  </a:txBody>
                  <a:tcPr/>
                </a:tc>
                <a:extLst>
                  <a:ext uri="{0D108BD9-81ED-4DB2-BD59-A6C34878D82A}">
                    <a16:rowId xmlns:a16="http://schemas.microsoft.com/office/drawing/2014/main" val="2190641842"/>
                  </a:ext>
                </a:extLst>
              </a:tr>
              <a:tr h="281872">
                <a:tc>
                  <a:txBody>
                    <a:bodyPr/>
                    <a:lstStyle/>
                    <a:p>
                      <a:r>
                        <a:rPr lang="en-US" sz="1200" dirty="0"/>
                        <a:t>8</a:t>
                      </a:r>
                    </a:p>
                  </a:txBody>
                  <a:tcPr/>
                </a:tc>
                <a:tc>
                  <a:txBody>
                    <a:bodyPr/>
                    <a:lstStyle/>
                    <a:p>
                      <a:r>
                        <a:rPr lang="en-US" sz="1200" dirty="0"/>
                        <a:t>4063</a:t>
                      </a:r>
                    </a:p>
                  </a:txBody>
                  <a:tcPr/>
                </a:tc>
                <a:tc>
                  <a:txBody>
                    <a:bodyPr/>
                    <a:lstStyle/>
                    <a:p>
                      <a:r>
                        <a:rPr lang="en-US" sz="1200" dirty="0"/>
                        <a:t>9.67%</a:t>
                      </a:r>
                    </a:p>
                  </a:txBody>
                  <a:tcPr/>
                </a:tc>
                <a:extLst>
                  <a:ext uri="{0D108BD9-81ED-4DB2-BD59-A6C34878D82A}">
                    <a16:rowId xmlns:a16="http://schemas.microsoft.com/office/drawing/2014/main" val="1808823621"/>
                  </a:ext>
                </a:extLst>
              </a:tr>
              <a:tr h="281872">
                <a:tc>
                  <a:txBody>
                    <a:bodyPr/>
                    <a:lstStyle/>
                    <a:p>
                      <a:r>
                        <a:rPr lang="en-US" sz="1200" dirty="0"/>
                        <a:t>9</a:t>
                      </a:r>
                    </a:p>
                  </a:txBody>
                  <a:tcPr/>
                </a:tc>
                <a:tc>
                  <a:txBody>
                    <a:bodyPr/>
                    <a:lstStyle/>
                    <a:p>
                      <a:r>
                        <a:rPr lang="en-US" sz="1200" dirty="0"/>
                        <a:t>4188</a:t>
                      </a:r>
                    </a:p>
                  </a:txBody>
                  <a:tcPr/>
                </a:tc>
                <a:tc>
                  <a:txBody>
                    <a:bodyPr/>
                    <a:lstStyle/>
                    <a:p>
                      <a:r>
                        <a:rPr lang="en-US" sz="1200" dirty="0"/>
                        <a:t>9.97%</a:t>
                      </a:r>
                    </a:p>
                  </a:txBody>
                  <a:tcPr/>
                </a:tc>
                <a:extLst>
                  <a:ext uri="{0D108BD9-81ED-4DB2-BD59-A6C34878D82A}">
                    <a16:rowId xmlns:a16="http://schemas.microsoft.com/office/drawing/2014/main" val="637918435"/>
                  </a:ext>
                </a:extLst>
              </a:tr>
            </a:tbl>
          </a:graphicData>
        </a:graphic>
      </p:graphicFrame>
      <p:sp>
        <p:nvSpPr>
          <p:cNvPr id="18" name="TextBox 17">
            <a:extLst>
              <a:ext uri="{FF2B5EF4-FFF2-40B4-BE49-F238E27FC236}">
                <a16:creationId xmlns:a16="http://schemas.microsoft.com/office/drawing/2014/main" id="{54BB8D44-CBF9-448C-B775-A318E14D6653}"/>
              </a:ext>
            </a:extLst>
          </p:cNvPr>
          <p:cNvSpPr txBox="1"/>
          <p:nvPr/>
        </p:nvSpPr>
        <p:spPr>
          <a:xfrm>
            <a:off x="6533294" y="6041470"/>
            <a:ext cx="1016000" cy="369455"/>
          </a:xfrm>
          <a:prstGeom prst="rect">
            <a:avLst/>
          </a:prstGeom>
          <a:noFill/>
        </p:spPr>
        <p:txBody>
          <a:bodyPr wrap="square" rtlCol="0">
            <a:spAutoFit/>
          </a:bodyPr>
          <a:lstStyle/>
          <a:p>
            <a:r>
              <a:rPr lang="en-US" dirty="0"/>
              <a:t>Figure 7</a:t>
            </a:r>
          </a:p>
        </p:txBody>
      </p:sp>
      <p:pic>
        <p:nvPicPr>
          <p:cNvPr id="6" name="Picture 5">
            <a:extLst>
              <a:ext uri="{FF2B5EF4-FFF2-40B4-BE49-F238E27FC236}">
                <a16:creationId xmlns:a16="http://schemas.microsoft.com/office/drawing/2014/main" id="{1C8D72AD-391F-4DFD-BCA2-C7E7F71190DB}"/>
              </a:ext>
            </a:extLst>
          </p:cNvPr>
          <p:cNvPicPr>
            <a:picLocks noChangeAspect="1"/>
          </p:cNvPicPr>
          <p:nvPr/>
        </p:nvPicPr>
        <p:blipFill>
          <a:blip r:embed="rId2"/>
          <a:stretch>
            <a:fillRect/>
          </a:stretch>
        </p:blipFill>
        <p:spPr>
          <a:xfrm>
            <a:off x="6967308" y="575904"/>
            <a:ext cx="3790950" cy="264795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610480547"/>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tint val="95000"/>
            <a:shade val="85000"/>
            <a:satMod val="125000"/>
          </a:schemeClr>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B821C225-5C4D-4168-90AF-3D263D72CBA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useBgFill="1">
        <p:nvSpPr>
          <p:cNvPr id="11" name="Rectangle 10">
            <a:extLst>
              <a:ext uri="{FF2B5EF4-FFF2-40B4-BE49-F238E27FC236}">
                <a16:creationId xmlns:a16="http://schemas.microsoft.com/office/drawing/2014/main" id="{F9B8E572-2CE6-4185-BC38-989024BC01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472A781-8876-41FE-9AD4-7AEFB4A7753B}"/>
              </a:ext>
            </a:extLst>
          </p:cNvPr>
          <p:cNvSpPr>
            <a:spLocks noGrp="1"/>
          </p:cNvSpPr>
          <p:nvPr>
            <p:ph type="title"/>
          </p:nvPr>
        </p:nvSpPr>
        <p:spPr>
          <a:xfrm>
            <a:off x="1015815" y="533716"/>
            <a:ext cx="9720072" cy="1499616"/>
          </a:xfrm>
        </p:spPr>
        <p:txBody>
          <a:bodyPr vert="horz" lIns="91440" tIns="45720" rIns="91440" bIns="45720" rtlCol="0" anchor="ctr">
            <a:normAutofit/>
          </a:bodyPr>
          <a:lstStyle/>
          <a:p>
            <a:pPr algn="l"/>
            <a:r>
              <a:rPr lang="en-US" spc="100" dirty="0"/>
              <a:t>Algorithm Prep</a:t>
            </a:r>
          </a:p>
        </p:txBody>
      </p:sp>
      <p:cxnSp>
        <p:nvCxnSpPr>
          <p:cNvPr id="13" name="Straight Connector 12">
            <a:extLst>
              <a:ext uri="{FF2B5EF4-FFF2-40B4-BE49-F238E27FC236}">
                <a16:creationId xmlns:a16="http://schemas.microsoft.com/office/drawing/2014/main" id="{75415567-45D9-4FB5-B020-6FAD7788940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4B1D0233-DDE2-4A99-B22F-0790F7F52BB8}"/>
              </a:ext>
            </a:extLst>
          </p:cNvPr>
          <p:cNvSpPr>
            <a:spLocks noGrp="1"/>
          </p:cNvSpPr>
          <p:nvPr>
            <p:ph type="body" sz="half" idx="2"/>
          </p:nvPr>
        </p:nvSpPr>
        <p:spPr>
          <a:xfrm>
            <a:off x="762000" y="2052719"/>
            <a:ext cx="4668830" cy="4358206"/>
          </a:xfrm>
        </p:spPr>
        <p:txBody>
          <a:bodyPr vert="horz" lIns="45720" tIns="45720" rIns="45720" bIns="45720" rtlCol="0">
            <a:normAutofit/>
          </a:bodyPr>
          <a:lstStyle/>
          <a:p>
            <a:pPr marL="285750" indent="-285750">
              <a:lnSpc>
                <a:spcPct val="90000"/>
              </a:lnSpc>
              <a:buFont typeface="Arial" panose="020B0604020202020204" pitchFamily="34" charset="0"/>
              <a:buChar char="•"/>
            </a:pPr>
            <a:r>
              <a:rPr lang="en-US" dirty="0">
                <a:solidFill>
                  <a:schemeClr val="tx1"/>
                </a:solidFill>
              </a:rPr>
              <a:t>In order to build a model, the first preparation step is to break up the Kaggle training dataset into its own test and train datasets.</a:t>
            </a:r>
          </a:p>
          <a:p>
            <a:pPr marL="285750" indent="-285750">
              <a:lnSpc>
                <a:spcPct val="90000"/>
              </a:lnSpc>
              <a:buFont typeface="Arial" panose="020B0604020202020204" pitchFamily="34" charset="0"/>
              <a:buChar char="•"/>
            </a:pPr>
            <a:r>
              <a:rPr lang="en-US" dirty="0">
                <a:solidFill>
                  <a:schemeClr val="tx1"/>
                </a:solidFill>
              </a:rPr>
              <a:t>Half of the data will be used to build the model, and the other half of the data will be used to check the accuracy of the model.</a:t>
            </a:r>
          </a:p>
          <a:p>
            <a:pPr marL="285750" indent="-285750">
              <a:lnSpc>
                <a:spcPct val="90000"/>
              </a:lnSpc>
              <a:buFont typeface="Arial" panose="020B0604020202020204" pitchFamily="34" charset="0"/>
              <a:buChar char="•"/>
            </a:pPr>
            <a:r>
              <a:rPr lang="en-US" dirty="0">
                <a:solidFill>
                  <a:schemeClr val="tx1"/>
                </a:solidFill>
              </a:rPr>
              <a:t>A 50/50 random split is done to create the ‘train’ and ‘test’.</a:t>
            </a:r>
          </a:p>
        </p:txBody>
      </p:sp>
      <p:sp>
        <p:nvSpPr>
          <p:cNvPr id="3" name="Isosceles Triangle 2">
            <a:extLst>
              <a:ext uri="{FF2B5EF4-FFF2-40B4-BE49-F238E27FC236}">
                <a16:creationId xmlns:a16="http://schemas.microsoft.com/office/drawing/2014/main" id="{315AA477-4951-4EB8-80C0-67BC7FBC1C14}"/>
              </a:ext>
            </a:extLst>
          </p:cNvPr>
          <p:cNvSpPr/>
          <p:nvPr/>
        </p:nvSpPr>
        <p:spPr>
          <a:xfrm>
            <a:off x="6446646" y="721454"/>
            <a:ext cx="1906022" cy="186817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90F93CC6-BB2E-4428-88A6-7EC589292706}"/>
              </a:ext>
            </a:extLst>
          </p:cNvPr>
          <p:cNvSpPr txBox="1"/>
          <p:nvPr/>
        </p:nvSpPr>
        <p:spPr>
          <a:xfrm>
            <a:off x="6998922" y="1574739"/>
            <a:ext cx="920285" cy="646331"/>
          </a:xfrm>
          <a:prstGeom prst="rect">
            <a:avLst/>
          </a:prstGeom>
          <a:noFill/>
        </p:spPr>
        <p:txBody>
          <a:bodyPr wrap="square" rtlCol="0">
            <a:spAutoFit/>
          </a:bodyPr>
          <a:lstStyle/>
          <a:p>
            <a:r>
              <a:rPr lang="en-US" dirty="0"/>
              <a:t>Kaggle “Train”</a:t>
            </a:r>
          </a:p>
        </p:txBody>
      </p:sp>
      <p:sp>
        <p:nvSpPr>
          <p:cNvPr id="15" name="Isosceles Triangle 14">
            <a:extLst>
              <a:ext uri="{FF2B5EF4-FFF2-40B4-BE49-F238E27FC236}">
                <a16:creationId xmlns:a16="http://schemas.microsoft.com/office/drawing/2014/main" id="{3CF005F3-0139-4491-97AD-5DA94A1A5FD4}"/>
              </a:ext>
            </a:extLst>
          </p:cNvPr>
          <p:cNvSpPr/>
          <p:nvPr/>
        </p:nvSpPr>
        <p:spPr>
          <a:xfrm>
            <a:off x="9368484" y="721454"/>
            <a:ext cx="1906022" cy="186817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72EB7BF0-B790-4597-8561-8C81420E2F00}"/>
              </a:ext>
            </a:extLst>
          </p:cNvPr>
          <p:cNvSpPr txBox="1"/>
          <p:nvPr/>
        </p:nvSpPr>
        <p:spPr>
          <a:xfrm>
            <a:off x="9906537" y="1578942"/>
            <a:ext cx="920285" cy="646331"/>
          </a:xfrm>
          <a:prstGeom prst="rect">
            <a:avLst/>
          </a:prstGeom>
          <a:noFill/>
        </p:spPr>
        <p:txBody>
          <a:bodyPr wrap="square" rtlCol="0">
            <a:spAutoFit/>
          </a:bodyPr>
          <a:lstStyle/>
          <a:p>
            <a:r>
              <a:rPr lang="en-US" dirty="0"/>
              <a:t>Kaggle “Test”</a:t>
            </a:r>
          </a:p>
        </p:txBody>
      </p:sp>
      <p:cxnSp>
        <p:nvCxnSpPr>
          <p:cNvPr id="8" name="Straight Arrow Connector 7">
            <a:extLst>
              <a:ext uri="{FF2B5EF4-FFF2-40B4-BE49-F238E27FC236}">
                <a16:creationId xmlns:a16="http://schemas.microsoft.com/office/drawing/2014/main" id="{DB08926A-54DD-465C-A284-8A5B87989100}"/>
              </a:ext>
            </a:extLst>
          </p:cNvPr>
          <p:cNvCxnSpPr/>
          <p:nvPr/>
        </p:nvCxnSpPr>
        <p:spPr>
          <a:xfrm flipH="1">
            <a:off x="6346328" y="2804020"/>
            <a:ext cx="873706" cy="12499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69D8B957-6874-4B2D-9E4B-3CC1A89D93A2}"/>
              </a:ext>
            </a:extLst>
          </p:cNvPr>
          <p:cNvCxnSpPr>
            <a:cxnSpLocks/>
          </p:cNvCxnSpPr>
          <p:nvPr/>
        </p:nvCxnSpPr>
        <p:spPr>
          <a:xfrm>
            <a:off x="7459064" y="2804020"/>
            <a:ext cx="893604" cy="12822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49C64C9B-BF73-4C2D-B88E-7F13505DD0BF}"/>
              </a:ext>
            </a:extLst>
          </p:cNvPr>
          <p:cNvSpPr/>
          <p:nvPr/>
        </p:nvSpPr>
        <p:spPr>
          <a:xfrm>
            <a:off x="5784792" y="4173923"/>
            <a:ext cx="1123071" cy="10514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546DCC1A-590F-46FD-9F07-228F8C74FF69}"/>
              </a:ext>
            </a:extLst>
          </p:cNvPr>
          <p:cNvSpPr/>
          <p:nvPr/>
        </p:nvSpPr>
        <p:spPr>
          <a:xfrm>
            <a:off x="7791132" y="4173922"/>
            <a:ext cx="1123071" cy="10514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1205E6C7-86DB-4D80-AECE-8D153A42FB6C}"/>
              </a:ext>
            </a:extLst>
          </p:cNvPr>
          <p:cNvSpPr txBox="1"/>
          <p:nvPr/>
        </p:nvSpPr>
        <p:spPr>
          <a:xfrm>
            <a:off x="5956572" y="4455336"/>
            <a:ext cx="813732" cy="369332"/>
          </a:xfrm>
          <a:prstGeom prst="rect">
            <a:avLst/>
          </a:prstGeom>
          <a:noFill/>
        </p:spPr>
        <p:txBody>
          <a:bodyPr wrap="square" rtlCol="0">
            <a:spAutoFit/>
          </a:bodyPr>
          <a:lstStyle/>
          <a:p>
            <a:r>
              <a:rPr lang="en-US" dirty="0"/>
              <a:t>“train”</a:t>
            </a:r>
          </a:p>
        </p:txBody>
      </p:sp>
      <p:sp>
        <p:nvSpPr>
          <p:cNvPr id="26" name="TextBox 25">
            <a:extLst>
              <a:ext uri="{FF2B5EF4-FFF2-40B4-BE49-F238E27FC236}">
                <a16:creationId xmlns:a16="http://schemas.microsoft.com/office/drawing/2014/main" id="{485C1158-D6C2-4718-A519-6CD41710DCEC}"/>
              </a:ext>
            </a:extLst>
          </p:cNvPr>
          <p:cNvSpPr txBox="1"/>
          <p:nvPr/>
        </p:nvSpPr>
        <p:spPr>
          <a:xfrm>
            <a:off x="7995950" y="4455336"/>
            <a:ext cx="813732" cy="369332"/>
          </a:xfrm>
          <a:prstGeom prst="rect">
            <a:avLst/>
          </a:prstGeom>
          <a:noFill/>
        </p:spPr>
        <p:txBody>
          <a:bodyPr wrap="square" rtlCol="0">
            <a:spAutoFit/>
          </a:bodyPr>
          <a:lstStyle/>
          <a:p>
            <a:r>
              <a:rPr lang="en-US" dirty="0"/>
              <a:t>“test”</a:t>
            </a:r>
          </a:p>
        </p:txBody>
      </p:sp>
    </p:spTree>
    <p:extLst>
      <p:ext uri="{BB962C8B-B14F-4D97-AF65-F5344CB8AC3E}">
        <p14:creationId xmlns:p14="http://schemas.microsoft.com/office/powerpoint/2010/main" val="863554329"/>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tint val="95000"/>
            <a:shade val="85000"/>
            <a:satMod val="125000"/>
          </a:schemeClr>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B821C225-5C4D-4168-90AF-3D263D72CBA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useBgFill="1">
        <p:nvSpPr>
          <p:cNvPr id="11" name="Rectangle 10">
            <a:extLst>
              <a:ext uri="{FF2B5EF4-FFF2-40B4-BE49-F238E27FC236}">
                <a16:creationId xmlns:a16="http://schemas.microsoft.com/office/drawing/2014/main" id="{F9B8E572-2CE6-4185-BC38-989024BC01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472A781-8876-41FE-9AD4-7AEFB4A7753B}"/>
              </a:ext>
            </a:extLst>
          </p:cNvPr>
          <p:cNvSpPr>
            <a:spLocks noGrp="1"/>
          </p:cNvSpPr>
          <p:nvPr>
            <p:ph type="title"/>
          </p:nvPr>
        </p:nvSpPr>
        <p:spPr>
          <a:xfrm>
            <a:off x="1015815" y="533716"/>
            <a:ext cx="9720072" cy="1499616"/>
          </a:xfrm>
        </p:spPr>
        <p:txBody>
          <a:bodyPr vert="horz" lIns="91440" tIns="45720" rIns="91440" bIns="45720" rtlCol="0" anchor="ctr">
            <a:normAutofit/>
          </a:bodyPr>
          <a:lstStyle/>
          <a:p>
            <a:pPr algn="l"/>
            <a:r>
              <a:rPr lang="en-US" spc="100" dirty="0"/>
              <a:t>Algorithm Prep (II) - Reducing Dimensionality</a:t>
            </a:r>
          </a:p>
        </p:txBody>
      </p:sp>
      <p:cxnSp>
        <p:nvCxnSpPr>
          <p:cNvPr id="13" name="Straight Connector 12">
            <a:extLst>
              <a:ext uri="{FF2B5EF4-FFF2-40B4-BE49-F238E27FC236}">
                <a16:creationId xmlns:a16="http://schemas.microsoft.com/office/drawing/2014/main" id="{75415567-45D9-4FB5-B020-6FAD7788940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4B1D0233-DDE2-4A99-B22F-0790F7F52BB8}"/>
              </a:ext>
            </a:extLst>
          </p:cNvPr>
          <p:cNvSpPr>
            <a:spLocks noGrp="1"/>
          </p:cNvSpPr>
          <p:nvPr>
            <p:ph type="body" sz="half" idx="2"/>
          </p:nvPr>
        </p:nvSpPr>
        <p:spPr>
          <a:xfrm>
            <a:off x="762000" y="2052719"/>
            <a:ext cx="4668830" cy="4358206"/>
          </a:xfrm>
        </p:spPr>
        <p:txBody>
          <a:bodyPr vert="horz" lIns="45720" tIns="45720" rIns="45720" bIns="45720" rtlCol="0">
            <a:normAutofit fontScale="92500" lnSpcReduction="10000"/>
          </a:bodyPr>
          <a:lstStyle/>
          <a:p>
            <a:pPr marL="285750" indent="-285750">
              <a:lnSpc>
                <a:spcPct val="90000"/>
              </a:lnSpc>
              <a:buFont typeface="Arial" panose="020B0604020202020204" pitchFamily="34" charset="0"/>
              <a:buChar char="•"/>
            </a:pPr>
            <a:r>
              <a:rPr lang="en-US" dirty="0">
                <a:solidFill>
                  <a:schemeClr val="tx1"/>
                </a:solidFill>
              </a:rPr>
              <a:t>As mentioned previously, 81% of the data takes up blank space, and 19% of the data contribute to the hand drawn digit.</a:t>
            </a:r>
          </a:p>
          <a:p>
            <a:pPr marL="285750" indent="-285750">
              <a:lnSpc>
                <a:spcPct val="90000"/>
              </a:lnSpc>
              <a:buFont typeface="Arial" panose="020B0604020202020204" pitchFamily="34" charset="0"/>
              <a:buChar char="•"/>
            </a:pPr>
            <a:r>
              <a:rPr lang="en-US" dirty="0">
                <a:solidFill>
                  <a:schemeClr val="tx1"/>
                </a:solidFill>
              </a:rPr>
              <a:t>Therefore, by using principal component analysis (PCA), we can reduce the dimensionality of the data.</a:t>
            </a:r>
          </a:p>
          <a:p>
            <a:pPr marL="285750" indent="-285750">
              <a:lnSpc>
                <a:spcPct val="90000"/>
              </a:lnSpc>
              <a:buFont typeface="Arial" panose="020B0604020202020204" pitchFamily="34" charset="0"/>
              <a:buChar char="•"/>
            </a:pPr>
            <a:r>
              <a:rPr lang="en-US" dirty="0">
                <a:solidFill>
                  <a:schemeClr val="tx1"/>
                </a:solidFill>
              </a:rPr>
              <a:t>PCA is a method that limits a wide set of variables to just a few principal components which explain a majority of the variation within the data.</a:t>
            </a:r>
          </a:p>
          <a:p>
            <a:pPr marL="285750" indent="-285750">
              <a:lnSpc>
                <a:spcPct val="90000"/>
              </a:lnSpc>
              <a:buFont typeface="Arial" panose="020B0604020202020204" pitchFamily="34" charset="0"/>
              <a:buChar char="•"/>
            </a:pPr>
            <a:r>
              <a:rPr lang="en-US" dirty="0">
                <a:solidFill>
                  <a:schemeClr val="tx1"/>
                </a:solidFill>
              </a:rPr>
              <a:t>How many components? Figure 8 is a plot of the variance explained for the number of components chosen for the PCA.</a:t>
            </a:r>
          </a:p>
          <a:p>
            <a:pPr marL="285750" indent="-285750">
              <a:lnSpc>
                <a:spcPct val="90000"/>
              </a:lnSpc>
              <a:buFont typeface="Arial" panose="020B0604020202020204" pitchFamily="34" charset="0"/>
              <a:buChar char="•"/>
            </a:pPr>
            <a:r>
              <a:rPr lang="en-US" dirty="0">
                <a:solidFill>
                  <a:schemeClr val="tx1"/>
                </a:solidFill>
              </a:rPr>
              <a:t>Although it may seem like the best decision would be to use 100 components which explain 90% of the variance in the data, it is important to be mindful of overfitting. Therefore, the appropriate number of components should be a parameter to test within the model. </a:t>
            </a:r>
          </a:p>
        </p:txBody>
      </p:sp>
      <p:sp>
        <p:nvSpPr>
          <p:cNvPr id="17" name="TextBox 16">
            <a:extLst>
              <a:ext uri="{FF2B5EF4-FFF2-40B4-BE49-F238E27FC236}">
                <a16:creationId xmlns:a16="http://schemas.microsoft.com/office/drawing/2014/main" id="{F82DD6D3-EF6E-4293-B919-EE31B4E0B062}"/>
              </a:ext>
            </a:extLst>
          </p:cNvPr>
          <p:cNvSpPr txBox="1"/>
          <p:nvPr/>
        </p:nvSpPr>
        <p:spPr>
          <a:xfrm>
            <a:off x="8380602" y="5939969"/>
            <a:ext cx="1016000" cy="369455"/>
          </a:xfrm>
          <a:prstGeom prst="rect">
            <a:avLst/>
          </a:prstGeom>
          <a:noFill/>
        </p:spPr>
        <p:txBody>
          <a:bodyPr wrap="square" rtlCol="0">
            <a:spAutoFit/>
          </a:bodyPr>
          <a:lstStyle/>
          <a:p>
            <a:r>
              <a:rPr lang="en-US" dirty="0"/>
              <a:t>Figure 8</a:t>
            </a:r>
          </a:p>
        </p:txBody>
      </p:sp>
      <p:pic>
        <p:nvPicPr>
          <p:cNvPr id="5" name="Picture 4">
            <a:extLst>
              <a:ext uri="{FF2B5EF4-FFF2-40B4-BE49-F238E27FC236}">
                <a16:creationId xmlns:a16="http://schemas.microsoft.com/office/drawing/2014/main" id="{D211F7BA-B608-4D2A-BA45-EE597265A475}"/>
              </a:ext>
            </a:extLst>
          </p:cNvPr>
          <p:cNvPicPr>
            <a:picLocks noChangeAspect="1"/>
          </p:cNvPicPr>
          <p:nvPr/>
        </p:nvPicPr>
        <p:blipFill>
          <a:blip r:embed="rId2"/>
          <a:stretch>
            <a:fillRect/>
          </a:stretch>
        </p:blipFill>
        <p:spPr>
          <a:xfrm>
            <a:off x="5896878" y="1604235"/>
            <a:ext cx="5854824" cy="4184168"/>
          </a:xfrm>
          <a:prstGeom prst="rect">
            <a:avLst/>
          </a:prstGeom>
        </p:spPr>
      </p:pic>
    </p:spTree>
    <p:extLst>
      <p:ext uri="{BB962C8B-B14F-4D97-AF65-F5344CB8AC3E}">
        <p14:creationId xmlns:p14="http://schemas.microsoft.com/office/powerpoint/2010/main" val="402317004"/>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tint val="95000"/>
            <a:shade val="85000"/>
            <a:satMod val="125000"/>
          </a:schemeClr>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B821C225-5C4D-4168-90AF-3D263D72CBA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useBgFill="1">
        <p:nvSpPr>
          <p:cNvPr id="11" name="Rectangle 10">
            <a:extLst>
              <a:ext uri="{FF2B5EF4-FFF2-40B4-BE49-F238E27FC236}">
                <a16:creationId xmlns:a16="http://schemas.microsoft.com/office/drawing/2014/main" id="{F9B8E572-2CE6-4185-BC38-989024BC01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472A781-8876-41FE-9AD4-7AEFB4A7753B}"/>
              </a:ext>
            </a:extLst>
          </p:cNvPr>
          <p:cNvSpPr>
            <a:spLocks noGrp="1"/>
          </p:cNvSpPr>
          <p:nvPr>
            <p:ph type="title"/>
          </p:nvPr>
        </p:nvSpPr>
        <p:spPr>
          <a:xfrm>
            <a:off x="1015815" y="533716"/>
            <a:ext cx="9720072" cy="1499616"/>
          </a:xfrm>
        </p:spPr>
        <p:txBody>
          <a:bodyPr vert="horz" lIns="91440" tIns="45720" rIns="91440" bIns="45720" rtlCol="0" anchor="ctr">
            <a:normAutofit/>
          </a:bodyPr>
          <a:lstStyle/>
          <a:p>
            <a:pPr algn="l"/>
            <a:r>
              <a:rPr lang="en-US" spc="100" dirty="0"/>
              <a:t>Model 1 - PCA + Decision Tree</a:t>
            </a:r>
          </a:p>
        </p:txBody>
      </p:sp>
      <p:cxnSp>
        <p:nvCxnSpPr>
          <p:cNvPr id="13" name="Straight Connector 12">
            <a:extLst>
              <a:ext uri="{FF2B5EF4-FFF2-40B4-BE49-F238E27FC236}">
                <a16:creationId xmlns:a16="http://schemas.microsoft.com/office/drawing/2014/main" id="{75415567-45D9-4FB5-B020-6FAD7788940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4B1D0233-DDE2-4A99-B22F-0790F7F52BB8}"/>
              </a:ext>
            </a:extLst>
          </p:cNvPr>
          <p:cNvSpPr>
            <a:spLocks noGrp="1"/>
          </p:cNvSpPr>
          <p:nvPr>
            <p:ph type="body" sz="half" idx="2"/>
          </p:nvPr>
        </p:nvSpPr>
        <p:spPr>
          <a:xfrm>
            <a:off x="762000" y="2052719"/>
            <a:ext cx="4668830" cy="4358206"/>
          </a:xfrm>
        </p:spPr>
        <p:txBody>
          <a:bodyPr vert="horz" lIns="45720" tIns="45720" rIns="45720" bIns="45720" rtlCol="0">
            <a:normAutofit/>
          </a:bodyPr>
          <a:lstStyle/>
          <a:p>
            <a:pPr marL="285750" indent="-285750">
              <a:lnSpc>
                <a:spcPct val="90000"/>
              </a:lnSpc>
              <a:buFont typeface="Arial" panose="020B0604020202020204" pitchFamily="34" charset="0"/>
              <a:buChar char="•"/>
            </a:pPr>
            <a:r>
              <a:rPr lang="en-US" dirty="0">
                <a:solidFill>
                  <a:schemeClr val="tx1"/>
                </a:solidFill>
              </a:rPr>
              <a:t>This first model deducts patterns from the PCA components as a decision tree.</a:t>
            </a:r>
          </a:p>
          <a:p>
            <a:pPr marL="285750" indent="-285750">
              <a:lnSpc>
                <a:spcPct val="90000"/>
              </a:lnSpc>
              <a:buFont typeface="Arial" panose="020B0604020202020204" pitchFamily="34" charset="0"/>
              <a:buChar char="•"/>
            </a:pPr>
            <a:r>
              <a:rPr lang="en-US" dirty="0">
                <a:solidFill>
                  <a:schemeClr val="tx1"/>
                </a:solidFill>
              </a:rPr>
              <a:t>Decision tree classifiers make selections based on a set of criteria that computes the importance of each attribute.</a:t>
            </a:r>
          </a:p>
          <a:p>
            <a:pPr marL="285750" indent="-285750">
              <a:lnSpc>
                <a:spcPct val="90000"/>
              </a:lnSpc>
              <a:buFont typeface="Arial" panose="020B0604020202020204" pitchFamily="34" charset="0"/>
              <a:buChar char="•"/>
            </a:pPr>
            <a:r>
              <a:rPr lang="en-US" dirty="0">
                <a:solidFill>
                  <a:schemeClr val="tx1"/>
                </a:solidFill>
              </a:rPr>
              <a:t>The variable to test for the decision tree is the “max depth” feature, which indicates maximum depth of the tree, or the number of pathways the tree creates.</a:t>
            </a:r>
          </a:p>
          <a:p>
            <a:pPr marL="285750" indent="-285750">
              <a:lnSpc>
                <a:spcPct val="90000"/>
              </a:lnSpc>
              <a:buFont typeface="Arial" panose="020B0604020202020204" pitchFamily="34" charset="0"/>
              <a:buChar char="•"/>
            </a:pPr>
            <a:r>
              <a:rPr lang="en-US" dirty="0">
                <a:solidFill>
                  <a:schemeClr val="tx1"/>
                </a:solidFill>
              </a:rPr>
              <a:t>Max depth is also a parameter that is tested in the model.</a:t>
            </a:r>
          </a:p>
          <a:p>
            <a:pPr marL="285750" indent="-285750">
              <a:lnSpc>
                <a:spcPct val="90000"/>
              </a:lnSpc>
              <a:buFont typeface="Arial" panose="020B0604020202020204" pitchFamily="34" charset="0"/>
              <a:buChar char="•"/>
            </a:pPr>
            <a:r>
              <a:rPr lang="en-US" dirty="0">
                <a:solidFill>
                  <a:schemeClr val="tx1"/>
                </a:solidFill>
              </a:rPr>
              <a:t>Figures 9 and 10 show the test accuracy of combinations of PCA components and decision tree depth.</a:t>
            </a:r>
          </a:p>
          <a:p>
            <a:pPr marL="285750" indent="-285750">
              <a:lnSpc>
                <a:spcPct val="90000"/>
              </a:lnSpc>
              <a:buFont typeface="Arial" panose="020B0604020202020204" pitchFamily="34" charset="0"/>
              <a:buChar char="•"/>
            </a:pPr>
            <a:r>
              <a:rPr lang="en-US" dirty="0">
                <a:solidFill>
                  <a:schemeClr val="tx1"/>
                </a:solidFill>
              </a:rPr>
              <a:t>20 components and a depth of 25 gives us the best accuracy of 82% for the model.</a:t>
            </a:r>
          </a:p>
          <a:p>
            <a:pPr>
              <a:lnSpc>
                <a:spcPct val="90000"/>
              </a:lnSpc>
            </a:pPr>
            <a:endParaRPr lang="en-US" dirty="0">
              <a:solidFill>
                <a:schemeClr val="tx1"/>
              </a:solidFill>
            </a:endParaRPr>
          </a:p>
        </p:txBody>
      </p:sp>
      <p:pic>
        <p:nvPicPr>
          <p:cNvPr id="12" name="Picture 11">
            <a:extLst>
              <a:ext uri="{FF2B5EF4-FFF2-40B4-BE49-F238E27FC236}">
                <a16:creationId xmlns:a16="http://schemas.microsoft.com/office/drawing/2014/main" id="{EE725883-CEF5-48C1-9939-064C38CDFB76}"/>
              </a:ext>
            </a:extLst>
          </p:cNvPr>
          <p:cNvPicPr>
            <a:picLocks noChangeAspect="1"/>
          </p:cNvPicPr>
          <p:nvPr/>
        </p:nvPicPr>
        <p:blipFill>
          <a:blip r:embed="rId2"/>
          <a:stretch>
            <a:fillRect/>
          </a:stretch>
        </p:blipFill>
        <p:spPr>
          <a:xfrm>
            <a:off x="5784628" y="1583254"/>
            <a:ext cx="3935259" cy="2630876"/>
          </a:xfrm>
          <a:prstGeom prst="rect">
            <a:avLst/>
          </a:prstGeom>
        </p:spPr>
      </p:pic>
      <p:sp>
        <p:nvSpPr>
          <p:cNvPr id="14" name="TextBox 13">
            <a:extLst>
              <a:ext uri="{FF2B5EF4-FFF2-40B4-BE49-F238E27FC236}">
                <a16:creationId xmlns:a16="http://schemas.microsoft.com/office/drawing/2014/main" id="{5F110873-6BC1-4FDE-9912-32A82B036428}"/>
              </a:ext>
            </a:extLst>
          </p:cNvPr>
          <p:cNvSpPr txBox="1"/>
          <p:nvPr/>
        </p:nvSpPr>
        <p:spPr>
          <a:xfrm>
            <a:off x="9719887" y="1398526"/>
            <a:ext cx="1016000" cy="369455"/>
          </a:xfrm>
          <a:prstGeom prst="rect">
            <a:avLst/>
          </a:prstGeom>
          <a:noFill/>
        </p:spPr>
        <p:txBody>
          <a:bodyPr wrap="square" rtlCol="0">
            <a:spAutoFit/>
          </a:bodyPr>
          <a:lstStyle/>
          <a:p>
            <a:r>
              <a:rPr lang="en-US" dirty="0"/>
              <a:t>Figure 9</a:t>
            </a:r>
          </a:p>
        </p:txBody>
      </p:sp>
      <p:pic>
        <p:nvPicPr>
          <p:cNvPr id="5" name="Picture 4">
            <a:extLst>
              <a:ext uri="{FF2B5EF4-FFF2-40B4-BE49-F238E27FC236}">
                <a16:creationId xmlns:a16="http://schemas.microsoft.com/office/drawing/2014/main" id="{4124666A-FF22-48E0-82CD-E6F5127896BE}"/>
              </a:ext>
            </a:extLst>
          </p:cNvPr>
          <p:cNvPicPr>
            <a:picLocks noChangeAspect="1"/>
          </p:cNvPicPr>
          <p:nvPr/>
        </p:nvPicPr>
        <p:blipFill>
          <a:blip r:embed="rId3"/>
          <a:stretch>
            <a:fillRect/>
          </a:stretch>
        </p:blipFill>
        <p:spPr>
          <a:xfrm>
            <a:off x="8526241" y="4231822"/>
            <a:ext cx="3486150" cy="2486025"/>
          </a:xfrm>
          <a:prstGeom prst="rect">
            <a:avLst/>
          </a:prstGeom>
        </p:spPr>
      </p:pic>
      <p:sp>
        <p:nvSpPr>
          <p:cNvPr id="15" name="TextBox 14">
            <a:extLst>
              <a:ext uri="{FF2B5EF4-FFF2-40B4-BE49-F238E27FC236}">
                <a16:creationId xmlns:a16="http://schemas.microsoft.com/office/drawing/2014/main" id="{4C468EC4-F41A-4339-B9A6-75118B58939C}"/>
              </a:ext>
            </a:extLst>
          </p:cNvPr>
          <p:cNvSpPr txBox="1"/>
          <p:nvPr/>
        </p:nvSpPr>
        <p:spPr>
          <a:xfrm>
            <a:off x="7102136" y="6312664"/>
            <a:ext cx="1186308" cy="369332"/>
          </a:xfrm>
          <a:prstGeom prst="rect">
            <a:avLst/>
          </a:prstGeom>
          <a:noFill/>
        </p:spPr>
        <p:txBody>
          <a:bodyPr wrap="square" rtlCol="0">
            <a:spAutoFit/>
          </a:bodyPr>
          <a:lstStyle/>
          <a:p>
            <a:r>
              <a:rPr lang="en-US" dirty="0"/>
              <a:t>Figure 10</a:t>
            </a:r>
          </a:p>
        </p:txBody>
      </p:sp>
    </p:spTree>
    <p:extLst>
      <p:ext uri="{BB962C8B-B14F-4D97-AF65-F5344CB8AC3E}">
        <p14:creationId xmlns:p14="http://schemas.microsoft.com/office/powerpoint/2010/main" val="775539787"/>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tint val="95000"/>
            <a:shade val="85000"/>
            <a:satMod val="125000"/>
          </a:schemeClr>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B821C225-5C4D-4168-90AF-3D263D72CBA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useBgFill="1">
        <p:nvSpPr>
          <p:cNvPr id="11" name="Rectangle 10">
            <a:extLst>
              <a:ext uri="{FF2B5EF4-FFF2-40B4-BE49-F238E27FC236}">
                <a16:creationId xmlns:a16="http://schemas.microsoft.com/office/drawing/2014/main" id="{F9B8E572-2CE6-4185-BC38-989024BC01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472A781-8876-41FE-9AD4-7AEFB4A7753B}"/>
              </a:ext>
            </a:extLst>
          </p:cNvPr>
          <p:cNvSpPr>
            <a:spLocks noGrp="1"/>
          </p:cNvSpPr>
          <p:nvPr>
            <p:ph type="title"/>
          </p:nvPr>
        </p:nvSpPr>
        <p:spPr>
          <a:xfrm>
            <a:off x="762000" y="637079"/>
            <a:ext cx="9720072" cy="1499616"/>
          </a:xfrm>
        </p:spPr>
        <p:txBody>
          <a:bodyPr vert="horz" lIns="91440" tIns="45720" rIns="91440" bIns="45720" rtlCol="0" anchor="ctr">
            <a:normAutofit/>
          </a:bodyPr>
          <a:lstStyle/>
          <a:p>
            <a:pPr algn="l"/>
            <a:r>
              <a:rPr lang="en-US" spc="100" dirty="0"/>
              <a:t>Model 2 - PCA + Logistic Regression</a:t>
            </a:r>
          </a:p>
        </p:txBody>
      </p:sp>
      <p:cxnSp>
        <p:nvCxnSpPr>
          <p:cNvPr id="13" name="Straight Connector 12">
            <a:extLst>
              <a:ext uri="{FF2B5EF4-FFF2-40B4-BE49-F238E27FC236}">
                <a16:creationId xmlns:a16="http://schemas.microsoft.com/office/drawing/2014/main" id="{75415567-45D9-4FB5-B020-6FAD7788940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4B1D0233-DDE2-4A99-B22F-0790F7F52BB8}"/>
              </a:ext>
            </a:extLst>
          </p:cNvPr>
          <p:cNvSpPr>
            <a:spLocks noGrp="1"/>
          </p:cNvSpPr>
          <p:nvPr>
            <p:ph type="body" sz="half" idx="2"/>
          </p:nvPr>
        </p:nvSpPr>
        <p:spPr>
          <a:xfrm>
            <a:off x="762000" y="2052719"/>
            <a:ext cx="4668830" cy="4358206"/>
          </a:xfrm>
        </p:spPr>
        <p:txBody>
          <a:bodyPr vert="horz" lIns="45720" tIns="45720" rIns="45720" bIns="45720" rtlCol="0">
            <a:normAutofit fontScale="92500" lnSpcReduction="10000"/>
          </a:bodyPr>
          <a:lstStyle/>
          <a:p>
            <a:pPr marL="285750" indent="-285750">
              <a:lnSpc>
                <a:spcPct val="90000"/>
              </a:lnSpc>
              <a:buFont typeface="Arial" panose="020B0604020202020204" pitchFamily="34" charset="0"/>
              <a:buChar char="•"/>
            </a:pPr>
            <a:r>
              <a:rPr lang="en-US" dirty="0">
                <a:solidFill>
                  <a:schemeClr val="tx1"/>
                </a:solidFill>
              </a:rPr>
              <a:t>Logistic regression explains the relationship between a dependent binary variable and many features.</a:t>
            </a:r>
          </a:p>
          <a:p>
            <a:pPr marL="285750" indent="-285750">
              <a:lnSpc>
                <a:spcPct val="90000"/>
              </a:lnSpc>
              <a:buFont typeface="Arial" panose="020B0604020202020204" pitchFamily="34" charset="0"/>
              <a:buChar char="•"/>
            </a:pPr>
            <a:r>
              <a:rPr lang="en-US" dirty="0">
                <a:solidFill>
                  <a:schemeClr val="tx1"/>
                </a:solidFill>
              </a:rPr>
              <a:t>For model 2, PCA reduces the data to key features, and these features are used as inputs to the regression.</a:t>
            </a:r>
          </a:p>
          <a:p>
            <a:pPr marL="285750" indent="-285750">
              <a:lnSpc>
                <a:spcPct val="90000"/>
              </a:lnSpc>
              <a:buFont typeface="Arial" panose="020B0604020202020204" pitchFamily="34" charset="0"/>
              <a:buChar char="•"/>
            </a:pPr>
            <a:r>
              <a:rPr lang="en-US" dirty="0">
                <a:solidFill>
                  <a:schemeClr val="tx1"/>
                </a:solidFill>
              </a:rPr>
              <a:t>The number of PCA components is the parameter used to estimate the model with the highest accuracy.</a:t>
            </a:r>
          </a:p>
          <a:p>
            <a:pPr marL="285750" indent="-285750">
              <a:lnSpc>
                <a:spcPct val="90000"/>
              </a:lnSpc>
              <a:buFont typeface="Arial" panose="020B0604020202020204" pitchFamily="34" charset="0"/>
              <a:buChar char="•"/>
            </a:pPr>
            <a:r>
              <a:rPr lang="en-US" dirty="0">
                <a:solidFill>
                  <a:schemeClr val="tx1"/>
                </a:solidFill>
              </a:rPr>
              <a:t>Figure 11 plots the model accuracy and the number of PCA components.</a:t>
            </a:r>
          </a:p>
          <a:p>
            <a:pPr marL="285750" indent="-285750">
              <a:lnSpc>
                <a:spcPct val="90000"/>
              </a:lnSpc>
              <a:buFont typeface="Arial" panose="020B0604020202020204" pitchFamily="34" charset="0"/>
              <a:buChar char="•"/>
            </a:pPr>
            <a:r>
              <a:rPr lang="en-US" dirty="0">
                <a:solidFill>
                  <a:schemeClr val="tx1"/>
                </a:solidFill>
              </a:rPr>
              <a:t>The model with 250 components gives us the best accuracy of 91.3%.</a:t>
            </a:r>
          </a:p>
          <a:p>
            <a:pPr marL="285750" indent="-285750">
              <a:lnSpc>
                <a:spcPct val="90000"/>
              </a:lnSpc>
              <a:buFont typeface="Arial" panose="020B0604020202020204" pitchFamily="34" charset="0"/>
              <a:buChar char="•"/>
            </a:pPr>
            <a:r>
              <a:rPr lang="en-US" dirty="0">
                <a:solidFill>
                  <a:schemeClr val="tx1"/>
                </a:solidFill>
              </a:rPr>
              <a:t>Notice that a saturation takes place where the highest accuracy is reached, and additional components over time decline in accuracy. This is due to overfitting of the model where the model becomes too specific to the train data that it loses its robustness for other datasets.</a:t>
            </a:r>
          </a:p>
        </p:txBody>
      </p:sp>
      <p:sp>
        <p:nvSpPr>
          <p:cNvPr id="18" name="TextBox 17">
            <a:extLst>
              <a:ext uri="{FF2B5EF4-FFF2-40B4-BE49-F238E27FC236}">
                <a16:creationId xmlns:a16="http://schemas.microsoft.com/office/drawing/2014/main" id="{CCDE35E1-71D7-4047-B677-B7170EC2296D}"/>
              </a:ext>
            </a:extLst>
          </p:cNvPr>
          <p:cNvSpPr txBox="1"/>
          <p:nvPr/>
        </p:nvSpPr>
        <p:spPr>
          <a:xfrm>
            <a:off x="8654472" y="5572253"/>
            <a:ext cx="1108363" cy="369332"/>
          </a:xfrm>
          <a:prstGeom prst="rect">
            <a:avLst/>
          </a:prstGeom>
          <a:noFill/>
        </p:spPr>
        <p:txBody>
          <a:bodyPr wrap="square" rtlCol="0">
            <a:spAutoFit/>
          </a:bodyPr>
          <a:lstStyle/>
          <a:p>
            <a:r>
              <a:rPr lang="en-US" dirty="0"/>
              <a:t>Figure 11</a:t>
            </a:r>
          </a:p>
        </p:txBody>
      </p:sp>
      <p:pic>
        <p:nvPicPr>
          <p:cNvPr id="5" name="Picture 4">
            <a:extLst>
              <a:ext uri="{FF2B5EF4-FFF2-40B4-BE49-F238E27FC236}">
                <a16:creationId xmlns:a16="http://schemas.microsoft.com/office/drawing/2014/main" id="{5B77DF8A-F7F6-4FD2-AF11-D966C6023FB2}"/>
              </a:ext>
            </a:extLst>
          </p:cNvPr>
          <p:cNvPicPr>
            <a:picLocks noChangeAspect="1"/>
          </p:cNvPicPr>
          <p:nvPr/>
        </p:nvPicPr>
        <p:blipFill>
          <a:blip r:embed="rId2"/>
          <a:stretch>
            <a:fillRect/>
          </a:stretch>
        </p:blipFill>
        <p:spPr>
          <a:xfrm>
            <a:off x="6705600" y="2036463"/>
            <a:ext cx="4937249" cy="3535790"/>
          </a:xfrm>
          <a:prstGeom prst="rect">
            <a:avLst/>
          </a:prstGeom>
        </p:spPr>
      </p:pic>
    </p:spTree>
    <p:extLst>
      <p:ext uri="{BB962C8B-B14F-4D97-AF65-F5344CB8AC3E}">
        <p14:creationId xmlns:p14="http://schemas.microsoft.com/office/powerpoint/2010/main" val="3965297878"/>
      </p:ext>
    </p:extLst>
  </p:cSld>
  <p:clrMapOvr>
    <a:overrideClrMapping bg1="dk1" tx1="lt1" bg2="dk2" tx2="lt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otalTime>1572</TotalTime>
  <Words>957</Words>
  <Application>Microsoft Office PowerPoint</Application>
  <PresentationFormat>Widescreen</PresentationFormat>
  <Paragraphs>108</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Tw Cen MT</vt:lpstr>
      <vt:lpstr>Tw Cen MT Condensed</vt:lpstr>
      <vt:lpstr>Wingdings 3</vt:lpstr>
      <vt:lpstr>Integral</vt:lpstr>
      <vt:lpstr>Digit Recognition</vt:lpstr>
      <vt:lpstr>MNIST Data</vt:lpstr>
      <vt:lpstr>Data Exploration</vt:lpstr>
      <vt:lpstr>Data Exploration (II)</vt:lpstr>
      <vt:lpstr>Data Exploration (III)</vt:lpstr>
      <vt:lpstr>Algorithm Prep</vt:lpstr>
      <vt:lpstr>Algorithm Prep (II) - Reducing Dimensionality</vt:lpstr>
      <vt:lpstr>Model 1 - PCA + Decision Tree</vt:lpstr>
      <vt:lpstr>Model 2 - PCA + Logistic Regression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Digit Recognition</dc:title>
  <dc:creator>Fallah, Holly</dc:creator>
  <cp:lastModifiedBy>Fallah, Holly</cp:lastModifiedBy>
  <cp:revision>40</cp:revision>
  <dcterms:created xsi:type="dcterms:W3CDTF">2019-01-03T01:22:18Z</dcterms:created>
  <dcterms:modified xsi:type="dcterms:W3CDTF">2019-01-14T02:17:26Z</dcterms:modified>
</cp:coreProperties>
</file>