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7" r:id="rId6"/>
    <p:sldId id="262" r:id="rId7"/>
    <p:sldId id="266" r:id="rId8"/>
    <p:sldId id="260" r:id="rId9"/>
    <p:sldId id="265" r:id="rId10"/>
    <p:sldId id="263" r:id="rId11"/>
    <p:sldId id="264" r:id="rId12"/>
    <p:sldId id="268" r:id="rId13"/>
    <p:sldId id="269" r:id="rId14"/>
    <p:sldId id="270" r:id="rId15"/>
    <p:sldId id="26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3" d="100"/>
          <a:sy n="103" d="100"/>
        </p:scale>
        <p:origin x="120"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1AF1-E17C-45EE-9EC0-0E4726C0A074}"/>
              </a:ext>
            </a:extLst>
          </p:cNvPr>
          <p:cNvSpPr>
            <a:spLocks noGrp="1"/>
          </p:cNvSpPr>
          <p:nvPr>
            <p:ph type="ctrTitle"/>
          </p:nvPr>
        </p:nvSpPr>
        <p:spPr/>
        <p:txBody>
          <a:bodyPr/>
          <a:lstStyle/>
          <a:p>
            <a:r>
              <a:rPr lang="en-US" dirty="0"/>
              <a:t>Reddit Random Acts of Pizza</a:t>
            </a:r>
          </a:p>
        </p:txBody>
      </p:sp>
      <p:sp>
        <p:nvSpPr>
          <p:cNvPr id="3" name="Subtitle 2">
            <a:extLst>
              <a:ext uri="{FF2B5EF4-FFF2-40B4-BE49-F238E27FC236}">
                <a16:creationId xmlns:a16="http://schemas.microsoft.com/office/drawing/2014/main" id="{A619A2D1-7E3B-4B4E-8CAF-AE48F802BFC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4587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E8806-FF20-4524-AE18-3FABE395CF28}"/>
              </a:ext>
            </a:extLst>
          </p:cNvPr>
          <p:cNvSpPr>
            <a:spLocks noGrp="1"/>
          </p:cNvSpPr>
          <p:nvPr>
            <p:ph type="title"/>
          </p:nvPr>
        </p:nvSpPr>
        <p:spPr/>
        <p:txBody>
          <a:bodyPr/>
          <a:lstStyle/>
          <a:p>
            <a:r>
              <a:rPr lang="en-US" dirty="0"/>
              <a:t>Text Feature Extraction – Method 2</a:t>
            </a:r>
          </a:p>
        </p:txBody>
      </p:sp>
      <p:sp>
        <p:nvSpPr>
          <p:cNvPr id="3" name="Content Placeholder 2">
            <a:extLst>
              <a:ext uri="{FF2B5EF4-FFF2-40B4-BE49-F238E27FC236}">
                <a16:creationId xmlns:a16="http://schemas.microsoft.com/office/drawing/2014/main" id="{E5DD258D-4C53-4DAD-8883-7A2B5608279B}"/>
              </a:ext>
            </a:extLst>
          </p:cNvPr>
          <p:cNvSpPr>
            <a:spLocks noGrp="1"/>
          </p:cNvSpPr>
          <p:nvPr>
            <p:ph idx="1"/>
          </p:nvPr>
        </p:nvSpPr>
        <p:spPr>
          <a:xfrm>
            <a:off x="1141413" y="1703070"/>
            <a:ext cx="5830888" cy="4777740"/>
          </a:xfrm>
        </p:spPr>
        <p:txBody>
          <a:bodyPr>
            <a:normAutofit fontScale="92500"/>
          </a:bodyPr>
          <a:lstStyle/>
          <a:p>
            <a:r>
              <a:rPr lang="en-US" dirty="0"/>
              <a:t>Bag-of-words: One column for each word, values in each column represented by word counts for each record. Same cleaning methods applied in method 1 were also applied in method 2 (stop words, stemming)</a:t>
            </a:r>
          </a:p>
          <a:p>
            <a:r>
              <a:rPr lang="en-US" dirty="0"/>
              <a:t>Chi square feature selection to reduce columns.</a:t>
            </a:r>
          </a:p>
          <a:p>
            <a:pPr lvl="1"/>
            <a:r>
              <a:rPr lang="en-US" dirty="0"/>
              <a:t>Popular feature selection method for text mining.</a:t>
            </a:r>
          </a:p>
          <a:p>
            <a:pPr lvl="1"/>
            <a:r>
              <a:rPr lang="en-US" dirty="0"/>
              <a:t>Uses the chi square test of to determine the dependency of two variables.</a:t>
            </a:r>
          </a:p>
          <a:p>
            <a:pPr lvl="1"/>
            <a:r>
              <a:rPr lang="en-US" dirty="0"/>
              <a:t>If the feature variable is independent of the labeled value, then that feature is discarded.</a:t>
            </a:r>
          </a:p>
        </p:txBody>
      </p:sp>
      <p:pic>
        <p:nvPicPr>
          <p:cNvPr id="5122" name="Picture 2" descr="Image result for chi square feature selection">
            <a:extLst>
              <a:ext uri="{FF2B5EF4-FFF2-40B4-BE49-F238E27FC236}">
                <a16:creationId xmlns:a16="http://schemas.microsoft.com/office/drawing/2014/main" id="{6A2C80E5-012C-44B2-8D0E-74B4180D1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6571" y="2097088"/>
            <a:ext cx="5166360" cy="3446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288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4990-BB62-4290-AE95-31016CEA4FD7}"/>
              </a:ext>
            </a:extLst>
          </p:cNvPr>
          <p:cNvSpPr>
            <a:spLocks noGrp="1"/>
          </p:cNvSpPr>
          <p:nvPr>
            <p:ph type="title"/>
          </p:nvPr>
        </p:nvSpPr>
        <p:spPr>
          <a:xfrm>
            <a:off x="1066768" y="170648"/>
            <a:ext cx="9905998" cy="1478570"/>
          </a:xfrm>
        </p:spPr>
        <p:txBody>
          <a:bodyPr/>
          <a:lstStyle/>
          <a:p>
            <a:r>
              <a:rPr lang="en-US" dirty="0"/>
              <a:t>Text Feature Extraction – Method 2 Results</a:t>
            </a:r>
          </a:p>
        </p:txBody>
      </p:sp>
      <p:sp>
        <p:nvSpPr>
          <p:cNvPr id="3" name="Content Placeholder 2">
            <a:extLst>
              <a:ext uri="{FF2B5EF4-FFF2-40B4-BE49-F238E27FC236}">
                <a16:creationId xmlns:a16="http://schemas.microsoft.com/office/drawing/2014/main" id="{D9C6BB4B-C58D-4468-8D64-5DA195668436}"/>
              </a:ext>
            </a:extLst>
          </p:cNvPr>
          <p:cNvSpPr>
            <a:spLocks noGrp="1"/>
          </p:cNvSpPr>
          <p:nvPr>
            <p:ph idx="1"/>
          </p:nvPr>
        </p:nvSpPr>
        <p:spPr>
          <a:xfrm>
            <a:off x="1066767" y="1568351"/>
            <a:ext cx="10624490" cy="4729811"/>
          </a:xfrm>
        </p:spPr>
        <p:txBody>
          <a:bodyPr/>
          <a:lstStyle/>
          <a:p>
            <a:r>
              <a:rPr lang="en-US" dirty="0"/>
              <a:t>Final Accuracy: 34%</a:t>
            </a:r>
          </a:p>
          <a:p>
            <a:r>
              <a:rPr lang="en-US" dirty="0"/>
              <a:t>Precision/Recall:</a:t>
            </a:r>
          </a:p>
          <a:p>
            <a:endParaRPr lang="en-US" dirty="0"/>
          </a:p>
          <a:p>
            <a:r>
              <a:rPr lang="en-US" dirty="0"/>
              <a:t>ROC Curve:</a:t>
            </a:r>
          </a:p>
          <a:p>
            <a:endParaRPr lang="en-US" dirty="0"/>
          </a:p>
          <a:p>
            <a:endParaRPr lang="en-US" dirty="0"/>
          </a:p>
          <a:p>
            <a:r>
              <a:rPr lang="en-US" dirty="0"/>
              <a:t>Conclusion: Model has poor predictive power.</a:t>
            </a:r>
          </a:p>
          <a:p>
            <a:endParaRPr lang="en-US" dirty="0"/>
          </a:p>
        </p:txBody>
      </p:sp>
      <p:graphicFrame>
        <p:nvGraphicFramePr>
          <p:cNvPr id="4" name="Table 3">
            <a:extLst>
              <a:ext uri="{FF2B5EF4-FFF2-40B4-BE49-F238E27FC236}">
                <a16:creationId xmlns:a16="http://schemas.microsoft.com/office/drawing/2014/main" id="{E410B850-162E-402A-B5B0-66DC80711874}"/>
              </a:ext>
            </a:extLst>
          </p:cNvPr>
          <p:cNvGraphicFramePr>
            <a:graphicFrameLocks noGrp="1"/>
          </p:cNvGraphicFramePr>
          <p:nvPr>
            <p:extLst>
              <p:ext uri="{D42A27DB-BD31-4B8C-83A1-F6EECF244321}">
                <p14:modId xmlns:p14="http://schemas.microsoft.com/office/powerpoint/2010/main" val="2711263623"/>
              </p:ext>
            </p:extLst>
          </p:nvPr>
        </p:nvGraphicFramePr>
        <p:xfrm>
          <a:off x="4242049" y="1627062"/>
          <a:ext cx="5265845" cy="2141014"/>
        </p:xfrm>
        <a:graphic>
          <a:graphicData uri="http://schemas.openxmlformats.org/drawingml/2006/table">
            <a:tbl>
              <a:tblPr firstRow="1" bandRow="1">
                <a:tableStyleId>{5C22544A-7EE6-4342-B048-85BDC9FD1C3A}</a:tableStyleId>
              </a:tblPr>
              <a:tblGrid>
                <a:gridCol w="1053169">
                  <a:extLst>
                    <a:ext uri="{9D8B030D-6E8A-4147-A177-3AD203B41FA5}">
                      <a16:colId xmlns:a16="http://schemas.microsoft.com/office/drawing/2014/main" val="2176335516"/>
                    </a:ext>
                  </a:extLst>
                </a:gridCol>
                <a:gridCol w="1053169">
                  <a:extLst>
                    <a:ext uri="{9D8B030D-6E8A-4147-A177-3AD203B41FA5}">
                      <a16:colId xmlns:a16="http://schemas.microsoft.com/office/drawing/2014/main" val="3342927818"/>
                    </a:ext>
                  </a:extLst>
                </a:gridCol>
                <a:gridCol w="1053169">
                  <a:extLst>
                    <a:ext uri="{9D8B030D-6E8A-4147-A177-3AD203B41FA5}">
                      <a16:colId xmlns:a16="http://schemas.microsoft.com/office/drawing/2014/main" val="672971951"/>
                    </a:ext>
                  </a:extLst>
                </a:gridCol>
                <a:gridCol w="1053169">
                  <a:extLst>
                    <a:ext uri="{9D8B030D-6E8A-4147-A177-3AD203B41FA5}">
                      <a16:colId xmlns:a16="http://schemas.microsoft.com/office/drawing/2014/main" val="848321515"/>
                    </a:ext>
                  </a:extLst>
                </a:gridCol>
                <a:gridCol w="1053169">
                  <a:extLst>
                    <a:ext uri="{9D8B030D-6E8A-4147-A177-3AD203B41FA5}">
                      <a16:colId xmlns:a16="http://schemas.microsoft.com/office/drawing/2014/main" val="2225114257"/>
                    </a:ext>
                  </a:extLst>
                </a:gridCol>
              </a:tblGrid>
              <a:tr h="602906">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r>
                        <a:rPr lang="en-US" b="1" dirty="0"/>
                        <a:t>precision</a:t>
                      </a:r>
                    </a:p>
                  </a:txBody>
                  <a:tcPr/>
                </a:tc>
                <a:tc>
                  <a:txBody>
                    <a:bodyPr/>
                    <a:lstStyle/>
                    <a:p>
                      <a:r>
                        <a:rPr lang="en-US" b="1" dirty="0"/>
                        <a:t>recall</a:t>
                      </a:r>
                    </a:p>
                  </a:txBody>
                  <a:tcPr/>
                </a:tc>
                <a:tc>
                  <a:txBody>
                    <a:bodyPr/>
                    <a:lstStyle/>
                    <a:p>
                      <a:r>
                        <a:rPr lang="en-US" b="1" dirty="0"/>
                        <a:t>f1-score</a:t>
                      </a:r>
                    </a:p>
                  </a:txBody>
                  <a:tcPr/>
                </a:tc>
                <a:tc>
                  <a:txBody>
                    <a:bodyPr/>
                    <a:lstStyle/>
                    <a:p>
                      <a:r>
                        <a:rPr lang="en-US" b="1" dirty="0"/>
                        <a:t>support</a:t>
                      </a:r>
                    </a:p>
                  </a:txBody>
                  <a:tcPr/>
                </a:tc>
                <a:extLst>
                  <a:ext uri="{0D108BD9-81ED-4DB2-BD59-A6C34878D82A}">
                    <a16:rowId xmlns:a16="http://schemas.microsoft.com/office/drawing/2014/main" val="1555959421"/>
                  </a:ext>
                </a:extLst>
              </a:tr>
              <a:tr h="449014">
                <a:tc>
                  <a:txBody>
                    <a:bodyPr/>
                    <a:lstStyle/>
                    <a:p>
                      <a:pPr marL="0" algn="l" defTabSz="914400" rtl="0" eaLnBrk="1" latinLnBrk="0" hangingPunct="1"/>
                      <a:r>
                        <a:rPr lang="en-US" sz="1800" b="1" kern="1200" dirty="0">
                          <a:solidFill>
                            <a:schemeClr val="lt1"/>
                          </a:solidFill>
                          <a:latin typeface="+mn-lt"/>
                          <a:ea typeface="+mn-ea"/>
                          <a:cs typeface="+mn-cs"/>
                        </a:rPr>
                        <a:t>False</a:t>
                      </a:r>
                    </a:p>
                  </a:txBody>
                  <a:tcPr>
                    <a:solidFill>
                      <a:srgbClr val="92D050"/>
                    </a:solidFill>
                  </a:tcPr>
                </a:tc>
                <a:tc>
                  <a:txBody>
                    <a:bodyPr/>
                    <a:lstStyle/>
                    <a:p>
                      <a:r>
                        <a:rPr lang="en-US" dirty="0"/>
                        <a:t>84%</a:t>
                      </a:r>
                    </a:p>
                  </a:txBody>
                  <a:tcPr/>
                </a:tc>
                <a:tc>
                  <a:txBody>
                    <a:bodyPr/>
                    <a:lstStyle/>
                    <a:p>
                      <a:r>
                        <a:rPr lang="en-US" dirty="0"/>
                        <a:t>14%</a:t>
                      </a:r>
                    </a:p>
                  </a:txBody>
                  <a:tcPr/>
                </a:tc>
                <a:tc>
                  <a:txBody>
                    <a:bodyPr/>
                    <a:lstStyle/>
                    <a:p>
                      <a:r>
                        <a:rPr lang="en-US" dirty="0"/>
                        <a:t>0.24</a:t>
                      </a:r>
                    </a:p>
                  </a:txBody>
                  <a:tcPr/>
                </a:tc>
                <a:tc>
                  <a:txBody>
                    <a:bodyPr/>
                    <a:lstStyle/>
                    <a:p>
                      <a:r>
                        <a:rPr lang="en-US" dirty="0"/>
                        <a:t>749</a:t>
                      </a:r>
                    </a:p>
                  </a:txBody>
                  <a:tcPr/>
                </a:tc>
                <a:extLst>
                  <a:ext uri="{0D108BD9-81ED-4DB2-BD59-A6C34878D82A}">
                    <a16:rowId xmlns:a16="http://schemas.microsoft.com/office/drawing/2014/main" val="2730037935"/>
                  </a:ext>
                </a:extLst>
              </a:tr>
              <a:tr h="449014">
                <a:tc>
                  <a:txBody>
                    <a:bodyPr/>
                    <a:lstStyle/>
                    <a:p>
                      <a:pPr marL="0" algn="l" defTabSz="914400" rtl="0" eaLnBrk="1" latinLnBrk="0" hangingPunct="1"/>
                      <a:r>
                        <a:rPr lang="en-US" sz="1800" b="1" kern="1200" dirty="0">
                          <a:solidFill>
                            <a:schemeClr val="lt1"/>
                          </a:solidFill>
                          <a:latin typeface="+mn-lt"/>
                          <a:ea typeface="+mn-ea"/>
                          <a:cs typeface="+mn-cs"/>
                        </a:rPr>
                        <a:t>True</a:t>
                      </a:r>
                    </a:p>
                  </a:txBody>
                  <a:tcPr>
                    <a:solidFill>
                      <a:srgbClr val="92D050"/>
                    </a:solidFill>
                  </a:tcPr>
                </a:tc>
                <a:tc>
                  <a:txBody>
                    <a:bodyPr/>
                    <a:lstStyle/>
                    <a:p>
                      <a:r>
                        <a:rPr lang="en-US" dirty="0"/>
                        <a:t>27%</a:t>
                      </a:r>
                    </a:p>
                  </a:txBody>
                  <a:tcPr/>
                </a:tc>
                <a:tc>
                  <a:txBody>
                    <a:bodyPr/>
                    <a:lstStyle/>
                    <a:p>
                      <a:r>
                        <a:rPr lang="en-US" dirty="0"/>
                        <a:t>92%</a:t>
                      </a:r>
                    </a:p>
                  </a:txBody>
                  <a:tcPr/>
                </a:tc>
                <a:tc>
                  <a:txBody>
                    <a:bodyPr/>
                    <a:lstStyle/>
                    <a:p>
                      <a:r>
                        <a:rPr lang="en-US" dirty="0"/>
                        <a:t>0.42</a:t>
                      </a:r>
                    </a:p>
                  </a:txBody>
                  <a:tcPr/>
                </a:tc>
                <a:tc>
                  <a:txBody>
                    <a:bodyPr/>
                    <a:lstStyle/>
                    <a:p>
                      <a:r>
                        <a:rPr lang="en-US" dirty="0"/>
                        <a:t>261</a:t>
                      </a:r>
                    </a:p>
                  </a:txBody>
                  <a:tcPr/>
                </a:tc>
                <a:extLst>
                  <a:ext uri="{0D108BD9-81ED-4DB2-BD59-A6C34878D82A}">
                    <a16:rowId xmlns:a16="http://schemas.microsoft.com/office/drawing/2014/main" val="1692877698"/>
                  </a:ext>
                </a:extLst>
              </a:tr>
              <a:tr h="449014">
                <a:tc>
                  <a:txBody>
                    <a:bodyPr/>
                    <a:lstStyle/>
                    <a:p>
                      <a:pPr marL="0" algn="l" defTabSz="914400" rtl="0" eaLnBrk="1" latinLnBrk="0" hangingPunct="1"/>
                      <a:r>
                        <a:rPr lang="en-US" sz="1800" b="1" kern="1200" dirty="0">
                          <a:solidFill>
                            <a:schemeClr val="lt1"/>
                          </a:solidFill>
                          <a:latin typeface="+mn-lt"/>
                          <a:ea typeface="+mn-ea"/>
                          <a:cs typeface="+mn-cs"/>
                        </a:rPr>
                        <a:t>avg / total </a:t>
                      </a:r>
                    </a:p>
                  </a:txBody>
                  <a:tcPr>
                    <a:solidFill>
                      <a:srgbClr val="92D050"/>
                    </a:solidFill>
                  </a:tcPr>
                </a:tc>
                <a:tc>
                  <a:txBody>
                    <a:bodyPr/>
                    <a:lstStyle/>
                    <a:p>
                      <a:r>
                        <a:rPr lang="en-US" dirty="0"/>
                        <a:t>69%</a:t>
                      </a:r>
                    </a:p>
                  </a:txBody>
                  <a:tcPr/>
                </a:tc>
                <a:tc>
                  <a:txBody>
                    <a:bodyPr/>
                    <a:lstStyle/>
                    <a:p>
                      <a:r>
                        <a:rPr lang="en-US" dirty="0"/>
                        <a:t>34%</a:t>
                      </a:r>
                    </a:p>
                  </a:txBody>
                  <a:tcPr/>
                </a:tc>
                <a:tc>
                  <a:txBody>
                    <a:bodyPr/>
                    <a:lstStyle/>
                    <a:p>
                      <a:r>
                        <a:rPr lang="en-US" dirty="0"/>
                        <a:t>0.29</a:t>
                      </a:r>
                    </a:p>
                  </a:txBody>
                  <a:tcPr/>
                </a:tc>
                <a:tc>
                  <a:txBody>
                    <a:bodyPr/>
                    <a:lstStyle/>
                    <a:p>
                      <a:r>
                        <a:rPr lang="en-US" dirty="0"/>
                        <a:t>1010</a:t>
                      </a:r>
                    </a:p>
                  </a:txBody>
                  <a:tcPr/>
                </a:tc>
                <a:extLst>
                  <a:ext uri="{0D108BD9-81ED-4DB2-BD59-A6C34878D82A}">
                    <a16:rowId xmlns:a16="http://schemas.microsoft.com/office/drawing/2014/main" val="3643130348"/>
                  </a:ext>
                </a:extLst>
              </a:tr>
            </a:tbl>
          </a:graphicData>
        </a:graphic>
      </p:graphicFrame>
      <p:pic>
        <p:nvPicPr>
          <p:cNvPr id="5" name="Picture 4">
            <a:extLst>
              <a:ext uri="{FF2B5EF4-FFF2-40B4-BE49-F238E27FC236}">
                <a16:creationId xmlns:a16="http://schemas.microsoft.com/office/drawing/2014/main" id="{CAF87C47-6401-4B95-901A-1F9B095BD42E}"/>
              </a:ext>
            </a:extLst>
          </p:cNvPr>
          <p:cNvPicPr>
            <a:picLocks noChangeAspect="1"/>
          </p:cNvPicPr>
          <p:nvPr/>
        </p:nvPicPr>
        <p:blipFill>
          <a:blip r:embed="rId2"/>
          <a:stretch>
            <a:fillRect/>
          </a:stretch>
        </p:blipFill>
        <p:spPr>
          <a:xfrm>
            <a:off x="7552110" y="3850968"/>
            <a:ext cx="3911568" cy="2759939"/>
          </a:xfrm>
          <a:prstGeom prst="rect">
            <a:avLst/>
          </a:prstGeom>
        </p:spPr>
      </p:pic>
    </p:spTree>
    <p:extLst>
      <p:ext uri="{BB962C8B-B14F-4D97-AF65-F5344CB8AC3E}">
        <p14:creationId xmlns:p14="http://schemas.microsoft.com/office/powerpoint/2010/main" val="3019906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C38A-C294-4CB5-B430-6E904D65CDFF}"/>
              </a:ext>
            </a:extLst>
          </p:cNvPr>
          <p:cNvSpPr>
            <a:spLocks noGrp="1"/>
          </p:cNvSpPr>
          <p:nvPr>
            <p:ph type="title"/>
          </p:nvPr>
        </p:nvSpPr>
        <p:spPr/>
        <p:txBody>
          <a:bodyPr/>
          <a:lstStyle/>
          <a:p>
            <a:r>
              <a:rPr lang="en-US" dirty="0"/>
              <a:t>Comparison Method 1 + Method 2 Text Models</a:t>
            </a:r>
          </a:p>
        </p:txBody>
      </p:sp>
      <p:graphicFrame>
        <p:nvGraphicFramePr>
          <p:cNvPr id="4" name="Content Placeholder 3">
            <a:extLst>
              <a:ext uri="{FF2B5EF4-FFF2-40B4-BE49-F238E27FC236}">
                <a16:creationId xmlns:a16="http://schemas.microsoft.com/office/drawing/2014/main" id="{FBD964DC-23BC-42B9-9C12-6566512BEDB3}"/>
              </a:ext>
            </a:extLst>
          </p:cNvPr>
          <p:cNvGraphicFramePr>
            <a:graphicFrameLocks noGrp="1"/>
          </p:cNvGraphicFramePr>
          <p:nvPr>
            <p:ph idx="1"/>
            <p:extLst>
              <p:ext uri="{D42A27DB-BD31-4B8C-83A1-F6EECF244321}">
                <p14:modId xmlns:p14="http://schemas.microsoft.com/office/powerpoint/2010/main" val="3310803031"/>
              </p:ext>
            </p:extLst>
          </p:nvPr>
        </p:nvGraphicFramePr>
        <p:xfrm>
          <a:off x="550506" y="1891816"/>
          <a:ext cx="10767526" cy="4723444"/>
        </p:xfrm>
        <a:graphic>
          <a:graphicData uri="http://schemas.openxmlformats.org/drawingml/2006/table">
            <a:tbl>
              <a:tblPr firstRow="1" bandRow="1">
                <a:tableStyleId>{5C22544A-7EE6-4342-B048-85BDC9FD1C3A}</a:tableStyleId>
              </a:tblPr>
              <a:tblGrid>
                <a:gridCol w="1382368">
                  <a:extLst>
                    <a:ext uri="{9D8B030D-6E8A-4147-A177-3AD203B41FA5}">
                      <a16:colId xmlns:a16="http://schemas.microsoft.com/office/drawing/2014/main" val="4092492836"/>
                    </a:ext>
                  </a:extLst>
                </a:gridCol>
                <a:gridCol w="1219242">
                  <a:extLst>
                    <a:ext uri="{9D8B030D-6E8A-4147-A177-3AD203B41FA5}">
                      <a16:colId xmlns:a16="http://schemas.microsoft.com/office/drawing/2014/main" val="1618763241"/>
                    </a:ext>
                  </a:extLst>
                </a:gridCol>
                <a:gridCol w="987564">
                  <a:extLst>
                    <a:ext uri="{9D8B030D-6E8A-4147-A177-3AD203B41FA5}">
                      <a16:colId xmlns:a16="http://schemas.microsoft.com/office/drawing/2014/main" val="1347544441"/>
                    </a:ext>
                  </a:extLst>
                </a:gridCol>
                <a:gridCol w="1196392">
                  <a:extLst>
                    <a:ext uri="{9D8B030D-6E8A-4147-A177-3AD203B41FA5}">
                      <a16:colId xmlns:a16="http://schemas.microsoft.com/office/drawing/2014/main" val="1811417152"/>
                    </a:ext>
                  </a:extLst>
                </a:gridCol>
                <a:gridCol w="1196392">
                  <a:extLst>
                    <a:ext uri="{9D8B030D-6E8A-4147-A177-3AD203B41FA5}">
                      <a16:colId xmlns:a16="http://schemas.microsoft.com/office/drawing/2014/main" val="202959446"/>
                    </a:ext>
                  </a:extLst>
                </a:gridCol>
                <a:gridCol w="1196392">
                  <a:extLst>
                    <a:ext uri="{9D8B030D-6E8A-4147-A177-3AD203B41FA5}">
                      <a16:colId xmlns:a16="http://schemas.microsoft.com/office/drawing/2014/main" val="1118931965"/>
                    </a:ext>
                  </a:extLst>
                </a:gridCol>
                <a:gridCol w="1196392">
                  <a:extLst>
                    <a:ext uri="{9D8B030D-6E8A-4147-A177-3AD203B41FA5}">
                      <a16:colId xmlns:a16="http://schemas.microsoft.com/office/drawing/2014/main" val="1066632235"/>
                    </a:ext>
                  </a:extLst>
                </a:gridCol>
                <a:gridCol w="1196392">
                  <a:extLst>
                    <a:ext uri="{9D8B030D-6E8A-4147-A177-3AD203B41FA5}">
                      <a16:colId xmlns:a16="http://schemas.microsoft.com/office/drawing/2014/main" val="3389680415"/>
                    </a:ext>
                  </a:extLst>
                </a:gridCol>
                <a:gridCol w="1196392">
                  <a:extLst>
                    <a:ext uri="{9D8B030D-6E8A-4147-A177-3AD203B41FA5}">
                      <a16:colId xmlns:a16="http://schemas.microsoft.com/office/drawing/2014/main" val="180031537"/>
                    </a:ext>
                  </a:extLst>
                </a:gridCol>
              </a:tblGrid>
              <a:tr h="610554">
                <a:tc>
                  <a:txBody>
                    <a:bodyPr/>
                    <a:lstStyle/>
                    <a:p>
                      <a:pPr marL="0" algn="l" defTabSz="914400" rtl="0" eaLnBrk="1" latinLnBrk="0" hangingPunct="1"/>
                      <a:endParaRPr lang="en-US" sz="1800" b="1" kern="1200" dirty="0">
                        <a:solidFill>
                          <a:schemeClr val="lt1"/>
                        </a:solidFill>
                        <a:latin typeface="+mn-lt"/>
                        <a:ea typeface="+mn-ea"/>
                        <a:cs typeface="+mn-cs"/>
                      </a:endParaRPr>
                    </a:p>
                  </a:txBody>
                  <a:tcPr>
                    <a:solidFill>
                      <a:srgbClr val="92D050"/>
                    </a:solidFill>
                  </a:tcPr>
                </a:tc>
                <a:tc gridSpan="4">
                  <a:txBody>
                    <a:bodyPr/>
                    <a:lstStyle/>
                    <a:p>
                      <a:r>
                        <a:rPr lang="en-US" b="1" dirty="0"/>
                        <a:t>Method 1 – Bag-of-words + frequency counts feature selection</a:t>
                      </a:r>
                    </a:p>
                  </a:txBody>
                  <a:tcPr/>
                </a:tc>
                <a:tc hMerge="1">
                  <a:txBody>
                    <a:bodyPr/>
                    <a:lstStyle/>
                    <a:p>
                      <a:endParaRPr lang="en-US"/>
                    </a:p>
                  </a:txBody>
                  <a:tcPr/>
                </a:tc>
                <a:tc hMerge="1">
                  <a:txBody>
                    <a:bodyPr/>
                    <a:lstStyle/>
                    <a:p>
                      <a:endParaRPr lang="en-US" b="1" dirty="0"/>
                    </a:p>
                  </a:txBody>
                  <a:tcPr/>
                </a:tc>
                <a:tc hMerge="1">
                  <a:txBody>
                    <a:bodyPr/>
                    <a:lstStyle/>
                    <a:p>
                      <a:endParaRPr lang="en-US" b="1" dirty="0"/>
                    </a:p>
                  </a:txBody>
                  <a:tcPr/>
                </a:tc>
                <a:tc gridSpan="4">
                  <a:txBody>
                    <a:bodyPr/>
                    <a:lstStyle/>
                    <a:p>
                      <a:r>
                        <a:rPr lang="en-US" b="1" dirty="0"/>
                        <a:t>Method 2 – Bag-of-words + chi square feature selection</a:t>
                      </a:r>
                    </a:p>
                  </a:txBody>
                  <a:tcPr/>
                </a:tc>
                <a:tc hMerge="1">
                  <a:txBody>
                    <a:bodyPr/>
                    <a:lstStyle/>
                    <a:p>
                      <a:endParaRPr lang="en-US" b="1" dirty="0"/>
                    </a:p>
                  </a:txBody>
                  <a:tcPr/>
                </a:tc>
                <a:tc hMerge="1">
                  <a:txBody>
                    <a:bodyPr/>
                    <a:lstStyle/>
                    <a:p>
                      <a:endParaRPr lang="en-US" b="1" dirty="0"/>
                    </a:p>
                  </a:txBody>
                  <a:tcPr/>
                </a:tc>
                <a:tc hMerge="1">
                  <a:txBody>
                    <a:bodyPr/>
                    <a:lstStyle/>
                    <a:p>
                      <a:endParaRPr lang="en-US" b="1" dirty="0"/>
                    </a:p>
                  </a:txBody>
                  <a:tcPr/>
                </a:tc>
                <a:extLst>
                  <a:ext uri="{0D108BD9-81ED-4DB2-BD59-A6C34878D82A}">
                    <a16:rowId xmlns:a16="http://schemas.microsoft.com/office/drawing/2014/main" val="1703691391"/>
                  </a:ext>
                </a:extLst>
              </a:tr>
              <a:tr h="411002">
                <a:tc>
                  <a:txBody>
                    <a:bodyPr/>
                    <a:lstStyle/>
                    <a:p>
                      <a:pPr marL="0" algn="l" defTabSz="914400" rtl="0" eaLnBrk="1" latinLnBrk="0" hangingPunct="1"/>
                      <a:endParaRPr lang="en-US" sz="1800" b="1" kern="1200" dirty="0">
                        <a:solidFill>
                          <a:schemeClr val="lt1"/>
                        </a:solidFill>
                        <a:latin typeface="+mn-lt"/>
                        <a:ea typeface="+mn-ea"/>
                        <a:cs typeface="+mn-cs"/>
                      </a:endParaRPr>
                    </a:p>
                  </a:txBody>
                  <a:tcPr>
                    <a:solidFill>
                      <a:srgbClr val="92D050"/>
                    </a:solidFill>
                  </a:tcPr>
                </a:tc>
                <a:tc>
                  <a:txBody>
                    <a:bodyPr/>
                    <a:lstStyle/>
                    <a:p>
                      <a:r>
                        <a:rPr lang="en-US" b="1" dirty="0"/>
                        <a:t>precision</a:t>
                      </a:r>
                    </a:p>
                  </a:txBody>
                  <a:tcPr/>
                </a:tc>
                <a:tc>
                  <a:txBody>
                    <a:bodyPr/>
                    <a:lstStyle/>
                    <a:p>
                      <a:r>
                        <a:rPr lang="en-US" b="1"/>
                        <a:t>recall</a:t>
                      </a:r>
                      <a:endParaRPr lang="en-US" b="1" dirty="0"/>
                    </a:p>
                  </a:txBody>
                  <a:tcPr/>
                </a:tc>
                <a:tc>
                  <a:txBody>
                    <a:bodyPr/>
                    <a:lstStyle/>
                    <a:p>
                      <a:r>
                        <a:rPr lang="en-US" b="1" dirty="0"/>
                        <a:t>f1-score</a:t>
                      </a:r>
                    </a:p>
                  </a:txBody>
                  <a:tcPr/>
                </a:tc>
                <a:tc>
                  <a:txBody>
                    <a:bodyPr/>
                    <a:lstStyle/>
                    <a:p>
                      <a:r>
                        <a:rPr lang="en-US" b="1" dirty="0"/>
                        <a:t>support</a:t>
                      </a:r>
                    </a:p>
                  </a:txBody>
                  <a:tcPr/>
                </a:tc>
                <a:tc>
                  <a:txBody>
                    <a:bodyPr/>
                    <a:lstStyle/>
                    <a:p>
                      <a:r>
                        <a:rPr lang="en-US" b="1" dirty="0"/>
                        <a:t>precision</a:t>
                      </a:r>
                    </a:p>
                  </a:txBody>
                  <a:tcPr/>
                </a:tc>
                <a:tc>
                  <a:txBody>
                    <a:bodyPr/>
                    <a:lstStyle/>
                    <a:p>
                      <a:r>
                        <a:rPr lang="en-US" b="1" dirty="0"/>
                        <a:t>recall</a:t>
                      </a:r>
                    </a:p>
                  </a:txBody>
                  <a:tcPr/>
                </a:tc>
                <a:tc>
                  <a:txBody>
                    <a:bodyPr/>
                    <a:lstStyle/>
                    <a:p>
                      <a:r>
                        <a:rPr lang="en-US" b="1" dirty="0"/>
                        <a:t>f1-score</a:t>
                      </a:r>
                    </a:p>
                  </a:txBody>
                  <a:tcPr/>
                </a:tc>
                <a:tc>
                  <a:txBody>
                    <a:bodyPr/>
                    <a:lstStyle/>
                    <a:p>
                      <a:r>
                        <a:rPr lang="en-US" b="1" dirty="0"/>
                        <a:t>support</a:t>
                      </a:r>
                    </a:p>
                  </a:txBody>
                  <a:tcPr/>
                </a:tc>
                <a:extLst>
                  <a:ext uri="{0D108BD9-81ED-4DB2-BD59-A6C34878D82A}">
                    <a16:rowId xmlns:a16="http://schemas.microsoft.com/office/drawing/2014/main" val="3616606405"/>
                  </a:ext>
                </a:extLst>
              </a:tr>
              <a:tr h="348888">
                <a:tc>
                  <a:txBody>
                    <a:bodyPr/>
                    <a:lstStyle/>
                    <a:p>
                      <a:pPr marL="0" algn="l" defTabSz="914400" rtl="0" eaLnBrk="1" latinLnBrk="0" hangingPunct="1"/>
                      <a:r>
                        <a:rPr lang="en-US" sz="1800" b="1" kern="1200" dirty="0">
                          <a:solidFill>
                            <a:schemeClr val="lt1"/>
                          </a:solidFill>
                          <a:latin typeface="+mn-lt"/>
                          <a:ea typeface="+mn-ea"/>
                          <a:cs typeface="+mn-cs"/>
                        </a:rPr>
                        <a:t>False</a:t>
                      </a:r>
                    </a:p>
                  </a:txBody>
                  <a:tcPr>
                    <a:solidFill>
                      <a:srgbClr val="92D050"/>
                    </a:solidFill>
                  </a:tcPr>
                </a:tc>
                <a:tc>
                  <a:txBody>
                    <a:bodyPr/>
                    <a:lstStyle/>
                    <a:p>
                      <a:r>
                        <a:rPr lang="en-US" dirty="0"/>
                        <a:t>75%</a:t>
                      </a:r>
                    </a:p>
                  </a:txBody>
                  <a:tcPr/>
                </a:tc>
                <a:tc>
                  <a:txBody>
                    <a:bodyPr/>
                    <a:lstStyle/>
                    <a:p>
                      <a:r>
                        <a:rPr lang="en-US"/>
                        <a:t>93%</a:t>
                      </a:r>
                      <a:endParaRPr lang="en-US" dirty="0"/>
                    </a:p>
                  </a:txBody>
                  <a:tcPr/>
                </a:tc>
                <a:tc>
                  <a:txBody>
                    <a:bodyPr/>
                    <a:lstStyle/>
                    <a:p>
                      <a:r>
                        <a:rPr lang="en-US" dirty="0"/>
                        <a:t>0.83</a:t>
                      </a:r>
                    </a:p>
                  </a:txBody>
                  <a:tcPr/>
                </a:tc>
                <a:tc>
                  <a:txBody>
                    <a:bodyPr/>
                    <a:lstStyle/>
                    <a:p>
                      <a:r>
                        <a:rPr lang="en-US" dirty="0"/>
                        <a:t>743</a:t>
                      </a:r>
                    </a:p>
                  </a:txBody>
                  <a:tcPr/>
                </a:tc>
                <a:tc>
                  <a:txBody>
                    <a:bodyPr/>
                    <a:lstStyle/>
                    <a:p>
                      <a:r>
                        <a:rPr lang="en-US" dirty="0"/>
                        <a:t>84%</a:t>
                      </a:r>
                    </a:p>
                  </a:txBody>
                  <a:tcPr/>
                </a:tc>
                <a:tc>
                  <a:txBody>
                    <a:bodyPr/>
                    <a:lstStyle/>
                    <a:p>
                      <a:r>
                        <a:rPr lang="en-US" dirty="0">
                          <a:solidFill>
                            <a:srgbClr val="FF0000"/>
                          </a:solidFill>
                        </a:rPr>
                        <a:t>14%</a:t>
                      </a:r>
                    </a:p>
                  </a:txBody>
                  <a:tcPr/>
                </a:tc>
                <a:tc>
                  <a:txBody>
                    <a:bodyPr/>
                    <a:lstStyle/>
                    <a:p>
                      <a:r>
                        <a:rPr lang="en-US" dirty="0"/>
                        <a:t>0.24</a:t>
                      </a:r>
                    </a:p>
                  </a:txBody>
                  <a:tcPr/>
                </a:tc>
                <a:tc>
                  <a:txBody>
                    <a:bodyPr/>
                    <a:lstStyle/>
                    <a:p>
                      <a:r>
                        <a:rPr lang="en-US" dirty="0"/>
                        <a:t>749</a:t>
                      </a:r>
                    </a:p>
                  </a:txBody>
                  <a:tcPr/>
                </a:tc>
                <a:extLst>
                  <a:ext uri="{0D108BD9-81ED-4DB2-BD59-A6C34878D82A}">
                    <a16:rowId xmlns:a16="http://schemas.microsoft.com/office/drawing/2014/main" val="1479168832"/>
                  </a:ext>
                </a:extLst>
              </a:tr>
              <a:tr h="348888">
                <a:tc>
                  <a:txBody>
                    <a:bodyPr/>
                    <a:lstStyle/>
                    <a:p>
                      <a:pPr marL="0" algn="l" defTabSz="914400" rtl="0" eaLnBrk="1" latinLnBrk="0" hangingPunct="1"/>
                      <a:r>
                        <a:rPr lang="en-US" sz="1800" b="1" kern="1200" dirty="0">
                          <a:solidFill>
                            <a:schemeClr val="lt1"/>
                          </a:solidFill>
                          <a:latin typeface="+mn-lt"/>
                          <a:ea typeface="+mn-ea"/>
                          <a:cs typeface="+mn-cs"/>
                        </a:rPr>
                        <a:t>True</a:t>
                      </a:r>
                    </a:p>
                  </a:txBody>
                  <a:tcPr>
                    <a:solidFill>
                      <a:srgbClr val="92D050"/>
                    </a:solidFill>
                  </a:tcPr>
                </a:tc>
                <a:tc>
                  <a:txBody>
                    <a:bodyPr/>
                    <a:lstStyle/>
                    <a:p>
                      <a:r>
                        <a:rPr lang="en-US" dirty="0">
                          <a:solidFill>
                            <a:srgbClr val="FF0000"/>
                          </a:solidFill>
                        </a:rPr>
                        <a:t>43%</a:t>
                      </a:r>
                    </a:p>
                  </a:txBody>
                  <a:tcPr/>
                </a:tc>
                <a:tc>
                  <a:txBody>
                    <a:bodyPr/>
                    <a:lstStyle/>
                    <a:p>
                      <a:r>
                        <a:rPr lang="en-US" dirty="0">
                          <a:solidFill>
                            <a:srgbClr val="FF0000"/>
                          </a:solidFill>
                        </a:rPr>
                        <a:t>15%</a:t>
                      </a:r>
                    </a:p>
                  </a:txBody>
                  <a:tcPr/>
                </a:tc>
                <a:tc>
                  <a:txBody>
                    <a:bodyPr/>
                    <a:lstStyle/>
                    <a:p>
                      <a:r>
                        <a:rPr lang="en-US" dirty="0"/>
                        <a:t>0.23</a:t>
                      </a:r>
                    </a:p>
                  </a:txBody>
                  <a:tcPr/>
                </a:tc>
                <a:tc>
                  <a:txBody>
                    <a:bodyPr/>
                    <a:lstStyle/>
                    <a:p>
                      <a:r>
                        <a:rPr lang="en-US" dirty="0"/>
                        <a:t>267</a:t>
                      </a:r>
                    </a:p>
                  </a:txBody>
                  <a:tcPr/>
                </a:tc>
                <a:tc>
                  <a:txBody>
                    <a:bodyPr/>
                    <a:lstStyle/>
                    <a:p>
                      <a:r>
                        <a:rPr lang="en-US" dirty="0">
                          <a:solidFill>
                            <a:srgbClr val="FF0000"/>
                          </a:solidFill>
                        </a:rPr>
                        <a:t>27%</a:t>
                      </a:r>
                    </a:p>
                  </a:txBody>
                  <a:tcPr/>
                </a:tc>
                <a:tc>
                  <a:txBody>
                    <a:bodyPr/>
                    <a:lstStyle/>
                    <a:p>
                      <a:r>
                        <a:rPr lang="en-US" dirty="0"/>
                        <a:t>92%</a:t>
                      </a:r>
                    </a:p>
                  </a:txBody>
                  <a:tcPr/>
                </a:tc>
                <a:tc>
                  <a:txBody>
                    <a:bodyPr/>
                    <a:lstStyle/>
                    <a:p>
                      <a:r>
                        <a:rPr lang="en-US" dirty="0"/>
                        <a:t>0.42</a:t>
                      </a:r>
                    </a:p>
                  </a:txBody>
                  <a:tcPr/>
                </a:tc>
                <a:tc>
                  <a:txBody>
                    <a:bodyPr/>
                    <a:lstStyle/>
                    <a:p>
                      <a:r>
                        <a:rPr lang="en-US" dirty="0"/>
                        <a:t>261</a:t>
                      </a:r>
                    </a:p>
                  </a:txBody>
                  <a:tcPr/>
                </a:tc>
                <a:extLst>
                  <a:ext uri="{0D108BD9-81ED-4DB2-BD59-A6C34878D82A}">
                    <a16:rowId xmlns:a16="http://schemas.microsoft.com/office/drawing/2014/main" val="1076433388"/>
                  </a:ext>
                </a:extLst>
              </a:tr>
              <a:tr h="411002">
                <a:tc>
                  <a:txBody>
                    <a:bodyPr/>
                    <a:lstStyle/>
                    <a:p>
                      <a:pPr marL="0" algn="l" defTabSz="914400" rtl="0" eaLnBrk="1" latinLnBrk="0" hangingPunct="1"/>
                      <a:r>
                        <a:rPr lang="en-US" sz="1800" b="1" kern="1200" dirty="0">
                          <a:solidFill>
                            <a:schemeClr val="lt1"/>
                          </a:solidFill>
                          <a:latin typeface="+mn-lt"/>
                          <a:ea typeface="+mn-ea"/>
                          <a:cs typeface="+mn-cs"/>
                        </a:rPr>
                        <a:t>avg / total </a:t>
                      </a:r>
                    </a:p>
                  </a:txBody>
                  <a:tcPr>
                    <a:solidFill>
                      <a:srgbClr val="92D050"/>
                    </a:solidFill>
                  </a:tcPr>
                </a:tc>
                <a:tc>
                  <a:txBody>
                    <a:bodyPr/>
                    <a:lstStyle/>
                    <a:p>
                      <a:r>
                        <a:rPr lang="en-US" dirty="0"/>
                        <a:t>67%</a:t>
                      </a:r>
                    </a:p>
                  </a:txBody>
                  <a:tcPr/>
                </a:tc>
                <a:tc>
                  <a:txBody>
                    <a:bodyPr/>
                    <a:lstStyle/>
                    <a:p>
                      <a:r>
                        <a:rPr lang="en-US" dirty="0"/>
                        <a:t>72%</a:t>
                      </a:r>
                    </a:p>
                  </a:txBody>
                  <a:tcPr/>
                </a:tc>
                <a:tc>
                  <a:txBody>
                    <a:bodyPr/>
                    <a:lstStyle/>
                    <a:p>
                      <a:r>
                        <a:rPr lang="en-US" dirty="0"/>
                        <a:t>0.67</a:t>
                      </a:r>
                    </a:p>
                  </a:txBody>
                  <a:tcPr/>
                </a:tc>
                <a:tc>
                  <a:txBody>
                    <a:bodyPr/>
                    <a:lstStyle/>
                    <a:p>
                      <a:r>
                        <a:rPr lang="en-US" dirty="0"/>
                        <a:t>1010</a:t>
                      </a:r>
                    </a:p>
                  </a:txBody>
                  <a:tcPr/>
                </a:tc>
                <a:tc>
                  <a:txBody>
                    <a:bodyPr/>
                    <a:lstStyle/>
                    <a:p>
                      <a:r>
                        <a:rPr lang="en-US" dirty="0"/>
                        <a:t>69%</a:t>
                      </a:r>
                    </a:p>
                  </a:txBody>
                  <a:tcPr/>
                </a:tc>
                <a:tc>
                  <a:txBody>
                    <a:bodyPr/>
                    <a:lstStyle/>
                    <a:p>
                      <a:r>
                        <a:rPr lang="en-US" dirty="0"/>
                        <a:t>34%</a:t>
                      </a:r>
                    </a:p>
                  </a:txBody>
                  <a:tcPr/>
                </a:tc>
                <a:tc>
                  <a:txBody>
                    <a:bodyPr/>
                    <a:lstStyle/>
                    <a:p>
                      <a:r>
                        <a:rPr lang="en-US" dirty="0"/>
                        <a:t>0.29</a:t>
                      </a:r>
                    </a:p>
                  </a:txBody>
                  <a:tcPr/>
                </a:tc>
                <a:tc>
                  <a:txBody>
                    <a:bodyPr/>
                    <a:lstStyle/>
                    <a:p>
                      <a:r>
                        <a:rPr lang="en-US" dirty="0"/>
                        <a:t>1010</a:t>
                      </a:r>
                    </a:p>
                  </a:txBody>
                  <a:tcPr/>
                </a:tc>
                <a:extLst>
                  <a:ext uri="{0D108BD9-81ED-4DB2-BD59-A6C34878D82A}">
                    <a16:rowId xmlns:a16="http://schemas.microsoft.com/office/drawing/2014/main" val="43699500"/>
                  </a:ext>
                </a:extLst>
              </a:tr>
              <a:tr h="348888">
                <a:tc>
                  <a:txBody>
                    <a:bodyPr/>
                    <a:lstStyle/>
                    <a:p>
                      <a:pPr marL="0" algn="l" defTabSz="914400" rtl="0" eaLnBrk="1" latinLnBrk="0" hangingPunct="1"/>
                      <a:r>
                        <a:rPr lang="en-US" sz="1800" b="1" kern="1200" dirty="0">
                          <a:solidFill>
                            <a:schemeClr val="lt1"/>
                          </a:solidFill>
                          <a:latin typeface="+mn-lt"/>
                          <a:ea typeface="+mn-ea"/>
                          <a:cs typeface="+mn-cs"/>
                        </a:rPr>
                        <a:t>AUC</a:t>
                      </a:r>
                    </a:p>
                  </a:txBody>
                  <a:tcPr>
                    <a:solidFill>
                      <a:srgbClr val="92D050"/>
                    </a:solidFill>
                  </a:tcPr>
                </a:tc>
                <a:tc gridSpan="4">
                  <a:txBody>
                    <a:bodyPr/>
                    <a:lstStyle/>
                    <a:p>
                      <a:pPr algn="ctr"/>
                      <a:r>
                        <a:rPr lang="en-US" dirty="0"/>
                        <a:t>0.53</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0.62</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76997167"/>
                  </a:ext>
                </a:extLst>
              </a:tr>
              <a:tr h="348888">
                <a:tc>
                  <a:txBody>
                    <a:bodyPr/>
                    <a:lstStyle/>
                    <a:p>
                      <a:pPr marL="0" algn="l" defTabSz="914400" rtl="0" eaLnBrk="1" latinLnBrk="0" hangingPunct="1"/>
                      <a:r>
                        <a:rPr lang="en-US" sz="1800" b="1" kern="1200" dirty="0">
                          <a:solidFill>
                            <a:schemeClr val="lt1"/>
                          </a:solidFill>
                          <a:latin typeface="+mn-lt"/>
                          <a:ea typeface="+mn-ea"/>
                          <a:cs typeface="+mn-cs"/>
                        </a:rPr>
                        <a:t>Accuracy</a:t>
                      </a:r>
                    </a:p>
                  </a:txBody>
                  <a:tcPr>
                    <a:solidFill>
                      <a:srgbClr val="92D050"/>
                    </a:solidFill>
                  </a:tcPr>
                </a:tc>
                <a:tc gridSpan="4">
                  <a:txBody>
                    <a:bodyPr/>
                    <a:lstStyle/>
                    <a:p>
                      <a:pPr algn="ctr"/>
                      <a:r>
                        <a:rPr lang="en-US" dirty="0"/>
                        <a:t>72%</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34%</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49836588"/>
                  </a:ext>
                </a:extLst>
              </a:tr>
              <a:tr h="1783512">
                <a:tc>
                  <a:txBody>
                    <a:bodyPr/>
                    <a:lstStyle/>
                    <a:p>
                      <a:pPr marL="0" algn="l" defTabSz="914400" rtl="0" eaLnBrk="1" latinLnBrk="0" hangingPunct="1"/>
                      <a:r>
                        <a:rPr lang="en-US" sz="1800" b="1" kern="1200" dirty="0">
                          <a:solidFill>
                            <a:schemeClr val="lt1"/>
                          </a:solidFill>
                          <a:latin typeface="+mn-lt"/>
                          <a:ea typeface="+mn-ea"/>
                          <a:cs typeface="+mn-cs"/>
                        </a:rPr>
                        <a:t>Comments</a:t>
                      </a:r>
                    </a:p>
                  </a:txBody>
                  <a:tcPr>
                    <a:solidFill>
                      <a:srgbClr val="92D050"/>
                    </a:solidFill>
                  </a:tcPr>
                </a:tc>
                <a:tc gridSpan="4">
                  <a:txBody>
                    <a:bodyPr/>
                    <a:lstStyle/>
                    <a:p>
                      <a:r>
                        <a:rPr lang="en-US" sz="1600" dirty="0"/>
                        <a:t>Of the predicted pizza requests, 75% of the false predictions were accurately predicted, and 43% the true predictions were accurately predicted. Of actual pizza requests granted, the model predicted false pizza requests 93% of the time, and true pizza requests 15% of the time. </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Of the predicted pizza requests, 84% of the false predictions were accurately predicted, and 27% the true predictions were accurately predicted. Of actual pizza requests granted, the model predicted false pizza requests 14% of the time, and true pizza requests 92% of the time.</a:t>
                      </a:r>
                    </a:p>
                    <a:p>
                      <a:endParaRPr lang="en-US" sz="1600"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599069051"/>
                  </a:ext>
                </a:extLst>
              </a:tr>
            </a:tbl>
          </a:graphicData>
        </a:graphic>
      </p:graphicFrame>
    </p:spTree>
    <p:extLst>
      <p:ext uri="{BB962C8B-B14F-4D97-AF65-F5344CB8AC3E}">
        <p14:creationId xmlns:p14="http://schemas.microsoft.com/office/powerpoint/2010/main" val="3987994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E2EA01-119F-4D3C-B8FD-F90B3CA77234}"/>
              </a:ext>
            </a:extLst>
          </p:cNvPr>
          <p:cNvSpPr>
            <a:spLocks noGrp="1"/>
          </p:cNvSpPr>
          <p:nvPr>
            <p:ph type="title"/>
          </p:nvPr>
        </p:nvSpPr>
        <p:spPr/>
        <p:txBody>
          <a:bodyPr/>
          <a:lstStyle/>
          <a:p>
            <a:r>
              <a:rPr lang="en-US" dirty="0"/>
              <a:t>Part 2 – Numeric Data Model</a:t>
            </a:r>
          </a:p>
        </p:txBody>
      </p:sp>
      <p:sp>
        <p:nvSpPr>
          <p:cNvPr id="5" name="Text Placeholder 4">
            <a:extLst>
              <a:ext uri="{FF2B5EF4-FFF2-40B4-BE49-F238E27FC236}">
                <a16:creationId xmlns:a16="http://schemas.microsoft.com/office/drawing/2014/main" id="{4212CEFF-89C2-4CD5-8AFC-EBF870AED53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07233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8F87A4-5434-4261-9F09-76564792452E}"/>
              </a:ext>
            </a:extLst>
          </p:cNvPr>
          <p:cNvSpPr>
            <a:spLocks noGrp="1"/>
          </p:cNvSpPr>
          <p:nvPr>
            <p:ph type="title"/>
          </p:nvPr>
        </p:nvSpPr>
        <p:spPr/>
        <p:txBody>
          <a:bodyPr/>
          <a:lstStyle/>
          <a:p>
            <a:r>
              <a:rPr lang="en-US" dirty="0"/>
              <a:t>Numeric Data</a:t>
            </a:r>
          </a:p>
        </p:txBody>
      </p:sp>
      <p:graphicFrame>
        <p:nvGraphicFramePr>
          <p:cNvPr id="10" name="Table 9">
            <a:extLst>
              <a:ext uri="{FF2B5EF4-FFF2-40B4-BE49-F238E27FC236}">
                <a16:creationId xmlns:a16="http://schemas.microsoft.com/office/drawing/2014/main" id="{52FE4732-9C0A-4E3A-BB6B-DE00B78213A4}"/>
              </a:ext>
            </a:extLst>
          </p:cNvPr>
          <p:cNvGraphicFramePr>
            <a:graphicFrameLocks noGrp="1"/>
          </p:cNvGraphicFramePr>
          <p:nvPr>
            <p:extLst>
              <p:ext uri="{D42A27DB-BD31-4B8C-83A1-F6EECF244321}">
                <p14:modId xmlns:p14="http://schemas.microsoft.com/office/powerpoint/2010/main" val="819652084"/>
              </p:ext>
            </p:extLst>
          </p:nvPr>
        </p:nvGraphicFramePr>
        <p:xfrm>
          <a:off x="1052285" y="2097088"/>
          <a:ext cx="10144450" cy="3790532"/>
        </p:xfrm>
        <a:graphic>
          <a:graphicData uri="http://schemas.openxmlformats.org/drawingml/2006/table">
            <a:tbl>
              <a:tblPr firstRow="1" bandRow="1">
                <a:tableStyleId>{5C22544A-7EE6-4342-B048-85BDC9FD1C3A}</a:tableStyleId>
              </a:tblPr>
              <a:tblGrid>
                <a:gridCol w="4659565">
                  <a:extLst>
                    <a:ext uri="{9D8B030D-6E8A-4147-A177-3AD203B41FA5}">
                      <a16:colId xmlns:a16="http://schemas.microsoft.com/office/drawing/2014/main" val="2541312579"/>
                    </a:ext>
                  </a:extLst>
                </a:gridCol>
                <a:gridCol w="5484885">
                  <a:extLst>
                    <a:ext uri="{9D8B030D-6E8A-4147-A177-3AD203B41FA5}">
                      <a16:colId xmlns:a16="http://schemas.microsoft.com/office/drawing/2014/main" val="3093449656"/>
                    </a:ext>
                  </a:extLst>
                </a:gridCol>
              </a:tblGrid>
              <a:tr h="746348">
                <a:tc>
                  <a:txBody>
                    <a:bodyPr/>
                    <a:lstStyle/>
                    <a:p>
                      <a:r>
                        <a:rPr lang="en-US" dirty="0"/>
                        <a:t>At Request – Variable at time of pizza request</a:t>
                      </a:r>
                    </a:p>
                  </a:txBody>
                  <a:tcPr/>
                </a:tc>
                <a:tc>
                  <a:txBody>
                    <a:bodyPr/>
                    <a:lstStyle/>
                    <a:p>
                      <a:r>
                        <a:rPr lang="en-US" dirty="0"/>
                        <a:t>At Retrieval – Variable at time request was collected</a:t>
                      </a:r>
                    </a:p>
                  </a:txBody>
                  <a:tcPr/>
                </a:tc>
                <a:extLst>
                  <a:ext uri="{0D108BD9-81ED-4DB2-BD59-A6C34878D82A}">
                    <a16:rowId xmlns:a16="http://schemas.microsoft.com/office/drawing/2014/main" val="3962870649"/>
                  </a:ext>
                </a:extLst>
              </a:tr>
              <a:tr h="380523">
                <a:tc gridSpan="2">
                  <a:txBody>
                    <a:bodyPr/>
                    <a:lstStyle/>
                    <a:p>
                      <a:pPr algn="ctr"/>
                      <a:r>
                        <a:rPr lang="en-US" sz="1400" dirty="0"/>
                        <a:t>Number of Downvotes – Dislike/Disagree</a:t>
                      </a:r>
                    </a:p>
                  </a:txBody>
                  <a:tcPr/>
                </a:tc>
                <a:tc hMerge="1">
                  <a:txBody>
                    <a:bodyPr/>
                    <a:lstStyle/>
                    <a:p>
                      <a:endParaRPr lang="en-US"/>
                    </a:p>
                  </a:txBody>
                  <a:tcPr/>
                </a:tc>
                <a:extLst>
                  <a:ext uri="{0D108BD9-81ED-4DB2-BD59-A6C34878D82A}">
                    <a16:rowId xmlns:a16="http://schemas.microsoft.com/office/drawing/2014/main" val="2321279902"/>
                  </a:ext>
                </a:extLst>
              </a:tr>
              <a:tr h="380523">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Number of Upvotes – Like/Agree</a:t>
                      </a:r>
                    </a:p>
                  </a:txBody>
                  <a:tcPr/>
                </a:tc>
                <a:tc hMerge="1">
                  <a:txBody>
                    <a:bodyPr/>
                    <a:lstStyle/>
                    <a:p>
                      <a:endParaRPr lang="en-US"/>
                    </a:p>
                  </a:txBody>
                  <a:tcPr/>
                </a:tc>
                <a:extLst>
                  <a:ext uri="{0D108BD9-81ED-4DB2-BD59-A6C34878D82A}">
                    <a16:rowId xmlns:a16="http://schemas.microsoft.com/office/drawing/2014/main" val="1380475433"/>
                  </a:ext>
                </a:extLst>
              </a:tr>
              <a:tr h="380523">
                <a:tc gridSpan="2">
                  <a:txBody>
                    <a:bodyPr/>
                    <a:lstStyle/>
                    <a:p>
                      <a:pPr algn="ctr"/>
                      <a:r>
                        <a:rPr lang="en-US" sz="1400" dirty="0"/>
                        <a:t>Post was edited (neither at request/at retrieval)</a:t>
                      </a:r>
                    </a:p>
                  </a:txBody>
                  <a:tcPr/>
                </a:tc>
                <a:tc hMerge="1">
                  <a:txBody>
                    <a:bodyPr/>
                    <a:lstStyle/>
                    <a:p>
                      <a:endParaRPr lang="en-US"/>
                    </a:p>
                  </a:txBody>
                  <a:tcPr/>
                </a:tc>
                <a:extLst>
                  <a:ext uri="{0D108BD9-81ED-4DB2-BD59-A6C34878D82A}">
                    <a16:rowId xmlns:a16="http://schemas.microsoft.com/office/drawing/2014/main" val="1765236050"/>
                  </a:ext>
                </a:extLst>
              </a:tr>
              <a:tr h="380523">
                <a:tc gridSpan="2">
                  <a:txBody>
                    <a:bodyPr/>
                    <a:lstStyle/>
                    <a:p>
                      <a:pPr algn="ctr"/>
                      <a:r>
                        <a:rPr lang="en-US" sz="1400" dirty="0"/>
                        <a:t>Number of Comments</a:t>
                      </a:r>
                    </a:p>
                  </a:txBody>
                  <a:tcPr/>
                </a:tc>
                <a:tc hMerge="1">
                  <a:txBody>
                    <a:bodyPr/>
                    <a:lstStyle/>
                    <a:p>
                      <a:endParaRPr lang="en-US"/>
                    </a:p>
                  </a:txBody>
                  <a:tcPr/>
                </a:tc>
                <a:extLst>
                  <a:ext uri="{0D108BD9-81ED-4DB2-BD59-A6C34878D82A}">
                    <a16:rowId xmlns:a16="http://schemas.microsoft.com/office/drawing/2014/main" val="835148160"/>
                  </a:ext>
                </a:extLst>
              </a:tr>
              <a:tr h="380523">
                <a:tc gridSpan="2">
                  <a:txBody>
                    <a:bodyPr/>
                    <a:lstStyle/>
                    <a:p>
                      <a:pPr algn="ctr"/>
                      <a:r>
                        <a:rPr lang="en-US" sz="1400" dirty="0"/>
                        <a:t>Account Age in Days</a:t>
                      </a:r>
                    </a:p>
                  </a:txBody>
                  <a:tcPr/>
                </a:tc>
                <a:tc hMerge="1">
                  <a:txBody>
                    <a:bodyPr/>
                    <a:lstStyle/>
                    <a:p>
                      <a:endParaRPr lang="en-US"/>
                    </a:p>
                  </a:txBody>
                  <a:tcPr/>
                </a:tc>
                <a:extLst>
                  <a:ext uri="{0D108BD9-81ED-4DB2-BD59-A6C34878D82A}">
                    <a16:rowId xmlns:a16="http://schemas.microsoft.com/office/drawing/2014/main" val="190709013"/>
                  </a:ext>
                </a:extLst>
              </a:tr>
              <a:tr h="380523">
                <a:tc gridSpan="2">
                  <a:txBody>
                    <a:bodyPr/>
                    <a:lstStyle/>
                    <a:p>
                      <a:pPr algn="ctr"/>
                      <a:r>
                        <a:rPr lang="en-US" sz="1400" dirty="0"/>
                        <a:t>Days since First Post</a:t>
                      </a:r>
                    </a:p>
                  </a:txBody>
                  <a:tcPr/>
                </a:tc>
                <a:tc hMerge="1">
                  <a:txBody>
                    <a:bodyPr/>
                    <a:lstStyle/>
                    <a:p>
                      <a:endParaRPr lang="en-US"/>
                    </a:p>
                  </a:txBody>
                  <a:tcPr/>
                </a:tc>
                <a:extLst>
                  <a:ext uri="{0D108BD9-81ED-4DB2-BD59-A6C34878D82A}">
                    <a16:rowId xmlns:a16="http://schemas.microsoft.com/office/drawing/2014/main" val="295704379"/>
                  </a:ext>
                </a:extLst>
              </a:tr>
              <a:tr h="380523">
                <a:tc gridSpan="2">
                  <a:txBody>
                    <a:bodyPr/>
                    <a:lstStyle/>
                    <a:p>
                      <a:pPr algn="ctr"/>
                      <a:r>
                        <a:rPr lang="en-US" sz="1400" dirty="0"/>
                        <a:t>Upvotes - Downvotes</a:t>
                      </a:r>
                    </a:p>
                  </a:txBody>
                  <a:tcPr/>
                </a:tc>
                <a:tc hMerge="1">
                  <a:txBody>
                    <a:bodyPr/>
                    <a:lstStyle/>
                    <a:p>
                      <a:endParaRPr lang="en-US"/>
                    </a:p>
                  </a:txBody>
                  <a:tcPr/>
                </a:tc>
                <a:extLst>
                  <a:ext uri="{0D108BD9-81ED-4DB2-BD59-A6C34878D82A}">
                    <a16:rowId xmlns:a16="http://schemas.microsoft.com/office/drawing/2014/main" val="660409578"/>
                  </a:ext>
                </a:extLst>
              </a:tr>
              <a:tr h="380523">
                <a:tc gridSpan="2">
                  <a:txBody>
                    <a:bodyPr/>
                    <a:lstStyle/>
                    <a:p>
                      <a:pPr algn="ctr"/>
                      <a:r>
                        <a:rPr lang="en-US" sz="1400" dirty="0"/>
                        <a:t>Upvotes + Downvotes</a:t>
                      </a:r>
                    </a:p>
                  </a:txBody>
                  <a:tcPr/>
                </a:tc>
                <a:tc hMerge="1">
                  <a:txBody>
                    <a:bodyPr/>
                    <a:lstStyle/>
                    <a:p>
                      <a:endParaRPr lang="en-US"/>
                    </a:p>
                  </a:txBody>
                  <a:tcPr/>
                </a:tc>
                <a:extLst>
                  <a:ext uri="{0D108BD9-81ED-4DB2-BD59-A6C34878D82A}">
                    <a16:rowId xmlns:a16="http://schemas.microsoft.com/office/drawing/2014/main" val="3555651953"/>
                  </a:ext>
                </a:extLst>
              </a:tr>
            </a:tbl>
          </a:graphicData>
        </a:graphic>
      </p:graphicFrame>
    </p:spTree>
    <p:extLst>
      <p:ext uri="{BB962C8B-B14F-4D97-AF65-F5344CB8AC3E}">
        <p14:creationId xmlns:p14="http://schemas.microsoft.com/office/powerpoint/2010/main" val="195986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9ED45-4463-429B-BB96-8BC4D3431EFB}"/>
              </a:ext>
            </a:extLst>
          </p:cNvPr>
          <p:cNvSpPr>
            <a:spLocks noGrp="1"/>
          </p:cNvSpPr>
          <p:nvPr>
            <p:ph type="title"/>
          </p:nvPr>
        </p:nvSpPr>
        <p:spPr>
          <a:xfrm>
            <a:off x="1141412" y="164776"/>
            <a:ext cx="9905998" cy="1478570"/>
          </a:xfrm>
        </p:spPr>
        <p:txBody>
          <a:bodyPr/>
          <a:lstStyle/>
          <a:p>
            <a:r>
              <a:rPr lang="en-US" dirty="0"/>
              <a:t>Model</a:t>
            </a:r>
          </a:p>
        </p:txBody>
      </p:sp>
      <p:sp>
        <p:nvSpPr>
          <p:cNvPr id="3" name="Content Placeholder 2">
            <a:extLst>
              <a:ext uri="{FF2B5EF4-FFF2-40B4-BE49-F238E27FC236}">
                <a16:creationId xmlns:a16="http://schemas.microsoft.com/office/drawing/2014/main" id="{4D4EF54A-3ED3-4528-96ED-768A4EFCB989}"/>
              </a:ext>
            </a:extLst>
          </p:cNvPr>
          <p:cNvSpPr>
            <a:spLocks noGrp="1"/>
          </p:cNvSpPr>
          <p:nvPr>
            <p:ph idx="1"/>
          </p:nvPr>
        </p:nvSpPr>
        <p:spPr>
          <a:xfrm>
            <a:off x="833503" y="1156994"/>
            <a:ext cx="7181493" cy="5262467"/>
          </a:xfrm>
        </p:spPr>
        <p:txBody>
          <a:bodyPr>
            <a:normAutofit fontScale="85000" lnSpcReduction="10000"/>
          </a:bodyPr>
          <a:lstStyle/>
          <a:p>
            <a:r>
              <a:rPr lang="en-US" dirty="0"/>
              <a:t>Logistic Regression was used to predict the pizza request outcome.</a:t>
            </a:r>
          </a:p>
          <a:p>
            <a:r>
              <a:rPr lang="en-US" dirty="0"/>
              <a:t>Final Accuracy: 83%</a:t>
            </a:r>
          </a:p>
          <a:p>
            <a:r>
              <a:rPr lang="en-US" dirty="0"/>
              <a:t>Precision/Recall:</a:t>
            </a:r>
          </a:p>
          <a:p>
            <a:endParaRPr lang="en-US" dirty="0"/>
          </a:p>
          <a:p>
            <a:r>
              <a:rPr lang="en-US" dirty="0"/>
              <a:t>ROC Curve:</a:t>
            </a:r>
          </a:p>
          <a:p>
            <a:endParaRPr lang="en-US" dirty="0"/>
          </a:p>
          <a:p>
            <a:pPr marL="0" indent="0">
              <a:buNone/>
            </a:pPr>
            <a:r>
              <a:rPr lang="en-US" dirty="0"/>
              <a:t>Conclusion: Model has significant predictive power.</a:t>
            </a:r>
          </a:p>
          <a:p>
            <a:pPr marL="0" indent="0">
              <a:buNone/>
            </a:pPr>
            <a:r>
              <a:rPr lang="en-US" dirty="0"/>
              <a:t>Of the predicted pizza requests, 86% of the false predictions were accurately predicted, and 68% the true predictions were accurately predicted. Of actual pizza requests granted, the model predicted false pizza requests 94% of the time, and true pizza requests 47% of the time. </a:t>
            </a:r>
          </a:p>
          <a:p>
            <a:pPr marL="0" indent="0">
              <a:buNone/>
            </a:pPr>
            <a:endParaRPr lang="en-US" dirty="0"/>
          </a:p>
        </p:txBody>
      </p:sp>
      <p:graphicFrame>
        <p:nvGraphicFramePr>
          <p:cNvPr id="4" name="Table 3">
            <a:extLst>
              <a:ext uri="{FF2B5EF4-FFF2-40B4-BE49-F238E27FC236}">
                <a16:creationId xmlns:a16="http://schemas.microsoft.com/office/drawing/2014/main" id="{768AEE37-B86B-4031-A630-6ABD9C5B12A4}"/>
              </a:ext>
            </a:extLst>
          </p:cNvPr>
          <p:cNvGraphicFramePr>
            <a:graphicFrameLocks noGrp="1"/>
          </p:cNvGraphicFramePr>
          <p:nvPr>
            <p:extLst>
              <p:ext uri="{D42A27DB-BD31-4B8C-83A1-F6EECF244321}">
                <p14:modId xmlns:p14="http://schemas.microsoft.com/office/powerpoint/2010/main" val="4208340456"/>
              </p:ext>
            </p:extLst>
          </p:nvPr>
        </p:nvGraphicFramePr>
        <p:xfrm>
          <a:off x="4344686" y="1643346"/>
          <a:ext cx="5265845" cy="2141014"/>
        </p:xfrm>
        <a:graphic>
          <a:graphicData uri="http://schemas.openxmlformats.org/drawingml/2006/table">
            <a:tbl>
              <a:tblPr firstRow="1" bandRow="1">
                <a:tableStyleId>{5C22544A-7EE6-4342-B048-85BDC9FD1C3A}</a:tableStyleId>
              </a:tblPr>
              <a:tblGrid>
                <a:gridCol w="1053169">
                  <a:extLst>
                    <a:ext uri="{9D8B030D-6E8A-4147-A177-3AD203B41FA5}">
                      <a16:colId xmlns:a16="http://schemas.microsoft.com/office/drawing/2014/main" val="2176335516"/>
                    </a:ext>
                  </a:extLst>
                </a:gridCol>
                <a:gridCol w="1053169">
                  <a:extLst>
                    <a:ext uri="{9D8B030D-6E8A-4147-A177-3AD203B41FA5}">
                      <a16:colId xmlns:a16="http://schemas.microsoft.com/office/drawing/2014/main" val="3342927818"/>
                    </a:ext>
                  </a:extLst>
                </a:gridCol>
                <a:gridCol w="1053169">
                  <a:extLst>
                    <a:ext uri="{9D8B030D-6E8A-4147-A177-3AD203B41FA5}">
                      <a16:colId xmlns:a16="http://schemas.microsoft.com/office/drawing/2014/main" val="672971951"/>
                    </a:ext>
                  </a:extLst>
                </a:gridCol>
                <a:gridCol w="1053169">
                  <a:extLst>
                    <a:ext uri="{9D8B030D-6E8A-4147-A177-3AD203B41FA5}">
                      <a16:colId xmlns:a16="http://schemas.microsoft.com/office/drawing/2014/main" val="848321515"/>
                    </a:ext>
                  </a:extLst>
                </a:gridCol>
                <a:gridCol w="1053169">
                  <a:extLst>
                    <a:ext uri="{9D8B030D-6E8A-4147-A177-3AD203B41FA5}">
                      <a16:colId xmlns:a16="http://schemas.microsoft.com/office/drawing/2014/main" val="2225114257"/>
                    </a:ext>
                  </a:extLst>
                </a:gridCol>
              </a:tblGrid>
              <a:tr h="602906">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r>
                        <a:rPr lang="en-US" b="1" dirty="0"/>
                        <a:t>precision</a:t>
                      </a:r>
                    </a:p>
                  </a:txBody>
                  <a:tcPr/>
                </a:tc>
                <a:tc>
                  <a:txBody>
                    <a:bodyPr/>
                    <a:lstStyle/>
                    <a:p>
                      <a:r>
                        <a:rPr lang="en-US" b="1" dirty="0"/>
                        <a:t>recall</a:t>
                      </a:r>
                    </a:p>
                  </a:txBody>
                  <a:tcPr/>
                </a:tc>
                <a:tc>
                  <a:txBody>
                    <a:bodyPr/>
                    <a:lstStyle/>
                    <a:p>
                      <a:r>
                        <a:rPr lang="en-US" b="1" dirty="0"/>
                        <a:t>f1-score</a:t>
                      </a:r>
                    </a:p>
                  </a:txBody>
                  <a:tcPr/>
                </a:tc>
                <a:tc>
                  <a:txBody>
                    <a:bodyPr/>
                    <a:lstStyle/>
                    <a:p>
                      <a:r>
                        <a:rPr lang="en-US" b="1" dirty="0"/>
                        <a:t>support</a:t>
                      </a:r>
                    </a:p>
                  </a:txBody>
                  <a:tcPr/>
                </a:tc>
                <a:extLst>
                  <a:ext uri="{0D108BD9-81ED-4DB2-BD59-A6C34878D82A}">
                    <a16:rowId xmlns:a16="http://schemas.microsoft.com/office/drawing/2014/main" val="1555959421"/>
                  </a:ext>
                </a:extLst>
              </a:tr>
              <a:tr h="449014">
                <a:tc>
                  <a:txBody>
                    <a:bodyPr/>
                    <a:lstStyle/>
                    <a:p>
                      <a:pPr marL="0" algn="l" defTabSz="914400" rtl="0" eaLnBrk="1" latinLnBrk="0" hangingPunct="1"/>
                      <a:r>
                        <a:rPr lang="en-US" sz="1800" b="1" kern="1200" dirty="0">
                          <a:solidFill>
                            <a:schemeClr val="lt1"/>
                          </a:solidFill>
                          <a:latin typeface="+mn-lt"/>
                          <a:ea typeface="+mn-ea"/>
                          <a:cs typeface="+mn-cs"/>
                        </a:rPr>
                        <a:t>False</a:t>
                      </a:r>
                    </a:p>
                  </a:txBody>
                  <a:tcPr>
                    <a:solidFill>
                      <a:srgbClr val="92D050"/>
                    </a:solidFill>
                  </a:tcPr>
                </a:tc>
                <a:tc>
                  <a:txBody>
                    <a:bodyPr/>
                    <a:lstStyle/>
                    <a:p>
                      <a:r>
                        <a:rPr lang="en-US" dirty="0"/>
                        <a:t>86%</a:t>
                      </a:r>
                    </a:p>
                  </a:txBody>
                  <a:tcPr/>
                </a:tc>
                <a:tc>
                  <a:txBody>
                    <a:bodyPr/>
                    <a:lstStyle/>
                    <a:p>
                      <a:r>
                        <a:rPr lang="en-US" dirty="0"/>
                        <a:t>94%</a:t>
                      </a:r>
                    </a:p>
                  </a:txBody>
                  <a:tcPr/>
                </a:tc>
                <a:tc>
                  <a:txBody>
                    <a:bodyPr/>
                    <a:lstStyle/>
                    <a:p>
                      <a:r>
                        <a:rPr lang="en-US" dirty="0"/>
                        <a:t>0.89</a:t>
                      </a:r>
                    </a:p>
                  </a:txBody>
                  <a:tcPr/>
                </a:tc>
                <a:tc>
                  <a:txBody>
                    <a:bodyPr/>
                    <a:lstStyle/>
                    <a:p>
                      <a:r>
                        <a:rPr lang="en-US" dirty="0"/>
                        <a:t>780</a:t>
                      </a:r>
                    </a:p>
                  </a:txBody>
                  <a:tcPr/>
                </a:tc>
                <a:extLst>
                  <a:ext uri="{0D108BD9-81ED-4DB2-BD59-A6C34878D82A}">
                    <a16:rowId xmlns:a16="http://schemas.microsoft.com/office/drawing/2014/main" val="2730037935"/>
                  </a:ext>
                </a:extLst>
              </a:tr>
              <a:tr h="449014">
                <a:tc>
                  <a:txBody>
                    <a:bodyPr/>
                    <a:lstStyle/>
                    <a:p>
                      <a:pPr marL="0" algn="l" defTabSz="914400" rtl="0" eaLnBrk="1" latinLnBrk="0" hangingPunct="1"/>
                      <a:r>
                        <a:rPr lang="en-US" sz="1800" b="1" kern="1200" dirty="0">
                          <a:solidFill>
                            <a:schemeClr val="lt1"/>
                          </a:solidFill>
                          <a:latin typeface="+mn-lt"/>
                          <a:ea typeface="+mn-ea"/>
                          <a:cs typeface="+mn-cs"/>
                        </a:rPr>
                        <a:t>True</a:t>
                      </a:r>
                    </a:p>
                  </a:txBody>
                  <a:tcPr>
                    <a:solidFill>
                      <a:srgbClr val="92D050"/>
                    </a:solidFill>
                  </a:tcPr>
                </a:tc>
                <a:tc>
                  <a:txBody>
                    <a:bodyPr/>
                    <a:lstStyle/>
                    <a:p>
                      <a:r>
                        <a:rPr lang="en-US" dirty="0"/>
                        <a:t>68%</a:t>
                      </a:r>
                    </a:p>
                  </a:txBody>
                  <a:tcPr/>
                </a:tc>
                <a:tc>
                  <a:txBody>
                    <a:bodyPr/>
                    <a:lstStyle/>
                    <a:p>
                      <a:r>
                        <a:rPr lang="en-US" dirty="0"/>
                        <a:t>47%</a:t>
                      </a:r>
                    </a:p>
                  </a:txBody>
                  <a:tcPr/>
                </a:tc>
                <a:tc>
                  <a:txBody>
                    <a:bodyPr/>
                    <a:lstStyle/>
                    <a:p>
                      <a:r>
                        <a:rPr lang="en-US" dirty="0"/>
                        <a:t>0.55</a:t>
                      </a:r>
                    </a:p>
                  </a:txBody>
                  <a:tcPr/>
                </a:tc>
                <a:tc>
                  <a:txBody>
                    <a:bodyPr/>
                    <a:lstStyle/>
                    <a:p>
                      <a:r>
                        <a:rPr lang="en-US" dirty="0"/>
                        <a:t>230</a:t>
                      </a:r>
                    </a:p>
                  </a:txBody>
                  <a:tcPr/>
                </a:tc>
                <a:extLst>
                  <a:ext uri="{0D108BD9-81ED-4DB2-BD59-A6C34878D82A}">
                    <a16:rowId xmlns:a16="http://schemas.microsoft.com/office/drawing/2014/main" val="1692877698"/>
                  </a:ext>
                </a:extLst>
              </a:tr>
              <a:tr h="449014">
                <a:tc>
                  <a:txBody>
                    <a:bodyPr/>
                    <a:lstStyle/>
                    <a:p>
                      <a:pPr marL="0" algn="l" defTabSz="914400" rtl="0" eaLnBrk="1" latinLnBrk="0" hangingPunct="1"/>
                      <a:r>
                        <a:rPr lang="en-US" sz="1800" b="1" kern="1200" dirty="0">
                          <a:solidFill>
                            <a:schemeClr val="lt1"/>
                          </a:solidFill>
                          <a:latin typeface="+mn-lt"/>
                          <a:ea typeface="+mn-ea"/>
                          <a:cs typeface="+mn-cs"/>
                        </a:rPr>
                        <a:t>avg / total </a:t>
                      </a:r>
                    </a:p>
                  </a:txBody>
                  <a:tcPr>
                    <a:solidFill>
                      <a:srgbClr val="92D050"/>
                    </a:solidFill>
                  </a:tcPr>
                </a:tc>
                <a:tc>
                  <a:txBody>
                    <a:bodyPr/>
                    <a:lstStyle/>
                    <a:p>
                      <a:r>
                        <a:rPr lang="en-US" dirty="0"/>
                        <a:t>69%</a:t>
                      </a:r>
                    </a:p>
                  </a:txBody>
                  <a:tcPr/>
                </a:tc>
                <a:tc>
                  <a:txBody>
                    <a:bodyPr/>
                    <a:lstStyle/>
                    <a:p>
                      <a:r>
                        <a:rPr lang="en-US" dirty="0"/>
                        <a:t>83%</a:t>
                      </a:r>
                    </a:p>
                  </a:txBody>
                  <a:tcPr/>
                </a:tc>
                <a:tc>
                  <a:txBody>
                    <a:bodyPr/>
                    <a:lstStyle/>
                    <a:p>
                      <a:r>
                        <a:rPr lang="en-US" dirty="0"/>
                        <a:t>0.82</a:t>
                      </a:r>
                    </a:p>
                  </a:txBody>
                  <a:tcPr/>
                </a:tc>
                <a:tc>
                  <a:txBody>
                    <a:bodyPr/>
                    <a:lstStyle/>
                    <a:p>
                      <a:r>
                        <a:rPr lang="en-US" dirty="0"/>
                        <a:t>1010</a:t>
                      </a:r>
                    </a:p>
                  </a:txBody>
                  <a:tcPr/>
                </a:tc>
                <a:extLst>
                  <a:ext uri="{0D108BD9-81ED-4DB2-BD59-A6C34878D82A}">
                    <a16:rowId xmlns:a16="http://schemas.microsoft.com/office/drawing/2014/main" val="3643130348"/>
                  </a:ext>
                </a:extLst>
              </a:tr>
            </a:tbl>
          </a:graphicData>
        </a:graphic>
      </p:graphicFrame>
      <p:pic>
        <p:nvPicPr>
          <p:cNvPr id="5" name="Picture 4">
            <a:extLst>
              <a:ext uri="{FF2B5EF4-FFF2-40B4-BE49-F238E27FC236}">
                <a16:creationId xmlns:a16="http://schemas.microsoft.com/office/drawing/2014/main" id="{379400E7-4316-41C7-ABBC-FDB99DDB4948}"/>
              </a:ext>
            </a:extLst>
          </p:cNvPr>
          <p:cNvPicPr>
            <a:picLocks noChangeAspect="1"/>
          </p:cNvPicPr>
          <p:nvPr/>
        </p:nvPicPr>
        <p:blipFill>
          <a:blip r:embed="rId2"/>
          <a:stretch>
            <a:fillRect/>
          </a:stretch>
        </p:blipFill>
        <p:spPr>
          <a:xfrm>
            <a:off x="8201608" y="4070280"/>
            <a:ext cx="3597262" cy="2538170"/>
          </a:xfrm>
          <a:prstGeom prst="rect">
            <a:avLst/>
          </a:prstGeom>
        </p:spPr>
      </p:pic>
    </p:spTree>
    <p:extLst>
      <p:ext uri="{BB962C8B-B14F-4D97-AF65-F5344CB8AC3E}">
        <p14:creationId xmlns:p14="http://schemas.microsoft.com/office/powerpoint/2010/main" val="742675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5902-B39D-46B8-B258-27EC30147AE6}"/>
              </a:ext>
            </a:extLst>
          </p:cNvPr>
          <p:cNvSpPr>
            <a:spLocks noGrp="1"/>
          </p:cNvSpPr>
          <p:nvPr>
            <p:ph type="title"/>
          </p:nvPr>
        </p:nvSpPr>
        <p:spPr/>
        <p:txBody>
          <a:bodyPr/>
          <a:lstStyle/>
          <a:p>
            <a:r>
              <a:rPr lang="en-US" dirty="0"/>
              <a:t>Should Models be Combined?</a:t>
            </a:r>
          </a:p>
        </p:txBody>
      </p:sp>
      <p:sp>
        <p:nvSpPr>
          <p:cNvPr id="3" name="Content Placeholder 2">
            <a:extLst>
              <a:ext uri="{FF2B5EF4-FFF2-40B4-BE49-F238E27FC236}">
                <a16:creationId xmlns:a16="http://schemas.microsoft.com/office/drawing/2014/main" id="{2A6E1F0B-DD74-4EDF-A6F7-A4754466607C}"/>
              </a:ext>
            </a:extLst>
          </p:cNvPr>
          <p:cNvSpPr>
            <a:spLocks noGrp="1"/>
          </p:cNvSpPr>
          <p:nvPr>
            <p:ph idx="1"/>
          </p:nvPr>
        </p:nvSpPr>
        <p:spPr/>
        <p:txBody>
          <a:bodyPr>
            <a:normAutofit fontScale="92500"/>
          </a:bodyPr>
          <a:lstStyle/>
          <a:p>
            <a:r>
              <a:rPr lang="en-US" dirty="0"/>
              <a:t>No- the text models have flaws. The text model using method 1 is good at predicting false pizza requests, and poor at predicting true pizza requests. Text model using method 2 is good at predicting true pizza requests, and poor at predicting false pizza requests. Therefore method 1 has an underfitting problem and method 2 has an overfitting problem. Although the logistic model has more predictive power than the text models, the accuracy could be improved. Therefore, although the numeric model would benefit from adding another model of predictive power, both text models would lower the overall result when added with the numeric model. </a:t>
            </a:r>
          </a:p>
        </p:txBody>
      </p:sp>
    </p:spTree>
    <p:extLst>
      <p:ext uri="{BB962C8B-B14F-4D97-AF65-F5344CB8AC3E}">
        <p14:creationId xmlns:p14="http://schemas.microsoft.com/office/powerpoint/2010/main" val="3519953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D376-77D2-4920-931F-00976850830A}"/>
              </a:ext>
            </a:extLst>
          </p:cNvPr>
          <p:cNvSpPr>
            <a:spLocks noGrp="1"/>
          </p:cNvSpPr>
          <p:nvPr>
            <p:ph type="title"/>
          </p:nvPr>
        </p:nvSpPr>
        <p:spPr/>
        <p:txBody>
          <a:bodyPr/>
          <a:lstStyle/>
          <a:p>
            <a:r>
              <a:rPr lang="en-US" dirty="0"/>
              <a:t>Possible Reasons for Unsuccessful text Models</a:t>
            </a:r>
          </a:p>
        </p:txBody>
      </p:sp>
      <p:sp>
        <p:nvSpPr>
          <p:cNvPr id="3" name="Content Placeholder 2">
            <a:extLst>
              <a:ext uri="{FF2B5EF4-FFF2-40B4-BE49-F238E27FC236}">
                <a16:creationId xmlns:a16="http://schemas.microsoft.com/office/drawing/2014/main" id="{69BAD7CB-76FD-4A3B-8FDB-C0D393DC48CE}"/>
              </a:ext>
            </a:extLst>
          </p:cNvPr>
          <p:cNvSpPr>
            <a:spLocks noGrp="1"/>
          </p:cNvSpPr>
          <p:nvPr>
            <p:ph idx="1"/>
          </p:nvPr>
        </p:nvSpPr>
        <p:spPr>
          <a:xfrm>
            <a:off x="1141412" y="1908810"/>
            <a:ext cx="9905999" cy="4754879"/>
          </a:xfrm>
        </p:spPr>
        <p:txBody>
          <a:bodyPr>
            <a:normAutofit/>
          </a:bodyPr>
          <a:lstStyle/>
          <a:p>
            <a:r>
              <a:rPr lang="en-US" dirty="0"/>
              <a:t>Human behavior is unpredictable</a:t>
            </a:r>
          </a:p>
          <a:p>
            <a:r>
              <a:rPr lang="en-US" dirty="0"/>
              <a:t>No knowledge of viewpoints/opinions of humans granting pizza requests</a:t>
            </a:r>
          </a:p>
          <a:p>
            <a:r>
              <a:rPr lang="en-US" dirty="0"/>
              <a:t>Multiple humans are granting pizza requests = multiple opinions</a:t>
            </a:r>
          </a:p>
          <a:p>
            <a:r>
              <a:rPr lang="en-US" dirty="0"/>
              <a:t>Difficult to distinguish a pattern amongst pizza requests. Successful requests range from “I don't have much to offer but if you can help me out I'll owe you big. My stomach is growling I have some water and about 2 dollars in change. This pizza would last me a few days until my check comes in.” to “"I like pizza, you like pizza. PIZZA?”</a:t>
            </a:r>
          </a:p>
          <a:p>
            <a:endParaRPr lang="en-US" dirty="0"/>
          </a:p>
        </p:txBody>
      </p:sp>
    </p:spTree>
    <p:extLst>
      <p:ext uri="{BB962C8B-B14F-4D97-AF65-F5344CB8AC3E}">
        <p14:creationId xmlns:p14="http://schemas.microsoft.com/office/powerpoint/2010/main" val="3426451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C6ED-5D84-4CC5-9BE3-3250F25EE32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A9FB043-9CBA-4A6E-BD10-BB5E43C4108C}"/>
              </a:ext>
            </a:extLst>
          </p:cNvPr>
          <p:cNvSpPr>
            <a:spLocks noGrp="1"/>
          </p:cNvSpPr>
          <p:nvPr>
            <p:ph idx="1"/>
          </p:nvPr>
        </p:nvSpPr>
        <p:spPr/>
        <p:txBody>
          <a:bodyPr/>
          <a:lstStyle/>
          <a:p>
            <a:r>
              <a:rPr lang="en-US" dirty="0"/>
              <a:t>Reddit provides a forum where people can post why they want a free pizza delivered by Reddit.</a:t>
            </a:r>
          </a:p>
          <a:p>
            <a:r>
              <a:rPr lang="en-US" dirty="0"/>
              <a:t>The goal is to create a machine learning algorithm that can predict the types of posts that receive free pizza.</a:t>
            </a:r>
          </a:p>
        </p:txBody>
      </p:sp>
      <p:pic>
        <p:nvPicPr>
          <p:cNvPr id="5" name="Picture 4">
            <a:extLst>
              <a:ext uri="{FF2B5EF4-FFF2-40B4-BE49-F238E27FC236}">
                <a16:creationId xmlns:a16="http://schemas.microsoft.com/office/drawing/2014/main" id="{983878F9-744C-416A-9F2F-8C5E45F28ED1}"/>
              </a:ext>
            </a:extLst>
          </p:cNvPr>
          <p:cNvPicPr>
            <a:picLocks noChangeAspect="1"/>
          </p:cNvPicPr>
          <p:nvPr/>
        </p:nvPicPr>
        <p:blipFill>
          <a:blip r:embed="rId2"/>
          <a:stretch>
            <a:fillRect/>
          </a:stretch>
        </p:blipFill>
        <p:spPr>
          <a:xfrm>
            <a:off x="6177116" y="3864078"/>
            <a:ext cx="2789903" cy="2789903"/>
          </a:xfrm>
          <a:prstGeom prst="rect">
            <a:avLst/>
          </a:prstGeom>
        </p:spPr>
      </p:pic>
    </p:spTree>
    <p:extLst>
      <p:ext uri="{BB962C8B-B14F-4D97-AF65-F5344CB8AC3E}">
        <p14:creationId xmlns:p14="http://schemas.microsoft.com/office/powerpoint/2010/main" val="248790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ext data">
            <a:extLst>
              <a:ext uri="{FF2B5EF4-FFF2-40B4-BE49-F238E27FC236}">
                <a16:creationId xmlns:a16="http://schemas.microsoft.com/office/drawing/2014/main" id="{4442C7ED-717C-4E0A-A0B2-C2D029021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6940" y="2010382"/>
            <a:ext cx="5638800" cy="4229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51AAE9D-B4D4-47B4-8FDA-CAF1E00789FD}"/>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CF723C3A-D33B-4E58-949B-6F3C874C75CD}"/>
              </a:ext>
            </a:extLst>
          </p:cNvPr>
          <p:cNvSpPr>
            <a:spLocks noGrp="1"/>
          </p:cNvSpPr>
          <p:nvPr>
            <p:ph idx="1"/>
          </p:nvPr>
        </p:nvSpPr>
        <p:spPr>
          <a:xfrm>
            <a:off x="1141413" y="2249487"/>
            <a:ext cx="4527868" cy="3541714"/>
          </a:xfrm>
        </p:spPr>
        <p:txBody>
          <a:bodyPr>
            <a:normAutofit fontScale="85000" lnSpcReduction="20000"/>
          </a:bodyPr>
          <a:lstStyle/>
          <a:p>
            <a:r>
              <a:rPr lang="en-US" dirty="0"/>
              <a:t>5671 Requests collected from the Reddit community between December 2010 and September 2013.</a:t>
            </a:r>
          </a:p>
          <a:p>
            <a:r>
              <a:rPr lang="en-US" dirty="0"/>
              <a:t>Labeled data provided indicating outcome of each request.</a:t>
            </a:r>
          </a:p>
          <a:p>
            <a:r>
              <a:rPr lang="en-US" dirty="0"/>
              <a:t>Data fields include time of request, activity of requester, community-age of requester, request text, downvotes of request, upvotes of request, post number of comments</a:t>
            </a:r>
          </a:p>
        </p:txBody>
      </p:sp>
    </p:spTree>
    <p:extLst>
      <p:ext uri="{BB962C8B-B14F-4D97-AF65-F5344CB8AC3E}">
        <p14:creationId xmlns:p14="http://schemas.microsoft.com/office/powerpoint/2010/main" val="3531186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4975-0131-4AE7-817A-0A30ACEDD508}"/>
              </a:ext>
            </a:extLst>
          </p:cNvPr>
          <p:cNvSpPr>
            <a:spLocks noGrp="1"/>
          </p:cNvSpPr>
          <p:nvPr>
            <p:ph type="title"/>
          </p:nvPr>
        </p:nvSpPr>
        <p:spPr/>
        <p:txBody>
          <a:bodyPr/>
          <a:lstStyle/>
          <a:p>
            <a:r>
              <a:rPr lang="en-US" dirty="0"/>
              <a:t>Features in Model</a:t>
            </a:r>
          </a:p>
        </p:txBody>
      </p:sp>
      <p:sp>
        <p:nvSpPr>
          <p:cNvPr id="3" name="Content Placeholder 2">
            <a:extLst>
              <a:ext uri="{FF2B5EF4-FFF2-40B4-BE49-F238E27FC236}">
                <a16:creationId xmlns:a16="http://schemas.microsoft.com/office/drawing/2014/main" id="{0B2862E5-9611-43D1-A1F2-5EE3D7236E20}"/>
              </a:ext>
            </a:extLst>
          </p:cNvPr>
          <p:cNvSpPr>
            <a:spLocks noGrp="1"/>
          </p:cNvSpPr>
          <p:nvPr>
            <p:ph idx="1"/>
          </p:nvPr>
        </p:nvSpPr>
        <p:spPr>
          <a:xfrm>
            <a:off x="1141413" y="2249487"/>
            <a:ext cx="4705034" cy="3541714"/>
          </a:xfrm>
        </p:spPr>
        <p:txBody>
          <a:bodyPr/>
          <a:lstStyle/>
          <a:p>
            <a:r>
              <a:rPr lang="en-US" dirty="0"/>
              <a:t>Request text– using text mining to derive patterns from request.</a:t>
            </a:r>
          </a:p>
          <a:p>
            <a:r>
              <a:rPr lang="en-US" dirty="0"/>
              <a:t>Numerical variables – Incorporating quantitative variables such as number of comments, number of votes</a:t>
            </a:r>
          </a:p>
        </p:txBody>
      </p:sp>
      <p:pic>
        <p:nvPicPr>
          <p:cNvPr id="2050" name="Picture 2" descr="Image result for pizza request">
            <a:extLst>
              <a:ext uri="{FF2B5EF4-FFF2-40B4-BE49-F238E27FC236}">
                <a16:creationId xmlns:a16="http://schemas.microsoft.com/office/drawing/2014/main" id="{7EEFB583-5AB8-43B2-B426-1BD22F52D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555" y="867382"/>
            <a:ext cx="523875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033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owchart: Connector 16">
            <a:extLst>
              <a:ext uri="{FF2B5EF4-FFF2-40B4-BE49-F238E27FC236}">
                <a16:creationId xmlns:a16="http://schemas.microsoft.com/office/drawing/2014/main" id="{C820F7EE-CF23-496F-87A0-014B6D3B810C}"/>
              </a:ext>
            </a:extLst>
          </p:cNvPr>
          <p:cNvSpPr/>
          <p:nvPr/>
        </p:nvSpPr>
        <p:spPr>
          <a:xfrm>
            <a:off x="7969320" y="4331654"/>
            <a:ext cx="813732" cy="8143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E8559E6D-1BD6-4744-B84E-BB1E49981AC9}"/>
              </a:ext>
            </a:extLst>
          </p:cNvPr>
          <p:cNvSpPr/>
          <p:nvPr/>
        </p:nvSpPr>
        <p:spPr>
          <a:xfrm>
            <a:off x="6253128" y="4285822"/>
            <a:ext cx="1684911" cy="15518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3CF005F3-0139-4491-97AD-5DA94A1A5FD4}"/>
              </a:ext>
            </a:extLst>
          </p:cNvPr>
          <p:cNvSpPr/>
          <p:nvPr/>
        </p:nvSpPr>
        <p:spPr>
          <a:xfrm>
            <a:off x="9023866" y="1282946"/>
            <a:ext cx="1906022" cy="18681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55BB11B-F509-402A-979B-FC1CEEA00263}"/>
              </a:ext>
            </a:extLst>
          </p:cNvPr>
          <p:cNvSpPr>
            <a:spLocks noGrp="1"/>
          </p:cNvSpPr>
          <p:nvPr>
            <p:ph type="title"/>
          </p:nvPr>
        </p:nvSpPr>
        <p:spPr/>
        <p:txBody>
          <a:bodyPr/>
          <a:lstStyle/>
          <a:p>
            <a:r>
              <a:rPr lang="en-US" dirty="0"/>
              <a:t>Modeling Prep</a:t>
            </a:r>
          </a:p>
        </p:txBody>
      </p:sp>
      <p:sp>
        <p:nvSpPr>
          <p:cNvPr id="3" name="Content Placeholder 2">
            <a:extLst>
              <a:ext uri="{FF2B5EF4-FFF2-40B4-BE49-F238E27FC236}">
                <a16:creationId xmlns:a16="http://schemas.microsoft.com/office/drawing/2014/main" id="{8ABE69C1-6397-4B44-B117-89B333729CE3}"/>
              </a:ext>
            </a:extLst>
          </p:cNvPr>
          <p:cNvSpPr>
            <a:spLocks noGrp="1"/>
          </p:cNvSpPr>
          <p:nvPr>
            <p:ph idx="1"/>
          </p:nvPr>
        </p:nvSpPr>
        <p:spPr>
          <a:xfrm>
            <a:off x="620992" y="2017824"/>
            <a:ext cx="5921861" cy="3759427"/>
          </a:xfrm>
        </p:spPr>
        <p:txBody>
          <a:bodyPr/>
          <a:lstStyle/>
          <a:p>
            <a:pPr marL="285750" indent="-285750">
              <a:lnSpc>
                <a:spcPct val="90000"/>
              </a:lnSpc>
            </a:pPr>
            <a:r>
              <a:rPr lang="en-US" dirty="0"/>
              <a:t>In order to build a model, the first preparation step is to break up the training dataset into its own test and train datasets.</a:t>
            </a:r>
          </a:p>
          <a:p>
            <a:pPr marL="285750" indent="-285750">
              <a:lnSpc>
                <a:spcPct val="90000"/>
              </a:lnSpc>
            </a:pPr>
            <a:r>
              <a:rPr lang="en-US" dirty="0"/>
              <a:t>75% of the data will be used to build the model, and the other 25% of the data will be used to check the accuracy of the model.</a:t>
            </a:r>
          </a:p>
          <a:p>
            <a:pPr marL="285750" indent="-285750">
              <a:lnSpc>
                <a:spcPct val="90000"/>
              </a:lnSpc>
            </a:pPr>
            <a:r>
              <a:rPr lang="en-US" dirty="0"/>
              <a:t>A 75/25 random split is done to create the ‘train’ and ‘test’.</a:t>
            </a:r>
          </a:p>
          <a:p>
            <a:endParaRPr lang="en-US" dirty="0"/>
          </a:p>
        </p:txBody>
      </p:sp>
      <p:sp>
        <p:nvSpPr>
          <p:cNvPr id="4" name="Isosceles Triangle 3">
            <a:extLst>
              <a:ext uri="{FF2B5EF4-FFF2-40B4-BE49-F238E27FC236}">
                <a16:creationId xmlns:a16="http://schemas.microsoft.com/office/drawing/2014/main" id="{315AA477-4951-4EB8-80C0-67BC7FBC1C14}"/>
              </a:ext>
            </a:extLst>
          </p:cNvPr>
          <p:cNvSpPr/>
          <p:nvPr/>
        </p:nvSpPr>
        <p:spPr>
          <a:xfrm>
            <a:off x="6556167" y="1282946"/>
            <a:ext cx="1906022" cy="18681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 name="TextBox 5">
            <a:extLst>
              <a:ext uri="{FF2B5EF4-FFF2-40B4-BE49-F238E27FC236}">
                <a16:creationId xmlns:a16="http://schemas.microsoft.com/office/drawing/2014/main" id="{90F93CC6-BB2E-4428-88A6-7EC589292706}"/>
              </a:ext>
            </a:extLst>
          </p:cNvPr>
          <p:cNvSpPr txBox="1"/>
          <p:nvPr/>
        </p:nvSpPr>
        <p:spPr>
          <a:xfrm>
            <a:off x="7049035" y="2143301"/>
            <a:ext cx="920285"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 “Train”</a:t>
            </a:r>
          </a:p>
        </p:txBody>
      </p:sp>
      <p:sp>
        <p:nvSpPr>
          <p:cNvPr id="6" name="TextBox 15">
            <a:extLst>
              <a:ext uri="{FF2B5EF4-FFF2-40B4-BE49-F238E27FC236}">
                <a16:creationId xmlns:a16="http://schemas.microsoft.com/office/drawing/2014/main" id="{72EB7BF0-B790-4597-8561-8C81420E2F00}"/>
              </a:ext>
            </a:extLst>
          </p:cNvPr>
          <p:cNvSpPr txBox="1"/>
          <p:nvPr/>
        </p:nvSpPr>
        <p:spPr>
          <a:xfrm>
            <a:off x="9608222" y="2143302"/>
            <a:ext cx="920285"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 “Test”</a:t>
            </a:r>
          </a:p>
        </p:txBody>
      </p:sp>
      <p:cxnSp>
        <p:nvCxnSpPr>
          <p:cNvPr id="7" name="Straight Arrow Connector 6">
            <a:extLst>
              <a:ext uri="{FF2B5EF4-FFF2-40B4-BE49-F238E27FC236}">
                <a16:creationId xmlns:a16="http://schemas.microsoft.com/office/drawing/2014/main" id="{DB08926A-54DD-465C-A284-8A5B87989100}"/>
              </a:ext>
            </a:extLst>
          </p:cNvPr>
          <p:cNvCxnSpPr>
            <a:cxnSpLocks/>
          </p:cNvCxnSpPr>
          <p:nvPr/>
        </p:nvCxnSpPr>
        <p:spPr>
          <a:xfrm flipH="1">
            <a:off x="6984488" y="3211575"/>
            <a:ext cx="283029" cy="753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9D8B957-6874-4B2D-9E4B-3CC1A89D93A2}"/>
              </a:ext>
            </a:extLst>
          </p:cNvPr>
          <p:cNvCxnSpPr>
            <a:cxnSpLocks/>
          </p:cNvCxnSpPr>
          <p:nvPr/>
        </p:nvCxnSpPr>
        <p:spPr>
          <a:xfrm>
            <a:off x="7755777" y="3212012"/>
            <a:ext cx="371186" cy="75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24">
            <a:extLst>
              <a:ext uri="{FF2B5EF4-FFF2-40B4-BE49-F238E27FC236}">
                <a16:creationId xmlns:a16="http://schemas.microsoft.com/office/drawing/2014/main" id="{1205E6C7-86DB-4D80-AECE-8D153A42FB6C}"/>
              </a:ext>
            </a:extLst>
          </p:cNvPr>
          <p:cNvSpPr txBox="1"/>
          <p:nvPr/>
        </p:nvSpPr>
        <p:spPr>
          <a:xfrm>
            <a:off x="6670893" y="4834190"/>
            <a:ext cx="81373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“train”</a:t>
            </a:r>
          </a:p>
        </p:txBody>
      </p:sp>
      <p:sp>
        <p:nvSpPr>
          <p:cNvPr id="12" name="TextBox 25">
            <a:extLst>
              <a:ext uri="{FF2B5EF4-FFF2-40B4-BE49-F238E27FC236}">
                <a16:creationId xmlns:a16="http://schemas.microsoft.com/office/drawing/2014/main" id="{485C1158-D6C2-4718-A519-6CD41710DCEC}"/>
              </a:ext>
            </a:extLst>
          </p:cNvPr>
          <p:cNvSpPr txBox="1"/>
          <p:nvPr/>
        </p:nvSpPr>
        <p:spPr>
          <a:xfrm>
            <a:off x="8046741" y="4554185"/>
            <a:ext cx="81373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“test”</a:t>
            </a:r>
          </a:p>
        </p:txBody>
      </p:sp>
    </p:spTree>
    <p:extLst>
      <p:ext uri="{BB962C8B-B14F-4D97-AF65-F5344CB8AC3E}">
        <p14:creationId xmlns:p14="http://schemas.microsoft.com/office/powerpoint/2010/main" val="115040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E738-3F2E-48A8-A327-6AF70E95B8A6}"/>
              </a:ext>
            </a:extLst>
          </p:cNvPr>
          <p:cNvSpPr>
            <a:spLocks noGrp="1"/>
          </p:cNvSpPr>
          <p:nvPr>
            <p:ph type="title"/>
          </p:nvPr>
        </p:nvSpPr>
        <p:spPr>
          <a:xfrm>
            <a:off x="1141413" y="195608"/>
            <a:ext cx="9905998" cy="1478570"/>
          </a:xfrm>
        </p:spPr>
        <p:txBody>
          <a:bodyPr/>
          <a:lstStyle/>
          <a:p>
            <a:r>
              <a:rPr lang="en-US" dirty="0"/>
              <a:t>Methods</a:t>
            </a:r>
          </a:p>
        </p:txBody>
      </p:sp>
      <p:sp>
        <p:nvSpPr>
          <p:cNvPr id="3" name="Content Placeholder 2">
            <a:extLst>
              <a:ext uri="{FF2B5EF4-FFF2-40B4-BE49-F238E27FC236}">
                <a16:creationId xmlns:a16="http://schemas.microsoft.com/office/drawing/2014/main" id="{8E9E46E3-B355-47FC-9EC1-A9913713BE29}"/>
              </a:ext>
            </a:extLst>
          </p:cNvPr>
          <p:cNvSpPr>
            <a:spLocks noGrp="1"/>
          </p:cNvSpPr>
          <p:nvPr>
            <p:ph idx="1"/>
          </p:nvPr>
        </p:nvSpPr>
        <p:spPr>
          <a:xfrm>
            <a:off x="1141413" y="1211580"/>
            <a:ext cx="5442268" cy="5349240"/>
          </a:xfrm>
        </p:spPr>
        <p:txBody>
          <a:bodyPr>
            <a:normAutofit fontScale="85000" lnSpcReduction="10000"/>
          </a:bodyPr>
          <a:lstStyle/>
          <a:p>
            <a:r>
              <a:rPr lang="en-US" dirty="0"/>
              <a:t>There are two applications of machine learning that are applied to the data.</a:t>
            </a:r>
          </a:p>
          <a:p>
            <a:pPr lvl="1"/>
            <a:r>
              <a:rPr lang="en-US" dirty="0"/>
              <a:t>For the text data, a naïve </a:t>
            </a:r>
            <a:r>
              <a:rPr lang="en-US" dirty="0" err="1"/>
              <a:t>bayes</a:t>
            </a:r>
            <a:r>
              <a:rPr lang="en-US" dirty="0"/>
              <a:t> classifier is most appropriate.</a:t>
            </a:r>
          </a:p>
          <a:p>
            <a:pPr lvl="2"/>
            <a:r>
              <a:rPr lang="en-US" dirty="0"/>
              <a:t>Naïve </a:t>
            </a:r>
            <a:r>
              <a:rPr lang="en-US" dirty="0" err="1"/>
              <a:t>bayes</a:t>
            </a:r>
            <a:r>
              <a:rPr lang="en-US" dirty="0"/>
              <a:t> uses the Bayes theorem and predicts probabilities for a given record belonging to each class.</a:t>
            </a:r>
          </a:p>
          <a:p>
            <a:pPr lvl="2"/>
            <a:r>
              <a:rPr lang="en-US" dirty="0"/>
              <a:t>Naïve </a:t>
            </a:r>
            <a:r>
              <a:rPr lang="en-US" dirty="0" err="1"/>
              <a:t>bayes</a:t>
            </a:r>
            <a:r>
              <a:rPr lang="en-US" dirty="0"/>
              <a:t> works better on integer values.</a:t>
            </a:r>
          </a:p>
          <a:p>
            <a:pPr lvl="2"/>
            <a:r>
              <a:rPr lang="en-US" dirty="0"/>
              <a:t>Text data is sparse. There are thousands of rows with values ranging from 0 to 4, where over 90% of the values are 0. </a:t>
            </a:r>
          </a:p>
          <a:p>
            <a:pPr lvl="2"/>
            <a:r>
              <a:rPr lang="en-US" dirty="0"/>
              <a:t>Commonly used method for bag-of-words model.</a:t>
            </a:r>
          </a:p>
          <a:p>
            <a:pPr lvl="1"/>
            <a:r>
              <a:rPr lang="en-US" dirty="0"/>
              <a:t>For the numeric data, a logistic regression is most appropriate.</a:t>
            </a:r>
          </a:p>
          <a:p>
            <a:pPr lvl="2"/>
            <a:r>
              <a:rPr lang="en-US" dirty="0"/>
              <a:t>Logistic regression explains the relationship between a dependent binary variable and many features.</a:t>
            </a:r>
          </a:p>
        </p:txBody>
      </p:sp>
      <p:pic>
        <p:nvPicPr>
          <p:cNvPr id="3074" name="Picture 2" descr="Image result for naive bayes classifier">
            <a:extLst>
              <a:ext uri="{FF2B5EF4-FFF2-40B4-BE49-F238E27FC236}">
                <a16:creationId xmlns:a16="http://schemas.microsoft.com/office/drawing/2014/main" id="{9FE653E7-BC30-4D5B-8601-E3EE26FD3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2379" y="639128"/>
            <a:ext cx="3914775" cy="26098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logistic regression">
            <a:extLst>
              <a:ext uri="{FF2B5EF4-FFF2-40B4-BE49-F238E27FC236}">
                <a16:creationId xmlns:a16="http://schemas.microsoft.com/office/drawing/2014/main" id="{CB7A58D4-9E67-43AC-8C58-0E30517A4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2380" y="3429000"/>
            <a:ext cx="3914775" cy="3131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108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469-1A61-49E5-AE54-C3EBA70C1C16}"/>
              </a:ext>
            </a:extLst>
          </p:cNvPr>
          <p:cNvSpPr>
            <a:spLocks noGrp="1"/>
          </p:cNvSpPr>
          <p:nvPr>
            <p:ph type="title"/>
          </p:nvPr>
        </p:nvSpPr>
        <p:spPr/>
        <p:txBody>
          <a:bodyPr/>
          <a:lstStyle/>
          <a:p>
            <a:r>
              <a:rPr lang="en-US" dirty="0"/>
              <a:t>Part 1 – Text Data Model</a:t>
            </a:r>
          </a:p>
        </p:txBody>
      </p:sp>
    </p:spTree>
    <p:extLst>
      <p:ext uri="{BB962C8B-B14F-4D97-AF65-F5344CB8AC3E}">
        <p14:creationId xmlns:p14="http://schemas.microsoft.com/office/powerpoint/2010/main" val="3640350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E03A3-6A94-4DF9-BE0C-B382D3023A24}"/>
              </a:ext>
            </a:extLst>
          </p:cNvPr>
          <p:cNvSpPr>
            <a:spLocks noGrp="1"/>
          </p:cNvSpPr>
          <p:nvPr>
            <p:ph type="title"/>
          </p:nvPr>
        </p:nvSpPr>
        <p:spPr/>
        <p:txBody>
          <a:bodyPr/>
          <a:lstStyle/>
          <a:p>
            <a:r>
              <a:rPr lang="en-US" dirty="0"/>
              <a:t>Text Feature Extraction – Method 1</a:t>
            </a:r>
          </a:p>
        </p:txBody>
      </p:sp>
      <p:sp>
        <p:nvSpPr>
          <p:cNvPr id="3" name="Content Placeholder 2">
            <a:extLst>
              <a:ext uri="{FF2B5EF4-FFF2-40B4-BE49-F238E27FC236}">
                <a16:creationId xmlns:a16="http://schemas.microsoft.com/office/drawing/2014/main" id="{EEAEF504-3F1B-4381-BC7B-C9D1DED66177}"/>
              </a:ext>
            </a:extLst>
          </p:cNvPr>
          <p:cNvSpPr>
            <a:spLocks noGrp="1"/>
          </p:cNvSpPr>
          <p:nvPr>
            <p:ph idx="1"/>
          </p:nvPr>
        </p:nvSpPr>
        <p:spPr>
          <a:xfrm>
            <a:off x="1141412" y="2249486"/>
            <a:ext cx="6676707" cy="4105593"/>
          </a:xfrm>
        </p:spPr>
        <p:txBody>
          <a:bodyPr>
            <a:normAutofit fontScale="85000" lnSpcReduction="20000"/>
          </a:bodyPr>
          <a:lstStyle/>
          <a:p>
            <a:r>
              <a:rPr lang="en-US" dirty="0"/>
              <a:t>Only words in successful requests were considered for feature selection.</a:t>
            </a:r>
          </a:p>
          <a:p>
            <a:r>
              <a:rPr lang="en-US" dirty="0"/>
              <a:t>Bag of Words – each word represents a feature. Grammar and order are disregarded. The frequency of each word is stored.</a:t>
            </a:r>
          </a:p>
          <a:p>
            <a:r>
              <a:rPr lang="en-US" dirty="0"/>
              <a:t>Using NLTK python module</a:t>
            </a:r>
          </a:p>
          <a:p>
            <a:r>
              <a:rPr lang="en-US" dirty="0"/>
              <a:t>Stop words – noise in text. Words such as “is”, “are”, “am”, etc. removed.</a:t>
            </a:r>
          </a:p>
          <a:p>
            <a:r>
              <a:rPr lang="en-US" dirty="0"/>
              <a:t>Stemming – all words were derived to its word stem.</a:t>
            </a:r>
          </a:p>
          <a:p>
            <a:r>
              <a:rPr lang="en-US" dirty="0"/>
              <a:t>Frequency of words greater than 1, and words longer than two letters were kept as features.</a:t>
            </a:r>
          </a:p>
        </p:txBody>
      </p:sp>
      <p:pic>
        <p:nvPicPr>
          <p:cNvPr id="4098" name="Picture 2" descr="Image result for nltk">
            <a:extLst>
              <a:ext uri="{FF2B5EF4-FFF2-40B4-BE49-F238E27FC236}">
                <a16:creationId xmlns:a16="http://schemas.microsoft.com/office/drawing/2014/main" id="{5C0F83F0-35CB-4033-A5E6-77E157080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4340" y="2827338"/>
            <a:ext cx="3705054"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024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D089E-1952-4970-8922-C46922827E82}"/>
              </a:ext>
            </a:extLst>
          </p:cNvPr>
          <p:cNvSpPr>
            <a:spLocks noGrp="1"/>
          </p:cNvSpPr>
          <p:nvPr>
            <p:ph type="title"/>
          </p:nvPr>
        </p:nvSpPr>
        <p:spPr>
          <a:xfrm>
            <a:off x="992123" y="231105"/>
            <a:ext cx="9905998" cy="1478570"/>
          </a:xfrm>
        </p:spPr>
        <p:txBody>
          <a:bodyPr/>
          <a:lstStyle/>
          <a:p>
            <a:r>
              <a:rPr lang="en-US" dirty="0"/>
              <a:t>Text Feature Extraction – Method 1 Results</a:t>
            </a:r>
          </a:p>
        </p:txBody>
      </p:sp>
      <p:sp>
        <p:nvSpPr>
          <p:cNvPr id="3" name="Content Placeholder 2">
            <a:extLst>
              <a:ext uri="{FF2B5EF4-FFF2-40B4-BE49-F238E27FC236}">
                <a16:creationId xmlns:a16="http://schemas.microsoft.com/office/drawing/2014/main" id="{9FA4651B-B93F-4175-B389-21999359FD4B}"/>
              </a:ext>
            </a:extLst>
          </p:cNvPr>
          <p:cNvSpPr>
            <a:spLocks noGrp="1"/>
          </p:cNvSpPr>
          <p:nvPr>
            <p:ph idx="1"/>
          </p:nvPr>
        </p:nvSpPr>
        <p:spPr>
          <a:xfrm>
            <a:off x="1141413" y="1792287"/>
            <a:ext cx="9905999" cy="4748472"/>
          </a:xfrm>
        </p:spPr>
        <p:txBody>
          <a:bodyPr/>
          <a:lstStyle/>
          <a:p>
            <a:r>
              <a:rPr lang="en-US" dirty="0"/>
              <a:t>Final Accuracy: 72%</a:t>
            </a:r>
          </a:p>
          <a:p>
            <a:r>
              <a:rPr lang="en-US" dirty="0"/>
              <a:t>Precision/Recall:</a:t>
            </a:r>
          </a:p>
          <a:p>
            <a:endParaRPr lang="en-US" dirty="0"/>
          </a:p>
          <a:p>
            <a:r>
              <a:rPr lang="en-US" dirty="0"/>
              <a:t>ROC Curve:</a:t>
            </a:r>
          </a:p>
          <a:p>
            <a:endParaRPr lang="en-US" dirty="0"/>
          </a:p>
          <a:p>
            <a:endParaRPr lang="en-US" dirty="0"/>
          </a:p>
          <a:p>
            <a:r>
              <a:rPr lang="en-US" dirty="0"/>
              <a:t>Conclusion: Model has poor predictive power.</a:t>
            </a:r>
          </a:p>
        </p:txBody>
      </p:sp>
      <p:graphicFrame>
        <p:nvGraphicFramePr>
          <p:cNvPr id="4" name="Table 3">
            <a:extLst>
              <a:ext uri="{FF2B5EF4-FFF2-40B4-BE49-F238E27FC236}">
                <a16:creationId xmlns:a16="http://schemas.microsoft.com/office/drawing/2014/main" id="{6ADE9A38-8DDA-4AF0-ADFD-5E145D84281B}"/>
              </a:ext>
            </a:extLst>
          </p:cNvPr>
          <p:cNvGraphicFramePr>
            <a:graphicFrameLocks noGrp="1"/>
          </p:cNvGraphicFramePr>
          <p:nvPr>
            <p:extLst>
              <p:ext uri="{D42A27DB-BD31-4B8C-83A1-F6EECF244321}">
                <p14:modId xmlns:p14="http://schemas.microsoft.com/office/powerpoint/2010/main" val="1175294468"/>
              </p:ext>
            </p:extLst>
          </p:nvPr>
        </p:nvGraphicFramePr>
        <p:xfrm>
          <a:off x="4242049" y="1627062"/>
          <a:ext cx="5265845" cy="2141014"/>
        </p:xfrm>
        <a:graphic>
          <a:graphicData uri="http://schemas.openxmlformats.org/drawingml/2006/table">
            <a:tbl>
              <a:tblPr firstRow="1" bandRow="1">
                <a:tableStyleId>{5C22544A-7EE6-4342-B048-85BDC9FD1C3A}</a:tableStyleId>
              </a:tblPr>
              <a:tblGrid>
                <a:gridCol w="1053169">
                  <a:extLst>
                    <a:ext uri="{9D8B030D-6E8A-4147-A177-3AD203B41FA5}">
                      <a16:colId xmlns:a16="http://schemas.microsoft.com/office/drawing/2014/main" val="2176335516"/>
                    </a:ext>
                  </a:extLst>
                </a:gridCol>
                <a:gridCol w="1053169">
                  <a:extLst>
                    <a:ext uri="{9D8B030D-6E8A-4147-A177-3AD203B41FA5}">
                      <a16:colId xmlns:a16="http://schemas.microsoft.com/office/drawing/2014/main" val="3342927818"/>
                    </a:ext>
                  </a:extLst>
                </a:gridCol>
                <a:gridCol w="1053169">
                  <a:extLst>
                    <a:ext uri="{9D8B030D-6E8A-4147-A177-3AD203B41FA5}">
                      <a16:colId xmlns:a16="http://schemas.microsoft.com/office/drawing/2014/main" val="672971951"/>
                    </a:ext>
                  </a:extLst>
                </a:gridCol>
                <a:gridCol w="1053169">
                  <a:extLst>
                    <a:ext uri="{9D8B030D-6E8A-4147-A177-3AD203B41FA5}">
                      <a16:colId xmlns:a16="http://schemas.microsoft.com/office/drawing/2014/main" val="848321515"/>
                    </a:ext>
                  </a:extLst>
                </a:gridCol>
                <a:gridCol w="1053169">
                  <a:extLst>
                    <a:ext uri="{9D8B030D-6E8A-4147-A177-3AD203B41FA5}">
                      <a16:colId xmlns:a16="http://schemas.microsoft.com/office/drawing/2014/main" val="2225114257"/>
                    </a:ext>
                  </a:extLst>
                </a:gridCol>
              </a:tblGrid>
              <a:tr h="602906">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r>
                        <a:rPr lang="en-US" b="1" dirty="0"/>
                        <a:t>precision</a:t>
                      </a:r>
                    </a:p>
                  </a:txBody>
                  <a:tcPr/>
                </a:tc>
                <a:tc>
                  <a:txBody>
                    <a:bodyPr/>
                    <a:lstStyle/>
                    <a:p>
                      <a:r>
                        <a:rPr lang="en-US" b="1" dirty="0"/>
                        <a:t>recall</a:t>
                      </a:r>
                    </a:p>
                  </a:txBody>
                  <a:tcPr/>
                </a:tc>
                <a:tc>
                  <a:txBody>
                    <a:bodyPr/>
                    <a:lstStyle/>
                    <a:p>
                      <a:r>
                        <a:rPr lang="en-US" b="1" dirty="0"/>
                        <a:t>f1-score</a:t>
                      </a:r>
                    </a:p>
                  </a:txBody>
                  <a:tcPr/>
                </a:tc>
                <a:tc>
                  <a:txBody>
                    <a:bodyPr/>
                    <a:lstStyle/>
                    <a:p>
                      <a:r>
                        <a:rPr lang="en-US" b="1" dirty="0"/>
                        <a:t>support</a:t>
                      </a:r>
                    </a:p>
                  </a:txBody>
                  <a:tcPr/>
                </a:tc>
                <a:extLst>
                  <a:ext uri="{0D108BD9-81ED-4DB2-BD59-A6C34878D82A}">
                    <a16:rowId xmlns:a16="http://schemas.microsoft.com/office/drawing/2014/main" val="1555959421"/>
                  </a:ext>
                </a:extLst>
              </a:tr>
              <a:tr h="449014">
                <a:tc>
                  <a:txBody>
                    <a:bodyPr/>
                    <a:lstStyle/>
                    <a:p>
                      <a:pPr marL="0" algn="l" defTabSz="914400" rtl="0" eaLnBrk="1" latinLnBrk="0" hangingPunct="1"/>
                      <a:r>
                        <a:rPr lang="en-US" sz="1800" b="1" kern="1200" dirty="0">
                          <a:solidFill>
                            <a:schemeClr val="lt1"/>
                          </a:solidFill>
                          <a:latin typeface="+mn-lt"/>
                          <a:ea typeface="+mn-ea"/>
                          <a:cs typeface="+mn-cs"/>
                        </a:rPr>
                        <a:t>False</a:t>
                      </a:r>
                    </a:p>
                  </a:txBody>
                  <a:tcPr>
                    <a:solidFill>
                      <a:srgbClr val="92D050"/>
                    </a:solidFill>
                  </a:tcPr>
                </a:tc>
                <a:tc>
                  <a:txBody>
                    <a:bodyPr/>
                    <a:lstStyle/>
                    <a:p>
                      <a:r>
                        <a:rPr lang="en-US" dirty="0"/>
                        <a:t>75%</a:t>
                      </a:r>
                    </a:p>
                  </a:txBody>
                  <a:tcPr/>
                </a:tc>
                <a:tc>
                  <a:txBody>
                    <a:bodyPr/>
                    <a:lstStyle/>
                    <a:p>
                      <a:r>
                        <a:rPr lang="en-US" dirty="0"/>
                        <a:t>93%</a:t>
                      </a:r>
                    </a:p>
                  </a:txBody>
                  <a:tcPr/>
                </a:tc>
                <a:tc>
                  <a:txBody>
                    <a:bodyPr/>
                    <a:lstStyle/>
                    <a:p>
                      <a:r>
                        <a:rPr lang="en-US" dirty="0"/>
                        <a:t>0.83</a:t>
                      </a:r>
                    </a:p>
                  </a:txBody>
                  <a:tcPr/>
                </a:tc>
                <a:tc>
                  <a:txBody>
                    <a:bodyPr/>
                    <a:lstStyle/>
                    <a:p>
                      <a:r>
                        <a:rPr lang="en-US" dirty="0"/>
                        <a:t>743</a:t>
                      </a:r>
                    </a:p>
                  </a:txBody>
                  <a:tcPr/>
                </a:tc>
                <a:extLst>
                  <a:ext uri="{0D108BD9-81ED-4DB2-BD59-A6C34878D82A}">
                    <a16:rowId xmlns:a16="http://schemas.microsoft.com/office/drawing/2014/main" val="2730037935"/>
                  </a:ext>
                </a:extLst>
              </a:tr>
              <a:tr h="449014">
                <a:tc>
                  <a:txBody>
                    <a:bodyPr/>
                    <a:lstStyle/>
                    <a:p>
                      <a:pPr marL="0" algn="l" defTabSz="914400" rtl="0" eaLnBrk="1" latinLnBrk="0" hangingPunct="1"/>
                      <a:r>
                        <a:rPr lang="en-US" sz="1800" b="1" kern="1200" dirty="0">
                          <a:solidFill>
                            <a:schemeClr val="lt1"/>
                          </a:solidFill>
                          <a:latin typeface="+mn-lt"/>
                          <a:ea typeface="+mn-ea"/>
                          <a:cs typeface="+mn-cs"/>
                        </a:rPr>
                        <a:t>True</a:t>
                      </a:r>
                    </a:p>
                  </a:txBody>
                  <a:tcPr>
                    <a:solidFill>
                      <a:srgbClr val="92D050"/>
                    </a:solidFill>
                  </a:tcPr>
                </a:tc>
                <a:tc>
                  <a:txBody>
                    <a:bodyPr/>
                    <a:lstStyle/>
                    <a:p>
                      <a:r>
                        <a:rPr lang="en-US" dirty="0"/>
                        <a:t>43%</a:t>
                      </a:r>
                    </a:p>
                  </a:txBody>
                  <a:tcPr/>
                </a:tc>
                <a:tc>
                  <a:txBody>
                    <a:bodyPr/>
                    <a:lstStyle/>
                    <a:p>
                      <a:r>
                        <a:rPr lang="en-US" dirty="0"/>
                        <a:t>15%</a:t>
                      </a:r>
                    </a:p>
                  </a:txBody>
                  <a:tcPr/>
                </a:tc>
                <a:tc>
                  <a:txBody>
                    <a:bodyPr/>
                    <a:lstStyle/>
                    <a:p>
                      <a:r>
                        <a:rPr lang="en-US" dirty="0"/>
                        <a:t>0.23</a:t>
                      </a:r>
                    </a:p>
                  </a:txBody>
                  <a:tcPr/>
                </a:tc>
                <a:tc>
                  <a:txBody>
                    <a:bodyPr/>
                    <a:lstStyle/>
                    <a:p>
                      <a:r>
                        <a:rPr lang="en-US" dirty="0"/>
                        <a:t>267</a:t>
                      </a:r>
                    </a:p>
                  </a:txBody>
                  <a:tcPr/>
                </a:tc>
                <a:extLst>
                  <a:ext uri="{0D108BD9-81ED-4DB2-BD59-A6C34878D82A}">
                    <a16:rowId xmlns:a16="http://schemas.microsoft.com/office/drawing/2014/main" val="1692877698"/>
                  </a:ext>
                </a:extLst>
              </a:tr>
              <a:tr h="449014">
                <a:tc>
                  <a:txBody>
                    <a:bodyPr/>
                    <a:lstStyle/>
                    <a:p>
                      <a:pPr marL="0" algn="l" defTabSz="914400" rtl="0" eaLnBrk="1" latinLnBrk="0" hangingPunct="1"/>
                      <a:r>
                        <a:rPr lang="en-US" sz="1800" b="1" kern="1200" dirty="0">
                          <a:solidFill>
                            <a:schemeClr val="lt1"/>
                          </a:solidFill>
                          <a:latin typeface="+mn-lt"/>
                          <a:ea typeface="+mn-ea"/>
                          <a:cs typeface="+mn-cs"/>
                        </a:rPr>
                        <a:t>avg / total </a:t>
                      </a:r>
                    </a:p>
                  </a:txBody>
                  <a:tcPr>
                    <a:solidFill>
                      <a:srgbClr val="92D050"/>
                    </a:solidFill>
                  </a:tcPr>
                </a:tc>
                <a:tc>
                  <a:txBody>
                    <a:bodyPr/>
                    <a:lstStyle/>
                    <a:p>
                      <a:r>
                        <a:rPr lang="en-US" dirty="0"/>
                        <a:t>67%</a:t>
                      </a:r>
                    </a:p>
                  </a:txBody>
                  <a:tcPr/>
                </a:tc>
                <a:tc>
                  <a:txBody>
                    <a:bodyPr/>
                    <a:lstStyle/>
                    <a:p>
                      <a:r>
                        <a:rPr lang="en-US" dirty="0"/>
                        <a:t>72%</a:t>
                      </a:r>
                    </a:p>
                  </a:txBody>
                  <a:tcPr/>
                </a:tc>
                <a:tc>
                  <a:txBody>
                    <a:bodyPr/>
                    <a:lstStyle/>
                    <a:p>
                      <a:r>
                        <a:rPr lang="en-US" dirty="0"/>
                        <a:t>0.67</a:t>
                      </a:r>
                    </a:p>
                  </a:txBody>
                  <a:tcPr/>
                </a:tc>
                <a:tc>
                  <a:txBody>
                    <a:bodyPr/>
                    <a:lstStyle/>
                    <a:p>
                      <a:r>
                        <a:rPr lang="en-US" dirty="0"/>
                        <a:t>1010</a:t>
                      </a:r>
                    </a:p>
                  </a:txBody>
                  <a:tcPr/>
                </a:tc>
                <a:extLst>
                  <a:ext uri="{0D108BD9-81ED-4DB2-BD59-A6C34878D82A}">
                    <a16:rowId xmlns:a16="http://schemas.microsoft.com/office/drawing/2014/main" val="3643130348"/>
                  </a:ext>
                </a:extLst>
              </a:tr>
            </a:tbl>
          </a:graphicData>
        </a:graphic>
      </p:graphicFrame>
      <p:pic>
        <p:nvPicPr>
          <p:cNvPr id="5" name="Picture 4">
            <a:extLst>
              <a:ext uri="{FF2B5EF4-FFF2-40B4-BE49-F238E27FC236}">
                <a16:creationId xmlns:a16="http://schemas.microsoft.com/office/drawing/2014/main" id="{1E53B6C2-FF48-43B4-8151-565837112AAE}"/>
              </a:ext>
            </a:extLst>
          </p:cNvPr>
          <p:cNvPicPr>
            <a:picLocks noChangeAspect="1"/>
          </p:cNvPicPr>
          <p:nvPr/>
        </p:nvPicPr>
        <p:blipFill>
          <a:blip r:embed="rId2"/>
          <a:stretch>
            <a:fillRect/>
          </a:stretch>
        </p:blipFill>
        <p:spPr>
          <a:xfrm>
            <a:off x="7602388" y="3845641"/>
            <a:ext cx="3926666" cy="2770593"/>
          </a:xfrm>
          <a:prstGeom prst="rect">
            <a:avLst/>
          </a:prstGeom>
        </p:spPr>
      </p:pic>
    </p:spTree>
    <p:extLst>
      <p:ext uri="{BB962C8B-B14F-4D97-AF65-F5344CB8AC3E}">
        <p14:creationId xmlns:p14="http://schemas.microsoft.com/office/powerpoint/2010/main" val="992289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474</TotalTime>
  <Words>1233</Words>
  <Application>Microsoft Office PowerPoint</Application>
  <PresentationFormat>Widescreen</PresentationFormat>
  <Paragraphs>190</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Circuit</vt:lpstr>
      <vt:lpstr>Reddit Random Acts of Pizza</vt:lpstr>
      <vt:lpstr>Introduction</vt:lpstr>
      <vt:lpstr>Dataset</vt:lpstr>
      <vt:lpstr>Features in Model</vt:lpstr>
      <vt:lpstr>Modeling Prep</vt:lpstr>
      <vt:lpstr>Methods</vt:lpstr>
      <vt:lpstr>Part 1 – Text Data Model</vt:lpstr>
      <vt:lpstr>Text Feature Extraction – Method 1</vt:lpstr>
      <vt:lpstr>Text Feature Extraction – Method 1 Results</vt:lpstr>
      <vt:lpstr>Text Feature Extraction – Method 2</vt:lpstr>
      <vt:lpstr>Text Feature Extraction – Method 2 Results</vt:lpstr>
      <vt:lpstr>Comparison Method 1 + Method 2 Text Models</vt:lpstr>
      <vt:lpstr>Part 2 – Numeric Data Model</vt:lpstr>
      <vt:lpstr>Numeric Data</vt:lpstr>
      <vt:lpstr>Model</vt:lpstr>
      <vt:lpstr>Should Models be Combined?</vt:lpstr>
      <vt:lpstr>Possible Reasons for Unsuccessful text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Reddit Random Acts of Pizza</dc:title>
  <dc:creator>Fallah, Holly</dc:creator>
  <cp:lastModifiedBy>Fallah, Holly</cp:lastModifiedBy>
  <cp:revision>27</cp:revision>
  <dcterms:created xsi:type="dcterms:W3CDTF">2019-04-09T02:52:31Z</dcterms:created>
  <dcterms:modified xsi:type="dcterms:W3CDTF">2019-04-23T00:20:41Z</dcterms:modified>
</cp:coreProperties>
</file>