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64" r:id="rId5"/>
    <p:sldId id="259" r:id="rId6"/>
    <p:sldId id="304" r:id="rId7"/>
    <p:sldId id="305" r:id="rId8"/>
    <p:sldId id="306" r:id="rId9"/>
    <p:sldId id="308" r:id="rId10"/>
    <p:sldId id="309" r:id="rId11"/>
    <p:sldId id="310" r:id="rId12"/>
    <p:sldId id="260" r:id="rId13"/>
    <p:sldId id="261" r:id="rId14"/>
    <p:sldId id="262" r:id="rId15"/>
    <p:sldId id="307" r:id="rId16"/>
    <p:sldId id="335" r:id="rId17"/>
    <p:sldId id="263" r:id="rId18"/>
    <p:sldId id="265" r:id="rId19"/>
    <p:sldId id="266" r:id="rId20"/>
    <p:sldId id="322" r:id="rId21"/>
    <p:sldId id="336" r:id="rId22"/>
    <p:sldId id="267" r:id="rId23"/>
    <p:sldId id="268" r:id="rId24"/>
    <p:sldId id="269" r:id="rId25"/>
    <p:sldId id="323" r:id="rId26"/>
    <p:sldId id="337" r:id="rId27"/>
    <p:sldId id="270" r:id="rId28"/>
    <p:sldId id="271" r:id="rId29"/>
    <p:sldId id="273" r:id="rId30"/>
    <p:sldId id="317" r:id="rId31"/>
    <p:sldId id="318" r:id="rId32"/>
    <p:sldId id="338" r:id="rId33"/>
    <p:sldId id="274" r:id="rId34"/>
    <p:sldId id="275" r:id="rId35"/>
    <p:sldId id="276" r:id="rId36"/>
    <p:sldId id="324" r:id="rId37"/>
    <p:sldId id="339" r:id="rId38"/>
    <p:sldId id="277" r:id="rId39"/>
    <p:sldId id="278" r:id="rId40"/>
    <p:sldId id="279" r:id="rId41"/>
    <p:sldId id="325" r:id="rId42"/>
    <p:sldId id="340" r:id="rId43"/>
    <p:sldId id="280" r:id="rId44"/>
    <p:sldId id="281" r:id="rId45"/>
    <p:sldId id="326" r:id="rId46"/>
    <p:sldId id="315" r:id="rId47"/>
    <p:sldId id="316" r:id="rId48"/>
    <p:sldId id="282" r:id="rId49"/>
    <p:sldId id="283" r:id="rId50"/>
    <p:sldId id="284" r:id="rId51"/>
    <p:sldId id="327" r:id="rId52"/>
    <p:sldId id="311" r:id="rId53"/>
    <p:sldId id="312" r:id="rId54"/>
    <p:sldId id="313" r:id="rId55"/>
    <p:sldId id="314" r:id="rId56"/>
    <p:sldId id="285" r:id="rId57"/>
    <p:sldId id="286" r:id="rId58"/>
    <p:sldId id="287" r:id="rId59"/>
    <p:sldId id="328" r:id="rId60"/>
    <p:sldId id="341" r:id="rId61"/>
    <p:sldId id="288" r:id="rId62"/>
    <p:sldId id="289" r:id="rId63"/>
    <p:sldId id="290" r:id="rId64"/>
    <p:sldId id="329" r:id="rId65"/>
    <p:sldId id="342" r:id="rId66"/>
    <p:sldId id="291" r:id="rId67"/>
    <p:sldId id="293" r:id="rId68"/>
    <p:sldId id="292" r:id="rId69"/>
    <p:sldId id="330" r:id="rId70"/>
    <p:sldId id="343" r:id="rId71"/>
    <p:sldId id="294" r:id="rId72"/>
    <p:sldId id="295" r:id="rId73"/>
    <p:sldId id="296" r:id="rId74"/>
    <p:sldId id="331" r:id="rId75"/>
    <p:sldId id="344" r:id="rId76"/>
    <p:sldId id="297" r:id="rId77"/>
    <p:sldId id="299" r:id="rId78"/>
    <p:sldId id="298" r:id="rId79"/>
    <p:sldId id="332" r:id="rId80"/>
    <p:sldId id="345" r:id="rId81"/>
    <p:sldId id="320" r:id="rId82"/>
    <p:sldId id="300" r:id="rId83"/>
    <p:sldId id="321" r:id="rId84"/>
    <p:sldId id="333" r:id="rId85"/>
    <p:sldId id="346" r:id="rId86"/>
    <p:sldId id="301" r:id="rId87"/>
    <p:sldId id="302" r:id="rId88"/>
    <p:sldId id="303" r:id="rId89"/>
    <p:sldId id="334" r:id="rId90"/>
    <p:sldId id="347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53AB6-637B-754C-AFA1-435C4ABFD4B3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7465E-4795-384F-ABF2-2772EDC7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141 and line 112 are significantly different from each other </a:t>
            </a:r>
          </a:p>
          <a:p>
            <a:r>
              <a:rPr lang="en-US" dirty="0"/>
              <a:t>Seems weird</a:t>
            </a:r>
          </a:p>
          <a:p>
            <a:r>
              <a:rPr lang="en-US" dirty="0"/>
              <a:t>Going to check on this at a later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7465E-4795-384F-ABF2-2772EDC71D6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8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EB69-9387-C443-8147-152257D7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9B2F7-0E47-8348-BD01-1A52046D8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2FA7-1727-834E-B96E-4ED1CD6A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4065-09CC-D845-9B24-6AC15F650338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670F-8647-F348-ADCB-9C876737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BD0F-1256-2645-8B83-B225F9A2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4A8C-281C-F94C-BE3D-4CF94B78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7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BB86-A3EE-B744-B258-7FC0C5F9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DF9F8-2484-8C4A-B1C3-F205FFD43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DB8A-C061-BB4B-9B0F-D0EF7144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4065-09CC-D845-9B24-6AC15F650338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7261-F89A-E041-B5FC-394C2137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A55D-9F5C-C341-AB25-D190A2D7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4A8C-281C-F94C-BE3D-4CF94B78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30E1B-86B3-494D-830A-B8C7B283D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FE5EF-5AAA-1946-B443-5AB99BED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4828-E317-1447-800C-EF34EE1D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4065-09CC-D845-9B24-6AC15F650338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2445-654C-444E-801E-DAC62B9C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0630-C421-4D4D-9E9F-592E9BE7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4A8C-281C-F94C-BE3D-4CF94B78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5465-3D48-A940-9668-D63325C5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2898-E311-D048-8BEA-9A155B94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A5E6-9DD4-D946-AC58-D3B514AE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4065-09CC-D845-9B24-6AC15F650338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9AC8-9242-C44B-98DB-93254CAA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BD9E-F4B8-EB43-9C8F-7CF10A72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4A8C-281C-F94C-BE3D-4CF94B78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9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0DDD-F579-4B4A-BBB4-861F1F75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5E2CB-0F94-E34E-8E91-901C7A7F6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5F36-8AAE-2644-AD8A-D4450FF7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4065-09CC-D845-9B24-6AC15F650338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E20E8-D1C3-4A4B-988A-1E4DB867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D1F9-7EC9-134C-980F-2E148704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4A8C-281C-F94C-BE3D-4CF94B78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6D7-E4F6-0F42-9D8C-5D8F37E0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EEA4-8594-684C-B402-ED2BED06C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2C568-CFF7-A84D-B530-71F8B4306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6351-23CF-4D48-9159-275F73FF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4065-09CC-D845-9B24-6AC15F650338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012AC-77D7-B243-8CFA-2F1F4989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B46C7-B568-2042-AA6A-955CBBB5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4A8C-281C-F94C-BE3D-4CF94B78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C118-9E4F-4547-A79B-55A3DCC2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C1810-FE8B-A148-A313-FA2F9F695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0B8A0-D8A4-3947-9B03-F70113091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A02CE-52ED-F54A-ADB4-9A14DDC76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5B5B3-DB80-4441-9C05-8CCF953B6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0DE2E-16EC-2F46-A190-8B5B9076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4065-09CC-D845-9B24-6AC15F650338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27B49-E76E-C446-8C36-F1980796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59207-C33F-3F4D-A010-F097DC89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4A8C-281C-F94C-BE3D-4CF94B78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0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DD35-0E14-6845-9AE2-27A269C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51762-1428-824D-8A38-58CC500D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4065-09CC-D845-9B24-6AC15F650338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A71DD-C9BC-9D4B-8D60-72EFB0DC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7C5A2-6CB6-0949-A6EE-02AA6D9F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4A8C-281C-F94C-BE3D-4CF94B78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5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77B78-90E9-3748-9F22-0F9F2E1E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4065-09CC-D845-9B24-6AC15F650338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607A1-A707-1146-A215-9C22507D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99225-864D-0F48-B1F4-9C97D0F7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4A8C-281C-F94C-BE3D-4CF94B78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5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8918-D360-A648-A084-28308E9F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39C4-32D3-CC47-B0C7-612B0D8F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A57A7-F47F-0844-8187-9C6B21B4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D5BAE-4386-C84E-8E23-319BF4E8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4065-09CC-D845-9B24-6AC15F650338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1CE89-846A-8243-948C-46801A9D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72B79-7A04-BA48-9C91-06C34CB3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4A8C-281C-F94C-BE3D-4CF94B78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7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205E-CE9C-B44A-A58A-C6624C2F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54B41-BA42-EE44-B06D-FE381E8F8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19B9E-A5C8-F84B-87D4-9F99FC6C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DC69-7729-A946-B524-735AABB6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4065-09CC-D845-9B24-6AC15F650338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7C3B-165B-1048-9FD0-55CC961A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E29FD-925F-FF49-8258-A39CCA45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4A8C-281C-F94C-BE3D-4CF94B78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0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7376F-C24F-4348-B695-5810357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1C4B9-518F-E246-BAE4-CDFB798D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6EA1-BE30-4940-8867-398C2F223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C4065-09CC-D845-9B24-6AC15F650338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9B73-5ABF-984A-8978-D8977DE4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D52B-2ACB-8D44-A864-865434804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4A8C-281C-F94C-BE3D-4CF94B783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(null)"/><Relationship Id="rId2" Type="http://schemas.openxmlformats.org/officeDocument/2006/relationships/image" Target="../media/image10.(null)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(null)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(null)"/><Relationship Id="rId2" Type="http://schemas.openxmlformats.org/officeDocument/2006/relationships/image" Target="../media/image13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(null)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(null)"/><Relationship Id="rId2" Type="http://schemas.openxmlformats.org/officeDocument/2006/relationships/image" Target="../media/image16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(null)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(null)"/><Relationship Id="rId2" Type="http://schemas.openxmlformats.org/officeDocument/2006/relationships/image" Target="../media/image19.(null)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(null)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(null)"/><Relationship Id="rId2" Type="http://schemas.openxmlformats.org/officeDocument/2006/relationships/image" Target="../media/image22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(null)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(null)"/><Relationship Id="rId2" Type="http://schemas.openxmlformats.org/officeDocument/2006/relationships/image" Target="../media/image25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(null)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(null)"/><Relationship Id="rId2" Type="http://schemas.openxmlformats.org/officeDocument/2006/relationships/image" Target="../media/image28.(null)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(null)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(null)"/><Relationship Id="rId2" Type="http://schemas.openxmlformats.org/officeDocument/2006/relationships/image" Target="../media/image31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(null)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(null)"/><Relationship Id="rId2" Type="http://schemas.openxmlformats.org/officeDocument/2006/relationships/image" Target="../media/image34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(null)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(null)"/><Relationship Id="rId2" Type="http://schemas.openxmlformats.org/officeDocument/2006/relationships/image" Target="../media/image37.(null)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(null)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(null)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(null)"/><Relationship Id="rId2" Type="http://schemas.openxmlformats.org/officeDocument/2006/relationships/image" Target="../media/image41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(null)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(null)"/><Relationship Id="rId2" Type="http://schemas.openxmlformats.org/officeDocument/2006/relationships/image" Target="../media/image44.(null)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(null)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(null)"/><Relationship Id="rId2" Type="http://schemas.openxmlformats.org/officeDocument/2006/relationships/image" Target="../media/image47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(null)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(null)"/><Relationship Id="rId2" Type="http://schemas.openxmlformats.org/officeDocument/2006/relationships/image" Target="../media/image50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(null)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(null)"/><Relationship Id="rId2" Type="http://schemas.openxmlformats.org/officeDocument/2006/relationships/image" Target="../media/image53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(null)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(null)"/><Relationship Id="rId2" Type="http://schemas.openxmlformats.org/officeDocument/2006/relationships/image" Target="../media/image56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(null)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(null)"/><Relationship Id="rId2" Type="http://schemas.openxmlformats.org/officeDocument/2006/relationships/image" Target="../media/image59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(null)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(null)"/><Relationship Id="rId2" Type="http://schemas.openxmlformats.org/officeDocument/2006/relationships/image" Target="../media/image62.(null)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(null)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(null)"/><Relationship Id="rId2" Type="http://schemas.openxmlformats.org/officeDocument/2006/relationships/image" Target="../media/image65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(null)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(null)"/><Relationship Id="rId2" Type="http://schemas.openxmlformats.org/officeDocument/2006/relationships/image" Target="../media/image68.(null)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(null)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(null)"/><Relationship Id="rId2" Type="http://schemas.openxmlformats.org/officeDocument/2006/relationships/image" Target="../media/image71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(null)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(null)"/><Relationship Id="rId2" Type="http://schemas.openxmlformats.org/officeDocument/2006/relationships/image" Target="../media/image74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(null)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(null)"/><Relationship Id="rId2" Type="http://schemas.openxmlformats.org/officeDocument/2006/relationships/image" Target="../media/image77.(null)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(null)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(null)"/><Relationship Id="rId2" Type="http://schemas.openxmlformats.org/officeDocument/2006/relationships/image" Target="../media/image80.(null)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(null)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(null)"/><Relationship Id="rId2" Type="http://schemas.openxmlformats.org/officeDocument/2006/relationships/image" Target="../media/image83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(null)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(null)"/><Relationship Id="rId2" Type="http://schemas.openxmlformats.org/officeDocument/2006/relationships/image" Target="../media/image86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(null)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(null)"/><Relationship Id="rId2" Type="http://schemas.openxmlformats.org/officeDocument/2006/relationships/image" Target="../media/image89.(null)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(null)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(null)"/><Relationship Id="rId2" Type="http://schemas.openxmlformats.org/officeDocument/2006/relationships/image" Target="../media/image92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(null)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(null)"/><Relationship Id="rId2" Type="http://schemas.openxmlformats.org/officeDocument/2006/relationships/image" Target="../media/image95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(null)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(null)"/><Relationship Id="rId2" Type="http://schemas.openxmlformats.org/officeDocument/2006/relationships/image" Target="../media/image98.(null)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(null)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(null)"/><Relationship Id="rId2" Type="http://schemas.openxmlformats.org/officeDocument/2006/relationships/image" Target="../media/image101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(null)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(null)"/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(null)"/><Relationship Id="rId2" Type="http://schemas.openxmlformats.org/officeDocument/2006/relationships/image" Target="../media/image104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(null)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(null)"/><Relationship Id="rId2" Type="http://schemas.openxmlformats.org/officeDocument/2006/relationships/image" Target="../media/image107.(null)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(null)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(null)"/><Relationship Id="rId2" Type="http://schemas.openxmlformats.org/officeDocument/2006/relationships/image" Target="../media/image110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(null)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(null)"/><Relationship Id="rId2" Type="http://schemas.openxmlformats.org/officeDocument/2006/relationships/image" Target="../media/image113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(null)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(null)"/><Relationship Id="rId2" Type="http://schemas.openxmlformats.org/officeDocument/2006/relationships/image" Target="../media/image116.(null)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(null)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(null)"/><Relationship Id="rId2" Type="http://schemas.openxmlformats.org/officeDocument/2006/relationships/image" Target="../media/image119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(null)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(null)"/><Relationship Id="rId2" Type="http://schemas.openxmlformats.org/officeDocument/2006/relationships/image" Target="../media/image122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(null)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(null)"/><Relationship Id="rId2" Type="http://schemas.openxmlformats.org/officeDocument/2006/relationships/image" Target="../media/image125.(null)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(null)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(null)"/><Relationship Id="rId2" Type="http://schemas.openxmlformats.org/officeDocument/2006/relationships/image" Target="../media/image128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(null)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(null)"/><Relationship Id="rId2" Type="http://schemas.openxmlformats.org/officeDocument/2006/relationships/image" Target="../media/image131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(null)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(null)"/><Relationship Id="rId2" Type="http://schemas.openxmlformats.org/officeDocument/2006/relationships/image" Target="../media/image134.(null)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(null)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(null)"/><Relationship Id="rId4" Type="http://schemas.openxmlformats.org/officeDocument/2006/relationships/image" Target="../media/image138.(null)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(null)"/><Relationship Id="rId2" Type="http://schemas.openxmlformats.org/officeDocument/2006/relationships/image" Target="../media/image140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1011-9159-EA40-915C-CF811DC8C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Aneuploidy: Chromosome-wide gene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75056-20CE-2B4C-90CD-5F022EB4C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2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DBC4-90F7-C54E-8CEF-87E2AEA5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1: Old MA Lines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16BA5-17E2-9942-B63E-25C6274AA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07132" cy="48071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88190-C37A-E543-AF00-BA1992178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331" y="1690687"/>
            <a:ext cx="5040085" cy="50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81CD-F569-8B4D-837C-F7584FA6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1: Old MA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760B3-81BE-B24B-A652-132C0291C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81" y="1579176"/>
            <a:ext cx="4831080" cy="4831080"/>
          </a:xfrm>
        </p:spPr>
      </p:pic>
    </p:spTree>
    <p:extLst>
      <p:ext uri="{BB962C8B-B14F-4D97-AF65-F5344CB8AC3E}">
        <p14:creationId xmlns:p14="http://schemas.microsoft.com/office/powerpoint/2010/main" val="42479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FCF0AC-77A1-774E-8E45-A67ED481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2: GC Lines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A760B-1203-444E-BE33-15BA01BD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</a:t>
            </a:r>
          </a:p>
          <a:p>
            <a:pPr marL="0" indent="0">
              <a:buNone/>
            </a:pPr>
            <a:r>
              <a:rPr lang="en-US" dirty="0"/>
              <a:t>Line          19      5  0.2561   0.674  0.848</a:t>
            </a:r>
          </a:p>
          <a:p>
            <a:pPr marL="0" indent="0">
              <a:buNone/>
            </a:pPr>
            <a:r>
              <a:rPr lang="en-US" dirty="0"/>
              <a:t>Residuals   8380   3184  0.3799 </a:t>
            </a:r>
          </a:p>
        </p:txBody>
      </p:sp>
    </p:spTree>
    <p:extLst>
      <p:ext uri="{BB962C8B-B14F-4D97-AF65-F5344CB8AC3E}">
        <p14:creationId xmlns:p14="http://schemas.microsoft.com/office/powerpoint/2010/main" val="295829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BF8D-EC0C-9046-AD76-E09F24E3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2: GC Lines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A9D872-4169-9F4C-8CC1-3B7663D3F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1" y="1421174"/>
            <a:ext cx="5154977" cy="51549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39EF18-0717-344D-AD71-8ECF4FCBD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70" y="1421174"/>
            <a:ext cx="5243110" cy="52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0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7095-3387-7B4B-84AB-482E4FBD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2: GC Lines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A74F-B95E-CE4D-A169-D67D5389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  <a:p>
            <a:pPr lvl="2"/>
            <a:r>
              <a:rPr lang="en-US" dirty="0"/>
              <a:t>No significant difference between any of the lines </a:t>
            </a:r>
          </a:p>
          <a:p>
            <a:pPr lvl="2"/>
            <a:r>
              <a:rPr lang="en-US" dirty="0"/>
              <a:t>All are disomic for chromosome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16353-29EE-834F-B93D-705434EEB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173" y="1046602"/>
            <a:ext cx="5221996" cy="5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4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D8F9-587F-414D-8DDF-21604A90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2: New MA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365C-B7C5-1445-AF19-9C8EF72C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</a:t>
            </a:r>
          </a:p>
          <a:p>
            <a:r>
              <a:rPr lang="en-US" dirty="0"/>
              <a:t>Line           7    7.7   1.104   1.696  0.105</a:t>
            </a:r>
          </a:p>
          <a:p>
            <a:r>
              <a:rPr lang="en-US" dirty="0"/>
              <a:t>Residuals   3352 2182.1   0.651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721C1-603C-334A-BD16-4059043EE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17082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F958F-0352-084B-AEFE-0C4371000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07" y="3317082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CA7E1-23E0-F942-B2B6-F10638196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14" y="1197501"/>
            <a:ext cx="4977786" cy="49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2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FB3-5CE9-2448-8352-70106F44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2: Old MA Lines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18165-2ABC-404E-866E-5592B3AB5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6" y="1525664"/>
            <a:ext cx="3200400" cy="3200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51D59-63F3-A349-AFEF-C34DADA3C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3" y="1473597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C4753-407F-4247-88D8-4B811BE47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167" y="1525664"/>
            <a:ext cx="4581586" cy="45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BF65-ABCA-FE4C-8D85-A611CA50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Chromosome 3: GC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AF38-F192-4F48-9A66-F0C92FBF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  </a:t>
            </a:r>
            <a:r>
              <a:rPr lang="en-US" dirty="0" err="1"/>
              <a:t>Pr</a:t>
            </a:r>
            <a:r>
              <a:rPr lang="en-US" dirty="0"/>
              <a:t>(&gt;F)   </a:t>
            </a:r>
          </a:p>
          <a:p>
            <a:pPr marL="0" indent="0">
              <a:buNone/>
            </a:pPr>
            <a:r>
              <a:rPr lang="en-US" dirty="0"/>
              <a:t> Line          19   16.6  0.8727    2.72 8.09e-05 ***</a:t>
            </a:r>
          </a:p>
          <a:p>
            <a:pPr marL="0" indent="0">
              <a:buNone/>
            </a:pPr>
            <a:r>
              <a:rPr lang="en-US" dirty="0"/>
              <a:t>Residuals   3340 1071.7  0.3209                    </a:t>
            </a:r>
          </a:p>
          <a:p>
            <a:pPr marL="0" indent="0">
              <a:buNone/>
            </a:pPr>
            <a:r>
              <a:rPr lang="en-US" dirty="0"/>
              <a:t> 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dirty="0"/>
              <a:t>Interesting, since this chromosome should be all disomic…</a:t>
            </a:r>
          </a:p>
        </p:txBody>
      </p:sp>
    </p:spTree>
    <p:extLst>
      <p:ext uri="{BB962C8B-B14F-4D97-AF65-F5344CB8AC3E}">
        <p14:creationId xmlns:p14="http://schemas.microsoft.com/office/powerpoint/2010/main" val="15050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A256-845D-A94E-9946-460F3202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3: GC Lines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847DDB-51D1-814B-B642-4385260EC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Nothing significantly different from anything else in Tukey’s test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FA4A578-355C-EC4E-A3B7-616F6B32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16" y="898619"/>
            <a:ext cx="4843539" cy="484353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5FE1C7-DCBA-BF41-AFF9-0A3588364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1" y="2776251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7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AB2C07-9FE2-6E4F-ACF8-8B9394EB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3: GC Lines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F3785-DDFC-6749-AD09-E197347B9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Nothing is significantly different from anything else, as expected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82056-6349-4A41-BEF7-AD6738A4CEC5}"/>
              </a:ext>
            </a:extLst>
          </p:cNvPr>
          <p:cNvSpPr txBox="1"/>
          <p:nvPr/>
        </p:nvSpPr>
        <p:spPr>
          <a:xfrm>
            <a:off x="6266985" y="5765180"/>
            <a:ext cx="4817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legend: Green-</a:t>
            </a:r>
            <a:r>
              <a:rPr lang="en-US" dirty="0" err="1"/>
              <a:t>euploid</a:t>
            </a:r>
            <a:endParaRPr lang="en-US" dirty="0"/>
          </a:p>
          <a:p>
            <a:r>
              <a:rPr lang="en-US" dirty="0"/>
              <a:t>Bright blue- trisomic somewhere else</a:t>
            </a:r>
          </a:p>
          <a:p>
            <a:r>
              <a:rPr lang="en-US" dirty="0"/>
              <a:t>Dark blue – monosomic somewhere else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290E3-FFC6-A948-88C9-81D0AFC1E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22" y="600598"/>
            <a:ext cx="5388592" cy="53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2497-C324-0748-97E3-51331513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1: GC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94AD-61CB-5042-BF09-F01B50D4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Chromosome 1 ANOVA results: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/>
              <a:t>Line          11  147.0  13.360   39.48 &lt;2e-16 ***</a:t>
            </a:r>
          </a:p>
          <a:p>
            <a:pPr marL="0" indent="0">
              <a:buNone/>
            </a:pPr>
            <a:r>
              <a:rPr lang="en-US" dirty="0"/>
              <a:t>Residuals   1032  349.2   0.338                  </a:t>
            </a:r>
          </a:p>
          <a:p>
            <a:pPr marL="0" indent="0">
              <a:buNone/>
            </a:pPr>
            <a:r>
              <a:rPr lang="en-US" dirty="0"/>
              <a:t> 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746348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0DD9-0CF4-F741-BDA7-8BF7063F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3: New MA 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37E87-2D4D-D24A-9CF7-6E714F26D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</a:t>
            </a:r>
          </a:p>
          <a:p>
            <a:r>
              <a:rPr lang="en-US" dirty="0"/>
              <a:t>Line           7    3.6  0.5198   0.887  0.516</a:t>
            </a:r>
          </a:p>
          <a:p>
            <a:r>
              <a:rPr lang="en-US" dirty="0"/>
              <a:t>Residuals   1336  782.9  0.5860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6C5A7-AE66-F94E-B6DF-24DDBD71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697" y="853348"/>
            <a:ext cx="5151303" cy="5151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010B4-092E-504F-9075-FBB54656E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0" y="3429000"/>
            <a:ext cx="32004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ABB938-7A03-1D4C-8DCB-268248383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4290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3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066A-9A54-DE4B-B6F0-1B38F803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3: Old MA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3DB9D-CCF4-7F4A-A3ED-1261F4F54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39" y="1828800"/>
            <a:ext cx="3200400" cy="3200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661D52-16A8-FA4A-AA23-D1D3C8830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22" y="1477108"/>
            <a:ext cx="4654061" cy="4654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E44BB-6F63-3648-B67A-87BE637E2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9" y="1828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0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4D0-4CDC-0543-B77C-EC831AD8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4: GC Lines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83107F-31CC-E145-BB81-17DC5F15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/>
              <a:t>Line           19     13  0.7045   2.672 0.000103 ***</a:t>
            </a:r>
          </a:p>
          <a:p>
            <a:pPr marL="0" indent="0">
              <a:buNone/>
            </a:pPr>
            <a:r>
              <a:rPr lang="en-US" dirty="0"/>
              <a:t>Residuals   15680   4134  0.2637  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49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2CCD-C940-6948-8CBB-166025ED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4: GC Lines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478B3-C88C-B34E-BC7A-913350982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3377"/>
            <a:ext cx="4791419" cy="47914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2F953C-9845-D544-877B-F6058700C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88" y="892364"/>
            <a:ext cx="5606668" cy="56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18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F1D2-2566-C749-A064-88449233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4: GC Lines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8C137-46B0-8F4C-B534-4B977806A3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59 and 1 are significantly different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Everything else looks as expected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7696F-8D06-D849-8127-2E0D0DADD539}"/>
              </a:ext>
            </a:extLst>
          </p:cNvPr>
          <p:cNvSpPr txBox="1"/>
          <p:nvPr/>
        </p:nvSpPr>
        <p:spPr>
          <a:xfrm>
            <a:off x="2386360" y="5678903"/>
            <a:ext cx="4817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legend: Green-</a:t>
            </a:r>
            <a:r>
              <a:rPr lang="en-US" dirty="0" err="1"/>
              <a:t>euploid</a:t>
            </a:r>
            <a:endParaRPr lang="en-US" dirty="0"/>
          </a:p>
          <a:p>
            <a:r>
              <a:rPr lang="en-US" dirty="0"/>
              <a:t>Bright blue- trisomic somewhere else</a:t>
            </a:r>
          </a:p>
          <a:p>
            <a:r>
              <a:rPr lang="en-US" dirty="0"/>
              <a:t>Dark blue – monosomic somewhere else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A8BA7-03C7-284D-8952-6E8EFA487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08" y="757137"/>
            <a:ext cx="5578835" cy="557883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F75C8-FE01-5D44-B084-4C8BBB8E1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88524"/>
              </p:ext>
            </p:extLst>
          </p:nvPr>
        </p:nvGraphicFramePr>
        <p:xfrm>
          <a:off x="127000" y="2754217"/>
          <a:ext cx="66040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099099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9542408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657070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076159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806055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6476249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5066062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7279913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0.00026316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59-1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-1.34E-01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-0.2263591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-0.0426329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0.0000393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32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615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977D-11EE-E24E-9E67-2E4FEAEF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4: New MA Lines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A83C5F-D49F-334D-9663-74D75241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642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 </a:t>
            </a:r>
            <a:r>
              <a:rPr lang="en-US" dirty="0" err="1"/>
              <a:t>Pr</a:t>
            </a:r>
            <a:r>
              <a:rPr lang="en-US" dirty="0"/>
              <a:t>(&gt;F) </a:t>
            </a:r>
          </a:p>
          <a:p>
            <a:r>
              <a:rPr lang="en-US" dirty="0"/>
              <a:t>  Line           7    9.2  1.3095   3.403 0.00124 **</a:t>
            </a:r>
          </a:p>
          <a:p>
            <a:r>
              <a:rPr lang="en-US" dirty="0"/>
              <a:t>Residuals   6272 2413.8  0.3849                   </a:t>
            </a:r>
          </a:p>
          <a:p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879D9-7487-6D43-89BE-087ED45F2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349" y="3657600"/>
            <a:ext cx="3200400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283717-FCE8-C94A-99E1-996EA15D8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7600"/>
            <a:ext cx="3200400" cy="320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746B25-4B6A-1444-8A56-DD092C319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940" y="157957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21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4F3C-95BA-C443-995B-8567A1BC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4: Old MA Lines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ADA586-670B-8C4A-AD05-71B53A4C0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2" y="1582616"/>
            <a:ext cx="3200400" cy="32004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1147F-7399-E14D-A5CF-D201E1DA6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15" y="1582616"/>
            <a:ext cx="320040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3217BD-90CA-574E-BD32-DAD003D2D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08" y="1441939"/>
            <a:ext cx="4654060" cy="46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49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20203B-94FE-634E-B5FF-72249849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5: GC Lines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44703-11D0-FD42-847F-7F889C56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 </a:t>
            </a:r>
          </a:p>
          <a:p>
            <a:pPr marL="0" indent="0">
              <a:buNone/>
            </a:pPr>
            <a:r>
              <a:rPr lang="en-US" dirty="0"/>
              <a:t> Line           9  124.8  13.872   28.51 &lt;2e-16 ***</a:t>
            </a:r>
          </a:p>
          <a:p>
            <a:pPr marL="0" indent="0">
              <a:buNone/>
            </a:pPr>
            <a:r>
              <a:rPr lang="en-US" dirty="0"/>
              <a:t>Residuals   2960 1440.1   0.487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895858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B4CD-7EC0-4241-8364-5FA8DF7A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5: GC Lines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9842BC-C6BD-A840-B5CB-0EB134F5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8" y="1277957"/>
            <a:ext cx="5188026" cy="51880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D6D3BA-E8D9-5F42-9029-7248A9420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26" y="1159066"/>
            <a:ext cx="5425807" cy="54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21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95C9-E9DF-2D41-AB6D-D8871DD2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5: GC Lines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3F7ED-3089-0246-AC57-263E84DF2916}"/>
              </a:ext>
            </a:extLst>
          </p:cNvPr>
          <p:cNvSpPr txBox="1"/>
          <p:nvPr/>
        </p:nvSpPr>
        <p:spPr>
          <a:xfrm>
            <a:off x="425773" y="3973780"/>
            <a:ext cx="4817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legend: Green-</a:t>
            </a:r>
            <a:r>
              <a:rPr lang="en-US" dirty="0" err="1"/>
              <a:t>euploid</a:t>
            </a:r>
            <a:endParaRPr lang="en-US" dirty="0"/>
          </a:p>
          <a:p>
            <a:r>
              <a:rPr lang="en-US" dirty="0"/>
              <a:t>Bright blue- trisomic somewhere else</a:t>
            </a:r>
          </a:p>
          <a:p>
            <a:r>
              <a:rPr lang="en-US" dirty="0"/>
              <a:t>Dark blue – monosomic somewhere else</a:t>
            </a:r>
          </a:p>
          <a:p>
            <a:r>
              <a:rPr lang="en-US" dirty="0"/>
              <a:t>Hot pink – trisomic for this chromosome</a:t>
            </a:r>
          </a:p>
          <a:p>
            <a:r>
              <a:rPr lang="en-US" dirty="0"/>
              <a:t>Green dotted line: y=0.538, expected log2 value for a chromosome that is 1.5x  </a:t>
            </a:r>
          </a:p>
          <a:p>
            <a:r>
              <a:rPr lang="en-US" dirty="0"/>
              <a:t>Purple dotted line: y= -1, expected log2 value for a chromosome that is 0.5x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699A6-FE62-B64D-960C-5189ACC09FF8}"/>
              </a:ext>
            </a:extLst>
          </p:cNvPr>
          <p:cNvSpPr txBox="1"/>
          <p:nvPr/>
        </p:nvSpPr>
        <p:spPr>
          <a:xfrm>
            <a:off x="838200" y="1516566"/>
            <a:ext cx="5146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evidence for any compensation or attenuation</a:t>
            </a:r>
          </a:p>
          <a:p>
            <a:r>
              <a:rPr lang="en-US" dirty="0"/>
              <a:t>Average for each boxplot falls pretty close to the expected value for a trisomic line.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4E0E43-CEF9-C646-95EB-F40CF72F8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4" y="658550"/>
            <a:ext cx="6113447" cy="611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287-28F7-864F-847E-7189EB54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1: GC Lines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BF77AE-366C-614C-BCB1-B8454F11F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801" y="1027906"/>
            <a:ext cx="5157787" cy="823912"/>
          </a:xfrm>
        </p:spPr>
        <p:txBody>
          <a:bodyPr/>
          <a:lstStyle/>
          <a:p>
            <a:r>
              <a:rPr lang="en-US" dirty="0"/>
              <a:t>Residuals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493EBE-E59B-2C40-853A-0A5AEE2CB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63" y="1304950"/>
            <a:ext cx="4991386" cy="499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BF41-656E-8D49-9007-2E8EAE23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</a:t>
            </a:r>
            <a:r>
              <a:rPr lang="en-US" dirty="0"/>
              <a:t> 5 MA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86F3-DB1E-6B4D-9F61-8DC79C08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  </a:t>
            </a:r>
            <a:r>
              <a:rPr lang="en-US" dirty="0" err="1"/>
              <a:t>Pr</a:t>
            </a:r>
            <a:r>
              <a:rPr lang="en-US" dirty="0"/>
              <a:t>(&gt;F)    Line           </a:t>
            </a:r>
          </a:p>
          <a:p>
            <a:r>
              <a:rPr lang="en-US" dirty="0"/>
              <a:t>3   52.4  17.451   25.03 1.06e-15 ***</a:t>
            </a:r>
          </a:p>
          <a:p>
            <a:r>
              <a:rPr lang="en-US" dirty="0"/>
              <a:t>Residuals   1184  825.6   0.697                     </a:t>
            </a:r>
          </a:p>
          <a:p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981844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437E-7E90-074A-936C-2DB37007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</a:t>
            </a:r>
            <a:r>
              <a:rPr lang="en-US" dirty="0"/>
              <a:t> 5 MA Lines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F77D97-6FFE-9A40-8039-18FFC7AB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59" y="1027906"/>
            <a:ext cx="5050970" cy="50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50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00D7-DC12-3C4D-809D-D322CF94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5: Old MA Lines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B6F961-6EC7-6D45-80AD-5C51062CD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93" y="1292102"/>
            <a:ext cx="5175737" cy="51757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AEC443-2553-CD48-AE50-96784878C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4" y="2354202"/>
            <a:ext cx="32004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E31953-4FCB-DA46-B4CA-724778EDF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294" y="235420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67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2DD7-065F-6344-A231-D7722EDA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6: GC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3132-0C39-FD44-A718-425FC53A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</a:t>
            </a:r>
          </a:p>
          <a:p>
            <a:pPr marL="0" indent="0">
              <a:buNone/>
            </a:pPr>
            <a:r>
              <a:rPr lang="en-US" dirty="0"/>
              <a:t>Line          19    6.1  0.3214   1.203  0.245</a:t>
            </a:r>
          </a:p>
          <a:p>
            <a:pPr marL="0" indent="0">
              <a:buNone/>
            </a:pPr>
            <a:r>
              <a:rPr lang="en-US" dirty="0"/>
              <a:t>Residuals   2280  609.4  0.2673 </a:t>
            </a:r>
          </a:p>
        </p:txBody>
      </p:sp>
    </p:spTree>
    <p:extLst>
      <p:ext uri="{BB962C8B-B14F-4D97-AF65-F5344CB8AC3E}">
        <p14:creationId xmlns:p14="http://schemas.microsoft.com/office/powerpoint/2010/main" val="3651970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572B-3B61-A747-B07A-D475F5E6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6: GC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4D678-0548-234E-92F8-4DD3D98F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significant from anything else in the Tukey’s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090F0-1156-0341-BF80-3DBAE5115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0492"/>
            <a:ext cx="4515998" cy="4515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A8880-DBA2-1942-804C-5DA520ED1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72" y="2434144"/>
            <a:ext cx="4460914" cy="44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23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F640-AF71-574C-B7A5-1D9E2B67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6: GC Lines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FB149-C448-E44C-B790-44C10BB15696}"/>
              </a:ext>
            </a:extLst>
          </p:cNvPr>
          <p:cNvSpPr txBox="1"/>
          <p:nvPr/>
        </p:nvSpPr>
        <p:spPr>
          <a:xfrm>
            <a:off x="726856" y="3895722"/>
            <a:ext cx="4817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legend: Green-</a:t>
            </a:r>
            <a:r>
              <a:rPr lang="en-US" dirty="0" err="1"/>
              <a:t>euploid</a:t>
            </a:r>
            <a:endParaRPr lang="en-US" dirty="0"/>
          </a:p>
          <a:p>
            <a:r>
              <a:rPr lang="en-US" dirty="0"/>
              <a:t>Bright blue- trisomic somewhere else</a:t>
            </a:r>
          </a:p>
          <a:p>
            <a:r>
              <a:rPr lang="en-US" dirty="0"/>
              <a:t>Dark blue – monosomic somewhere else</a:t>
            </a:r>
          </a:p>
          <a:p>
            <a:r>
              <a:rPr lang="en-US" dirty="0"/>
              <a:t>Hot pink – trisomic for this chromosome</a:t>
            </a:r>
          </a:p>
          <a:p>
            <a:r>
              <a:rPr lang="en-US" dirty="0"/>
              <a:t>Green dotted line: y=0.538, expected log2 value for a chromosome that is 1.5x  </a:t>
            </a:r>
          </a:p>
          <a:p>
            <a:r>
              <a:rPr lang="en-US" dirty="0"/>
              <a:t>Purple dotted line: y= -1, expected log2 value for a chromosome that is 0.5x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462174-B98C-1E42-B6C5-4D9461BE0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88" y="563429"/>
            <a:ext cx="6032654" cy="60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6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B6AC-9F9B-EF46-B496-65737C32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6: New MA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EEF7-84D1-5148-B720-013115DE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</a:t>
            </a:r>
          </a:p>
          <a:p>
            <a:r>
              <a:rPr lang="en-US" dirty="0"/>
              <a:t>Line          7    2.3  0.3295   0.709  0.664</a:t>
            </a:r>
          </a:p>
          <a:p>
            <a:r>
              <a:rPr lang="en-US" dirty="0"/>
              <a:t>Residuals   912  423.9  0.4648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1C59C-C797-8B43-911D-7EC48B18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429000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AFBA9-3CF5-4D45-9FBE-A843113E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46" y="342900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04F464-84E7-614B-A721-6A1AB5608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354" y="1027906"/>
            <a:ext cx="4339728" cy="43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94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4418-BEFD-5648-AF4D-2659FA1D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6: Old MA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F0BE0-D0C3-9543-9067-E5E07D0CF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47" y="1052939"/>
            <a:ext cx="5539153" cy="55391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85FD8-ACF6-3B43-A4DB-4F10909BE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47" y="1849682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444A06-68E2-BB44-A94B-ED820E64E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7" y="1934308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21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B6C8-420C-F746-A9D1-FCFFAB0F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7: GC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A258-63D9-7642-ACDE-8548BBD0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/>
              <a:t>Line          10  250.9  25.087   80.63 &lt;2e-16 ***</a:t>
            </a:r>
          </a:p>
          <a:p>
            <a:pPr marL="0" indent="0">
              <a:buNone/>
            </a:pPr>
            <a:r>
              <a:rPr lang="en-US" dirty="0"/>
              <a:t>Residuals   6028 1875.6   0.311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227680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4F12-224F-AC4C-9C35-ECF42C46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7: GC Lines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2D5DC7-FFBF-6443-9C58-148DE6659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1" y="1355074"/>
            <a:ext cx="5199043" cy="51990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2833A4-5EB3-FC4A-8AC5-3344E5A47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02" y="947448"/>
            <a:ext cx="5606669" cy="56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7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FAFF-3CEF-E44A-8F7B-489A5888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1: GC Lines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1BB4AA-9D8B-404D-9139-0629BE39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Tukey’s plot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99FB9-2666-5D4D-9672-14B295233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11" y="738130"/>
            <a:ext cx="5805889" cy="58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25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CECC-075F-354A-876F-6208A5CF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7: GC Lines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D663B-702A-7C45-9DB8-1EB1701E4AD7}"/>
              </a:ext>
            </a:extLst>
          </p:cNvPr>
          <p:cNvSpPr txBox="1"/>
          <p:nvPr/>
        </p:nvSpPr>
        <p:spPr>
          <a:xfrm>
            <a:off x="1066800" y="1690688"/>
            <a:ext cx="494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59,61,and 66 are statistically significantly different from all other lines (aneuploid and </a:t>
            </a:r>
            <a:r>
              <a:rPr lang="en-US" dirty="0" err="1"/>
              <a:t>euploid</a:t>
            </a:r>
            <a:r>
              <a:rPr lang="en-US" dirty="0"/>
              <a:t> alike)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 66: Is partial duplication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is breakpoint? Is it in a gene?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34E0B8-91AB-CA4F-AB01-55A30521F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11555"/>
              </p:ext>
            </p:extLst>
          </p:nvPr>
        </p:nvGraphicFramePr>
        <p:xfrm>
          <a:off x="287070" y="5052730"/>
          <a:ext cx="4127500" cy="802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823075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073149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877547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188901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22761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 adj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7140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66-61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-0.3391929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-0.4460143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-0.2323715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7725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66-59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-0.1920515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-0.2988729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-0.08523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666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61-59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0.14714143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0.04032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0.25396286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0.0004833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46507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3B34D59-4E69-204C-9472-D5CDF5D3190B}"/>
              </a:ext>
            </a:extLst>
          </p:cNvPr>
          <p:cNvSpPr txBox="1"/>
          <p:nvPr/>
        </p:nvSpPr>
        <p:spPr>
          <a:xfrm>
            <a:off x="4414570" y="5661006"/>
            <a:ext cx="4817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 legend: Green-</a:t>
            </a:r>
            <a:r>
              <a:rPr lang="en-US" sz="1100" dirty="0" err="1"/>
              <a:t>euploid</a:t>
            </a:r>
            <a:endParaRPr lang="en-US" sz="1100" dirty="0"/>
          </a:p>
          <a:p>
            <a:r>
              <a:rPr lang="en-US" sz="1100" dirty="0"/>
              <a:t>Bright blue- trisomic somewhere else</a:t>
            </a:r>
          </a:p>
          <a:p>
            <a:r>
              <a:rPr lang="en-US" sz="1100" dirty="0"/>
              <a:t>Dark blue – monosomic somewhere else</a:t>
            </a:r>
          </a:p>
          <a:p>
            <a:r>
              <a:rPr lang="en-US" sz="1100" dirty="0"/>
              <a:t>Hot pink – trisomic for this chromosome</a:t>
            </a:r>
          </a:p>
          <a:p>
            <a:r>
              <a:rPr lang="en-US" sz="1100" dirty="0"/>
              <a:t>Green dotted line: y=0.538, expected log2 value for a chromosome that is 1.5x  </a:t>
            </a:r>
          </a:p>
          <a:p>
            <a:r>
              <a:rPr lang="en-US" sz="1100" dirty="0"/>
              <a:t>Purple dotted line: y= -1, expected log2 value for a chromosome that is 0.5x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79BC8-DD2F-F14C-8CFB-CD640ABE4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99" y="826265"/>
            <a:ext cx="5684551" cy="5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87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87B0-72F9-D04B-A4BB-23CC6877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7: New MA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CCBA-1A0F-F646-90F0-6BB9BCBC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 </a:t>
            </a:r>
            <a:r>
              <a:rPr lang="en-US" dirty="0" err="1"/>
              <a:t>Pr</a:t>
            </a:r>
            <a:r>
              <a:rPr lang="en-US" dirty="0"/>
              <a:t>(&gt;F)   </a:t>
            </a:r>
          </a:p>
          <a:p>
            <a:r>
              <a:rPr lang="en-US" dirty="0"/>
              <a:t>Line           7    9.7  1.3900   3.049 0.00335 **</a:t>
            </a:r>
          </a:p>
          <a:p>
            <a:r>
              <a:rPr lang="en-US" dirty="0"/>
              <a:t>Residuals   4384 1998.6  0.4559                   </a:t>
            </a:r>
          </a:p>
          <a:p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2DD74-924A-7B4B-BDF1-26403C172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25425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6B07D-6E1D-254C-90BE-47E5917BB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42152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DB8BC-617F-DE41-9308-6A348FBB0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64215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64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A40B-9B81-984F-BAA4-26FEB133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7: Old MA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66DFC-91C2-BA4D-8E58-DB849ED5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5" y="1544880"/>
            <a:ext cx="3200400" cy="3200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01547-967C-F940-9F5F-14825D15C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54" y="314508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9A9A7-6839-9045-9274-5B60F0108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47" y="1125416"/>
            <a:ext cx="5220064" cy="52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40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2644-6E22-3643-9FB0-3B36B63D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8: GC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03C6-68FD-C94C-8C10-4AF9B8949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</a:t>
            </a:r>
          </a:p>
          <a:p>
            <a:pPr marL="0" indent="0">
              <a:buNone/>
            </a:pPr>
            <a:r>
              <a:rPr lang="en-US" dirty="0"/>
              <a:t>Line          19    9.4  0.4952   1.443  0.096 .</a:t>
            </a:r>
          </a:p>
          <a:p>
            <a:pPr marL="0" indent="0">
              <a:buNone/>
            </a:pPr>
            <a:r>
              <a:rPr lang="en-US" dirty="0"/>
              <a:t>Residuals   5540 1901.9  0.3433                </a:t>
            </a:r>
          </a:p>
          <a:p>
            <a:pPr marL="0" indent="0">
              <a:buNone/>
            </a:pPr>
            <a:r>
              <a:rPr lang="en-US" dirty="0"/>
              <a:t> 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C44F36-01B3-7D44-BD17-10A438836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887" y="3448280"/>
            <a:ext cx="320040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1E7D6-B977-C74A-9035-DC21E9E7D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81" y="539827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82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C0A8-061D-8A4E-A1F3-913E94DD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8: GC Lines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B221F-EC3A-234A-8EBC-35E4B303A20F}"/>
              </a:ext>
            </a:extLst>
          </p:cNvPr>
          <p:cNvSpPr txBox="1"/>
          <p:nvPr/>
        </p:nvSpPr>
        <p:spPr>
          <a:xfrm>
            <a:off x="991518" y="1690688"/>
            <a:ext cx="501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Nothing is significantly different from anything else, as expected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81AB8-33EF-3041-9222-0A17B89386C9}"/>
              </a:ext>
            </a:extLst>
          </p:cNvPr>
          <p:cNvSpPr txBox="1"/>
          <p:nvPr/>
        </p:nvSpPr>
        <p:spPr>
          <a:xfrm>
            <a:off x="4063545" y="5473719"/>
            <a:ext cx="4817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 legend: Green-</a:t>
            </a:r>
            <a:r>
              <a:rPr lang="en-US" sz="1100" dirty="0" err="1"/>
              <a:t>euploid</a:t>
            </a:r>
            <a:endParaRPr lang="en-US" sz="1100" dirty="0"/>
          </a:p>
          <a:p>
            <a:r>
              <a:rPr lang="en-US" sz="1100" dirty="0"/>
              <a:t>Bright blue- trisomic somewhere else</a:t>
            </a:r>
          </a:p>
          <a:p>
            <a:r>
              <a:rPr lang="en-US" sz="1100" dirty="0"/>
              <a:t>Dark blue – monosomic somewhere else</a:t>
            </a:r>
          </a:p>
          <a:p>
            <a:r>
              <a:rPr lang="en-US" sz="1100" dirty="0"/>
              <a:t>Hot pink – trisomic for this chromosome</a:t>
            </a:r>
          </a:p>
          <a:p>
            <a:r>
              <a:rPr lang="en-US" sz="1100" dirty="0"/>
              <a:t>Green dotted line: y=0.538, expected log2 value for a chromosome that is 1.5x  </a:t>
            </a:r>
          </a:p>
          <a:p>
            <a:r>
              <a:rPr lang="en-US" sz="1100" dirty="0"/>
              <a:t>Purple dotted line: y= -1, expected log2 value for a chromosome that is 0.5x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235FE-FB62-3947-A31E-A6E3CC7BD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03" y="994856"/>
            <a:ext cx="5408364" cy="54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4F24-E42D-DB47-8868-F8100F2A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8: New MA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C1F2-C381-0E4D-A06A-9665BD4F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/>
              <a:t>Line           7   86.5  12.352   26.93 &lt;2e-16 ***</a:t>
            </a:r>
          </a:p>
          <a:p>
            <a:r>
              <a:rPr lang="en-US" dirty="0"/>
              <a:t>Residuals   2216 1016.6   0.459                   </a:t>
            </a:r>
          </a:p>
          <a:p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8C464-88CA-B241-BB91-88C3FCFE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76" y="3657600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D2127-24B0-D142-9332-26FAD1DA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2" y="365760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79069B-61EF-1349-A9B6-E29AEB782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756" y="0"/>
            <a:ext cx="4516244" cy="45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1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72CC-9264-E349-90D3-ABB7B733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8: Old MA Lines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93CD1-24EF-9F40-A3C4-DFDD08E4C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8622"/>
            <a:ext cx="5040086" cy="50400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566757-D3DC-D043-A439-A30E9A0F3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96" y="1419791"/>
            <a:ext cx="5133703" cy="51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61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0C78-FFB8-5C41-AF6E-EB2CA03B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8: Old MA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8AAF93-BDF9-6F49-A6B2-3DBDF713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87" y="1460567"/>
            <a:ext cx="4883331" cy="488333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FB22A6-61F8-3747-BAF2-F4A5799F465C}"/>
              </a:ext>
            </a:extLst>
          </p:cNvPr>
          <p:cNvSpPr/>
          <p:nvPr/>
        </p:nvSpPr>
        <p:spPr>
          <a:xfrm>
            <a:off x="838200" y="19816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 </a:t>
            </a:r>
          </a:p>
          <a:p>
            <a:r>
              <a:rPr lang="en-US" dirty="0"/>
              <a:t> Line          10   86.9   8.694   29.98 &lt;2e-16 ***</a:t>
            </a:r>
          </a:p>
          <a:p>
            <a:r>
              <a:rPr lang="en-US" dirty="0"/>
              <a:t>Residuals   2981  864.6   0.290                   </a:t>
            </a:r>
          </a:p>
          <a:p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615260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6224-CC21-B143-956F-96A4D7D2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9: GC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7C5A-4400-FF4F-9593-33248B49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 </a:t>
            </a:r>
          </a:p>
          <a:p>
            <a:pPr marL="0" indent="0">
              <a:buNone/>
            </a:pPr>
            <a:r>
              <a:rPr lang="en-US" dirty="0"/>
              <a:t> Line           8   75.0   9.374   32.15 &lt;2e-16 ***</a:t>
            </a:r>
          </a:p>
          <a:p>
            <a:pPr marL="0" indent="0">
              <a:buNone/>
            </a:pPr>
            <a:r>
              <a:rPr lang="en-US" dirty="0"/>
              <a:t>Residuals   1980  577.3   0.292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300321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556-4C5C-9440-8DFE-B12854EF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9: GC Lines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DDC5FF-2768-704D-8E95-4D032DEC2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4" y="1520327"/>
            <a:ext cx="4879555" cy="4879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3DE2F8-3172-7D4C-9901-958F7624E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70" y="1690688"/>
            <a:ext cx="4854766" cy="48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9464-3887-BA42-841C-382DEB4F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16" y="187325"/>
            <a:ext cx="3932237" cy="1600200"/>
          </a:xfrm>
        </p:spPr>
        <p:txBody>
          <a:bodyPr/>
          <a:lstStyle/>
          <a:p>
            <a:r>
              <a:rPr lang="en-US" dirty="0"/>
              <a:t>Chromosome 1: GC 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306CD7-EDA9-494C-9219-E1BCB392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EA3FB4-6CDC-6F42-909E-06BA16B6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34" y="1667373"/>
            <a:ext cx="5393744" cy="50682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7,18, and 21 are trisomic for chromosome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Whole—chromosome gene expression relative to the ancestor corroborates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 11 is monosomic for chromosome 1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Tukey’s HSD test, 7,11, and 18 are significantly different from the </a:t>
            </a:r>
            <a:r>
              <a:rPr lang="en-US" dirty="0" err="1"/>
              <a:t>euploid</a:t>
            </a:r>
            <a:r>
              <a:rPr lang="en-US" dirty="0"/>
              <a:t> 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**Line 18 is not significantly different from line 2 or 9. Need to check on this next.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**Fixed line 11- replaced one of its replicates. Line 18 has a replicate in line 11. Need to check line 18’s replicates next for possible mismatches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 18’s replicates all match to line 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21 is not significantly different from a few </a:t>
            </a:r>
            <a:r>
              <a:rPr lang="en-US" dirty="0" err="1"/>
              <a:t>euploid</a:t>
            </a:r>
            <a:r>
              <a:rPr lang="en-US" dirty="0"/>
              <a:t> lines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**One of these replicates isn’t matching line 21, according to Allie’s analysis. Will check on this next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one of 21’s replicates, now it looks better.  One of its replicates matched 11, so </a:t>
            </a:r>
            <a:r>
              <a:rPr lang="en-US" dirty="0" err="1"/>
              <a:t>i</a:t>
            </a:r>
            <a:r>
              <a:rPr lang="en-US" dirty="0"/>
              <a:t> replaced line 11’s wrong replicate with it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9A515-A04F-FB4A-88AF-00624505FC79}"/>
              </a:ext>
            </a:extLst>
          </p:cNvPr>
          <p:cNvSpPr txBox="1"/>
          <p:nvPr/>
        </p:nvSpPr>
        <p:spPr>
          <a:xfrm>
            <a:off x="6043961" y="5709424"/>
            <a:ext cx="5218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legend: Green indicates a </a:t>
            </a:r>
            <a:r>
              <a:rPr lang="en-US" dirty="0" err="1"/>
              <a:t>euploid</a:t>
            </a:r>
            <a:r>
              <a:rPr lang="en-US" dirty="0"/>
              <a:t> line, blue indicates aneuploid for another chromosome, hot pink indicates trisomic for this chromosome, and orange indicates monosomic for this chromosome.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546FB-1259-C341-8590-5002D223C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65" y="112873"/>
            <a:ext cx="5692562" cy="56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59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A790-7107-E04C-8206-2572540B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9: GC Lines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A7045-B011-094F-B1FA-B352ED989115}"/>
              </a:ext>
            </a:extLst>
          </p:cNvPr>
          <p:cNvSpPr txBox="1"/>
          <p:nvPr/>
        </p:nvSpPr>
        <p:spPr>
          <a:xfrm>
            <a:off x="838200" y="1344058"/>
            <a:ext cx="479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76 is significantly different from every </a:t>
            </a:r>
            <a:r>
              <a:rPr lang="en-US" dirty="0" err="1"/>
              <a:t>euploid</a:t>
            </a:r>
            <a:r>
              <a:rPr lang="en-US" dirty="0"/>
              <a:t> line </a:t>
            </a:r>
          </a:p>
          <a:p>
            <a:r>
              <a:rPr lang="en-US" dirty="0"/>
              <a:t>Value is as expected for a trisomic chromosome</a:t>
            </a:r>
          </a:p>
          <a:p>
            <a:r>
              <a:rPr lang="en-US" dirty="0"/>
              <a:t>No evidence for compensation or attenuation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E1F53-A9F0-8E41-920E-9DDE56DCFF1F}"/>
              </a:ext>
            </a:extLst>
          </p:cNvPr>
          <p:cNvSpPr txBox="1"/>
          <p:nvPr/>
        </p:nvSpPr>
        <p:spPr>
          <a:xfrm>
            <a:off x="3950262" y="5555038"/>
            <a:ext cx="4817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Figure legend: Green-</a:t>
            </a:r>
            <a:r>
              <a:rPr lang="en-US" sz="1100" dirty="0" err="1"/>
              <a:t>euploid</a:t>
            </a:r>
            <a:endParaRPr lang="en-US" sz="1100" dirty="0"/>
          </a:p>
          <a:p>
            <a:r>
              <a:rPr lang="en-US" sz="1100" dirty="0"/>
              <a:t>Bright blue- trisomic somewhere else</a:t>
            </a:r>
          </a:p>
          <a:p>
            <a:r>
              <a:rPr lang="en-US" sz="1100" dirty="0"/>
              <a:t>Dark blue – monosomic somewhere else</a:t>
            </a:r>
          </a:p>
          <a:p>
            <a:r>
              <a:rPr lang="en-US" sz="1100" dirty="0"/>
              <a:t>Hot pink – trisomic for this chromosome</a:t>
            </a:r>
          </a:p>
          <a:p>
            <a:r>
              <a:rPr lang="en-US" sz="1100" dirty="0"/>
              <a:t>Green dotted line: y=0.538, expected log2 value for a chromosome that is 1.5x  </a:t>
            </a:r>
          </a:p>
          <a:p>
            <a:r>
              <a:rPr lang="en-US" sz="1100" dirty="0"/>
              <a:t>Purple dotted line: y= -1, expected log2 value for a chromosome that is 0.5x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AC71CD-3F93-9746-8366-6B1CAB4D4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8470"/>
            <a:ext cx="6000520" cy="60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34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14E9-A5DA-AC42-A7B0-03AE8CBD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9: New MA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C604-7117-DB45-BBC8-27E64B71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/>
              <a:t>Line          2  111.2   55.60   95.47 &lt;2e-16 ***</a:t>
            </a:r>
          </a:p>
          <a:p>
            <a:r>
              <a:rPr lang="en-US" dirty="0"/>
              <a:t>Residuals   660  384.4    0.58                  </a:t>
            </a:r>
          </a:p>
          <a:p>
            <a:pPr marL="0" indent="0">
              <a:buNone/>
            </a:pPr>
            <a:r>
              <a:rPr lang="en-US" sz="2000" dirty="0"/>
              <a:t> ---</a:t>
            </a:r>
            <a:r>
              <a:rPr lang="en-US" sz="2000" dirty="0" err="1"/>
              <a:t>Signif</a:t>
            </a:r>
            <a:r>
              <a:rPr lang="en-US" sz="2000" dirty="0"/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AE825-EC76-164C-8536-7D7A1017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78" y="3681877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7427A-F5D7-1648-A7A8-0D63C1982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8" y="3681877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1ED3F7-F4A9-7149-A250-7E4717497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39" y="1186792"/>
            <a:ext cx="4990171" cy="49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6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F42A-5CA0-8245-A100-C9CE3BC0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9: Old MA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3336-0982-5B40-AD34-E2341C30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</a:t>
            </a:r>
          </a:p>
          <a:p>
            <a:pPr marL="0" indent="0">
              <a:buNone/>
            </a:pPr>
            <a:r>
              <a:rPr lang="en-US" dirty="0"/>
              <a:t>  Line          14  386.3   27.59   106.2 &lt;2e-16 ***</a:t>
            </a:r>
          </a:p>
          <a:p>
            <a:pPr marL="0" indent="0">
              <a:buNone/>
            </a:pPr>
            <a:r>
              <a:rPr lang="en-US" dirty="0"/>
              <a:t>Residuals   3270  849.5    0.26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56241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7482-B39D-BE4A-8287-79AF950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</a:t>
            </a:r>
            <a:r>
              <a:rPr lang="en-US" dirty="0"/>
              <a:t> 9: Old MA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55CB-975E-8F48-9EC4-1274B4F2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  Line          13  383.6  29.505   110.2 &lt;2e-16 ***Residuals   3052  817.4   0.268                   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1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84CE-1BC0-5741-BAFD-499B4531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9: Old MA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7C975F-C095-9148-A348-490B1656B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31378" cy="50313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0F58F-B0F7-E447-AEA8-0E532CBF7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63" y="1589451"/>
            <a:ext cx="5233851" cy="52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30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359F-7800-3D4E-BF24-ADC07377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9: Old MA Lines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4F7B96-1B43-134C-B275-A17B566B2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85" y="1690688"/>
            <a:ext cx="5159829" cy="5159829"/>
          </a:xfrm>
        </p:spPr>
      </p:pic>
    </p:spTree>
    <p:extLst>
      <p:ext uri="{BB962C8B-B14F-4D97-AF65-F5344CB8AC3E}">
        <p14:creationId xmlns:p14="http://schemas.microsoft.com/office/powerpoint/2010/main" val="15985837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0A33-2E3C-5A48-8C6F-FE24CFFF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10: GC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6790-6BFF-044E-A4D7-7CE497E44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/>
              <a:t>Line           8   22.6  2.8227   8.854 4.61e-12 ***</a:t>
            </a:r>
          </a:p>
          <a:p>
            <a:pPr marL="0" indent="0">
              <a:buNone/>
            </a:pPr>
            <a:r>
              <a:rPr lang="en-US" dirty="0"/>
              <a:t>Residuals   3294 1050.2  0.3188  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03896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5149-40B4-AD47-80E3-CBFB287B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10: GC Lines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71DE4A-1D9E-2149-8794-CED5CA8E1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90" y="1690687"/>
            <a:ext cx="4714301" cy="47143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DE51C1-0F5A-7842-BDC4-2C31290B4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80" y="1586428"/>
            <a:ext cx="5177929" cy="51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49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A75-E960-154E-BA8A-E5340E7E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10: GC Lines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EC7CB-67A6-654D-AC45-42F66BE6C733}"/>
              </a:ext>
            </a:extLst>
          </p:cNvPr>
          <p:cNvSpPr txBox="1"/>
          <p:nvPr/>
        </p:nvSpPr>
        <p:spPr>
          <a:xfrm>
            <a:off x="650072" y="1850834"/>
            <a:ext cx="4957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76 is partially duplicated at chromosome 10 </a:t>
            </a:r>
          </a:p>
          <a:p>
            <a:r>
              <a:rPr lang="en-US" dirty="0"/>
              <a:t>Significantly different from every </a:t>
            </a:r>
            <a:r>
              <a:rPr lang="en-US" dirty="0" err="1"/>
              <a:t>euploid</a:t>
            </a:r>
            <a:r>
              <a:rPr lang="en-US" dirty="0"/>
              <a:t> line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00EA1-2F5C-B149-AB3B-CE93071BA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84" y="678455"/>
            <a:ext cx="6179545" cy="61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250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034C-45D7-6C4D-B850-F96701DB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10: New MA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D4AA-FA92-D943-9D88-F482494A3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000" dirty="0" err="1"/>
              <a:t>f</a:t>
            </a:r>
            <a:r>
              <a:rPr lang="en-US" sz="2000" dirty="0"/>
              <a:t> </a:t>
            </a:r>
            <a:r>
              <a:rPr lang="en-US" sz="2400" dirty="0"/>
              <a:t>Sum </a:t>
            </a:r>
            <a:r>
              <a:rPr lang="en-US" sz="2400" dirty="0" err="1"/>
              <a:t>Sq</a:t>
            </a:r>
            <a:r>
              <a:rPr lang="en-US" sz="2400" dirty="0"/>
              <a:t> Mean </a:t>
            </a:r>
            <a:r>
              <a:rPr lang="en-US" sz="2400" dirty="0" err="1"/>
              <a:t>Sq</a:t>
            </a:r>
            <a:r>
              <a:rPr lang="en-US" sz="2400" dirty="0"/>
              <a:t> F value </a:t>
            </a:r>
            <a:r>
              <a:rPr lang="en-US" sz="2400" dirty="0" err="1"/>
              <a:t>Pr</a:t>
            </a:r>
            <a:r>
              <a:rPr lang="en-US" sz="2400" dirty="0"/>
              <a:t>(&gt;F)  </a:t>
            </a:r>
          </a:p>
          <a:p>
            <a:r>
              <a:rPr lang="en-US" sz="2400" dirty="0"/>
              <a:t>Line           7    7.4  1.0531   1.985 0.0534 .</a:t>
            </a:r>
          </a:p>
          <a:p>
            <a:r>
              <a:rPr lang="en-US" sz="2400" dirty="0"/>
              <a:t>Residuals   2928 1553.0  0.5304                </a:t>
            </a:r>
          </a:p>
          <a:p>
            <a:r>
              <a:rPr lang="en-US" sz="1800" dirty="0"/>
              <a:t> ---</a:t>
            </a:r>
            <a:r>
              <a:rPr lang="en-US" sz="1800" dirty="0" err="1"/>
              <a:t>Signif</a:t>
            </a:r>
            <a:r>
              <a:rPr lang="en-US" sz="1800" dirty="0"/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B4FDE-0830-F042-ADF7-964B7588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95" y="3429000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2D8C1-CAB0-1844-98EB-A32D9ED9A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4" y="342900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25185-2F66-8E40-BF2B-C1F845C8B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88" y="945860"/>
            <a:ext cx="4395574" cy="43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9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014C83-4377-2A4D-88D2-E3BE33C3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1: New MA Lines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1DA56-5269-DE47-B67E-2B690D96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/>
              <a:t>Line          2  18.90   9.452   29.93 2.04e-12 ***</a:t>
            </a:r>
          </a:p>
          <a:p>
            <a:pPr marL="0" indent="0">
              <a:buNone/>
            </a:pPr>
            <a:r>
              <a:rPr lang="en-US" dirty="0"/>
              <a:t>Residuals   258  81.47   0.316  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8111186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875A-6FD1-F94A-8C4B-67CB6155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10: Old MA Lines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2ABA8-D817-7947-9FC7-402BB2ED7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83" y="1170169"/>
            <a:ext cx="5175739" cy="5175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FC57C-36E9-DB41-9392-E47412997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78" y="2004646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BA80BC-DBEA-4446-9C84-1C6F06ADB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1" y="2004646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55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805C-C61D-C043-ABA7-DB903FFE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11: GC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919C-E911-C947-991C-DC6F9A57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</a:t>
            </a:r>
          </a:p>
          <a:p>
            <a:pPr marL="0" indent="0">
              <a:buNone/>
            </a:pPr>
            <a:r>
              <a:rPr lang="en-US" dirty="0"/>
              <a:t>Line          19    5.7  0.3016   1.163   0.28</a:t>
            </a:r>
          </a:p>
          <a:p>
            <a:pPr marL="0" indent="0">
              <a:buNone/>
            </a:pPr>
            <a:r>
              <a:rPr lang="en-US" dirty="0"/>
              <a:t>Residuals   6520 1690.7  0.2593 </a:t>
            </a:r>
          </a:p>
        </p:txBody>
      </p:sp>
    </p:spTree>
    <p:extLst>
      <p:ext uri="{BB962C8B-B14F-4D97-AF65-F5344CB8AC3E}">
        <p14:creationId xmlns:p14="http://schemas.microsoft.com/office/powerpoint/2010/main" val="13413227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3E24-4095-DC46-9C60-638B4BCE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11: GC Lines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0C35DC9-B621-2840-9FD0-4992C9156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48" y="1611016"/>
            <a:ext cx="4648200" cy="464820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8FFAB0-5CFF-964E-B875-7CC4D2ECC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11" y="1690687"/>
            <a:ext cx="4626165" cy="46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214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A336-780C-EA4C-9754-DBAE437D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11: GC Lines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55EF4-396E-8144-9F2D-74AB754D9B6A}"/>
              </a:ext>
            </a:extLst>
          </p:cNvPr>
          <p:cNvSpPr txBox="1"/>
          <p:nvPr/>
        </p:nvSpPr>
        <p:spPr>
          <a:xfrm>
            <a:off x="838200" y="1690688"/>
            <a:ext cx="463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Nothing statistically different here </a:t>
            </a:r>
          </a:p>
          <a:p>
            <a:r>
              <a:rPr lang="en-US" dirty="0"/>
              <a:t>As expected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8DB176-C989-0643-9FB7-801738E8F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73" y="925418"/>
            <a:ext cx="5694802" cy="56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946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92A1-8CDF-AB4F-AA5D-6D9F6602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11: New MA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1DD6-8E85-474B-9A9F-63267A75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Df</a:t>
            </a:r>
            <a:r>
              <a:rPr lang="en-US" sz="2000" dirty="0"/>
              <a:t> Sum </a:t>
            </a:r>
            <a:r>
              <a:rPr lang="en-US" sz="2000" dirty="0" err="1"/>
              <a:t>Sq</a:t>
            </a:r>
            <a:r>
              <a:rPr lang="en-US" sz="2000" dirty="0"/>
              <a:t> Mean </a:t>
            </a:r>
            <a:r>
              <a:rPr lang="en-US" sz="2000" dirty="0" err="1"/>
              <a:t>Sq</a:t>
            </a:r>
            <a:r>
              <a:rPr lang="en-US" sz="2000" dirty="0"/>
              <a:t> F value </a:t>
            </a:r>
            <a:r>
              <a:rPr lang="en-US" sz="2000" dirty="0" err="1"/>
              <a:t>Pr</a:t>
            </a:r>
            <a:r>
              <a:rPr lang="en-US" sz="2000" dirty="0"/>
              <a:t>(&gt;F)</a:t>
            </a:r>
          </a:p>
          <a:p>
            <a:r>
              <a:rPr lang="en-US" sz="2000" dirty="0"/>
              <a:t>Line           7    5.8  0.8317    1.46  0.177</a:t>
            </a:r>
          </a:p>
          <a:p>
            <a:r>
              <a:rPr lang="en-US" sz="2000" dirty="0"/>
              <a:t>Residuals   2608 1485.5  0.5696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84520-84A4-7A4C-86CF-3B480B4B2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3044032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9C5E7-4C13-3D42-A101-B13F84964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" y="311150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C3C57D-1285-174B-8408-00A42CFFA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1246942"/>
            <a:ext cx="4808169" cy="480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83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EC00-4170-874C-8794-EB7BDE88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11: Old MA Lines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026B3-3996-6F42-B8B2-235AF01ED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275676"/>
            <a:ext cx="5333999" cy="5333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26295-C580-6747-A566-0C23E8C64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55" y="182880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ED820-502D-A649-8DBC-124928F9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8" y="1828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738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539B-C6F6-D14E-B5FE-508B6103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12: GC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8A4D-8FB6-CF46-B58E-8518730C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 </a:t>
            </a:r>
          </a:p>
          <a:p>
            <a:pPr marL="0" indent="0">
              <a:buNone/>
            </a:pPr>
            <a:r>
              <a:rPr lang="en-US" dirty="0"/>
              <a:t> Line           9  224.2  24.912    59.1 &lt;2e-16 ***</a:t>
            </a:r>
          </a:p>
          <a:p>
            <a:pPr marL="0" indent="0">
              <a:buNone/>
            </a:pPr>
            <a:r>
              <a:rPr lang="en-US" dirty="0"/>
              <a:t>Residuals   5150 2170.9   0.422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725709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9A6B-09AF-6344-8D7C-3A087000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12: GC Lines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87A33C-829E-504B-9A9B-1FC5AF0B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2" y="1333040"/>
            <a:ext cx="5265146" cy="5265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3DB14-4535-C644-B98C-E9040F799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46" y="973156"/>
            <a:ext cx="5625030" cy="56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39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6C84-3E29-2E4D-BE64-C36EC2B4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12: GC Lines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ED69C-E3D6-9541-9098-7BC435A37F72}"/>
              </a:ext>
            </a:extLst>
          </p:cNvPr>
          <p:cNvSpPr txBox="1"/>
          <p:nvPr/>
        </p:nvSpPr>
        <p:spPr>
          <a:xfrm>
            <a:off x="838200" y="1690688"/>
            <a:ext cx="448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18 and 77 are significantly different from all </a:t>
            </a:r>
            <a:r>
              <a:rPr lang="en-US" dirty="0" err="1"/>
              <a:t>euploid</a:t>
            </a:r>
            <a:r>
              <a:rPr lang="en-US" dirty="0"/>
              <a:t> lines, but not from each other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656A1-2288-A345-AEBE-A74ADC6E6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80" y="1035586"/>
            <a:ext cx="5485482" cy="54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324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9DA5-AE9F-1443-901B-F4BF8545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12: New MA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0ADE-6632-5E48-BF1E-83A77685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Df</a:t>
            </a:r>
            <a:r>
              <a:rPr lang="en-US" sz="2000" dirty="0"/>
              <a:t> Sum </a:t>
            </a:r>
            <a:r>
              <a:rPr lang="en-US" sz="2000" dirty="0" err="1"/>
              <a:t>Sq</a:t>
            </a:r>
            <a:r>
              <a:rPr lang="en-US" sz="2000" dirty="0"/>
              <a:t> Mean </a:t>
            </a:r>
            <a:r>
              <a:rPr lang="en-US" sz="2000" dirty="0" err="1"/>
              <a:t>Sq</a:t>
            </a:r>
            <a:r>
              <a:rPr lang="en-US" sz="2000" dirty="0"/>
              <a:t> F value   </a:t>
            </a:r>
            <a:r>
              <a:rPr lang="en-US" sz="2000" dirty="0" err="1"/>
              <a:t>Pr</a:t>
            </a:r>
            <a:r>
              <a:rPr lang="en-US" sz="2000" dirty="0"/>
              <a:t>(&gt;F)  </a:t>
            </a:r>
          </a:p>
          <a:p>
            <a:r>
              <a:rPr lang="en-US" sz="2000" dirty="0"/>
              <a:t>  Line           7   15.7  2.2430   3.558 0.000809 ***</a:t>
            </a:r>
          </a:p>
          <a:p>
            <a:r>
              <a:rPr lang="en-US" sz="2000" dirty="0"/>
              <a:t>Residuals   4120 2597.6  0.6305                    </a:t>
            </a:r>
          </a:p>
          <a:p>
            <a:r>
              <a:rPr lang="en-US" sz="2000" dirty="0"/>
              <a:t> ---</a:t>
            </a:r>
            <a:r>
              <a:rPr lang="en-US" sz="2000" dirty="0" err="1"/>
              <a:t>Signif</a:t>
            </a:r>
            <a:r>
              <a:rPr lang="en-US" sz="2000" dirty="0"/>
              <a:t>. codes:  0 ‘***’ 0.001 ‘**’ 0.01 ‘*’ 0.05 ‘.’ 0.1 ‘ ’ 1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56C5D-FF1F-6849-9E04-53342717B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30" y="1303880"/>
            <a:ext cx="4873083" cy="4873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DD8B8-6049-9C47-9C15-54F26495B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86" y="365760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64437-35CB-D24C-8139-3D2F4F778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3" y="34290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4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DC71-44F8-C64E-9C10-0C2112AC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1: New MA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83CBA-65F2-604E-BB82-0072A1D9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93166" cy="47931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2548D-13EF-F448-ADB2-D39F2DCFE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545" y="1115122"/>
            <a:ext cx="5579327" cy="55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996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9278-7AFD-EE45-9E91-A97A957E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12: Old MA Lines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6EFB1-4140-6048-8598-EDA9F4A33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91" y="1307123"/>
            <a:ext cx="5550877" cy="55508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958823-4828-B942-A6F2-B17A69414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69" y="182880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22743-F7A4-6F41-B6E8-C1AE72A72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6" y="1828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56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1607-C35D-5940-91A5-32BCD01A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13: GC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3D34-AAC2-5244-BEE1-1BBF4395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</a:t>
            </a:r>
          </a:p>
          <a:p>
            <a:pPr marL="0" indent="0">
              <a:buNone/>
            </a:pPr>
            <a:r>
              <a:rPr lang="en-US" dirty="0"/>
              <a:t> Line          19    9.7  0.5121   1.708 0.0279 *</a:t>
            </a:r>
          </a:p>
          <a:p>
            <a:pPr marL="0" indent="0">
              <a:buNone/>
            </a:pPr>
            <a:r>
              <a:rPr lang="en-US" dirty="0"/>
              <a:t>Residuals   9600 2877.5  0.2997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0681086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D9E6-2C77-474E-89EE-D6DE73C0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13: GC Lines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F2B182D-0114-164A-BB93-3A0EDFC76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84643" cy="428464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EBF78D-F9EE-224D-BFF1-437108B98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25" y="1690688"/>
            <a:ext cx="4832733" cy="483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681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5A40-C682-7848-A1B1-2B6D84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13: GC Lines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C9C0C-E0D6-A144-93AF-D47DE640A050}"/>
              </a:ext>
            </a:extLst>
          </p:cNvPr>
          <p:cNvSpPr txBox="1"/>
          <p:nvPr/>
        </p:nvSpPr>
        <p:spPr>
          <a:xfrm>
            <a:off x="838200" y="1690688"/>
            <a:ext cx="51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Nothing significantly different from anything else, as expected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85D180-4514-4C46-8AAB-6CD9BAB57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75" y="1027905"/>
            <a:ext cx="5497417" cy="549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370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1B98-B8AF-BF45-AC24-D01BEE72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13: New MA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29BD-0EDE-9C47-9038-325CAB20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Df</a:t>
            </a:r>
            <a:r>
              <a:rPr lang="en-US" sz="2000" dirty="0"/>
              <a:t> Sum </a:t>
            </a:r>
            <a:r>
              <a:rPr lang="en-US" sz="2000" dirty="0" err="1"/>
              <a:t>Sq</a:t>
            </a:r>
            <a:r>
              <a:rPr lang="en-US" sz="2000" dirty="0"/>
              <a:t> Mean </a:t>
            </a:r>
            <a:r>
              <a:rPr lang="en-US" sz="2000" dirty="0" err="1"/>
              <a:t>Sq</a:t>
            </a:r>
            <a:r>
              <a:rPr lang="en-US" sz="2000" dirty="0"/>
              <a:t> F value </a:t>
            </a:r>
            <a:r>
              <a:rPr lang="en-US" sz="2000" dirty="0" err="1"/>
              <a:t>Pr</a:t>
            </a:r>
            <a:r>
              <a:rPr lang="en-US" sz="2000" dirty="0"/>
              <a:t>(&gt;F)</a:t>
            </a:r>
          </a:p>
          <a:p>
            <a:pPr marL="0" indent="0">
              <a:buNone/>
            </a:pPr>
            <a:r>
              <a:rPr lang="en-US" sz="2000" dirty="0"/>
              <a:t>  Line           7      8   1.149   1.941 0.0593 .</a:t>
            </a:r>
          </a:p>
          <a:p>
            <a:pPr marL="0" indent="0">
              <a:buNone/>
            </a:pPr>
            <a:r>
              <a:rPr lang="en-US" sz="2000" dirty="0"/>
              <a:t>Residuals   3840   2273   0.592                 </a:t>
            </a:r>
          </a:p>
          <a:p>
            <a:pPr marL="0" indent="0">
              <a:buNone/>
            </a:pPr>
            <a:r>
              <a:rPr lang="en-US" sz="2000" dirty="0"/>
              <a:t>---</a:t>
            </a:r>
            <a:r>
              <a:rPr lang="en-US" sz="2000" dirty="0" err="1"/>
              <a:t>Signif</a:t>
            </a:r>
            <a:r>
              <a:rPr lang="en-US" sz="2000" dirty="0"/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8E619-6CF0-AD44-9C83-04FAC3C24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127511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24449-EB70-1348-AAA2-642F8E8EB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78459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2ED73-DE40-0A47-97BF-502AB2301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17" y="1027906"/>
            <a:ext cx="4826483" cy="48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182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6CAE-F181-AE47-9E16-48B13B58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13: Old MA Lines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13329-B508-EC4A-AD26-967F44577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30" y="1181893"/>
            <a:ext cx="5468815" cy="54688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6D5A2-C7BA-7443-A53E-C0EE2B817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2121877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C4828-AE57-6949-8877-D91F56AA5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6" y="2121877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289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A94A-5DDB-9149-9BA6-FC629C69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14: GC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2FEB-4A80-4C43-B4AC-2B3D9685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/>
              <a:t>Line           8   80.5  10.058   31.32 &lt;2e-16 ***</a:t>
            </a:r>
          </a:p>
          <a:p>
            <a:pPr marL="0" indent="0">
              <a:buNone/>
            </a:pPr>
            <a:r>
              <a:rPr lang="en-US" dirty="0"/>
              <a:t>Residuals   3672 1179.1   0.321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4188621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A491-BA39-8543-8395-113D528A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14: GC Lines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313480-4049-2148-9064-F1196A23D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5" y="1366092"/>
            <a:ext cx="5000740" cy="50007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C51BBC-28A7-724A-B692-D3DD70B7F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17" y="1366091"/>
            <a:ext cx="5121925" cy="5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94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364D-A071-9C40-80C2-1060B728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14: GC Lines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0A55E-E0A9-3F4E-8A1B-97EE0695629C}"/>
              </a:ext>
            </a:extLst>
          </p:cNvPr>
          <p:cNvSpPr txBox="1"/>
          <p:nvPr/>
        </p:nvSpPr>
        <p:spPr>
          <a:xfrm>
            <a:off x="708827" y="1690688"/>
            <a:ext cx="538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 significantly different from all </a:t>
            </a:r>
            <a:r>
              <a:rPr lang="en-US" dirty="0" err="1"/>
              <a:t>euploid</a:t>
            </a:r>
            <a:r>
              <a:rPr lang="en-US" dirty="0"/>
              <a:t> lines</a:t>
            </a:r>
          </a:p>
          <a:p>
            <a:r>
              <a:rPr lang="en-US" dirty="0"/>
              <a:t>Expression is as expected for a trisomic line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E30A2F-2AF6-AB45-8DC6-A6C1FA6D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83" y="881349"/>
            <a:ext cx="6083989" cy="60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256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555D-422B-AD4E-AFA0-22D4A1C7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14: New MA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C214-AEB8-2847-ADD9-78C8CB36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Df</a:t>
            </a:r>
            <a:r>
              <a:rPr lang="en-US" sz="2000" dirty="0"/>
              <a:t> Sum </a:t>
            </a:r>
            <a:r>
              <a:rPr lang="en-US" sz="2000" dirty="0" err="1"/>
              <a:t>Sq</a:t>
            </a:r>
            <a:r>
              <a:rPr lang="en-US" sz="2000" dirty="0"/>
              <a:t> Mean </a:t>
            </a:r>
            <a:r>
              <a:rPr lang="en-US" sz="2000" dirty="0" err="1"/>
              <a:t>Sq</a:t>
            </a:r>
            <a:r>
              <a:rPr lang="en-US" sz="2000" dirty="0"/>
              <a:t> F value </a:t>
            </a:r>
            <a:r>
              <a:rPr lang="en-US" sz="2000" dirty="0" err="1"/>
              <a:t>Pr</a:t>
            </a:r>
            <a:r>
              <a:rPr lang="en-US" sz="2000" dirty="0"/>
              <a:t>(&gt;F)</a:t>
            </a:r>
          </a:p>
          <a:p>
            <a:pPr marL="0" indent="0">
              <a:buNone/>
            </a:pPr>
            <a:r>
              <a:rPr lang="en-US" sz="2000" dirty="0"/>
              <a:t>Line           7    4.3  0.6151   1.321  0.236</a:t>
            </a:r>
          </a:p>
          <a:p>
            <a:pPr marL="0" indent="0">
              <a:buNone/>
            </a:pPr>
            <a:r>
              <a:rPr lang="en-US" sz="2000" dirty="0"/>
              <a:t>Residuals   3264 1519.2  0.4654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718C0-194C-BC45-BF81-FE2292B22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90" y="3267308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21FE2-0AAD-3B4E-BE40-041C3B05E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56" y="3267308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F6663-1C4E-804D-A8A9-47E090A1F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90" y="1347304"/>
            <a:ext cx="4685506" cy="46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B4AA-E302-D043-BAA0-267ED37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1: New MA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AA3CB-7083-0E46-830A-3DC64AC37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38560"/>
            <a:ext cx="5919440" cy="59194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2E2F2-D5BD-8040-B2DD-238341132DAA}"/>
              </a:ext>
            </a:extLst>
          </p:cNvPr>
          <p:cNvSpPr txBox="1"/>
          <p:nvPr/>
        </p:nvSpPr>
        <p:spPr>
          <a:xfrm>
            <a:off x="669073" y="1538868"/>
            <a:ext cx="542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152 is significantly different from the </a:t>
            </a:r>
            <a:r>
              <a:rPr lang="en-US" dirty="0" err="1"/>
              <a:t>euploid</a:t>
            </a:r>
            <a:r>
              <a:rPr lang="en-US" dirty="0"/>
              <a:t> lines </a:t>
            </a:r>
          </a:p>
          <a:p>
            <a:r>
              <a:rPr lang="en-US" dirty="0"/>
              <a:t>As expected</a:t>
            </a:r>
          </a:p>
          <a:p>
            <a:r>
              <a:rPr lang="en-US" dirty="0"/>
              <a:t>No evidence of compensation or attenuation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007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D883-97AA-554C-AD30-CB849006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14: Old MA 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A1A27-3484-F948-900A-0127D1056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23" y="2861286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66942-AC0C-7C40-A2A2-D27834B0D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0" y="1535723"/>
            <a:ext cx="3200400" cy="32004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5B276F8-20B8-0A45-876C-5DB623D5A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23" y="947432"/>
            <a:ext cx="5738448" cy="5738448"/>
          </a:xfrm>
        </p:spPr>
      </p:pic>
    </p:spTree>
    <p:extLst>
      <p:ext uri="{BB962C8B-B14F-4D97-AF65-F5344CB8AC3E}">
        <p14:creationId xmlns:p14="http://schemas.microsoft.com/office/powerpoint/2010/main" val="6421859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9899-F6F1-1848-82DF-A98AAB24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</a:t>
            </a:r>
          </a:p>
          <a:p>
            <a:r>
              <a:rPr lang="en-US" dirty="0"/>
              <a:t>  Line           8    157  19.624   44.93 &lt;2e-16 ***</a:t>
            </a:r>
          </a:p>
          <a:p>
            <a:r>
              <a:rPr lang="en-US" dirty="0"/>
              <a:t>Residuals   5013   2190   0.437                  </a:t>
            </a:r>
          </a:p>
          <a:p>
            <a:r>
              <a:rPr lang="en-US" dirty="0"/>
              <a:t> 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BC61E3-C359-D74C-B0C7-31A616CF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15: GC Lines </a:t>
            </a:r>
          </a:p>
        </p:txBody>
      </p:sp>
    </p:spTree>
    <p:extLst>
      <p:ext uri="{BB962C8B-B14F-4D97-AF65-F5344CB8AC3E}">
        <p14:creationId xmlns:p14="http://schemas.microsoft.com/office/powerpoint/2010/main" val="7583748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E2DD-B5A7-E44E-89B2-BE71F927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15: GC Lines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C0BF08-DED4-EB4E-9287-9A4249189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14" y="1432191"/>
            <a:ext cx="5162321" cy="51623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797433-E449-6F4C-9DC0-D52B2B7FD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36" y="1432192"/>
            <a:ext cx="5132943" cy="51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8D74-A4D2-3C41-B938-C75A6B25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15: GC Lines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F1303-BFF1-964C-8295-735648351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74" y="748563"/>
            <a:ext cx="5981242" cy="5981242"/>
          </a:xfrm>
        </p:spPr>
      </p:pic>
    </p:spTree>
    <p:extLst>
      <p:ext uri="{BB962C8B-B14F-4D97-AF65-F5344CB8AC3E}">
        <p14:creationId xmlns:p14="http://schemas.microsoft.com/office/powerpoint/2010/main" val="22103650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5163-BF51-744E-B92A-8E05B767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15: New MA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F777-B1C7-7D44-BD89-9B61CFAF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Df</a:t>
            </a:r>
            <a:r>
              <a:rPr lang="en-US" sz="2000" dirty="0"/>
              <a:t> Sum </a:t>
            </a:r>
            <a:r>
              <a:rPr lang="en-US" sz="2000" dirty="0" err="1"/>
              <a:t>Sq</a:t>
            </a:r>
            <a:r>
              <a:rPr lang="en-US" sz="2000" dirty="0"/>
              <a:t> Mean </a:t>
            </a:r>
            <a:r>
              <a:rPr lang="en-US" sz="2000" dirty="0" err="1"/>
              <a:t>Sq</a:t>
            </a:r>
            <a:r>
              <a:rPr lang="en-US" sz="2000" dirty="0"/>
              <a:t> F value   </a:t>
            </a:r>
            <a:r>
              <a:rPr lang="en-US" sz="2000" dirty="0" err="1"/>
              <a:t>Pr</a:t>
            </a:r>
            <a:r>
              <a:rPr lang="en-US" sz="2000" dirty="0"/>
              <a:t>(&gt;F)  </a:t>
            </a:r>
          </a:p>
          <a:p>
            <a:pPr marL="0" indent="0">
              <a:buNone/>
            </a:pPr>
            <a:r>
              <a:rPr lang="en-US" sz="2000" dirty="0"/>
              <a:t>  Line           7   16.4  2.3447   3.912 0.000293 ***</a:t>
            </a:r>
          </a:p>
          <a:p>
            <a:pPr marL="0" indent="0">
              <a:buNone/>
            </a:pPr>
            <a:r>
              <a:rPr lang="en-US" sz="2000" dirty="0"/>
              <a:t>Residuals   4456 2671.1  0.5994                  </a:t>
            </a:r>
          </a:p>
          <a:p>
            <a:pPr marL="0" indent="0">
              <a:buNone/>
            </a:pPr>
            <a:r>
              <a:rPr lang="en-US" sz="2000" dirty="0"/>
              <a:t>   ---</a:t>
            </a:r>
            <a:r>
              <a:rPr lang="en-US" sz="2000" dirty="0" err="1"/>
              <a:t>Signif</a:t>
            </a:r>
            <a:r>
              <a:rPr lang="en-US" sz="2000" dirty="0"/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DA59D-8F1A-A44F-8A1A-26733DA5E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56" y="3290888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545DF-B55D-0549-BC19-DB10214B0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" y="3290888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E16D56-3B22-2B46-841C-BDC53BB82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71" y="1200034"/>
            <a:ext cx="5092390" cy="50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499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801D-0407-A948-84E1-B4637FEC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15: Old MA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01FDF-99BF-654F-9AAD-D5E1305B8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53" y="1966912"/>
            <a:ext cx="3200400" cy="3200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7F3DD7-5DD8-814B-B52C-87F7F8DDE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3" y="1966912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A47180-E56C-1C4E-A348-E6FC893F0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76" y="1158018"/>
            <a:ext cx="5254503" cy="52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151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180D-4C68-A34C-B9EE-F62148A0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16: GC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6791-B74E-0541-9BD9-53BB0C93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/>
              <a:t>Line           8  360.5   45.07     101 &lt;2e-16 ***</a:t>
            </a:r>
          </a:p>
          <a:p>
            <a:pPr marL="0" indent="0">
              <a:buNone/>
            </a:pPr>
            <a:r>
              <a:rPr lang="en-US" dirty="0"/>
              <a:t>Residuals   4266 1903.7    0.45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4544215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681E-A7B0-4C45-ACDF-11DFE5B7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16: GC Lines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F0DDB-E6A9-6146-B4D4-B9624B6D9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87" y="1377107"/>
            <a:ext cx="5022773" cy="50227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154B55-4BD7-D94A-A0E9-7767C1EEC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47" y="1377107"/>
            <a:ext cx="5239440" cy="52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97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2DB7-A3EA-7A49-A516-96BB9C2F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16: GC Lines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C88AC-9167-DA44-B39E-0ABE41F179D1}"/>
              </a:ext>
            </a:extLst>
          </p:cNvPr>
          <p:cNvSpPr txBox="1"/>
          <p:nvPr/>
        </p:nvSpPr>
        <p:spPr>
          <a:xfrm>
            <a:off x="838200" y="1572322"/>
            <a:ext cx="461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8 is significantly different from every other line</a:t>
            </a:r>
          </a:p>
          <a:p>
            <a:r>
              <a:rPr lang="en-US" dirty="0" err="1"/>
              <a:t>Tetrasomic</a:t>
            </a:r>
            <a:r>
              <a:rPr lang="en-US" dirty="0"/>
              <a:t>!!!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9F1BA3-6C59-F94C-B700-E7664E9D1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05" y="787303"/>
            <a:ext cx="6070697" cy="60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284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19B4-2DDB-C54E-AC1F-6CDDAC38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16: New MA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C938-E922-E84B-9451-C06949F9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Df</a:t>
            </a:r>
            <a:r>
              <a:rPr lang="en-US" sz="2000" dirty="0"/>
              <a:t> Sum </a:t>
            </a:r>
            <a:r>
              <a:rPr lang="en-US" sz="2000" dirty="0" err="1"/>
              <a:t>Sq</a:t>
            </a:r>
            <a:r>
              <a:rPr lang="en-US" sz="2000" dirty="0"/>
              <a:t> Mean </a:t>
            </a:r>
            <a:r>
              <a:rPr lang="en-US" sz="2000" dirty="0" err="1"/>
              <a:t>Sq</a:t>
            </a:r>
            <a:r>
              <a:rPr lang="en-US" sz="2000" dirty="0"/>
              <a:t> F value </a:t>
            </a:r>
            <a:r>
              <a:rPr lang="en-US" sz="2000" dirty="0" err="1"/>
              <a:t>Pr</a:t>
            </a:r>
            <a:r>
              <a:rPr lang="en-US" sz="2000" dirty="0"/>
              <a:t>(&gt;F)    </a:t>
            </a:r>
          </a:p>
          <a:p>
            <a:pPr marL="0" indent="0">
              <a:buNone/>
            </a:pPr>
            <a:r>
              <a:rPr lang="en-US" sz="2000" dirty="0"/>
              <a:t>Line           3  124.6   41.53   78.47 &lt;2e-16 ***</a:t>
            </a:r>
          </a:p>
          <a:p>
            <a:pPr marL="0" indent="0">
              <a:buNone/>
            </a:pPr>
            <a:r>
              <a:rPr lang="en-US" sz="2000" dirty="0"/>
              <a:t>Residuals   1896 1003.6    0.53                   </a:t>
            </a:r>
          </a:p>
          <a:p>
            <a:pPr marL="0" indent="0">
              <a:buNone/>
            </a:pPr>
            <a:r>
              <a:rPr lang="en-US" sz="2000" dirty="0"/>
              <a:t>---</a:t>
            </a:r>
            <a:r>
              <a:rPr lang="en-US" sz="2000" dirty="0" err="1"/>
              <a:t>Signif</a:t>
            </a:r>
            <a:r>
              <a:rPr lang="en-US" sz="2000" dirty="0"/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583C2-450D-6247-AD6E-E74822AAE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1" y="3334215"/>
            <a:ext cx="32004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9C72C-58C0-104B-B9E0-2F9E3C47B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5" y="3429000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70013C-5CA3-3A47-9889-E04CCF79D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51" y="628253"/>
            <a:ext cx="5601494" cy="560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3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863C-464E-4346-878D-CC83AF6B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1: Old MA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FBB5-204D-714A-A537-E9C929C7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Sum </a:t>
            </a:r>
            <a:r>
              <a:rPr lang="en-US" dirty="0" err="1"/>
              <a:t>Sq</a:t>
            </a:r>
            <a:r>
              <a:rPr lang="en-US" dirty="0"/>
              <a:t> Mean </a:t>
            </a:r>
            <a:r>
              <a:rPr lang="en-US" dirty="0" err="1"/>
              <a:t>Sq</a:t>
            </a:r>
            <a:r>
              <a:rPr lang="en-US" dirty="0"/>
              <a:t> F value </a:t>
            </a:r>
            <a:r>
              <a:rPr lang="en-US" dirty="0" err="1"/>
              <a:t>Pr</a:t>
            </a:r>
            <a:r>
              <a:rPr lang="en-US" dirty="0"/>
              <a:t>(&gt;F)</a:t>
            </a:r>
          </a:p>
          <a:p>
            <a:pPr marL="0" indent="0">
              <a:buNone/>
            </a:pPr>
            <a:r>
              <a:rPr lang="en-US" dirty="0"/>
              <a:t>Line          14    4.0  0.2871   1.008  0.443</a:t>
            </a:r>
          </a:p>
          <a:p>
            <a:pPr marL="0" indent="0">
              <a:buNone/>
            </a:pPr>
            <a:r>
              <a:rPr lang="en-US" dirty="0"/>
              <a:t>Residuals   1455  414.6  0.2850</a:t>
            </a:r>
          </a:p>
        </p:txBody>
      </p:sp>
    </p:spTree>
    <p:extLst>
      <p:ext uri="{BB962C8B-B14F-4D97-AF65-F5344CB8AC3E}">
        <p14:creationId xmlns:p14="http://schemas.microsoft.com/office/powerpoint/2010/main" val="6433977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FF81-4F39-8C48-90F4-20B9E88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16: Old MA 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FFE2F-9F86-8E49-8F3A-49CE2D66D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69" y="2538138"/>
            <a:ext cx="3200400" cy="3200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240A6-F954-7241-A8A4-8BBD647AF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1" y="2114947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43159E-0038-2F49-8CDE-D8D5A3ECB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2" y="1106762"/>
            <a:ext cx="5457093" cy="54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0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14042</TotalTime>
  <Words>2647</Words>
  <Application>Microsoft Macintosh PowerPoint</Application>
  <PresentationFormat>Widescreen</PresentationFormat>
  <Paragraphs>357</Paragraphs>
  <Slides>90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4" baseType="lpstr">
      <vt:lpstr>Arial</vt:lpstr>
      <vt:lpstr>Calibri</vt:lpstr>
      <vt:lpstr>Calibri Light</vt:lpstr>
      <vt:lpstr>Office Theme</vt:lpstr>
      <vt:lpstr>Aneuploidy: Chromosome-wide gene expression</vt:lpstr>
      <vt:lpstr>Chromosome 1: GC Lines </vt:lpstr>
      <vt:lpstr>Chromosome 1: GC Lines  </vt:lpstr>
      <vt:lpstr>Chromosome 1: GC Lines </vt:lpstr>
      <vt:lpstr>Chromosome 1: GC Lines</vt:lpstr>
      <vt:lpstr>Chromosome 1: New MA Lines</vt:lpstr>
      <vt:lpstr>Chromosome 1: New MA Lines</vt:lpstr>
      <vt:lpstr>Chromosome 1: New MA Lines</vt:lpstr>
      <vt:lpstr>Chromosome 1: Old MA Lines </vt:lpstr>
      <vt:lpstr>Chromosome 1: Old MA Lines </vt:lpstr>
      <vt:lpstr>Chromosome 1: Old MA Lines</vt:lpstr>
      <vt:lpstr>Chromosome 2: GC Lines</vt:lpstr>
      <vt:lpstr>Chromosome 2: GC Lines</vt:lpstr>
      <vt:lpstr>Chromosome 2: GC Lines </vt:lpstr>
      <vt:lpstr>Chromosome 2: New MA Lines </vt:lpstr>
      <vt:lpstr>Chromosome 2: Old MA Lines </vt:lpstr>
      <vt:lpstr>Chromosome 3: GC Lines </vt:lpstr>
      <vt:lpstr>Chromosome 3: GC Lines </vt:lpstr>
      <vt:lpstr>Chromosome 3: GC Lines </vt:lpstr>
      <vt:lpstr>Chromosome 3: New MA Lines</vt:lpstr>
      <vt:lpstr>Chromosome 3: Old MA Lines</vt:lpstr>
      <vt:lpstr>Chromosome 4: GC Lines </vt:lpstr>
      <vt:lpstr>Chromosome 4: GC Lines </vt:lpstr>
      <vt:lpstr>Chromosome 4: GC Lines </vt:lpstr>
      <vt:lpstr>Chromosome 4: New MA Lines </vt:lpstr>
      <vt:lpstr>Chromosome 4: Old MA Lines</vt:lpstr>
      <vt:lpstr>Chromosome 5: GC Lines </vt:lpstr>
      <vt:lpstr>Chromosome 5: GC Lines </vt:lpstr>
      <vt:lpstr>Chromosome 5: GC Lines </vt:lpstr>
      <vt:lpstr>Chr 5 MA Lines </vt:lpstr>
      <vt:lpstr>Chr 5 MA Lines </vt:lpstr>
      <vt:lpstr>Chromosome 5: Old MA Lines</vt:lpstr>
      <vt:lpstr>Chromosome 6: GC Lines </vt:lpstr>
      <vt:lpstr>Chromosome 6: GC Lines </vt:lpstr>
      <vt:lpstr>Chromosome 6: GC Lines </vt:lpstr>
      <vt:lpstr>Chromosome 6: New MA Lines</vt:lpstr>
      <vt:lpstr>Chromosome 6: Old MA Lines</vt:lpstr>
      <vt:lpstr>Chromosome 7: GC Lines </vt:lpstr>
      <vt:lpstr>Chromosome 7: GC Lines </vt:lpstr>
      <vt:lpstr>Chromosome 7: GC Lines </vt:lpstr>
      <vt:lpstr>Chromosome 7: New MA Lines </vt:lpstr>
      <vt:lpstr>Chromosome 7: Old MA Lines</vt:lpstr>
      <vt:lpstr>Chromosome 8: GC Lines </vt:lpstr>
      <vt:lpstr>Chromosome 8: GC Lines </vt:lpstr>
      <vt:lpstr>Chromosome 8: New MA Lines</vt:lpstr>
      <vt:lpstr>Chromosome 8: Old MA Lines </vt:lpstr>
      <vt:lpstr>Chromosome 8: Old MA Lines</vt:lpstr>
      <vt:lpstr>Chromosome 9: GC Lines </vt:lpstr>
      <vt:lpstr>Chromosome 9: GC Lines </vt:lpstr>
      <vt:lpstr>Chromosome 9: GC Lines </vt:lpstr>
      <vt:lpstr>Chromosome 9: New MA Lines </vt:lpstr>
      <vt:lpstr>Chromosome 9: Old MA Lines </vt:lpstr>
      <vt:lpstr>Chr 9: Old MA Lines </vt:lpstr>
      <vt:lpstr>Chromosome 9: Old MA Lines</vt:lpstr>
      <vt:lpstr>Chromosome 9: Old MA Lines </vt:lpstr>
      <vt:lpstr>Chromosome 10: GC Lines </vt:lpstr>
      <vt:lpstr>Chromosome 10: GC Lines </vt:lpstr>
      <vt:lpstr>Chromosome 10: GC Lines </vt:lpstr>
      <vt:lpstr>Chromosome 10: New MA Lines</vt:lpstr>
      <vt:lpstr>Chromosome 10: Old MA Lines </vt:lpstr>
      <vt:lpstr>Chromosome 11: GC Lines </vt:lpstr>
      <vt:lpstr>Chromosome 11: GC Lines </vt:lpstr>
      <vt:lpstr>Chromosome 11: GC Lines </vt:lpstr>
      <vt:lpstr>Chromosome 11: New MA Lines </vt:lpstr>
      <vt:lpstr>Chromosome 11: Old MA Lines </vt:lpstr>
      <vt:lpstr>Chromosome 12: GC Lines </vt:lpstr>
      <vt:lpstr>Chromosome 12: GC Lines </vt:lpstr>
      <vt:lpstr>Chromosome 12: GC Lines </vt:lpstr>
      <vt:lpstr>Chromosome 12: New MA Lines</vt:lpstr>
      <vt:lpstr>Chromosome 12: Old MA Lines </vt:lpstr>
      <vt:lpstr>Chromosome 13: GC Lines </vt:lpstr>
      <vt:lpstr>Chromosome 13: GC Lines </vt:lpstr>
      <vt:lpstr>Chromosome 13: GC Lines </vt:lpstr>
      <vt:lpstr>Chromosome 13: New MA Lines </vt:lpstr>
      <vt:lpstr>Chromosome 13: Old MA Lines </vt:lpstr>
      <vt:lpstr>Chromosome 14: GC Lines </vt:lpstr>
      <vt:lpstr>Chromosome 14: GC Lines </vt:lpstr>
      <vt:lpstr>Chromosome 14: GC Lines </vt:lpstr>
      <vt:lpstr>Chromosome 14: New MA Lines</vt:lpstr>
      <vt:lpstr>Chromosome 14: Old MA Lines</vt:lpstr>
      <vt:lpstr>Chromosome 15: GC Lines </vt:lpstr>
      <vt:lpstr>Chromosome 15: GC Lines </vt:lpstr>
      <vt:lpstr>Chromosome 15: GC Lines </vt:lpstr>
      <vt:lpstr>Chromosome 15: New MA Lines</vt:lpstr>
      <vt:lpstr>Chromosome 15: Old MA Lines</vt:lpstr>
      <vt:lpstr>Chromosome 16: GC Lines </vt:lpstr>
      <vt:lpstr>Chromosome 16: GC Lines </vt:lpstr>
      <vt:lpstr>Chromosome 16: GC Lines </vt:lpstr>
      <vt:lpstr>Chromosome 16: New MA Lines</vt:lpstr>
      <vt:lpstr>Chromosome 16: Old MA Lines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Aneuploidy: Chromosome-wide gene expression</dc:title>
  <dc:creator>Microsoft Office User</dc:creator>
  <cp:lastModifiedBy>Microsoft Office User</cp:lastModifiedBy>
  <cp:revision>80</cp:revision>
  <dcterms:created xsi:type="dcterms:W3CDTF">2018-02-05T20:06:59Z</dcterms:created>
  <dcterms:modified xsi:type="dcterms:W3CDTF">2018-02-28T13:45:22Z</dcterms:modified>
</cp:coreProperties>
</file>