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1" r:id="rId4"/>
    <p:sldId id="270" r:id="rId5"/>
    <p:sldId id="269" r:id="rId6"/>
    <p:sldId id="268" r:id="rId7"/>
    <p:sldId id="267" r:id="rId8"/>
    <p:sldId id="266" r:id="rId9"/>
    <p:sldId id="263" r:id="rId10"/>
    <p:sldId id="264" r:id="rId11"/>
    <p:sldId id="265" r:id="rId12"/>
    <p:sldId id="262" r:id="rId13"/>
    <p:sldId id="261" r:id="rId14"/>
    <p:sldId id="260" r:id="rId15"/>
    <p:sldId id="273" r:id="rId16"/>
    <p:sldId id="259" r:id="rId17"/>
    <p:sldId id="258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646"/>
  </p:normalViewPr>
  <p:slideViewPr>
    <p:cSldViewPr snapToGrid="0" snapToObjects="1">
      <p:cViewPr varScale="1">
        <p:scale>
          <a:sx n="105" d="100"/>
          <a:sy n="10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246DB-9CD9-544A-AB2E-D52F0801DE1A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B2AF2-4464-D349-AA6F-8A88DAA2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141 and line 112 are significantly different from each other </a:t>
            </a:r>
          </a:p>
          <a:p>
            <a:r>
              <a:rPr lang="en-US" dirty="0"/>
              <a:t>Seems weird</a:t>
            </a:r>
          </a:p>
          <a:p>
            <a:r>
              <a:rPr lang="en-US" dirty="0"/>
              <a:t>Going to check on this at a later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7465E-4795-384F-ABF2-2772EDC71D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8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C970-2157-3647-92D1-DF834934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6676B-18CB-5A4C-A7C2-B02B4C388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CC4A-5906-8544-A9BF-C151CFD3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3669-57BA-744B-A81A-685C415C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7FC6-88E1-B446-9CB9-9F295B96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8D7D-A034-9D4F-ACCF-024CF6E7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42A0-FD7A-D245-B415-AB90FD61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E6D0-836F-C148-86F7-4945AC15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160E-78A2-EC40-9F80-3E0F2E15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EE8A-9D69-5843-825D-0A094FEA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A0C-64A2-3F4E-A9B7-4454DC703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3C5F-F86E-9745-8471-E290B345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B983-9618-B24F-ADC2-2AE9C683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0EE5-0D95-ED42-AF8F-3AD6F306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79C8-AB40-5A47-B51F-F965A93F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CDD-A915-7145-9E14-4C4CCC5D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C398-46D9-5B4D-933C-9FCE76D6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3B3D-5D05-374D-805F-B36AD257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6EEC-6A6C-C24F-92CF-DEAAC98E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DD5F-3A57-EE49-9089-3D51FBE0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4340-473E-DA4A-BFCB-145F1E23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F503-0E2F-FE4D-A924-190D98B1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09EC-9A3C-AF4A-BBD6-5CB7DBCF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E5625-82E3-FB4D-A0FD-A8FC4CEB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4D47-7919-2845-BFE2-563006FA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C6BD-83BB-D741-A314-24328405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B044-6105-3747-B6B4-C99907581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653E0-FADC-A64F-8901-22F311FA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E9585-1480-7846-8B62-1649509F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EF2BF-B492-2C42-8BAB-31B162CE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5F54-5FD1-C042-986A-21A825CA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93D7-653C-7C40-AC67-914D07DB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9F7E-9C99-8247-BA1A-C6F91D49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574B-A778-B342-8958-F0B76133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A7247-5FBC-BE4B-B6F7-FCE456551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6072-ED96-0F4D-B1AA-34C7C63AB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C833B-F1FA-F84D-8D86-E52D6400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681BC-1A95-EE46-B606-5154398B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F3A64-771C-1B4D-9206-902B1DAB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C380-BD86-9144-8073-FBE7B705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2863B-6189-6748-992D-316BB8E7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3AAA-2FA4-CA45-9888-7CED106C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A2DA-6676-4A4B-A348-6288BE6C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14933-9F78-4D4C-9A13-F153C91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14F79-96CA-B84D-8612-BF423D41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AA0D7-BA6D-3747-AE63-CEDE19F5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1426-1076-ED4C-BCAA-F46B441A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59C0-5185-FB41-8F5B-C4F383BC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421D-07BE-024E-90E8-466FC580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96806-B32D-F741-8260-55FF9CAA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4E781-EAE2-C546-BDE9-43F267B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A7C1C-294D-3544-86B2-11C1E628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AD51-81A1-3148-950E-693B82DC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B2390-997E-2D4D-812C-9541A797E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A2A4-4134-B54E-8BC2-B5B29F51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05B9-41EC-954C-A9B8-1353DC59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54E75-9BDA-834A-B3A9-B198F642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FB2C-3057-D744-8AEB-894883E5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328BD-01B0-4144-BED8-5286AEFF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08A5-39EF-BC46-A5AE-75F607F0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E1D6-F853-4747-ACFF-1E712FD59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14ED-E977-9849-A2B1-3C7F54E2759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F7D1-A950-BF43-ADFC-571A7BB2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EF06-DF56-4A44-A89C-83A0ECA8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F010-B624-7D4F-B7F7-6A33EE39F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(null)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(null)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(null)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(null)"/><Relationship Id="rId2" Type="http://schemas.openxmlformats.org/officeDocument/2006/relationships/image" Target="../media/image18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(null)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(null)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(null)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(null)"/><Relationship Id="rId4" Type="http://schemas.openxmlformats.org/officeDocument/2006/relationships/image" Target="../media/image24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(null)"/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(null)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5260-9ABA-CE40-A1F1-B888ECB9F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Aneuploid chromosomes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AF131-E0B3-2248-9AA6-968982E94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Aneuploidy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2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14E9-A5DA-AC42-A7B0-03AE8CBD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New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C604-7117-DB45-BBC8-27E64B71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Line          2  111.2   55.60   95.47 &lt;2e-16 ***</a:t>
            </a:r>
          </a:p>
          <a:p>
            <a:r>
              <a:rPr lang="en-US" dirty="0"/>
              <a:t>Residuals   660  384.4    0.58                  </a:t>
            </a:r>
          </a:p>
          <a:p>
            <a:pPr marL="0" indent="0">
              <a:buNone/>
            </a:pPr>
            <a:r>
              <a:rPr lang="en-US" sz="2000" dirty="0"/>
              <a:t> ---</a:t>
            </a:r>
            <a:r>
              <a:rPr lang="en-US" sz="2000" dirty="0" err="1"/>
              <a:t>Signif</a:t>
            </a:r>
            <a:r>
              <a:rPr lang="en-US" sz="2000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AE825-EC76-164C-8536-7D7A1017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78" y="3681877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7427A-F5D7-1648-A7A8-0D63C198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8" y="3681877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ED3F7-F4A9-7149-A250-7E4717497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39" y="1186792"/>
            <a:ext cx="4990171" cy="49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A790-7107-E04C-8206-2572540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GC Lines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A7045-B011-094F-B1FA-B352ED989115}"/>
              </a:ext>
            </a:extLst>
          </p:cNvPr>
          <p:cNvSpPr txBox="1"/>
          <p:nvPr/>
        </p:nvSpPr>
        <p:spPr>
          <a:xfrm>
            <a:off x="838200" y="1344058"/>
            <a:ext cx="479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76 is significantly different from every </a:t>
            </a:r>
            <a:r>
              <a:rPr lang="en-US" dirty="0" err="1"/>
              <a:t>euploid</a:t>
            </a:r>
            <a:r>
              <a:rPr lang="en-US" dirty="0"/>
              <a:t> line </a:t>
            </a:r>
          </a:p>
          <a:p>
            <a:r>
              <a:rPr lang="en-US" dirty="0"/>
              <a:t>Value is as expected for a trisomic chromosome</a:t>
            </a:r>
          </a:p>
          <a:p>
            <a:r>
              <a:rPr lang="en-US" dirty="0"/>
              <a:t>No evidence for compensation or attenuation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E1F53-A9F0-8E41-920E-9DDE56DCFF1F}"/>
              </a:ext>
            </a:extLst>
          </p:cNvPr>
          <p:cNvSpPr txBox="1"/>
          <p:nvPr/>
        </p:nvSpPr>
        <p:spPr>
          <a:xfrm>
            <a:off x="3950262" y="5555038"/>
            <a:ext cx="4817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legend: Green-</a:t>
            </a:r>
            <a:r>
              <a:rPr lang="en-US" sz="1100" dirty="0" err="1"/>
              <a:t>euploid</a:t>
            </a:r>
            <a:endParaRPr lang="en-US" sz="1100" dirty="0"/>
          </a:p>
          <a:p>
            <a:r>
              <a:rPr lang="en-US" sz="1100" dirty="0"/>
              <a:t>Bright blue- trisomic somewhere else</a:t>
            </a:r>
          </a:p>
          <a:p>
            <a:r>
              <a:rPr lang="en-US" sz="1100" dirty="0"/>
              <a:t>Dark blue – monosomic somewhere else</a:t>
            </a:r>
          </a:p>
          <a:p>
            <a:r>
              <a:rPr lang="en-US" sz="1100" dirty="0"/>
              <a:t>Hot pink – trisomic for this chromosome</a:t>
            </a:r>
          </a:p>
          <a:p>
            <a:r>
              <a:rPr lang="en-US" sz="1100" dirty="0"/>
              <a:t>Green dotted line: y=0.538, expected log2 value for a chromosome that is 1.5x  </a:t>
            </a:r>
          </a:p>
          <a:p>
            <a:r>
              <a:rPr lang="en-US" sz="1100" dirty="0"/>
              <a:t>Purple dotted line: y= -1, expected log2 value for a chromosome that is 0.5x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AC71CD-3F93-9746-8366-6B1CAB4D4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8470"/>
            <a:ext cx="6000520" cy="60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A75-E960-154E-BA8A-E5340E7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10: GC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EC7CB-67A6-654D-AC45-42F66BE6C733}"/>
              </a:ext>
            </a:extLst>
          </p:cNvPr>
          <p:cNvSpPr txBox="1"/>
          <p:nvPr/>
        </p:nvSpPr>
        <p:spPr>
          <a:xfrm>
            <a:off x="650072" y="1850834"/>
            <a:ext cx="4957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76 is partially duplicated at chromosome 10 </a:t>
            </a:r>
          </a:p>
          <a:p>
            <a:r>
              <a:rPr lang="en-US" dirty="0"/>
              <a:t>Significantly different from every </a:t>
            </a:r>
            <a:r>
              <a:rPr lang="en-US" dirty="0" err="1"/>
              <a:t>euploid</a:t>
            </a:r>
            <a:r>
              <a:rPr lang="en-US" dirty="0"/>
              <a:t> line </a:t>
            </a:r>
          </a:p>
          <a:p>
            <a:endParaRPr lang="en-US" dirty="0"/>
          </a:p>
          <a:p>
            <a:r>
              <a:rPr lang="en-US" dirty="0"/>
              <a:t>Breakpoint located: 378,019</a:t>
            </a:r>
          </a:p>
          <a:p>
            <a:r>
              <a:rPr lang="en-US" dirty="0"/>
              <a:t>Not in gene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00EA1-2F5C-B149-AB3B-CE93071B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84" y="678455"/>
            <a:ext cx="6179545" cy="6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5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6C84-3E29-2E4D-BE64-C36EC2B4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12: GC Lines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ED69C-E3D6-9541-9098-7BC435A37F72}"/>
              </a:ext>
            </a:extLst>
          </p:cNvPr>
          <p:cNvSpPr txBox="1"/>
          <p:nvPr/>
        </p:nvSpPr>
        <p:spPr>
          <a:xfrm>
            <a:off x="838200" y="1690688"/>
            <a:ext cx="448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18 and 77 are significantly different from all </a:t>
            </a:r>
            <a:r>
              <a:rPr lang="en-US" dirty="0" err="1"/>
              <a:t>euploid</a:t>
            </a:r>
            <a:r>
              <a:rPr lang="en-US" dirty="0"/>
              <a:t> lines, but not from each other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656A1-2288-A345-AEBE-A74ADC6E6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80" y="1035586"/>
            <a:ext cx="5485482" cy="54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364D-A071-9C40-80C2-1060B728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14: GC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0A55E-E0A9-3F4E-8A1B-97EE0695629C}"/>
              </a:ext>
            </a:extLst>
          </p:cNvPr>
          <p:cNvSpPr txBox="1"/>
          <p:nvPr/>
        </p:nvSpPr>
        <p:spPr>
          <a:xfrm>
            <a:off x="708827" y="1690688"/>
            <a:ext cx="538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 significantly different from all </a:t>
            </a:r>
            <a:r>
              <a:rPr lang="en-US" dirty="0" err="1"/>
              <a:t>euploid</a:t>
            </a:r>
            <a:r>
              <a:rPr lang="en-US" dirty="0"/>
              <a:t> lines</a:t>
            </a:r>
          </a:p>
          <a:p>
            <a:r>
              <a:rPr lang="en-US" dirty="0"/>
              <a:t>Expression is as expected for a trisomic line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E30A2F-2AF6-AB45-8DC6-A6C1FA6D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83" y="881349"/>
            <a:ext cx="6083989" cy="60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D883-97AA-554C-AD30-CB849006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14: Old MA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A1A27-3484-F948-900A-0127D105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23" y="2861286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66942-AC0C-7C40-A2A2-D27834B0D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0" y="1535723"/>
            <a:ext cx="3200400" cy="32004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5B276F8-20B8-0A45-876C-5DB623D5A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23" y="947432"/>
            <a:ext cx="5738448" cy="5738448"/>
          </a:xfrm>
        </p:spPr>
      </p:pic>
    </p:spTree>
    <p:extLst>
      <p:ext uri="{BB962C8B-B14F-4D97-AF65-F5344CB8AC3E}">
        <p14:creationId xmlns:p14="http://schemas.microsoft.com/office/powerpoint/2010/main" val="19241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8D74-A4D2-3C41-B938-C75A6B25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15: GC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F1303-BFF1-964C-8295-73564835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74" y="748563"/>
            <a:ext cx="5981242" cy="5981242"/>
          </a:xfrm>
        </p:spPr>
      </p:pic>
    </p:spTree>
    <p:extLst>
      <p:ext uri="{BB962C8B-B14F-4D97-AF65-F5344CB8AC3E}">
        <p14:creationId xmlns:p14="http://schemas.microsoft.com/office/powerpoint/2010/main" val="211085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DB7-A3EA-7A49-A516-96BB9C2F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16: GC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C88AC-9167-DA44-B39E-0ABE41F179D1}"/>
              </a:ext>
            </a:extLst>
          </p:cNvPr>
          <p:cNvSpPr txBox="1"/>
          <p:nvPr/>
        </p:nvSpPr>
        <p:spPr>
          <a:xfrm>
            <a:off x="838200" y="1572322"/>
            <a:ext cx="461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8 is significantly different from every other line</a:t>
            </a:r>
          </a:p>
          <a:p>
            <a:r>
              <a:rPr lang="en-US" dirty="0" err="1"/>
              <a:t>Tetrasomic</a:t>
            </a:r>
            <a:r>
              <a:rPr lang="en-US" dirty="0"/>
              <a:t>!!!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9F1BA3-6C59-F94C-B700-E7664E9D1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05" y="787303"/>
            <a:ext cx="6070697" cy="60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19B4-2DDB-C54E-AC1F-6CDDAC38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16: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C938-E922-E84B-9451-C06949F9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 Sum </a:t>
            </a:r>
            <a:r>
              <a:rPr lang="en-US" sz="2000" dirty="0" err="1"/>
              <a:t>Sq</a:t>
            </a:r>
            <a:r>
              <a:rPr lang="en-US" sz="2000" dirty="0"/>
              <a:t> Mean </a:t>
            </a:r>
            <a:r>
              <a:rPr lang="en-US" sz="2000" dirty="0" err="1"/>
              <a:t>Sq</a:t>
            </a:r>
            <a:r>
              <a:rPr lang="en-US" sz="2000" dirty="0"/>
              <a:t> F value </a:t>
            </a:r>
            <a:r>
              <a:rPr lang="en-US" sz="2000" dirty="0" err="1"/>
              <a:t>Pr</a:t>
            </a:r>
            <a:r>
              <a:rPr lang="en-US" sz="2000" dirty="0"/>
              <a:t>(&gt;F)    </a:t>
            </a:r>
          </a:p>
          <a:p>
            <a:pPr marL="0" indent="0">
              <a:buNone/>
            </a:pPr>
            <a:r>
              <a:rPr lang="en-US" sz="2000" dirty="0"/>
              <a:t>Line           3  124.6   41.53   78.47 &lt;2e-16 ***</a:t>
            </a:r>
          </a:p>
          <a:p>
            <a:pPr marL="0" indent="0">
              <a:buNone/>
            </a:pPr>
            <a:r>
              <a:rPr lang="en-US" sz="2000" dirty="0"/>
              <a:t>Residuals   1896 1003.6    0.53                   </a:t>
            </a:r>
          </a:p>
          <a:p>
            <a:pPr marL="0" indent="0">
              <a:buNone/>
            </a:pPr>
            <a:r>
              <a:rPr lang="en-US" sz="2000" dirty="0"/>
              <a:t>---</a:t>
            </a:r>
            <a:r>
              <a:rPr lang="en-US" sz="2000" dirty="0" err="1"/>
              <a:t>Signif</a:t>
            </a:r>
            <a:r>
              <a:rPr lang="en-US" sz="2000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583C2-450D-6247-AD6E-E74822AAE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1" y="3334215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9C72C-58C0-104B-B9E0-2F9E3C47B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5" y="34290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0013C-5CA3-3A47-9889-E04CCF79D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51" y="628253"/>
            <a:ext cx="5601494" cy="56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9464-3887-BA42-841C-382DEB4F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16" y="187325"/>
            <a:ext cx="3932237" cy="1600200"/>
          </a:xfrm>
        </p:spPr>
        <p:txBody>
          <a:bodyPr/>
          <a:lstStyle/>
          <a:p>
            <a:r>
              <a:rPr lang="en-US" dirty="0"/>
              <a:t>Chromosome 1: GC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306CD7-EDA9-494C-9219-E1BCB392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EA3FB4-6CDC-6F42-909E-06BA16B6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34" y="1667373"/>
            <a:ext cx="5393744" cy="50682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7,18, and 21 are trisomic for chromosome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Whole—chromosome gene expression relative to the ancestor corroborates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11 is monosomic for chromosome 1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Tukey’s HSD test, 7,11, and 18 are significantly different from the </a:t>
            </a:r>
            <a:r>
              <a:rPr lang="en-US" dirty="0" err="1"/>
              <a:t>euploid</a:t>
            </a:r>
            <a:r>
              <a:rPr lang="en-US" dirty="0"/>
              <a:t> 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**Line 18 is not significantly different from line 2 or 9. Need to check on this next.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**Fixed line 11- replaced one of its replicates. Line 18 has a replicate in line 11. Need to check line 18’s replicates next for possible mismatches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 18’s replicates all match to line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21 is not significantly different from a few </a:t>
            </a:r>
            <a:r>
              <a:rPr lang="en-US" dirty="0" err="1"/>
              <a:t>euploid</a:t>
            </a:r>
            <a:r>
              <a:rPr lang="en-US" dirty="0"/>
              <a:t> lines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**One of these replicates isn’t matching line 21, according to Allie’s analysis. Will check on this next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one of 21’s replicates, now it looks better.  One of its replicates matched 11, so </a:t>
            </a:r>
            <a:r>
              <a:rPr lang="en-US" dirty="0" err="1"/>
              <a:t>i</a:t>
            </a:r>
            <a:r>
              <a:rPr lang="en-US" dirty="0"/>
              <a:t> replaced line 11’s wrong replicate with it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9A515-A04F-FB4A-88AF-00624505FC79}"/>
              </a:ext>
            </a:extLst>
          </p:cNvPr>
          <p:cNvSpPr txBox="1"/>
          <p:nvPr/>
        </p:nvSpPr>
        <p:spPr>
          <a:xfrm>
            <a:off x="6043961" y="5709424"/>
            <a:ext cx="521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legend: Green indicates a </a:t>
            </a:r>
            <a:r>
              <a:rPr lang="en-US" dirty="0" err="1"/>
              <a:t>euploid</a:t>
            </a:r>
            <a:r>
              <a:rPr lang="en-US" dirty="0"/>
              <a:t> line, blue indicates aneuploid for another chromosome, hot pink indicates trisomic for this chromosome, and orange indicates monosomic for this chromosome.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546FB-1259-C341-8590-5002D223C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65" y="112873"/>
            <a:ext cx="5692562" cy="56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B4AA-E302-D043-BAA0-267ED37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New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AA3CB-7083-0E46-830A-3DC64AC37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8560"/>
            <a:ext cx="5919440" cy="59194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2E2F2-D5BD-8040-B2DD-238341132DAA}"/>
              </a:ext>
            </a:extLst>
          </p:cNvPr>
          <p:cNvSpPr txBox="1"/>
          <p:nvPr/>
        </p:nvSpPr>
        <p:spPr>
          <a:xfrm>
            <a:off x="669073" y="1538868"/>
            <a:ext cx="542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152 is significantly different from the </a:t>
            </a:r>
            <a:r>
              <a:rPr lang="en-US" dirty="0" err="1"/>
              <a:t>euploid</a:t>
            </a:r>
            <a:r>
              <a:rPr lang="en-US" dirty="0"/>
              <a:t> lines </a:t>
            </a:r>
          </a:p>
          <a:p>
            <a:r>
              <a:rPr lang="en-US" dirty="0"/>
              <a:t>As expected</a:t>
            </a:r>
          </a:p>
          <a:p>
            <a:r>
              <a:rPr lang="en-US" dirty="0"/>
              <a:t>No evidence of compensation or attenuation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6E6A4-7889-5542-B3C6-EE3C907EF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72" y="938560"/>
            <a:ext cx="5921640" cy="592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3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95C9-E9DF-2D41-AB6D-D8871DD2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5: GC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3F7ED-3089-0246-AC57-263E84DF2916}"/>
              </a:ext>
            </a:extLst>
          </p:cNvPr>
          <p:cNvSpPr txBox="1"/>
          <p:nvPr/>
        </p:nvSpPr>
        <p:spPr>
          <a:xfrm>
            <a:off x="425773" y="3973780"/>
            <a:ext cx="4817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legend: Green-</a:t>
            </a:r>
            <a:r>
              <a:rPr lang="en-US" dirty="0" err="1"/>
              <a:t>euploid</a:t>
            </a:r>
            <a:endParaRPr lang="en-US" dirty="0"/>
          </a:p>
          <a:p>
            <a:r>
              <a:rPr lang="en-US" dirty="0"/>
              <a:t>Bright blue- trisomic somewhere else</a:t>
            </a:r>
          </a:p>
          <a:p>
            <a:r>
              <a:rPr lang="en-US" dirty="0"/>
              <a:t>Dark blue – monosomic somewhere else</a:t>
            </a:r>
          </a:p>
          <a:p>
            <a:r>
              <a:rPr lang="en-US" dirty="0"/>
              <a:t>Hot pink – trisomic for this chromosome</a:t>
            </a:r>
          </a:p>
          <a:p>
            <a:r>
              <a:rPr lang="en-US" dirty="0"/>
              <a:t>Green dotted line: y=0.538, expected log2 value for a chromosome that is 1.5x  </a:t>
            </a:r>
          </a:p>
          <a:p>
            <a:r>
              <a:rPr lang="en-US" dirty="0"/>
              <a:t>Purple dotted line: y= -1, expected log2 value for a chromosome that is 0.5x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699A6-FE62-B64D-960C-5189ACC09FF8}"/>
              </a:ext>
            </a:extLst>
          </p:cNvPr>
          <p:cNvSpPr txBox="1"/>
          <p:nvPr/>
        </p:nvSpPr>
        <p:spPr>
          <a:xfrm>
            <a:off x="838200" y="1516566"/>
            <a:ext cx="5146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evidence for any compensation or attenuation</a:t>
            </a:r>
          </a:p>
          <a:p>
            <a:r>
              <a:rPr lang="en-US" dirty="0"/>
              <a:t>Average for each boxplot falls pretty close to the expected value for a trisomic line.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4E0E43-CEF9-C646-95EB-F40CF72F8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658550"/>
            <a:ext cx="6113447" cy="61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437E-7E90-074A-936C-2DB37007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</a:t>
            </a:r>
            <a:r>
              <a:rPr lang="en-US" dirty="0"/>
              <a:t> 5 MA Lines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77D97-6FFE-9A40-8039-18FFC7AB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59" y="1027906"/>
            <a:ext cx="5050970" cy="50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CECC-075F-354A-876F-6208A5CF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7: GC Lines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D663B-702A-7C45-9DB8-1EB1701E4AD7}"/>
              </a:ext>
            </a:extLst>
          </p:cNvPr>
          <p:cNvSpPr txBox="1"/>
          <p:nvPr/>
        </p:nvSpPr>
        <p:spPr>
          <a:xfrm>
            <a:off x="1066800" y="1690688"/>
            <a:ext cx="494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59,61,and 66 are statistically significantly different from all other lines (aneuploid and </a:t>
            </a:r>
            <a:r>
              <a:rPr lang="en-US" dirty="0" err="1"/>
              <a:t>euploid</a:t>
            </a:r>
            <a:r>
              <a:rPr lang="en-US" dirty="0"/>
              <a:t> alike)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66: Is partial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is breakpoint? Is it in a gene?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34E0B8-91AB-CA4F-AB01-55A30521F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070" y="5052730"/>
          <a:ext cx="4127500" cy="802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823075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073149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877547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188901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22761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 adj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7140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66-61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-0.3391929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-0.4460143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-0.2323715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7725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66-59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-0.1920515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-0.2988729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-0.08523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666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61-59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0.14714143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0.25396286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0.0004833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46507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B34D59-4E69-204C-9472-D5CDF5D3190B}"/>
              </a:ext>
            </a:extLst>
          </p:cNvPr>
          <p:cNvSpPr txBox="1"/>
          <p:nvPr/>
        </p:nvSpPr>
        <p:spPr>
          <a:xfrm>
            <a:off x="4414570" y="5661006"/>
            <a:ext cx="4817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legend: Green-</a:t>
            </a:r>
            <a:r>
              <a:rPr lang="en-US" sz="1100" dirty="0" err="1"/>
              <a:t>euploid</a:t>
            </a:r>
            <a:endParaRPr lang="en-US" sz="1100" dirty="0"/>
          </a:p>
          <a:p>
            <a:r>
              <a:rPr lang="en-US" sz="1100" dirty="0"/>
              <a:t>Bright blue- trisomic somewhere else</a:t>
            </a:r>
          </a:p>
          <a:p>
            <a:r>
              <a:rPr lang="en-US" sz="1100" dirty="0"/>
              <a:t>Dark blue – monosomic somewhere else</a:t>
            </a:r>
          </a:p>
          <a:p>
            <a:r>
              <a:rPr lang="en-US" sz="1100" dirty="0"/>
              <a:t>Hot pink – trisomic for this chromosome</a:t>
            </a:r>
          </a:p>
          <a:p>
            <a:r>
              <a:rPr lang="en-US" sz="1100" dirty="0"/>
              <a:t>Green dotted line: y=0.538, expected log2 value for a chromosome that is 1.5x  </a:t>
            </a:r>
          </a:p>
          <a:p>
            <a:r>
              <a:rPr lang="en-US" sz="1100" dirty="0"/>
              <a:t>Purple dotted line: y= -1, expected log2 value for a chromosome that is 0.5x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79BC8-DD2F-F14C-8CFB-CD640ABE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99" y="826265"/>
            <a:ext cx="5684551" cy="5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1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4F24-E42D-DB47-8868-F8100F2A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8: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C1F2-C381-0E4D-A06A-9665BD4F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Line           7   86.5  12.352   26.93 &lt;2e-16 ***</a:t>
            </a:r>
          </a:p>
          <a:p>
            <a:r>
              <a:rPr lang="en-US" dirty="0"/>
              <a:t>Residuals   2216 1016.6   0.459                   </a:t>
            </a:r>
          </a:p>
          <a:p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8C464-88CA-B241-BB91-88C3FCFE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76" y="3657600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D2127-24B0-D142-9332-26FAD1DA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2" y="36576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9069B-61EF-1349-A9B6-E29AEB782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56" y="0"/>
            <a:ext cx="4516244" cy="45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0C78-FFB8-5C41-AF6E-EB2CA03B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8: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AAF93-BDF9-6F49-A6B2-3DBDF713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87" y="1460567"/>
            <a:ext cx="4883331" cy="4883331"/>
          </a:xfrm>
        </p:spPr>
      </p:pic>
    </p:spTree>
    <p:extLst>
      <p:ext uri="{BB962C8B-B14F-4D97-AF65-F5344CB8AC3E}">
        <p14:creationId xmlns:p14="http://schemas.microsoft.com/office/powerpoint/2010/main" val="210464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359F-7800-3D4E-BF24-ADC07377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Old MA 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4F7B96-1B43-134C-B275-A17B566B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85" y="1690688"/>
            <a:ext cx="5159829" cy="5159829"/>
          </a:xfrm>
        </p:spPr>
      </p:pic>
    </p:spTree>
    <p:extLst>
      <p:ext uri="{BB962C8B-B14F-4D97-AF65-F5344CB8AC3E}">
        <p14:creationId xmlns:p14="http://schemas.microsoft.com/office/powerpoint/2010/main" val="72416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798</Words>
  <Application>Microsoft Macintosh PowerPoint</Application>
  <PresentationFormat>Widescreen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Aneuploid chromosomes </vt:lpstr>
      <vt:lpstr>Chromosome 1: GC Lines</vt:lpstr>
      <vt:lpstr>Chromosome 1: New MA Lines</vt:lpstr>
      <vt:lpstr>Chromosome 5: GC Lines </vt:lpstr>
      <vt:lpstr>Chr 5 MA Lines </vt:lpstr>
      <vt:lpstr>Chromosome 7: GC Lines </vt:lpstr>
      <vt:lpstr>Chromosome 8: New MA Lines</vt:lpstr>
      <vt:lpstr>Chromosome 8: Old MA Lines</vt:lpstr>
      <vt:lpstr>Chromosome 9: Old MA Lines</vt:lpstr>
      <vt:lpstr>Chromosome 9: New MA Lines </vt:lpstr>
      <vt:lpstr>Chromosome 9: GC Lines </vt:lpstr>
      <vt:lpstr>Chromosome 10: GC Lines </vt:lpstr>
      <vt:lpstr>Chromosome 12: GC Lines </vt:lpstr>
      <vt:lpstr>Chromosome 14: GC Lines </vt:lpstr>
      <vt:lpstr>Chromosome 14: Old MA Lines</vt:lpstr>
      <vt:lpstr>Chromosome 15: GC Lines </vt:lpstr>
      <vt:lpstr>Chromosome 16: GC Lines </vt:lpstr>
      <vt:lpstr>Chromosome 16: New MA Lines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Aneuploid chromosomes </dc:title>
  <dc:creator>Microsoft Office User</dc:creator>
  <cp:lastModifiedBy>Microsoft Office User</cp:lastModifiedBy>
  <cp:revision>7</cp:revision>
  <dcterms:created xsi:type="dcterms:W3CDTF">2018-02-12T22:00:51Z</dcterms:created>
  <dcterms:modified xsi:type="dcterms:W3CDTF">2018-02-26T14:30:29Z</dcterms:modified>
</cp:coreProperties>
</file>