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36576000" cy="365760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>
        <p:scale>
          <a:sx n="27" d="100"/>
          <a:sy n="27" d="100"/>
        </p:scale>
        <p:origin x="12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6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1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4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3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3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8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4C8C-3BAD-F94C-8C3D-BE70DCAB40FF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F654-583E-4B4D-811E-4965851B7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975C65-171A-184C-8ECC-165CA84350B5}"/>
              </a:ext>
            </a:extLst>
          </p:cNvPr>
          <p:cNvSpPr txBox="1"/>
          <p:nvPr/>
        </p:nvSpPr>
        <p:spPr>
          <a:xfrm>
            <a:off x="13573497" y="9175848"/>
            <a:ext cx="502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ysClr val="windowText" lastClr="000000"/>
                </a:solidFill>
              </a:rPr>
              <a:t>RNA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23A17-B188-A246-B21C-13DAB3B3CE4E}"/>
              </a:ext>
            </a:extLst>
          </p:cNvPr>
          <p:cNvSpPr txBox="1"/>
          <p:nvPr/>
        </p:nvSpPr>
        <p:spPr>
          <a:xfrm>
            <a:off x="13466618" y="11424300"/>
            <a:ext cx="513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RNA sequencing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B46A9-BA83-6D44-9B81-556D87FD9D4F}"/>
              </a:ext>
            </a:extLst>
          </p:cNvPr>
          <p:cNvSpPr txBox="1"/>
          <p:nvPr/>
        </p:nvSpPr>
        <p:spPr>
          <a:xfrm>
            <a:off x="12252974" y="13672754"/>
            <a:ext cx="753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Alignment and Assembly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413B0-DA74-2647-B56B-63CCB98A1005}"/>
              </a:ext>
            </a:extLst>
          </p:cNvPr>
          <p:cNvSpPr txBox="1"/>
          <p:nvPr/>
        </p:nvSpPr>
        <p:spPr>
          <a:xfrm>
            <a:off x="18596757" y="17398251"/>
            <a:ext cx="431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ysClr val="windowText" lastClr="000000"/>
                </a:solidFill>
              </a:rPr>
              <a:t>HTseq</a:t>
            </a:r>
            <a:r>
              <a:rPr lang="en-US" sz="3200" dirty="0">
                <a:solidFill>
                  <a:sysClr val="windowText" lastClr="000000"/>
                </a:solidFill>
              </a:rPr>
              <a:t>-count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EADB8-19E5-8E4C-9AC7-4630920F1A05}"/>
              </a:ext>
            </a:extLst>
          </p:cNvPr>
          <p:cNvSpPr txBox="1"/>
          <p:nvPr/>
        </p:nvSpPr>
        <p:spPr>
          <a:xfrm>
            <a:off x="18596759" y="22344672"/>
            <a:ext cx="49520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ysClr val="windowText" lastClr="000000"/>
                </a:solidFill>
              </a:rPr>
              <a:t>Normalization and differential expression analysis (DESeq2)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4FEBD-264E-6040-B847-5EC922320A25}"/>
              </a:ext>
            </a:extLst>
          </p:cNvPr>
          <p:cNvSpPr txBox="1"/>
          <p:nvPr/>
        </p:nvSpPr>
        <p:spPr>
          <a:xfrm>
            <a:off x="9705716" y="17398253"/>
            <a:ext cx="5094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ysClr val="windowText" lastClr="000000"/>
                </a:solidFill>
              </a:rPr>
              <a:t>Cuffnorm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C7013-A462-4F44-A05C-D5F198EEC02C}"/>
              </a:ext>
            </a:extLst>
          </p:cNvPr>
          <p:cNvSpPr txBox="1"/>
          <p:nvPr/>
        </p:nvSpPr>
        <p:spPr>
          <a:xfrm>
            <a:off x="9670088" y="19461758"/>
            <a:ext cx="513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ysClr val="windowText" lastClr="000000"/>
                </a:solidFill>
              </a:rPr>
              <a:t>Cuffdiff</a:t>
            </a:r>
            <a:endParaRPr 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FF9F62-8616-C645-8D16-DD37E48DB99D}"/>
              </a:ext>
            </a:extLst>
          </p:cNvPr>
          <p:cNvSpPr txBox="1"/>
          <p:nvPr/>
        </p:nvSpPr>
        <p:spPr>
          <a:xfrm>
            <a:off x="9224441" y="23067554"/>
            <a:ext cx="384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R (personal scripts)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D612A5-5004-B74C-90C8-723F090ADB90}"/>
              </a:ext>
            </a:extLst>
          </p:cNvPr>
          <p:cNvSpPr txBox="1"/>
          <p:nvPr/>
        </p:nvSpPr>
        <p:spPr>
          <a:xfrm>
            <a:off x="9786410" y="21248264"/>
            <a:ext cx="1309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FPKMs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9871F0-6C25-6B43-9296-98561327B644}"/>
              </a:ext>
            </a:extLst>
          </p:cNvPr>
          <p:cNvSpPr txBox="1"/>
          <p:nvPr/>
        </p:nvSpPr>
        <p:spPr>
          <a:xfrm>
            <a:off x="18609845" y="19600254"/>
            <a:ext cx="477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ysClr val="windowText" lastClr="000000"/>
                </a:solidFill>
              </a:rPr>
              <a:t>Raw read counts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81926A-1987-E145-B275-336D78B11A5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020421" y="14257529"/>
            <a:ext cx="3374380" cy="2748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0" name="Down Arrow 39">
            <a:extLst>
              <a:ext uri="{FF2B5EF4-FFF2-40B4-BE49-F238E27FC236}">
                <a16:creationId xmlns:a16="http://schemas.microsoft.com/office/drawing/2014/main" id="{29907A0F-A27F-5C46-9520-03306EE8D986}"/>
              </a:ext>
            </a:extLst>
          </p:cNvPr>
          <p:cNvSpPr/>
          <p:nvPr/>
        </p:nvSpPr>
        <p:spPr>
          <a:xfrm>
            <a:off x="11010779" y="18506249"/>
            <a:ext cx="137157" cy="9555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ysClr val="windowText" lastClr="000000"/>
              </a:solidFill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8273204C-A1F4-C14E-A843-D3E477511640}"/>
              </a:ext>
            </a:extLst>
          </p:cNvPr>
          <p:cNvSpPr/>
          <p:nvPr/>
        </p:nvSpPr>
        <p:spPr>
          <a:xfrm>
            <a:off x="11010779" y="20417267"/>
            <a:ext cx="137157" cy="9555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ysClr val="windowText" lastClr="000000"/>
              </a:solidFill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73F13172-12CE-A148-ABE6-6318EA114493}"/>
              </a:ext>
            </a:extLst>
          </p:cNvPr>
          <p:cNvSpPr/>
          <p:nvPr/>
        </p:nvSpPr>
        <p:spPr>
          <a:xfrm>
            <a:off x="11013131" y="22084070"/>
            <a:ext cx="137157" cy="9555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ysClr val="windowText" lastClr="000000"/>
              </a:solidFill>
            </a:endParaRP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EED3D0A9-3718-2C43-8909-79E69319EBB5}"/>
              </a:ext>
            </a:extLst>
          </p:cNvPr>
          <p:cNvSpPr/>
          <p:nvPr/>
        </p:nvSpPr>
        <p:spPr>
          <a:xfrm>
            <a:off x="20267594" y="18508439"/>
            <a:ext cx="137157" cy="9555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ysClr val="windowText" lastClr="000000"/>
              </a:solidFill>
            </a:endParaRP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0259B2FF-C47B-424F-8A8E-64351F9F22EE}"/>
              </a:ext>
            </a:extLst>
          </p:cNvPr>
          <p:cNvSpPr/>
          <p:nvPr/>
        </p:nvSpPr>
        <p:spPr>
          <a:xfrm>
            <a:off x="20267591" y="21464207"/>
            <a:ext cx="137157" cy="9555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5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8EBD0-BE45-6849-BF99-9673A2CA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34" y="1194612"/>
            <a:ext cx="17112442" cy="33745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A66A19-6341-1349-9BEA-04517A00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885" y="3138112"/>
            <a:ext cx="17363699" cy="17363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7281ED-BF60-7C4B-8E4A-72FA9B63BD0F}"/>
              </a:ext>
            </a:extLst>
          </p:cNvPr>
          <p:cNvSpPr/>
          <p:nvPr/>
        </p:nvSpPr>
        <p:spPr>
          <a:xfrm>
            <a:off x="5791970" y="1827608"/>
            <a:ext cx="1222743" cy="315711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73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F8C1B-4B31-944B-8711-FEF1F3C307B2}"/>
              </a:ext>
            </a:extLst>
          </p:cNvPr>
          <p:cNvCxnSpPr>
            <a:cxnSpLocks/>
          </p:cNvCxnSpPr>
          <p:nvPr/>
        </p:nvCxnSpPr>
        <p:spPr>
          <a:xfrm>
            <a:off x="7014711" y="1827608"/>
            <a:ext cx="11872566" cy="131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265AAC-D32D-D94E-8EBC-6F8B6A0ACD1A}"/>
              </a:ext>
            </a:extLst>
          </p:cNvPr>
          <p:cNvCxnSpPr>
            <a:cxnSpLocks/>
          </p:cNvCxnSpPr>
          <p:nvPr/>
        </p:nvCxnSpPr>
        <p:spPr>
          <a:xfrm flipV="1">
            <a:off x="6978105" y="20501811"/>
            <a:ext cx="11909172" cy="12896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4A96FAD-6D0E-7849-9F14-EC97386D92BC}"/>
              </a:ext>
            </a:extLst>
          </p:cNvPr>
          <p:cNvGrpSpPr/>
          <p:nvPr/>
        </p:nvGrpSpPr>
        <p:grpSpPr>
          <a:xfrm>
            <a:off x="17854862" y="3197406"/>
            <a:ext cx="22835933" cy="8930424"/>
            <a:chOff x="1299410" y="2908648"/>
            <a:chExt cx="22835933" cy="8930424"/>
          </a:xfrm>
        </p:grpSpPr>
        <p:sp>
          <p:nvSpPr>
            <p:cNvPr id="11" name="U-Turn Arrow 10">
              <a:extLst>
                <a:ext uri="{FF2B5EF4-FFF2-40B4-BE49-F238E27FC236}">
                  <a16:creationId xmlns:a16="http://schemas.microsoft.com/office/drawing/2014/main" id="{859175AE-515E-7D42-B3A0-6C77574D7CCE}"/>
                </a:ext>
              </a:extLst>
            </p:cNvPr>
            <p:cNvSpPr/>
            <p:nvPr/>
          </p:nvSpPr>
          <p:spPr>
            <a:xfrm>
              <a:off x="4571999" y="6304548"/>
              <a:ext cx="8614611" cy="1443789"/>
            </a:xfrm>
            <a:prstGeom prst="utur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18D750-737D-744F-8774-E0FF311FE49A}"/>
                </a:ext>
              </a:extLst>
            </p:cNvPr>
            <p:cNvGrpSpPr/>
            <p:nvPr/>
          </p:nvGrpSpPr>
          <p:grpSpPr>
            <a:xfrm>
              <a:off x="1299410" y="8710863"/>
              <a:ext cx="5727031" cy="2887578"/>
              <a:chOff x="1299410" y="8710863"/>
              <a:chExt cx="5727031" cy="2887578"/>
            </a:xfrm>
            <a:noFill/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E481E5-017F-C44A-BB6B-1630341D657B}"/>
                  </a:ext>
                </a:extLst>
              </p:cNvPr>
              <p:cNvGrpSpPr/>
              <p:nvPr/>
            </p:nvGrpSpPr>
            <p:grpSpPr>
              <a:xfrm>
                <a:off x="1299410" y="8710863"/>
                <a:ext cx="5727031" cy="2887578"/>
                <a:chOff x="3320716" y="8807116"/>
                <a:chExt cx="5727031" cy="2887578"/>
              </a:xfrm>
              <a:grpFill/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74DF15DD-1782-8948-A1E9-5D807DA3CE31}"/>
                    </a:ext>
                  </a:extLst>
                </p:cNvPr>
                <p:cNvSpPr/>
                <p:nvPr/>
              </p:nvSpPr>
              <p:spPr>
                <a:xfrm>
                  <a:off x="3320716" y="9769642"/>
                  <a:ext cx="5727031" cy="1925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C78118C4-927A-FA49-A57D-33C255C9C5AE}"/>
                    </a:ext>
                  </a:extLst>
                </p:cNvPr>
                <p:cNvSpPr/>
                <p:nvPr/>
              </p:nvSpPr>
              <p:spPr>
                <a:xfrm>
                  <a:off x="3320716" y="8807116"/>
                  <a:ext cx="5727031" cy="192505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16FE4928-10EA-F848-8F3A-AA41AAF61059}"/>
                    </a:ext>
                  </a:extLst>
                </p:cNvPr>
                <p:cNvCxnSpPr>
                  <a:stCxn id="2" idx="6"/>
                </p:cNvCxnSpPr>
                <p:nvPr/>
              </p:nvCxnSpPr>
              <p:spPr>
                <a:xfrm>
                  <a:off x="9047747" y="9769642"/>
                  <a:ext cx="0" cy="96252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6D4B47B-A9AD-9649-86EC-A1FA23120CEC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>
                  <a:off x="3320716" y="9769642"/>
                  <a:ext cx="0" cy="96252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71AEFFD-BE37-E94C-83A6-414851C82AB8}"/>
                  </a:ext>
                </a:extLst>
              </p:cNvPr>
              <p:cNvSpPr/>
              <p:nvPr/>
            </p:nvSpPr>
            <p:spPr>
              <a:xfrm>
                <a:off x="3296652" y="9914020"/>
                <a:ext cx="577516" cy="481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E4C0BF-3CB7-0746-A9AD-3D5062AE3C6E}"/>
                </a:ext>
              </a:extLst>
            </p:cNvPr>
            <p:cNvGrpSpPr/>
            <p:nvPr/>
          </p:nvGrpSpPr>
          <p:grpSpPr>
            <a:xfrm>
              <a:off x="10130585" y="8951494"/>
              <a:ext cx="5727031" cy="2887578"/>
              <a:chOff x="10130585" y="8951494"/>
              <a:chExt cx="5727031" cy="288757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74797CC-AAE0-4145-9134-BA2D09865AE6}"/>
                  </a:ext>
                </a:extLst>
              </p:cNvPr>
              <p:cNvGrpSpPr/>
              <p:nvPr/>
            </p:nvGrpSpPr>
            <p:grpSpPr>
              <a:xfrm>
                <a:off x="10130585" y="8951494"/>
                <a:ext cx="5727031" cy="2887578"/>
                <a:chOff x="11237495" y="8710863"/>
                <a:chExt cx="5727031" cy="2887578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3DC344E-8A16-B44D-A2DB-22CED2B502F1}"/>
                    </a:ext>
                  </a:extLst>
                </p:cNvPr>
                <p:cNvSpPr/>
                <p:nvPr/>
              </p:nvSpPr>
              <p:spPr>
                <a:xfrm>
                  <a:off x="11237495" y="9673389"/>
                  <a:ext cx="5727031" cy="19250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CF2A74F-F661-054B-BDA7-1427C8C3C188}"/>
                    </a:ext>
                  </a:extLst>
                </p:cNvPr>
                <p:cNvSpPr/>
                <p:nvPr/>
              </p:nvSpPr>
              <p:spPr>
                <a:xfrm>
                  <a:off x="11237495" y="8710863"/>
                  <a:ext cx="5727031" cy="19250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D73D0C3-D433-2F4B-BADC-5EC1D83BAE55}"/>
                    </a:ext>
                  </a:extLst>
                </p:cNvPr>
                <p:cNvCxnSpPr>
                  <a:stCxn id="13" idx="6"/>
                </p:cNvCxnSpPr>
                <p:nvPr/>
              </p:nvCxnSpPr>
              <p:spPr>
                <a:xfrm>
                  <a:off x="16964526" y="9673389"/>
                  <a:ext cx="0" cy="9625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B44E38C-4531-3740-9A81-DB8770B6A075}"/>
                    </a:ext>
                  </a:extLst>
                </p:cNvPr>
                <p:cNvCxnSpPr>
                  <a:stCxn id="13" idx="2"/>
                </p:cNvCxnSpPr>
                <p:nvPr/>
              </p:nvCxnSpPr>
              <p:spPr>
                <a:xfrm>
                  <a:off x="11237495" y="9673389"/>
                  <a:ext cx="0" cy="9625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CB234ED-EE4F-7B4C-A8CC-B51C913E5FDB}"/>
                  </a:ext>
                </a:extLst>
              </p:cNvPr>
              <p:cNvSpPr/>
              <p:nvPr/>
            </p:nvSpPr>
            <p:spPr>
              <a:xfrm>
                <a:off x="11189361" y="9673389"/>
                <a:ext cx="3176337" cy="1315658"/>
              </a:xfrm>
              <a:custGeom>
                <a:avLst/>
                <a:gdLst>
                  <a:gd name="connsiteX0" fmla="*/ 0 w 3176337"/>
                  <a:gd name="connsiteY0" fmla="*/ 577516 h 1315658"/>
                  <a:gd name="connsiteX1" fmla="*/ 0 w 3176337"/>
                  <a:gd name="connsiteY1" fmla="*/ 577516 h 1315658"/>
                  <a:gd name="connsiteX2" fmla="*/ 433137 w 3176337"/>
                  <a:gd name="connsiteY2" fmla="*/ 481264 h 1315658"/>
                  <a:gd name="connsiteX3" fmla="*/ 721895 w 3176337"/>
                  <a:gd name="connsiteY3" fmla="*/ 288758 h 1315658"/>
                  <a:gd name="connsiteX4" fmla="*/ 866274 w 3176337"/>
                  <a:gd name="connsiteY4" fmla="*/ 240632 h 1315658"/>
                  <a:gd name="connsiteX5" fmla="*/ 1299410 w 3176337"/>
                  <a:gd name="connsiteY5" fmla="*/ 48127 h 1315658"/>
                  <a:gd name="connsiteX6" fmla="*/ 1443789 w 3176337"/>
                  <a:gd name="connsiteY6" fmla="*/ 0 h 1315658"/>
                  <a:gd name="connsiteX7" fmla="*/ 1299410 w 3176337"/>
                  <a:gd name="connsiteY7" fmla="*/ 288758 h 1315658"/>
                  <a:gd name="connsiteX8" fmla="*/ 1155031 w 3176337"/>
                  <a:gd name="connsiteY8" fmla="*/ 385011 h 1315658"/>
                  <a:gd name="connsiteX9" fmla="*/ 1058779 w 3176337"/>
                  <a:gd name="connsiteY9" fmla="*/ 529390 h 1315658"/>
                  <a:gd name="connsiteX10" fmla="*/ 625642 w 3176337"/>
                  <a:gd name="connsiteY10" fmla="*/ 962527 h 1315658"/>
                  <a:gd name="connsiteX11" fmla="*/ 481263 w 3176337"/>
                  <a:gd name="connsiteY11" fmla="*/ 1106906 h 1315658"/>
                  <a:gd name="connsiteX12" fmla="*/ 385010 w 3176337"/>
                  <a:gd name="connsiteY12" fmla="*/ 1251285 h 1315658"/>
                  <a:gd name="connsiteX13" fmla="*/ 529389 w 3176337"/>
                  <a:gd name="connsiteY13" fmla="*/ 1203158 h 1315658"/>
                  <a:gd name="connsiteX14" fmla="*/ 962526 w 3176337"/>
                  <a:gd name="connsiteY14" fmla="*/ 914400 h 1315658"/>
                  <a:gd name="connsiteX15" fmla="*/ 1251284 w 3176337"/>
                  <a:gd name="connsiteY15" fmla="*/ 721895 h 1315658"/>
                  <a:gd name="connsiteX16" fmla="*/ 1395663 w 3176337"/>
                  <a:gd name="connsiteY16" fmla="*/ 625642 h 1315658"/>
                  <a:gd name="connsiteX17" fmla="*/ 1540042 w 3176337"/>
                  <a:gd name="connsiteY17" fmla="*/ 577516 h 1315658"/>
                  <a:gd name="connsiteX18" fmla="*/ 1973179 w 3176337"/>
                  <a:gd name="connsiteY18" fmla="*/ 336885 h 1315658"/>
                  <a:gd name="connsiteX19" fmla="*/ 1732547 w 3176337"/>
                  <a:gd name="connsiteY19" fmla="*/ 577516 h 1315658"/>
                  <a:gd name="connsiteX20" fmla="*/ 1636295 w 3176337"/>
                  <a:gd name="connsiteY20" fmla="*/ 721895 h 1315658"/>
                  <a:gd name="connsiteX21" fmla="*/ 1491916 w 3176337"/>
                  <a:gd name="connsiteY21" fmla="*/ 866274 h 1315658"/>
                  <a:gd name="connsiteX22" fmla="*/ 1299410 w 3176337"/>
                  <a:gd name="connsiteY22" fmla="*/ 1155032 h 1315658"/>
                  <a:gd name="connsiteX23" fmla="*/ 1155031 w 3176337"/>
                  <a:gd name="connsiteY23" fmla="*/ 1299411 h 1315658"/>
                  <a:gd name="connsiteX24" fmla="*/ 1299410 w 3176337"/>
                  <a:gd name="connsiteY24" fmla="*/ 1251285 h 1315658"/>
                  <a:gd name="connsiteX25" fmla="*/ 1732547 w 3176337"/>
                  <a:gd name="connsiteY25" fmla="*/ 1010653 h 1315658"/>
                  <a:gd name="connsiteX26" fmla="*/ 1876926 w 3176337"/>
                  <a:gd name="connsiteY26" fmla="*/ 914400 h 1315658"/>
                  <a:gd name="connsiteX27" fmla="*/ 2021305 w 3176337"/>
                  <a:gd name="connsiteY27" fmla="*/ 866274 h 1315658"/>
                  <a:gd name="connsiteX28" fmla="*/ 1925053 w 3176337"/>
                  <a:gd name="connsiteY28" fmla="*/ 1010653 h 1315658"/>
                  <a:gd name="connsiteX29" fmla="*/ 2117558 w 3176337"/>
                  <a:gd name="connsiteY29" fmla="*/ 914400 h 1315658"/>
                  <a:gd name="connsiteX30" fmla="*/ 2261937 w 3176337"/>
                  <a:gd name="connsiteY30" fmla="*/ 866274 h 1315658"/>
                  <a:gd name="connsiteX31" fmla="*/ 2406316 w 3176337"/>
                  <a:gd name="connsiteY31" fmla="*/ 721895 h 1315658"/>
                  <a:gd name="connsiteX32" fmla="*/ 2695074 w 3176337"/>
                  <a:gd name="connsiteY32" fmla="*/ 529390 h 1315658"/>
                  <a:gd name="connsiteX33" fmla="*/ 2358189 w 3176337"/>
                  <a:gd name="connsiteY33" fmla="*/ 962527 h 1315658"/>
                  <a:gd name="connsiteX34" fmla="*/ 2261937 w 3176337"/>
                  <a:gd name="connsiteY34" fmla="*/ 1106906 h 1315658"/>
                  <a:gd name="connsiteX35" fmla="*/ 2165684 w 3176337"/>
                  <a:gd name="connsiteY35" fmla="*/ 1251285 h 1315658"/>
                  <a:gd name="connsiteX36" fmla="*/ 2454442 w 3176337"/>
                  <a:gd name="connsiteY36" fmla="*/ 1106906 h 1315658"/>
                  <a:gd name="connsiteX37" fmla="*/ 2598821 w 3176337"/>
                  <a:gd name="connsiteY37" fmla="*/ 962527 h 1315658"/>
                  <a:gd name="connsiteX38" fmla="*/ 2887579 w 3176337"/>
                  <a:gd name="connsiteY38" fmla="*/ 770021 h 1315658"/>
                  <a:gd name="connsiteX39" fmla="*/ 3031958 w 3176337"/>
                  <a:gd name="connsiteY39" fmla="*/ 673769 h 1315658"/>
                  <a:gd name="connsiteX40" fmla="*/ 2839453 w 3176337"/>
                  <a:gd name="connsiteY40" fmla="*/ 962527 h 1315658"/>
                  <a:gd name="connsiteX41" fmla="*/ 2839453 w 3176337"/>
                  <a:gd name="connsiteY41" fmla="*/ 1203158 h 1315658"/>
                  <a:gd name="connsiteX42" fmla="*/ 3176337 w 3176337"/>
                  <a:gd name="connsiteY42" fmla="*/ 1155032 h 1315658"/>
                  <a:gd name="connsiteX43" fmla="*/ 3176337 w 3176337"/>
                  <a:gd name="connsiteY43" fmla="*/ 1155032 h 131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176337" h="1315658">
                    <a:moveTo>
                      <a:pt x="0" y="577516"/>
                    </a:moveTo>
                    <a:lnTo>
                      <a:pt x="0" y="577516"/>
                    </a:lnTo>
                    <a:cubicBezTo>
                      <a:pt x="144379" y="545432"/>
                      <a:pt x="295814" y="536193"/>
                      <a:pt x="433137" y="481264"/>
                    </a:cubicBezTo>
                    <a:cubicBezTo>
                      <a:pt x="540545" y="438301"/>
                      <a:pt x="612150" y="325339"/>
                      <a:pt x="721895" y="288758"/>
                    </a:cubicBezTo>
                    <a:lnTo>
                      <a:pt x="866274" y="240632"/>
                    </a:lnTo>
                    <a:cubicBezTo>
                      <a:pt x="1095073" y="88099"/>
                      <a:pt x="955778" y="162671"/>
                      <a:pt x="1299410" y="48127"/>
                    </a:cubicBezTo>
                    <a:lnTo>
                      <a:pt x="1443789" y="0"/>
                    </a:lnTo>
                    <a:cubicBezTo>
                      <a:pt x="1404647" y="117428"/>
                      <a:pt x="1392705" y="195463"/>
                      <a:pt x="1299410" y="288758"/>
                    </a:cubicBezTo>
                    <a:cubicBezTo>
                      <a:pt x="1258510" y="329658"/>
                      <a:pt x="1203157" y="352927"/>
                      <a:pt x="1155031" y="385011"/>
                    </a:cubicBezTo>
                    <a:cubicBezTo>
                      <a:pt x="1122947" y="433137"/>
                      <a:pt x="1097206" y="486159"/>
                      <a:pt x="1058779" y="529390"/>
                    </a:cubicBezTo>
                    <a:lnTo>
                      <a:pt x="625642" y="962527"/>
                    </a:lnTo>
                    <a:cubicBezTo>
                      <a:pt x="577516" y="1010653"/>
                      <a:pt x="519016" y="1050276"/>
                      <a:pt x="481263" y="1106906"/>
                    </a:cubicBezTo>
                    <a:cubicBezTo>
                      <a:pt x="449179" y="1155032"/>
                      <a:pt x="359143" y="1199551"/>
                      <a:pt x="385010" y="1251285"/>
                    </a:cubicBezTo>
                    <a:cubicBezTo>
                      <a:pt x="407697" y="1296659"/>
                      <a:pt x="485043" y="1227795"/>
                      <a:pt x="529389" y="1203158"/>
                    </a:cubicBezTo>
                    <a:cubicBezTo>
                      <a:pt x="529404" y="1203150"/>
                      <a:pt x="890329" y="962531"/>
                      <a:pt x="962526" y="914400"/>
                    </a:cubicBezTo>
                    <a:lnTo>
                      <a:pt x="1251284" y="721895"/>
                    </a:lnTo>
                    <a:cubicBezTo>
                      <a:pt x="1299410" y="689811"/>
                      <a:pt x="1340790" y="643933"/>
                      <a:pt x="1395663" y="625642"/>
                    </a:cubicBezTo>
                    <a:cubicBezTo>
                      <a:pt x="1443789" y="609600"/>
                      <a:pt x="1495696" y="602152"/>
                      <a:pt x="1540042" y="577516"/>
                    </a:cubicBezTo>
                    <a:cubicBezTo>
                      <a:pt x="2036493" y="301710"/>
                      <a:pt x="1646486" y="445782"/>
                      <a:pt x="1973179" y="336885"/>
                    </a:cubicBezTo>
                    <a:cubicBezTo>
                      <a:pt x="1716501" y="721900"/>
                      <a:pt x="2053393" y="256670"/>
                      <a:pt x="1732547" y="577516"/>
                    </a:cubicBezTo>
                    <a:cubicBezTo>
                      <a:pt x="1691648" y="618415"/>
                      <a:pt x="1673324" y="677461"/>
                      <a:pt x="1636295" y="721895"/>
                    </a:cubicBezTo>
                    <a:cubicBezTo>
                      <a:pt x="1592724" y="774181"/>
                      <a:pt x="1533701" y="812550"/>
                      <a:pt x="1491916" y="866274"/>
                    </a:cubicBezTo>
                    <a:cubicBezTo>
                      <a:pt x="1420894" y="957587"/>
                      <a:pt x="1381209" y="1073233"/>
                      <a:pt x="1299410" y="1155032"/>
                    </a:cubicBezTo>
                    <a:cubicBezTo>
                      <a:pt x="1251284" y="1203158"/>
                      <a:pt x="1155031" y="1231350"/>
                      <a:pt x="1155031" y="1299411"/>
                    </a:cubicBezTo>
                    <a:cubicBezTo>
                      <a:pt x="1155031" y="1350141"/>
                      <a:pt x="1251284" y="1267327"/>
                      <a:pt x="1299410" y="1251285"/>
                    </a:cubicBezTo>
                    <a:cubicBezTo>
                      <a:pt x="1630378" y="1030639"/>
                      <a:pt x="1478423" y="1095360"/>
                      <a:pt x="1732547" y="1010653"/>
                    </a:cubicBezTo>
                    <a:cubicBezTo>
                      <a:pt x="1780673" y="978569"/>
                      <a:pt x="1825192" y="940267"/>
                      <a:pt x="1876926" y="914400"/>
                    </a:cubicBezTo>
                    <a:cubicBezTo>
                      <a:pt x="1922300" y="891713"/>
                      <a:pt x="2021305" y="866274"/>
                      <a:pt x="2021305" y="866274"/>
                    </a:cubicBezTo>
                    <a:cubicBezTo>
                      <a:pt x="1989221" y="914400"/>
                      <a:pt x="1873319" y="984786"/>
                      <a:pt x="1925053" y="1010653"/>
                    </a:cubicBezTo>
                    <a:cubicBezTo>
                      <a:pt x="1989222" y="1042737"/>
                      <a:pt x="2051616" y="942661"/>
                      <a:pt x="2117558" y="914400"/>
                    </a:cubicBezTo>
                    <a:cubicBezTo>
                      <a:pt x="2164186" y="894417"/>
                      <a:pt x="2213811" y="882316"/>
                      <a:pt x="2261937" y="866274"/>
                    </a:cubicBezTo>
                    <a:cubicBezTo>
                      <a:pt x="2310063" y="818148"/>
                      <a:pt x="2352592" y="763680"/>
                      <a:pt x="2406316" y="721895"/>
                    </a:cubicBezTo>
                    <a:cubicBezTo>
                      <a:pt x="2497629" y="650874"/>
                      <a:pt x="2776873" y="447591"/>
                      <a:pt x="2695074" y="529390"/>
                    </a:cubicBezTo>
                    <a:cubicBezTo>
                      <a:pt x="2468897" y="755567"/>
                      <a:pt x="2588446" y="617141"/>
                      <a:pt x="2358189" y="962527"/>
                    </a:cubicBezTo>
                    <a:lnTo>
                      <a:pt x="2261937" y="1106906"/>
                    </a:lnTo>
                    <a:cubicBezTo>
                      <a:pt x="2229853" y="1155032"/>
                      <a:pt x="2110812" y="1269576"/>
                      <a:pt x="2165684" y="1251285"/>
                    </a:cubicBezTo>
                    <a:cubicBezTo>
                      <a:pt x="2310384" y="1203051"/>
                      <a:pt x="2330051" y="1210565"/>
                      <a:pt x="2454442" y="1106906"/>
                    </a:cubicBezTo>
                    <a:cubicBezTo>
                      <a:pt x="2506728" y="1063335"/>
                      <a:pt x="2545097" y="1004312"/>
                      <a:pt x="2598821" y="962527"/>
                    </a:cubicBezTo>
                    <a:cubicBezTo>
                      <a:pt x="2690134" y="891505"/>
                      <a:pt x="2791326" y="834190"/>
                      <a:pt x="2887579" y="770021"/>
                    </a:cubicBezTo>
                    <a:lnTo>
                      <a:pt x="3031958" y="673769"/>
                    </a:lnTo>
                    <a:cubicBezTo>
                      <a:pt x="2939916" y="949891"/>
                      <a:pt x="3049744" y="692153"/>
                      <a:pt x="2839453" y="962527"/>
                    </a:cubicBezTo>
                    <a:cubicBezTo>
                      <a:pt x="2587466" y="1286510"/>
                      <a:pt x="2547751" y="1290669"/>
                      <a:pt x="2839453" y="1203158"/>
                    </a:cubicBezTo>
                    <a:cubicBezTo>
                      <a:pt x="3157689" y="1107687"/>
                      <a:pt x="3054688" y="1033386"/>
                      <a:pt x="3176337" y="1155032"/>
                    </a:cubicBezTo>
                    <a:lnTo>
                      <a:pt x="3176337" y="115503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92C325-A1F0-A845-A025-1473D0431366}"/>
                </a:ext>
              </a:extLst>
            </p:cNvPr>
            <p:cNvSpPr txBox="1"/>
            <p:nvPr/>
          </p:nvSpPr>
          <p:spPr>
            <a:xfrm>
              <a:off x="6124071" y="2908648"/>
              <a:ext cx="5510465" cy="3283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Single-cell bottleneck</a:t>
              </a:r>
            </a:p>
            <a:p>
              <a:pPr algn="ctr"/>
              <a:r>
                <a:rPr lang="en-US" dirty="0"/>
                <a:t>Ne ~10 cells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9B1F49-9FD6-F242-92AF-40BEEE5D2AEF}"/>
                </a:ext>
              </a:extLst>
            </p:cNvPr>
            <p:cNvSpPr txBox="1"/>
            <p:nvPr/>
          </p:nvSpPr>
          <p:spPr>
            <a:xfrm>
              <a:off x="16988580" y="7795472"/>
              <a:ext cx="7146763" cy="1156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200 </a:t>
              </a:r>
            </a:p>
          </p:txBody>
        </p:sp>
      </p:grpSp>
      <p:sp>
        <p:nvSpPr>
          <p:cNvPr id="30" name="Text Box 2">
            <a:extLst>
              <a:ext uri="{FF2B5EF4-FFF2-40B4-BE49-F238E27FC236}">
                <a16:creationId xmlns:a16="http://schemas.microsoft.com/office/drawing/2014/main" id="{FD9C5944-A1E6-BE49-8CCC-DB3E586D1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933" y="4589898"/>
            <a:ext cx="3297098" cy="338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/>
              <a:t>Ancestor</a:t>
            </a:r>
            <a:endParaRPr lang="en-US" sz="60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57625C-FDA7-B640-A746-0621EBB9C3D2}"/>
              </a:ext>
            </a:extLst>
          </p:cNvPr>
          <p:cNvGrpSpPr>
            <a:grpSpLocks/>
          </p:cNvGrpSpPr>
          <p:nvPr/>
        </p:nvGrpSpPr>
        <p:grpSpPr bwMode="auto">
          <a:xfrm>
            <a:off x="3323710" y="5430330"/>
            <a:ext cx="6227852" cy="564859"/>
            <a:chOff x="1158" y="1056"/>
            <a:chExt cx="2992" cy="302"/>
          </a:xfrm>
        </p:grpSpPr>
        <p:sp>
          <p:nvSpPr>
            <p:cNvPr id="32" name="Text Box 4">
              <a:extLst>
                <a:ext uri="{FF2B5EF4-FFF2-40B4-BE49-F238E27FC236}">
                  <a16:creationId xmlns:a16="http://schemas.microsoft.com/office/drawing/2014/main" id="{D84AF23C-CE99-2E47-9B98-1DB1FDF4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128"/>
              <a:ext cx="336" cy="2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dirty="0">
                  <a:latin typeface="Times" charset="0"/>
                </a:rPr>
                <a:t>L</a:t>
              </a:r>
              <a:r>
                <a:rPr lang="en-US" sz="2000" baseline="-25000" dirty="0">
                  <a:latin typeface="Times" charset="0"/>
                </a:rPr>
                <a:t>1</a:t>
              </a:r>
              <a:endParaRPr lang="en-US" sz="2000" dirty="0">
                <a:latin typeface="Times" charset="0"/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BB02428D-CD26-CC4E-89D3-2831E9E05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" y="1111"/>
              <a:ext cx="336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latin typeface="Times" charset="0"/>
                </a:rPr>
                <a:t>L</a:t>
              </a:r>
              <a:r>
                <a:rPr lang="en-US" sz="2400" baseline="-25000" dirty="0">
                  <a:latin typeface="Times" charset="0"/>
                </a:rPr>
                <a:t>3</a:t>
              </a:r>
              <a:endParaRPr lang="en-US" sz="2400" dirty="0">
                <a:latin typeface="Times" charset="0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220BA971-3C28-F04C-B7FC-868FB1034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1111"/>
              <a:ext cx="336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latin typeface="Times" charset="0"/>
                </a:rPr>
                <a:t>L</a:t>
              </a:r>
              <a:r>
                <a:rPr lang="en-US" sz="2400" baseline="-25000" dirty="0">
                  <a:latin typeface="Times" charset="0"/>
                </a:rPr>
                <a:t>2</a:t>
              </a:r>
              <a:endParaRPr lang="en-US" sz="2400" dirty="0">
                <a:latin typeface="Times" charset="0"/>
              </a:endParaRP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1899C72C-57B2-3147-9AF8-98C716D37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" y="1111"/>
              <a:ext cx="496" cy="24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dirty="0">
                  <a:latin typeface="Times" charset="0"/>
                </a:rPr>
                <a:t>L</a:t>
              </a:r>
              <a:r>
                <a:rPr lang="en-US" sz="2400" baseline="-25000" dirty="0">
                  <a:latin typeface="Times" charset="0"/>
                </a:rPr>
                <a:t>96 </a:t>
              </a:r>
              <a:endParaRPr lang="en-US" sz="2400" dirty="0">
                <a:latin typeface="Times" charset="0"/>
              </a:endParaRP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CC30DC31-99C3-E94B-9168-464FC7043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480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200" b="1" dirty="0">
                  <a:latin typeface="Times" charset="0"/>
                </a:rPr>
                <a:t>…</a:t>
              </a:r>
              <a:endParaRPr lang="en-US" sz="1200" dirty="0">
                <a:latin typeface="Times" charset="0"/>
              </a:endParaRPr>
            </a:p>
          </p:txBody>
        </p:sp>
      </p:grpSp>
      <p:sp>
        <p:nvSpPr>
          <p:cNvPr id="37" name="AutoShape 21">
            <a:extLst>
              <a:ext uri="{FF2B5EF4-FFF2-40B4-BE49-F238E27FC236}">
                <a16:creationId xmlns:a16="http://schemas.microsoft.com/office/drawing/2014/main" id="{3A2A5B60-6DC2-6140-A5F0-9AE74ABE88E2}"/>
              </a:ext>
            </a:extLst>
          </p:cNvPr>
          <p:cNvSpPr>
            <a:spLocks/>
          </p:cNvSpPr>
          <p:nvPr/>
        </p:nvSpPr>
        <p:spPr bwMode="auto">
          <a:xfrm rot="-16200000">
            <a:off x="6209272" y="2692729"/>
            <a:ext cx="270863" cy="5095515"/>
          </a:xfrm>
          <a:prstGeom prst="leftBrace">
            <a:avLst>
              <a:gd name="adj1" fmla="val 2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6141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</TotalTime>
  <Words>41</Words>
  <Application>Microsoft Macintosh PowerPoint</Application>
  <PresentationFormat>Custom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McQueary</dc:creator>
  <cp:lastModifiedBy>Holly McQueary</cp:lastModifiedBy>
  <cp:revision>7</cp:revision>
  <dcterms:created xsi:type="dcterms:W3CDTF">2018-10-02T20:18:48Z</dcterms:created>
  <dcterms:modified xsi:type="dcterms:W3CDTF">2018-10-04T01:19:14Z</dcterms:modified>
</cp:coreProperties>
</file>