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36576000"/>
  <p:notesSz cx="6858000" cy="9144000"/>
  <p:defaultTextStyle>
    <a:defPPr>
      <a:defRPr lang="en-US"/>
    </a:defPPr>
    <a:lvl1pPr marL="0" algn="l" defTabSz="3511069" rtl="0" eaLnBrk="1" latinLnBrk="0" hangingPunct="1">
      <a:defRPr sz="6912" kern="1200">
        <a:solidFill>
          <a:schemeClr val="tx1"/>
        </a:solidFill>
        <a:latin typeface="+mn-lt"/>
        <a:ea typeface="+mn-ea"/>
        <a:cs typeface="+mn-cs"/>
      </a:defRPr>
    </a:lvl1pPr>
    <a:lvl2pPr marL="1755537" algn="l" defTabSz="3511069" rtl="0" eaLnBrk="1" latinLnBrk="0" hangingPunct="1">
      <a:defRPr sz="6912" kern="1200">
        <a:solidFill>
          <a:schemeClr val="tx1"/>
        </a:solidFill>
        <a:latin typeface="+mn-lt"/>
        <a:ea typeface="+mn-ea"/>
        <a:cs typeface="+mn-cs"/>
      </a:defRPr>
    </a:lvl2pPr>
    <a:lvl3pPr marL="3511069" algn="l" defTabSz="3511069" rtl="0" eaLnBrk="1" latinLnBrk="0" hangingPunct="1">
      <a:defRPr sz="6912" kern="1200">
        <a:solidFill>
          <a:schemeClr val="tx1"/>
        </a:solidFill>
        <a:latin typeface="+mn-lt"/>
        <a:ea typeface="+mn-ea"/>
        <a:cs typeface="+mn-cs"/>
      </a:defRPr>
    </a:lvl3pPr>
    <a:lvl4pPr marL="5266606" algn="l" defTabSz="3511069" rtl="0" eaLnBrk="1" latinLnBrk="0" hangingPunct="1">
      <a:defRPr sz="6912" kern="1200">
        <a:solidFill>
          <a:schemeClr val="tx1"/>
        </a:solidFill>
        <a:latin typeface="+mn-lt"/>
        <a:ea typeface="+mn-ea"/>
        <a:cs typeface="+mn-cs"/>
      </a:defRPr>
    </a:lvl4pPr>
    <a:lvl5pPr marL="7022143" algn="l" defTabSz="3511069" rtl="0" eaLnBrk="1" latinLnBrk="0" hangingPunct="1">
      <a:defRPr sz="6912" kern="1200">
        <a:solidFill>
          <a:schemeClr val="tx1"/>
        </a:solidFill>
        <a:latin typeface="+mn-lt"/>
        <a:ea typeface="+mn-ea"/>
        <a:cs typeface="+mn-cs"/>
      </a:defRPr>
    </a:lvl5pPr>
    <a:lvl6pPr marL="8777679" algn="l" defTabSz="3511069" rtl="0" eaLnBrk="1" latinLnBrk="0" hangingPunct="1">
      <a:defRPr sz="6912" kern="1200">
        <a:solidFill>
          <a:schemeClr val="tx1"/>
        </a:solidFill>
        <a:latin typeface="+mn-lt"/>
        <a:ea typeface="+mn-ea"/>
        <a:cs typeface="+mn-cs"/>
      </a:defRPr>
    </a:lvl6pPr>
    <a:lvl7pPr marL="10533212" algn="l" defTabSz="3511069" rtl="0" eaLnBrk="1" latinLnBrk="0" hangingPunct="1">
      <a:defRPr sz="6912" kern="1200">
        <a:solidFill>
          <a:schemeClr val="tx1"/>
        </a:solidFill>
        <a:latin typeface="+mn-lt"/>
        <a:ea typeface="+mn-ea"/>
        <a:cs typeface="+mn-cs"/>
      </a:defRPr>
    </a:lvl7pPr>
    <a:lvl8pPr marL="12288749" algn="l" defTabSz="3511069" rtl="0" eaLnBrk="1" latinLnBrk="0" hangingPunct="1">
      <a:defRPr sz="6912" kern="1200">
        <a:solidFill>
          <a:schemeClr val="tx1"/>
        </a:solidFill>
        <a:latin typeface="+mn-lt"/>
        <a:ea typeface="+mn-ea"/>
        <a:cs typeface="+mn-cs"/>
      </a:defRPr>
    </a:lvl8pPr>
    <a:lvl9pPr marL="14044285" algn="l" defTabSz="3511069" rtl="0" eaLnBrk="1" latinLnBrk="0" hangingPunct="1">
      <a:defRPr sz="6912"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a:srgbClr val="73FDD6"/>
    <a:srgbClr val="D883FF"/>
    <a:srgbClr val="FFD579"/>
    <a:srgbClr val="76D6FF"/>
    <a:srgbClr val="942093"/>
    <a:srgbClr val="D5FC7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94131"/>
  </p:normalViewPr>
  <p:slideViewPr>
    <p:cSldViewPr snapToGrid="0" snapToObjects="1">
      <p:cViewPr>
        <p:scale>
          <a:sx n="40" d="100"/>
          <a:sy n="40" d="100"/>
        </p:scale>
        <p:origin x="280" y="-2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ollymcqueary/Dropbox/McQueary/Dosage-Compensation/Paper_Drafts/aneuploidy_rate_figure_ide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ollymcqueary/Dropbox/McQueary/Dosage-Compensation/Paper_Drafts/GO_analysis/biological_process_commonDEeup.t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hollymcqueary/Documents/GitHub/Dosage_Compensation/numNonDEAllgcLine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Helvetica" pitchFamily="2" charset="0"/>
                <a:ea typeface="+mn-ea"/>
                <a:cs typeface="Arial" panose="020B0604020202020204" pitchFamily="34" charset="0"/>
              </a:defRPr>
            </a:pPr>
            <a:r>
              <a:rPr lang="en-US" sz="2400" b="1" dirty="0"/>
              <a:t>Heterozygosity</a:t>
            </a:r>
            <a:r>
              <a:rPr lang="en-US" sz="2400" b="1" baseline="0" dirty="0"/>
              <a:t> Influences Aneuploidy Rate</a:t>
            </a:r>
            <a:endParaRPr lang="en-US" sz="2400" b="1" dirty="0"/>
          </a:p>
        </c:rich>
      </c:tx>
      <c:overlay val="1"/>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Helvetica" pitchFamily="2" charset="0"/>
              <a:ea typeface="+mn-ea"/>
              <a:cs typeface="Arial" panose="020B0604020202020204" pitchFamily="34" charset="0"/>
            </a:defRPr>
          </a:pPr>
          <a:endParaRPr lang="en-US"/>
        </a:p>
      </c:txPr>
    </c:title>
    <c:autoTitleDeleted val="0"/>
    <c:plotArea>
      <c:layout>
        <c:manualLayout>
          <c:layoutTarget val="inner"/>
          <c:xMode val="edge"/>
          <c:yMode val="edge"/>
          <c:x val="0.13361949956736693"/>
          <c:y val="4.0246201275665472E-2"/>
          <c:w val="0.81334904062940649"/>
          <c:h val="0.86886619918677221"/>
        </c:manualLayout>
      </c:layout>
      <c:barChart>
        <c:barDir val="col"/>
        <c:grouping val="clustered"/>
        <c:varyColors val="0"/>
        <c:ser>
          <c:idx val="0"/>
          <c:order val="0"/>
          <c:tx>
            <c:strRef>
              <c:f>Sheet1!$A$2</c:f>
              <c:strCache>
                <c:ptCount val="1"/>
                <c:pt idx="0">
                  <c:v>Heterozygous Hybrid Strain</c:v>
                </c:pt>
              </c:strCache>
            </c:strRef>
          </c:tx>
          <c:spPr>
            <a:solidFill>
              <a:srgbClr val="00B0F0"/>
            </a:solidFill>
            <a:ln>
              <a:noFill/>
            </a:ln>
            <a:effectLst/>
          </c:spPr>
          <c:invertIfNegative val="0"/>
          <c:cat>
            <c:strRef>
              <c:f>Sheet1!$B$1:$E$1</c:f>
              <c:strCache>
                <c:ptCount val="4"/>
                <c:pt idx="0">
                  <c:v>Total Aneuploids</c:v>
                </c:pt>
                <c:pt idx="1">
                  <c:v>Trisomies</c:v>
                </c:pt>
                <c:pt idx="2">
                  <c:v>Monosomies</c:v>
                </c:pt>
                <c:pt idx="3">
                  <c:v>Tetrasomies</c:v>
                </c:pt>
              </c:strCache>
            </c:strRef>
          </c:cat>
          <c:val>
            <c:numRef>
              <c:f>Sheet1!$B$2:$E$2</c:f>
              <c:numCache>
                <c:formatCode>0.00E+00</c:formatCode>
                <c:ptCount val="4"/>
                <c:pt idx="0">
                  <c:v>1.8200000000000001E-4</c:v>
                </c:pt>
                <c:pt idx="1">
                  <c:v>1.7777777777777779E-4</c:v>
                </c:pt>
                <c:pt idx="2">
                  <c:v>6.3492063492063493E-6</c:v>
                </c:pt>
                <c:pt idx="3">
                  <c:v>6.3492063492063493E-6</c:v>
                </c:pt>
              </c:numCache>
            </c:numRef>
          </c:val>
          <c:extLst>
            <c:ext xmlns:c16="http://schemas.microsoft.com/office/drawing/2014/chart" uri="{C3380CC4-5D6E-409C-BE32-E72D297353CC}">
              <c16:uniqueId val="{00000000-D964-D749-AC30-6224549BF742}"/>
            </c:ext>
          </c:extLst>
        </c:ser>
        <c:ser>
          <c:idx val="1"/>
          <c:order val="1"/>
          <c:tx>
            <c:strRef>
              <c:f>Sheet1!$A$3</c:f>
              <c:strCache>
                <c:ptCount val="1"/>
                <c:pt idx="0">
                  <c:v>Homozygous Lab Strain</c:v>
                </c:pt>
              </c:strCache>
            </c:strRef>
          </c:tx>
          <c:spPr>
            <a:solidFill>
              <a:srgbClr val="92D050"/>
            </a:solidFill>
            <a:ln>
              <a:noFill/>
            </a:ln>
            <a:effectLst/>
          </c:spPr>
          <c:invertIfNegative val="0"/>
          <c:cat>
            <c:strRef>
              <c:f>Sheet1!$B$1:$E$1</c:f>
              <c:strCache>
                <c:ptCount val="4"/>
                <c:pt idx="0">
                  <c:v>Total Aneuploids</c:v>
                </c:pt>
                <c:pt idx="1">
                  <c:v>Trisomies</c:v>
                </c:pt>
                <c:pt idx="2">
                  <c:v>Monosomies</c:v>
                </c:pt>
                <c:pt idx="3">
                  <c:v>Tetrasomies</c:v>
                </c:pt>
              </c:strCache>
            </c:strRef>
          </c:cat>
          <c:val>
            <c:numRef>
              <c:f>Sheet1!$B$3:$E$3</c:f>
              <c:numCache>
                <c:formatCode>0.00E+00</c:formatCode>
                <c:ptCount val="4"/>
                <c:pt idx="0">
                  <c:v>1.0399999999999999E-4</c:v>
                </c:pt>
                <c:pt idx="1">
                  <c:v>9.7E-5</c:v>
                </c:pt>
                <c:pt idx="2">
                  <c:v>6.68918692932874E-6</c:v>
                </c:pt>
                <c:pt idx="3">
                  <c:v>0</c:v>
                </c:pt>
              </c:numCache>
            </c:numRef>
          </c:val>
          <c:extLst>
            <c:ext xmlns:c16="http://schemas.microsoft.com/office/drawing/2014/chart" uri="{C3380CC4-5D6E-409C-BE32-E72D297353CC}">
              <c16:uniqueId val="{00000001-D964-D749-AC30-6224549BF742}"/>
            </c:ext>
          </c:extLst>
        </c:ser>
        <c:dLbls>
          <c:showLegendKey val="0"/>
          <c:showVal val="0"/>
          <c:showCatName val="0"/>
          <c:showSerName val="0"/>
          <c:showPercent val="0"/>
          <c:showBubbleSize val="0"/>
        </c:dLbls>
        <c:gapWidth val="150"/>
        <c:axId val="305601984"/>
        <c:axId val="305664560"/>
      </c:barChart>
      <c:catAx>
        <c:axId val="30560198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Arial" panose="020B0604020202020204" pitchFamily="34" charset="0"/>
                  </a:defRPr>
                </a:pPr>
                <a:r>
                  <a:rPr lang="en-US" sz="1800"/>
                  <a:t>Aneuploidy Type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itchFamily="2" charset="0"/>
                <a:ea typeface="+mn-ea"/>
                <a:cs typeface="Arial" panose="020B0604020202020204" pitchFamily="34" charset="0"/>
              </a:defRPr>
            </a:pPr>
            <a:endParaRPr lang="en-US"/>
          </a:p>
        </c:txPr>
        <c:crossAx val="305664560"/>
        <c:crosses val="autoZero"/>
        <c:auto val="1"/>
        <c:lblAlgn val="ctr"/>
        <c:lblOffset val="100"/>
        <c:noMultiLvlLbl val="0"/>
      </c:catAx>
      <c:valAx>
        <c:axId val="305664560"/>
        <c:scaling>
          <c:orientation val="minMax"/>
          <c:max val="2.0000000000000006E-4"/>
          <c:min val="0"/>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Arial" panose="020B0604020202020204" pitchFamily="34" charset="0"/>
                  </a:defRPr>
                </a:pPr>
                <a:r>
                  <a:rPr lang="en-US" sz="1800"/>
                  <a:t># events/genome/generation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Arial" panose="020B0604020202020204" pitchFamily="34" charset="0"/>
                </a:defRPr>
              </a:pPr>
              <a:endParaRPr lang="en-US"/>
            </a:p>
          </c:txPr>
        </c:title>
        <c:numFmt formatCode="0.00\ 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Helvetica" pitchFamily="2" charset="0"/>
                <a:ea typeface="+mn-ea"/>
                <a:cs typeface="Arial" panose="020B0604020202020204" pitchFamily="34" charset="0"/>
              </a:defRPr>
            </a:pPr>
            <a:endParaRPr lang="en-US"/>
          </a:p>
        </c:txPr>
        <c:crossAx val="305601984"/>
        <c:crosses val="autoZero"/>
        <c:crossBetween val="between"/>
        <c:majorUnit val="6.0000000000000022E-5"/>
      </c:valAx>
      <c:spPr>
        <a:noFill/>
        <a:ln w="25400">
          <a:noFill/>
        </a:ln>
        <a:effectLst/>
      </c:spPr>
    </c:plotArea>
    <c:legend>
      <c:legendPos val="r"/>
      <c:layout>
        <c:manualLayout>
          <c:xMode val="edge"/>
          <c:yMode val="edge"/>
          <c:x val="0.7635532534869639"/>
          <c:y val="0.35784656719213143"/>
          <c:w val="0.15579662444785852"/>
          <c:h val="0.2261428586863743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Helvetica" pitchFamily="2"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600">
          <a:latin typeface="Helvetica" pitchFamily="2"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Biological Process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D588-864A-BA13-0542AA93A409}"/>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D588-864A-BA13-0542AA93A409}"/>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D588-864A-BA13-0542AA93A409}"/>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D588-864A-BA13-0542AA93A409}"/>
              </c:ext>
            </c:extLst>
          </c:dPt>
          <c:dPt>
            <c:idx val="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D588-864A-BA13-0542AA93A409}"/>
              </c:ext>
            </c:extLst>
          </c:dPt>
          <c:dPt>
            <c:idx val="5"/>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D588-864A-BA13-0542AA93A409}"/>
              </c:ext>
            </c:extLst>
          </c:dPt>
          <c:dPt>
            <c:idx val="6"/>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588-864A-BA13-0542AA93A40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biological_process_commonDEeup!$A$2:$A$8</c:f>
              <c:strCache>
                <c:ptCount val="7"/>
                <c:pt idx="0">
                  <c:v>GO:0140053 mitochondrial gene expression</c:v>
                </c:pt>
                <c:pt idx="1">
                  <c:v>GO:0032543 mitochondrial translation</c:v>
                </c:pt>
                <c:pt idx="2">
                  <c:v>GO:0000959 mitochondrial RNA metabolic process</c:v>
                </c:pt>
                <c:pt idx="3">
                  <c:v>GO:0070127 tRNA aminoacylation for mitochondrial protein translation</c:v>
                </c:pt>
                <c:pt idx="4">
                  <c:v>GO:0043038 amino acid activation</c:v>
                </c:pt>
                <c:pt idx="5">
                  <c:v>GO:0043039 tRNA aminoacylation</c:v>
                </c:pt>
                <c:pt idx="6">
                  <c:v>GO:0017004 cytochrome complex assembly</c:v>
                </c:pt>
              </c:strCache>
            </c:strRef>
          </c:cat>
          <c:val>
            <c:numRef>
              <c:f>biological_process_commonDEeup!$D$2:$D$8</c:f>
              <c:numCache>
                <c:formatCode>General</c:formatCode>
                <c:ptCount val="7"/>
                <c:pt idx="0">
                  <c:v>35.975609756097562</c:v>
                </c:pt>
                <c:pt idx="1">
                  <c:v>32.31707317073171</c:v>
                </c:pt>
                <c:pt idx="2">
                  <c:v>9.1463414634146343</c:v>
                </c:pt>
                <c:pt idx="3">
                  <c:v>4.8780487804878048</c:v>
                </c:pt>
                <c:pt idx="4">
                  <c:v>6.0975609756097562</c:v>
                </c:pt>
                <c:pt idx="5">
                  <c:v>6.0975609756097562</c:v>
                </c:pt>
                <c:pt idx="6">
                  <c:v>5.4878048780487809</c:v>
                </c:pt>
              </c:numCache>
            </c:numRef>
          </c:val>
          <c:extLst>
            <c:ext xmlns:c16="http://schemas.microsoft.com/office/drawing/2014/chart" uri="{C3380CC4-5D6E-409C-BE32-E72D297353CC}">
              <c16:uniqueId val="{0000000E-D588-864A-BA13-0542AA93A409}"/>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600" b="1" dirty="0"/>
              <a:t>Dosage Sensitive Genes Are a Small Subset of Non-Differentially</a:t>
            </a:r>
            <a:r>
              <a:rPr lang="en-US" sz="3600" b="1" baseline="0" dirty="0"/>
              <a:t> Expressed</a:t>
            </a:r>
            <a:r>
              <a:rPr lang="en-US" sz="3600" b="1" dirty="0"/>
              <a:t> Genes</a:t>
            </a:r>
          </a:p>
        </c:rich>
      </c:tx>
      <c:overlay val="0"/>
      <c:spPr>
        <a:noFill/>
        <a:ln>
          <a:noFill/>
        </a:ln>
        <a:effectLst/>
      </c:spPr>
      <c:txPr>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numNonDEAllgcLines!$G$1</c:f>
              <c:strCache>
                <c:ptCount val="1"/>
                <c:pt idx="0">
                  <c:v>Non-DE Dosage Sensitive Genes</c:v>
                </c:pt>
              </c:strCache>
            </c:strRef>
          </c:tx>
          <c:spPr>
            <a:solidFill>
              <a:srgbClr val="9437FF"/>
            </a:solidFill>
            <a:ln>
              <a:noFill/>
            </a:ln>
            <a:effectLst/>
          </c:spPr>
          <c:invertIfNegative val="0"/>
          <c:cat>
            <c:strRef>
              <c:f>numNonDEAllgcLines!$F$2:$F$9</c:f>
              <c:strCache>
                <c:ptCount val="8"/>
                <c:pt idx="0">
                  <c:v>chrI</c:v>
                </c:pt>
                <c:pt idx="1">
                  <c:v>chrV</c:v>
                </c:pt>
                <c:pt idx="2">
                  <c:v>chrVII</c:v>
                </c:pt>
                <c:pt idx="3">
                  <c:v>chrIX</c:v>
                </c:pt>
                <c:pt idx="4">
                  <c:v>chrXII</c:v>
                </c:pt>
                <c:pt idx="5">
                  <c:v>chrXIV</c:v>
                </c:pt>
                <c:pt idx="6">
                  <c:v>chrXV</c:v>
                </c:pt>
                <c:pt idx="7">
                  <c:v>chrXVI</c:v>
                </c:pt>
              </c:strCache>
            </c:strRef>
          </c:cat>
          <c:val>
            <c:numRef>
              <c:f>numNonDEAllgcLines!$G$2:$G$9</c:f>
              <c:numCache>
                <c:formatCode>General</c:formatCode>
                <c:ptCount val="8"/>
                <c:pt idx="0">
                  <c:v>0</c:v>
                </c:pt>
                <c:pt idx="1">
                  <c:v>3</c:v>
                </c:pt>
                <c:pt idx="2">
                  <c:v>8</c:v>
                </c:pt>
                <c:pt idx="3">
                  <c:v>1</c:v>
                </c:pt>
                <c:pt idx="4">
                  <c:v>4</c:v>
                </c:pt>
                <c:pt idx="5">
                  <c:v>0</c:v>
                </c:pt>
                <c:pt idx="6">
                  <c:v>3</c:v>
                </c:pt>
                <c:pt idx="7">
                  <c:v>4</c:v>
                </c:pt>
              </c:numCache>
            </c:numRef>
          </c:val>
          <c:extLst>
            <c:ext xmlns:c16="http://schemas.microsoft.com/office/drawing/2014/chart" uri="{C3380CC4-5D6E-409C-BE32-E72D297353CC}">
              <c16:uniqueId val="{00000000-73AC-EE49-BBBE-4AD0C032C253}"/>
            </c:ext>
          </c:extLst>
        </c:ser>
        <c:ser>
          <c:idx val="1"/>
          <c:order val="1"/>
          <c:tx>
            <c:strRef>
              <c:f>numNonDEAllgcLines!$H$1</c:f>
              <c:strCache>
                <c:ptCount val="1"/>
                <c:pt idx="0">
                  <c:v>Total Non-DE Genes</c:v>
                </c:pt>
              </c:strCache>
            </c:strRef>
          </c:tx>
          <c:spPr>
            <a:solidFill>
              <a:srgbClr val="00B0F0"/>
            </a:solidFill>
            <a:ln>
              <a:solidFill>
                <a:srgbClr val="76D6FF"/>
              </a:solidFill>
            </a:ln>
            <a:effectLst/>
          </c:spPr>
          <c:invertIfNegative val="0"/>
          <c:cat>
            <c:strRef>
              <c:f>numNonDEAllgcLines!$F$2:$F$9</c:f>
              <c:strCache>
                <c:ptCount val="8"/>
                <c:pt idx="0">
                  <c:v>chrI</c:v>
                </c:pt>
                <c:pt idx="1">
                  <c:v>chrV</c:v>
                </c:pt>
                <c:pt idx="2">
                  <c:v>chrVII</c:v>
                </c:pt>
                <c:pt idx="3">
                  <c:v>chrIX</c:v>
                </c:pt>
                <c:pt idx="4">
                  <c:v>chrXII</c:v>
                </c:pt>
                <c:pt idx="5">
                  <c:v>chrXIV</c:v>
                </c:pt>
                <c:pt idx="6">
                  <c:v>chrXV</c:v>
                </c:pt>
                <c:pt idx="7">
                  <c:v>chrXVI</c:v>
                </c:pt>
              </c:strCache>
            </c:strRef>
          </c:cat>
          <c:val>
            <c:numRef>
              <c:f>numNonDEAllgcLines!$H$2:$H$9</c:f>
              <c:numCache>
                <c:formatCode>General</c:formatCode>
                <c:ptCount val="8"/>
                <c:pt idx="0">
                  <c:v>60.333333333333336</c:v>
                </c:pt>
                <c:pt idx="1">
                  <c:v>181.5</c:v>
                </c:pt>
                <c:pt idx="2">
                  <c:v>256</c:v>
                </c:pt>
                <c:pt idx="3">
                  <c:v>130</c:v>
                </c:pt>
                <c:pt idx="4">
                  <c:v>288.5</c:v>
                </c:pt>
                <c:pt idx="5">
                  <c:v>228</c:v>
                </c:pt>
                <c:pt idx="6">
                  <c:v>265</c:v>
                </c:pt>
                <c:pt idx="7">
                  <c:v>110</c:v>
                </c:pt>
              </c:numCache>
            </c:numRef>
          </c:val>
          <c:extLst>
            <c:ext xmlns:c16="http://schemas.microsoft.com/office/drawing/2014/chart" uri="{C3380CC4-5D6E-409C-BE32-E72D297353CC}">
              <c16:uniqueId val="{00000001-73AC-EE49-BBBE-4AD0C032C253}"/>
            </c:ext>
          </c:extLst>
        </c:ser>
        <c:ser>
          <c:idx val="2"/>
          <c:order val="2"/>
          <c:tx>
            <c:strRef>
              <c:f>numNonDEAllgcLines!$I$1</c:f>
              <c:strCache>
                <c:ptCount val="1"/>
                <c:pt idx="0">
                  <c:v>Total Genes Analyzed</c:v>
                </c:pt>
              </c:strCache>
            </c:strRef>
          </c:tx>
          <c:spPr>
            <a:solidFill>
              <a:srgbClr val="92D050"/>
            </a:solidFill>
            <a:ln>
              <a:noFill/>
            </a:ln>
            <a:effectLst/>
          </c:spPr>
          <c:invertIfNegative val="0"/>
          <c:cat>
            <c:strRef>
              <c:f>numNonDEAllgcLines!$F$2:$F$9</c:f>
              <c:strCache>
                <c:ptCount val="8"/>
                <c:pt idx="0">
                  <c:v>chrI</c:v>
                </c:pt>
                <c:pt idx="1">
                  <c:v>chrV</c:v>
                </c:pt>
                <c:pt idx="2">
                  <c:v>chrVII</c:v>
                </c:pt>
                <c:pt idx="3">
                  <c:v>chrIX</c:v>
                </c:pt>
                <c:pt idx="4">
                  <c:v>chrXII</c:v>
                </c:pt>
                <c:pt idx="5">
                  <c:v>chrXIV</c:v>
                </c:pt>
                <c:pt idx="6">
                  <c:v>chrXV</c:v>
                </c:pt>
                <c:pt idx="7">
                  <c:v>chrXVI</c:v>
                </c:pt>
              </c:strCache>
            </c:strRef>
          </c:cat>
          <c:val>
            <c:numRef>
              <c:f>numNonDEAllgcLines!$I$2:$I$9</c:f>
              <c:numCache>
                <c:formatCode>General</c:formatCode>
                <c:ptCount val="8"/>
                <c:pt idx="0">
                  <c:v>105</c:v>
                </c:pt>
                <c:pt idx="1">
                  <c:v>297</c:v>
                </c:pt>
                <c:pt idx="2">
                  <c:v>559</c:v>
                </c:pt>
                <c:pt idx="3">
                  <c:v>226</c:v>
                </c:pt>
                <c:pt idx="4">
                  <c:v>519</c:v>
                </c:pt>
                <c:pt idx="5">
                  <c:v>412</c:v>
                </c:pt>
                <c:pt idx="6">
                  <c:v>568</c:v>
                </c:pt>
                <c:pt idx="7">
                  <c:v>480</c:v>
                </c:pt>
              </c:numCache>
            </c:numRef>
          </c:val>
          <c:extLst>
            <c:ext xmlns:c16="http://schemas.microsoft.com/office/drawing/2014/chart" uri="{C3380CC4-5D6E-409C-BE32-E72D297353CC}">
              <c16:uniqueId val="{00000002-73AC-EE49-BBBE-4AD0C032C253}"/>
            </c:ext>
          </c:extLst>
        </c:ser>
        <c:dLbls>
          <c:showLegendKey val="0"/>
          <c:showVal val="0"/>
          <c:showCatName val="0"/>
          <c:showSerName val="0"/>
          <c:showPercent val="0"/>
          <c:showBubbleSize val="0"/>
        </c:dLbls>
        <c:gapWidth val="182"/>
        <c:axId val="1059223503"/>
        <c:axId val="1059404511"/>
      </c:barChart>
      <c:catAx>
        <c:axId val="1059223503"/>
        <c:scaling>
          <c:orientation val="minMax"/>
        </c:scaling>
        <c:delete val="0"/>
        <c:axPos val="l"/>
        <c:title>
          <c:tx>
            <c:rich>
              <a:bodyPr rot="-5400000" spcFirstLastPara="1" vertOverflow="ellipsis" vert="horz" wrap="square" anchor="ctr" anchorCtr="1"/>
              <a:lstStyle/>
              <a:p>
                <a:pPr>
                  <a:defRPr sz="2200" b="0" i="0" u="none" strike="noStrike" kern="1200" baseline="0">
                    <a:solidFill>
                      <a:schemeClr val="tx1"/>
                    </a:solidFill>
                    <a:latin typeface="+mn-lt"/>
                    <a:ea typeface="+mn-ea"/>
                    <a:cs typeface="+mn-cs"/>
                  </a:defRPr>
                </a:pPr>
                <a:r>
                  <a:rPr lang="en-US"/>
                  <a:t>Chromosome</a:t>
                </a:r>
              </a:p>
            </c:rich>
          </c:tx>
          <c:overlay val="0"/>
          <c:spPr>
            <a:noFill/>
            <a:ln>
              <a:noFill/>
            </a:ln>
            <a:effectLst/>
          </c:spPr>
          <c:txPr>
            <a:bodyPr rot="-54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1059404511"/>
        <c:crosses val="autoZero"/>
        <c:auto val="1"/>
        <c:lblAlgn val="ctr"/>
        <c:lblOffset val="100"/>
        <c:noMultiLvlLbl val="0"/>
      </c:catAx>
      <c:valAx>
        <c:axId val="1059404511"/>
        <c:scaling>
          <c:orientation val="minMax"/>
        </c:scaling>
        <c:delete val="0"/>
        <c:axPos val="b"/>
        <c:title>
          <c:tx>
            <c:rich>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r>
                  <a:rPr lang="en-US"/>
                  <a:t>Number of Genes</a:t>
                </a:r>
              </a:p>
            </c:rich>
          </c:tx>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1059223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5F90C-5FD6-294C-88F9-E965E92B51D9}" type="datetimeFigureOut">
              <a:rPr lang="en-US" smtClean="0"/>
              <a:t>9/21/18</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8A8B0-EEA0-C54E-A965-EE961C9AAC82}" type="slidenum">
              <a:rPr lang="en-US" smtClean="0"/>
              <a:t>‹#›</a:t>
            </a:fld>
            <a:endParaRPr lang="en-US"/>
          </a:p>
        </p:txBody>
      </p:sp>
    </p:spTree>
    <p:extLst>
      <p:ext uri="{BB962C8B-B14F-4D97-AF65-F5344CB8AC3E}">
        <p14:creationId xmlns:p14="http://schemas.microsoft.com/office/powerpoint/2010/main" val="182248440"/>
      </p:ext>
    </p:extLst>
  </p:cSld>
  <p:clrMap bg1="lt1" tx1="dk1" bg2="lt2" tx2="dk2" accent1="accent1" accent2="accent2" accent3="accent3" accent4="accent4" accent5="accent5" accent6="accent6" hlink="hlink" folHlink="folHlink"/>
  <p:notesStyle>
    <a:lvl1pPr marL="0" algn="l" defTabSz="3511069" rtl="0" eaLnBrk="1" latinLnBrk="0" hangingPunct="1">
      <a:defRPr sz="4608" kern="1200">
        <a:solidFill>
          <a:schemeClr val="tx1"/>
        </a:solidFill>
        <a:latin typeface="+mn-lt"/>
        <a:ea typeface="+mn-ea"/>
        <a:cs typeface="+mn-cs"/>
      </a:defRPr>
    </a:lvl1pPr>
    <a:lvl2pPr marL="1755537" algn="l" defTabSz="3511069" rtl="0" eaLnBrk="1" latinLnBrk="0" hangingPunct="1">
      <a:defRPr sz="4608" kern="1200">
        <a:solidFill>
          <a:schemeClr val="tx1"/>
        </a:solidFill>
        <a:latin typeface="+mn-lt"/>
        <a:ea typeface="+mn-ea"/>
        <a:cs typeface="+mn-cs"/>
      </a:defRPr>
    </a:lvl2pPr>
    <a:lvl3pPr marL="3511069" algn="l" defTabSz="3511069" rtl="0" eaLnBrk="1" latinLnBrk="0" hangingPunct="1">
      <a:defRPr sz="4608" kern="1200">
        <a:solidFill>
          <a:schemeClr val="tx1"/>
        </a:solidFill>
        <a:latin typeface="+mn-lt"/>
        <a:ea typeface="+mn-ea"/>
        <a:cs typeface="+mn-cs"/>
      </a:defRPr>
    </a:lvl3pPr>
    <a:lvl4pPr marL="5266606" algn="l" defTabSz="3511069" rtl="0" eaLnBrk="1" latinLnBrk="0" hangingPunct="1">
      <a:defRPr sz="4608" kern="1200">
        <a:solidFill>
          <a:schemeClr val="tx1"/>
        </a:solidFill>
        <a:latin typeface="+mn-lt"/>
        <a:ea typeface="+mn-ea"/>
        <a:cs typeface="+mn-cs"/>
      </a:defRPr>
    </a:lvl4pPr>
    <a:lvl5pPr marL="7022143" algn="l" defTabSz="3511069" rtl="0" eaLnBrk="1" latinLnBrk="0" hangingPunct="1">
      <a:defRPr sz="4608" kern="1200">
        <a:solidFill>
          <a:schemeClr val="tx1"/>
        </a:solidFill>
        <a:latin typeface="+mn-lt"/>
        <a:ea typeface="+mn-ea"/>
        <a:cs typeface="+mn-cs"/>
      </a:defRPr>
    </a:lvl5pPr>
    <a:lvl6pPr marL="8777679" algn="l" defTabSz="3511069" rtl="0" eaLnBrk="1" latinLnBrk="0" hangingPunct="1">
      <a:defRPr sz="4608" kern="1200">
        <a:solidFill>
          <a:schemeClr val="tx1"/>
        </a:solidFill>
        <a:latin typeface="+mn-lt"/>
        <a:ea typeface="+mn-ea"/>
        <a:cs typeface="+mn-cs"/>
      </a:defRPr>
    </a:lvl6pPr>
    <a:lvl7pPr marL="10533212" algn="l" defTabSz="3511069" rtl="0" eaLnBrk="1" latinLnBrk="0" hangingPunct="1">
      <a:defRPr sz="4608" kern="1200">
        <a:solidFill>
          <a:schemeClr val="tx1"/>
        </a:solidFill>
        <a:latin typeface="+mn-lt"/>
        <a:ea typeface="+mn-ea"/>
        <a:cs typeface="+mn-cs"/>
      </a:defRPr>
    </a:lvl7pPr>
    <a:lvl8pPr marL="12288749" algn="l" defTabSz="3511069" rtl="0" eaLnBrk="1" latinLnBrk="0" hangingPunct="1">
      <a:defRPr sz="4608" kern="1200">
        <a:solidFill>
          <a:schemeClr val="tx1"/>
        </a:solidFill>
        <a:latin typeface="+mn-lt"/>
        <a:ea typeface="+mn-ea"/>
        <a:cs typeface="+mn-cs"/>
      </a:defRPr>
    </a:lvl8pPr>
    <a:lvl9pPr marL="14044285" algn="l" defTabSz="3511069" rtl="0" eaLnBrk="1" latinLnBrk="0" hangingPunct="1">
      <a:defRPr sz="46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511069" rtl="0" eaLnBrk="1" fontAlgn="auto" latinLnBrk="0" hangingPunct="1">
              <a:lnSpc>
                <a:spcPct val="100000"/>
              </a:lnSpc>
              <a:spcBef>
                <a:spcPts val="0"/>
              </a:spcBef>
              <a:spcAft>
                <a:spcPts val="0"/>
              </a:spcAft>
              <a:buClrTx/>
              <a:buSzTx/>
              <a:buFontTx/>
              <a:buNone/>
              <a:tabLst/>
              <a:defRPr/>
            </a:pPr>
            <a:r>
              <a:rPr lang="en-US" dirty="0"/>
              <a:t>Figure: plot log2 ratio of gene expression vs copy number (DNA) for each gene, color by chromosome </a:t>
            </a:r>
          </a:p>
          <a:p>
            <a:r>
              <a:rPr lang="en-US" dirty="0"/>
              <a:t>We looked at average gene expression across the whole chromosome and found that it </a:t>
            </a:r>
          </a:p>
          <a:p>
            <a:r>
              <a:rPr lang="en-US" dirty="0"/>
              <a:t>scales nearly perfectly with gene dosage. Given this result we then looked at gene </a:t>
            </a:r>
          </a:p>
          <a:p>
            <a:r>
              <a:rPr lang="en-US" dirty="0"/>
              <a:t>Expression at the individual gene level and found that a subset of genes on the</a:t>
            </a:r>
          </a:p>
          <a:p>
            <a:r>
              <a:rPr lang="en-US" dirty="0"/>
              <a:t>Aneuploid chromosome were not differentially expressed, which was surprising given </a:t>
            </a:r>
          </a:p>
          <a:p>
            <a:r>
              <a:rPr lang="en-US" dirty="0"/>
              <a:t>the average gene expression was highly differentially expressed. </a:t>
            </a:r>
          </a:p>
          <a:p>
            <a:pPr marL="857250" indent="-857250">
              <a:buFont typeface="Arial" panose="020B0604020202020204" pitchFamily="34" charset="0"/>
              <a:buChar char="•"/>
            </a:pPr>
            <a:r>
              <a:rPr lang="en-US" dirty="0"/>
              <a:t>Gene-level dosage compensation</a:t>
            </a:r>
          </a:p>
          <a:p>
            <a:pPr marL="857250" indent="-857250">
              <a:buFont typeface="Arial" panose="020B0604020202020204" pitchFamily="34" charset="0"/>
              <a:buChar char="•"/>
            </a:pPr>
            <a:r>
              <a:rPr lang="en-US" dirty="0"/>
              <a:t>Types of analyses tried:</a:t>
            </a:r>
          </a:p>
          <a:p>
            <a:pPr marL="857250" indent="-857250">
              <a:buFont typeface="Arial" panose="020B0604020202020204" pitchFamily="34" charset="0"/>
              <a:buChar char="•"/>
            </a:pPr>
            <a:r>
              <a:rPr lang="en-US" dirty="0"/>
              <a:t>Findings:</a:t>
            </a:r>
          </a:p>
          <a:p>
            <a:pPr marL="0" marR="0" lvl="0" indent="0" algn="l" defTabSz="3511069"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BB8A8B0-EEA0-C54E-A965-EE961C9AAC82}" type="slidenum">
              <a:rPr lang="en-US" smtClean="0"/>
              <a:t>1</a:t>
            </a:fld>
            <a:endParaRPr lang="en-US"/>
          </a:p>
        </p:txBody>
      </p:sp>
    </p:spTree>
    <p:extLst>
      <p:ext uri="{BB962C8B-B14F-4D97-AF65-F5344CB8AC3E}">
        <p14:creationId xmlns:p14="http://schemas.microsoft.com/office/powerpoint/2010/main" val="124923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7E67-A092-7743-8627-B13D19C6378F}"/>
              </a:ext>
            </a:extLst>
          </p:cNvPr>
          <p:cNvSpPr>
            <a:spLocks noGrp="1"/>
          </p:cNvSpPr>
          <p:nvPr>
            <p:ph type="ctrTitle"/>
          </p:nvPr>
        </p:nvSpPr>
        <p:spPr>
          <a:xfrm>
            <a:off x="4572000" y="5985936"/>
            <a:ext cx="27432000" cy="12733867"/>
          </a:xfrm>
        </p:spPr>
        <p:txBody>
          <a:bodyPr anchor="b"/>
          <a:lstStyle>
            <a:lvl1pPr algn="ctr">
              <a:defRPr sz="17997"/>
            </a:lvl1pPr>
          </a:lstStyle>
          <a:p>
            <a:r>
              <a:rPr lang="en-US"/>
              <a:t>Click to edit Master title style</a:t>
            </a:r>
          </a:p>
        </p:txBody>
      </p:sp>
      <p:sp>
        <p:nvSpPr>
          <p:cNvPr id="3" name="Subtitle 2">
            <a:extLst>
              <a:ext uri="{FF2B5EF4-FFF2-40B4-BE49-F238E27FC236}">
                <a16:creationId xmlns:a16="http://schemas.microsoft.com/office/drawing/2014/main" id="{18BE7381-096B-C949-9101-A971CCB7CD33}"/>
              </a:ext>
            </a:extLst>
          </p:cNvPr>
          <p:cNvSpPr>
            <a:spLocks noGrp="1"/>
          </p:cNvSpPr>
          <p:nvPr>
            <p:ph type="subTitle" idx="1"/>
          </p:nvPr>
        </p:nvSpPr>
        <p:spPr>
          <a:xfrm>
            <a:off x="4572000" y="19210869"/>
            <a:ext cx="27432000" cy="8830731"/>
          </a:xfrm>
        </p:spPr>
        <p:txBody>
          <a:bodyPr/>
          <a:lstStyle>
            <a:lvl1pPr marL="0" indent="0" algn="ctr">
              <a:buNone/>
              <a:defRPr sz="7200"/>
            </a:lvl1pPr>
            <a:lvl2pPr marL="1371462" indent="0" algn="ctr">
              <a:buNone/>
              <a:defRPr sz="6000"/>
            </a:lvl2pPr>
            <a:lvl3pPr marL="2742927" indent="0" algn="ctr">
              <a:buNone/>
              <a:defRPr sz="5400"/>
            </a:lvl3pPr>
            <a:lvl4pPr marL="4114389" indent="0" algn="ctr">
              <a:buNone/>
              <a:defRPr sz="4800"/>
            </a:lvl4pPr>
            <a:lvl5pPr marL="5485851" indent="0" algn="ctr">
              <a:buNone/>
              <a:defRPr sz="4800"/>
            </a:lvl5pPr>
            <a:lvl6pPr marL="6857313" indent="0" algn="ctr">
              <a:buNone/>
              <a:defRPr sz="4800"/>
            </a:lvl6pPr>
            <a:lvl7pPr marL="8228778" indent="0" algn="ctr">
              <a:buNone/>
              <a:defRPr sz="4800"/>
            </a:lvl7pPr>
            <a:lvl8pPr marL="9600240" indent="0" algn="ctr">
              <a:buNone/>
              <a:defRPr sz="4800"/>
            </a:lvl8pPr>
            <a:lvl9pPr marL="10971702" indent="0" algn="ctr">
              <a:buNone/>
              <a:defRPr sz="4800"/>
            </a:lvl9pPr>
          </a:lstStyle>
          <a:p>
            <a:r>
              <a:rPr lang="en-US"/>
              <a:t>Click to edit Master subtitle style</a:t>
            </a:r>
          </a:p>
        </p:txBody>
      </p:sp>
      <p:sp>
        <p:nvSpPr>
          <p:cNvPr id="4" name="Date Placeholder 3">
            <a:extLst>
              <a:ext uri="{FF2B5EF4-FFF2-40B4-BE49-F238E27FC236}">
                <a16:creationId xmlns:a16="http://schemas.microsoft.com/office/drawing/2014/main" id="{931405C5-3A38-4448-809E-56FAF559FF6B}"/>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EE874388-3433-134A-B853-318632C99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A70B3-1A2D-AD43-8964-FD1867196D81}"/>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66100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789-2971-AA4A-B88D-AA8D66FEC6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2CFB0-97D8-B946-9549-DD13128D5C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FD4B2-956F-894E-845B-7DACFC204B94}"/>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5C372C66-780F-9043-A438-F8147227A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349CD-D92C-8847-B3E2-D2074BEA511F}"/>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147084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B3DBF-D63F-234D-A112-B1D4E6EEB2A7}"/>
              </a:ext>
            </a:extLst>
          </p:cNvPr>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5D613-F1E7-BC41-947D-4C87079C5CE7}"/>
              </a:ext>
            </a:extLst>
          </p:cNvPr>
          <p:cNvSpPr>
            <a:spLocks noGrp="1"/>
          </p:cNvSpPr>
          <p:nvPr>
            <p:ph type="body" orient="vert" idx="1"/>
          </p:nvPr>
        </p:nvSpPr>
        <p:spPr>
          <a:xfrm>
            <a:off x="2514600" y="1947334"/>
            <a:ext cx="2320290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A4C4D-E2A0-4B4D-947C-1D8D61B75BAD}"/>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0149C985-02C4-E24D-A1F8-42B606F7D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86A30-DBA3-AF42-BE77-A185DC31BB4D}"/>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134955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BF74-F90D-5246-9183-6914BDA32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5216D-01CA-7345-85D9-37F12A7BF9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69EDA-0677-7E4C-AEC5-8C13959AF10A}"/>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EEC5114A-2502-3A42-9B54-46453933D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A7334-566E-FA40-9FF8-5E9090242BAA}"/>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06795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9651-DBA5-6849-BFF0-0A2282A6B8C1}"/>
              </a:ext>
            </a:extLst>
          </p:cNvPr>
          <p:cNvSpPr>
            <a:spLocks noGrp="1"/>
          </p:cNvSpPr>
          <p:nvPr>
            <p:ph type="title"/>
          </p:nvPr>
        </p:nvSpPr>
        <p:spPr>
          <a:xfrm>
            <a:off x="2495550" y="9118611"/>
            <a:ext cx="31546800" cy="15214597"/>
          </a:xfrm>
        </p:spPr>
        <p:txBody>
          <a:bodyPr anchor="b"/>
          <a:lstStyle>
            <a:lvl1pPr>
              <a:defRPr sz="17997"/>
            </a:lvl1pPr>
          </a:lstStyle>
          <a:p>
            <a:r>
              <a:rPr lang="en-US"/>
              <a:t>Click to edit Master title style</a:t>
            </a:r>
          </a:p>
        </p:txBody>
      </p:sp>
      <p:sp>
        <p:nvSpPr>
          <p:cNvPr id="3" name="Text Placeholder 2">
            <a:extLst>
              <a:ext uri="{FF2B5EF4-FFF2-40B4-BE49-F238E27FC236}">
                <a16:creationId xmlns:a16="http://schemas.microsoft.com/office/drawing/2014/main" id="{94DDE0AD-E6A6-3E4E-A61B-7B4493DE4646}"/>
              </a:ext>
            </a:extLst>
          </p:cNvPr>
          <p:cNvSpPr>
            <a:spLocks noGrp="1"/>
          </p:cNvSpPr>
          <p:nvPr>
            <p:ph type="body" idx="1"/>
          </p:nvPr>
        </p:nvSpPr>
        <p:spPr>
          <a:xfrm>
            <a:off x="2495550" y="24477144"/>
            <a:ext cx="31546800" cy="8000997"/>
          </a:xfrm>
        </p:spPr>
        <p:txBody>
          <a:bodyPr/>
          <a:lstStyle>
            <a:lvl1pPr marL="0" indent="0">
              <a:buNone/>
              <a:defRPr sz="7200">
                <a:solidFill>
                  <a:schemeClr val="tx1">
                    <a:tint val="75000"/>
                  </a:schemeClr>
                </a:solidFill>
              </a:defRPr>
            </a:lvl1pPr>
            <a:lvl2pPr marL="1371462" indent="0">
              <a:buNone/>
              <a:defRPr sz="6000">
                <a:solidFill>
                  <a:schemeClr val="tx1">
                    <a:tint val="75000"/>
                  </a:schemeClr>
                </a:solidFill>
              </a:defRPr>
            </a:lvl2pPr>
            <a:lvl3pPr marL="2742927" indent="0">
              <a:buNone/>
              <a:defRPr sz="5400">
                <a:solidFill>
                  <a:schemeClr val="tx1">
                    <a:tint val="75000"/>
                  </a:schemeClr>
                </a:solidFill>
              </a:defRPr>
            </a:lvl3pPr>
            <a:lvl4pPr marL="4114389" indent="0">
              <a:buNone/>
              <a:defRPr sz="4800">
                <a:solidFill>
                  <a:schemeClr val="tx1">
                    <a:tint val="75000"/>
                  </a:schemeClr>
                </a:solidFill>
              </a:defRPr>
            </a:lvl4pPr>
            <a:lvl5pPr marL="5485851" indent="0">
              <a:buNone/>
              <a:defRPr sz="4800">
                <a:solidFill>
                  <a:schemeClr val="tx1">
                    <a:tint val="75000"/>
                  </a:schemeClr>
                </a:solidFill>
              </a:defRPr>
            </a:lvl5pPr>
            <a:lvl6pPr marL="6857313" indent="0">
              <a:buNone/>
              <a:defRPr sz="4800">
                <a:solidFill>
                  <a:schemeClr val="tx1">
                    <a:tint val="75000"/>
                  </a:schemeClr>
                </a:solidFill>
              </a:defRPr>
            </a:lvl6pPr>
            <a:lvl7pPr marL="8228778" indent="0">
              <a:buNone/>
              <a:defRPr sz="4800">
                <a:solidFill>
                  <a:schemeClr val="tx1">
                    <a:tint val="75000"/>
                  </a:schemeClr>
                </a:solidFill>
              </a:defRPr>
            </a:lvl7pPr>
            <a:lvl8pPr marL="9600240" indent="0">
              <a:buNone/>
              <a:defRPr sz="4800">
                <a:solidFill>
                  <a:schemeClr val="tx1">
                    <a:tint val="75000"/>
                  </a:schemeClr>
                </a:solidFill>
              </a:defRPr>
            </a:lvl8pPr>
            <a:lvl9pPr marL="10971702" indent="0">
              <a:buNone/>
              <a:defRPr sz="48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9919FA-A6F7-B04E-B2E6-768004D412F6}"/>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C5FC61C1-6901-924E-8CE9-0E2561360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530E0-0412-B147-BF26-917F12AC8F91}"/>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69608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BCA0-3F9B-4C4D-9931-AD73402C4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D4DF8-3F56-754A-99CD-3FAD6E045F33}"/>
              </a:ext>
            </a:extLst>
          </p:cNvPr>
          <p:cNvSpPr>
            <a:spLocks noGrp="1"/>
          </p:cNvSpPr>
          <p:nvPr>
            <p:ph sz="half" idx="1"/>
          </p:nvPr>
        </p:nvSpPr>
        <p:spPr>
          <a:xfrm>
            <a:off x="2514600" y="9736667"/>
            <a:ext cx="155448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B5F807-DC54-434E-853A-2A9A730B7565}"/>
              </a:ext>
            </a:extLst>
          </p:cNvPr>
          <p:cNvSpPr>
            <a:spLocks noGrp="1"/>
          </p:cNvSpPr>
          <p:nvPr>
            <p:ph sz="half" idx="2"/>
          </p:nvPr>
        </p:nvSpPr>
        <p:spPr>
          <a:xfrm>
            <a:off x="18516600" y="9736667"/>
            <a:ext cx="155448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1BE4BD-EBF7-BB46-BF52-A09EBDAC0052}"/>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6" name="Footer Placeholder 5">
            <a:extLst>
              <a:ext uri="{FF2B5EF4-FFF2-40B4-BE49-F238E27FC236}">
                <a16:creationId xmlns:a16="http://schemas.microsoft.com/office/drawing/2014/main" id="{4F194259-33F5-4B43-9A29-1F4FDC260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BBFF3-7ADD-B543-BC75-23FCD0A04CB3}"/>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12906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7578-7631-8A48-A713-ECBF6B88BE41}"/>
              </a:ext>
            </a:extLst>
          </p:cNvPr>
          <p:cNvSpPr>
            <a:spLocks noGrp="1"/>
          </p:cNvSpPr>
          <p:nvPr>
            <p:ph type="title"/>
          </p:nvPr>
        </p:nvSpPr>
        <p:spPr>
          <a:xfrm>
            <a:off x="2519364" y="1947342"/>
            <a:ext cx="315468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47CEA-012A-3B44-BA5F-08ADE526B693}"/>
              </a:ext>
            </a:extLst>
          </p:cNvPr>
          <p:cNvSpPr>
            <a:spLocks noGrp="1"/>
          </p:cNvSpPr>
          <p:nvPr>
            <p:ph type="body" idx="1"/>
          </p:nvPr>
        </p:nvSpPr>
        <p:spPr>
          <a:xfrm>
            <a:off x="2519369" y="8966203"/>
            <a:ext cx="15473361" cy="4394197"/>
          </a:xfrm>
        </p:spPr>
        <p:txBody>
          <a:bodyPr anchor="b"/>
          <a:lstStyle>
            <a:lvl1pPr marL="0" indent="0">
              <a:buNone/>
              <a:defRPr sz="7200" b="1"/>
            </a:lvl1pPr>
            <a:lvl2pPr marL="1371462" indent="0">
              <a:buNone/>
              <a:defRPr sz="6000" b="1"/>
            </a:lvl2pPr>
            <a:lvl3pPr marL="2742927" indent="0">
              <a:buNone/>
              <a:defRPr sz="5400" b="1"/>
            </a:lvl3pPr>
            <a:lvl4pPr marL="4114389" indent="0">
              <a:buNone/>
              <a:defRPr sz="4800" b="1"/>
            </a:lvl4pPr>
            <a:lvl5pPr marL="5485851" indent="0">
              <a:buNone/>
              <a:defRPr sz="4800" b="1"/>
            </a:lvl5pPr>
            <a:lvl6pPr marL="6857313" indent="0">
              <a:buNone/>
              <a:defRPr sz="4800" b="1"/>
            </a:lvl6pPr>
            <a:lvl7pPr marL="8228778" indent="0">
              <a:buNone/>
              <a:defRPr sz="4800" b="1"/>
            </a:lvl7pPr>
            <a:lvl8pPr marL="9600240" indent="0">
              <a:buNone/>
              <a:defRPr sz="4800" b="1"/>
            </a:lvl8pPr>
            <a:lvl9pPr marL="10971702" indent="0">
              <a:buNone/>
              <a:defRPr sz="4800" b="1"/>
            </a:lvl9pPr>
          </a:lstStyle>
          <a:p>
            <a:pPr lvl="0"/>
            <a:r>
              <a:rPr lang="en-US"/>
              <a:t>Edit Master text styles</a:t>
            </a:r>
          </a:p>
        </p:txBody>
      </p:sp>
      <p:sp>
        <p:nvSpPr>
          <p:cNvPr id="4" name="Content Placeholder 3">
            <a:extLst>
              <a:ext uri="{FF2B5EF4-FFF2-40B4-BE49-F238E27FC236}">
                <a16:creationId xmlns:a16="http://schemas.microsoft.com/office/drawing/2014/main" id="{D5E56361-CBE1-F146-B28F-BD3F90DB9F76}"/>
              </a:ext>
            </a:extLst>
          </p:cNvPr>
          <p:cNvSpPr>
            <a:spLocks noGrp="1"/>
          </p:cNvSpPr>
          <p:nvPr>
            <p:ph sz="half" idx="2"/>
          </p:nvPr>
        </p:nvSpPr>
        <p:spPr>
          <a:xfrm>
            <a:off x="2519369" y="13360400"/>
            <a:ext cx="15473361"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682F3D-AC2A-BD49-A063-EE621D5AE6C1}"/>
              </a:ext>
            </a:extLst>
          </p:cNvPr>
          <p:cNvSpPr>
            <a:spLocks noGrp="1"/>
          </p:cNvSpPr>
          <p:nvPr>
            <p:ph type="body" sz="quarter" idx="3"/>
          </p:nvPr>
        </p:nvSpPr>
        <p:spPr>
          <a:xfrm>
            <a:off x="18516600" y="8966203"/>
            <a:ext cx="15549564" cy="4394197"/>
          </a:xfrm>
        </p:spPr>
        <p:txBody>
          <a:bodyPr anchor="b"/>
          <a:lstStyle>
            <a:lvl1pPr marL="0" indent="0">
              <a:buNone/>
              <a:defRPr sz="7200" b="1"/>
            </a:lvl1pPr>
            <a:lvl2pPr marL="1371462" indent="0">
              <a:buNone/>
              <a:defRPr sz="6000" b="1"/>
            </a:lvl2pPr>
            <a:lvl3pPr marL="2742927" indent="0">
              <a:buNone/>
              <a:defRPr sz="5400" b="1"/>
            </a:lvl3pPr>
            <a:lvl4pPr marL="4114389" indent="0">
              <a:buNone/>
              <a:defRPr sz="4800" b="1"/>
            </a:lvl4pPr>
            <a:lvl5pPr marL="5485851" indent="0">
              <a:buNone/>
              <a:defRPr sz="4800" b="1"/>
            </a:lvl5pPr>
            <a:lvl6pPr marL="6857313" indent="0">
              <a:buNone/>
              <a:defRPr sz="4800" b="1"/>
            </a:lvl6pPr>
            <a:lvl7pPr marL="8228778" indent="0">
              <a:buNone/>
              <a:defRPr sz="4800" b="1"/>
            </a:lvl7pPr>
            <a:lvl8pPr marL="9600240" indent="0">
              <a:buNone/>
              <a:defRPr sz="4800" b="1"/>
            </a:lvl8pPr>
            <a:lvl9pPr marL="10971702" indent="0">
              <a:buNone/>
              <a:defRPr sz="4800" b="1"/>
            </a:lvl9pPr>
          </a:lstStyle>
          <a:p>
            <a:pPr lvl="0"/>
            <a:r>
              <a:rPr lang="en-US"/>
              <a:t>Edit Master text styles</a:t>
            </a:r>
          </a:p>
        </p:txBody>
      </p:sp>
      <p:sp>
        <p:nvSpPr>
          <p:cNvPr id="6" name="Content Placeholder 5">
            <a:extLst>
              <a:ext uri="{FF2B5EF4-FFF2-40B4-BE49-F238E27FC236}">
                <a16:creationId xmlns:a16="http://schemas.microsoft.com/office/drawing/2014/main" id="{D283899B-AD44-8846-AD8E-2BD6A3145C5A}"/>
              </a:ext>
            </a:extLst>
          </p:cNvPr>
          <p:cNvSpPr>
            <a:spLocks noGrp="1"/>
          </p:cNvSpPr>
          <p:nvPr>
            <p:ph sz="quarter" idx="4"/>
          </p:nvPr>
        </p:nvSpPr>
        <p:spPr>
          <a:xfrm>
            <a:off x="18516600" y="13360400"/>
            <a:ext cx="15549564"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F19B8-86F2-5940-BE3A-334666552CFB}"/>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8" name="Footer Placeholder 7">
            <a:extLst>
              <a:ext uri="{FF2B5EF4-FFF2-40B4-BE49-F238E27FC236}">
                <a16:creationId xmlns:a16="http://schemas.microsoft.com/office/drawing/2014/main" id="{5A543FB8-1D88-854D-BDF2-1C06675B1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55BCC-062C-8A4C-A4E9-B71DCE9BE5CE}"/>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196893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27C2-8968-E94A-B0D5-8F8FDAA47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876425-CD11-A24F-A61F-161B82093569}"/>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4" name="Footer Placeholder 3">
            <a:extLst>
              <a:ext uri="{FF2B5EF4-FFF2-40B4-BE49-F238E27FC236}">
                <a16:creationId xmlns:a16="http://schemas.microsoft.com/office/drawing/2014/main" id="{C1EC9A34-A6E9-A743-8768-FEAF1D250D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7D9D0-F4BB-CD48-A74E-F68C08527761}"/>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48646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ED920-E8F6-6F4E-8561-7A81EAD96A09}"/>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3" name="Footer Placeholder 2">
            <a:extLst>
              <a:ext uri="{FF2B5EF4-FFF2-40B4-BE49-F238E27FC236}">
                <a16:creationId xmlns:a16="http://schemas.microsoft.com/office/drawing/2014/main" id="{812C03E0-0C45-CE48-AACE-DC9D347EB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A93EC-BE9A-904D-BC38-A002912ADF06}"/>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66985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4DA7-F506-F648-9E98-9460F3E26189}"/>
              </a:ext>
            </a:extLst>
          </p:cNvPr>
          <p:cNvSpPr>
            <a:spLocks noGrp="1"/>
          </p:cNvSpPr>
          <p:nvPr>
            <p:ph type="title"/>
          </p:nvPr>
        </p:nvSpPr>
        <p:spPr>
          <a:xfrm>
            <a:off x="2519369" y="2438400"/>
            <a:ext cx="11796711" cy="8534400"/>
          </a:xfrm>
        </p:spPr>
        <p:txBody>
          <a:bodyPr anchor="b"/>
          <a:lstStyle>
            <a:lvl1pPr>
              <a:defRPr sz="9600"/>
            </a:lvl1pPr>
          </a:lstStyle>
          <a:p>
            <a:r>
              <a:rPr lang="en-US"/>
              <a:t>Click to edit Master title style</a:t>
            </a:r>
          </a:p>
        </p:txBody>
      </p:sp>
      <p:sp>
        <p:nvSpPr>
          <p:cNvPr id="3" name="Content Placeholder 2">
            <a:extLst>
              <a:ext uri="{FF2B5EF4-FFF2-40B4-BE49-F238E27FC236}">
                <a16:creationId xmlns:a16="http://schemas.microsoft.com/office/drawing/2014/main" id="{3C2A7614-00CE-344A-9829-CC5655EDB182}"/>
              </a:ext>
            </a:extLst>
          </p:cNvPr>
          <p:cNvSpPr>
            <a:spLocks noGrp="1"/>
          </p:cNvSpPr>
          <p:nvPr>
            <p:ph idx="1"/>
          </p:nvPr>
        </p:nvSpPr>
        <p:spPr>
          <a:xfrm>
            <a:off x="15549564" y="5266275"/>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0B81A-0479-1C4B-A5FC-C925BED38E52}"/>
              </a:ext>
            </a:extLst>
          </p:cNvPr>
          <p:cNvSpPr>
            <a:spLocks noGrp="1"/>
          </p:cNvSpPr>
          <p:nvPr>
            <p:ph type="body" sz="half" idx="2"/>
          </p:nvPr>
        </p:nvSpPr>
        <p:spPr>
          <a:xfrm>
            <a:off x="2519369" y="10972800"/>
            <a:ext cx="11796711" cy="20328469"/>
          </a:xfrm>
        </p:spPr>
        <p:txBody>
          <a:bodyPr/>
          <a:lstStyle>
            <a:lvl1pPr marL="0" indent="0">
              <a:buNone/>
              <a:defRPr sz="4800"/>
            </a:lvl1pPr>
            <a:lvl2pPr marL="1371462" indent="0">
              <a:buNone/>
              <a:defRPr sz="4200"/>
            </a:lvl2pPr>
            <a:lvl3pPr marL="2742927" indent="0">
              <a:buNone/>
              <a:defRPr sz="3600"/>
            </a:lvl3pPr>
            <a:lvl4pPr marL="4114389" indent="0">
              <a:buNone/>
              <a:defRPr sz="3000"/>
            </a:lvl4pPr>
            <a:lvl5pPr marL="5485851" indent="0">
              <a:buNone/>
              <a:defRPr sz="3000"/>
            </a:lvl5pPr>
            <a:lvl6pPr marL="6857313" indent="0">
              <a:buNone/>
              <a:defRPr sz="3000"/>
            </a:lvl6pPr>
            <a:lvl7pPr marL="8228778" indent="0">
              <a:buNone/>
              <a:defRPr sz="3000"/>
            </a:lvl7pPr>
            <a:lvl8pPr marL="9600240" indent="0">
              <a:buNone/>
              <a:defRPr sz="3000"/>
            </a:lvl8pPr>
            <a:lvl9pPr marL="10971702" indent="0">
              <a:buNone/>
              <a:defRPr sz="3000"/>
            </a:lvl9pPr>
          </a:lstStyle>
          <a:p>
            <a:pPr lvl="0"/>
            <a:r>
              <a:rPr lang="en-US"/>
              <a:t>Edit Master text styles</a:t>
            </a:r>
          </a:p>
        </p:txBody>
      </p:sp>
      <p:sp>
        <p:nvSpPr>
          <p:cNvPr id="5" name="Date Placeholder 4">
            <a:extLst>
              <a:ext uri="{FF2B5EF4-FFF2-40B4-BE49-F238E27FC236}">
                <a16:creationId xmlns:a16="http://schemas.microsoft.com/office/drawing/2014/main" id="{B6697390-DACC-0040-9D3E-FCFCF8E089C1}"/>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6" name="Footer Placeholder 5">
            <a:extLst>
              <a:ext uri="{FF2B5EF4-FFF2-40B4-BE49-F238E27FC236}">
                <a16:creationId xmlns:a16="http://schemas.microsoft.com/office/drawing/2014/main" id="{681C0234-DE6F-B548-814F-719B6AFA8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9D141-ECCA-B245-9BAB-22986323C4F1}"/>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87092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FE4E-73EB-4845-9208-CDB5361BF770}"/>
              </a:ext>
            </a:extLst>
          </p:cNvPr>
          <p:cNvSpPr>
            <a:spLocks noGrp="1"/>
          </p:cNvSpPr>
          <p:nvPr>
            <p:ph type="title"/>
          </p:nvPr>
        </p:nvSpPr>
        <p:spPr>
          <a:xfrm>
            <a:off x="2519369" y="2438400"/>
            <a:ext cx="11796711" cy="8534400"/>
          </a:xfrm>
        </p:spPr>
        <p:txBody>
          <a:bodyPr anchor="b"/>
          <a:lstStyle>
            <a:lvl1pPr>
              <a:defRPr sz="9600"/>
            </a:lvl1pPr>
          </a:lstStyle>
          <a:p>
            <a:r>
              <a:rPr lang="en-US"/>
              <a:t>Click to edit Master title style</a:t>
            </a:r>
          </a:p>
        </p:txBody>
      </p:sp>
      <p:sp>
        <p:nvSpPr>
          <p:cNvPr id="3" name="Picture Placeholder 2">
            <a:extLst>
              <a:ext uri="{FF2B5EF4-FFF2-40B4-BE49-F238E27FC236}">
                <a16:creationId xmlns:a16="http://schemas.microsoft.com/office/drawing/2014/main" id="{E0437A4D-1133-AB49-95ED-D15AF63667CD}"/>
              </a:ext>
            </a:extLst>
          </p:cNvPr>
          <p:cNvSpPr>
            <a:spLocks noGrp="1"/>
          </p:cNvSpPr>
          <p:nvPr>
            <p:ph type="pic" idx="1"/>
          </p:nvPr>
        </p:nvSpPr>
        <p:spPr>
          <a:xfrm>
            <a:off x="15549564" y="5266275"/>
            <a:ext cx="18516600" cy="25992667"/>
          </a:xfrm>
        </p:spPr>
        <p:txBody>
          <a:bodyPr/>
          <a:lstStyle>
            <a:lvl1pPr marL="0" indent="0">
              <a:buNone/>
              <a:defRPr sz="9600"/>
            </a:lvl1pPr>
            <a:lvl2pPr marL="1371462" indent="0">
              <a:buNone/>
              <a:defRPr sz="8400"/>
            </a:lvl2pPr>
            <a:lvl3pPr marL="2742927" indent="0">
              <a:buNone/>
              <a:defRPr sz="7200"/>
            </a:lvl3pPr>
            <a:lvl4pPr marL="4114389" indent="0">
              <a:buNone/>
              <a:defRPr sz="6000"/>
            </a:lvl4pPr>
            <a:lvl5pPr marL="5485851" indent="0">
              <a:buNone/>
              <a:defRPr sz="6000"/>
            </a:lvl5pPr>
            <a:lvl6pPr marL="6857313" indent="0">
              <a:buNone/>
              <a:defRPr sz="6000"/>
            </a:lvl6pPr>
            <a:lvl7pPr marL="8228778" indent="0">
              <a:buNone/>
              <a:defRPr sz="6000"/>
            </a:lvl7pPr>
            <a:lvl8pPr marL="9600240" indent="0">
              <a:buNone/>
              <a:defRPr sz="6000"/>
            </a:lvl8pPr>
            <a:lvl9pPr marL="10971702" indent="0">
              <a:buNone/>
              <a:defRPr sz="6000"/>
            </a:lvl9pPr>
          </a:lstStyle>
          <a:p>
            <a:endParaRPr lang="en-US"/>
          </a:p>
        </p:txBody>
      </p:sp>
      <p:sp>
        <p:nvSpPr>
          <p:cNvPr id="4" name="Text Placeholder 3">
            <a:extLst>
              <a:ext uri="{FF2B5EF4-FFF2-40B4-BE49-F238E27FC236}">
                <a16:creationId xmlns:a16="http://schemas.microsoft.com/office/drawing/2014/main" id="{B4F18A30-0412-854B-8E11-4B4A619420D2}"/>
              </a:ext>
            </a:extLst>
          </p:cNvPr>
          <p:cNvSpPr>
            <a:spLocks noGrp="1"/>
          </p:cNvSpPr>
          <p:nvPr>
            <p:ph type="body" sz="half" idx="2"/>
          </p:nvPr>
        </p:nvSpPr>
        <p:spPr>
          <a:xfrm>
            <a:off x="2519369" y="10972800"/>
            <a:ext cx="11796711" cy="20328469"/>
          </a:xfrm>
        </p:spPr>
        <p:txBody>
          <a:bodyPr/>
          <a:lstStyle>
            <a:lvl1pPr marL="0" indent="0">
              <a:buNone/>
              <a:defRPr sz="4800"/>
            </a:lvl1pPr>
            <a:lvl2pPr marL="1371462" indent="0">
              <a:buNone/>
              <a:defRPr sz="4200"/>
            </a:lvl2pPr>
            <a:lvl3pPr marL="2742927" indent="0">
              <a:buNone/>
              <a:defRPr sz="3600"/>
            </a:lvl3pPr>
            <a:lvl4pPr marL="4114389" indent="0">
              <a:buNone/>
              <a:defRPr sz="3000"/>
            </a:lvl4pPr>
            <a:lvl5pPr marL="5485851" indent="0">
              <a:buNone/>
              <a:defRPr sz="3000"/>
            </a:lvl5pPr>
            <a:lvl6pPr marL="6857313" indent="0">
              <a:buNone/>
              <a:defRPr sz="3000"/>
            </a:lvl6pPr>
            <a:lvl7pPr marL="8228778" indent="0">
              <a:buNone/>
              <a:defRPr sz="3000"/>
            </a:lvl7pPr>
            <a:lvl8pPr marL="9600240" indent="0">
              <a:buNone/>
              <a:defRPr sz="3000"/>
            </a:lvl8pPr>
            <a:lvl9pPr marL="10971702" indent="0">
              <a:buNone/>
              <a:defRPr sz="3000"/>
            </a:lvl9pPr>
          </a:lstStyle>
          <a:p>
            <a:pPr lvl="0"/>
            <a:r>
              <a:rPr lang="en-US"/>
              <a:t>Edit Master text styles</a:t>
            </a:r>
          </a:p>
        </p:txBody>
      </p:sp>
      <p:sp>
        <p:nvSpPr>
          <p:cNvPr id="5" name="Date Placeholder 4">
            <a:extLst>
              <a:ext uri="{FF2B5EF4-FFF2-40B4-BE49-F238E27FC236}">
                <a16:creationId xmlns:a16="http://schemas.microsoft.com/office/drawing/2014/main" id="{60C32739-0959-ED4B-BCFE-FC88F5716C1F}"/>
              </a:ext>
            </a:extLst>
          </p:cNvPr>
          <p:cNvSpPr>
            <a:spLocks noGrp="1"/>
          </p:cNvSpPr>
          <p:nvPr>
            <p:ph type="dt" sz="half" idx="10"/>
          </p:nvPr>
        </p:nvSpPr>
        <p:spPr/>
        <p:txBody>
          <a:bodyPr/>
          <a:lstStyle/>
          <a:p>
            <a:fld id="{AAFCAF61-F7AE-A842-8889-8E53960B25D8}" type="datetimeFigureOut">
              <a:rPr lang="en-US" smtClean="0"/>
              <a:t>9/21/18</a:t>
            </a:fld>
            <a:endParaRPr lang="en-US"/>
          </a:p>
        </p:txBody>
      </p:sp>
      <p:sp>
        <p:nvSpPr>
          <p:cNvPr id="6" name="Footer Placeholder 5">
            <a:extLst>
              <a:ext uri="{FF2B5EF4-FFF2-40B4-BE49-F238E27FC236}">
                <a16:creationId xmlns:a16="http://schemas.microsoft.com/office/drawing/2014/main" id="{F12F262F-2E15-3548-B714-683759A94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9A925-D8A0-534E-852B-9659764E6B98}"/>
              </a:ext>
            </a:extLst>
          </p:cNvPr>
          <p:cNvSpPr>
            <a:spLocks noGrp="1"/>
          </p:cNvSpPr>
          <p:nvPr>
            <p:ph type="sldNum" sz="quarter" idx="12"/>
          </p:nvPr>
        </p:nvSpPr>
        <p:spPr/>
        <p:txBody>
          <a:bodyPr/>
          <a:lstStyle/>
          <a:p>
            <a:fld id="{C5304715-CA56-3442-AACC-FEA83F11510B}" type="slidenum">
              <a:rPr lang="en-US" smtClean="0"/>
              <a:t>‹#›</a:t>
            </a:fld>
            <a:endParaRPr lang="en-US"/>
          </a:p>
        </p:txBody>
      </p:sp>
    </p:spTree>
    <p:extLst>
      <p:ext uri="{BB962C8B-B14F-4D97-AF65-F5344CB8AC3E}">
        <p14:creationId xmlns:p14="http://schemas.microsoft.com/office/powerpoint/2010/main" val="384095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6DEB3-E464-BD4C-B55D-1DE74E08FAB2}"/>
              </a:ext>
            </a:extLst>
          </p:cNvPr>
          <p:cNvSpPr>
            <a:spLocks noGrp="1"/>
          </p:cNvSpPr>
          <p:nvPr>
            <p:ph type="title"/>
          </p:nvPr>
        </p:nvSpPr>
        <p:spPr>
          <a:xfrm>
            <a:off x="2514600" y="1947342"/>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72F7A-2D23-CF44-9AA2-8E475D7508BD}"/>
              </a:ext>
            </a:extLst>
          </p:cNvPr>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80A54-FCF9-1941-B179-2B9BB26D903C}"/>
              </a:ext>
            </a:extLst>
          </p:cNvPr>
          <p:cNvSpPr>
            <a:spLocks noGrp="1"/>
          </p:cNvSpPr>
          <p:nvPr>
            <p:ph type="dt" sz="half" idx="2"/>
          </p:nvPr>
        </p:nvSpPr>
        <p:spPr>
          <a:xfrm>
            <a:off x="2514600" y="33900542"/>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AFCAF61-F7AE-A842-8889-8E53960B25D8}" type="datetimeFigureOut">
              <a:rPr lang="en-US" smtClean="0"/>
              <a:t>9/21/18</a:t>
            </a:fld>
            <a:endParaRPr lang="en-US"/>
          </a:p>
        </p:txBody>
      </p:sp>
      <p:sp>
        <p:nvSpPr>
          <p:cNvPr id="5" name="Footer Placeholder 4">
            <a:extLst>
              <a:ext uri="{FF2B5EF4-FFF2-40B4-BE49-F238E27FC236}">
                <a16:creationId xmlns:a16="http://schemas.microsoft.com/office/drawing/2014/main" id="{4707985F-F25E-F448-8E7C-0FBC7638076D}"/>
              </a:ext>
            </a:extLst>
          </p:cNvPr>
          <p:cNvSpPr>
            <a:spLocks noGrp="1"/>
          </p:cNvSpPr>
          <p:nvPr>
            <p:ph type="ftr" sz="quarter" idx="3"/>
          </p:nvPr>
        </p:nvSpPr>
        <p:spPr>
          <a:xfrm>
            <a:off x="12115800" y="33900542"/>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7CACA-EAB1-5A4C-B0B6-3B9B096A63F5}"/>
              </a:ext>
            </a:extLst>
          </p:cNvPr>
          <p:cNvSpPr>
            <a:spLocks noGrp="1"/>
          </p:cNvSpPr>
          <p:nvPr>
            <p:ph type="sldNum" sz="quarter" idx="4"/>
          </p:nvPr>
        </p:nvSpPr>
        <p:spPr>
          <a:xfrm>
            <a:off x="25831800" y="33900542"/>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C5304715-CA56-3442-AACC-FEA83F11510B}" type="slidenum">
              <a:rPr lang="en-US" smtClean="0"/>
              <a:t>‹#›</a:t>
            </a:fld>
            <a:endParaRPr lang="en-US"/>
          </a:p>
        </p:txBody>
      </p:sp>
    </p:spTree>
    <p:extLst>
      <p:ext uri="{BB962C8B-B14F-4D97-AF65-F5344CB8AC3E}">
        <p14:creationId xmlns:p14="http://schemas.microsoft.com/office/powerpoint/2010/main" val="399560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742927"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731" indent="-685731" algn="l" defTabSz="2742927"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193" indent="-685731" algn="l" defTabSz="2742927"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8658" indent="-685731" algn="l" defTabSz="2742927"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120"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1582"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047"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4509"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5971"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7433" indent="-685731" algn="l" defTabSz="2742927"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2927" rtl="0" eaLnBrk="1" latinLnBrk="0" hangingPunct="1">
        <a:defRPr sz="5400" kern="1200">
          <a:solidFill>
            <a:schemeClr val="tx1"/>
          </a:solidFill>
          <a:latin typeface="+mn-lt"/>
          <a:ea typeface="+mn-ea"/>
          <a:cs typeface="+mn-cs"/>
        </a:defRPr>
      </a:lvl1pPr>
      <a:lvl2pPr marL="1371462" algn="l" defTabSz="2742927" rtl="0" eaLnBrk="1" latinLnBrk="0" hangingPunct="1">
        <a:defRPr sz="5400" kern="1200">
          <a:solidFill>
            <a:schemeClr val="tx1"/>
          </a:solidFill>
          <a:latin typeface="+mn-lt"/>
          <a:ea typeface="+mn-ea"/>
          <a:cs typeface="+mn-cs"/>
        </a:defRPr>
      </a:lvl2pPr>
      <a:lvl3pPr marL="2742927" algn="l" defTabSz="2742927" rtl="0" eaLnBrk="1" latinLnBrk="0" hangingPunct="1">
        <a:defRPr sz="5400" kern="1200">
          <a:solidFill>
            <a:schemeClr val="tx1"/>
          </a:solidFill>
          <a:latin typeface="+mn-lt"/>
          <a:ea typeface="+mn-ea"/>
          <a:cs typeface="+mn-cs"/>
        </a:defRPr>
      </a:lvl3pPr>
      <a:lvl4pPr marL="4114389" algn="l" defTabSz="2742927" rtl="0" eaLnBrk="1" latinLnBrk="0" hangingPunct="1">
        <a:defRPr sz="5400" kern="1200">
          <a:solidFill>
            <a:schemeClr val="tx1"/>
          </a:solidFill>
          <a:latin typeface="+mn-lt"/>
          <a:ea typeface="+mn-ea"/>
          <a:cs typeface="+mn-cs"/>
        </a:defRPr>
      </a:lvl4pPr>
      <a:lvl5pPr marL="5485851" algn="l" defTabSz="2742927" rtl="0" eaLnBrk="1" latinLnBrk="0" hangingPunct="1">
        <a:defRPr sz="5400" kern="1200">
          <a:solidFill>
            <a:schemeClr val="tx1"/>
          </a:solidFill>
          <a:latin typeface="+mn-lt"/>
          <a:ea typeface="+mn-ea"/>
          <a:cs typeface="+mn-cs"/>
        </a:defRPr>
      </a:lvl5pPr>
      <a:lvl6pPr marL="6857313" algn="l" defTabSz="2742927" rtl="0" eaLnBrk="1" latinLnBrk="0" hangingPunct="1">
        <a:defRPr sz="5400" kern="1200">
          <a:solidFill>
            <a:schemeClr val="tx1"/>
          </a:solidFill>
          <a:latin typeface="+mn-lt"/>
          <a:ea typeface="+mn-ea"/>
          <a:cs typeface="+mn-cs"/>
        </a:defRPr>
      </a:lvl6pPr>
      <a:lvl7pPr marL="8228778" algn="l" defTabSz="2742927" rtl="0" eaLnBrk="1" latinLnBrk="0" hangingPunct="1">
        <a:defRPr sz="5400" kern="1200">
          <a:solidFill>
            <a:schemeClr val="tx1"/>
          </a:solidFill>
          <a:latin typeface="+mn-lt"/>
          <a:ea typeface="+mn-ea"/>
          <a:cs typeface="+mn-cs"/>
        </a:defRPr>
      </a:lvl7pPr>
      <a:lvl8pPr marL="9600240" algn="l" defTabSz="2742927" rtl="0" eaLnBrk="1" latinLnBrk="0" hangingPunct="1">
        <a:defRPr sz="5400" kern="1200">
          <a:solidFill>
            <a:schemeClr val="tx1"/>
          </a:solidFill>
          <a:latin typeface="+mn-lt"/>
          <a:ea typeface="+mn-ea"/>
          <a:cs typeface="+mn-cs"/>
        </a:defRPr>
      </a:lvl8pPr>
      <a:lvl9pPr marL="10971702" algn="l" defTabSz="2742927"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emf"/><Relationship Id="rId3" Type="http://schemas.openxmlformats.org/officeDocument/2006/relationships/chart" Target="../charts/chart1.xml"/><Relationship Id="rId7" Type="http://schemas.openxmlformats.org/officeDocument/2006/relationships/image" Target="../media/image3.emf"/><Relationship Id="rId12"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5" Type="http://schemas.openxmlformats.org/officeDocument/2006/relationships/image" Target="../media/image2.emf"/><Relationship Id="rId10" Type="http://schemas.openxmlformats.org/officeDocument/2006/relationships/image" Target="../media/image6.png"/><Relationship Id="rId4" Type="http://schemas.openxmlformats.org/officeDocument/2006/relationships/image" Target="../media/image1.emf"/><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9B689CF-9B8F-2540-B733-33A7E90DBAD2}"/>
              </a:ext>
            </a:extLst>
          </p:cNvPr>
          <p:cNvSpPr txBox="1"/>
          <p:nvPr/>
        </p:nvSpPr>
        <p:spPr>
          <a:xfrm>
            <a:off x="193469" y="6467477"/>
            <a:ext cx="11227954" cy="11110734"/>
          </a:xfrm>
          <a:prstGeom prst="rect">
            <a:avLst/>
          </a:prstGeom>
          <a:noFill/>
        </p:spPr>
        <p:txBody>
          <a:bodyPr wrap="square" rtlCol="0">
            <a:spAutoFit/>
          </a:bodyPr>
          <a:lstStyle/>
          <a:p>
            <a:r>
              <a:rPr lang="en-US" sz="4400" b="1" dirty="0"/>
              <a:t>Motivation</a:t>
            </a:r>
          </a:p>
          <a:p>
            <a:pPr marL="571500" indent="-571500">
              <a:buFont typeface="Arial" panose="020B0604020202020204" pitchFamily="34" charset="0"/>
              <a:buChar char="•"/>
            </a:pPr>
            <a:r>
              <a:rPr lang="en-US" sz="3400" dirty="0"/>
              <a:t>Studies have claimed that wild yeast show evidence for an intrinsic dosage compensation mechanism at the whole chromosome level (1, 2)</a:t>
            </a:r>
          </a:p>
          <a:p>
            <a:pPr marL="571500" indent="-571500">
              <a:buFont typeface="Arial" panose="020B0604020202020204" pitchFamily="34" charset="0"/>
              <a:buChar char="•"/>
            </a:pPr>
            <a:r>
              <a:rPr lang="en-US" sz="3400" dirty="0"/>
              <a:t>This finding has been contested, with the criticism that wild yeast cultures are unstable and may have reverted to euploid states (3)</a:t>
            </a:r>
          </a:p>
          <a:p>
            <a:pPr marL="571500" indent="-571500">
              <a:buFont typeface="Arial" panose="020B0604020202020204" pitchFamily="34" charset="0"/>
              <a:buChar char="•"/>
            </a:pPr>
            <a:r>
              <a:rPr lang="en-US" sz="3400" dirty="0"/>
              <a:t>Other studies have investigated the effect of aneuploidy on gene expression, but generated aneuploid strains artificially, which may not be indicative of natural isolates</a:t>
            </a:r>
          </a:p>
          <a:p>
            <a:pPr marL="571500" indent="-571500">
              <a:buFont typeface="Arial" panose="020B0604020202020204" pitchFamily="34" charset="0"/>
              <a:buChar char="•"/>
            </a:pPr>
            <a:r>
              <a:rPr lang="en-US" sz="3400" dirty="0"/>
              <a:t>We investigated whether there is an innate dosage compensation response in spontaneously aneuploid yeast that have been put through a 2000-generation mutation accumulation (MA) experiment with a single-cell bottleneck every 20 generations (4).</a:t>
            </a:r>
          </a:p>
          <a:p>
            <a:pPr marL="571500" indent="-571500">
              <a:buFont typeface="Arial" panose="020B0604020202020204" pitchFamily="34" charset="0"/>
              <a:buChar char="•"/>
            </a:pPr>
            <a:r>
              <a:rPr lang="en-US" sz="3400" dirty="0"/>
              <a:t>MA ensures that there is little to no selection, therefore our samples are free of any selection for or against aneuploidy. </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endParaRPr lang="en-US" sz="3200" dirty="0"/>
          </a:p>
        </p:txBody>
      </p:sp>
      <p:sp>
        <p:nvSpPr>
          <p:cNvPr id="4" name="TextBox 3">
            <a:extLst>
              <a:ext uri="{FF2B5EF4-FFF2-40B4-BE49-F238E27FC236}">
                <a16:creationId xmlns:a16="http://schemas.microsoft.com/office/drawing/2014/main" id="{5FBF8EED-C699-C343-88E9-92D5C83855AA}"/>
              </a:ext>
            </a:extLst>
          </p:cNvPr>
          <p:cNvSpPr txBox="1"/>
          <p:nvPr/>
        </p:nvSpPr>
        <p:spPr>
          <a:xfrm>
            <a:off x="-18482654" y="6119002"/>
            <a:ext cx="14848113" cy="2219710"/>
          </a:xfrm>
          <a:prstGeom prst="rect">
            <a:avLst/>
          </a:prstGeom>
          <a:noFill/>
        </p:spPr>
        <p:txBody>
          <a:bodyPr wrap="square" rtlCol="0">
            <a:spAutoFit/>
          </a:bodyPr>
          <a:lstStyle/>
          <a:p>
            <a:endParaRPr lang="en-US" dirty="0"/>
          </a:p>
          <a:p>
            <a:endParaRPr lang="en-US" dirty="0"/>
          </a:p>
        </p:txBody>
      </p:sp>
      <p:sp>
        <p:nvSpPr>
          <p:cNvPr id="19" name="Rectangle 18">
            <a:extLst>
              <a:ext uri="{FF2B5EF4-FFF2-40B4-BE49-F238E27FC236}">
                <a16:creationId xmlns:a16="http://schemas.microsoft.com/office/drawing/2014/main" id="{C2877135-9DC8-FC4F-BA19-9A73C4FE4EFB}"/>
              </a:ext>
            </a:extLst>
          </p:cNvPr>
          <p:cNvSpPr/>
          <p:nvPr/>
        </p:nvSpPr>
        <p:spPr>
          <a:xfrm>
            <a:off x="1" y="6313727"/>
            <a:ext cx="11516298" cy="30262274"/>
          </a:xfrm>
          <a:prstGeom prst="rect">
            <a:avLst/>
          </a:prstGeom>
          <a:noFill/>
          <a:ln>
            <a:solidFill>
              <a:srgbClr val="942093">
                <a:alpha val="58824"/>
              </a:srgb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F11BD5EB-A984-014D-9345-A745EC1FC339}"/>
              </a:ext>
            </a:extLst>
          </p:cNvPr>
          <p:cNvSpPr txBox="1"/>
          <p:nvPr/>
        </p:nvSpPr>
        <p:spPr>
          <a:xfrm>
            <a:off x="24341605" y="23306517"/>
            <a:ext cx="12188338" cy="7575022"/>
          </a:xfrm>
          <a:prstGeom prst="rect">
            <a:avLst/>
          </a:prstGeom>
          <a:noFill/>
        </p:spPr>
        <p:txBody>
          <a:bodyPr wrap="square" rtlCol="0">
            <a:spAutoFit/>
          </a:bodyPr>
          <a:lstStyle/>
          <a:p>
            <a:r>
              <a:rPr lang="en-US" sz="4400" b="1" dirty="0"/>
              <a:t>Conclusion</a:t>
            </a:r>
            <a:endParaRPr lang="en-US" b="1" dirty="0"/>
          </a:p>
          <a:p>
            <a:endParaRPr lang="en-US" sz="1600" dirty="0"/>
          </a:p>
          <a:p>
            <a:pPr marL="342900" indent="-342900">
              <a:buFont typeface="Arial" panose="020B0604020202020204" pitchFamily="34" charset="0"/>
              <a:buChar char="•"/>
            </a:pPr>
            <a:r>
              <a:rPr lang="en-US" sz="3200" dirty="0"/>
              <a:t>The rate of aneuploidy is affected by level the of heterozygosity</a:t>
            </a:r>
          </a:p>
          <a:p>
            <a:pPr marL="342900" indent="-342900">
              <a:buFont typeface="Arial" panose="020B0604020202020204" pitchFamily="34" charset="0"/>
              <a:buChar char="•"/>
            </a:pPr>
            <a:r>
              <a:rPr lang="en-US" sz="3200" dirty="0"/>
              <a:t>Whole-chromosome average gene expression correlates nearly perfectly with the expected ratio of an aneuploid chromosome</a:t>
            </a:r>
          </a:p>
          <a:p>
            <a:pPr marL="342900" indent="-342900">
              <a:buFont typeface="Arial" panose="020B0604020202020204" pitchFamily="34" charset="0"/>
              <a:buChar char="•"/>
            </a:pPr>
            <a:r>
              <a:rPr lang="en-US" sz="3200" dirty="0"/>
              <a:t>Dosage sensitive genes were found to be not significantly differentially-expressed on aneuploid chromosomes</a:t>
            </a:r>
          </a:p>
          <a:p>
            <a:pPr marL="342900" indent="-342900">
              <a:buFont typeface="Arial" panose="020B0604020202020204" pitchFamily="34" charset="0"/>
              <a:buChar char="•"/>
            </a:pPr>
            <a:r>
              <a:rPr lang="en-US" sz="3200" dirty="0"/>
              <a:t>Our findings conclude that there is no whole-chromosome dosage compensation in spontaneously-aneuploid yeast, but there is some compensation or attenuation of genes that are highly dosage-sensitive.</a:t>
            </a:r>
          </a:p>
          <a:p>
            <a:endParaRPr lang="en-US" dirty="0"/>
          </a:p>
          <a:p>
            <a:endParaRPr lang="en-US" dirty="0"/>
          </a:p>
        </p:txBody>
      </p:sp>
      <p:sp>
        <p:nvSpPr>
          <p:cNvPr id="10" name="TextBox 9">
            <a:extLst>
              <a:ext uri="{FF2B5EF4-FFF2-40B4-BE49-F238E27FC236}">
                <a16:creationId xmlns:a16="http://schemas.microsoft.com/office/drawing/2014/main" id="{B9BBC90E-C08E-3D43-8124-BD9AE6E4C505}"/>
              </a:ext>
            </a:extLst>
          </p:cNvPr>
          <p:cNvSpPr txBox="1"/>
          <p:nvPr/>
        </p:nvSpPr>
        <p:spPr>
          <a:xfrm>
            <a:off x="433776" y="913726"/>
            <a:ext cx="35465823" cy="6145721"/>
          </a:xfrm>
          <a:prstGeom prst="rect">
            <a:avLst/>
          </a:prstGeom>
          <a:noFill/>
        </p:spPr>
        <p:txBody>
          <a:bodyPr wrap="square" rtlCol="0">
            <a:spAutoFit/>
          </a:bodyPr>
          <a:lstStyle/>
          <a:p>
            <a:pPr algn="ctr"/>
            <a:endParaRPr lang="en-US" dirty="0">
              <a:solidFill>
                <a:schemeClr val="bg1"/>
              </a:solidFill>
            </a:endParaRPr>
          </a:p>
          <a:p>
            <a:pPr algn="ctr"/>
            <a:endParaRPr lang="en-US" dirty="0">
              <a:solidFill>
                <a:schemeClr val="bg1"/>
              </a:solidFill>
            </a:endParaRPr>
          </a:p>
          <a:p>
            <a:pPr algn="ctr"/>
            <a:r>
              <a:rPr lang="en-US" sz="6600" dirty="0"/>
              <a:t>Effects on Gene Expression of Spontaneous Aneuploidy in Yeast Mutation Accumulation Lines</a:t>
            </a:r>
            <a:endParaRPr lang="en-US" sz="6000" dirty="0"/>
          </a:p>
          <a:p>
            <a:pPr algn="ctr"/>
            <a:r>
              <a:rPr lang="en-US" sz="6000" dirty="0"/>
              <a:t>Holly McQueary and Dave Hall</a:t>
            </a:r>
          </a:p>
          <a:p>
            <a:pPr algn="ctr"/>
            <a:r>
              <a:rPr lang="en-US" sz="6000" dirty="0"/>
              <a:t>Department of Genetics, University of Georgia, Athens, GA</a:t>
            </a:r>
          </a:p>
          <a:p>
            <a:pPr algn="ctr"/>
            <a:endParaRPr lang="en-US" dirty="0">
              <a:solidFill>
                <a:schemeClr val="bg1"/>
              </a:solidFill>
            </a:endParaRPr>
          </a:p>
        </p:txBody>
      </p:sp>
      <p:graphicFrame>
        <p:nvGraphicFramePr>
          <p:cNvPr id="60" name="Chart 59">
            <a:extLst>
              <a:ext uri="{FF2B5EF4-FFF2-40B4-BE49-F238E27FC236}">
                <a16:creationId xmlns:a16="http://schemas.microsoft.com/office/drawing/2014/main" id="{714328D3-20D2-F743-BE23-5B744FA9117F}"/>
              </a:ext>
            </a:extLst>
          </p:cNvPr>
          <p:cNvGraphicFramePr>
            <a:graphicFrameLocks/>
          </p:cNvGraphicFramePr>
          <p:nvPr>
            <p:extLst>
              <p:ext uri="{D42A27DB-BD31-4B8C-83A1-F6EECF244321}">
                <p14:modId xmlns:p14="http://schemas.microsoft.com/office/powerpoint/2010/main" val="3418194573"/>
              </p:ext>
            </p:extLst>
          </p:nvPr>
        </p:nvGraphicFramePr>
        <p:xfrm>
          <a:off x="413426" y="26345873"/>
          <a:ext cx="10550511" cy="6941475"/>
        </p:xfrm>
        <a:graphic>
          <a:graphicData uri="http://schemas.openxmlformats.org/drawingml/2006/chart">
            <c:chart xmlns:c="http://schemas.openxmlformats.org/drawingml/2006/chart" xmlns:r="http://schemas.openxmlformats.org/officeDocument/2006/relationships" r:id="rId3"/>
          </a:graphicData>
        </a:graphic>
      </p:graphicFrame>
      <p:sp>
        <p:nvSpPr>
          <p:cNvPr id="61" name="Rectangle 60">
            <a:extLst>
              <a:ext uri="{FF2B5EF4-FFF2-40B4-BE49-F238E27FC236}">
                <a16:creationId xmlns:a16="http://schemas.microsoft.com/office/drawing/2014/main" id="{1FA5FF26-1F82-FA45-9C58-7B16A37803FE}"/>
              </a:ext>
            </a:extLst>
          </p:cNvPr>
          <p:cNvSpPr/>
          <p:nvPr/>
        </p:nvSpPr>
        <p:spPr>
          <a:xfrm>
            <a:off x="11514702" y="6313727"/>
            <a:ext cx="12595791" cy="30262274"/>
          </a:xfrm>
          <a:prstGeom prst="rect">
            <a:avLst/>
          </a:prstGeom>
          <a:noFill/>
          <a:ln>
            <a:solidFill>
              <a:srgbClr val="942093">
                <a:alpha val="58824"/>
              </a:srgb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2" name="Picture 71">
            <a:extLst>
              <a:ext uri="{FF2B5EF4-FFF2-40B4-BE49-F238E27FC236}">
                <a16:creationId xmlns:a16="http://schemas.microsoft.com/office/drawing/2014/main" id="{5CBE6922-894F-9947-8F22-98142D81FB18}"/>
              </a:ext>
            </a:extLst>
          </p:cNvPr>
          <p:cNvPicPr>
            <a:picLocks noChangeAspect="1"/>
          </p:cNvPicPr>
          <p:nvPr/>
        </p:nvPicPr>
        <p:blipFill>
          <a:blip r:embed="rId4"/>
          <a:stretch>
            <a:fillRect/>
          </a:stretch>
        </p:blipFill>
        <p:spPr>
          <a:xfrm>
            <a:off x="11696557" y="8717573"/>
            <a:ext cx="6456364" cy="12731707"/>
          </a:xfrm>
          <a:prstGeom prst="rect">
            <a:avLst/>
          </a:prstGeom>
        </p:spPr>
      </p:pic>
      <p:sp>
        <p:nvSpPr>
          <p:cNvPr id="15" name="TextBox 14">
            <a:extLst>
              <a:ext uri="{FF2B5EF4-FFF2-40B4-BE49-F238E27FC236}">
                <a16:creationId xmlns:a16="http://schemas.microsoft.com/office/drawing/2014/main" id="{9D3712C6-C68A-4641-A5FE-7AC7A4D90AF8}"/>
              </a:ext>
            </a:extLst>
          </p:cNvPr>
          <p:cNvSpPr txBox="1"/>
          <p:nvPr/>
        </p:nvSpPr>
        <p:spPr>
          <a:xfrm>
            <a:off x="11497093" y="31558605"/>
            <a:ext cx="12609469"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t>Dosage sensitive genes found in a previous study are not differentially expressed in this study, adding further evidence that they are dosage-sensitive</a:t>
            </a:r>
            <a:endParaRPr lang="en-US" sz="1800" dirty="0"/>
          </a:p>
          <a:p>
            <a:pPr marL="457200" indent="-457200">
              <a:buFont typeface="Arial" panose="020B0604020202020204" pitchFamily="34" charset="0"/>
              <a:buChar char="•"/>
            </a:pPr>
            <a:r>
              <a:rPr lang="en-US" sz="3200" dirty="0"/>
              <a:t>Notably, some of these dosage-sensitive genes are either ribosomal subunits or related to ribosomal biosynthesis. Previous studies have found certain ribosomal genes to regulate their own gene expression, and downregulation of ribosomal genes has been shown to be a characteristic of the environmental stress response in yeast (5,6).</a:t>
            </a:r>
          </a:p>
        </p:txBody>
      </p:sp>
      <p:sp>
        <p:nvSpPr>
          <p:cNvPr id="21" name="Rectangle 20">
            <a:extLst>
              <a:ext uri="{FF2B5EF4-FFF2-40B4-BE49-F238E27FC236}">
                <a16:creationId xmlns:a16="http://schemas.microsoft.com/office/drawing/2014/main" id="{79ED3242-8111-9745-91AB-499726D37FDE}"/>
              </a:ext>
            </a:extLst>
          </p:cNvPr>
          <p:cNvSpPr/>
          <p:nvPr/>
        </p:nvSpPr>
        <p:spPr>
          <a:xfrm>
            <a:off x="24110493" y="6313726"/>
            <a:ext cx="12465507" cy="30262273"/>
          </a:xfrm>
          <a:prstGeom prst="rect">
            <a:avLst/>
          </a:prstGeom>
          <a:noFill/>
          <a:ln>
            <a:solidFill>
              <a:srgbClr val="942093">
                <a:alpha val="58824"/>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6D92F28-B083-DA45-B037-852FE51406BA}"/>
              </a:ext>
            </a:extLst>
          </p:cNvPr>
          <p:cNvSpPr txBox="1"/>
          <p:nvPr/>
        </p:nvSpPr>
        <p:spPr>
          <a:xfrm>
            <a:off x="193469" y="33509509"/>
            <a:ext cx="10993971" cy="2123658"/>
          </a:xfrm>
          <a:prstGeom prst="rect">
            <a:avLst/>
          </a:prstGeom>
          <a:noFill/>
        </p:spPr>
        <p:txBody>
          <a:bodyPr wrap="square" rtlCol="0">
            <a:spAutoFit/>
          </a:bodyPr>
          <a:lstStyle/>
          <a:p>
            <a:r>
              <a:rPr lang="en-US" sz="4400" dirty="0"/>
              <a:t>Rate of aneuploidy is twice as high in hybrid strain, implying an effect of heterozygosity</a:t>
            </a:r>
          </a:p>
          <a:p>
            <a:endParaRPr lang="en-US" sz="4400" dirty="0"/>
          </a:p>
        </p:txBody>
      </p:sp>
      <p:sp>
        <p:nvSpPr>
          <p:cNvPr id="8" name="TextBox 7">
            <a:extLst>
              <a:ext uri="{FF2B5EF4-FFF2-40B4-BE49-F238E27FC236}">
                <a16:creationId xmlns:a16="http://schemas.microsoft.com/office/drawing/2014/main" id="{2528C7AC-61AB-CF41-94E0-1EDCAE3B7EFD}"/>
              </a:ext>
            </a:extLst>
          </p:cNvPr>
          <p:cNvSpPr txBox="1"/>
          <p:nvPr/>
        </p:nvSpPr>
        <p:spPr>
          <a:xfrm>
            <a:off x="24176598" y="28879169"/>
            <a:ext cx="12239338" cy="7865551"/>
          </a:xfrm>
          <a:prstGeom prst="rect">
            <a:avLst/>
          </a:prstGeom>
          <a:noFill/>
        </p:spPr>
        <p:txBody>
          <a:bodyPr wrap="square" rtlCol="0">
            <a:spAutoFit/>
          </a:bodyPr>
          <a:lstStyle/>
          <a:p>
            <a:r>
              <a:rPr lang="en-US" sz="4000" b="1" dirty="0"/>
              <a:t>References</a:t>
            </a:r>
          </a:p>
          <a:p>
            <a:endParaRPr lang="en-US" sz="900" dirty="0"/>
          </a:p>
          <a:p>
            <a:r>
              <a:rPr lang="en-US" sz="1800" dirty="0"/>
              <a:t>1. James Hose, C.M.Y., Maria </a:t>
            </a:r>
            <a:r>
              <a:rPr lang="en-US" sz="1800" dirty="0" err="1"/>
              <a:t>Sardi</a:t>
            </a:r>
            <a:r>
              <a:rPr lang="en-US" sz="1800" dirty="0"/>
              <a:t>, </a:t>
            </a:r>
            <a:r>
              <a:rPr lang="en-US" sz="1800" dirty="0" err="1"/>
              <a:t>Zhishi</a:t>
            </a:r>
            <a:r>
              <a:rPr lang="en-US" sz="1800" dirty="0"/>
              <a:t> Wang, Michael A Newton, Audrey P </a:t>
            </a:r>
            <a:r>
              <a:rPr lang="en-US" sz="1800" dirty="0" err="1"/>
              <a:t>Gasch</a:t>
            </a:r>
            <a:r>
              <a:rPr lang="en-US" sz="1800" dirty="0"/>
              <a:t>, </a:t>
            </a:r>
            <a:r>
              <a:rPr lang="en-US" sz="1800" i="1" dirty="0"/>
              <a:t>Dosage compensation can buffer copy-number variation in yeast.</a:t>
            </a:r>
            <a:r>
              <a:rPr lang="en-US" sz="1800" dirty="0"/>
              <a:t> </a:t>
            </a:r>
            <a:r>
              <a:rPr lang="en-US" sz="1800" dirty="0" err="1"/>
              <a:t>eLIFE</a:t>
            </a:r>
            <a:r>
              <a:rPr lang="en-US" sz="1800" dirty="0"/>
              <a:t>, 2015. </a:t>
            </a:r>
            <a:r>
              <a:rPr lang="en-US" sz="1800" b="1" dirty="0"/>
              <a:t>4</a:t>
            </a:r>
            <a:r>
              <a:rPr lang="en-US" sz="1800" dirty="0"/>
              <a:t>: p. 1-27.</a:t>
            </a:r>
          </a:p>
          <a:p>
            <a:r>
              <a:rPr lang="en-US" sz="1800" dirty="0"/>
              <a:t>2. Audrey P </a:t>
            </a:r>
            <a:r>
              <a:rPr lang="en-US" sz="1800" dirty="0" err="1"/>
              <a:t>Gasch</a:t>
            </a:r>
            <a:r>
              <a:rPr lang="en-US" sz="1800" dirty="0"/>
              <a:t>, J.H., Michael A Newton, Maria </a:t>
            </a:r>
            <a:r>
              <a:rPr lang="en-US" sz="1800" dirty="0" err="1"/>
              <a:t>Sardi</a:t>
            </a:r>
            <a:r>
              <a:rPr lang="en-US" sz="1800" dirty="0"/>
              <a:t>, </a:t>
            </a:r>
            <a:r>
              <a:rPr lang="en-US" sz="1800" dirty="0" err="1"/>
              <a:t>Mun</a:t>
            </a:r>
            <a:r>
              <a:rPr lang="en-US" sz="1800" dirty="0"/>
              <a:t> Yong, </a:t>
            </a:r>
            <a:r>
              <a:rPr lang="en-US" sz="1800" dirty="0" err="1"/>
              <a:t>Zhishi</a:t>
            </a:r>
            <a:r>
              <a:rPr lang="en-US" sz="1800" dirty="0"/>
              <a:t> Wang, </a:t>
            </a:r>
            <a:r>
              <a:rPr lang="en-US" sz="1800" i="1" dirty="0"/>
              <a:t>Further support for aneuploidy tolerance in wild yeast and effects of dosage compensation on gene copy-number evolution.</a:t>
            </a:r>
            <a:r>
              <a:rPr lang="en-US" sz="1800" dirty="0"/>
              <a:t> </a:t>
            </a:r>
            <a:r>
              <a:rPr lang="en-US" sz="1800" dirty="0" err="1"/>
              <a:t>eLIFE</a:t>
            </a:r>
            <a:r>
              <a:rPr lang="en-US" sz="1800" dirty="0"/>
              <a:t>, 2016. </a:t>
            </a:r>
            <a:r>
              <a:rPr lang="en-US" sz="1800" b="1" dirty="0"/>
              <a:t>5</a:t>
            </a:r>
            <a:r>
              <a:rPr lang="en-US" sz="1800" dirty="0"/>
              <a:t>: p. 1-12.</a:t>
            </a:r>
          </a:p>
          <a:p>
            <a:r>
              <a:rPr lang="en-US" sz="1800" dirty="0"/>
              <a:t>3. Eduardo M Torres, M.S., Angelika Amon, </a:t>
            </a:r>
            <a:r>
              <a:rPr lang="en-US" sz="1800" i="1" dirty="0"/>
              <a:t>No current evidence for widespread dosage compensation in S. cerevisiae.</a:t>
            </a:r>
            <a:r>
              <a:rPr lang="en-US" sz="1800" dirty="0"/>
              <a:t> </a:t>
            </a:r>
            <a:r>
              <a:rPr lang="en-US" sz="1800" dirty="0" err="1"/>
              <a:t>eLIFE</a:t>
            </a:r>
            <a:r>
              <a:rPr lang="en-US" sz="1800" dirty="0"/>
              <a:t>, 2016. </a:t>
            </a:r>
            <a:r>
              <a:rPr lang="en-US" sz="1800" b="1" dirty="0"/>
              <a:t>5</a:t>
            </a:r>
            <a:r>
              <a:rPr lang="en-US" sz="1800" dirty="0"/>
              <a:t>: p. 1-19.</a:t>
            </a:r>
          </a:p>
          <a:p>
            <a:r>
              <a:rPr lang="en-US" sz="1800" dirty="0"/>
              <a:t>4. Zhu, Y.O., et al., </a:t>
            </a:r>
            <a:r>
              <a:rPr lang="en-US" sz="1800" i="1" dirty="0"/>
              <a:t>Precise estimates of mutation rate and spectrum in yeast.</a:t>
            </a:r>
            <a:r>
              <a:rPr lang="en-US" sz="1800" dirty="0"/>
              <a:t> Proceedings of the National Academy of Sciences, 2014. </a:t>
            </a:r>
            <a:r>
              <a:rPr lang="en-US" sz="1800" b="1" dirty="0"/>
              <a:t>111</a:t>
            </a:r>
            <a:r>
              <a:rPr lang="en-US" sz="1800" dirty="0"/>
              <a:t>(22): p. E2310-E2318.</a:t>
            </a:r>
            <a:r>
              <a:rPr lang="en-US" sz="1800" dirty="0">
                <a:effectLst/>
              </a:rPr>
              <a:t> </a:t>
            </a:r>
          </a:p>
          <a:p>
            <a:r>
              <a:rPr lang="en-US" sz="1800" dirty="0"/>
              <a:t>5. </a:t>
            </a:r>
            <a:r>
              <a:rPr lang="en-US" sz="1800" dirty="0" err="1"/>
              <a:t>Vilardell</a:t>
            </a:r>
            <a:r>
              <a:rPr lang="en-US" sz="1800" dirty="0"/>
              <a:t>, J. and J.R. Warner, </a:t>
            </a:r>
            <a:r>
              <a:rPr lang="en-US" sz="1800" i="1" dirty="0"/>
              <a:t>Ribosomal protein L32 of Saccharomyces cerevisiae influences both the splicing of its own transcript and the processing of rRNA.</a:t>
            </a:r>
            <a:r>
              <a:rPr lang="en-US" sz="1800" dirty="0"/>
              <a:t> </a:t>
            </a:r>
            <a:r>
              <a:rPr lang="en-US" sz="1800" dirty="0" err="1"/>
              <a:t>Mol</a:t>
            </a:r>
            <a:r>
              <a:rPr lang="en-US" sz="1800" dirty="0"/>
              <a:t> Cell </a:t>
            </a:r>
            <a:r>
              <a:rPr lang="en-US" sz="1800" dirty="0" err="1"/>
              <a:t>Biol</a:t>
            </a:r>
            <a:r>
              <a:rPr lang="en-US" sz="1800" dirty="0"/>
              <a:t>, 1997. </a:t>
            </a:r>
            <a:r>
              <a:rPr lang="en-US" sz="1800" b="1" dirty="0"/>
              <a:t>17</a:t>
            </a:r>
            <a:r>
              <a:rPr lang="en-US" sz="1800" dirty="0"/>
              <a:t>(4): p. 1959-65.</a:t>
            </a:r>
            <a:r>
              <a:rPr lang="en-US" sz="1800" dirty="0">
                <a:effectLst/>
              </a:rPr>
              <a:t> </a:t>
            </a:r>
          </a:p>
          <a:p>
            <a:r>
              <a:rPr lang="en-US" sz="1800" dirty="0"/>
              <a:t>6. </a:t>
            </a:r>
            <a:r>
              <a:rPr lang="en-US" sz="1800" dirty="0" err="1"/>
              <a:t>Gasch</a:t>
            </a:r>
            <a:r>
              <a:rPr lang="en-US" sz="1800" dirty="0"/>
              <a:t>, A.P., et al., </a:t>
            </a:r>
            <a:r>
              <a:rPr lang="en-US" sz="1800" i="1" dirty="0"/>
              <a:t>Genomic expression programs in the response of yeast cells to environmental changes.</a:t>
            </a:r>
            <a:r>
              <a:rPr lang="en-US" sz="1800" dirty="0"/>
              <a:t> Molecular biology of the cell, 2000. </a:t>
            </a:r>
            <a:r>
              <a:rPr lang="en-US" sz="1800" b="1" dirty="0"/>
              <a:t>11</a:t>
            </a:r>
            <a:r>
              <a:rPr lang="en-US" sz="1800" dirty="0"/>
              <a:t>(12): p. 4241-4257.</a:t>
            </a:r>
          </a:p>
          <a:p>
            <a:r>
              <a:rPr lang="en-US" sz="1800" dirty="0" err="1"/>
              <a:t>Makanae</a:t>
            </a:r>
            <a:r>
              <a:rPr lang="en-US" sz="1800" dirty="0"/>
              <a:t>, K., et al., </a:t>
            </a:r>
            <a:r>
              <a:rPr lang="en-US" sz="1800" i="1" dirty="0"/>
              <a:t>Identification of dosage-sensitive genes in Saccharomyces cerevisiae using the genetic tug-of-war method.</a:t>
            </a:r>
            <a:r>
              <a:rPr lang="en-US" sz="1800" dirty="0"/>
              <a:t> Genome research, 2013. </a:t>
            </a:r>
            <a:r>
              <a:rPr lang="en-US" sz="1800" b="1" dirty="0"/>
              <a:t>23</a:t>
            </a:r>
            <a:r>
              <a:rPr lang="en-US" sz="1800" dirty="0"/>
              <a:t>(2): p. 300-311.</a:t>
            </a:r>
            <a:endParaRPr lang="en-US" sz="1800" dirty="0">
              <a:effectLst/>
            </a:endParaRPr>
          </a:p>
          <a:p>
            <a:endParaRPr lang="en-US" sz="500" dirty="0"/>
          </a:p>
          <a:p>
            <a:endParaRPr lang="en-US" sz="700" dirty="0"/>
          </a:p>
          <a:p>
            <a:endParaRPr lang="en-US" sz="1100" dirty="0"/>
          </a:p>
          <a:p>
            <a:r>
              <a:rPr lang="en-US" sz="3200" dirty="0"/>
              <a:t>Acknowledgements</a:t>
            </a:r>
          </a:p>
          <a:p>
            <a:endParaRPr lang="en-US" sz="800" dirty="0"/>
          </a:p>
          <a:p>
            <a:r>
              <a:rPr lang="en-US" sz="2400" dirty="0"/>
              <a:t>Thanks to Michael Judge for help with the figures, and Karen </a:t>
            </a:r>
            <a:r>
              <a:rPr lang="en-US" sz="2400" dirty="0" err="1"/>
              <a:t>Bobier</a:t>
            </a:r>
            <a:r>
              <a:rPr lang="en-US" sz="2400" dirty="0"/>
              <a:t> for reviewing the final poster. </a:t>
            </a:r>
          </a:p>
          <a:p>
            <a:r>
              <a:rPr lang="en-US" sz="2400" dirty="0"/>
              <a:t>Special thanks to the Society for the Study of Evolution for funding this work through the Rosemary Grant Award. </a:t>
            </a:r>
          </a:p>
          <a:p>
            <a:endParaRPr lang="en-US" dirty="0"/>
          </a:p>
        </p:txBody>
      </p:sp>
      <p:sp>
        <p:nvSpPr>
          <p:cNvPr id="26" name="TextBox 25">
            <a:extLst>
              <a:ext uri="{FF2B5EF4-FFF2-40B4-BE49-F238E27FC236}">
                <a16:creationId xmlns:a16="http://schemas.microsoft.com/office/drawing/2014/main" id="{3E2EEADD-0F7B-8440-BA08-E1C43ED33E60}"/>
              </a:ext>
            </a:extLst>
          </p:cNvPr>
          <p:cNvSpPr txBox="1"/>
          <p:nvPr/>
        </p:nvSpPr>
        <p:spPr>
          <a:xfrm>
            <a:off x="193469" y="16355163"/>
            <a:ext cx="3042192" cy="2523768"/>
          </a:xfrm>
          <a:prstGeom prst="rect">
            <a:avLst/>
          </a:prstGeom>
          <a:noFill/>
        </p:spPr>
        <p:txBody>
          <a:bodyPr wrap="square" rtlCol="0">
            <a:spAutoFit/>
          </a:bodyPr>
          <a:lstStyle/>
          <a:p>
            <a:r>
              <a:rPr lang="en-US" sz="4400" b="1" dirty="0"/>
              <a:t>Methods</a:t>
            </a:r>
            <a:endParaRPr lang="en-US" sz="4800" b="1" dirty="0"/>
          </a:p>
          <a:p>
            <a:endParaRPr lang="en-US" sz="6600" dirty="0"/>
          </a:p>
          <a:p>
            <a:endParaRPr lang="en-US" sz="2400" dirty="0"/>
          </a:p>
          <a:p>
            <a:endParaRPr lang="en-US" sz="2400" dirty="0"/>
          </a:p>
        </p:txBody>
      </p:sp>
      <p:grpSp>
        <p:nvGrpSpPr>
          <p:cNvPr id="160" name="Group 159">
            <a:extLst>
              <a:ext uri="{FF2B5EF4-FFF2-40B4-BE49-F238E27FC236}">
                <a16:creationId xmlns:a16="http://schemas.microsoft.com/office/drawing/2014/main" id="{4DE0D9B1-97A7-6A46-991B-56D7722C60A6}"/>
              </a:ext>
            </a:extLst>
          </p:cNvPr>
          <p:cNvGrpSpPr/>
          <p:nvPr/>
        </p:nvGrpSpPr>
        <p:grpSpPr>
          <a:xfrm>
            <a:off x="24242529" y="13206973"/>
            <a:ext cx="11983145" cy="6064389"/>
            <a:chOff x="23877310" y="12422358"/>
            <a:chExt cx="11983145" cy="6064389"/>
          </a:xfrm>
        </p:grpSpPr>
        <p:pic>
          <p:nvPicPr>
            <p:cNvPr id="83" name="Picture 82">
              <a:extLst>
                <a:ext uri="{FF2B5EF4-FFF2-40B4-BE49-F238E27FC236}">
                  <a16:creationId xmlns:a16="http://schemas.microsoft.com/office/drawing/2014/main" id="{10E86B11-4256-8643-9003-58C53352F24C}"/>
                </a:ext>
              </a:extLst>
            </p:cNvPr>
            <p:cNvPicPr>
              <a:picLocks noChangeAspect="1"/>
            </p:cNvPicPr>
            <p:nvPr/>
          </p:nvPicPr>
          <p:blipFill>
            <a:blip r:embed="rId5"/>
            <a:stretch>
              <a:fillRect/>
            </a:stretch>
          </p:blipFill>
          <p:spPr>
            <a:xfrm>
              <a:off x="23877310" y="12422358"/>
              <a:ext cx="6064389" cy="6064389"/>
            </a:xfrm>
            <a:prstGeom prst="rect">
              <a:avLst/>
            </a:prstGeom>
          </p:spPr>
        </p:pic>
        <p:graphicFrame>
          <p:nvGraphicFramePr>
            <p:cNvPr id="84" name="Chart 83">
              <a:extLst>
                <a:ext uri="{FF2B5EF4-FFF2-40B4-BE49-F238E27FC236}">
                  <a16:creationId xmlns:a16="http://schemas.microsoft.com/office/drawing/2014/main" id="{AB19C889-F58F-DD46-AB1A-AD61A2EE16E8}"/>
                </a:ext>
              </a:extLst>
            </p:cNvPr>
            <p:cNvGraphicFramePr>
              <a:graphicFrameLocks/>
            </p:cNvGraphicFramePr>
            <p:nvPr>
              <p:extLst>
                <p:ext uri="{D42A27DB-BD31-4B8C-83A1-F6EECF244321}">
                  <p14:modId xmlns:p14="http://schemas.microsoft.com/office/powerpoint/2010/main" val="2874410960"/>
                </p:ext>
              </p:extLst>
            </p:nvPr>
          </p:nvGraphicFramePr>
          <p:xfrm>
            <a:off x="30010065" y="13062645"/>
            <a:ext cx="5850390" cy="4659732"/>
          </p:xfrm>
          <a:graphic>
            <a:graphicData uri="http://schemas.openxmlformats.org/drawingml/2006/chart">
              <c:chart xmlns:c="http://schemas.openxmlformats.org/drawingml/2006/chart" xmlns:r="http://schemas.openxmlformats.org/officeDocument/2006/relationships" r:id="rId6"/>
            </a:graphicData>
          </a:graphic>
        </p:graphicFrame>
      </p:grpSp>
      <p:sp>
        <p:nvSpPr>
          <p:cNvPr id="117" name="Rectangle 116">
            <a:extLst>
              <a:ext uri="{FF2B5EF4-FFF2-40B4-BE49-F238E27FC236}">
                <a16:creationId xmlns:a16="http://schemas.microsoft.com/office/drawing/2014/main" id="{7C135CF0-8992-274F-A7A6-1D3D7686C2A8}"/>
              </a:ext>
            </a:extLst>
          </p:cNvPr>
          <p:cNvSpPr/>
          <p:nvPr/>
        </p:nvSpPr>
        <p:spPr>
          <a:xfrm>
            <a:off x="0" y="14114"/>
            <a:ext cx="36576000" cy="6299612"/>
          </a:xfrm>
          <a:prstGeom prst="rect">
            <a:avLst/>
          </a:prstGeom>
          <a:solidFill>
            <a:srgbClr val="942093">
              <a:alpha val="2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78">
            <a:extLst>
              <a:ext uri="{FF2B5EF4-FFF2-40B4-BE49-F238E27FC236}">
                <a16:creationId xmlns:a16="http://schemas.microsoft.com/office/drawing/2014/main" id="{102F98C4-765A-F148-B8D6-F6267974C0D9}"/>
              </a:ext>
            </a:extLst>
          </p:cNvPr>
          <p:cNvPicPr>
            <a:picLocks noChangeAspect="1"/>
          </p:cNvPicPr>
          <p:nvPr/>
        </p:nvPicPr>
        <p:blipFill>
          <a:blip r:embed="rId7"/>
          <a:stretch>
            <a:fillRect/>
          </a:stretch>
        </p:blipFill>
        <p:spPr>
          <a:xfrm>
            <a:off x="17584093" y="8872074"/>
            <a:ext cx="6479011" cy="6479011"/>
          </a:xfrm>
          <a:prstGeom prst="rect">
            <a:avLst/>
          </a:prstGeom>
          <a:ln>
            <a:noFill/>
          </a:ln>
        </p:spPr>
      </p:pic>
      <p:sp>
        <p:nvSpPr>
          <p:cNvPr id="115" name="TextBox 114">
            <a:extLst>
              <a:ext uri="{FF2B5EF4-FFF2-40B4-BE49-F238E27FC236}">
                <a16:creationId xmlns:a16="http://schemas.microsoft.com/office/drawing/2014/main" id="{59C09674-3D19-BC4B-AD0A-02CF9934D7CB}"/>
              </a:ext>
            </a:extLst>
          </p:cNvPr>
          <p:cNvSpPr txBox="1"/>
          <p:nvPr/>
        </p:nvSpPr>
        <p:spPr>
          <a:xfrm>
            <a:off x="11735015" y="6620796"/>
            <a:ext cx="12453343" cy="1446550"/>
          </a:xfrm>
          <a:prstGeom prst="rect">
            <a:avLst/>
          </a:prstGeom>
          <a:noFill/>
        </p:spPr>
        <p:txBody>
          <a:bodyPr wrap="square" rtlCol="0">
            <a:spAutoFit/>
          </a:bodyPr>
          <a:lstStyle/>
          <a:p>
            <a:pPr algn="ctr"/>
            <a:r>
              <a:rPr lang="en-US" sz="4400" b="1" dirty="0"/>
              <a:t>No evidence for whole-chromosome dosage compensation</a:t>
            </a:r>
          </a:p>
        </p:txBody>
      </p:sp>
      <p:sp>
        <p:nvSpPr>
          <p:cNvPr id="116" name="TextBox 115">
            <a:extLst>
              <a:ext uri="{FF2B5EF4-FFF2-40B4-BE49-F238E27FC236}">
                <a16:creationId xmlns:a16="http://schemas.microsoft.com/office/drawing/2014/main" id="{BB072991-C4D1-474E-A131-E922A9EFEBC7}"/>
              </a:ext>
            </a:extLst>
          </p:cNvPr>
          <p:cNvSpPr txBox="1"/>
          <p:nvPr/>
        </p:nvSpPr>
        <p:spPr>
          <a:xfrm>
            <a:off x="17492841" y="15271068"/>
            <a:ext cx="6547616" cy="7940635"/>
          </a:xfrm>
          <a:prstGeom prst="rect">
            <a:avLst/>
          </a:prstGeom>
          <a:noFill/>
        </p:spPr>
        <p:txBody>
          <a:bodyPr wrap="square" rtlCol="0">
            <a:spAutoFit/>
          </a:bodyPr>
          <a:lstStyle/>
          <a:p>
            <a:pPr algn="ctr"/>
            <a:r>
              <a:rPr lang="en-US" sz="3000" b="1" dirty="0" err="1"/>
              <a:t>RNAseq</a:t>
            </a:r>
            <a:r>
              <a:rPr lang="en-US" sz="3000" b="1" dirty="0"/>
              <a:t> data reflects patterns of aneuploidy seen in DNA sequencing coverage</a:t>
            </a:r>
            <a:endParaRPr lang="en-US" sz="3000" dirty="0"/>
          </a:p>
          <a:p>
            <a:pPr marL="457200" indent="-457200">
              <a:buFont typeface="Arial" panose="020B0604020202020204" pitchFamily="34" charset="0"/>
              <a:buChar char="•"/>
            </a:pPr>
            <a:r>
              <a:rPr lang="en-US" sz="3000" i="1" dirty="0"/>
              <a:t>Above: </a:t>
            </a:r>
            <a:r>
              <a:rPr lang="en-US" sz="3000" dirty="0"/>
              <a:t>average log2ratio on chromosome I. Boxplot color indicates copy number from DNA coverage results. Red dotted line: expected log2 ratio of a trisomic chromosome. Blue dotted line: expected log2 ratio of a monosomic chromosome. </a:t>
            </a:r>
          </a:p>
          <a:p>
            <a:pPr marL="457200" indent="-457200">
              <a:buFont typeface="Arial" panose="020B0604020202020204" pitchFamily="34" charset="0"/>
              <a:buChar char="•"/>
            </a:pPr>
            <a:r>
              <a:rPr lang="en-US" sz="3000" i="1" dirty="0"/>
              <a:t>Left: </a:t>
            </a:r>
            <a:r>
              <a:rPr lang="en-US" sz="3000" dirty="0"/>
              <a:t>Samples determined to be aneuploid by DNA sequencing coverage show differential expression. Black square = aneuploid chromosome </a:t>
            </a:r>
          </a:p>
          <a:p>
            <a:endParaRPr lang="en-US" sz="3000" dirty="0"/>
          </a:p>
        </p:txBody>
      </p:sp>
      <p:pic>
        <p:nvPicPr>
          <p:cNvPr id="24" name="Picture 23">
            <a:extLst>
              <a:ext uri="{FF2B5EF4-FFF2-40B4-BE49-F238E27FC236}">
                <a16:creationId xmlns:a16="http://schemas.microsoft.com/office/drawing/2014/main" id="{2C39DBA1-AA5F-FC46-866D-BA3A6C095BD3}"/>
              </a:ext>
            </a:extLst>
          </p:cNvPr>
          <p:cNvPicPr>
            <a:picLocks noChangeAspect="1"/>
          </p:cNvPicPr>
          <p:nvPr/>
        </p:nvPicPr>
        <p:blipFill>
          <a:blip r:embed="rId8"/>
          <a:stretch>
            <a:fillRect/>
          </a:stretch>
        </p:blipFill>
        <p:spPr>
          <a:xfrm>
            <a:off x="306217" y="224544"/>
            <a:ext cx="6071695" cy="2740696"/>
          </a:xfrm>
          <a:prstGeom prst="rect">
            <a:avLst/>
          </a:prstGeom>
        </p:spPr>
      </p:pic>
      <p:grpSp>
        <p:nvGrpSpPr>
          <p:cNvPr id="161" name="Group 160">
            <a:extLst>
              <a:ext uri="{FF2B5EF4-FFF2-40B4-BE49-F238E27FC236}">
                <a16:creationId xmlns:a16="http://schemas.microsoft.com/office/drawing/2014/main" id="{7DAD43A1-D3FA-B841-8BD3-382CC09481B9}"/>
              </a:ext>
            </a:extLst>
          </p:cNvPr>
          <p:cNvGrpSpPr/>
          <p:nvPr/>
        </p:nvGrpSpPr>
        <p:grpSpPr>
          <a:xfrm>
            <a:off x="24420146" y="12813242"/>
            <a:ext cx="12090604" cy="10216231"/>
            <a:chOff x="24420146" y="12813242"/>
            <a:chExt cx="12090604" cy="10216231"/>
          </a:xfrm>
        </p:grpSpPr>
        <p:sp>
          <p:nvSpPr>
            <p:cNvPr id="16" name="TextBox 15">
              <a:extLst>
                <a:ext uri="{FF2B5EF4-FFF2-40B4-BE49-F238E27FC236}">
                  <a16:creationId xmlns:a16="http://schemas.microsoft.com/office/drawing/2014/main" id="{A03C8F18-83F5-6E4A-95B9-7C8571CB4BB1}"/>
                </a:ext>
              </a:extLst>
            </p:cNvPr>
            <p:cNvSpPr txBox="1"/>
            <p:nvPr/>
          </p:nvSpPr>
          <p:spPr>
            <a:xfrm>
              <a:off x="24420146" y="12813242"/>
              <a:ext cx="12090604" cy="1323439"/>
            </a:xfrm>
            <a:prstGeom prst="rect">
              <a:avLst/>
            </a:prstGeom>
            <a:noFill/>
          </p:spPr>
          <p:txBody>
            <a:bodyPr wrap="square" rtlCol="0">
              <a:spAutoFit/>
            </a:bodyPr>
            <a:lstStyle/>
            <a:p>
              <a:pPr algn="ctr"/>
              <a:r>
                <a:rPr lang="en-US" sz="4000" b="1" dirty="0"/>
                <a:t>Mutation Accumulation Causes Common Changes in Gene Expression</a:t>
              </a:r>
            </a:p>
          </p:txBody>
        </p:sp>
        <p:sp>
          <p:nvSpPr>
            <p:cNvPr id="148" name="TextBox 147">
              <a:extLst>
                <a:ext uri="{FF2B5EF4-FFF2-40B4-BE49-F238E27FC236}">
                  <a16:creationId xmlns:a16="http://schemas.microsoft.com/office/drawing/2014/main" id="{D234E46A-E9E6-5249-B26E-5B10A201D174}"/>
                </a:ext>
              </a:extLst>
            </p:cNvPr>
            <p:cNvSpPr txBox="1"/>
            <p:nvPr/>
          </p:nvSpPr>
          <p:spPr>
            <a:xfrm>
              <a:off x="24451072" y="20123799"/>
              <a:ext cx="11964864" cy="2905674"/>
            </a:xfrm>
            <a:prstGeom prst="rect">
              <a:avLst/>
            </a:prstGeom>
            <a:noFill/>
          </p:spPr>
          <p:txBody>
            <a:bodyPr wrap="square" rtlCol="0">
              <a:spAutoFit/>
            </a:bodyPr>
            <a:lstStyle/>
            <a:p>
              <a:pPr marL="457200" indent="-457200">
                <a:buFont typeface="Arial" panose="020B0604020202020204" pitchFamily="34" charset="0"/>
                <a:buChar char="•"/>
              </a:pPr>
              <a:r>
                <a:rPr lang="en-US" sz="4400" dirty="0"/>
                <a:t>330 genes were found to be commonly differentially expressed in every euploid line. </a:t>
              </a:r>
            </a:p>
            <a:p>
              <a:pPr marL="457200" indent="-457200">
                <a:buFont typeface="Arial" panose="020B0604020202020204" pitchFamily="34" charset="0"/>
                <a:buChar char="•"/>
              </a:pPr>
              <a:r>
                <a:rPr lang="en-US" sz="4400" dirty="0"/>
                <a:t>Most GO terms found were related to mitochondrial gene expression or translation. </a:t>
              </a:r>
            </a:p>
          </p:txBody>
        </p:sp>
      </p:grpSp>
      <p:pic>
        <p:nvPicPr>
          <p:cNvPr id="22" name="Picture 4" descr="thick4c_o.eps">
            <a:extLst>
              <a:ext uri="{FF2B5EF4-FFF2-40B4-BE49-F238E27FC236}">
                <a16:creationId xmlns:a16="http://schemas.microsoft.com/office/drawing/2014/main" id="{85625718-0F55-9D4F-9260-9A21EF0C0C4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473886" y="237147"/>
            <a:ext cx="7383975" cy="240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a:extLst>
              <a:ext uri="{FF2B5EF4-FFF2-40B4-BE49-F238E27FC236}">
                <a16:creationId xmlns:a16="http://schemas.microsoft.com/office/drawing/2014/main" id="{460BB7BC-2B38-F247-992F-D2B51D057D62}"/>
              </a:ext>
            </a:extLst>
          </p:cNvPr>
          <p:cNvSpPr txBox="1"/>
          <p:nvPr/>
        </p:nvSpPr>
        <p:spPr>
          <a:xfrm>
            <a:off x="24399514" y="6704663"/>
            <a:ext cx="6239943" cy="3477875"/>
          </a:xfrm>
          <a:prstGeom prst="rect">
            <a:avLst/>
          </a:prstGeom>
          <a:noFill/>
        </p:spPr>
        <p:txBody>
          <a:bodyPr wrap="square" rtlCol="0">
            <a:spAutoFit/>
          </a:bodyPr>
          <a:lstStyle/>
          <a:p>
            <a:r>
              <a:rPr lang="en-US" sz="4400" b="1" dirty="0"/>
              <a:t>Aneuploids share differential expressed genes located on euploid chromosomes</a:t>
            </a:r>
          </a:p>
          <a:p>
            <a:endParaRPr lang="en-US" sz="4400" b="1" dirty="0"/>
          </a:p>
        </p:txBody>
      </p:sp>
      <p:sp>
        <p:nvSpPr>
          <p:cNvPr id="339" name="TextBox 338">
            <a:extLst>
              <a:ext uri="{FF2B5EF4-FFF2-40B4-BE49-F238E27FC236}">
                <a16:creationId xmlns:a16="http://schemas.microsoft.com/office/drawing/2014/main" id="{7E19C637-2C7A-D04A-9949-BE84791023B5}"/>
              </a:ext>
            </a:extLst>
          </p:cNvPr>
          <p:cNvSpPr txBox="1"/>
          <p:nvPr/>
        </p:nvSpPr>
        <p:spPr>
          <a:xfrm>
            <a:off x="4851582" y="17510400"/>
            <a:ext cx="6312794" cy="1200329"/>
          </a:xfrm>
          <a:prstGeom prst="rect">
            <a:avLst/>
          </a:prstGeom>
          <a:noFill/>
        </p:spPr>
        <p:txBody>
          <a:bodyPr wrap="square" rtlCol="0">
            <a:spAutoFit/>
          </a:bodyPr>
          <a:lstStyle/>
          <a:p>
            <a:r>
              <a:rPr lang="en-US" sz="3600" dirty="0"/>
              <a:t>96-152 lines are produced from a single progenitor line (</a:t>
            </a:r>
            <a:r>
              <a:rPr lang="en-US" sz="3600" dirty="0" err="1"/>
              <a:t>Anestor</a:t>
            </a:r>
            <a:r>
              <a:rPr lang="en-US" sz="3600" dirty="0"/>
              <a:t>)</a:t>
            </a:r>
          </a:p>
        </p:txBody>
      </p:sp>
      <p:sp>
        <p:nvSpPr>
          <p:cNvPr id="340" name="TextBox 339">
            <a:extLst>
              <a:ext uri="{FF2B5EF4-FFF2-40B4-BE49-F238E27FC236}">
                <a16:creationId xmlns:a16="http://schemas.microsoft.com/office/drawing/2014/main" id="{9681F08A-7D9F-784A-A651-DA537B2466B0}"/>
              </a:ext>
            </a:extLst>
          </p:cNvPr>
          <p:cNvSpPr txBox="1"/>
          <p:nvPr/>
        </p:nvSpPr>
        <p:spPr>
          <a:xfrm>
            <a:off x="4851582" y="19343958"/>
            <a:ext cx="5271326" cy="1077218"/>
          </a:xfrm>
          <a:prstGeom prst="rect">
            <a:avLst/>
          </a:prstGeom>
          <a:noFill/>
        </p:spPr>
        <p:txBody>
          <a:bodyPr wrap="square" rtlCol="0">
            <a:spAutoFit/>
          </a:bodyPr>
          <a:lstStyle/>
          <a:p>
            <a:r>
              <a:rPr lang="en-US" sz="3200" dirty="0"/>
              <a:t>Single-cell transfer every 20 generations</a:t>
            </a:r>
          </a:p>
        </p:txBody>
      </p:sp>
      <p:sp>
        <p:nvSpPr>
          <p:cNvPr id="281" name="TextBox 280">
            <a:extLst>
              <a:ext uri="{FF2B5EF4-FFF2-40B4-BE49-F238E27FC236}">
                <a16:creationId xmlns:a16="http://schemas.microsoft.com/office/drawing/2014/main" id="{CA8EB173-6BC5-F04B-B6DC-668A97F625CC}"/>
              </a:ext>
            </a:extLst>
          </p:cNvPr>
          <p:cNvSpPr txBox="1"/>
          <p:nvPr/>
        </p:nvSpPr>
        <p:spPr>
          <a:xfrm>
            <a:off x="8106445" y="20868932"/>
            <a:ext cx="3274971" cy="2058461"/>
          </a:xfrm>
          <a:prstGeom prst="rect">
            <a:avLst/>
          </a:prstGeom>
          <a:noFill/>
        </p:spPr>
        <p:txBody>
          <a:bodyPr wrap="square" rtlCol="0">
            <a:spAutoFit/>
          </a:bodyPr>
          <a:lstStyle/>
          <a:p>
            <a:r>
              <a:rPr lang="en-US" sz="3200" dirty="0"/>
              <a:t>DNA and RNA sequencing of the last colony transferred</a:t>
            </a:r>
          </a:p>
        </p:txBody>
      </p:sp>
      <p:cxnSp>
        <p:nvCxnSpPr>
          <p:cNvPr id="285" name="Straight Connector 284">
            <a:extLst>
              <a:ext uri="{FF2B5EF4-FFF2-40B4-BE49-F238E27FC236}">
                <a16:creationId xmlns:a16="http://schemas.microsoft.com/office/drawing/2014/main" id="{2017F760-33EC-9E4D-9B2C-5E8870382657}"/>
              </a:ext>
            </a:extLst>
          </p:cNvPr>
          <p:cNvCxnSpPr>
            <a:cxnSpLocks/>
          </p:cNvCxnSpPr>
          <p:nvPr/>
        </p:nvCxnSpPr>
        <p:spPr>
          <a:xfrm>
            <a:off x="11514702" y="23245808"/>
            <a:ext cx="12595791"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grpSp>
        <p:nvGrpSpPr>
          <p:cNvPr id="338" name="Group 337">
            <a:extLst>
              <a:ext uri="{FF2B5EF4-FFF2-40B4-BE49-F238E27FC236}">
                <a16:creationId xmlns:a16="http://schemas.microsoft.com/office/drawing/2014/main" id="{4C461063-33E5-C240-B9DD-95765D5711F0}"/>
              </a:ext>
            </a:extLst>
          </p:cNvPr>
          <p:cNvGrpSpPr/>
          <p:nvPr/>
        </p:nvGrpSpPr>
        <p:grpSpPr>
          <a:xfrm>
            <a:off x="193469" y="17220562"/>
            <a:ext cx="11309587" cy="8180355"/>
            <a:chOff x="160004" y="18550351"/>
            <a:chExt cx="11309587" cy="8180355"/>
          </a:xfrm>
        </p:grpSpPr>
        <p:grpSp>
          <p:nvGrpSpPr>
            <p:cNvPr id="167" name="Group 166">
              <a:extLst>
                <a:ext uri="{FF2B5EF4-FFF2-40B4-BE49-F238E27FC236}">
                  <a16:creationId xmlns:a16="http://schemas.microsoft.com/office/drawing/2014/main" id="{EF7244EF-DCDA-1542-BD0C-A8E019930F0B}"/>
                </a:ext>
              </a:extLst>
            </p:cNvPr>
            <p:cNvGrpSpPr/>
            <p:nvPr/>
          </p:nvGrpSpPr>
          <p:grpSpPr>
            <a:xfrm>
              <a:off x="160004" y="22092450"/>
              <a:ext cx="1976087" cy="686619"/>
              <a:chOff x="1299410" y="8710863"/>
              <a:chExt cx="5727031" cy="2887578"/>
            </a:xfrm>
            <a:noFill/>
          </p:grpSpPr>
          <p:grpSp>
            <p:nvGrpSpPr>
              <p:cNvPr id="177" name="Group 176">
                <a:extLst>
                  <a:ext uri="{FF2B5EF4-FFF2-40B4-BE49-F238E27FC236}">
                    <a16:creationId xmlns:a16="http://schemas.microsoft.com/office/drawing/2014/main" id="{B497C07F-6660-894E-914A-4BCFE88D2828}"/>
                  </a:ext>
                </a:extLst>
              </p:cNvPr>
              <p:cNvGrpSpPr/>
              <p:nvPr/>
            </p:nvGrpSpPr>
            <p:grpSpPr>
              <a:xfrm>
                <a:off x="1299410" y="8710863"/>
                <a:ext cx="5727031" cy="2887578"/>
                <a:chOff x="3320716" y="8807116"/>
                <a:chExt cx="5727031" cy="2887578"/>
              </a:xfrm>
              <a:grpFill/>
            </p:grpSpPr>
            <p:sp>
              <p:nvSpPr>
                <p:cNvPr id="179" name="Oval 178">
                  <a:extLst>
                    <a:ext uri="{FF2B5EF4-FFF2-40B4-BE49-F238E27FC236}">
                      <a16:creationId xmlns:a16="http://schemas.microsoft.com/office/drawing/2014/main" id="{21994D1F-0DFB-5E45-A195-0D30DEA74EE6}"/>
                    </a:ext>
                  </a:extLst>
                </p:cNvPr>
                <p:cNvSpPr/>
                <p:nvPr/>
              </p:nvSpPr>
              <p:spPr>
                <a:xfrm>
                  <a:off x="3320716" y="9769642"/>
                  <a:ext cx="5727031" cy="192505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0" name="Oval 179">
                  <a:extLst>
                    <a:ext uri="{FF2B5EF4-FFF2-40B4-BE49-F238E27FC236}">
                      <a16:creationId xmlns:a16="http://schemas.microsoft.com/office/drawing/2014/main" id="{F0E479C2-297C-0E49-B88C-374E43967BAB}"/>
                    </a:ext>
                  </a:extLst>
                </p:cNvPr>
                <p:cNvSpPr/>
                <p:nvPr/>
              </p:nvSpPr>
              <p:spPr>
                <a:xfrm>
                  <a:off x="3320716" y="8807116"/>
                  <a:ext cx="5727031" cy="192505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81" name="Straight Connector 180">
                  <a:extLst>
                    <a:ext uri="{FF2B5EF4-FFF2-40B4-BE49-F238E27FC236}">
                      <a16:creationId xmlns:a16="http://schemas.microsoft.com/office/drawing/2014/main" id="{4B7B6E34-F434-324E-9EE7-809F616DFF6D}"/>
                    </a:ext>
                  </a:extLst>
                </p:cNvPr>
                <p:cNvCxnSpPr>
                  <a:stCxn id="180" idx="6"/>
                </p:cNvCxnSpPr>
                <p:nvPr/>
              </p:nvCxnSpPr>
              <p:spPr>
                <a:xfrm>
                  <a:off x="9047747" y="9769642"/>
                  <a:ext cx="0" cy="96252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D960B4E-F176-B14E-883B-0F5471EC4C72}"/>
                    </a:ext>
                  </a:extLst>
                </p:cNvPr>
                <p:cNvCxnSpPr>
                  <a:stCxn id="180" idx="2"/>
                </p:cNvCxnSpPr>
                <p:nvPr/>
              </p:nvCxnSpPr>
              <p:spPr>
                <a:xfrm>
                  <a:off x="3320716" y="9769642"/>
                  <a:ext cx="0" cy="96252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Oval 177">
                <a:extLst>
                  <a:ext uri="{FF2B5EF4-FFF2-40B4-BE49-F238E27FC236}">
                    <a16:creationId xmlns:a16="http://schemas.microsoft.com/office/drawing/2014/main" id="{B8C7B3B2-94EB-8341-80A8-5CC494666801}"/>
                  </a:ext>
                </a:extLst>
              </p:cNvPr>
              <p:cNvSpPr/>
              <p:nvPr/>
            </p:nvSpPr>
            <p:spPr>
              <a:xfrm>
                <a:off x="3296652" y="9914020"/>
                <a:ext cx="577516" cy="4812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55936A02-5081-7E41-B69C-6D34DD48E22B}"/>
                    </a:ext>
                  </a:extLst>
                </p:cNvPr>
                <p:cNvSpPr txBox="1"/>
                <p:nvPr/>
              </p:nvSpPr>
              <p:spPr>
                <a:xfrm>
                  <a:off x="1430045" y="21226598"/>
                  <a:ext cx="2450452" cy="584775"/>
                </a:xfrm>
                <a:prstGeom prst="rect">
                  <a:avLst/>
                </a:prstGeom>
                <a:noFill/>
              </p:spPr>
              <p:txBody>
                <a:bodyPr wrap="square" rtlCol="0">
                  <a:spAutoFit/>
                </a:bodyPr>
                <a:lstStyle/>
                <a:p>
                  <a:pPr algn="ctr"/>
                  <a:r>
                    <a:rPr lang="en-US" sz="1600" dirty="0"/>
                    <a:t>Single-cell bottleneck</a:t>
                  </a:r>
                </a:p>
                <a:p>
                  <a:pPr algn="ctr"/>
                  <a:r>
                    <a:rPr lang="en-US" sz="1600" dirty="0"/>
                    <a:t>N</a:t>
                  </a:r>
                  <a:r>
                    <a:rPr lang="en-US" sz="1600" baseline="-25000" dirty="0"/>
                    <a:t>e</a:t>
                  </a:r>
                  <a:r>
                    <a:rPr lang="en-US" sz="1600" dirty="0"/>
                    <a:t> = </a:t>
                  </a:r>
                  <a14:m>
                    <m:oMath xmlns:m="http://schemas.openxmlformats.org/officeDocument/2006/math">
                      <m:r>
                        <a:rPr lang="en-US" sz="1600" i="1" smtClean="0">
                          <a:ea typeface="Cambria Math" panose="02040503050406030204" pitchFamily="18" charset="0"/>
                        </a:rPr>
                        <m:t>~</m:t>
                      </m:r>
                    </m:oMath>
                  </a14:m>
                  <a:r>
                    <a:rPr lang="en-US" sz="1600" dirty="0"/>
                    <a:t>10 cells</a:t>
                  </a:r>
                </a:p>
              </p:txBody>
            </p:sp>
          </mc:Choice>
          <mc:Fallback>
            <p:sp>
              <p:nvSpPr>
                <p:cNvPr id="169" name="TextBox 168">
                  <a:extLst>
                    <a:ext uri="{FF2B5EF4-FFF2-40B4-BE49-F238E27FC236}">
                      <a16:creationId xmlns:a16="http://schemas.microsoft.com/office/drawing/2014/main" id="{55936A02-5081-7E41-B69C-6D34DD48E22B}"/>
                    </a:ext>
                  </a:extLst>
                </p:cNvPr>
                <p:cNvSpPr txBox="1">
                  <a:spLocks noRot="1" noChangeAspect="1" noMove="1" noResize="1" noEditPoints="1" noAdjustHandles="1" noChangeArrowheads="1" noChangeShapeType="1" noTextEdit="1"/>
                </p:cNvSpPr>
                <p:nvPr/>
              </p:nvSpPr>
              <p:spPr>
                <a:xfrm>
                  <a:off x="1430045" y="21226598"/>
                  <a:ext cx="2450452" cy="584775"/>
                </a:xfrm>
                <a:prstGeom prst="rect">
                  <a:avLst/>
                </a:prstGeom>
                <a:blipFill>
                  <a:blip r:embed="rId10"/>
                  <a:stretch>
                    <a:fillRect t="-2128" b="-10638"/>
                  </a:stretch>
                </a:blipFill>
              </p:spPr>
              <p:txBody>
                <a:bodyPr/>
                <a:lstStyle/>
                <a:p>
                  <a:r>
                    <a:rPr lang="en-US">
                      <a:noFill/>
                    </a:rPr>
                    <a:t> </a:t>
                  </a:r>
                </a:p>
              </p:txBody>
            </p:sp>
          </mc:Fallback>
        </mc:AlternateContent>
        <p:sp>
          <p:nvSpPr>
            <p:cNvPr id="193" name="TextBox 192">
              <a:extLst>
                <a:ext uri="{FF2B5EF4-FFF2-40B4-BE49-F238E27FC236}">
                  <a16:creationId xmlns:a16="http://schemas.microsoft.com/office/drawing/2014/main" id="{4DDD2F61-3BD3-BB4D-B3B6-E49F3FF57F26}"/>
                </a:ext>
              </a:extLst>
            </p:cNvPr>
            <p:cNvSpPr txBox="1"/>
            <p:nvPr/>
          </p:nvSpPr>
          <p:spPr>
            <a:xfrm>
              <a:off x="1430045" y="18550351"/>
              <a:ext cx="1939636" cy="646331"/>
            </a:xfrm>
            <a:prstGeom prst="rect">
              <a:avLst/>
            </a:prstGeom>
            <a:noFill/>
          </p:spPr>
          <p:txBody>
            <a:bodyPr wrap="square" rtlCol="0">
              <a:spAutoFit/>
            </a:bodyPr>
            <a:lstStyle/>
            <a:p>
              <a:r>
                <a:rPr lang="en-US" sz="3600" dirty="0"/>
                <a:t>Ancestor</a:t>
              </a:r>
            </a:p>
          </p:txBody>
        </p:sp>
        <p:sp>
          <p:nvSpPr>
            <p:cNvPr id="203" name="AutoShape 21">
              <a:extLst>
                <a:ext uri="{FF2B5EF4-FFF2-40B4-BE49-F238E27FC236}">
                  <a16:creationId xmlns:a16="http://schemas.microsoft.com/office/drawing/2014/main" id="{681757E7-6A80-754C-B26E-002E6BE2CD26}"/>
                </a:ext>
              </a:extLst>
            </p:cNvPr>
            <p:cNvSpPr>
              <a:spLocks/>
            </p:cNvSpPr>
            <p:nvPr/>
          </p:nvSpPr>
          <p:spPr bwMode="auto">
            <a:xfrm rot="-16200000">
              <a:off x="2197558" y="17708573"/>
              <a:ext cx="466522" cy="3517575"/>
            </a:xfrm>
            <a:prstGeom prst="leftBrace">
              <a:avLst>
                <a:gd name="adj1" fmla="val 2125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200" dirty="0"/>
            </a:p>
          </p:txBody>
        </p:sp>
        <p:grpSp>
          <p:nvGrpSpPr>
            <p:cNvPr id="204" name="Group 203">
              <a:extLst>
                <a:ext uri="{FF2B5EF4-FFF2-40B4-BE49-F238E27FC236}">
                  <a16:creationId xmlns:a16="http://schemas.microsoft.com/office/drawing/2014/main" id="{BAD75DDB-8AFB-9642-B98A-5BC5C7F24FA4}"/>
                </a:ext>
              </a:extLst>
            </p:cNvPr>
            <p:cNvGrpSpPr>
              <a:grpSpLocks/>
            </p:cNvGrpSpPr>
            <p:nvPr/>
          </p:nvGrpSpPr>
          <p:grpSpPr bwMode="auto">
            <a:xfrm>
              <a:off x="448696" y="19898701"/>
              <a:ext cx="3848696" cy="400264"/>
              <a:chOff x="1277" y="1141"/>
              <a:chExt cx="1849" cy="214"/>
            </a:xfrm>
          </p:grpSpPr>
          <p:sp>
            <p:nvSpPr>
              <p:cNvPr id="205" name="Text Box 4">
                <a:extLst>
                  <a:ext uri="{FF2B5EF4-FFF2-40B4-BE49-F238E27FC236}">
                    <a16:creationId xmlns:a16="http://schemas.microsoft.com/office/drawing/2014/main" id="{D9A11DAE-F688-DB43-83E7-3806804EE8DF}"/>
                  </a:ext>
                </a:extLst>
              </p:cNvPr>
              <p:cNvSpPr txBox="1">
                <a:spLocks noChangeArrowheads="1"/>
              </p:cNvSpPr>
              <p:nvPr/>
            </p:nvSpPr>
            <p:spPr bwMode="auto">
              <a:xfrm>
                <a:off x="1277" y="1141"/>
                <a:ext cx="336" cy="214"/>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defRPr/>
                </a:pPr>
                <a:r>
                  <a:rPr lang="en-US" sz="2000" dirty="0"/>
                  <a:t>L</a:t>
                </a:r>
                <a:r>
                  <a:rPr lang="en-US" sz="2000" baseline="-25000" dirty="0"/>
                  <a:t>1</a:t>
                </a:r>
                <a:endParaRPr lang="en-US" sz="2000" dirty="0"/>
              </a:p>
            </p:txBody>
          </p:sp>
          <p:sp>
            <p:nvSpPr>
              <p:cNvPr id="209" name="Text Box 8">
                <a:extLst>
                  <a:ext uri="{FF2B5EF4-FFF2-40B4-BE49-F238E27FC236}">
                    <a16:creationId xmlns:a16="http://schemas.microsoft.com/office/drawing/2014/main" id="{ACB9B506-ACFA-2A49-8E4D-CF7B9659F0C3}"/>
                  </a:ext>
                </a:extLst>
              </p:cNvPr>
              <p:cNvSpPr txBox="1">
                <a:spLocks noChangeArrowheads="1"/>
              </p:cNvSpPr>
              <p:nvPr/>
            </p:nvSpPr>
            <p:spPr bwMode="auto">
              <a:xfrm>
                <a:off x="2646" y="1158"/>
                <a:ext cx="480" cy="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b="1" dirty="0"/>
                  <a:t>…</a:t>
                </a:r>
                <a:endParaRPr lang="en-US" sz="1200" dirty="0"/>
              </a:p>
            </p:txBody>
          </p:sp>
        </p:grpSp>
        <p:sp>
          <p:nvSpPr>
            <p:cNvPr id="210" name="Text Box 4">
              <a:extLst>
                <a:ext uri="{FF2B5EF4-FFF2-40B4-BE49-F238E27FC236}">
                  <a16:creationId xmlns:a16="http://schemas.microsoft.com/office/drawing/2014/main" id="{F4C3C66B-62F7-614E-9E31-7AA146089D22}"/>
                </a:ext>
              </a:extLst>
            </p:cNvPr>
            <p:cNvSpPr txBox="1">
              <a:spLocks noChangeArrowheads="1"/>
            </p:cNvSpPr>
            <p:nvPr/>
          </p:nvSpPr>
          <p:spPr bwMode="auto">
            <a:xfrm>
              <a:off x="1430045" y="19902731"/>
              <a:ext cx="699384" cy="400264"/>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defRPr/>
              </a:pPr>
              <a:r>
                <a:rPr lang="en-US" sz="2000" dirty="0"/>
                <a:t>L</a:t>
              </a:r>
              <a:r>
                <a:rPr lang="en-US" sz="2000" baseline="-25000" dirty="0"/>
                <a:t>2</a:t>
              </a:r>
              <a:endParaRPr lang="en-US" sz="2000" dirty="0"/>
            </a:p>
          </p:txBody>
        </p:sp>
        <p:sp>
          <p:nvSpPr>
            <p:cNvPr id="211" name="Text Box 4">
              <a:extLst>
                <a:ext uri="{FF2B5EF4-FFF2-40B4-BE49-F238E27FC236}">
                  <a16:creationId xmlns:a16="http://schemas.microsoft.com/office/drawing/2014/main" id="{794F95FA-834E-D74A-A32A-A3FB564285A8}"/>
                </a:ext>
              </a:extLst>
            </p:cNvPr>
            <p:cNvSpPr txBox="1">
              <a:spLocks noChangeArrowheads="1"/>
            </p:cNvSpPr>
            <p:nvPr/>
          </p:nvSpPr>
          <p:spPr bwMode="auto">
            <a:xfrm>
              <a:off x="2321718" y="19898702"/>
              <a:ext cx="699384" cy="400264"/>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defRPr/>
              </a:pPr>
              <a:r>
                <a:rPr lang="en-US" sz="2000" dirty="0"/>
                <a:t>L</a:t>
              </a:r>
              <a:r>
                <a:rPr lang="en-US" sz="2000" baseline="-25000" dirty="0"/>
                <a:t>3</a:t>
              </a:r>
              <a:endParaRPr lang="en-US" sz="2000" dirty="0"/>
            </a:p>
          </p:txBody>
        </p:sp>
        <p:sp>
          <p:nvSpPr>
            <p:cNvPr id="212" name="Text Box 4">
              <a:extLst>
                <a:ext uri="{FF2B5EF4-FFF2-40B4-BE49-F238E27FC236}">
                  <a16:creationId xmlns:a16="http://schemas.microsoft.com/office/drawing/2014/main" id="{D7E77D2B-EB99-5C49-A2A9-7E856A885553}"/>
                </a:ext>
              </a:extLst>
            </p:cNvPr>
            <p:cNvSpPr txBox="1">
              <a:spLocks noChangeArrowheads="1"/>
            </p:cNvSpPr>
            <p:nvPr/>
          </p:nvSpPr>
          <p:spPr bwMode="auto">
            <a:xfrm>
              <a:off x="3777746" y="19898701"/>
              <a:ext cx="699384" cy="400264"/>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defRPr/>
              </a:pPr>
              <a:r>
                <a:rPr lang="en-US" sz="2000" dirty="0"/>
                <a:t>L</a:t>
              </a:r>
              <a:r>
                <a:rPr lang="en-US" sz="2000" baseline="-25000" dirty="0"/>
                <a:t>96</a:t>
              </a:r>
              <a:endParaRPr lang="en-US" sz="2000" dirty="0"/>
            </a:p>
          </p:txBody>
        </p:sp>
        <p:grpSp>
          <p:nvGrpSpPr>
            <p:cNvPr id="254" name="Group 253">
              <a:extLst>
                <a:ext uri="{FF2B5EF4-FFF2-40B4-BE49-F238E27FC236}">
                  <a16:creationId xmlns:a16="http://schemas.microsoft.com/office/drawing/2014/main" id="{63B2C827-4BD2-5B4E-AB62-21748F1DE6E2}"/>
                </a:ext>
              </a:extLst>
            </p:cNvPr>
            <p:cNvGrpSpPr/>
            <p:nvPr/>
          </p:nvGrpSpPr>
          <p:grpSpPr>
            <a:xfrm>
              <a:off x="3207162" y="22149668"/>
              <a:ext cx="1976087" cy="686619"/>
              <a:chOff x="3207162" y="22149668"/>
              <a:chExt cx="1976087" cy="686619"/>
            </a:xfrm>
          </p:grpSpPr>
          <p:grpSp>
            <p:nvGrpSpPr>
              <p:cNvPr id="168" name="Group 167">
                <a:extLst>
                  <a:ext uri="{FF2B5EF4-FFF2-40B4-BE49-F238E27FC236}">
                    <a16:creationId xmlns:a16="http://schemas.microsoft.com/office/drawing/2014/main" id="{7172BCB8-0BC8-7742-9832-DF05204BB4C2}"/>
                  </a:ext>
                </a:extLst>
              </p:cNvPr>
              <p:cNvGrpSpPr/>
              <p:nvPr/>
            </p:nvGrpSpPr>
            <p:grpSpPr>
              <a:xfrm>
                <a:off x="3207162" y="22149668"/>
                <a:ext cx="1976087" cy="686619"/>
                <a:chOff x="10130585" y="8951494"/>
                <a:chExt cx="5727031" cy="2887578"/>
              </a:xfrm>
            </p:grpSpPr>
            <p:grpSp>
              <p:nvGrpSpPr>
                <p:cNvPr id="171" name="Group 170">
                  <a:extLst>
                    <a:ext uri="{FF2B5EF4-FFF2-40B4-BE49-F238E27FC236}">
                      <a16:creationId xmlns:a16="http://schemas.microsoft.com/office/drawing/2014/main" id="{88E40735-8E7E-2643-A5C0-CBCF548734F9}"/>
                    </a:ext>
                  </a:extLst>
                </p:cNvPr>
                <p:cNvGrpSpPr/>
                <p:nvPr/>
              </p:nvGrpSpPr>
              <p:grpSpPr>
                <a:xfrm>
                  <a:off x="10130585" y="8951494"/>
                  <a:ext cx="5727031" cy="2887578"/>
                  <a:chOff x="11237495" y="8710863"/>
                  <a:chExt cx="5727031" cy="2887578"/>
                </a:xfrm>
              </p:grpSpPr>
              <p:sp>
                <p:nvSpPr>
                  <p:cNvPr id="173" name="Oval 172">
                    <a:extLst>
                      <a:ext uri="{FF2B5EF4-FFF2-40B4-BE49-F238E27FC236}">
                        <a16:creationId xmlns:a16="http://schemas.microsoft.com/office/drawing/2014/main" id="{EDDDB232-8057-6142-A430-8C99BAC4CF82}"/>
                      </a:ext>
                    </a:extLst>
                  </p:cNvPr>
                  <p:cNvSpPr/>
                  <p:nvPr/>
                </p:nvSpPr>
                <p:spPr>
                  <a:xfrm>
                    <a:off x="11237495" y="9673389"/>
                    <a:ext cx="5727031" cy="19250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4" name="Oval 173">
                    <a:extLst>
                      <a:ext uri="{FF2B5EF4-FFF2-40B4-BE49-F238E27FC236}">
                        <a16:creationId xmlns:a16="http://schemas.microsoft.com/office/drawing/2014/main" id="{88D4F43F-1C5C-9549-914E-24D0F09113D9}"/>
                      </a:ext>
                    </a:extLst>
                  </p:cNvPr>
                  <p:cNvSpPr/>
                  <p:nvPr/>
                </p:nvSpPr>
                <p:spPr>
                  <a:xfrm>
                    <a:off x="11237495" y="8710863"/>
                    <a:ext cx="5727031" cy="19250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75" name="Straight Connector 174">
                    <a:extLst>
                      <a:ext uri="{FF2B5EF4-FFF2-40B4-BE49-F238E27FC236}">
                        <a16:creationId xmlns:a16="http://schemas.microsoft.com/office/drawing/2014/main" id="{C9438E6B-33D5-8F49-8D89-8651E7E95CD5}"/>
                      </a:ext>
                    </a:extLst>
                  </p:cNvPr>
                  <p:cNvCxnSpPr>
                    <a:stCxn id="174" idx="6"/>
                  </p:cNvCxnSpPr>
                  <p:nvPr/>
                </p:nvCxnSpPr>
                <p:spPr>
                  <a:xfrm>
                    <a:off x="16964526" y="9673389"/>
                    <a:ext cx="0" cy="96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FE71201-61E8-BE48-9D00-88CCC3361A43}"/>
                      </a:ext>
                    </a:extLst>
                  </p:cNvPr>
                  <p:cNvCxnSpPr>
                    <a:stCxn id="174" idx="2"/>
                  </p:cNvCxnSpPr>
                  <p:nvPr/>
                </p:nvCxnSpPr>
                <p:spPr>
                  <a:xfrm>
                    <a:off x="11237495" y="9673389"/>
                    <a:ext cx="0" cy="96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Freeform 171">
                  <a:extLst>
                    <a:ext uri="{FF2B5EF4-FFF2-40B4-BE49-F238E27FC236}">
                      <a16:creationId xmlns:a16="http://schemas.microsoft.com/office/drawing/2014/main" id="{5A29BC0C-9859-DF41-AEA5-81AD0856DFCB}"/>
                    </a:ext>
                  </a:extLst>
                </p:cNvPr>
                <p:cNvSpPr/>
                <p:nvPr/>
              </p:nvSpPr>
              <p:spPr>
                <a:xfrm>
                  <a:off x="11189361" y="9673389"/>
                  <a:ext cx="3176337" cy="1315658"/>
                </a:xfrm>
                <a:custGeom>
                  <a:avLst/>
                  <a:gdLst>
                    <a:gd name="connsiteX0" fmla="*/ 0 w 3176337"/>
                    <a:gd name="connsiteY0" fmla="*/ 577516 h 1315658"/>
                    <a:gd name="connsiteX1" fmla="*/ 0 w 3176337"/>
                    <a:gd name="connsiteY1" fmla="*/ 577516 h 1315658"/>
                    <a:gd name="connsiteX2" fmla="*/ 433137 w 3176337"/>
                    <a:gd name="connsiteY2" fmla="*/ 481264 h 1315658"/>
                    <a:gd name="connsiteX3" fmla="*/ 721895 w 3176337"/>
                    <a:gd name="connsiteY3" fmla="*/ 288758 h 1315658"/>
                    <a:gd name="connsiteX4" fmla="*/ 866274 w 3176337"/>
                    <a:gd name="connsiteY4" fmla="*/ 240632 h 1315658"/>
                    <a:gd name="connsiteX5" fmla="*/ 1299410 w 3176337"/>
                    <a:gd name="connsiteY5" fmla="*/ 48127 h 1315658"/>
                    <a:gd name="connsiteX6" fmla="*/ 1443789 w 3176337"/>
                    <a:gd name="connsiteY6" fmla="*/ 0 h 1315658"/>
                    <a:gd name="connsiteX7" fmla="*/ 1299410 w 3176337"/>
                    <a:gd name="connsiteY7" fmla="*/ 288758 h 1315658"/>
                    <a:gd name="connsiteX8" fmla="*/ 1155031 w 3176337"/>
                    <a:gd name="connsiteY8" fmla="*/ 385011 h 1315658"/>
                    <a:gd name="connsiteX9" fmla="*/ 1058779 w 3176337"/>
                    <a:gd name="connsiteY9" fmla="*/ 529390 h 1315658"/>
                    <a:gd name="connsiteX10" fmla="*/ 625642 w 3176337"/>
                    <a:gd name="connsiteY10" fmla="*/ 962527 h 1315658"/>
                    <a:gd name="connsiteX11" fmla="*/ 481263 w 3176337"/>
                    <a:gd name="connsiteY11" fmla="*/ 1106906 h 1315658"/>
                    <a:gd name="connsiteX12" fmla="*/ 385010 w 3176337"/>
                    <a:gd name="connsiteY12" fmla="*/ 1251285 h 1315658"/>
                    <a:gd name="connsiteX13" fmla="*/ 529389 w 3176337"/>
                    <a:gd name="connsiteY13" fmla="*/ 1203158 h 1315658"/>
                    <a:gd name="connsiteX14" fmla="*/ 962526 w 3176337"/>
                    <a:gd name="connsiteY14" fmla="*/ 914400 h 1315658"/>
                    <a:gd name="connsiteX15" fmla="*/ 1251284 w 3176337"/>
                    <a:gd name="connsiteY15" fmla="*/ 721895 h 1315658"/>
                    <a:gd name="connsiteX16" fmla="*/ 1395663 w 3176337"/>
                    <a:gd name="connsiteY16" fmla="*/ 625642 h 1315658"/>
                    <a:gd name="connsiteX17" fmla="*/ 1540042 w 3176337"/>
                    <a:gd name="connsiteY17" fmla="*/ 577516 h 1315658"/>
                    <a:gd name="connsiteX18" fmla="*/ 1973179 w 3176337"/>
                    <a:gd name="connsiteY18" fmla="*/ 336885 h 1315658"/>
                    <a:gd name="connsiteX19" fmla="*/ 1732547 w 3176337"/>
                    <a:gd name="connsiteY19" fmla="*/ 577516 h 1315658"/>
                    <a:gd name="connsiteX20" fmla="*/ 1636295 w 3176337"/>
                    <a:gd name="connsiteY20" fmla="*/ 721895 h 1315658"/>
                    <a:gd name="connsiteX21" fmla="*/ 1491916 w 3176337"/>
                    <a:gd name="connsiteY21" fmla="*/ 866274 h 1315658"/>
                    <a:gd name="connsiteX22" fmla="*/ 1299410 w 3176337"/>
                    <a:gd name="connsiteY22" fmla="*/ 1155032 h 1315658"/>
                    <a:gd name="connsiteX23" fmla="*/ 1155031 w 3176337"/>
                    <a:gd name="connsiteY23" fmla="*/ 1299411 h 1315658"/>
                    <a:gd name="connsiteX24" fmla="*/ 1299410 w 3176337"/>
                    <a:gd name="connsiteY24" fmla="*/ 1251285 h 1315658"/>
                    <a:gd name="connsiteX25" fmla="*/ 1732547 w 3176337"/>
                    <a:gd name="connsiteY25" fmla="*/ 1010653 h 1315658"/>
                    <a:gd name="connsiteX26" fmla="*/ 1876926 w 3176337"/>
                    <a:gd name="connsiteY26" fmla="*/ 914400 h 1315658"/>
                    <a:gd name="connsiteX27" fmla="*/ 2021305 w 3176337"/>
                    <a:gd name="connsiteY27" fmla="*/ 866274 h 1315658"/>
                    <a:gd name="connsiteX28" fmla="*/ 1925053 w 3176337"/>
                    <a:gd name="connsiteY28" fmla="*/ 1010653 h 1315658"/>
                    <a:gd name="connsiteX29" fmla="*/ 2117558 w 3176337"/>
                    <a:gd name="connsiteY29" fmla="*/ 914400 h 1315658"/>
                    <a:gd name="connsiteX30" fmla="*/ 2261937 w 3176337"/>
                    <a:gd name="connsiteY30" fmla="*/ 866274 h 1315658"/>
                    <a:gd name="connsiteX31" fmla="*/ 2406316 w 3176337"/>
                    <a:gd name="connsiteY31" fmla="*/ 721895 h 1315658"/>
                    <a:gd name="connsiteX32" fmla="*/ 2695074 w 3176337"/>
                    <a:gd name="connsiteY32" fmla="*/ 529390 h 1315658"/>
                    <a:gd name="connsiteX33" fmla="*/ 2358189 w 3176337"/>
                    <a:gd name="connsiteY33" fmla="*/ 962527 h 1315658"/>
                    <a:gd name="connsiteX34" fmla="*/ 2261937 w 3176337"/>
                    <a:gd name="connsiteY34" fmla="*/ 1106906 h 1315658"/>
                    <a:gd name="connsiteX35" fmla="*/ 2165684 w 3176337"/>
                    <a:gd name="connsiteY35" fmla="*/ 1251285 h 1315658"/>
                    <a:gd name="connsiteX36" fmla="*/ 2454442 w 3176337"/>
                    <a:gd name="connsiteY36" fmla="*/ 1106906 h 1315658"/>
                    <a:gd name="connsiteX37" fmla="*/ 2598821 w 3176337"/>
                    <a:gd name="connsiteY37" fmla="*/ 962527 h 1315658"/>
                    <a:gd name="connsiteX38" fmla="*/ 2887579 w 3176337"/>
                    <a:gd name="connsiteY38" fmla="*/ 770021 h 1315658"/>
                    <a:gd name="connsiteX39" fmla="*/ 3031958 w 3176337"/>
                    <a:gd name="connsiteY39" fmla="*/ 673769 h 1315658"/>
                    <a:gd name="connsiteX40" fmla="*/ 2839453 w 3176337"/>
                    <a:gd name="connsiteY40" fmla="*/ 962527 h 1315658"/>
                    <a:gd name="connsiteX41" fmla="*/ 2839453 w 3176337"/>
                    <a:gd name="connsiteY41" fmla="*/ 1203158 h 1315658"/>
                    <a:gd name="connsiteX42" fmla="*/ 3176337 w 3176337"/>
                    <a:gd name="connsiteY42" fmla="*/ 1155032 h 1315658"/>
                    <a:gd name="connsiteX43" fmla="*/ 3176337 w 3176337"/>
                    <a:gd name="connsiteY43" fmla="*/ 1155032 h 131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76337" h="1315658">
                      <a:moveTo>
                        <a:pt x="0" y="577516"/>
                      </a:moveTo>
                      <a:lnTo>
                        <a:pt x="0" y="577516"/>
                      </a:lnTo>
                      <a:cubicBezTo>
                        <a:pt x="144379" y="545432"/>
                        <a:pt x="295814" y="536193"/>
                        <a:pt x="433137" y="481264"/>
                      </a:cubicBezTo>
                      <a:cubicBezTo>
                        <a:pt x="540545" y="438301"/>
                        <a:pt x="612150" y="325339"/>
                        <a:pt x="721895" y="288758"/>
                      </a:cubicBezTo>
                      <a:lnTo>
                        <a:pt x="866274" y="240632"/>
                      </a:lnTo>
                      <a:cubicBezTo>
                        <a:pt x="1095073" y="88099"/>
                        <a:pt x="955778" y="162671"/>
                        <a:pt x="1299410" y="48127"/>
                      </a:cubicBezTo>
                      <a:lnTo>
                        <a:pt x="1443789" y="0"/>
                      </a:lnTo>
                      <a:cubicBezTo>
                        <a:pt x="1404647" y="117428"/>
                        <a:pt x="1392705" y="195463"/>
                        <a:pt x="1299410" y="288758"/>
                      </a:cubicBezTo>
                      <a:cubicBezTo>
                        <a:pt x="1258510" y="329658"/>
                        <a:pt x="1203157" y="352927"/>
                        <a:pt x="1155031" y="385011"/>
                      </a:cubicBezTo>
                      <a:cubicBezTo>
                        <a:pt x="1122947" y="433137"/>
                        <a:pt x="1097206" y="486159"/>
                        <a:pt x="1058779" y="529390"/>
                      </a:cubicBezTo>
                      <a:lnTo>
                        <a:pt x="625642" y="962527"/>
                      </a:lnTo>
                      <a:cubicBezTo>
                        <a:pt x="577516" y="1010653"/>
                        <a:pt x="519016" y="1050276"/>
                        <a:pt x="481263" y="1106906"/>
                      </a:cubicBezTo>
                      <a:cubicBezTo>
                        <a:pt x="449179" y="1155032"/>
                        <a:pt x="359143" y="1199551"/>
                        <a:pt x="385010" y="1251285"/>
                      </a:cubicBezTo>
                      <a:cubicBezTo>
                        <a:pt x="407697" y="1296659"/>
                        <a:pt x="485043" y="1227795"/>
                        <a:pt x="529389" y="1203158"/>
                      </a:cubicBezTo>
                      <a:cubicBezTo>
                        <a:pt x="529404" y="1203150"/>
                        <a:pt x="890329" y="962531"/>
                        <a:pt x="962526" y="914400"/>
                      </a:cubicBezTo>
                      <a:lnTo>
                        <a:pt x="1251284" y="721895"/>
                      </a:lnTo>
                      <a:cubicBezTo>
                        <a:pt x="1299410" y="689811"/>
                        <a:pt x="1340790" y="643933"/>
                        <a:pt x="1395663" y="625642"/>
                      </a:cubicBezTo>
                      <a:cubicBezTo>
                        <a:pt x="1443789" y="609600"/>
                        <a:pt x="1495696" y="602152"/>
                        <a:pt x="1540042" y="577516"/>
                      </a:cubicBezTo>
                      <a:cubicBezTo>
                        <a:pt x="2036493" y="301710"/>
                        <a:pt x="1646486" y="445782"/>
                        <a:pt x="1973179" y="336885"/>
                      </a:cubicBezTo>
                      <a:cubicBezTo>
                        <a:pt x="1716501" y="721900"/>
                        <a:pt x="2053393" y="256670"/>
                        <a:pt x="1732547" y="577516"/>
                      </a:cubicBezTo>
                      <a:cubicBezTo>
                        <a:pt x="1691648" y="618415"/>
                        <a:pt x="1673324" y="677461"/>
                        <a:pt x="1636295" y="721895"/>
                      </a:cubicBezTo>
                      <a:cubicBezTo>
                        <a:pt x="1592724" y="774181"/>
                        <a:pt x="1533701" y="812550"/>
                        <a:pt x="1491916" y="866274"/>
                      </a:cubicBezTo>
                      <a:cubicBezTo>
                        <a:pt x="1420894" y="957587"/>
                        <a:pt x="1381209" y="1073233"/>
                        <a:pt x="1299410" y="1155032"/>
                      </a:cubicBezTo>
                      <a:cubicBezTo>
                        <a:pt x="1251284" y="1203158"/>
                        <a:pt x="1155031" y="1231350"/>
                        <a:pt x="1155031" y="1299411"/>
                      </a:cubicBezTo>
                      <a:cubicBezTo>
                        <a:pt x="1155031" y="1350141"/>
                        <a:pt x="1251284" y="1267327"/>
                        <a:pt x="1299410" y="1251285"/>
                      </a:cubicBezTo>
                      <a:cubicBezTo>
                        <a:pt x="1630378" y="1030639"/>
                        <a:pt x="1478423" y="1095360"/>
                        <a:pt x="1732547" y="1010653"/>
                      </a:cubicBezTo>
                      <a:cubicBezTo>
                        <a:pt x="1780673" y="978569"/>
                        <a:pt x="1825192" y="940267"/>
                        <a:pt x="1876926" y="914400"/>
                      </a:cubicBezTo>
                      <a:cubicBezTo>
                        <a:pt x="1922300" y="891713"/>
                        <a:pt x="2021305" y="866274"/>
                        <a:pt x="2021305" y="866274"/>
                      </a:cubicBezTo>
                      <a:cubicBezTo>
                        <a:pt x="1989221" y="914400"/>
                        <a:pt x="1873319" y="984786"/>
                        <a:pt x="1925053" y="1010653"/>
                      </a:cubicBezTo>
                      <a:cubicBezTo>
                        <a:pt x="1989222" y="1042737"/>
                        <a:pt x="2051616" y="942661"/>
                        <a:pt x="2117558" y="914400"/>
                      </a:cubicBezTo>
                      <a:cubicBezTo>
                        <a:pt x="2164186" y="894417"/>
                        <a:pt x="2213811" y="882316"/>
                        <a:pt x="2261937" y="866274"/>
                      </a:cubicBezTo>
                      <a:cubicBezTo>
                        <a:pt x="2310063" y="818148"/>
                        <a:pt x="2352592" y="763680"/>
                        <a:pt x="2406316" y="721895"/>
                      </a:cubicBezTo>
                      <a:cubicBezTo>
                        <a:pt x="2497629" y="650874"/>
                        <a:pt x="2776873" y="447591"/>
                        <a:pt x="2695074" y="529390"/>
                      </a:cubicBezTo>
                      <a:cubicBezTo>
                        <a:pt x="2468897" y="755567"/>
                        <a:pt x="2588446" y="617141"/>
                        <a:pt x="2358189" y="962527"/>
                      </a:cubicBezTo>
                      <a:lnTo>
                        <a:pt x="2261937" y="1106906"/>
                      </a:lnTo>
                      <a:cubicBezTo>
                        <a:pt x="2229853" y="1155032"/>
                        <a:pt x="2110812" y="1269576"/>
                        <a:pt x="2165684" y="1251285"/>
                      </a:cubicBezTo>
                      <a:cubicBezTo>
                        <a:pt x="2310384" y="1203051"/>
                        <a:pt x="2330051" y="1210565"/>
                        <a:pt x="2454442" y="1106906"/>
                      </a:cubicBezTo>
                      <a:cubicBezTo>
                        <a:pt x="2506728" y="1063335"/>
                        <a:pt x="2545097" y="1004312"/>
                        <a:pt x="2598821" y="962527"/>
                      </a:cubicBezTo>
                      <a:cubicBezTo>
                        <a:pt x="2690134" y="891505"/>
                        <a:pt x="2791326" y="834190"/>
                        <a:pt x="2887579" y="770021"/>
                      </a:cubicBezTo>
                      <a:lnTo>
                        <a:pt x="3031958" y="673769"/>
                      </a:lnTo>
                      <a:cubicBezTo>
                        <a:pt x="2939916" y="949891"/>
                        <a:pt x="3049744" y="692153"/>
                        <a:pt x="2839453" y="962527"/>
                      </a:cubicBezTo>
                      <a:cubicBezTo>
                        <a:pt x="2587466" y="1286510"/>
                        <a:pt x="2547751" y="1290669"/>
                        <a:pt x="2839453" y="1203158"/>
                      </a:cubicBezTo>
                      <a:cubicBezTo>
                        <a:pt x="3157689" y="1107687"/>
                        <a:pt x="3054688" y="1033386"/>
                        <a:pt x="3176337" y="1155032"/>
                      </a:cubicBezTo>
                      <a:lnTo>
                        <a:pt x="3176337" y="11550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15" name="Oval 214">
                <a:extLst>
                  <a:ext uri="{FF2B5EF4-FFF2-40B4-BE49-F238E27FC236}">
                    <a16:creationId xmlns:a16="http://schemas.microsoft.com/office/drawing/2014/main" id="{D9EB988B-E089-2F48-927A-AE097E8D49EA}"/>
                  </a:ext>
                </a:extLst>
              </p:cNvPr>
              <p:cNvSpPr/>
              <p:nvPr/>
            </p:nvSpPr>
            <p:spPr>
              <a:xfrm>
                <a:off x="3682993" y="2250447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7" name="Oval 216">
                <a:extLst>
                  <a:ext uri="{FF2B5EF4-FFF2-40B4-BE49-F238E27FC236}">
                    <a16:creationId xmlns:a16="http://schemas.microsoft.com/office/drawing/2014/main" id="{F11AB5B5-0761-3A46-98B6-6A281576B69D}"/>
                  </a:ext>
                </a:extLst>
              </p:cNvPr>
              <p:cNvSpPr/>
              <p:nvPr/>
            </p:nvSpPr>
            <p:spPr>
              <a:xfrm>
                <a:off x="4066458" y="2241289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8" name="Oval 217">
                <a:extLst>
                  <a:ext uri="{FF2B5EF4-FFF2-40B4-BE49-F238E27FC236}">
                    <a16:creationId xmlns:a16="http://schemas.microsoft.com/office/drawing/2014/main" id="{B84E9114-008F-D34F-9092-4CE2A1DC547F}"/>
                  </a:ext>
                </a:extLst>
              </p:cNvPr>
              <p:cNvSpPr/>
              <p:nvPr/>
            </p:nvSpPr>
            <p:spPr>
              <a:xfrm>
                <a:off x="3886155" y="2249297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9" name="Oval 218">
                <a:extLst>
                  <a:ext uri="{FF2B5EF4-FFF2-40B4-BE49-F238E27FC236}">
                    <a16:creationId xmlns:a16="http://schemas.microsoft.com/office/drawing/2014/main" id="{B1555704-A0E2-0D4A-86DE-2EB5AD93A815}"/>
                  </a:ext>
                </a:extLst>
              </p:cNvPr>
              <p:cNvSpPr/>
              <p:nvPr/>
            </p:nvSpPr>
            <p:spPr>
              <a:xfrm>
                <a:off x="4073868" y="2251583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0" name="Oval 219">
                <a:extLst>
                  <a:ext uri="{FF2B5EF4-FFF2-40B4-BE49-F238E27FC236}">
                    <a16:creationId xmlns:a16="http://schemas.microsoft.com/office/drawing/2014/main" id="{A0AC9BC0-3EC3-C940-9D3A-E063755410E2}"/>
                  </a:ext>
                </a:extLst>
              </p:cNvPr>
              <p:cNvSpPr/>
              <p:nvPr/>
            </p:nvSpPr>
            <p:spPr>
              <a:xfrm>
                <a:off x="4303731" y="2251583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1" name="Oval 220">
                <a:extLst>
                  <a:ext uri="{FF2B5EF4-FFF2-40B4-BE49-F238E27FC236}">
                    <a16:creationId xmlns:a16="http://schemas.microsoft.com/office/drawing/2014/main" id="{4A5B9E6F-9BF1-4146-B095-327C3B01A90E}"/>
                  </a:ext>
                </a:extLst>
              </p:cNvPr>
              <p:cNvSpPr/>
              <p:nvPr/>
            </p:nvSpPr>
            <p:spPr>
              <a:xfrm>
                <a:off x="4618025" y="2250244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55" name="Group 254">
              <a:extLst>
                <a:ext uri="{FF2B5EF4-FFF2-40B4-BE49-F238E27FC236}">
                  <a16:creationId xmlns:a16="http://schemas.microsoft.com/office/drawing/2014/main" id="{8A883D0A-941F-AF44-86A1-1EA3A4A71D38}"/>
                </a:ext>
              </a:extLst>
            </p:cNvPr>
            <p:cNvGrpSpPr/>
            <p:nvPr/>
          </p:nvGrpSpPr>
          <p:grpSpPr>
            <a:xfrm>
              <a:off x="5822898" y="23141605"/>
              <a:ext cx="1976087" cy="686619"/>
              <a:chOff x="5822898" y="23141605"/>
              <a:chExt cx="1976087" cy="686619"/>
            </a:xfrm>
          </p:grpSpPr>
          <p:grpSp>
            <p:nvGrpSpPr>
              <p:cNvPr id="225" name="Group 224">
                <a:extLst>
                  <a:ext uri="{FF2B5EF4-FFF2-40B4-BE49-F238E27FC236}">
                    <a16:creationId xmlns:a16="http://schemas.microsoft.com/office/drawing/2014/main" id="{AD7EEB4F-38E2-D943-AF7F-AE5D99A25471}"/>
                  </a:ext>
                </a:extLst>
              </p:cNvPr>
              <p:cNvGrpSpPr/>
              <p:nvPr/>
            </p:nvGrpSpPr>
            <p:grpSpPr>
              <a:xfrm>
                <a:off x="5822898" y="23141605"/>
                <a:ext cx="1976087" cy="686619"/>
                <a:chOff x="10130585" y="8951494"/>
                <a:chExt cx="5727031" cy="2887578"/>
              </a:xfrm>
            </p:grpSpPr>
            <p:grpSp>
              <p:nvGrpSpPr>
                <p:cNvPr id="226" name="Group 225">
                  <a:extLst>
                    <a:ext uri="{FF2B5EF4-FFF2-40B4-BE49-F238E27FC236}">
                      <a16:creationId xmlns:a16="http://schemas.microsoft.com/office/drawing/2014/main" id="{10AF753C-ACA9-764D-8693-5068A04A269E}"/>
                    </a:ext>
                  </a:extLst>
                </p:cNvPr>
                <p:cNvGrpSpPr/>
                <p:nvPr/>
              </p:nvGrpSpPr>
              <p:grpSpPr>
                <a:xfrm>
                  <a:off x="10130585" y="8951494"/>
                  <a:ext cx="5727031" cy="2887578"/>
                  <a:chOff x="11237495" y="8710863"/>
                  <a:chExt cx="5727031" cy="2887578"/>
                </a:xfrm>
              </p:grpSpPr>
              <p:sp>
                <p:nvSpPr>
                  <p:cNvPr id="228" name="Oval 227">
                    <a:extLst>
                      <a:ext uri="{FF2B5EF4-FFF2-40B4-BE49-F238E27FC236}">
                        <a16:creationId xmlns:a16="http://schemas.microsoft.com/office/drawing/2014/main" id="{5F4A71B2-C038-5B45-A0AC-54C075C4C7EF}"/>
                      </a:ext>
                    </a:extLst>
                  </p:cNvPr>
                  <p:cNvSpPr/>
                  <p:nvPr/>
                </p:nvSpPr>
                <p:spPr>
                  <a:xfrm>
                    <a:off x="11237495" y="9673389"/>
                    <a:ext cx="5727031" cy="19250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9" name="Oval 228">
                    <a:extLst>
                      <a:ext uri="{FF2B5EF4-FFF2-40B4-BE49-F238E27FC236}">
                        <a16:creationId xmlns:a16="http://schemas.microsoft.com/office/drawing/2014/main" id="{549C11AF-3047-0F4F-B40E-5571D8C9DA84}"/>
                      </a:ext>
                    </a:extLst>
                  </p:cNvPr>
                  <p:cNvSpPr/>
                  <p:nvPr/>
                </p:nvSpPr>
                <p:spPr>
                  <a:xfrm>
                    <a:off x="11237495" y="8710863"/>
                    <a:ext cx="5727031" cy="19250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30" name="Straight Connector 229">
                    <a:extLst>
                      <a:ext uri="{FF2B5EF4-FFF2-40B4-BE49-F238E27FC236}">
                        <a16:creationId xmlns:a16="http://schemas.microsoft.com/office/drawing/2014/main" id="{E79D308C-DAF7-6C4A-9836-35AA3A28FE07}"/>
                      </a:ext>
                    </a:extLst>
                  </p:cNvPr>
                  <p:cNvCxnSpPr>
                    <a:stCxn id="229" idx="6"/>
                  </p:cNvCxnSpPr>
                  <p:nvPr/>
                </p:nvCxnSpPr>
                <p:spPr>
                  <a:xfrm>
                    <a:off x="16964526" y="9673389"/>
                    <a:ext cx="0" cy="96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5F669E8-B974-1D4C-AB74-021DAE29271A}"/>
                      </a:ext>
                    </a:extLst>
                  </p:cNvPr>
                  <p:cNvCxnSpPr>
                    <a:stCxn id="229" idx="2"/>
                  </p:cNvCxnSpPr>
                  <p:nvPr/>
                </p:nvCxnSpPr>
                <p:spPr>
                  <a:xfrm>
                    <a:off x="11237495" y="9673389"/>
                    <a:ext cx="0" cy="96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7" name="Freeform 226">
                  <a:extLst>
                    <a:ext uri="{FF2B5EF4-FFF2-40B4-BE49-F238E27FC236}">
                      <a16:creationId xmlns:a16="http://schemas.microsoft.com/office/drawing/2014/main" id="{CCCCF21A-DBA1-8B46-969C-70897D3E3305}"/>
                    </a:ext>
                  </a:extLst>
                </p:cNvPr>
                <p:cNvSpPr/>
                <p:nvPr/>
              </p:nvSpPr>
              <p:spPr>
                <a:xfrm>
                  <a:off x="11189361" y="9673389"/>
                  <a:ext cx="3176337" cy="1315658"/>
                </a:xfrm>
                <a:custGeom>
                  <a:avLst/>
                  <a:gdLst>
                    <a:gd name="connsiteX0" fmla="*/ 0 w 3176337"/>
                    <a:gd name="connsiteY0" fmla="*/ 577516 h 1315658"/>
                    <a:gd name="connsiteX1" fmla="*/ 0 w 3176337"/>
                    <a:gd name="connsiteY1" fmla="*/ 577516 h 1315658"/>
                    <a:gd name="connsiteX2" fmla="*/ 433137 w 3176337"/>
                    <a:gd name="connsiteY2" fmla="*/ 481264 h 1315658"/>
                    <a:gd name="connsiteX3" fmla="*/ 721895 w 3176337"/>
                    <a:gd name="connsiteY3" fmla="*/ 288758 h 1315658"/>
                    <a:gd name="connsiteX4" fmla="*/ 866274 w 3176337"/>
                    <a:gd name="connsiteY4" fmla="*/ 240632 h 1315658"/>
                    <a:gd name="connsiteX5" fmla="*/ 1299410 w 3176337"/>
                    <a:gd name="connsiteY5" fmla="*/ 48127 h 1315658"/>
                    <a:gd name="connsiteX6" fmla="*/ 1443789 w 3176337"/>
                    <a:gd name="connsiteY6" fmla="*/ 0 h 1315658"/>
                    <a:gd name="connsiteX7" fmla="*/ 1299410 w 3176337"/>
                    <a:gd name="connsiteY7" fmla="*/ 288758 h 1315658"/>
                    <a:gd name="connsiteX8" fmla="*/ 1155031 w 3176337"/>
                    <a:gd name="connsiteY8" fmla="*/ 385011 h 1315658"/>
                    <a:gd name="connsiteX9" fmla="*/ 1058779 w 3176337"/>
                    <a:gd name="connsiteY9" fmla="*/ 529390 h 1315658"/>
                    <a:gd name="connsiteX10" fmla="*/ 625642 w 3176337"/>
                    <a:gd name="connsiteY10" fmla="*/ 962527 h 1315658"/>
                    <a:gd name="connsiteX11" fmla="*/ 481263 w 3176337"/>
                    <a:gd name="connsiteY11" fmla="*/ 1106906 h 1315658"/>
                    <a:gd name="connsiteX12" fmla="*/ 385010 w 3176337"/>
                    <a:gd name="connsiteY12" fmla="*/ 1251285 h 1315658"/>
                    <a:gd name="connsiteX13" fmla="*/ 529389 w 3176337"/>
                    <a:gd name="connsiteY13" fmla="*/ 1203158 h 1315658"/>
                    <a:gd name="connsiteX14" fmla="*/ 962526 w 3176337"/>
                    <a:gd name="connsiteY14" fmla="*/ 914400 h 1315658"/>
                    <a:gd name="connsiteX15" fmla="*/ 1251284 w 3176337"/>
                    <a:gd name="connsiteY15" fmla="*/ 721895 h 1315658"/>
                    <a:gd name="connsiteX16" fmla="*/ 1395663 w 3176337"/>
                    <a:gd name="connsiteY16" fmla="*/ 625642 h 1315658"/>
                    <a:gd name="connsiteX17" fmla="*/ 1540042 w 3176337"/>
                    <a:gd name="connsiteY17" fmla="*/ 577516 h 1315658"/>
                    <a:gd name="connsiteX18" fmla="*/ 1973179 w 3176337"/>
                    <a:gd name="connsiteY18" fmla="*/ 336885 h 1315658"/>
                    <a:gd name="connsiteX19" fmla="*/ 1732547 w 3176337"/>
                    <a:gd name="connsiteY19" fmla="*/ 577516 h 1315658"/>
                    <a:gd name="connsiteX20" fmla="*/ 1636295 w 3176337"/>
                    <a:gd name="connsiteY20" fmla="*/ 721895 h 1315658"/>
                    <a:gd name="connsiteX21" fmla="*/ 1491916 w 3176337"/>
                    <a:gd name="connsiteY21" fmla="*/ 866274 h 1315658"/>
                    <a:gd name="connsiteX22" fmla="*/ 1299410 w 3176337"/>
                    <a:gd name="connsiteY22" fmla="*/ 1155032 h 1315658"/>
                    <a:gd name="connsiteX23" fmla="*/ 1155031 w 3176337"/>
                    <a:gd name="connsiteY23" fmla="*/ 1299411 h 1315658"/>
                    <a:gd name="connsiteX24" fmla="*/ 1299410 w 3176337"/>
                    <a:gd name="connsiteY24" fmla="*/ 1251285 h 1315658"/>
                    <a:gd name="connsiteX25" fmla="*/ 1732547 w 3176337"/>
                    <a:gd name="connsiteY25" fmla="*/ 1010653 h 1315658"/>
                    <a:gd name="connsiteX26" fmla="*/ 1876926 w 3176337"/>
                    <a:gd name="connsiteY26" fmla="*/ 914400 h 1315658"/>
                    <a:gd name="connsiteX27" fmla="*/ 2021305 w 3176337"/>
                    <a:gd name="connsiteY27" fmla="*/ 866274 h 1315658"/>
                    <a:gd name="connsiteX28" fmla="*/ 1925053 w 3176337"/>
                    <a:gd name="connsiteY28" fmla="*/ 1010653 h 1315658"/>
                    <a:gd name="connsiteX29" fmla="*/ 2117558 w 3176337"/>
                    <a:gd name="connsiteY29" fmla="*/ 914400 h 1315658"/>
                    <a:gd name="connsiteX30" fmla="*/ 2261937 w 3176337"/>
                    <a:gd name="connsiteY30" fmla="*/ 866274 h 1315658"/>
                    <a:gd name="connsiteX31" fmla="*/ 2406316 w 3176337"/>
                    <a:gd name="connsiteY31" fmla="*/ 721895 h 1315658"/>
                    <a:gd name="connsiteX32" fmla="*/ 2695074 w 3176337"/>
                    <a:gd name="connsiteY32" fmla="*/ 529390 h 1315658"/>
                    <a:gd name="connsiteX33" fmla="*/ 2358189 w 3176337"/>
                    <a:gd name="connsiteY33" fmla="*/ 962527 h 1315658"/>
                    <a:gd name="connsiteX34" fmla="*/ 2261937 w 3176337"/>
                    <a:gd name="connsiteY34" fmla="*/ 1106906 h 1315658"/>
                    <a:gd name="connsiteX35" fmla="*/ 2165684 w 3176337"/>
                    <a:gd name="connsiteY35" fmla="*/ 1251285 h 1315658"/>
                    <a:gd name="connsiteX36" fmla="*/ 2454442 w 3176337"/>
                    <a:gd name="connsiteY36" fmla="*/ 1106906 h 1315658"/>
                    <a:gd name="connsiteX37" fmla="*/ 2598821 w 3176337"/>
                    <a:gd name="connsiteY37" fmla="*/ 962527 h 1315658"/>
                    <a:gd name="connsiteX38" fmla="*/ 2887579 w 3176337"/>
                    <a:gd name="connsiteY38" fmla="*/ 770021 h 1315658"/>
                    <a:gd name="connsiteX39" fmla="*/ 3031958 w 3176337"/>
                    <a:gd name="connsiteY39" fmla="*/ 673769 h 1315658"/>
                    <a:gd name="connsiteX40" fmla="*/ 2839453 w 3176337"/>
                    <a:gd name="connsiteY40" fmla="*/ 962527 h 1315658"/>
                    <a:gd name="connsiteX41" fmla="*/ 2839453 w 3176337"/>
                    <a:gd name="connsiteY41" fmla="*/ 1203158 h 1315658"/>
                    <a:gd name="connsiteX42" fmla="*/ 3176337 w 3176337"/>
                    <a:gd name="connsiteY42" fmla="*/ 1155032 h 1315658"/>
                    <a:gd name="connsiteX43" fmla="*/ 3176337 w 3176337"/>
                    <a:gd name="connsiteY43" fmla="*/ 1155032 h 131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76337" h="1315658">
                      <a:moveTo>
                        <a:pt x="0" y="577516"/>
                      </a:moveTo>
                      <a:lnTo>
                        <a:pt x="0" y="577516"/>
                      </a:lnTo>
                      <a:cubicBezTo>
                        <a:pt x="144379" y="545432"/>
                        <a:pt x="295814" y="536193"/>
                        <a:pt x="433137" y="481264"/>
                      </a:cubicBezTo>
                      <a:cubicBezTo>
                        <a:pt x="540545" y="438301"/>
                        <a:pt x="612150" y="325339"/>
                        <a:pt x="721895" y="288758"/>
                      </a:cubicBezTo>
                      <a:lnTo>
                        <a:pt x="866274" y="240632"/>
                      </a:lnTo>
                      <a:cubicBezTo>
                        <a:pt x="1095073" y="88099"/>
                        <a:pt x="955778" y="162671"/>
                        <a:pt x="1299410" y="48127"/>
                      </a:cubicBezTo>
                      <a:lnTo>
                        <a:pt x="1443789" y="0"/>
                      </a:lnTo>
                      <a:cubicBezTo>
                        <a:pt x="1404647" y="117428"/>
                        <a:pt x="1392705" y="195463"/>
                        <a:pt x="1299410" y="288758"/>
                      </a:cubicBezTo>
                      <a:cubicBezTo>
                        <a:pt x="1258510" y="329658"/>
                        <a:pt x="1203157" y="352927"/>
                        <a:pt x="1155031" y="385011"/>
                      </a:cubicBezTo>
                      <a:cubicBezTo>
                        <a:pt x="1122947" y="433137"/>
                        <a:pt x="1097206" y="486159"/>
                        <a:pt x="1058779" y="529390"/>
                      </a:cubicBezTo>
                      <a:lnTo>
                        <a:pt x="625642" y="962527"/>
                      </a:lnTo>
                      <a:cubicBezTo>
                        <a:pt x="577516" y="1010653"/>
                        <a:pt x="519016" y="1050276"/>
                        <a:pt x="481263" y="1106906"/>
                      </a:cubicBezTo>
                      <a:cubicBezTo>
                        <a:pt x="449179" y="1155032"/>
                        <a:pt x="359143" y="1199551"/>
                        <a:pt x="385010" y="1251285"/>
                      </a:cubicBezTo>
                      <a:cubicBezTo>
                        <a:pt x="407697" y="1296659"/>
                        <a:pt x="485043" y="1227795"/>
                        <a:pt x="529389" y="1203158"/>
                      </a:cubicBezTo>
                      <a:cubicBezTo>
                        <a:pt x="529404" y="1203150"/>
                        <a:pt x="890329" y="962531"/>
                        <a:pt x="962526" y="914400"/>
                      </a:cubicBezTo>
                      <a:lnTo>
                        <a:pt x="1251284" y="721895"/>
                      </a:lnTo>
                      <a:cubicBezTo>
                        <a:pt x="1299410" y="689811"/>
                        <a:pt x="1340790" y="643933"/>
                        <a:pt x="1395663" y="625642"/>
                      </a:cubicBezTo>
                      <a:cubicBezTo>
                        <a:pt x="1443789" y="609600"/>
                        <a:pt x="1495696" y="602152"/>
                        <a:pt x="1540042" y="577516"/>
                      </a:cubicBezTo>
                      <a:cubicBezTo>
                        <a:pt x="2036493" y="301710"/>
                        <a:pt x="1646486" y="445782"/>
                        <a:pt x="1973179" y="336885"/>
                      </a:cubicBezTo>
                      <a:cubicBezTo>
                        <a:pt x="1716501" y="721900"/>
                        <a:pt x="2053393" y="256670"/>
                        <a:pt x="1732547" y="577516"/>
                      </a:cubicBezTo>
                      <a:cubicBezTo>
                        <a:pt x="1691648" y="618415"/>
                        <a:pt x="1673324" y="677461"/>
                        <a:pt x="1636295" y="721895"/>
                      </a:cubicBezTo>
                      <a:cubicBezTo>
                        <a:pt x="1592724" y="774181"/>
                        <a:pt x="1533701" y="812550"/>
                        <a:pt x="1491916" y="866274"/>
                      </a:cubicBezTo>
                      <a:cubicBezTo>
                        <a:pt x="1420894" y="957587"/>
                        <a:pt x="1381209" y="1073233"/>
                        <a:pt x="1299410" y="1155032"/>
                      </a:cubicBezTo>
                      <a:cubicBezTo>
                        <a:pt x="1251284" y="1203158"/>
                        <a:pt x="1155031" y="1231350"/>
                        <a:pt x="1155031" y="1299411"/>
                      </a:cubicBezTo>
                      <a:cubicBezTo>
                        <a:pt x="1155031" y="1350141"/>
                        <a:pt x="1251284" y="1267327"/>
                        <a:pt x="1299410" y="1251285"/>
                      </a:cubicBezTo>
                      <a:cubicBezTo>
                        <a:pt x="1630378" y="1030639"/>
                        <a:pt x="1478423" y="1095360"/>
                        <a:pt x="1732547" y="1010653"/>
                      </a:cubicBezTo>
                      <a:cubicBezTo>
                        <a:pt x="1780673" y="978569"/>
                        <a:pt x="1825192" y="940267"/>
                        <a:pt x="1876926" y="914400"/>
                      </a:cubicBezTo>
                      <a:cubicBezTo>
                        <a:pt x="1922300" y="891713"/>
                        <a:pt x="2021305" y="866274"/>
                        <a:pt x="2021305" y="866274"/>
                      </a:cubicBezTo>
                      <a:cubicBezTo>
                        <a:pt x="1989221" y="914400"/>
                        <a:pt x="1873319" y="984786"/>
                        <a:pt x="1925053" y="1010653"/>
                      </a:cubicBezTo>
                      <a:cubicBezTo>
                        <a:pt x="1989222" y="1042737"/>
                        <a:pt x="2051616" y="942661"/>
                        <a:pt x="2117558" y="914400"/>
                      </a:cubicBezTo>
                      <a:cubicBezTo>
                        <a:pt x="2164186" y="894417"/>
                        <a:pt x="2213811" y="882316"/>
                        <a:pt x="2261937" y="866274"/>
                      </a:cubicBezTo>
                      <a:cubicBezTo>
                        <a:pt x="2310063" y="818148"/>
                        <a:pt x="2352592" y="763680"/>
                        <a:pt x="2406316" y="721895"/>
                      </a:cubicBezTo>
                      <a:cubicBezTo>
                        <a:pt x="2497629" y="650874"/>
                        <a:pt x="2776873" y="447591"/>
                        <a:pt x="2695074" y="529390"/>
                      </a:cubicBezTo>
                      <a:cubicBezTo>
                        <a:pt x="2468897" y="755567"/>
                        <a:pt x="2588446" y="617141"/>
                        <a:pt x="2358189" y="962527"/>
                      </a:cubicBezTo>
                      <a:lnTo>
                        <a:pt x="2261937" y="1106906"/>
                      </a:lnTo>
                      <a:cubicBezTo>
                        <a:pt x="2229853" y="1155032"/>
                        <a:pt x="2110812" y="1269576"/>
                        <a:pt x="2165684" y="1251285"/>
                      </a:cubicBezTo>
                      <a:cubicBezTo>
                        <a:pt x="2310384" y="1203051"/>
                        <a:pt x="2330051" y="1210565"/>
                        <a:pt x="2454442" y="1106906"/>
                      </a:cubicBezTo>
                      <a:cubicBezTo>
                        <a:pt x="2506728" y="1063335"/>
                        <a:pt x="2545097" y="1004312"/>
                        <a:pt x="2598821" y="962527"/>
                      </a:cubicBezTo>
                      <a:cubicBezTo>
                        <a:pt x="2690134" y="891505"/>
                        <a:pt x="2791326" y="834190"/>
                        <a:pt x="2887579" y="770021"/>
                      </a:cubicBezTo>
                      <a:lnTo>
                        <a:pt x="3031958" y="673769"/>
                      </a:lnTo>
                      <a:cubicBezTo>
                        <a:pt x="2939916" y="949891"/>
                        <a:pt x="3049744" y="692153"/>
                        <a:pt x="2839453" y="962527"/>
                      </a:cubicBezTo>
                      <a:cubicBezTo>
                        <a:pt x="2587466" y="1286510"/>
                        <a:pt x="2547751" y="1290669"/>
                        <a:pt x="2839453" y="1203158"/>
                      </a:cubicBezTo>
                      <a:cubicBezTo>
                        <a:pt x="3157689" y="1107687"/>
                        <a:pt x="3054688" y="1033386"/>
                        <a:pt x="3176337" y="1155032"/>
                      </a:cubicBezTo>
                      <a:lnTo>
                        <a:pt x="3176337" y="11550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32" name="Oval 231">
                <a:extLst>
                  <a:ext uri="{FF2B5EF4-FFF2-40B4-BE49-F238E27FC236}">
                    <a16:creationId xmlns:a16="http://schemas.microsoft.com/office/drawing/2014/main" id="{E7D5A44E-DF32-5B4D-A15E-129D942AAEA0}"/>
                  </a:ext>
                </a:extLst>
              </p:cNvPr>
              <p:cNvSpPr/>
              <p:nvPr/>
            </p:nvSpPr>
            <p:spPr>
              <a:xfrm>
                <a:off x="6298729" y="2349641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3" name="Oval 232">
                <a:extLst>
                  <a:ext uri="{FF2B5EF4-FFF2-40B4-BE49-F238E27FC236}">
                    <a16:creationId xmlns:a16="http://schemas.microsoft.com/office/drawing/2014/main" id="{790FDFC1-0D1A-D640-B6A2-5476E7FDC6A4}"/>
                  </a:ext>
                </a:extLst>
              </p:cNvPr>
              <p:cNvSpPr/>
              <p:nvPr/>
            </p:nvSpPr>
            <p:spPr>
              <a:xfrm>
                <a:off x="6682194" y="2340483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4" name="Oval 233">
                <a:extLst>
                  <a:ext uri="{FF2B5EF4-FFF2-40B4-BE49-F238E27FC236}">
                    <a16:creationId xmlns:a16="http://schemas.microsoft.com/office/drawing/2014/main" id="{2C5D88DB-5268-944D-A181-69B870061FE4}"/>
                  </a:ext>
                </a:extLst>
              </p:cNvPr>
              <p:cNvSpPr/>
              <p:nvPr/>
            </p:nvSpPr>
            <p:spPr>
              <a:xfrm>
                <a:off x="6501891" y="2348491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5" name="Oval 234">
                <a:extLst>
                  <a:ext uri="{FF2B5EF4-FFF2-40B4-BE49-F238E27FC236}">
                    <a16:creationId xmlns:a16="http://schemas.microsoft.com/office/drawing/2014/main" id="{BBA5A23C-13B8-6049-B94E-9EC5DE37C1E7}"/>
                  </a:ext>
                </a:extLst>
              </p:cNvPr>
              <p:cNvSpPr/>
              <p:nvPr/>
            </p:nvSpPr>
            <p:spPr>
              <a:xfrm>
                <a:off x="6689604" y="23507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6" name="Oval 235">
                <a:extLst>
                  <a:ext uri="{FF2B5EF4-FFF2-40B4-BE49-F238E27FC236}">
                    <a16:creationId xmlns:a16="http://schemas.microsoft.com/office/drawing/2014/main" id="{934B9EFB-E53F-9B45-85B2-33D20A547BE7}"/>
                  </a:ext>
                </a:extLst>
              </p:cNvPr>
              <p:cNvSpPr/>
              <p:nvPr/>
            </p:nvSpPr>
            <p:spPr>
              <a:xfrm>
                <a:off x="6919467" y="23507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7" name="Oval 236">
                <a:extLst>
                  <a:ext uri="{FF2B5EF4-FFF2-40B4-BE49-F238E27FC236}">
                    <a16:creationId xmlns:a16="http://schemas.microsoft.com/office/drawing/2014/main" id="{C6B68E3E-896F-3647-84FD-0F2760E15661}"/>
                  </a:ext>
                </a:extLst>
              </p:cNvPr>
              <p:cNvSpPr/>
              <p:nvPr/>
            </p:nvSpPr>
            <p:spPr>
              <a:xfrm>
                <a:off x="7233761" y="2349437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61" name="Group 260">
              <a:extLst>
                <a:ext uri="{FF2B5EF4-FFF2-40B4-BE49-F238E27FC236}">
                  <a16:creationId xmlns:a16="http://schemas.microsoft.com/office/drawing/2014/main" id="{84833613-639D-3A4C-BE9A-90C266583B4E}"/>
                </a:ext>
              </a:extLst>
            </p:cNvPr>
            <p:cNvGrpSpPr/>
            <p:nvPr/>
          </p:nvGrpSpPr>
          <p:grpSpPr>
            <a:xfrm>
              <a:off x="943813" y="21907052"/>
              <a:ext cx="2978505" cy="973872"/>
              <a:chOff x="943813" y="21907052"/>
              <a:chExt cx="2978505" cy="973872"/>
            </a:xfrm>
          </p:grpSpPr>
          <p:sp>
            <p:nvSpPr>
              <p:cNvPr id="243" name="Arc 242">
                <a:extLst>
                  <a:ext uri="{FF2B5EF4-FFF2-40B4-BE49-F238E27FC236}">
                    <a16:creationId xmlns:a16="http://schemas.microsoft.com/office/drawing/2014/main" id="{7387A9A5-99E3-9D47-8D2B-1AA6D56EAC52}"/>
                  </a:ext>
                </a:extLst>
              </p:cNvPr>
              <p:cNvSpPr/>
              <p:nvPr/>
            </p:nvSpPr>
            <p:spPr>
              <a:xfrm rot="16200000">
                <a:off x="950103" y="21900762"/>
                <a:ext cx="961291" cy="9738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5" name="Straight Connector 244">
                <a:extLst>
                  <a:ext uri="{FF2B5EF4-FFF2-40B4-BE49-F238E27FC236}">
                    <a16:creationId xmlns:a16="http://schemas.microsoft.com/office/drawing/2014/main" id="{51157A37-75D9-5044-AC67-CF3ED943B1DC}"/>
                  </a:ext>
                </a:extLst>
              </p:cNvPr>
              <p:cNvCxnSpPr>
                <a:cxnSpLocks/>
              </p:cNvCxnSpPr>
              <p:nvPr/>
            </p:nvCxnSpPr>
            <p:spPr>
              <a:xfrm>
                <a:off x="1430045" y="21907052"/>
                <a:ext cx="2021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Arc 245">
                <a:extLst>
                  <a:ext uri="{FF2B5EF4-FFF2-40B4-BE49-F238E27FC236}">
                    <a16:creationId xmlns:a16="http://schemas.microsoft.com/office/drawing/2014/main" id="{CB1ACD6F-2175-6D45-AB92-B3843C96DE03}"/>
                  </a:ext>
                </a:extLst>
              </p:cNvPr>
              <p:cNvSpPr/>
              <p:nvPr/>
            </p:nvSpPr>
            <p:spPr>
              <a:xfrm>
                <a:off x="2961027" y="21907052"/>
                <a:ext cx="961291" cy="973872"/>
              </a:xfrm>
              <a:prstGeom prst="arc">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3" name="Group 252">
              <a:extLst>
                <a:ext uri="{FF2B5EF4-FFF2-40B4-BE49-F238E27FC236}">
                  <a16:creationId xmlns:a16="http://schemas.microsoft.com/office/drawing/2014/main" id="{17CB0A82-F16D-A947-8678-046B4F54848D}"/>
                </a:ext>
              </a:extLst>
            </p:cNvPr>
            <p:cNvGrpSpPr/>
            <p:nvPr/>
          </p:nvGrpSpPr>
          <p:grpSpPr>
            <a:xfrm rot="2383481">
              <a:off x="5376022" y="22961657"/>
              <a:ext cx="300445" cy="49398"/>
              <a:chOff x="5376022" y="22961657"/>
              <a:chExt cx="300445" cy="49398"/>
            </a:xfrm>
          </p:grpSpPr>
          <p:sp>
            <p:nvSpPr>
              <p:cNvPr id="249" name="Oval 248">
                <a:extLst>
                  <a:ext uri="{FF2B5EF4-FFF2-40B4-BE49-F238E27FC236}">
                    <a16:creationId xmlns:a16="http://schemas.microsoft.com/office/drawing/2014/main" id="{16809F1B-F647-904D-B323-0293EF60FC55}"/>
                  </a:ext>
                </a:extLst>
              </p:cNvPr>
              <p:cNvSpPr/>
              <p:nvPr/>
            </p:nvSpPr>
            <p:spPr>
              <a:xfrm>
                <a:off x="5376022" y="2296165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0" name="Oval 249">
                <a:extLst>
                  <a:ext uri="{FF2B5EF4-FFF2-40B4-BE49-F238E27FC236}">
                    <a16:creationId xmlns:a16="http://schemas.microsoft.com/office/drawing/2014/main" id="{F1DAEF82-B1E1-9247-BD03-DB6A8F52AB58}"/>
                  </a:ext>
                </a:extLst>
              </p:cNvPr>
              <p:cNvSpPr/>
              <p:nvPr/>
            </p:nvSpPr>
            <p:spPr>
              <a:xfrm>
                <a:off x="5508547" y="229653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1" name="Oval 250">
                <a:extLst>
                  <a:ext uri="{FF2B5EF4-FFF2-40B4-BE49-F238E27FC236}">
                    <a16:creationId xmlns:a16="http://schemas.microsoft.com/office/drawing/2014/main" id="{9C9C74DC-1CA8-DD43-8BA1-E3431F44B17E}"/>
                  </a:ext>
                </a:extLst>
              </p:cNvPr>
              <p:cNvSpPr/>
              <p:nvPr/>
            </p:nvSpPr>
            <p:spPr>
              <a:xfrm>
                <a:off x="5630748" y="229653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52" name="TextBox 251">
              <a:extLst>
                <a:ext uri="{FF2B5EF4-FFF2-40B4-BE49-F238E27FC236}">
                  <a16:creationId xmlns:a16="http://schemas.microsoft.com/office/drawing/2014/main" id="{8B1A9782-3689-864B-81EE-B7E0B1A0E4BB}"/>
                </a:ext>
              </a:extLst>
            </p:cNvPr>
            <p:cNvSpPr txBox="1"/>
            <p:nvPr/>
          </p:nvSpPr>
          <p:spPr>
            <a:xfrm>
              <a:off x="5621006" y="22597181"/>
              <a:ext cx="631903" cy="338554"/>
            </a:xfrm>
            <a:prstGeom prst="rect">
              <a:avLst/>
            </a:prstGeom>
            <a:noFill/>
          </p:spPr>
          <p:txBody>
            <a:bodyPr wrap="square" rtlCol="0">
              <a:spAutoFit/>
            </a:bodyPr>
            <a:lstStyle>
              <a:defPPr>
                <a:defRPr lang="en-US"/>
              </a:defPPr>
              <a:lvl1pPr algn="ctr">
                <a:defRPr sz="1600"/>
              </a:lvl1pPr>
            </a:lstStyle>
            <a:p>
              <a:r>
                <a:rPr lang="en-US" dirty="0"/>
                <a:t>x 100</a:t>
              </a:r>
            </a:p>
          </p:txBody>
        </p:sp>
        <p:cxnSp>
          <p:nvCxnSpPr>
            <p:cNvPr id="257" name="Straight Arrow Connector 256">
              <a:extLst>
                <a:ext uri="{FF2B5EF4-FFF2-40B4-BE49-F238E27FC236}">
                  <a16:creationId xmlns:a16="http://schemas.microsoft.com/office/drawing/2014/main" id="{84333CA1-7D00-CC4C-A4A3-44F847AE7801}"/>
                </a:ext>
              </a:extLst>
            </p:cNvPr>
            <p:cNvCxnSpPr/>
            <p:nvPr/>
          </p:nvCxnSpPr>
          <p:spPr>
            <a:xfrm>
              <a:off x="798388" y="20463309"/>
              <a:ext cx="0" cy="1455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a:extLst>
                <a:ext uri="{FF2B5EF4-FFF2-40B4-BE49-F238E27FC236}">
                  <a16:creationId xmlns:a16="http://schemas.microsoft.com/office/drawing/2014/main" id="{ADB6A4BC-0A63-7943-AEF3-78B5B9FB4BBE}"/>
                </a:ext>
              </a:extLst>
            </p:cNvPr>
            <p:cNvGrpSpPr/>
            <p:nvPr/>
          </p:nvGrpSpPr>
          <p:grpSpPr>
            <a:xfrm>
              <a:off x="3963821" y="23235179"/>
              <a:ext cx="2978505" cy="514064"/>
              <a:chOff x="943813" y="21907052"/>
              <a:chExt cx="2978505" cy="973872"/>
            </a:xfrm>
            <a:scene3d>
              <a:camera prst="orthographicFront">
                <a:rot lat="0" lon="300000" rev="0"/>
              </a:camera>
              <a:lightRig rig="threePt" dir="t"/>
            </a:scene3d>
          </p:grpSpPr>
          <p:sp>
            <p:nvSpPr>
              <p:cNvPr id="263" name="Arc 262">
                <a:extLst>
                  <a:ext uri="{FF2B5EF4-FFF2-40B4-BE49-F238E27FC236}">
                    <a16:creationId xmlns:a16="http://schemas.microsoft.com/office/drawing/2014/main" id="{CF114F3B-3E8F-E042-82F7-D159D8E5AFBE}"/>
                  </a:ext>
                </a:extLst>
              </p:cNvPr>
              <p:cNvSpPr/>
              <p:nvPr/>
            </p:nvSpPr>
            <p:spPr>
              <a:xfrm rot="16200000">
                <a:off x="950103" y="21900762"/>
                <a:ext cx="961291" cy="973872"/>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4" name="Straight Connector 263">
                <a:extLst>
                  <a:ext uri="{FF2B5EF4-FFF2-40B4-BE49-F238E27FC236}">
                    <a16:creationId xmlns:a16="http://schemas.microsoft.com/office/drawing/2014/main" id="{F7296837-0D64-4641-B5EE-05D7FC5C69E1}"/>
                  </a:ext>
                </a:extLst>
              </p:cNvPr>
              <p:cNvCxnSpPr>
                <a:cxnSpLocks/>
              </p:cNvCxnSpPr>
              <p:nvPr/>
            </p:nvCxnSpPr>
            <p:spPr>
              <a:xfrm>
                <a:off x="1430045" y="21907052"/>
                <a:ext cx="2021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Arc 264">
                <a:extLst>
                  <a:ext uri="{FF2B5EF4-FFF2-40B4-BE49-F238E27FC236}">
                    <a16:creationId xmlns:a16="http://schemas.microsoft.com/office/drawing/2014/main" id="{65F8DB57-0192-A743-A999-968869D03FBE}"/>
                  </a:ext>
                </a:extLst>
              </p:cNvPr>
              <p:cNvSpPr/>
              <p:nvPr/>
            </p:nvSpPr>
            <p:spPr>
              <a:xfrm>
                <a:off x="2961027" y="21907052"/>
                <a:ext cx="961291" cy="973872"/>
              </a:xfrm>
              <a:prstGeom prst="arc">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68" name="Picture 267">
              <a:extLst>
                <a:ext uri="{FF2B5EF4-FFF2-40B4-BE49-F238E27FC236}">
                  <a16:creationId xmlns:a16="http://schemas.microsoft.com/office/drawing/2014/main" id="{0E5E1D8E-1449-9143-9F38-E33B26F8E37E}"/>
                </a:ext>
              </a:extLst>
            </p:cNvPr>
            <p:cNvPicPr>
              <a:picLocks noChangeAspect="1"/>
            </p:cNvPicPr>
            <p:nvPr/>
          </p:nvPicPr>
          <p:blipFill>
            <a:blip r:embed="rId11"/>
            <a:stretch>
              <a:fillRect/>
            </a:stretch>
          </p:blipFill>
          <p:spPr>
            <a:xfrm>
              <a:off x="3542316" y="23517238"/>
              <a:ext cx="1072033" cy="1013145"/>
            </a:xfrm>
            <a:prstGeom prst="rect">
              <a:avLst/>
            </a:prstGeom>
          </p:spPr>
        </p:pic>
        <p:grpSp>
          <p:nvGrpSpPr>
            <p:cNvPr id="280" name="Group 279">
              <a:extLst>
                <a:ext uri="{FF2B5EF4-FFF2-40B4-BE49-F238E27FC236}">
                  <a16:creationId xmlns:a16="http://schemas.microsoft.com/office/drawing/2014/main" id="{4DAB499E-B065-7C43-B5F7-9582D97FC58A}"/>
                </a:ext>
              </a:extLst>
            </p:cNvPr>
            <p:cNvGrpSpPr/>
            <p:nvPr/>
          </p:nvGrpSpPr>
          <p:grpSpPr>
            <a:xfrm>
              <a:off x="1598035" y="23608268"/>
              <a:ext cx="1877343" cy="731144"/>
              <a:chOff x="1598035" y="23608268"/>
              <a:chExt cx="1877343" cy="731144"/>
            </a:xfrm>
          </p:grpSpPr>
          <p:sp>
            <p:nvSpPr>
              <p:cNvPr id="276" name="Freeform 275">
                <a:extLst>
                  <a:ext uri="{FF2B5EF4-FFF2-40B4-BE49-F238E27FC236}">
                    <a16:creationId xmlns:a16="http://schemas.microsoft.com/office/drawing/2014/main" id="{CCC8A450-17CF-8F4A-95AD-6E950EBBD112}"/>
                  </a:ext>
                </a:extLst>
              </p:cNvPr>
              <p:cNvSpPr/>
              <p:nvPr/>
            </p:nvSpPr>
            <p:spPr>
              <a:xfrm>
                <a:off x="1768259" y="23608268"/>
                <a:ext cx="1482811" cy="706308"/>
              </a:xfrm>
              <a:custGeom>
                <a:avLst/>
                <a:gdLst>
                  <a:gd name="connsiteX0" fmla="*/ 0 w 1482811"/>
                  <a:gd name="connsiteY0" fmla="*/ 659029 h 706308"/>
                  <a:gd name="connsiteX1" fmla="*/ 156519 w 1482811"/>
                  <a:gd name="connsiteY1" fmla="*/ 626077 h 706308"/>
                  <a:gd name="connsiteX2" fmla="*/ 230660 w 1482811"/>
                  <a:gd name="connsiteY2" fmla="*/ 148283 h 706308"/>
                  <a:gd name="connsiteX3" fmla="*/ 296562 w 1482811"/>
                  <a:gd name="connsiteY3" fmla="*/ 691980 h 706308"/>
                  <a:gd name="connsiteX4" fmla="*/ 362465 w 1482811"/>
                  <a:gd name="connsiteY4" fmla="*/ 296564 h 706308"/>
                  <a:gd name="connsiteX5" fmla="*/ 453081 w 1482811"/>
                  <a:gd name="connsiteY5" fmla="*/ 659029 h 706308"/>
                  <a:gd name="connsiteX6" fmla="*/ 576649 w 1482811"/>
                  <a:gd name="connsiteY6" fmla="*/ 263613 h 706308"/>
                  <a:gd name="connsiteX7" fmla="*/ 667265 w 1482811"/>
                  <a:gd name="connsiteY7" fmla="*/ 642553 h 706308"/>
                  <a:gd name="connsiteX8" fmla="*/ 733168 w 1482811"/>
                  <a:gd name="connsiteY8" fmla="*/ 2 h 706308"/>
                  <a:gd name="connsiteX9" fmla="*/ 840260 w 1482811"/>
                  <a:gd name="connsiteY9" fmla="*/ 650791 h 706308"/>
                  <a:gd name="connsiteX10" fmla="*/ 947351 w 1482811"/>
                  <a:gd name="connsiteY10" fmla="*/ 362467 h 706308"/>
                  <a:gd name="connsiteX11" fmla="*/ 1062681 w 1482811"/>
                  <a:gd name="connsiteY11" fmla="*/ 650791 h 706308"/>
                  <a:gd name="connsiteX12" fmla="*/ 1153297 w 1482811"/>
                  <a:gd name="connsiteY12" fmla="*/ 255375 h 706308"/>
                  <a:gd name="connsiteX13" fmla="*/ 1243914 w 1482811"/>
                  <a:gd name="connsiteY13" fmla="*/ 675504 h 706308"/>
                  <a:gd name="connsiteX14" fmla="*/ 1301579 w 1482811"/>
                  <a:gd name="connsiteY14" fmla="*/ 107094 h 706308"/>
                  <a:gd name="connsiteX15" fmla="*/ 1416908 w 1482811"/>
                  <a:gd name="connsiteY15" fmla="*/ 691980 h 706308"/>
                  <a:gd name="connsiteX16" fmla="*/ 1482811 w 1482811"/>
                  <a:gd name="connsiteY16" fmla="*/ 469559 h 7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11" h="706308">
                    <a:moveTo>
                      <a:pt x="0" y="659029"/>
                    </a:moveTo>
                    <a:cubicBezTo>
                      <a:pt x="59038" y="685115"/>
                      <a:pt x="118076" y="711201"/>
                      <a:pt x="156519" y="626077"/>
                    </a:cubicBezTo>
                    <a:cubicBezTo>
                      <a:pt x="194962" y="540953"/>
                      <a:pt x="207319" y="137299"/>
                      <a:pt x="230660" y="148283"/>
                    </a:cubicBezTo>
                    <a:cubicBezTo>
                      <a:pt x="254001" y="159267"/>
                      <a:pt x="274595" y="667267"/>
                      <a:pt x="296562" y="691980"/>
                    </a:cubicBezTo>
                    <a:cubicBezTo>
                      <a:pt x="318530" y="716694"/>
                      <a:pt x="336379" y="302056"/>
                      <a:pt x="362465" y="296564"/>
                    </a:cubicBezTo>
                    <a:cubicBezTo>
                      <a:pt x="388552" y="291072"/>
                      <a:pt x="417384" y="664521"/>
                      <a:pt x="453081" y="659029"/>
                    </a:cubicBezTo>
                    <a:cubicBezTo>
                      <a:pt x="488778" y="653537"/>
                      <a:pt x="540952" y="266359"/>
                      <a:pt x="576649" y="263613"/>
                    </a:cubicBezTo>
                    <a:cubicBezTo>
                      <a:pt x="612346" y="260867"/>
                      <a:pt x="641179" y="686488"/>
                      <a:pt x="667265" y="642553"/>
                    </a:cubicBezTo>
                    <a:cubicBezTo>
                      <a:pt x="693352" y="598618"/>
                      <a:pt x="704336" y="-1371"/>
                      <a:pt x="733168" y="2"/>
                    </a:cubicBezTo>
                    <a:cubicBezTo>
                      <a:pt x="762000" y="1375"/>
                      <a:pt x="804563" y="590380"/>
                      <a:pt x="840260" y="650791"/>
                    </a:cubicBezTo>
                    <a:cubicBezTo>
                      <a:pt x="875957" y="711202"/>
                      <a:pt x="910281" y="362467"/>
                      <a:pt x="947351" y="362467"/>
                    </a:cubicBezTo>
                    <a:cubicBezTo>
                      <a:pt x="984421" y="362467"/>
                      <a:pt x="1028357" y="668640"/>
                      <a:pt x="1062681" y="650791"/>
                    </a:cubicBezTo>
                    <a:cubicBezTo>
                      <a:pt x="1097005" y="632942"/>
                      <a:pt x="1123092" y="251256"/>
                      <a:pt x="1153297" y="255375"/>
                    </a:cubicBezTo>
                    <a:cubicBezTo>
                      <a:pt x="1183502" y="259494"/>
                      <a:pt x="1219200" y="700217"/>
                      <a:pt x="1243914" y="675504"/>
                    </a:cubicBezTo>
                    <a:cubicBezTo>
                      <a:pt x="1268628" y="650791"/>
                      <a:pt x="1272747" y="104348"/>
                      <a:pt x="1301579" y="107094"/>
                    </a:cubicBezTo>
                    <a:cubicBezTo>
                      <a:pt x="1330411" y="109840"/>
                      <a:pt x="1386703" y="631569"/>
                      <a:pt x="1416908" y="691980"/>
                    </a:cubicBezTo>
                    <a:cubicBezTo>
                      <a:pt x="1447113" y="752391"/>
                      <a:pt x="1464962" y="610975"/>
                      <a:pt x="1482811" y="46955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a:extLst>
                  <a:ext uri="{FF2B5EF4-FFF2-40B4-BE49-F238E27FC236}">
                    <a16:creationId xmlns:a16="http://schemas.microsoft.com/office/drawing/2014/main" id="{CF88179E-DB5B-734A-9D29-8EA665BD496B}"/>
                  </a:ext>
                </a:extLst>
              </p:cNvPr>
              <p:cNvSpPr/>
              <p:nvPr/>
            </p:nvSpPr>
            <p:spPr>
              <a:xfrm>
                <a:off x="1992567" y="23633104"/>
                <a:ext cx="1482811" cy="706308"/>
              </a:xfrm>
              <a:custGeom>
                <a:avLst/>
                <a:gdLst>
                  <a:gd name="connsiteX0" fmla="*/ 0 w 1482811"/>
                  <a:gd name="connsiteY0" fmla="*/ 659029 h 706308"/>
                  <a:gd name="connsiteX1" fmla="*/ 156519 w 1482811"/>
                  <a:gd name="connsiteY1" fmla="*/ 626077 h 706308"/>
                  <a:gd name="connsiteX2" fmla="*/ 230660 w 1482811"/>
                  <a:gd name="connsiteY2" fmla="*/ 148283 h 706308"/>
                  <a:gd name="connsiteX3" fmla="*/ 296562 w 1482811"/>
                  <a:gd name="connsiteY3" fmla="*/ 691980 h 706308"/>
                  <a:gd name="connsiteX4" fmla="*/ 362465 w 1482811"/>
                  <a:gd name="connsiteY4" fmla="*/ 296564 h 706308"/>
                  <a:gd name="connsiteX5" fmla="*/ 453081 w 1482811"/>
                  <a:gd name="connsiteY5" fmla="*/ 659029 h 706308"/>
                  <a:gd name="connsiteX6" fmla="*/ 576649 w 1482811"/>
                  <a:gd name="connsiteY6" fmla="*/ 263613 h 706308"/>
                  <a:gd name="connsiteX7" fmla="*/ 667265 w 1482811"/>
                  <a:gd name="connsiteY7" fmla="*/ 642553 h 706308"/>
                  <a:gd name="connsiteX8" fmla="*/ 733168 w 1482811"/>
                  <a:gd name="connsiteY8" fmla="*/ 2 h 706308"/>
                  <a:gd name="connsiteX9" fmla="*/ 840260 w 1482811"/>
                  <a:gd name="connsiteY9" fmla="*/ 650791 h 706308"/>
                  <a:gd name="connsiteX10" fmla="*/ 947351 w 1482811"/>
                  <a:gd name="connsiteY10" fmla="*/ 362467 h 706308"/>
                  <a:gd name="connsiteX11" fmla="*/ 1062681 w 1482811"/>
                  <a:gd name="connsiteY11" fmla="*/ 650791 h 706308"/>
                  <a:gd name="connsiteX12" fmla="*/ 1153297 w 1482811"/>
                  <a:gd name="connsiteY12" fmla="*/ 255375 h 706308"/>
                  <a:gd name="connsiteX13" fmla="*/ 1243914 w 1482811"/>
                  <a:gd name="connsiteY13" fmla="*/ 675504 h 706308"/>
                  <a:gd name="connsiteX14" fmla="*/ 1301579 w 1482811"/>
                  <a:gd name="connsiteY14" fmla="*/ 107094 h 706308"/>
                  <a:gd name="connsiteX15" fmla="*/ 1416908 w 1482811"/>
                  <a:gd name="connsiteY15" fmla="*/ 691980 h 706308"/>
                  <a:gd name="connsiteX16" fmla="*/ 1482811 w 1482811"/>
                  <a:gd name="connsiteY16" fmla="*/ 469559 h 7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11" h="706308">
                    <a:moveTo>
                      <a:pt x="0" y="659029"/>
                    </a:moveTo>
                    <a:cubicBezTo>
                      <a:pt x="59038" y="685115"/>
                      <a:pt x="118076" y="711201"/>
                      <a:pt x="156519" y="626077"/>
                    </a:cubicBezTo>
                    <a:cubicBezTo>
                      <a:pt x="194962" y="540953"/>
                      <a:pt x="207319" y="137299"/>
                      <a:pt x="230660" y="148283"/>
                    </a:cubicBezTo>
                    <a:cubicBezTo>
                      <a:pt x="254001" y="159267"/>
                      <a:pt x="274595" y="667267"/>
                      <a:pt x="296562" y="691980"/>
                    </a:cubicBezTo>
                    <a:cubicBezTo>
                      <a:pt x="318530" y="716694"/>
                      <a:pt x="336379" y="302056"/>
                      <a:pt x="362465" y="296564"/>
                    </a:cubicBezTo>
                    <a:cubicBezTo>
                      <a:pt x="388552" y="291072"/>
                      <a:pt x="417384" y="664521"/>
                      <a:pt x="453081" y="659029"/>
                    </a:cubicBezTo>
                    <a:cubicBezTo>
                      <a:pt x="488778" y="653537"/>
                      <a:pt x="540952" y="266359"/>
                      <a:pt x="576649" y="263613"/>
                    </a:cubicBezTo>
                    <a:cubicBezTo>
                      <a:pt x="612346" y="260867"/>
                      <a:pt x="641179" y="686488"/>
                      <a:pt x="667265" y="642553"/>
                    </a:cubicBezTo>
                    <a:cubicBezTo>
                      <a:pt x="693352" y="598618"/>
                      <a:pt x="704336" y="-1371"/>
                      <a:pt x="733168" y="2"/>
                    </a:cubicBezTo>
                    <a:cubicBezTo>
                      <a:pt x="762000" y="1375"/>
                      <a:pt x="804563" y="590380"/>
                      <a:pt x="840260" y="650791"/>
                    </a:cubicBezTo>
                    <a:cubicBezTo>
                      <a:pt x="875957" y="711202"/>
                      <a:pt x="910281" y="362467"/>
                      <a:pt x="947351" y="362467"/>
                    </a:cubicBezTo>
                    <a:cubicBezTo>
                      <a:pt x="984421" y="362467"/>
                      <a:pt x="1028357" y="668640"/>
                      <a:pt x="1062681" y="650791"/>
                    </a:cubicBezTo>
                    <a:cubicBezTo>
                      <a:pt x="1097005" y="632942"/>
                      <a:pt x="1123092" y="251256"/>
                      <a:pt x="1153297" y="255375"/>
                    </a:cubicBezTo>
                    <a:cubicBezTo>
                      <a:pt x="1183502" y="259494"/>
                      <a:pt x="1219200" y="700217"/>
                      <a:pt x="1243914" y="675504"/>
                    </a:cubicBezTo>
                    <a:cubicBezTo>
                      <a:pt x="1268628" y="650791"/>
                      <a:pt x="1272747" y="104348"/>
                      <a:pt x="1301579" y="107094"/>
                    </a:cubicBezTo>
                    <a:cubicBezTo>
                      <a:pt x="1330411" y="109840"/>
                      <a:pt x="1386703" y="631569"/>
                      <a:pt x="1416908" y="691980"/>
                    </a:cubicBezTo>
                    <a:cubicBezTo>
                      <a:pt x="1447113" y="752391"/>
                      <a:pt x="1464962" y="610975"/>
                      <a:pt x="1482811" y="469559"/>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a:extLst>
                  <a:ext uri="{FF2B5EF4-FFF2-40B4-BE49-F238E27FC236}">
                    <a16:creationId xmlns:a16="http://schemas.microsoft.com/office/drawing/2014/main" id="{5B1F5EBC-9387-ED4A-9759-8943B5D54164}"/>
                  </a:ext>
                </a:extLst>
              </p:cNvPr>
              <p:cNvSpPr/>
              <p:nvPr/>
            </p:nvSpPr>
            <p:spPr>
              <a:xfrm>
                <a:off x="1962928" y="23632280"/>
                <a:ext cx="1482811" cy="706308"/>
              </a:xfrm>
              <a:custGeom>
                <a:avLst/>
                <a:gdLst>
                  <a:gd name="connsiteX0" fmla="*/ 0 w 1482811"/>
                  <a:gd name="connsiteY0" fmla="*/ 659029 h 706308"/>
                  <a:gd name="connsiteX1" fmla="*/ 156519 w 1482811"/>
                  <a:gd name="connsiteY1" fmla="*/ 626077 h 706308"/>
                  <a:gd name="connsiteX2" fmla="*/ 230660 w 1482811"/>
                  <a:gd name="connsiteY2" fmla="*/ 148283 h 706308"/>
                  <a:gd name="connsiteX3" fmla="*/ 296562 w 1482811"/>
                  <a:gd name="connsiteY3" fmla="*/ 691980 h 706308"/>
                  <a:gd name="connsiteX4" fmla="*/ 362465 w 1482811"/>
                  <a:gd name="connsiteY4" fmla="*/ 296564 h 706308"/>
                  <a:gd name="connsiteX5" fmla="*/ 453081 w 1482811"/>
                  <a:gd name="connsiteY5" fmla="*/ 659029 h 706308"/>
                  <a:gd name="connsiteX6" fmla="*/ 576649 w 1482811"/>
                  <a:gd name="connsiteY6" fmla="*/ 263613 h 706308"/>
                  <a:gd name="connsiteX7" fmla="*/ 667265 w 1482811"/>
                  <a:gd name="connsiteY7" fmla="*/ 642553 h 706308"/>
                  <a:gd name="connsiteX8" fmla="*/ 733168 w 1482811"/>
                  <a:gd name="connsiteY8" fmla="*/ 2 h 706308"/>
                  <a:gd name="connsiteX9" fmla="*/ 840260 w 1482811"/>
                  <a:gd name="connsiteY9" fmla="*/ 650791 h 706308"/>
                  <a:gd name="connsiteX10" fmla="*/ 947351 w 1482811"/>
                  <a:gd name="connsiteY10" fmla="*/ 362467 h 706308"/>
                  <a:gd name="connsiteX11" fmla="*/ 1062681 w 1482811"/>
                  <a:gd name="connsiteY11" fmla="*/ 650791 h 706308"/>
                  <a:gd name="connsiteX12" fmla="*/ 1153297 w 1482811"/>
                  <a:gd name="connsiteY12" fmla="*/ 255375 h 706308"/>
                  <a:gd name="connsiteX13" fmla="*/ 1243914 w 1482811"/>
                  <a:gd name="connsiteY13" fmla="*/ 675504 h 706308"/>
                  <a:gd name="connsiteX14" fmla="*/ 1301579 w 1482811"/>
                  <a:gd name="connsiteY14" fmla="*/ 107094 h 706308"/>
                  <a:gd name="connsiteX15" fmla="*/ 1416908 w 1482811"/>
                  <a:gd name="connsiteY15" fmla="*/ 691980 h 706308"/>
                  <a:gd name="connsiteX16" fmla="*/ 1482811 w 1482811"/>
                  <a:gd name="connsiteY16" fmla="*/ 469559 h 7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11" h="706308">
                    <a:moveTo>
                      <a:pt x="0" y="659029"/>
                    </a:moveTo>
                    <a:cubicBezTo>
                      <a:pt x="59038" y="685115"/>
                      <a:pt x="118076" y="711201"/>
                      <a:pt x="156519" y="626077"/>
                    </a:cubicBezTo>
                    <a:cubicBezTo>
                      <a:pt x="194962" y="540953"/>
                      <a:pt x="207319" y="137299"/>
                      <a:pt x="230660" y="148283"/>
                    </a:cubicBezTo>
                    <a:cubicBezTo>
                      <a:pt x="254001" y="159267"/>
                      <a:pt x="274595" y="667267"/>
                      <a:pt x="296562" y="691980"/>
                    </a:cubicBezTo>
                    <a:cubicBezTo>
                      <a:pt x="318530" y="716694"/>
                      <a:pt x="336379" y="302056"/>
                      <a:pt x="362465" y="296564"/>
                    </a:cubicBezTo>
                    <a:cubicBezTo>
                      <a:pt x="388552" y="291072"/>
                      <a:pt x="417384" y="664521"/>
                      <a:pt x="453081" y="659029"/>
                    </a:cubicBezTo>
                    <a:cubicBezTo>
                      <a:pt x="488778" y="653537"/>
                      <a:pt x="540952" y="266359"/>
                      <a:pt x="576649" y="263613"/>
                    </a:cubicBezTo>
                    <a:cubicBezTo>
                      <a:pt x="612346" y="260867"/>
                      <a:pt x="641179" y="686488"/>
                      <a:pt x="667265" y="642553"/>
                    </a:cubicBezTo>
                    <a:cubicBezTo>
                      <a:pt x="693352" y="598618"/>
                      <a:pt x="704336" y="-1371"/>
                      <a:pt x="733168" y="2"/>
                    </a:cubicBezTo>
                    <a:cubicBezTo>
                      <a:pt x="762000" y="1375"/>
                      <a:pt x="804563" y="590380"/>
                      <a:pt x="840260" y="650791"/>
                    </a:cubicBezTo>
                    <a:cubicBezTo>
                      <a:pt x="875957" y="711202"/>
                      <a:pt x="910281" y="362467"/>
                      <a:pt x="947351" y="362467"/>
                    </a:cubicBezTo>
                    <a:cubicBezTo>
                      <a:pt x="984421" y="362467"/>
                      <a:pt x="1028357" y="668640"/>
                      <a:pt x="1062681" y="650791"/>
                    </a:cubicBezTo>
                    <a:cubicBezTo>
                      <a:pt x="1097005" y="632942"/>
                      <a:pt x="1123092" y="251256"/>
                      <a:pt x="1153297" y="255375"/>
                    </a:cubicBezTo>
                    <a:cubicBezTo>
                      <a:pt x="1183502" y="259494"/>
                      <a:pt x="1219200" y="700217"/>
                      <a:pt x="1243914" y="675504"/>
                    </a:cubicBezTo>
                    <a:cubicBezTo>
                      <a:pt x="1268628" y="650791"/>
                      <a:pt x="1272747" y="104348"/>
                      <a:pt x="1301579" y="107094"/>
                    </a:cubicBezTo>
                    <a:cubicBezTo>
                      <a:pt x="1330411" y="109840"/>
                      <a:pt x="1386703" y="631569"/>
                      <a:pt x="1416908" y="691980"/>
                    </a:cubicBezTo>
                    <a:cubicBezTo>
                      <a:pt x="1447113" y="752391"/>
                      <a:pt x="1464962" y="610975"/>
                      <a:pt x="1482811" y="469559"/>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a:extLst>
                  <a:ext uri="{FF2B5EF4-FFF2-40B4-BE49-F238E27FC236}">
                    <a16:creationId xmlns:a16="http://schemas.microsoft.com/office/drawing/2014/main" id="{A3F6A16C-2FC9-DF42-B7C8-348F8DBB0A10}"/>
                  </a:ext>
                </a:extLst>
              </p:cNvPr>
              <p:cNvSpPr/>
              <p:nvPr/>
            </p:nvSpPr>
            <p:spPr>
              <a:xfrm>
                <a:off x="1598035" y="23633104"/>
                <a:ext cx="1482811" cy="706308"/>
              </a:xfrm>
              <a:custGeom>
                <a:avLst/>
                <a:gdLst>
                  <a:gd name="connsiteX0" fmla="*/ 0 w 1482811"/>
                  <a:gd name="connsiteY0" fmla="*/ 659029 h 706308"/>
                  <a:gd name="connsiteX1" fmla="*/ 156519 w 1482811"/>
                  <a:gd name="connsiteY1" fmla="*/ 626077 h 706308"/>
                  <a:gd name="connsiteX2" fmla="*/ 230660 w 1482811"/>
                  <a:gd name="connsiteY2" fmla="*/ 148283 h 706308"/>
                  <a:gd name="connsiteX3" fmla="*/ 296562 w 1482811"/>
                  <a:gd name="connsiteY3" fmla="*/ 691980 h 706308"/>
                  <a:gd name="connsiteX4" fmla="*/ 362465 w 1482811"/>
                  <a:gd name="connsiteY4" fmla="*/ 296564 h 706308"/>
                  <a:gd name="connsiteX5" fmla="*/ 453081 w 1482811"/>
                  <a:gd name="connsiteY5" fmla="*/ 659029 h 706308"/>
                  <a:gd name="connsiteX6" fmla="*/ 576649 w 1482811"/>
                  <a:gd name="connsiteY6" fmla="*/ 263613 h 706308"/>
                  <a:gd name="connsiteX7" fmla="*/ 667265 w 1482811"/>
                  <a:gd name="connsiteY7" fmla="*/ 642553 h 706308"/>
                  <a:gd name="connsiteX8" fmla="*/ 733168 w 1482811"/>
                  <a:gd name="connsiteY8" fmla="*/ 2 h 706308"/>
                  <a:gd name="connsiteX9" fmla="*/ 840260 w 1482811"/>
                  <a:gd name="connsiteY9" fmla="*/ 650791 h 706308"/>
                  <a:gd name="connsiteX10" fmla="*/ 947351 w 1482811"/>
                  <a:gd name="connsiteY10" fmla="*/ 362467 h 706308"/>
                  <a:gd name="connsiteX11" fmla="*/ 1062681 w 1482811"/>
                  <a:gd name="connsiteY11" fmla="*/ 650791 h 706308"/>
                  <a:gd name="connsiteX12" fmla="*/ 1153297 w 1482811"/>
                  <a:gd name="connsiteY12" fmla="*/ 255375 h 706308"/>
                  <a:gd name="connsiteX13" fmla="*/ 1243914 w 1482811"/>
                  <a:gd name="connsiteY13" fmla="*/ 675504 h 706308"/>
                  <a:gd name="connsiteX14" fmla="*/ 1301579 w 1482811"/>
                  <a:gd name="connsiteY14" fmla="*/ 107094 h 706308"/>
                  <a:gd name="connsiteX15" fmla="*/ 1416908 w 1482811"/>
                  <a:gd name="connsiteY15" fmla="*/ 691980 h 706308"/>
                  <a:gd name="connsiteX16" fmla="*/ 1482811 w 1482811"/>
                  <a:gd name="connsiteY16" fmla="*/ 469559 h 7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11" h="706308">
                    <a:moveTo>
                      <a:pt x="0" y="659029"/>
                    </a:moveTo>
                    <a:cubicBezTo>
                      <a:pt x="59038" y="685115"/>
                      <a:pt x="118076" y="711201"/>
                      <a:pt x="156519" y="626077"/>
                    </a:cubicBezTo>
                    <a:cubicBezTo>
                      <a:pt x="194962" y="540953"/>
                      <a:pt x="207319" y="137299"/>
                      <a:pt x="230660" y="148283"/>
                    </a:cubicBezTo>
                    <a:cubicBezTo>
                      <a:pt x="254001" y="159267"/>
                      <a:pt x="274595" y="667267"/>
                      <a:pt x="296562" y="691980"/>
                    </a:cubicBezTo>
                    <a:cubicBezTo>
                      <a:pt x="318530" y="716694"/>
                      <a:pt x="336379" y="302056"/>
                      <a:pt x="362465" y="296564"/>
                    </a:cubicBezTo>
                    <a:cubicBezTo>
                      <a:pt x="388552" y="291072"/>
                      <a:pt x="417384" y="664521"/>
                      <a:pt x="453081" y="659029"/>
                    </a:cubicBezTo>
                    <a:cubicBezTo>
                      <a:pt x="488778" y="653537"/>
                      <a:pt x="540952" y="266359"/>
                      <a:pt x="576649" y="263613"/>
                    </a:cubicBezTo>
                    <a:cubicBezTo>
                      <a:pt x="612346" y="260867"/>
                      <a:pt x="641179" y="686488"/>
                      <a:pt x="667265" y="642553"/>
                    </a:cubicBezTo>
                    <a:cubicBezTo>
                      <a:pt x="693352" y="598618"/>
                      <a:pt x="704336" y="-1371"/>
                      <a:pt x="733168" y="2"/>
                    </a:cubicBezTo>
                    <a:cubicBezTo>
                      <a:pt x="762000" y="1375"/>
                      <a:pt x="804563" y="590380"/>
                      <a:pt x="840260" y="650791"/>
                    </a:cubicBezTo>
                    <a:cubicBezTo>
                      <a:pt x="875957" y="711202"/>
                      <a:pt x="910281" y="362467"/>
                      <a:pt x="947351" y="362467"/>
                    </a:cubicBezTo>
                    <a:cubicBezTo>
                      <a:pt x="984421" y="362467"/>
                      <a:pt x="1028357" y="668640"/>
                      <a:pt x="1062681" y="650791"/>
                    </a:cubicBezTo>
                    <a:cubicBezTo>
                      <a:pt x="1097005" y="632942"/>
                      <a:pt x="1123092" y="251256"/>
                      <a:pt x="1153297" y="255375"/>
                    </a:cubicBezTo>
                    <a:cubicBezTo>
                      <a:pt x="1183502" y="259494"/>
                      <a:pt x="1219200" y="700217"/>
                      <a:pt x="1243914" y="675504"/>
                    </a:cubicBezTo>
                    <a:cubicBezTo>
                      <a:pt x="1268628" y="650791"/>
                      <a:pt x="1272747" y="104348"/>
                      <a:pt x="1301579" y="107094"/>
                    </a:cubicBezTo>
                    <a:cubicBezTo>
                      <a:pt x="1330411" y="109840"/>
                      <a:pt x="1386703" y="631569"/>
                      <a:pt x="1416908" y="691980"/>
                    </a:cubicBezTo>
                    <a:cubicBezTo>
                      <a:pt x="1447113" y="752391"/>
                      <a:pt x="1464962" y="610975"/>
                      <a:pt x="1482811" y="46955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CB650D05-5C52-864F-B7BE-6CB34AA18052}"/>
                </a:ext>
              </a:extLst>
            </p:cNvPr>
            <p:cNvGrpSpPr/>
            <p:nvPr/>
          </p:nvGrpSpPr>
          <p:grpSpPr>
            <a:xfrm rot="16200000">
              <a:off x="73465" y="24527383"/>
              <a:ext cx="1709681" cy="702535"/>
              <a:chOff x="943813" y="21907052"/>
              <a:chExt cx="2978505" cy="973872"/>
            </a:xfrm>
            <a:scene3d>
              <a:camera prst="orthographicFront">
                <a:rot lat="0" lon="300000" rev="0"/>
              </a:camera>
              <a:lightRig rig="threePt" dir="t"/>
            </a:scene3d>
          </p:grpSpPr>
          <p:sp>
            <p:nvSpPr>
              <p:cNvPr id="290" name="Arc 289">
                <a:extLst>
                  <a:ext uri="{FF2B5EF4-FFF2-40B4-BE49-F238E27FC236}">
                    <a16:creationId xmlns:a16="http://schemas.microsoft.com/office/drawing/2014/main" id="{D177DEED-41BD-8F47-8B1F-26D0B34F3DDB}"/>
                  </a:ext>
                </a:extLst>
              </p:cNvPr>
              <p:cNvSpPr/>
              <p:nvPr/>
            </p:nvSpPr>
            <p:spPr>
              <a:xfrm rot="16200000">
                <a:off x="950103" y="21900762"/>
                <a:ext cx="961291" cy="973872"/>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846F8C04-85DE-CB4B-A5C3-CF7FBE0C913A}"/>
                  </a:ext>
                </a:extLst>
              </p:cNvPr>
              <p:cNvCxnSpPr>
                <a:cxnSpLocks/>
              </p:cNvCxnSpPr>
              <p:nvPr/>
            </p:nvCxnSpPr>
            <p:spPr>
              <a:xfrm>
                <a:off x="1430045" y="21907052"/>
                <a:ext cx="2021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Arc 291">
                <a:extLst>
                  <a:ext uri="{FF2B5EF4-FFF2-40B4-BE49-F238E27FC236}">
                    <a16:creationId xmlns:a16="http://schemas.microsoft.com/office/drawing/2014/main" id="{2E513FB6-F979-4C40-8958-D3036E3D1AC3}"/>
                  </a:ext>
                </a:extLst>
              </p:cNvPr>
              <p:cNvSpPr/>
              <p:nvPr/>
            </p:nvSpPr>
            <p:spPr>
              <a:xfrm>
                <a:off x="2961027" y="21907052"/>
                <a:ext cx="961291" cy="973872"/>
              </a:xfrm>
              <a:prstGeom prst="arc">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3" name="TextBox 292">
              <a:extLst>
                <a:ext uri="{FF2B5EF4-FFF2-40B4-BE49-F238E27FC236}">
                  <a16:creationId xmlns:a16="http://schemas.microsoft.com/office/drawing/2014/main" id="{3C019023-9C93-AA4C-85E5-76EAFC573B04}"/>
                </a:ext>
              </a:extLst>
            </p:cNvPr>
            <p:cNvSpPr txBox="1"/>
            <p:nvPr/>
          </p:nvSpPr>
          <p:spPr>
            <a:xfrm>
              <a:off x="1048413" y="25453987"/>
              <a:ext cx="1493714" cy="584775"/>
            </a:xfrm>
            <a:prstGeom prst="rect">
              <a:avLst/>
            </a:prstGeom>
            <a:noFill/>
          </p:spPr>
          <p:txBody>
            <a:bodyPr wrap="square" rtlCol="0">
              <a:spAutoFit/>
            </a:bodyPr>
            <a:lstStyle/>
            <a:p>
              <a:r>
                <a:rPr lang="en-US" sz="3200" dirty="0" err="1"/>
                <a:t>Tophat</a:t>
              </a:r>
              <a:endParaRPr lang="en-US" sz="2800" dirty="0"/>
            </a:p>
          </p:txBody>
        </p:sp>
        <p:cxnSp>
          <p:nvCxnSpPr>
            <p:cNvPr id="295" name="Straight Arrow Connector 294">
              <a:extLst>
                <a:ext uri="{FF2B5EF4-FFF2-40B4-BE49-F238E27FC236}">
                  <a16:creationId xmlns:a16="http://schemas.microsoft.com/office/drawing/2014/main" id="{3B451928-2539-224B-ADC8-45CDDACE4185}"/>
                </a:ext>
              </a:extLst>
            </p:cNvPr>
            <p:cNvCxnSpPr>
              <a:cxnSpLocks/>
              <a:stCxn id="293" idx="3"/>
              <a:endCxn id="304" idx="1"/>
            </p:cNvCxnSpPr>
            <p:nvPr/>
          </p:nvCxnSpPr>
          <p:spPr>
            <a:xfrm flipV="1">
              <a:off x="2542127" y="25391428"/>
              <a:ext cx="866917" cy="354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E991FF3F-BC14-ED46-AFA8-477DACABB704}"/>
                </a:ext>
              </a:extLst>
            </p:cNvPr>
            <p:cNvSpPr txBox="1"/>
            <p:nvPr/>
          </p:nvSpPr>
          <p:spPr>
            <a:xfrm>
              <a:off x="3409044" y="25160595"/>
              <a:ext cx="1254700" cy="461665"/>
            </a:xfrm>
            <a:prstGeom prst="rect">
              <a:avLst/>
            </a:prstGeom>
            <a:noFill/>
          </p:spPr>
          <p:txBody>
            <a:bodyPr wrap="square" rtlCol="0">
              <a:spAutoFit/>
            </a:bodyPr>
            <a:lstStyle/>
            <a:p>
              <a:r>
                <a:rPr lang="en-US" sz="2400" dirty="0"/>
                <a:t>Cufflinks</a:t>
              </a:r>
            </a:p>
          </p:txBody>
        </p:sp>
        <p:cxnSp>
          <p:nvCxnSpPr>
            <p:cNvPr id="305" name="Straight Arrow Connector 304">
              <a:extLst>
                <a:ext uri="{FF2B5EF4-FFF2-40B4-BE49-F238E27FC236}">
                  <a16:creationId xmlns:a16="http://schemas.microsoft.com/office/drawing/2014/main" id="{35262950-F030-744F-901F-DED924F32D1B}"/>
                </a:ext>
              </a:extLst>
            </p:cNvPr>
            <p:cNvCxnSpPr>
              <a:cxnSpLocks/>
            </p:cNvCxnSpPr>
            <p:nvPr/>
          </p:nvCxnSpPr>
          <p:spPr>
            <a:xfrm flipV="1">
              <a:off x="4728537" y="25407872"/>
              <a:ext cx="1076802" cy="1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8200659B-342A-A84C-8296-0FE60E1408D1}"/>
                </a:ext>
              </a:extLst>
            </p:cNvPr>
            <p:cNvSpPr txBox="1"/>
            <p:nvPr/>
          </p:nvSpPr>
          <p:spPr>
            <a:xfrm>
              <a:off x="3297616" y="26239937"/>
              <a:ext cx="1921893" cy="461665"/>
            </a:xfrm>
            <a:prstGeom prst="rect">
              <a:avLst/>
            </a:prstGeom>
            <a:noFill/>
          </p:spPr>
          <p:txBody>
            <a:bodyPr wrap="square" rtlCol="0">
              <a:spAutoFit/>
            </a:bodyPr>
            <a:lstStyle/>
            <a:p>
              <a:r>
                <a:rPr lang="en-US" sz="2400" dirty="0" err="1"/>
                <a:t>HTseq</a:t>
              </a:r>
              <a:r>
                <a:rPr lang="en-US" sz="2400" dirty="0"/>
                <a:t>-count</a:t>
              </a:r>
            </a:p>
          </p:txBody>
        </p:sp>
        <p:cxnSp>
          <p:nvCxnSpPr>
            <p:cNvPr id="309" name="Straight Arrow Connector 308">
              <a:extLst>
                <a:ext uri="{FF2B5EF4-FFF2-40B4-BE49-F238E27FC236}">
                  <a16:creationId xmlns:a16="http://schemas.microsoft.com/office/drawing/2014/main" id="{0471F8CB-A8EB-4E44-8A6B-7A28DFD55E3A}"/>
                </a:ext>
              </a:extLst>
            </p:cNvPr>
            <p:cNvCxnSpPr>
              <a:cxnSpLocks/>
              <a:stCxn id="293" idx="3"/>
              <a:endCxn id="308" idx="1"/>
            </p:cNvCxnSpPr>
            <p:nvPr/>
          </p:nvCxnSpPr>
          <p:spPr>
            <a:xfrm>
              <a:off x="2542127" y="25746375"/>
              <a:ext cx="755489" cy="72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2EC6769C-3C16-1E4B-88C2-E6D8C40FD915}"/>
                </a:ext>
              </a:extLst>
            </p:cNvPr>
            <p:cNvCxnSpPr>
              <a:cxnSpLocks/>
            </p:cNvCxnSpPr>
            <p:nvPr/>
          </p:nvCxnSpPr>
          <p:spPr>
            <a:xfrm>
              <a:off x="5130065" y="26504245"/>
              <a:ext cx="1050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8F2799CE-B7C5-3F44-B4A9-BABC7333F28D}"/>
                </a:ext>
              </a:extLst>
            </p:cNvPr>
            <p:cNvSpPr txBox="1"/>
            <p:nvPr/>
          </p:nvSpPr>
          <p:spPr>
            <a:xfrm>
              <a:off x="6079722" y="25178541"/>
              <a:ext cx="1630359" cy="461665"/>
            </a:xfrm>
            <a:prstGeom prst="rect">
              <a:avLst/>
            </a:prstGeom>
            <a:noFill/>
          </p:spPr>
          <p:txBody>
            <a:bodyPr wrap="square" rtlCol="0">
              <a:spAutoFit/>
            </a:bodyPr>
            <a:lstStyle/>
            <a:p>
              <a:r>
                <a:rPr lang="en-US" sz="2400" dirty="0" err="1"/>
                <a:t>Cuffdiff</a:t>
              </a:r>
              <a:endParaRPr lang="en-US" sz="2400" dirty="0"/>
            </a:p>
          </p:txBody>
        </p:sp>
        <p:sp>
          <p:nvSpPr>
            <p:cNvPr id="321" name="TextBox 320">
              <a:extLst>
                <a:ext uri="{FF2B5EF4-FFF2-40B4-BE49-F238E27FC236}">
                  <a16:creationId xmlns:a16="http://schemas.microsoft.com/office/drawing/2014/main" id="{A98F9489-4849-9D44-892C-40A6D7F8EA89}"/>
                </a:ext>
              </a:extLst>
            </p:cNvPr>
            <p:cNvSpPr txBox="1"/>
            <p:nvPr/>
          </p:nvSpPr>
          <p:spPr>
            <a:xfrm>
              <a:off x="6457539" y="26269041"/>
              <a:ext cx="1523262" cy="461665"/>
            </a:xfrm>
            <a:prstGeom prst="rect">
              <a:avLst/>
            </a:prstGeom>
            <a:noFill/>
          </p:spPr>
          <p:txBody>
            <a:bodyPr wrap="square" rtlCol="0">
              <a:spAutoFit/>
            </a:bodyPr>
            <a:lstStyle/>
            <a:p>
              <a:r>
                <a:rPr lang="en-US" sz="2400" dirty="0"/>
                <a:t>DESeq2</a:t>
              </a:r>
            </a:p>
          </p:txBody>
        </p:sp>
        <p:cxnSp>
          <p:nvCxnSpPr>
            <p:cNvPr id="322" name="Straight Arrow Connector 321">
              <a:extLst>
                <a:ext uri="{FF2B5EF4-FFF2-40B4-BE49-F238E27FC236}">
                  <a16:creationId xmlns:a16="http://schemas.microsoft.com/office/drawing/2014/main" id="{06366AF0-EA73-3A46-8F6D-C63732E436B7}"/>
                </a:ext>
              </a:extLst>
            </p:cNvPr>
            <p:cNvCxnSpPr>
              <a:cxnSpLocks/>
            </p:cNvCxnSpPr>
            <p:nvPr/>
          </p:nvCxnSpPr>
          <p:spPr>
            <a:xfrm>
              <a:off x="7358961" y="25372988"/>
              <a:ext cx="1031722" cy="1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7" name="TextBox 326">
              <a:extLst>
                <a:ext uri="{FF2B5EF4-FFF2-40B4-BE49-F238E27FC236}">
                  <a16:creationId xmlns:a16="http://schemas.microsoft.com/office/drawing/2014/main" id="{9C65763B-F6C4-D648-83DD-F406472D7704}"/>
                </a:ext>
              </a:extLst>
            </p:cNvPr>
            <p:cNvSpPr txBox="1"/>
            <p:nvPr/>
          </p:nvSpPr>
          <p:spPr>
            <a:xfrm>
              <a:off x="8795145" y="25178541"/>
              <a:ext cx="2674446" cy="461665"/>
            </a:xfrm>
            <a:prstGeom prst="rect">
              <a:avLst/>
            </a:prstGeom>
            <a:noFill/>
          </p:spPr>
          <p:txBody>
            <a:bodyPr wrap="square" rtlCol="0">
              <a:spAutoFit/>
            </a:bodyPr>
            <a:lstStyle/>
            <a:p>
              <a:r>
                <a:rPr lang="en-US" sz="2400" dirty="0"/>
                <a:t>R (custom scripts)</a:t>
              </a:r>
            </a:p>
          </p:txBody>
        </p:sp>
      </p:grpSp>
      <p:graphicFrame>
        <p:nvGraphicFramePr>
          <p:cNvPr id="329" name="Chart 328">
            <a:extLst>
              <a:ext uri="{FF2B5EF4-FFF2-40B4-BE49-F238E27FC236}">
                <a16:creationId xmlns:a16="http://schemas.microsoft.com/office/drawing/2014/main" id="{4D95E8D7-65C4-EE49-A787-73EB9510CECB}"/>
              </a:ext>
            </a:extLst>
          </p:cNvPr>
          <p:cNvGraphicFramePr>
            <a:graphicFrameLocks/>
          </p:cNvGraphicFramePr>
          <p:nvPr>
            <p:extLst>
              <p:ext uri="{D42A27DB-BD31-4B8C-83A1-F6EECF244321}">
                <p14:modId xmlns:p14="http://schemas.microsoft.com/office/powerpoint/2010/main" val="2182365108"/>
              </p:ext>
            </p:extLst>
          </p:nvPr>
        </p:nvGraphicFramePr>
        <p:xfrm>
          <a:off x="12171407" y="23306517"/>
          <a:ext cx="10881764" cy="8325916"/>
        </p:xfrm>
        <a:graphic>
          <a:graphicData uri="http://schemas.openxmlformats.org/drawingml/2006/chart">
            <c:chart xmlns:c="http://schemas.openxmlformats.org/drawingml/2006/chart" xmlns:r="http://schemas.openxmlformats.org/officeDocument/2006/relationships" r:id="rId12"/>
          </a:graphicData>
        </a:graphic>
      </p:graphicFrame>
      <p:cxnSp>
        <p:nvCxnSpPr>
          <p:cNvPr id="335" name="Straight Connector 334">
            <a:extLst>
              <a:ext uri="{FF2B5EF4-FFF2-40B4-BE49-F238E27FC236}">
                <a16:creationId xmlns:a16="http://schemas.microsoft.com/office/drawing/2014/main" id="{7EB40692-23ED-EC43-9655-3B23389D63CB}"/>
              </a:ext>
            </a:extLst>
          </p:cNvPr>
          <p:cNvCxnSpPr>
            <a:cxnSpLocks/>
          </p:cNvCxnSpPr>
          <p:nvPr/>
        </p:nvCxnSpPr>
        <p:spPr>
          <a:xfrm>
            <a:off x="0" y="25874427"/>
            <a:ext cx="11499287"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3C8EE9F-B168-5544-ADB1-D4D15C2CC6E8}"/>
              </a:ext>
            </a:extLst>
          </p:cNvPr>
          <p:cNvCxnSpPr>
            <a:cxnSpLocks/>
          </p:cNvCxnSpPr>
          <p:nvPr/>
        </p:nvCxnSpPr>
        <p:spPr>
          <a:xfrm>
            <a:off x="0" y="16355163"/>
            <a:ext cx="11499287"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2559DBB-32FD-0745-A2D2-936FC4766FCC}"/>
              </a:ext>
            </a:extLst>
          </p:cNvPr>
          <p:cNvCxnSpPr>
            <a:cxnSpLocks/>
          </p:cNvCxnSpPr>
          <p:nvPr/>
        </p:nvCxnSpPr>
        <p:spPr>
          <a:xfrm flipV="1">
            <a:off x="24110493" y="12354536"/>
            <a:ext cx="12465507"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E161008-F42B-084A-8DDF-0435164AA771}"/>
              </a:ext>
            </a:extLst>
          </p:cNvPr>
          <p:cNvCxnSpPr>
            <a:cxnSpLocks/>
          </p:cNvCxnSpPr>
          <p:nvPr/>
        </p:nvCxnSpPr>
        <p:spPr>
          <a:xfrm>
            <a:off x="24110493" y="23245808"/>
            <a:ext cx="12465507"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F60C5F2-A3BE-F84F-B342-2B6FF582010E}"/>
              </a:ext>
            </a:extLst>
          </p:cNvPr>
          <p:cNvCxnSpPr>
            <a:cxnSpLocks/>
          </p:cNvCxnSpPr>
          <p:nvPr/>
        </p:nvCxnSpPr>
        <p:spPr>
          <a:xfrm>
            <a:off x="24116659" y="28961563"/>
            <a:ext cx="12463272"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sp>
        <p:nvSpPr>
          <p:cNvPr id="354" name="Rectangle 353">
            <a:extLst>
              <a:ext uri="{FF2B5EF4-FFF2-40B4-BE49-F238E27FC236}">
                <a16:creationId xmlns:a16="http://schemas.microsoft.com/office/drawing/2014/main" id="{0067E186-1DBB-5749-9E82-47A2B4AD72C8}"/>
              </a:ext>
            </a:extLst>
          </p:cNvPr>
          <p:cNvSpPr/>
          <p:nvPr/>
        </p:nvSpPr>
        <p:spPr>
          <a:xfrm>
            <a:off x="33275859" y="11860439"/>
            <a:ext cx="382772" cy="473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a:extLst>
              <a:ext uri="{FF2B5EF4-FFF2-40B4-BE49-F238E27FC236}">
                <a16:creationId xmlns:a16="http://schemas.microsoft.com/office/drawing/2014/main" id="{712E88A6-DF28-9D4C-A2A7-660AE30F4004}"/>
              </a:ext>
            </a:extLst>
          </p:cNvPr>
          <p:cNvSpPr txBox="1"/>
          <p:nvPr/>
        </p:nvSpPr>
        <p:spPr>
          <a:xfrm>
            <a:off x="24451071" y="9610181"/>
            <a:ext cx="6399541" cy="2554545"/>
          </a:xfrm>
          <a:prstGeom prst="rect">
            <a:avLst/>
          </a:prstGeom>
          <a:noFill/>
        </p:spPr>
        <p:txBody>
          <a:bodyPr wrap="square" rtlCol="0">
            <a:spAutoFit/>
          </a:bodyPr>
          <a:lstStyle/>
          <a:p>
            <a:r>
              <a:rPr lang="en-US" sz="2000" dirty="0"/>
              <a:t>Venn diagram showing overlap of differentially expressed genes on euploid chromosomes shared between aneuploid samples	  </a:t>
            </a:r>
          </a:p>
          <a:p>
            <a:pPr algn="r"/>
            <a:r>
              <a:rPr lang="en-US" sz="2000" dirty="0"/>
              <a:t> A: Trisomy </a:t>
            </a:r>
            <a:r>
              <a:rPr lang="en-US" sz="2000" dirty="0" err="1"/>
              <a:t>Chr</a:t>
            </a:r>
            <a:r>
              <a:rPr lang="en-US" sz="2000" dirty="0"/>
              <a:t> V</a:t>
            </a:r>
          </a:p>
          <a:p>
            <a:pPr algn="r"/>
            <a:r>
              <a:rPr lang="en-US" sz="2000" dirty="0"/>
              <a:t>B: Trisomy </a:t>
            </a:r>
            <a:r>
              <a:rPr lang="en-US" sz="2000" dirty="0" err="1"/>
              <a:t>Chr</a:t>
            </a:r>
            <a:r>
              <a:rPr lang="en-US" sz="2000" dirty="0"/>
              <a:t> I </a:t>
            </a:r>
          </a:p>
          <a:p>
            <a:pPr algn="r"/>
            <a:r>
              <a:rPr lang="en-US" sz="2000" dirty="0"/>
              <a:t>C: Trisomy </a:t>
            </a:r>
            <a:r>
              <a:rPr lang="en-US" sz="2000" dirty="0" err="1"/>
              <a:t>Chr</a:t>
            </a:r>
            <a:r>
              <a:rPr lang="en-US" sz="2000" dirty="0"/>
              <a:t> I, XII</a:t>
            </a:r>
          </a:p>
          <a:p>
            <a:pPr algn="r"/>
            <a:r>
              <a:rPr lang="en-US" sz="2000" dirty="0"/>
              <a:t>D: Trisomy </a:t>
            </a:r>
            <a:r>
              <a:rPr lang="en-US" sz="2000" dirty="0" err="1"/>
              <a:t>Chr</a:t>
            </a:r>
            <a:r>
              <a:rPr lang="en-US" sz="2000" dirty="0"/>
              <a:t> VII</a:t>
            </a:r>
          </a:p>
          <a:p>
            <a:pPr algn="r"/>
            <a:r>
              <a:rPr lang="en-US" sz="2000" dirty="0"/>
              <a:t>E: Trisomy </a:t>
            </a:r>
            <a:r>
              <a:rPr lang="en-US" sz="2000" dirty="0" err="1"/>
              <a:t>Chr</a:t>
            </a:r>
            <a:r>
              <a:rPr lang="en-US" sz="2000" dirty="0"/>
              <a:t> XII</a:t>
            </a:r>
          </a:p>
        </p:txBody>
      </p:sp>
      <p:sp>
        <p:nvSpPr>
          <p:cNvPr id="370" name="TextBox 369">
            <a:extLst>
              <a:ext uri="{FF2B5EF4-FFF2-40B4-BE49-F238E27FC236}">
                <a16:creationId xmlns:a16="http://schemas.microsoft.com/office/drawing/2014/main" id="{A5C290A1-B96C-A840-8CC8-F065EE448BB3}"/>
              </a:ext>
            </a:extLst>
          </p:cNvPr>
          <p:cNvSpPr txBox="1"/>
          <p:nvPr/>
        </p:nvSpPr>
        <p:spPr>
          <a:xfrm>
            <a:off x="24451070" y="18944368"/>
            <a:ext cx="11774603" cy="830997"/>
          </a:xfrm>
          <a:prstGeom prst="rect">
            <a:avLst/>
          </a:prstGeom>
          <a:noFill/>
        </p:spPr>
        <p:txBody>
          <a:bodyPr wrap="square" rtlCol="0">
            <a:spAutoFit/>
          </a:bodyPr>
          <a:lstStyle/>
          <a:p>
            <a:r>
              <a:rPr lang="en-US" sz="2400" i="1" dirty="0"/>
              <a:t>Left: </a:t>
            </a:r>
            <a:r>
              <a:rPr lang="en-US" sz="2400" dirty="0"/>
              <a:t>Venn diagram depicting overlap of differentially expressed genes in five different euploid lines (heterozygous hybrid strain). </a:t>
            </a:r>
            <a:r>
              <a:rPr lang="en-US" sz="2400" i="1" dirty="0"/>
              <a:t>Right: </a:t>
            </a:r>
            <a:r>
              <a:rPr lang="en-US" sz="2400" dirty="0"/>
              <a:t>GO enrichment of the 330 shared genes. </a:t>
            </a:r>
          </a:p>
        </p:txBody>
      </p:sp>
      <p:cxnSp>
        <p:nvCxnSpPr>
          <p:cNvPr id="371" name="Straight Arrow Connector 370">
            <a:extLst>
              <a:ext uri="{FF2B5EF4-FFF2-40B4-BE49-F238E27FC236}">
                <a16:creationId xmlns:a16="http://schemas.microsoft.com/office/drawing/2014/main" id="{815A61B3-91DA-8249-8AF1-0200F619E264}"/>
              </a:ext>
            </a:extLst>
          </p:cNvPr>
          <p:cNvCxnSpPr>
            <a:cxnSpLocks/>
          </p:cNvCxnSpPr>
          <p:nvPr/>
        </p:nvCxnSpPr>
        <p:spPr>
          <a:xfrm>
            <a:off x="7716986" y="25201774"/>
            <a:ext cx="1031722" cy="1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2" name="TextBox 371">
            <a:extLst>
              <a:ext uri="{FF2B5EF4-FFF2-40B4-BE49-F238E27FC236}">
                <a16:creationId xmlns:a16="http://schemas.microsoft.com/office/drawing/2014/main" id="{96F0C0FC-ADDB-774B-A73D-12338E5A79F6}"/>
              </a:ext>
            </a:extLst>
          </p:cNvPr>
          <p:cNvSpPr txBox="1"/>
          <p:nvPr/>
        </p:nvSpPr>
        <p:spPr>
          <a:xfrm>
            <a:off x="8828610" y="24910149"/>
            <a:ext cx="2735078" cy="830997"/>
          </a:xfrm>
          <a:prstGeom prst="rect">
            <a:avLst/>
          </a:prstGeom>
          <a:noFill/>
        </p:spPr>
        <p:txBody>
          <a:bodyPr wrap="square" rtlCol="0">
            <a:spAutoFit/>
          </a:bodyPr>
          <a:lstStyle/>
          <a:p>
            <a:r>
              <a:rPr lang="en-US" sz="2400" dirty="0"/>
              <a:t>GO analysis (</a:t>
            </a:r>
            <a:r>
              <a:rPr lang="en-US" sz="2400" dirty="0" err="1"/>
              <a:t>YeastMine</a:t>
            </a:r>
            <a:r>
              <a:rPr lang="en-US" sz="2400" dirty="0"/>
              <a:t>)</a:t>
            </a:r>
          </a:p>
        </p:txBody>
      </p:sp>
      <p:cxnSp>
        <p:nvCxnSpPr>
          <p:cNvPr id="373" name="Straight Connector 372">
            <a:extLst>
              <a:ext uri="{FF2B5EF4-FFF2-40B4-BE49-F238E27FC236}">
                <a16:creationId xmlns:a16="http://schemas.microsoft.com/office/drawing/2014/main" id="{7B154A6A-9334-F141-B5A1-E4CC471C6E3D}"/>
              </a:ext>
            </a:extLst>
          </p:cNvPr>
          <p:cNvCxnSpPr>
            <a:cxnSpLocks/>
          </p:cNvCxnSpPr>
          <p:nvPr/>
        </p:nvCxnSpPr>
        <p:spPr>
          <a:xfrm>
            <a:off x="24116659" y="33761613"/>
            <a:ext cx="12463272" cy="0"/>
          </a:xfrm>
          <a:prstGeom prst="line">
            <a:avLst/>
          </a:prstGeom>
          <a:ln>
            <a:solidFill>
              <a:srgbClr val="942093">
                <a:alpha val="45882"/>
              </a:srgbClr>
            </a:solidFill>
          </a:ln>
        </p:spPr>
        <p:style>
          <a:lnRef idx="1">
            <a:schemeClr val="accent1"/>
          </a:lnRef>
          <a:fillRef idx="0">
            <a:schemeClr val="accent1"/>
          </a:fillRef>
          <a:effectRef idx="0">
            <a:schemeClr val="accent1"/>
          </a:effectRef>
          <a:fontRef idx="minor">
            <a:schemeClr val="tx1"/>
          </a:fontRef>
        </p:style>
      </p:cxnSp>
      <p:pic>
        <p:nvPicPr>
          <p:cNvPr id="380" name="Picture 379">
            <a:extLst>
              <a:ext uri="{FF2B5EF4-FFF2-40B4-BE49-F238E27FC236}">
                <a16:creationId xmlns:a16="http://schemas.microsoft.com/office/drawing/2014/main" id="{166C4120-C70A-554A-A7C3-00D05A0CCBAB}"/>
              </a:ext>
            </a:extLst>
          </p:cNvPr>
          <p:cNvPicPr>
            <a:picLocks noChangeAspect="1"/>
          </p:cNvPicPr>
          <p:nvPr/>
        </p:nvPicPr>
        <p:blipFill>
          <a:blip r:embed="rId13"/>
          <a:stretch>
            <a:fillRect/>
          </a:stretch>
        </p:blipFill>
        <p:spPr>
          <a:xfrm>
            <a:off x="30575790" y="6396120"/>
            <a:ext cx="5964081" cy="5964081"/>
          </a:xfrm>
          <a:prstGeom prst="rect">
            <a:avLst/>
          </a:prstGeom>
        </p:spPr>
      </p:pic>
    </p:spTree>
    <p:extLst>
      <p:ext uri="{BB962C8B-B14F-4D97-AF65-F5344CB8AC3E}">
        <p14:creationId xmlns:p14="http://schemas.microsoft.com/office/powerpoint/2010/main" val="498286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17095</TotalTime>
  <Words>996</Words>
  <Application>Microsoft Macintosh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McQueary</dc:creator>
  <cp:lastModifiedBy>Holly McQueary</cp:lastModifiedBy>
  <cp:revision>111</cp:revision>
  <cp:lastPrinted>2018-10-03T15:16:34Z</cp:lastPrinted>
  <dcterms:created xsi:type="dcterms:W3CDTF">2018-09-21T18:39:30Z</dcterms:created>
  <dcterms:modified xsi:type="dcterms:W3CDTF">2018-10-03T15:34:57Z</dcterms:modified>
</cp:coreProperties>
</file>