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7" r:id="rId1"/>
  </p:sldMasterIdLst>
  <p:notesMasterIdLst>
    <p:notesMasterId r:id="rId15"/>
  </p:notesMasterIdLst>
  <p:sldIdLst>
    <p:sldId id="256" r:id="rId2"/>
    <p:sldId id="266" r:id="rId3"/>
    <p:sldId id="267" r:id="rId4"/>
    <p:sldId id="264" r:id="rId5"/>
    <p:sldId id="265" r:id="rId6"/>
    <p:sldId id="257" r:id="rId7"/>
    <p:sldId id="258" r:id="rId8"/>
    <p:sldId id="259" r:id="rId9"/>
    <p:sldId id="260" r:id="rId10"/>
    <p:sldId id="262" r:id="rId11"/>
    <p:sldId id="269" r:id="rId12"/>
    <p:sldId id="27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5"/>
    <p:restoredTop sz="80245"/>
  </p:normalViewPr>
  <p:slideViewPr>
    <p:cSldViewPr snapToGrid="0" snapToObjects="1">
      <p:cViewPr>
        <p:scale>
          <a:sx n="80" d="100"/>
          <a:sy n="80" d="100"/>
        </p:scale>
        <p:origin x="6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1C8A1-E01A-644E-9696-275C32127B22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D055E-4706-0148-B4B3-17FF8E4B2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25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Different methods of dosage compensation have arisen multiple times throughout evolutionary history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amount of dosage</a:t>
            </a:r>
            <a:r>
              <a:rPr lang="en-US" baseline="0" dirty="0" smtClean="0"/>
              <a:t> compensation a species has is likely to have important consequences for the evolution of sex chromosomes and gene duplicates.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A25C0-6F3C-994C-B5C4-54000B99E0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9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A25C0-6F3C-994C-B5C4-54000B99E0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6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D055E-4706-0148-B4B3-17FF8E4B2A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79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D055E-4706-0148-B4B3-17FF8E4B2A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8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make the bar width</a:t>
            </a:r>
            <a:r>
              <a:rPr lang="en-US" baseline="0" dirty="0" smtClean="0"/>
              <a:t> uniform across distributions?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D055E-4706-0148-B4B3-17FF8E4B2A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21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D055E-4706-0148-B4B3-17FF8E4B2A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there is the outlier at 0.5 for the aneuploid chromosome</a:t>
            </a:r>
          </a:p>
          <a:p>
            <a:r>
              <a:rPr lang="en-US" dirty="0" smtClean="0"/>
              <a:t>the others are all clustered around</a:t>
            </a:r>
            <a:r>
              <a:rPr lang="en-US" baseline="0" dirty="0" smtClean="0"/>
              <a:t> 0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D055E-4706-0148-B4B3-17FF8E4B2A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4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Looks like they’re not</a:t>
            </a:r>
          </a:p>
          <a:p>
            <a:r>
              <a:rPr lang="en-US" dirty="0" smtClean="0"/>
              <a:t>but</a:t>
            </a:r>
            <a:r>
              <a:rPr lang="en-US" baseline="0" dirty="0" smtClean="0"/>
              <a:t> this is just one line </a:t>
            </a:r>
          </a:p>
          <a:p>
            <a:r>
              <a:rPr lang="en-US" baseline="0" dirty="0" smtClean="0"/>
              <a:t>Next goal: create </a:t>
            </a:r>
            <a:r>
              <a:rPr lang="en-US" baseline="0" dirty="0" err="1" smtClean="0"/>
              <a:t>pipleline</a:t>
            </a:r>
            <a:r>
              <a:rPr lang="en-US" baseline="0" dirty="0" smtClean="0"/>
              <a:t> to look at these individual genes across all of the lines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D055E-4706-0148-B4B3-17FF8E4B2A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71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4758-35C9-9641-8E97-63D502AB0822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5DAF-168A-2945-968A-D10F487E77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4758-35C9-9641-8E97-63D502AB0822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5DAF-168A-2945-968A-D10F487E7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4758-35C9-9641-8E97-63D502AB0822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5DAF-168A-2945-968A-D10F487E7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4758-35C9-9641-8E97-63D502AB0822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5DAF-168A-2945-968A-D10F487E7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4758-35C9-9641-8E97-63D502AB0822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5DAF-168A-2945-968A-D10F487E77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4758-35C9-9641-8E97-63D502AB0822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5DAF-168A-2945-968A-D10F487E7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4758-35C9-9641-8E97-63D502AB0822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5DAF-168A-2945-968A-D10F487E7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4758-35C9-9641-8E97-63D502AB0822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5DAF-168A-2945-968A-D10F487E7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4758-35C9-9641-8E97-63D502AB0822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5DAF-168A-2945-968A-D10F487E7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284758-35C9-9641-8E97-63D502AB0822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C05DAF-168A-2945-968A-D10F487E7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4758-35C9-9641-8E97-63D502AB0822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5DAF-168A-2945-968A-D10F487E7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8284758-35C9-9641-8E97-63D502AB0822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C05DAF-168A-2945-968A-D10F487E77D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3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6" Type="http://schemas.openxmlformats.org/officeDocument/2006/relationships/image" Target="../media/image24.emf"/><Relationship Id="rId7" Type="http://schemas.openxmlformats.org/officeDocument/2006/relationships/image" Target="../media/image25.emf"/><Relationship Id="rId8" Type="http://schemas.openxmlformats.org/officeDocument/2006/relationships/image" Target="../media/image26.emf"/><Relationship Id="rId9" Type="http://schemas.openxmlformats.org/officeDocument/2006/relationships/image" Target="../media/image27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package" Target="../embeddings/Microsoft_Excel_Worksheet1.xlsx"/><Relationship Id="rId5" Type="http://schemas.openxmlformats.org/officeDocument/2006/relationships/image" Target="../media/image3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Dosage compensation in yeast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Meeting</a:t>
            </a:r>
          </a:p>
          <a:p>
            <a:r>
              <a:rPr lang="en-US" dirty="0" smtClean="0"/>
              <a:t>9/29/17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7251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4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 Results: Gene expression relative to disomic average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Used non-parametric test (Mann-Whitney U test) because data not normally distributed</a:t>
            </a:r>
          </a:p>
          <a:p>
            <a:r>
              <a:rPr lang="en-US" dirty="0" smtClean="0"/>
              <a:t>Use cutoff of p &lt; 0.05 to determine if it’s significantly different?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718" y="1098290"/>
            <a:ext cx="3761962" cy="48684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726" y="1172373"/>
            <a:ext cx="3506540" cy="4537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32" y="1172374"/>
            <a:ext cx="3642536" cy="47138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00" y="1157059"/>
            <a:ext cx="3762723" cy="48694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77" y="1222138"/>
            <a:ext cx="3746413" cy="48482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751" y="1255218"/>
            <a:ext cx="3757646" cy="48628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008" y="1090893"/>
            <a:ext cx="3879979" cy="502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8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</a:t>
            </a:r>
            <a:r>
              <a:rPr lang="en-US" sz="3600" dirty="0" smtClean="0"/>
              <a:t>istributions of log2 ratios look more normal in lines that look more disomic (OR dosage-compensated)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31" y="2353130"/>
            <a:ext cx="5181600" cy="249852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96" y="4911508"/>
            <a:ext cx="4876800" cy="1041400"/>
          </a:xfrm>
        </p:spPr>
      </p:pic>
      <p:sp>
        <p:nvSpPr>
          <p:cNvPr id="9" name="TextBox 8"/>
          <p:cNvSpPr txBox="1"/>
          <p:nvPr/>
        </p:nvSpPr>
        <p:spPr>
          <a:xfrm>
            <a:off x="469231" y="1860579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Line 115 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60" y="2259081"/>
            <a:ext cx="5486351" cy="28460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5201535"/>
            <a:ext cx="4991100" cy="1041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24600" y="1860579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117 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812756" y="5477006"/>
            <a:ext cx="1042737" cy="6905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63850" y="5853402"/>
            <a:ext cx="1042737" cy="6905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3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ESR genes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586871"/>
              </p:ext>
            </p:extLst>
          </p:nvPr>
        </p:nvGraphicFramePr>
        <p:xfrm>
          <a:off x="6260112" y="1873725"/>
          <a:ext cx="4407888" cy="4045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4" imgW="3556000" imgH="3263900" progId="Excel.Sheet.12">
                  <p:embed/>
                </p:oleObj>
              </mc:Choice>
              <mc:Fallback>
                <p:oleObj name="Worksheet" r:id="rId4" imgW="3556000" imgH="3263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60112" y="1873725"/>
                        <a:ext cx="4407888" cy="4045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62527" y="2149642"/>
            <a:ext cx="4170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Common environmental stress response genes that are activated during ESR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Are they activated during aneuploidy?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conclude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Looks like there is no whole-chromosome dosage compensation happening in our yeast strains</a:t>
            </a:r>
          </a:p>
          <a:p>
            <a:r>
              <a:rPr lang="en-US" dirty="0" smtClean="0"/>
              <a:t>Next steps: </a:t>
            </a:r>
          </a:p>
          <a:p>
            <a:pPr lvl="1"/>
            <a:r>
              <a:rPr lang="en-US" dirty="0" smtClean="0"/>
              <a:t>Verify the strains we have are the correct ones </a:t>
            </a:r>
          </a:p>
          <a:p>
            <a:pPr lvl="2"/>
            <a:r>
              <a:rPr lang="en-US" dirty="0" smtClean="0"/>
              <a:t>i.e. some look disomic, are they really aneuploid? </a:t>
            </a:r>
          </a:p>
          <a:p>
            <a:pPr lvl="1"/>
            <a:r>
              <a:rPr lang="en-US" dirty="0" smtClean="0"/>
              <a:t>Run same analysis on GC and older datasets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ind significantly differentially expressed genes</a:t>
            </a:r>
          </a:p>
          <a:p>
            <a:pPr lvl="2"/>
            <a:r>
              <a:rPr lang="en-US" dirty="0" smtClean="0"/>
              <a:t>Look at ESR genes, histone genes, ribosomal genes, and genes that are known to be dosage-sensitive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Dosage compensation (DC)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Phenomenon in which differential gene expression corrects the imbalance of gene dosage 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/>
              <a:t>Downregulation of both X chromosomes in </a:t>
            </a:r>
            <a:r>
              <a:rPr lang="en-US" i="1" dirty="0"/>
              <a:t>C. </a:t>
            </a:r>
            <a:r>
              <a:rPr lang="en-US" i="1" dirty="0" err="1" smtClean="0"/>
              <a:t>elegans</a:t>
            </a:r>
            <a:endParaRPr lang="en-US" dirty="0" smtClean="0"/>
          </a:p>
          <a:p>
            <a:pPr lvl="1"/>
            <a:r>
              <a:rPr lang="en-US" dirty="0" smtClean="0"/>
              <a:t>X chromosome upregulation in </a:t>
            </a:r>
            <a:r>
              <a:rPr lang="en-US" i="1" dirty="0" smtClean="0"/>
              <a:t>Drosophila</a:t>
            </a:r>
          </a:p>
          <a:p>
            <a:pPr lvl="1"/>
            <a:r>
              <a:rPr lang="en-US" dirty="0" smtClean="0"/>
              <a:t>X </a:t>
            </a:r>
            <a:r>
              <a:rPr lang="en-US" dirty="0"/>
              <a:t>chromosome inactivation in mammals</a:t>
            </a:r>
          </a:p>
          <a:p>
            <a:pPr lvl="1"/>
            <a:endParaRPr lang="en-US" i="1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155000"/>
            <a:ext cx="5468112" cy="20025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18227" y="5386357"/>
            <a:ext cx="49537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http://</a:t>
            </a:r>
            <a:r>
              <a:rPr lang="en-US" sz="1050" dirty="0" err="1" smtClean="0"/>
              <a:t>www.wormbook.org</a:t>
            </a:r>
            <a:r>
              <a:rPr lang="en-US" sz="1050" dirty="0" smtClean="0"/>
              <a:t>/chapters/</a:t>
            </a:r>
            <a:r>
              <a:rPr lang="en-US" sz="1050" dirty="0" err="1" smtClean="0"/>
              <a:t>www_dosagecomp</a:t>
            </a:r>
            <a:r>
              <a:rPr lang="en-US" sz="1050" dirty="0" smtClean="0"/>
              <a:t>/</a:t>
            </a:r>
            <a:r>
              <a:rPr lang="en-US" sz="1050" dirty="0" err="1" smtClean="0"/>
              <a:t>dosagecomp.html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404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Yeast debate!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" y="1856619"/>
            <a:ext cx="5892800" cy="1784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196" y="3090775"/>
            <a:ext cx="6808626" cy="19008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01" y="4041196"/>
            <a:ext cx="5850209" cy="224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data sets</a:t>
            </a:r>
          </a:p>
          <a:p>
            <a:pPr lvl="1"/>
            <a:r>
              <a:rPr lang="en-US" dirty="0" smtClean="0"/>
              <a:t>1 from mutation accumulation experiment </a:t>
            </a:r>
            <a:endParaRPr lang="en-US" dirty="0" smtClean="0"/>
          </a:p>
          <a:p>
            <a:pPr lvl="2"/>
            <a:r>
              <a:rPr lang="en-US" dirty="0" smtClean="0"/>
              <a:t>highly </a:t>
            </a:r>
            <a:r>
              <a:rPr lang="en-US" dirty="0" smtClean="0"/>
              <a:t>homozygous ancestor</a:t>
            </a:r>
          </a:p>
          <a:p>
            <a:pPr lvl="1"/>
            <a:r>
              <a:rPr lang="en-US" dirty="0" smtClean="0"/>
              <a:t>1 from gene conversion MA experiment </a:t>
            </a:r>
            <a:endParaRPr lang="en-US" dirty="0" smtClean="0"/>
          </a:p>
          <a:p>
            <a:pPr lvl="2"/>
            <a:r>
              <a:rPr lang="en-US" dirty="0" smtClean="0"/>
              <a:t>highly </a:t>
            </a:r>
            <a:r>
              <a:rPr lang="en-US" dirty="0" smtClean="0"/>
              <a:t>heterozygous ancestor</a:t>
            </a:r>
          </a:p>
          <a:p>
            <a:pPr lvl="1"/>
            <a:r>
              <a:rPr lang="en-US" dirty="0" smtClean="0"/>
              <a:t>Each had a number of spontaneous </a:t>
            </a:r>
            <a:r>
              <a:rPr lang="en-US" dirty="0" smtClean="0"/>
              <a:t>aneuploids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31" y="1015043"/>
            <a:ext cx="4642587" cy="48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9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RNA-seq on lines from </a:t>
            </a:r>
            <a:r>
              <a:rPr lang="en-US" dirty="0" smtClean="0"/>
              <a:t>both: 3 biological replicates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 smtClean="0"/>
              <a:t>7 </a:t>
            </a:r>
            <a:r>
              <a:rPr lang="en-US" dirty="0" err="1"/>
              <a:t>euploid</a:t>
            </a:r>
            <a:r>
              <a:rPr lang="en-US" dirty="0"/>
              <a:t> lines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21 aneuploid lines 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both ancestors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Transcriptome assembly: </a:t>
            </a:r>
            <a:r>
              <a:rPr lang="en-US" dirty="0" err="1" smtClean="0"/>
              <a:t>TopHat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FPKM values: Cufflinks</a:t>
            </a:r>
            <a:r>
              <a:rPr lang="en-US" dirty="0"/>
              <a:t>, </a:t>
            </a:r>
            <a:r>
              <a:rPr lang="en-US" dirty="0" err="1"/>
              <a:t>Cuffdiff</a:t>
            </a:r>
            <a:r>
              <a:rPr lang="en-US" dirty="0"/>
              <a:t> and </a:t>
            </a:r>
            <a:r>
              <a:rPr lang="en-US" dirty="0" err="1"/>
              <a:t>Cuffnorm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R</a:t>
            </a:r>
            <a:r>
              <a:rPr lang="en-US" dirty="0"/>
              <a:t>	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home-brew codes for distributions, boxplots,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lvl="1">
              <a:buFont typeface="Arial" charset="0"/>
              <a:buChar char="•"/>
            </a:pPr>
            <a:r>
              <a:rPr lang="en-US" dirty="0" err="1"/>
              <a:t>edgeR</a:t>
            </a:r>
            <a:r>
              <a:rPr lang="en-US" dirty="0"/>
              <a:t> to find differentially expressed </a:t>
            </a:r>
            <a:r>
              <a:rPr lang="en-US" dirty="0" smtClean="0"/>
              <a:t>genes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62" y="7624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 Results</a:t>
            </a:r>
            <a:r>
              <a:rPr lang="en-US" dirty="0" smtClean="0"/>
              <a:t>: Gene expression per chromosome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30" y="1847024"/>
            <a:ext cx="2968132" cy="38411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751" y="1799768"/>
            <a:ext cx="3041164" cy="3935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447" y="1847024"/>
            <a:ext cx="3035685" cy="39285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694" y="1847023"/>
            <a:ext cx="2968134" cy="38411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67924" y="5508759"/>
            <a:ext cx="2833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*Line </a:t>
            </a:r>
            <a:r>
              <a:rPr lang="en-US" dirty="0" smtClean="0"/>
              <a:t>50 should be trisomic at </a:t>
            </a:r>
            <a:r>
              <a:rPr lang="en-US" dirty="0" smtClean="0"/>
              <a:t>chromosome </a:t>
            </a:r>
            <a:r>
              <a:rPr lang="en-US" dirty="0" smtClean="0"/>
              <a:t>5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77132" y="5503659"/>
            <a:ext cx="2335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*Line </a:t>
            </a:r>
            <a:r>
              <a:rPr lang="en-US" dirty="0" smtClean="0"/>
              <a:t>115 should be trisomic at </a:t>
            </a:r>
            <a:r>
              <a:rPr lang="en-US" dirty="0" smtClean="0"/>
              <a:t>chromosome </a:t>
            </a: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7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 Line Results: Gene expression per chromosome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24" y="1959858"/>
            <a:ext cx="2832666" cy="36658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88" y="1959857"/>
            <a:ext cx="2821012" cy="3650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823" y="1959856"/>
            <a:ext cx="2821012" cy="3650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33" y="1959856"/>
            <a:ext cx="2882075" cy="37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9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 Results: Gene expression distributions per chromosome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7" b="49223"/>
          <a:stretch/>
        </p:blipFill>
        <p:spPr>
          <a:xfrm>
            <a:off x="862884" y="2165018"/>
            <a:ext cx="10261256" cy="33968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83"/>
          <a:stretch/>
        </p:blipFill>
        <p:spPr>
          <a:xfrm>
            <a:off x="565948" y="2043613"/>
            <a:ext cx="10945689" cy="3529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4"/>
          <a:stretch/>
        </p:blipFill>
        <p:spPr>
          <a:xfrm>
            <a:off x="480829" y="2024365"/>
            <a:ext cx="11131589" cy="362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1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 Results: Gene expression distributions per chromosome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30" b="49449"/>
          <a:stretch/>
        </p:blipFill>
        <p:spPr>
          <a:xfrm>
            <a:off x="427003" y="2459794"/>
            <a:ext cx="11066747" cy="364072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41"/>
          <a:stretch/>
        </p:blipFill>
        <p:spPr>
          <a:xfrm>
            <a:off x="442046" y="1947494"/>
            <a:ext cx="11509322" cy="38664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22"/>
          <a:stretch/>
        </p:blipFill>
        <p:spPr>
          <a:xfrm>
            <a:off x="366827" y="2430294"/>
            <a:ext cx="11584541" cy="3699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2" b="24424"/>
          <a:stretch/>
        </p:blipFill>
        <p:spPr>
          <a:xfrm>
            <a:off x="565952" y="1917994"/>
            <a:ext cx="11261509" cy="374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5814</TotalTime>
  <Words>403</Words>
  <Application>Microsoft Macintosh PowerPoint</Application>
  <PresentationFormat>Widescreen</PresentationFormat>
  <Paragraphs>67</Paragraphs>
  <Slides>13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Mangal</vt:lpstr>
      <vt:lpstr>Arial</vt:lpstr>
      <vt:lpstr>Retrospect</vt:lpstr>
      <vt:lpstr>Microsoft Excel Worksheet</vt:lpstr>
      <vt:lpstr>Dosage compensation in yeast</vt:lpstr>
      <vt:lpstr>Dosage compensation (DC)</vt:lpstr>
      <vt:lpstr>Yeast debate! </vt:lpstr>
      <vt:lpstr>Experimental design</vt:lpstr>
      <vt:lpstr>Analysis methods</vt:lpstr>
      <vt:lpstr>MA Results: Gene expression per chromosome</vt:lpstr>
      <vt:lpstr>MA Line Results: Gene expression per chromosome</vt:lpstr>
      <vt:lpstr>MA Results: Gene expression distributions per chromosome</vt:lpstr>
      <vt:lpstr>MA Results: Gene expression distributions per chromosome</vt:lpstr>
      <vt:lpstr>MA Results: Gene expression relative to disomic average </vt:lpstr>
      <vt:lpstr>Distributions of log2 ratios look more normal in lines that look more disomic (OR dosage-compensated)</vt:lpstr>
      <vt:lpstr>ESR genes</vt:lpstr>
      <vt:lpstr>to conclude…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Celina Mcqueary</dc:creator>
  <cp:lastModifiedBy>Holly Celina Mcqueary</cp:lastModifiedBy>
  <cp:revision>18</cp:revision>
  <dcterms:created xsi:type="dcterms:W3CDTF">2017-09-26T17:00:28Z</dcterms:created>
  <dcterms:modified xsi:type="dcterms:W3CDTF">2017-10-01T14:51:27Z</dcterms:modified>
</cp:coreProperties>
</file>