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8"/>
  </p:notesMasterIdLst>
  <p:sldIdLst>
    <p:sldId id="256" r:id="rId2"/>
    <p:sldId id="312" r:id="rId3"/>
    <p:sldId id="313" r:id="rId4"/>
    <p:sldId id="314" r:id="rId5"/>
    <p:sldId id="308" r:id="rId6"/>
    <p:sldId id="309" r:id="rId7"/>
    <p:sldId id="311" r:id="rId8"/>
    <p:sldId id="315" r:id="rId9"/>
    <p:sldId id="316" r:id="rId10"/>
    <p:sldId id="317" r:id="rId11"/>
    <p:sldId id="318" r:id="rId12"/>
    <p:sldId id="319" r:id="rId13"/>
    <p:sldId id="320" r:id="rId14"/>
    <p:sldId id="321" r:id="rId15"/>
    <p:sldId id="322" r:id="rId16"/>
    <p:sldId id="323" r:id="rId17"/>
    <p:sldId id="324" r:id="rId18"/>
    <p:sldId id="326" r:id="rId19"/>
    <p:sldId id="327" r:id="rId20"/>
    <p:sldId id="329" r:id="rId21"/>
    <p:sldId id="330" r:id="rId22"/>
    <p:sldId id="331" r:id="rId23"/>
    <p:sldId id="281" r:id="rId24"/>
    <p:sldId id="286" r:id="rId25"/>
    <p:sldId id="294" r:id="rId26"/>
    <p:sldId id="302" r:id="rId27"/>
    <p:sldId id="282" r:id="rId28"/>
    <p:sldId id="305" r:id="rId29"/>
    <p:sldId id="284" r:id="rId30"/>
    <p:sldId id="285" r:id="rId31"/>
    <p:sldId id="296" r:id="rId32"/>
    <p:sldId id="303" r:id="rId33"/>
    <p:sldId id="298" r:id="rId34"/>
    <p:sldId id="290" r:id="rId35"/>
    <p:sldId id="291" r:id="rId36"/>
    <p:sldId id="332" r:id="rId37"/>
    <p:sldId id="301" r:id="rId38"/>
    <p:sldId id="292" r:id="rId39"/>
    <p:sldId id="300" r:id="rId40"/>
    <p:sldId id="297" r:id="rId41"/>
    <p:sldId id="287" r:id="rId42"/>
    <p:sldId id="293" r:id="rId43"/>
    <p:sldId id="299" r:id="rId44"/>
    <p:sldId id="295" r:id="rId45"/>
    <p:sldId id="304" r:id="rId46"/>
    <p:sldId id="333"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4694"/>
  </p:normalViewPr>
  <p:slideViewPr>
    <p:cSldViewPr snapToGrid="0" snapToObjects="1">
      <p:cViewPr varScale="1">
        <p:scale>
          <a:sx n="115" d="100"/>
          <a:sy n="115" d="100"/>
        </p:scale>
        <p:origin x="472"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D2A17D-4758-F74E-B90E-042990AA5D27}" type="datetimeFigureOut">
              <a:rPr lang="en-US" smtClean="0"/>
              <a:t>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448A72-3468-AC43-9E28-C76BE95D6A24}" type="slidenum">
              <a:rPr lang="en-US" smtClean="0"/>
              <a:t>‹#›</a:t>
            </a:fld>
            <a:endParaRPr lang="en-US"/>
          </a:p>
        </p:txBody>
      </p:sp>
    </p:spTree>
    <p:extLst>
      <p:ext uri="{BB962C8B-B14F-4D97-AF65-F5344CB8AC3E}">
        <p14:creationId xmlns:p14="http://schemas.microsoft.com/office/powerpoint/2010/main" val="6951673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81 genes from chromosome I in my analysis (101 in all)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Mean falls almost exactly on the line for expected ratio for trisomic genes (1.5)</a:t>
            </a:r>
          </a:p>
          <a:p>
            <a:endParaRPr lang="en-US" dirty="0"/>
          </a:p>
          <a:p>
            <a:r>
              <a:rPr lang="en-US" dirty="0"/>
              <a:t>Total genes analyzed: 5587 </a:t>
            </a:r>
          </a:p>
          <a:p>
            <a:r>
              <a:rPr lang="en-US" dirty="0"/>
              <a:t>5506 (rest of genome)</a:t>
            </a:r>
          </a:p>
          <a:p>
            <a:endParaRPr lang="en-US" dirty="0"/>
          </a:p>
          <a:p>
            <a:r>
              <a:rPr lang="en-US" dirty="0">
                <a:solidFill>
                  <a:srgbClr val="00B050"/>
                </a:solidFill>
              </a:rPr>
              <a:t>Green solid line: expected ratio for monosomy (0.5)</a:t>
            </a:r>
            <a:endParaRPr lang="en-US" dirty="0"/>
          </a:p>
          <a:p>
            <a:r>
              <a:rPr lang="en-US" dirty="0"/>
              <a:t>Black solid line: Expected ratio for euploid (1.00)</a:t>
            </a:r>
          </a:p>
          <a:p>
            <a:r>
              <a:rPr lang="en-US" dirty="0">
                <a:solidFill>
                  <a:srgbClr val="942093"/>
                </a:solidFill>
              </a:rPr>
              <a:t>Purple solid line: Expected ratio for trisomy (1.5)</a:t>
            </a:r>
          </a:p>
          <a:p>
            <a:r>
              <a:rPr lang="en-US" dirty="0">
                <a:solidFill>
                  <a:srgbClr val="0432FF"/>
                </a:solidFill>
              </a:rPr>
              <a:t>Blue dotted line: Median </a:t>
            </a:r>
            <a:endParaRPr lang="en-US" dirty="0"/>
          </a:p>
          <a:p>
            <a:r>
              <a:rPr lang="en-US" dirty="0">
                <a:solidFill>
                  <a:srgbClr val="FF0000"/>
                </a:solidFill>
              </a:rPr>
              <a:t>Red dotted line: Mean</a:t>
            </a:r>
            <a:endParaRPr lang="en-US" dirty="0">
              <a:solidFill>
                <a:srgbClr val="942093"/>
              </a:solidFill>
            </a:endParaRPr>
          </a:p>
          <a:p>
            <a:endParaRPr lang="en-US" dirty="0">
              <a:solidFill>
                <a:srgbClr val="942093"/>
              </a:solidFill>
            </a:endParaRPr>
          </a:p>
          <a:p>
            <a:endParaRPr lang="en-US" dirty="0"/>
          </a:p>
        </p:txBody>
      </p:sp>
      <p:sp>
        <p:nvSpPr>
          <p:cNvPr id="4" name="Slide Number Placeholder 3"/>
          <p:cNvSpPr>
            <a:spLocks noGrp="1"/>
          </p:cNvSpPr>
          <p:nvPr>
            <p:ph type="sldNum" sz="quarter" idx="5"/>
          </p:nvPr>
        </p:nvSpPr>
        <p:spPr/>
        <p:txBody>
          <a:bodyPr/>
          <a:lstStyle/>
          <a:p>
            <a:fld id="{22CDF9C2-009B-DC42-8E0B-E4BA43AF5479}" type="slidenum">
              <a:rPr lang="en-US" smtClean="0"/>
              <a:t>23</a:t>
            </a:fld>
            <a:endParaRPr lang="en-US"/>
          </a:p>
        </p:txBody>
      </p:sp>
    </p:spTree>
    <p:extLst>
      <p:ext uri="{BB962C8B-B14F-4D97-AF65-F5344CB8AC3E}">
        <p14:creationId xmlns:p14="http://schemas.microsoft.com/office/powerpoint/2010/main" val="32367981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B0421-E374-4340-9F91-E17CFB80A6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80232A3-04AA-0444-8725-C81AD9ECB9E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60B2DB5-A058-A844-8ECD-A1DF6240B28F}"/>
              </a:ext>
            </a:extLst>
          </p:cNvPr>
          <p:cNvSpPr>
            <a:spLocks noGrp="1"/>
          </p:cNvSpPr>
          <p:nvPr>
            <p:ph type="dt" sz="half" idx="10"/>
          </p:nvPr>
        </p:nvSpPr>
        <p:spPr/>
        <p:txBody>
          <a:bodyPr/>
          <a:lstStyle/>
          <a:p>
            <a:fld id="{C4A278A9-EB51-0146-9796-5D94ABC8AB37}" type="datetimeFigureOut">
              <a:rPr lang="en-US" smtClean="0"/>
              <a:t>8/20/19</a:t>
            </a:fld>
            <a:endParaRPr lang="en-US"/>
          </a:p>
        </p:txBody>
      </p:sp>
      <p:sp>
        <p:nvSpPr>
          <p:cNvPr id="5" name="Footer Placeholder 4">
            <a:extLst>
              <a:ext uri="{FF2B5EF4-FFF2-40B4-BE49-F238E27FC236}">
                <a16:creationId xmlns:a16="http://schemas.microsoft.com/office/drawing/2014/main" id="{EC32EFC0-B8EB-6B40-8DD5-B3107385FF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7D1F6E-B0E7-C147-BA66-691CB24F2C1C}"/>
              </a:ext>
            </a:extLst>
          </p:cNvPr>
          <p:cNvSpPr>
            <a:spLocks noGrp="1"/>
          </p:cNvSpPr>
          <p:nvPr>
            <p:ph type="sldNum" sz="quarter" idx="12"/>
          </p:nvPr>
        </p:nvSpPr>
        <p:spPr/>
        <p:txBody>
          <a:bodyPr/>
          <a:lstStyle/>
          <a:p>
            <a:fld id="{3888758E-7112-C949-961C-1F9E2061A2FE}" type="slidenum">
              <a:rPr lang="en-US" smtClean="0"/>
              <a:t>‹#›</a:t>
            </a:fld>
            <a:endParaRPr lang="en-US"/>
          </a:p>
        </p:txBody>
      </p:sp>
    </p:spTree>
    <p:extLst>
      <p:ext uri="{BB962C8B-B14F-4D97-AF65-F5344CB8AC3E}">
        <p14:creationId xmlns:p14="http://schemas.microsoft.com/office/powerpoint/2010/main" val="21309994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FB11F-956D-4441-A674-3CB0F9F0CDB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23DE2C6-3FC0-6E44-AF64-9368429F565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27D0CB-9698-0049-8ED2-6200D8C8704D}"/>
              </a:ext>
            </a:extLst>
          </p:cNvPr>
          <p:cNvSpPr>
            <a:spLocks noGrp="1"/>
          </p:cNvSpPr>
          <p:nvPr>
            <p:ph type="dt" sz="half" idx="10"/>
          </p:nvPr>
        </p:nvSpPr>
        <p:spPr/>
        <p:txBody>
          <a:bodyPr/>
          <a:lstStyle/>
          <a:p>
            <a:fld id="{C4A278A9-EB51-0146-9796-5D94ABC8AB37}" type="datetimeFigureOut">
              <a:rPr lang="en-US" smtClean="0"/>
              <a:t>8/20/19</a:t>
            </a:fld>
            <a:endParaRPr lang="en-US"/>
          </a:p>
        </p:txBody>
      </p:sp>
      <p:sp>
        <p:nvSpPr>
          <p:cNvPr id="5" name="Footer Placeholder 4">
            <a:extLst>
              <a:ext uri="{FF2B5EF4-FFF2-40B4-BE49-F238E27FC236}">
                <a16:creationId xmlns:a16="http://schemas.microsoft.com/office/drawing/2014/main" id="{39B61014-AEA7-654E-88DB-C5D42F2A62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360F53-5DA9-0541-859F-B1B935ADDAE2}"/>
              </a:ext>
            </a:extLst>
          </p:cNvPr>
          <p:cNvSpPr>
            <a:spLocks noGrp="1"/>
          </p:cNvSpPr>
          <p:nvPr>
            <p:ph type="sldNum" sz="quarter" idx="12"/>
          </p:nvPr>
        </p:nvSpPr>
        <p:spPr/>
        <p:txBody>
          <a:bodyPr/>
          <a:lstStyle/>
          <a:p>
            <a:fld id="{3888758E-7112-C949-961C-1F9E2061A2FE}" type="slidenum">
              <a:rPr lang="en-US" smtClean="0"/>
              <a:t>‹#›</a:t>
            </a:fld>
            <a:endParaRPr lang="en-US"/>
          </a:p>
        </p:txBody>
      </p:sp>
    </p:spTree>
    <p:extLst>
      <p:ext uri="{BB962C8B-B14F-4D97-AF65-F5344CB8AC3E}">
        <p14:creationId xmlns:p14="http://schemas.microsoft.com/office/powerpoint/2010/main" val="567133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620A562-5301-4D48-9F29-5562A5ACF68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6A055BD-5A74-C34D-8C2E-425B5CBC5B0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A0358D-98B2-8A4C-9960-1BBC8EAB3CA4}"/>
              </a:ext>
            </a:extLst>
          </p:cNvPr>
          <p:cNvSpPr>
            <a:spLocks noGrp="1"/>
          </p:cNvSpPr>
          <p:nvPr>
            <p:ph type="dt" sz="half" idx="10"/>
          </p:nvPr>
        </p:nvSpPr>
        <p:spPr/>
        <p:txBody>
          <a:bodyPr/>
          <a:lstStyle/>
          <a:p>
            <a:fld id="{C4A278A9-EB51-0146-9796-5D94ABC8AB37}" type="datetimeFigureOut">
              <a:rPr lang="en-US" smtClean="0"/>
              <a:t>8/20/19</a:t>
            </a:fld>
            <a:endParaRPr lang="en-US"/>
          </a:p>
        </p:txBody>
      </p:sp>
      <p:sp>
        <p:nvSpPr>
          <p:cNvPr id="5" name="Footer Placeholder 4">
            <a:extLst>
              <a:ext uri="{FF2B5EF4-FFF2-40B4-BE49-F238E27FC236}">
                <a16:creationId xmlns:a16="http://schemas.microsoft.com/office/drawing/2014/main" id="{236D202B-5405-F548-9F43-20314B4265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5B0A98-1BD4-C844-A87E-C4E910C2416A}"/>
              </a:ext>
            </a:extLst>
          </p:cNvPr>
          <p:cNvSpPr>
            <a:spLocks noGrp="1"/>
          </p:cNvSpPr>
          <p:nvPr>
            <p:ph type="sldNum" sz="quarter" idx="12"/>
          </p:nvPr>
        </p:nvSpPr>
        <p:spPr/>
        <p:txBody>
          <a:bodyPr/>
          <a:lstStyle/>
          <a:p>
            <a:fld id="{3888758E-7112-C949-961C-1F9E2061A2FE}" type="slidenum">
              <a:rPr lang="en-US" smtClean="0"/>
              <a:t>‹#›</a:t>
            </a:fld>
            <a:endParaRPr lang="en-US"/>
          </a:p>
        </p:txBody>
      </p:sp>
    </p:spTree>
    <p:extLst>
      <p:ext uri="{BB962C8B-B14F-4D97-AF65-F5344CB8AC3E}">
        <p14:creationId xmlns:p14="http://schemas.microsoft.com/office/powerpoint/2010/main" val="1903436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9BA-E5A7-004C-8259-D3D29B664C1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822C5C-D7AF-6E4E-8971-661123A56C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5FB75C-5164-304C-938E-B21FFFEC1C1C}"/>
              </a:ext>
            </a:extLst>
          </p:cNvPr>
          <p:cNvSpPr>
            <a:spLocks noGrp="1"/>
          </p:cNvSpPr>
          <p:nvPr>
            <p:ph type="dt" sz="half" idx="10"/>
          </p:nvPr>
        </p:nvSpPr>
        <p:spPr/>
        <p:txBody>
          <a:bodyPr/>
          <a:lstStyle/>
          <a:p>
            <a:fld id="{C4A278A9-EB51-0146-9796-5D94ABC8AB37}" type="datetimeFigureOut">
              <a:rPr lang="en-US" smtClean="0"/>
              <a:t>8/20/19</a:t>
            </a:fld>
            <a:endParaRPr lang="en-US"/>
          </a:p>
        </p:txBody>
      </p:sp>
      <p:sp>
        <p:nvSpPr>
          <p:cNvPr id="5" name="Footer Placeholder 4">
            <a:extLst>
              <a:ext uri="{FF2B5EF4-FFF2-40B4-BE49-F238E27FC236}">
                <a16:creationId xmlns:a16="http://schemas.microsoft.com/office/drawing/2014/main" id="{633CDB11-7D19-094B-AC46-584B516A5D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EFB524-8F9E-294D-82C8-14B2723ACC5C}"/>
              </a:ext>
            </a:extLst>
          </p:cNvPr>
          <p:cNvSpPr>
            <a:spLocks noGrp="1"/>
          </p:cNvSpPr>
          <p:nvPr>
            <p:ph type="sldNum" sz="quarter" idx="12"/>
          </p:nvPr>
        </p:nvSpPr>
        <p:spPr/>
        <p:txBody>
          <a:bodyPr/>
          <a:lstStyle/>
          <a:p>
            <a:fld id="{3888758E-7112-C949-961C-1F9E2061A2FE}" type="slidenum">
              <a:rPr lang="en-US" smtClean="0"/>
              <a:t>‹#›</a:t>
            </a:fld>
            <a:endParaRPr lang="en-US"/>
          </a:p>
        </p:txBody>
      </p:sp>
    </p:spTree>
    <p:extLst>
      <p:ext uri="{BB962C8B-B14F-4D97-AF65-F5344CB8AC3E}">
        <p14:creationId xmlns:p14="http://schemas.microsoft.com/office/powerpoint/2010/main" val="40133800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EAEBE-2122-8B40-9104-4AC7559D7AB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0E5096F-BB2B-1340-B3B1-461AA026DE7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53953D9-0FAF-A141-80B0-77E35D6E324F}"/>
              </a:ext>
            </a:extLst>
          </p:cNvPr>
          <p:cNvSpPr>
            <a:spLocks noGrp="1"/>
          </p:cNvSpPr>
          <p:nvPr>
            <p:ph type="dt" sz="half" idx="10"/>
          </p:nvPr>
        </p:nvSpPr>
        <p:spPr/>
        <p:txBody>
          <a:bodyPr/>
          <a:lstStyle/>
          <a:p>
            <a:fld id="{C4A278A9-EB51-0146-9796-5D94ABC8AB37}" type="datetimeFigureOut">
              <a:rPr lang="en-US" smtClean="0"/>
              <a:t>8/20/19</a:t>
            </a:fld>
            <a:endParaRPr lang="en-US"/>
          </a:p>
        </p:txBody>
      </p:sp>
      <p:sp>
        <p:nvSpPr>
          <p:cNvPr id="5" name="Footer Placeholder 4">
            <a:extLst>
              <a:ext uri="{FF2B5EF4-FFF2-40B4-BE49-F238E27FC236}">
                <a16:creationId xmlns:a16="http://schemas.microsoft.com/office/drawing/2014/main" id="{FEA2C8CE-A841-224E-8324-127F45B76C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DA70F6-2C51-F044-9B2D-DF7B7361AA9B}"/>
              </a:ext>
            </a:extLst>
          </p:cNvPr>
          <p:cNvSpPr>
            <a:spLocks noGrp="1"/>
          </p:cNvSpPr>
          <p:nvPr>
            <p:ph type="sldNum" sz="quarter" idx="12"/>
          </p:nvPr>
        </p:nvSpPr>
        <p:spPr/>
        <p:txBody>
          <a:bodyPr/>
          <a:lstStyle/>
          <a:p>
            <a:fld id="{3888758E-7112-C949-961C-1F9E2061A2FE}" type="slidenum">
              <a:rPr lang="en-US" smtClean="0"/>
              <a:t>‹#›</a:t>
            </a:fld>
            <a:endParaRPr lang="en-US"/>
          </a:p>
        </p:txBody>
      </p:sp>
    </p:spTree>
    <p:extLst>
      <p:ext uri="{BB962C8B-B14F-4D97-AF65-F5344CB8AC3E}">
        <p14:creationId xmlns:p14="http://schemas.microsoft.com/office/powerpoint/2010/main" val="19139709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7AFF1-31B6-FD4B-B567-33D85B988C7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5C1CCA-7CAD-AB4E-85C4-F321103B865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25172AA-92B6-9847-BCFD-57B4D09182A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721A17E-92C2-D44B-887B-9B9861406C4D}"/>
              </a:ext>
            </a:extLst>
          </p:cNvPr>
          <p:cNvSpPr>
            <a:spLocks noGrp="1"/>
          </p:cNvSpPr>
          <p:nvPr>
            <p:ph type="dt" sz="half" idx="10"/>
          </p:nvPr>
        </p:nvSpPr>
        <p:spPr/>
        <p:txBody>
          <a:bodyPr/>
          <a:lstStyle/>
          <a:p>
            <a:fld id="{C4A278A9-EB51-0146-9796-5D94ABC8AB37}" type="datetimeFigureOut">
              <a:rPr lang="en-US" smtClean="0"/>
              <a:t>8/20/19</a:t>
            </a:fld>
            <a:endParaRPr lang="en-US"/>
          </a:p>
        </p:txBody>
      </p:sp>
      <p:sp>
        <p:nvSpPr>
          <p:cNvPr id="6" name="Footer Placeholder 5">
            <a:extLst>
              <a:ext uri="{FF2B5EF4-FFF2-40B4-BE49-F238E27FC236}">
                <a16:creationId xmlns:a16="http://schemas.microsoft.com/office/drawing/2014/main" id="{4B47752D-653E-7E41-B82D-9A3DE3FF5A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1A1584-BCE8-204E-A9E9-23320BD7B8A3}"/>
              </a:ext>
            </a:extLst>
          </p:cNvPr>
          <p:cNvSpPr>
            <a:spLocks noGrp="1"/>
          </p:cNvSpPr>
          <p:nvPr>
            <p:ph type="sldNum" sz="quarter" idx="12"/>
          </p:nvPr>
        </p:nvSpPr>
        <p:spPr/>
        <p:txBody>
          <a:bodyPr/>
          <a:lstStyle/>
          <a:p>
            <a:fld id="{3888758E-7112-C949-961C-1F9E2061A2FE}" type="slidenum">
              <a:rPr lang="en-US" smtClean="0"/>
              <a:t>‹#›</a:t>
            </a:fld>
            <a:endParaRPr lang="en-US"/>
          </a:p>
        </p:txBody>
      </p:sp>
    </p:spTree>
    <p:extLst>
      <p:ext uri="{BB962C8B-B14F-4D97-AF65-F5344CB8AC3E}">
        <p14:creationId xmlns:p14="http://schemas.microsoft.com/office/powerpoint/2010/main" val="24874119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B8BD5-3B33-5948-9AB8-86F42630D13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B3C8088-7686-504F-8B12-8BEB0272CEE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1D2D516-AA81-3C44-B08C-CB657F32BB6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2FB96D9-967D-B147-BDCF-0FF982BB991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89BF6F-45C4-7743-8954-9A3F5D6A11A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B92119E-E6E7-1B43-9B7A-35BB902D915D}"/>
              </a:ext>
            </a:extLst>
          </p:cNvPr>
          <p:cNvSpPr>
            <a:spLocks noGrp="1"/>
          </p:cNvSpPr>
          <p:nvPr>
            <p:ph type="dt" sz="half" idx="10"/>
          </p:nvPr>
        </p:nvSpPr>
        <p:spPr/>
        <p:txBody>
          <a:bodyPr/>
          <a:lstStyle/>
          <a:p>
            <a:fld id="{C4A278A9-EB51-0146-9796-5D94ABC8AB37}" type="datetimeFigureOut">
              <a:rPr lang="en-US" smtClean="0"/>
              <a:t>8/20/19</a:t>
            </a:fld>
            <a:endParaRPr lang="en-US"/>
          </a:p>
        </p:txBody>
      </p:sp>
      <p:sp>
        <p:nvSpPr>
          <p:cNvPr id="8" name="Footer Placeholder 7">
            <a:extLst>
              <a:ext uri="{FF2B5EF4-FFF2-40B4-BE49-F238E27FC236}">
                <a16:creationId xmlns:a16="http://schemas.microsoft.com/office/drawing/2014/main" id="{7BECCF5B-8714-AE4F-91CC-40E2B6EAFC3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A5C3848-F006-8245-9AF2-E267BECFDE36}"/>
              </a:ext>
            </a:extLst>
          </p:cNvPr>
          <p:cNvSpPr>
            <a:spLocks noGrp="1"/>
          </p:cNvSpPr>
          <p:nvPr>
            <p:ph type="sldNum" sz="quarter" idx="12"/>
          </p:nvPr>
        </p:nvSpPr>
        <p:spPr/>
        <p:txBody>
          <a:bodyPr/>
          <a:lstStyle/>
          <a:p>
            <a:fld id="{3888758E-7112-C949-961C-1F9E2061A2FE}" type="slidenum">
              <a:rPr lang="en-US" smtClean="0"/>
              <a:t>‹#›</a:t>
            </a:fld>
            <a:endParaRPr lang="en-US"/>
          </a:p>
        </p:txBody>
      </p:sp>
    </p:spTree>
    <p:extLst>
      <p:ext uri="{BB962C8B-B14F-4D97-AF65-F5344CB8AC3E}">
        <p14:creationId xmlns:p14="http://schemas.microsoft.com/office/powerpoint/2010/main" val="29581276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619D9-60A7-1944-B312-61CF85687D6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6DCC5B8-C7BF-394D-8630-5DD89E0B3F8E}"/>
              </a:ext>
            </a:extLst>
          </p:cNvPr>
          <p:cNvSpPr>
            <a:spLocks noGrp="1"/>
          </p:cNvSpPr>
          <p:nvPr>
            <p:ph type="dt" sz="half" idx="10"/>
          </p:nvPr>
        </p:nvSpPr>
        <p:spPr/>
        <p:txBody>
          <a:bodyPr/>
          <a:lstStyle/>
          <a:p>
            <a:fld id="{C4A278A9-EB51-0146-9796-5D94ABC8AB37}" type="datetimeFigureOut">
              <a:rPr lang="en-US" smtClean="0"/>
              <a:t>8/20/19</a:t>
            </a:fld>
            <a:endParaRPr lang="en-US"/>
          </a:p>
        </p:txBody>
      </p:sp>
      <p:sp>
        <p:nvSpPr>
          <p:cNvPr id="4" name="Footer Placeholder 3">
            <a:extLst>
              <a:ext uri="{FF2B5EF4-FFF2-40B4-BE49-F238E27FC236}">
                <a16:creationId xmlns:a16="http://schemas.microsoft.com/office/drawing/2014/main" id="{470B5D14-CA77-C24C-9554-07FE87DFAC1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8406767-7146-104C-87E5-66F6CF7C8C2F}"/>
              </a:ext>
            </a:extLst>
          </p:cNvPr>
          <p:cNvSpPr>
            <a:spLocks noGrp="1"/>
          </p:cNvSpPr>
          <p:nvPr>
            <p:ph type="sldNum" sz="quarter" idx="12"/>
          </p:nvPr>
        </p:nvSpPr>
        <p:spPr/>
        <p:txBody>
          <a:bodyPr/>
          <a:lstStyle/>
          <a:p>
            <a:fld id="{3888758E-7112-C949-961C-1F9E2061A2FE}" type="slidenum">
              <a:rPr lang="en-US" smtClean="0"/>
              <a:t>‹#›</a:t>
            </a:fld>
            <a:endParaRPr lang="en-US"/>
          </a:p>
        </p:txBody>
      </p:sp>
    </p:spTree>
    <p:extLst>
      <p:ext uri="{BB962C8B-B14F-4D97-AF65-F5344CB8AC3E}">
        <p14:creationId xmlns:p14="http://schemas.microsoft.com/office/powerpoint/2010/main" val="3685698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294BF2-8156-7349-AD90-2586F212AC8E}"/>
              </a:ext>
            </a:extLst>
          </p:cNvPr>
          <p:cNvSpPr>
            <a:spLocks noGrp="1"/>
          </p:cNvSpPr>
          <p:nvPr>
            <p:ph type="dt" sz="half" idx="10"/>
          </p:nvPr>
        </p:nvSpPr>
        <p:spPr/>
        <p:txBody>
          <a:bodyPr/>
          <a:lstStyle/>
          <a:p>
            <a:fld id="{C4A278A9-EB51-0146-9796-5D94ABC8AB37}" type="datetimeFigureOut">
              <a:rPr lang="en-US" smtClean="0"/>
              <a:t>8/20/19</a:t>
            </a:fld>
            <a:endParaRPr lang="en-US"/>
          </a:p>
        </p:txBody>
      </p:sp>
      <p:sp>
        <p:nvSpPr>
          <p:cNvPr id="3" name="Footer Placeholder 2">
            <a:extLst>
              <a:ext uri="{FF2B5EF4-FFF2-40B4-BE49-F238E27FC236}">
                <a16:creationId xmlns:a16="http://schemas.microsoft.com/office/drawing/2014/main" id="{4D75E64B-B377-9744-9CC6-08F2E3FCD9F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42676C-658B-844E-9909-3B6871F3B823}"/>
              </a:ext>
            </a:extLst>
          </p:cNvPr>
          <p:cNvSpPr>
            <a:spLocks noGrp="1"/>
          </p:cNvSpPr>
          <p:nvPr>
            <p:ph type="sldNum" sz="quarter" idx="12"/>
          </p:nvPr>
        </p:nvSpPr>
        <p:spPr/>
        <p:txBody>
          <a:bodyPr/>
          <a:lstStyle/>
          <a:p>
            <a:fld id="{3888758E-7112-C949-961C-1F9E2061A2FE}" type="slidenum">
              <a:rPr lang="en-US" smtClean="0"/>
              <a:t>‹#›</a:t>
            </a:fld>
            <a:endParaRPr lang="en-US"/>
          </a:p>
        </p:txBody>
      </p:sp>
    </p:spTree>
    <p:extLst>
      <p:ext uri="{BB962C8B-B14F-4D97-AF65-F5344CB8AC3E}">
        <p14:creationId xmlns:p14="http://schemas.microsoft.com/office/powerpoint/2010/main" val="2936433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12144-C54C-2040-B48D-BBACDC7540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61AF6CC-F636-3844-9751-A295777D597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60B03F4-2294-8741-9860-29FBC8CFCF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A22ABD-E2AD-0F48-B23D-E20C6D65B7EB}"/>
              </a:ext>
            </a:extLst>
          </p:cNvPr>
          <p:cNvSpPr>
            <a:spLocks noGrp="1"/>
          </p:cNvSpPr>
          <p:nvPr>
            <p:ph type="dt" sz="half" idx="10"/>
          </p:nvPr>
        </p:nvSpPr>
        <p:spPr/>
        <p:txBody>
          <a:bodyPr/>
          <a:lstStyle/>
          <a:p>
            <a:fld id="{C4A278A9-EB51-0146-9796-5D94ABC8AB37}" type="datetimeFigureOut">
              <a:rPr lang="en-US" smtClean="0"/>
              <a:t>8/20/19</a:t>
            </a:fld>
            <a:endParaRPr lang="en-US"/>
          </a:p>
        </p:txBody>
      </p:sp>
      <p:sp>
        <p:nvSpPr>
          <p:cNvPr id="6" name="Footer Placeholder 5">
            <a:extLst>
              <a:ext uri="{FF2B5EF4-FFF2-40B4-BE49-F238E27FC236}">
                <a16:creationId xmlns:a16="http://schemas.microsoft.com/office/drawing/2014/main" id="{46A67081-C4BA-EE4F-9702-B0B38CDE03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B6047E-B5B1-E942-AF12-066BA55082F6}"/>
              </a:ext>
            </a:extLst>
          </p:cNvPr>
          <p:cNvSpPr>
            <a:spLocks noGrp="1"/>
          </p:cNvSpPr>
          <p:nvPr>
            <p:ph type="sldNum" sz="quarter" idx="12"/>
          </p:nvPr>
        </p:nvSpPr>
        <p:spPr/>
        <p:txBody>
          <a:bodyPr/>
          <a:lstStyle/>
          <a:p>
            <a:fld id="{3888758E-7112-C949-961C-1F9E2061A2FE}" type="slidenum">
              <a:rPr lang="en-US" smtClean="0"/>
              <a:t>‹#›</a:t>
            </a:fld>
            <a:endParaRPr lang="en-US"/>
          </a:p>
        </p:txBody>
      </p:sp>
    </p:spTree>
    <p:extLst>
      <p:ext uri="{BB962C8B-B14F-4D97-AF65-F5344CB8AC3E}">
        <p14:creationId xmlns:p14="http://schemas.microsoft.com/office/powerpoint/2010/main" val="36922026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398A9-917C-1A4E-823D-90044B6A08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752DC0-BB8B-FD44-8C21-06ACB56984B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2A331EE-DA9E-5B45-9B5F-F3321BC7C4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45F374-6A0B-8349-B9CB-2F99DF3C5067}"/>
              </a:ext>
            </a:extLst>
          </p:cNvPr>
          <p:cNvSpPr>
            <a:spLocks noGrp="1"/>
          </p:cNvSpPr>
          <p:nvPr>
            <p:ph type="dt" sz="half" idx="10"/>
          </p:nvPr>
        </p:nvSpPr>
        <p:spPr/>
        <p:txBody>
          <a:bodyPr/>
          <a:lstStyle/>
          <a:p>
            <a:fld id="{C4A278A9-EB51-0146-9796-5D94ABC8AB37}" type="datetimeFigureOut">
              <a:rPr lang="en-US" smtClean="0"/>
              <a:t>8/20/19</a:t>
            </a:fld>
            <a:endParaRPr lang="en-US"/>
          </a:p>
        </p:txBody>
      </p:sp>
      <p:sp>
        <p:nvSpPr>
          <p:cNvPr id="6" name="Footer Placeholder 5">
            <a:extLst>
              <a:ext uri="{FF2B5EF4-FFF2-40B4-BE49-F238E27FC236}">
                <a16:creationId xmlns:a16="http://schemas.microsoft.com/office/drawing/2014/main" id="{263C19FA-751D-D746-9CB0-E954E68B91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2E996D-0BE2-B343-BB9C-7418208558D3}"/>
              </a:ext>
            </a:extLst>
          </p:cNvPr>
          <p:cNvSpPr>
            <a:spLocks noGrp="1"/>
          </p:cNvSpPr>
          <p:nvPr>
            <p:ph type="sldNum" sz="quarter" idx="12"/>
          </p:nvPr>
        </p:nvSpPr>
        <p:spPr/>
        <p:txBody>
          <a:bodyPr/>
          <a:lstStyle/>
          <a:p>
            <a:fld id="{3888758E-7112-C949-961C-1F9E2061A2FE}" type="slidenum">
              <a:rPr lang="en-US" smtClean="0"/>
              <a:t>‹#›</a:t>
            </a:fld>
            <a:endParaRPr lang="en-US"/>
          </a:p>
        </p:txBody>
      </p:sp>
    </p:spTree>
    <p:extLst>
      <p:ext uri="{BB962C8B-B14F-4D97-AF65-F5344CB8AC3E}">
        <p14:creationId xmlns:p14="http://schemas.microsoft.com/office/powerpoint/2010/main" val="38230346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BCCCB15-4831-2C4E-BCAF-2CCB3A8BF6F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CC0B5BC-3AAF-0542-A514-984872ED128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D3BD06-658B-5B48-A86B-2C7D41C9400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A278A9-EB51-0146-9796-5D94ABC8AB37}" type="datetimeFigureOut">
              <a:rPr lang="en-US" smtClean="0"/>
              <a:t>8/20/19</a:t>
            </a:fld>
            <a:endParaRPr lang="en-US"/>
          </a:p>
        </p:txBody>
      </p:sp>
      <p:sp>
        <p:nvSpPr>
          <p:cNvPr id="5" name="Footer Placeholder 4">
            <a:extLst>
              <a:ext uri="{FF2B5EF4-FFF2-40B4-BE49-F238E27FC236}">
                <a16:creationId xmlns:a16="http://schemas.microsoft.com/office/drawing/2014/main" id="{6030C2C5-F2F0-4640-8CCA-6B57C636796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133A214-1A16-F64C-843B-8F12A845866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88758E-7112-C949-961C-1F9E2061A2FE}" type="slidenum">
              <a:rPr lang="en-US" smtClean="0"/>
              <a:t>‹#›</a:t>
            </a:fld>
            <a:endParaRPr lang="en-US"/>
          </a:p>
        </p:txBody>
      </p:sp>
    </p:spTree>
    <p:extLst>
      <p:ext uri="{BB962C8B-B14F-4D97-AF65-F5344CB8AC3E}">
        <p14:creationId xmlns:p14="http://schemas.microsoft.com/office/powerpoint/2010/main" val="12465306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16.emf"/></Relationships>
</file>

<file path=ppt/slides/_rels/slide24.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emf"/><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1.emf"/><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23.emf"/><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5.emf"/><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image" Target="../media/image27.em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29.emf"/><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image" Target="../media/image31.emf"/><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image" Target="../media/image33.emf"/><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image" Target="../media/image35.emf"/><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image" Target="../media/image37.emf"/><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image" Target="../media/image39.emf"/><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image" Target="../media/image41.emf"/><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image" Target="../media/image43.emf"/><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46.emf"/><Relationship Id="rId2" Type="http://schemas.openxmlformats.org/officeDocument/2006/relationships/image" Target="../media/image45.emf"/><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48.emf"/><Relationship Id="rId2" Type="http://schemas.openxmlformats.org/officeDocument/2006/relationships/image" Target="../media/image47.em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0.emf"/><Relationship Id="rId2" Type="http://schemas.openxmlformats.org/officeDocument/2006/relationships/image" Target="../media/image49.emf"/><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52.emf"/><Relationship Id="rId2" Type="http://schemas.openxmlformats.org/officeDocument/2006/relationships/image" Target="../media/image51.emf"/><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54.emf"/><Relationship Id="rId2" Type="http://schemas.openxmlformats.org/officeDocument/2006/relationships/image" Target="../media/image53.emf"/><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56.emf"/><Relationship Id="rId2" Type="http://schemas.openxmlformats.org/officeDocument/2006/relationships/image" Target="../media/image55.emf"/><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58.emf"/><Relationship Id="rId2" Type="http://schemas.openxmlformats.org/officeDocument/2006/relationships/image" Target="../media/image57.emf"/><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60.emf"/><Relationship Id="rId2" Type="http://schemas.openxmlformats.org/officeDocument/2006/relationships/image" Target="../media/image59.emf"/><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22DDE-A6DB-4D45-9CFD-D6BEBB3DE3CD}"/>
              </a:ext>
            </a:extLst>
          </p:cNvPr>
          <p:cNvSpPr>
            <a:spLocks noGrp="1"/>
          </p:cNvSpPr>
          <p:nvPr>
            <p:ph type="ctrTitle"/>
          </p:nvPr>
        </p:nvSpPr>
        <p:spPr/>
        <p:txBody>
          <a:bodyPr/>
          <a:lstStyle/>
          <a:p>
            <a:r>
              <a:rPr lang="en-US" dirty="0"/>
              <a:t>Results August 2019</a:t>
            </a:r>
          </a:p>
        </p:txBody>
      </p:sp>
      <p:sp>
        <p:nvSpPr>
          <p:cNvPr id="3" name="Subtitle 2">
            <a:extLst>
              <a:ext uri="{FF2B5EF4-FFF2-40B4-BE49-F238E27FC236}">
                <a16:creationId xmlns:a16="http://schemas.microsoft.com/office/drawing/2014/main" id="{7C64C37A-6CE4-EB45-8731-EE7F8CF3A929}"/>
              </a:ext>
            </a:extLst>
          </p:cNvPr>
          <p:cNvSpPr>
            <a:spLocks noGrp="1"/>
          </p:cNvSpPr>
          <p:nvPr>
            <p:ph type="subTitle" idx="1"/>
          </p:nvPr>
        </p:nvSpPr>
        <p:spPr/>
        <p:txBody>
          <a:bodyPr/>
          <a:lstStyle/>
          <a:p>
            <a:r>
              <a:rPr lang="en-US" dirty="0"/>
              <a:t>Dosage Compensation Project</a:t>
            </a:r>
          </a:p>
        </p:txBody>
      </p:sp>
    </p:spTree>
    <p:extLst>
      <p:ext uri="{BB962C8B-B14F-4D97-AF65-F5344CB8AC3E}">
        <p14:creationId xmlns:p14="http://schemas.microsoft.com/office/powerpoint/2010/main" val="22067965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3EF4952-B68B-B344-80C9-D6671E31A35C}"/>
              </a:ext>
            </a:extLst>
          </p:cNvPr>
          <p:cNvPicPr>
            <a:picLocks noChangeAspect="1"/>
          </p:cNvPicPr>
          <p:nvPr/>
        </p:nvPicPr>
        <p:blipFill>
          <a:blip r:embed="rId2"/>
          <a:stretch>
            <a:fillRect/>
          </a:stretch>
        </p:blipFill>
        <p:spPr>
          <a:xfrm>
            <a:off x="309563" y="342900"/>
            <a:ext cx="6400800" cy="6400800"/>
          </a:xfrm>
          <a:prstGeom prst="rect">
            <a:avLst/>
          </a:prstGeom>
        </p:spPr>
      </p:pic>
    </p:spTree>
    <p:extLst>
      <p:ext uri="{BB962C8B-B14F-4D97-AF65-F5344CB8AC3E}">
        <p14:creationId xmlns:p14="http://schemas.microsoft.com/office/powerpoint/2010/main" val="1786952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F60741F-7580-2544-811F-14051AB75C15}"/>
              </a:ext>
            </a:extLst>
          </p:cNvPr>
          <p:cNvPicPr>
            <a:picLocks noChangeAspect="1"/>
          </p:cNvPicPr>
          <p:nvPr/>
        </p:nvPicPr>
        <p:blipFill>
          <a:blip r:embed="rId2"/>
          <a:stretch>
            <a:fillRect/>
          </a:stretch>
        </p:blipFill>
        <p:spPr>
          <a:xfrm>
            <a:off x="297366" y="228600"/>
            <a:ext cx="6400800" cy="6400800"/>
          </a:xfrm>
          <a:prstGeom prst="rect">
            <a:avLst/>
          </a:prstGeom>
        </p:spPr>
      </p:pic>
      <p:graphicFrame>
        <p:nvGraphicFramePr>
          <p:cNvPr id="6" name="Table 5">
            <a:extLst>
              <a:ext uri="{FF2B5EF4-FFF2-40B4-BE49-F238E27FC236}">
                <a16:creationId xmlns:a16="http://schemas.microsoft.com/office/drawing/2014/main" id="{0B0BFA6D-E421-3349-8613-7673B0438347}"/>
              </a:ext>
            </a:extLst>
          </p:cNvPr>
          <p:cNvGraphicFramePr>
            <a:graphicFrameLocks noGrp="1"/>
          </p:cNvGraphicFramePr>
          <p:nvPr>
            <p:extLst>
              <p:ext uri="{D42A27DB-BD31-4B8C-83A1-F6EECF244321}">
                <p14:modId xmlns:p14="http://schemas.microsoft.com/office/powerpoint/2010/main" val="2694572464"/>
              </p:ext>
            </p:extLst>
          </p:nvPr>
        </p:nvGraphicFramePr>
        <p:xfrm>
          <a:off x="6698166" y="1470656"/>
          <a:ext cx="4953000" cy="578485"/>
        </p:xfrm>
        <a:graphic>
          <a:graphicData uri="http://schemas.openxmlformats.org/drawingml/2006/table">
            <a:tbl>
              <a:tblPr/>
              <a:tblGrid>
                <a:gridCol w="825500">
                  <a:extLst>
                    <a:ext uri="{9D8B030D-6E8A-4147-A177-3AD203B41FA5}">
                      <a16:colId xmlns:a16="http://schemas.microsoft.com/office/drawing/2014/main" val="75198905"/>
                    </a:ext>
                  </a:extLst>
                </a:gridCol>
                <a:gridCol w="825500">
                  <a:extLst>
                    <a:ext uri="{9D8B030D-6E8A-4147-A177-3AD203B41FA5}">
                      <a16:colId xmlns:a16="http://schemas.microsoft.com/office/drawing/2014/main" val="1685341992"/>
                    </a:ext>
                  </a:extLst>
                </a:gridCol>
                <a:gridCol w="825500">
                  <a:extLst>
                    <a:ext uri="{9D8B030D-6E8A-4147-A177-3AD203B41FA5}">
                      <a16:colId xmlns:a16="http://schemas.microsoft.com/office/drawing/2014/main" val="3708659363"/>
                    </a:ext>
                  </a:extLst>
                </a:gridCol>
                <a:gridCol w="825500">
                  <a:extLst>
                    <a:ext uri="{9D8B030D-6E8A-4147-A177-3AD203B41FA5}">
                      <a16:colId xmlns:a16="http://schemas.microsoft.com/office/drawing/2014/main" val="1894426146"/>
                    </a:ext>
                  </a:extLst>
                </a:gridCol>
                <a:gridCol w="825500">
                  <a:extLst>
                    <a:ext uri="{9D8B030D-6E8A-4147-A177-3AD203B41FA5}">
                      <a16:colId xmlns:a16="http://schemas.microsoft.com/office/drawing/2014/main" val="2262780266"/>
                    </a:ext>
                  </a:extLst>
                </a:gridCol>
                <a:gridCol w="825500">
                  <a:extLst>
                    <a:ext uri="{9D8B030D-6E8A-4147-A177-3AD203B41FA5}">
                      <a16:colId xmlns:a16="http://schemas.microsoft.com/office/drawing/2014/main" val="1633403870"/>
                    </a:ext>
                  </a:extLst>
                </a:gridCol>
              </a:tblGrid>
              <a:tr h="203200">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genes</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chr</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sampleMean</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ancMean</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sampleOverAnc</a:t>
                      </a:r>
                    </a:p>
                  </a:txBody>
                  <a:tcPr marL="9525" marR="9525" marT="9525" marB="0" anchor="b">
                    <a:lnL>
                      <a:noFill/>
                    </a:lnL>
                    <a:lnR>
                      <a:noFill/>
                    </a:lnR>
                    <a:lnT>
                      <a:noFill/>
                    </a:lnT>
                    <a:lnB>
                      <a:noFill/>
                    </a:lnB>
                  </a:tcPr>
                </a:tc>
                <a:extLst>
                  <a:ext uri="{0D108BD9-81ED-4DB2-BD59-A6C34878D82A}">
                    <a16:rowId xmlns:a16="http://schemas.microsoft.com/office/drawing/2014/main" val="310988041"/>
                  </a:ext>
                </a:extLst>
              </a:tr>
              <a:tr h="203200">
                <a:tc>
                  <a:txBody>
                    <a:bodyPr/>
                    <a:lstStyle/>
                    <a:p>
                      <a:pPr algn="r" fontAlgn="b"/>
                      <a:r>
                        <a:rPr lang="en-US" sz="1200" b="0" i="0" u="none" strike="noStrike">
                          <a:solidFill>
                            <a:srgbClr val="000000"/>
                          </a:solidFill>
                          <a:effectLst/>
                          <a:latin typeface="Calibri" panose="020F0502020204030204" pitchFamily="34" charset="0"/>
                        </a:rPr>
                        <a:t>3809</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YLR460C</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chrXII</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645.888849</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91.5935456</a:t>
                      </a:r>
                    </a:p>
                  </a:txBody>
                  <a:tcPr marL="9525" marR="9525" marT="9525" marB="0" anchor="b">
                    <a:lnL>
                      <a:noFill/>
                    </a:lnL>
                    <a:lnR>
                      <a:noFill/>
                    </a:lnR>
                    <a:lnT>
                      <a:noFill/>
                    </a:lnT>
                    <a:lnB>
                      <a:noFill/>
                    </a:lnB>
                  </a:tcPr>
                </a:tc>
                <a:tc>
                  <a:txBody>
                    <a:bodyPr/>
                    <a:lstStyle/>
                    <a:p>
                      <a:pPr algn="r" fontAlgn="b"/>
                      <a:r>
                        <a:rPr lang="en-US" sz="1200" b="0" i="0" u="none" strike="noStrike" dirty="0">
                          <a:solidFill>
                            <a:srgbClr val="000000"/>
                          </a:solidFill>
                          <a:effectLst/>
                          <a:latin typeface="Calibri" panose="020F0502020204030204" pitchFamily="34" charset="0"/>
                        </a:rPr>
                        <a:t>7.05168519</a:t>
                      </a:r>
                    </a:p>
                  </a:txBody>
                  <a:tcPr marL="9525" marR="9525" marT="9525" marB="0" anchor="b">
                    <a:lnL>
                      <a:noFill/>
                    </a:lnL>
                    <a:lnR>
                      <a:noFill/>
                    </a:lnR>
                    <a:lnT>
                      <a:noFill/>
                    </a:lnT>
                    <a:lnB>
                      <a:noFill/>
                    </a:lnB>
                  </a:tcPr>
                </a:tc>
                <a:extLst>
                  <a:ext uri="{0D108BD9-81ED-4DB2-BD59-A6C34878D82A}">
                    <a16:rowId xmlns:a16="http://schemas.microsoft.com/office/drawing/2014/main" val="2033956864"/>
                  </a:ext>
                </a:extLst>
              </a:tr>
            </a:tbl>
          </a:graphicData>
        </a:graphic>
      </p:graphicFrame>
    </p:spTree>
    <p:extLst>
      <p:ext uri="{BB962C8B-B14F-4D97-AF65-F5344CB8AC3E}">
        <p14:creationId xmlns:p14="http://schemas.microsoft.com/office/powerpoint/2010/main" val="34039445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3D782A9-826D-D848-82DB-96EC6C296279}"/>
              </a:ext>
            </a:extLst>
          </p:cNvPr>
          <p:cNvPicPr>
            <a:picLocks noChangeAspect="1"/>
          </p:cNvPicPr>
          <p:nvPr/>
        </p:nvPicPr>
        <p:blipFill>
          <a:blip r:embed="rId2"/>
          <a:stretch>
            <a:fillRect/>
          </a:stretch>
        </p:blipFill>
        <p:spPr>
          <a:xfrm>
            <a:off x="353122" y="457200"/>
            <a:ext cx="6400800" cy="6400800"/>
          </a:xfrm>
          <a:prstGeom prst="rect">
            <a:avLst/>
          </a:prstGeom>
        </p:spPr>
      </p:pic>
      <p:graphicFrame>
        <p:nvGraphicFramePr>
          <p:cNvPr id="4" name="Table 3">
            <a:extLst>
              <a:ext uri="{FF2B5EF4-FFF2-40B4-BE49-F238E27FC236}">
                <a16:creationId xmlns:a16="http://schemas.microsoft.com/office/drawing/2014/main" id="{6CC2D5B2-D9BF-7A45-BB67-67ECF346F56B}"/>
              </a:ext>
            </a:extLst>
          </p:cNvPr>
          <p:cNvGraphicFramePr>
            <a:graphicFrameLocks noGrp="1"/>
          </p:cNvGraphicFramePr>
          <p:nvPr>
            <p:extLst>
              <p:ext uri="{D42A27DB-BD31-4B8C-83A1-F6EECF244321}">
                <p14:modId xmlns:p14="http://schemas.microsoft.com/office/powerpoint/2010/main" val="466997798"/>
              </p:ext>
            </p:extLst>
          </p:nvPr>
        </p:nvGraphicFramePr>
        <p:xfrm>
          <a:off x="6753922" y="655189"/>
          <a:ext cx="4642380" cy="4351347"/>
        </p:xfrm>
        <a:graphic>
          <a:graphicData uri="http://schemas.openxmlformats.org/drawingml/2006/table">
            <a:tbl>
              <a:tblPr/>
              <a:tblGrid>
                <a:gridCol w="773730">
                  <a:extLst>
                    <a:ext uri="{9D8B030D-6E8A-4147-A177-3AD203B41FA5}">
                      <a16:colId xmlns:a16="http://schemas.microsoft.com/office/drawing/2014/main" val="83640516"/>
                    </a:ext>
                  </a:extLst>
                </a:gridCol>
                <a:gridCol w="773730">
                  <a:extLst>
                    <a:ext uri="{9D8B030D-6E8A-4147-A177-3AD203B41FA5}">
                      <a16:colId xmlns:a16="http://schemas.microsoft.com/office/drawing/2014/main" val="1473750835"/>
                    </a:ext>
                  </a:extLst>
                </a:gridCol>
                <a:gridCol w="773730">
                  <a:extLst>
                    <a:ext uri="{9D8B030D-6E8A-4147-A177-3AD203B41FA5}">
                      <a16:colId xmlns:a16="http://schemas.microsoft.com/office/drawing/2014/main" val="1965158325"/>
                    </a:ext>
                  </a:extLst>
                </a:gridCol>
                <a:gridCol w="773730">
                  <a:extLst>
                    <a:ext uri="{9D8B030D-6E8A-4147-A177-3AD203B41FA5}">
                      <a16:colId xmlns:a16="http://schemas.microsoft.com/office/drawing/2014/main" val="2712276210"/>
                    </a:ext>
                  </a:extLst>
                </a:gridCol>
                <a:gridCol w="773730">
                  <a:extLst>
                    <a:ext uri="{9D8B030D-6E8A-4147-A177-3AD203B41FA5}">
                      <a16:colId xmlns:a16="http://schemas.microsoft.com/office/drawing/2014/main" val="4089311925"/>
                    </a:ext>
                  </a:extLst>
                </a:gridCol>
                <a:gridCol w="773730">
                  <a:extLst>
                    <a:ext uri="{9D8B030D-6E8A-4147-A177-3AD203B41FA5}">
                      <a16:colId xmlns:a16="http://schemas.microsoft.com/office/drawing/2014/main" val="3811200115"/>
                    </a:ext>
                  </a:extLst>
                </a:gridCol>
              </a:tblGrid>
              <a:tr h="351750">
                <a:tc>
                  <a:txBody>
                    <a:bodyPr/>
                    <a:lstStyle/>
                    <a:p>
                      <a:pPr algn="l" fontAlgn="b"/>
                      <a:endParaRPr lang="en-US" sz="1100" b="0" i="0" u="none" strike="noStrike">
                        <a:solidFill>
                          <a:srgbClr val="000000"/>
                        </a:solidFill>
                        <a:effectLst/>
                        <a:latin typeface="Calibri" panose="020F0502020204030204" pitchFamily="34" charset="0"/>
                      </a:endParaRPr>
                    </a:p>
                  </a:txBody>
                  <a:tcPr marL="8928" marR="8928" marT="8928"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genes</a:t>
                      </a:r>
                    </a:p>
                  </a:txBody>
                  <a:tcPr marL="8928" marR="8928" marT="8928"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chr</a:t>
                      </a:r>
                    </a:p>
                  </a:txBody>
                  <a:tcPr marL="8928" marR="8928" marT="8928"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sampleMean</a:t>
                      </a:r>
                    </a:p>
                  </a:txBody>
                  <a:tcPr marL="8928" marR="8928" marT="8928"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ancMean</a:t>
                      </a:r>
                    </a:p>
                  </a:txBody>
                  <a:tcPr marL="8928" marR="8928" marT="8928"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sampleOverAnc</a:t>
                      </a:r>
                    </a:p>
                  </a:txBody>
                  <a:tcPr marL="8928" marR="8928" marT="8928" marB="0" anchor="b">
                    <a:lnL>
                      <a:noFill/>
                    </a:lnL>
                    <a:lnR>
                      <a:noFill/>
                    </a:lnR>
                    <a:lnT>
                      <a:noFill/>
                    </a:lnT>
                    <a:lnB>
                      <a:noFill/>
                    </a:lnB>
                  </a:tcPr>
                </a:tc>
                <a:extLst>
                  <a:ext uri="{0D108BD9-81ED-4DB2-BD59-A6C34878D82A}">
                    <a16:rowId xmlns:a16="http://schemas.microsoft.com/office/drawing/2014/main" val="1859507209"/>
                  </a:ext>
                </a:extLst>
              </a:tr>
              <a:tr h="190457">
                <a:tc>
                  <a:txBody>
                    <a:bodyPr/>
                    <a:lstStyle/>
                    <a:p>
                      <a:pPr algn="r" fontAlgn="b"/>
                      <a:r>
                        <a:rPr lang="en-US" sz="1100" b="0" i="0" u="none" strike="noStrike">
                          <a:solidFill>
                            <a:srgbClr val="000000"/>
                          </a:solidFill>
                          <a:effectLst/>
                          <a:latin typeface="Calibri" panose="020F0502020204030204" pitchFamily="34" charset="0"/>
                        </a:rPr>
                        <a:t>5514</a:t>
                      </a:r>
                    </a:p>
                  </a:txBody>
                  <a:tcPr marL="8928" marR="8928" marT="8928" marB="0" anchor="b">
                    <a:lnL>
                      <a:noFill/>
                    </a:lnL>
                    <a:lnR>
                      <a:noFill/>
                    </a:lnR>
                    <a:lnT>
                      <a:noFill/>
                    </a:lnT>
                    <a:lnB>
                      <a:noFill/>
                    </a:lnB>
                  </a:tcPr>
                </a:tc>
                <a:tc>
                  <a:txBody>
                    <a:bodyPr/>
                    <a:lstStyle/>
                    <a:p>
                      <a:pPr algn="l" fontAlgn="b"/>
                      <a:r>
                        <a:rPr lang="en-US" sz="1100" b="0" i="0" u="none" strike="noStrike" dirty="0">
                          <a:solidFill>
                            <a:srgbClr val="000000"/>
                          </a:solidFill>
                          <a:effectLst/>
                          <a:latin typeface="Calibri" panose="020F0502020204030204" pitchFamily="34" charset="0"/>
                        </a:rPr>
                        <a:t>YPR124W</a:t>
                      </a:r>
                    </a:p>
                  </a:txBody>
                  <a:tcPr marL="8928" marR="8928" marT="8928"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chrXVI</a:t>
                      </a:r>
                    </a:p>
                  </a:txBody>
                  <a:tcPr marL="8928" marR="8928" marT="892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2795.39715</a:t>
                      </a:r>
                    </a:p>
                  </a:txBody>
                  <a:tcPr marL="8928" marR="8928" marT="892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166.546895</a:t>
                      </a:r>
                    </a:p>
                  </a:txBody>
                  <a:tcPr marL="8928" marR="8928" marT="892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16.7844446</a:t>
                      </a:r>
                    </a:p>
                  </a:txBody>
                  <a:tcPr marL="8928" marR="8928" marT="8928" marB="0" anchor="b">
                    <a:lnL>
                      <a:noFill/>
                    </a:lnL>
                    <a:lnR>
                      <a:noFill/>
                    </a:lnR>
                    <a:lnT>
                      <a:noFill/>
                    </a:lnT>
                    <a:lnB>
                      <a:noFill/>
                    </a:lnB>
                  </a:tcPr>
                </a:tc>
                <a:extLst>
                  <a:ext uri="{0D108BD9-81ED-4DB2-BD59-A6C34878D82A}">
                    <a16:rowId xmlns:a16="http://schemas.microsoft.com/office/drawing/2014/main" val="457758082"/>
                  </a:ext>
                </a:extLst>
              </a:tr>
              <a:tr h="190457">
                <a:tc>
                  <a:txBody>
                    <a:bodyPr/>
                    <a:lstStyle/>
                    <a:p>
                      <a:pPr algn="r" fontAlgn="b"/>
                      <a:r>
                        <a:rPr lang="en-US" sz="1100" b="0" i="0" u="none" strike="noStrike">
                          <a:solidFill>
                            <a:srgbClr val="000000"/>
                          </a:solidFill>
                          <a:effectLst/>
                          <a:latin typeface="Calibri" panose="020F0502020204030204" pitchFamily="34" charset="0"/>
                        </a:rPr>
                        <a:t>4574</a:t>
                      </a:r>
                    </a:p>
                  </a:txBody>
                  <a:tcPr marL="8928" marR="8928" marT="8928" marB="0" anchor="b">
                    <a:lnL>
                      <a:noFill/>
                    </a:lnL>
                    <a:lnR>
                      <a:noFill/>
                    </a:lnR>
                    <a:lnT>
                      <a:noFill/>
                    </a:lnT>
                    <a:lnB>
                      <a:noFill/>
                    </a:lnB>
                  </a:tcPr>
                </a:tc>
                <a:tc>
                  <a:txBody>
                    <a:bodyPr/>
                    <a:lstStyle/>
                    <a:p>
                      <a:pPr algn="l" fontAlgn="b"/>
                      <a:r>
                        <a:rPr lang="en-US" sz="1100" b="0" i="0" u="none" strike="noStrike" dirty="0">
                          <a:solidFill>
                            <a:srgbClr val="000000"/>
                          </a:solidFill>
                          <a:effectLst/>
                          <a:latin typeface="Calibri" panose="020F0502020204030204" pitchFamily="34" charset="0"/>
                        </a:rPr>
                        <a:t>YNR014W</a:t>
                      </a:r>
                    </a:p>
                  </a:txBody>
                  <a:tcPr marL="8928" marR="8928" marT="8928"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chrXIV</a:t>
                      </a:r>
                    </a:p>
                  </a:txBody>
                  <a:tcPr marL="8928" marR="8928" marT="892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978.804807</a:t>
                      </a:r>
                    </a:p>
                  </a:txBody>
                  <a:tcPr marL="8928" marR="8928" marT="892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60.3198092</a:t>
                      </a:r>
                    </a:p>
                  </a:txBody>
                  <a:tcPr marL="8928" marR="8928" marT="892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16.2269215</a:t>
                      </a:r>
                    </a:p>
                  </a:txBody>
                  <a:tcPr marL="8928" marR="8928" marT="8928" marB="0" anchor="b">
                    <a:lnL>
                      <a:noFill/>
                    </a:lnL>
                    <a:lnR>
                      <a:noFill/>
                    </a:lnR>
                    <a:lnT>
                      <a:noFill/>
                    </a:lnT>
                    <a:lnB>
                      <a:noFill/>
                    </a:lnB>
                  </a:tcPr>
                </a:tc>
                <a:extLst>
                  <a:ext uri="{0D108BD9-81ED-4DB2-BD59-A6C34878D82A}">
                    <a16:rowId xmlns:a16="http://schemas.microsoft.com/office/drawing/2014/main" val="1915672434"/>
                  </a:ext>
                </a:extLst>
              </a:tr>
              <a:tr h="190457">
                <a:tc>
                  <a:txBody>
                    <a:bodyPr/>
                    <a:lstStyle/>
                    <a:p>
                      <a:pPr algn="r" fontAlgn="b"/>
                      <a:r>
                        <a:rPr lang="en-US" sz="1100" b="0" i="0" u="none" strike="noStrike">
                          <a:solidFill>
                            <a:srgbClr val="000000"/>
                          </a:solidFill>
                          <a:effectLst/>
                          <a:latin typeface="Calibri" panose="020F0502020204030204" pitchFamily="34" charset="0"/>
                        </a:rPr>
                        <a:t>3766</a:t>
                      </a:r>
                    </a:p>
                  </a:txBody>
                  <a:tcPr marL="8928" marR="8928" marT="8928" marB="0" anchor="b">
                    <a:lnL>
                      <a:noFill/>
                    </a:lnL>
                    <a:lnR>
                      <a:noFill/>
                    </a:lnR>
                    <a:lnT>
                      <a:noFill/>
                    </a:lnT>
                    <a:lnB>
                      <a:noFill/>
                    </a:lnB>
                  </a:tcPr>
                </a:tc>
                <a:tc>
                  <a:txBody>
                    <a:bodyPr/>
                    <a:lstStyle/>
                    <a:p>
                      <a:pPr algn="l" fontAlgn="b"/>
                      <a:r>
                        <a:rPr lang="en-US" sz="1100" b="0" i="0" u="none" strike="noStrike" dirty="0">
                          <a:solidFill>
                            <a:srgbClr val="000000"/>
                          </a:solidFill>
                          <a:effectLst/>
                          <a:latin typeface="Calibri" panose="020F0502020204030204" pitchFamily="34" charset="0"/>
                        </a:rPr>
                        <a:t>YLR411W</a:t>
                      </a:r>
                    </a:p>
                  </a:txBody>
                  <a:tcPr marL="8928" marR="8928" marT="8928"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chrXII</a:t>
                      </a:r>
                    </a:p>
                  </a:txBody>
                  <a:tcPr marL="8928" marR="8928" marT="892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2038.54075</a:t>
                      </a:r>
                    </a:p>
                  </a:txBody>
                  <a:tcPr marL="8928" marR="8928" marT="892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143.271852</a:t>
                      </a:r>
                    </a:p>
                  </a:txBody>
                  <a:tcPr marL="8928" marR="8928" marT="892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14.2284804</a:t>
                      </a:r>
                    </a:p>
                  </a:txBody>
                  <a:tcPr marL="8928" marR="8928" marT="8928" marB="0" anchor="b">
                    <a:lnL>
                      <a:noFill/>
                    </a:lnL>
                    <a:lnR>
                      <a:noFill/>
                    </a:lnR>
                    <a:lnT>
                      <a:noFill/>
                    </a:lnT>
                    <a:lnB>
                      <a:noFill/>
                    </a:lnB>
                  </a:tcPr>
                </a:tc>
                <a:extLst>
                  <a:ext uri="{0D108BD9-81ED-4DB2-BD59-A6C34878D82A}">
                    <a16:rowId xmlns:a16="http://schemas.microsoft.com/office/drawing/2014/main" val="1322128817"/>
                  </a:ext>
                </a:extLst>
              </a:tr>
              <a:tr h="190457">
                <a:tc>
                  <a:txBody>
                    <a:bodyPr/>
                    <a:lstStyle/>
                    <a:p>
                      <a:pPr algn="r" fontAlgn="b"/>
                      <a:r>
                        <a:rPr lang="en-US" sz="1100" b="0" i="0" u="none" strike="noStrike">
                          <a:solidFill>
                            <a:srgbClr val="000000"/>
                          </a:solidFill>
                          <a:effectLst/>
                          <a:latin typeface="Calibri" panose="020F0502020204030204" pitchFamily="34" charset="0"/>
                        </a:rPr>
                        <a:t>4634</a:t>
                      </a:r>
                    </a:p>
                  </a:txBody>
                  <a:tcPr marL="8928" marR="8928" marT="8928" marB="0" anchor="b">
                    <a:lnL>
                      <a:noFill/>
                    </a:lnL>
                    <a:lnR>
                      <a:noFill/>
                    </a:lnR>
                    <a:lnT>
                      <a:noFill/>
                    </a:lnT>
                    <a:lnB>
                      <a:noFill/>
                    </a:lnB>
                  </a:tcPr>
                </a:tc>
                <a:tc>
                  <a:txBody>
                    <a:bodyPr/>
                    <a:lstStyle/>
                    <a:p>
                      <a:pPr algn="l" fontAlgn="b"/>
                      <a:r>
                        <a:rPr lang="en-US" sz="1100" b="0" i="0" u="none" strike="noStrike" dirty="0">
                          <a:solidFill>
                            <a:srgbClr val="000000"/>
                          </a:solidFill>
                          <a:effectLst/>
                          <a:latin typeface="Calibri" panose="020F0502020204030204" pitchFamily="34" charset="0"/>
                        </a:rPr>
                        <a:t>YNR073C</a:t>
                      </a:r>
                    </a:p>
                  </a:txBody>
                  <a:tcPr marL="8928" marR="8928" marT="8928"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chrXIV</a:t>
                      </a:r>
                    </a:p>
                  </a:txBody>
                  <a:tcPr marL="8928" marR="8928" marT="892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480.360173</a:t>
                      </a:r>
                    </a:p>
                  </a:txBody>
                  <a:tcPr marL="8928" marR="8928" marT="892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42.6790867</a:t>
                      </a:r>
                    </a:p>
                  </a:txBody>
                  <a:tcPr marL="8928" marR="8928" marT="892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11.2551652</a:t>
                      </a:r>
                    </a:p>
                  </a:txBody>
                  <a:tcPr marL="8928" marR="8928" marT="8928" marB="0" anchor="b">
                    <a:lnL>
                      <a:noFill/>
                    </a:lnL>
                    <a:lnR>
                      <a:noFill/>
                    </a:lnR>
                    <a:lnT>
                      <a:noFill/>
                    </a:lnT>
                    <a:lnB>
                      <a:noFill/>
                    </a:lnB>
                  </a:tcPr>
                </a:tc>
                <a:extLst>
                  <a:ext uri="{0D108BD9-81ED-4DB2-BD59-A6C34878D82A}">
                    <a16:rowId xmlns:a16="http://schemas.microsoft.com/office/drawing/2014/main" val="3460816479"/>
                  </a:ext>
                </a:extLst>
              </a:tr>
              <a:tr h="190457">
                <a:tc>
                  <a:txBody>
                    <a:bodyPr/>
                    <a:lstStyle/>
                    <a:p>
                      <a:pPr algn="r" fontAlgn="b"/>
                      <a:r>
                        <a:rPr lang="en-US" sz="1100" b="0" i="0" u="none" strike="noStrike">
                          <a:solidFill>
                            <a:srgbClr val="000000"/>
                          </a:solidFill>
                          <a:effectLst/>
                          <a:latin typeface="Calibri" panose="020F0502020204030204" pitchFamily="34" charset="0"/>
                        </a:rPr>
                        <a:t>1980</a:t>
                      </a:r>
                    </a:p>
                  </a:txBody>
                  <a:tcPr marL="8928" marR="8928" marT="8928" marB="0" anchor="b">
                    <a:lnL>
                      <a:noFill/>
                    </a:lnL>
                    <a:lnR>
                      <a:noFill/>
                    </a:lnR>
                    <a:lnT>
                      <a:noFill/>
                    </a:lnT>
                    <a:lnB>
                      <a:noFill/>
                    </a:lnB>
                  </a:tcPr>
                </a:tc>
                <a:tc>
                  <a:txBody>
                    <a:bodyPr/>
                    <a:lstStyle/>
                    <a:p>
                      <a:pPr algn="l" fontAlgn="b"/>
                      <a:r>
                        <a:rPr lang="en-US" sz="1100" b="0" i="0" u="none" strike="noStrike" dirty="0">
                          <a:solidFill>
                            <a:srgbClr val="000000"/>
                          </a:solidFill>
                          <a:effectLst/>
                          <a:latin typeface="Calibri" panose="020F0502020204030204" pitchFamily="34" charset="0"/>
                        </a:rPr>
                        <a:t>YGR021W</a:t>
                      </a:r>
                    </a:p>
                  </a:txBody>
                  <a:tcPr marL="8928" marR="8928" marT="8928"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chrVII</a:t>
                      </a:r>
                    </a:p>
                  </a:txBody>
                  <a:tcPr marL="8928" marR="8928" marT="892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3622.62961</a:t>
                      </a:r>
                    </a:p>
                  </a:txBody>
                  <a:tcPr marL="8928" marR="8928" marT="892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359.560752</a:t>
                      </a:r>
                    </a:p>
                  </a:txBody>
                  <a:tcPr marL="8928" marR="8928" marT="892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10.075153</a:t>
                      </a:r>
                    </a:p>
                  </a:txBody>
                  <a:tcPr marL="8928" marR="8928" marT="8928" marB="0" anchor="b">
                    <a:lnL>
                      <a:noFill/>
                    </a:lnL>
                    <a:lnR>
                      <a:noFill/>
                    </a:lnR>
                    <a:lnT>
                      <a:noFill/>
                    </a:lnT>
                    <a:lnB>
                      <a:noFill/>
                    </a:lnB>
                  </a:tcPr>
                </a:tc>
                <a:extLst>
                  <a:ext uri="{0D108BD9-81ED-4DB2-BD59-A6C34878D82A}">
                    <a16:rowId xmlns:a16="http://schemas.microsoft.com/office/drawing/2014/main" val="1343308645"/>
                  </a:ext>
                </a:extLst>
              </a:tr>
              <a:tr h="190457">
                <a:tc>
                  <a:txBody>
                    <a:bodyPr/>
                    <a:lstStyle/>
                    <a:p>
                      <a:pPr algn="r" fontAlgn="b"/>
                      <a:r>
                        <a:rPr lang="en-US" sz="1100" b="0" i="0" u="none" strike="noStrike">
                          <a:solidFill>
                            <a:srgbClr val="000000"/>
                          </a:solidFill>
                          <a:effectLst/>
                          <a:latin typeface="Calibri" panose="020F0502020204030204" pitchFamily="34" charset="0"/>
                        </a:rPr>
                        <a:t>4632</a:t>
                      </a:r>
                    </a:p>
                  </a:txBody>
                  <a:tcPr marL="8928" marR="8928" marT="8928" marB="0" anchor="b">
                    <a:lnL>
                      <a:noFill/>
                    </a:lnL>
                    <a:lnR>
                      <a:noFill/>
                    </a:lnR>
                    <a:lnT>
                      <a:noFill/>
                    </a:lnT>
                    <a:lnB>
                      <a:noFill/>
                    </a:lnB>
                  </a:tcPr>
                </a:tc>
                <a:tc>
                  <a:txBody>
                    <a:bodyPr/>
                    <a:lstStyle/>
                    <a:p>
                      <a:pPr algn="l" fontAlgn="b"/>
                      <a:r>
                        <a:rPr lang="en-US" sz="1100" b="0" i="0" u="none" strike="noStrike" dirty="0">
                          <a:solidFill>
                            <a:srgbClr val="000000"/>
                          </a:solidFill>
                          <a:effectLst/>
                          <a:latin typeface="Calibri" panose="020F0502020204030204" pitchFamily="34" charset="0"/>
                        </a:rPr>
                        <a:t>YNR071C</a:t>
                      </a:r>
                    </a:p>
                  </a:txBody>
                  <a:tcPr marL="8928" marR="8928" marT="8928"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chrXIV</a:t>
                      </a:r>
                    </a:p>
                  </a:txBody>
                  <a:tcPr marL="8928" marR="8928" marT="892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690.11192</a:t>
                      </a:r>
                    </a:p>
                  </a:txBody>
                  <a:tcPr marL="8928" marR="8928" marT="892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72.8345426</a:t>
                      </a:r>
                    </a:p>
                  </a:txBody>
                  <a:tcPr marL="8928" marR="8928" marT="892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9.47506355</a:t>
                      </a:r>
                    </a:p>
                  </a:txBody>
                  <a:tcPr marL="8928" marR="8928" marT="8928" marB="0" anchor="b">
                    <a:lnL>
                      <a:noFill/>
                    </a:lnL>
                    <a:lnR>
                      <a:noFill/>
                    </a:lnR>
                    <a:lnT>
                      <a:noFill/>
                    </a:lnT>
                    <a:lnB>
                      <a:noFill/>
                    </a:lnB>
                  </a:tcPr>
                </a:tc>
                <a:extLst>
                  <a:ext uri="{0D108BD9-81ED-4DB2-BD59-A6C34878D82A}">
                    <a16:rowId xmlns:a16="http://schemas.microsoft.com/office/drawing/2014/main" val="1128019770"/>
                  </a:ext>
                </a:extLst>
              </a:tr>
              <a:tr h="190457">
                <a:tc>
                  <a:txBody>
                    <a:bodyPr/>
                    <a:lstStyle/>
                    <a:p>
                      <a:pPr algn="r" fontAlgn="b"/>
                      <a:r>
                        <a:rPr lang="en-US" sz="1100" b="0" i="0" u="none" strike="noStrike">
                          <a:solidFill>
                            <a:srgbClr val="000000"/>
                          </a:solidFill>
                          <a:effectLst/>
                          <a:latin typeface="Calibri" panose="020F0502020204030204" pitchFamily="34" charset="0"/>
                        </a:rPr>
                        <a:t>3809</a:t>
                      </a:r>
                    </a:p>
                  </a:txBody>
                  <a:tcPr marL="8928" marR="8928" marT="8928" marB="0" anchor="b">
                    <a:lnL>
                      <a:noFill/>
                    </a:lnL>
                    <a:lnR>
                      <a:noFill/>
                    </a:lnR>
                    <a:lnT>
                      <a:noFill/>
                    </a:lnT>
                    <a:lnB>
                      <a:noFill/>
                    </a:lnB>
                  </a:tcPr>
                </a:tc>
                <a:tc>
                  <a:txBody>
                    <a:bodyPr/>
                    <a:lstStyle/>
                    <a:p>
                      <a:pPr algn="l" fontAlgn="b"/>
                      <a:r>
                        <a:rPr lang="en-US" sz="1100" b="0" i="0" u="none" strike="noStrike" dirty="0">
                          <a:solidFill>
                            <a:srgbClr val="000000"/>
                          </a:solidFill>
                          <a:effectLst/>
                          <a:latin typeface="Calibri" panose="020F0502020204030204" pitchFamily="34" charset="0"/>
                        </a:rPr>
                        <a:t>YLR460C</a:t>
                      </a:r>
                    </a:p>
                  </a:txBody>
                  <a:tcPr marL="8928" marR="8928" marT="8928"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chrXII</a:t>
                      </a:r>
                    </a:p>
                  </a:txBody>
                  <a:tcPr marL="8928" marR="8928" marT="892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819.238885</a:t>
                      </a:r>
                    </a:p>
                  </a:txBody>
                  <a:tcPr marL="8928" marR="8928" marT="892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87.299677</a:t>
                      </a:r>
                    </a:p>
                  </a:txBody>
                  <a:tcPr marL="8928" marR="8928" marT="892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9.38421439</a:t>
                      </a:r>
                    </a:p>
                  </a:txBody>
                  <a:tcPr marL="8928" marR="8928" marT="8928" marB="0" anchor="b">
                    <a:lnL>
                      <a:noFill/>
                    </a:lnL>
                    <a:lnR>
                      <a:noFill/>
                    </a:lnR>
                    <a:lnT>
                      <a:noFill/>
                    </a:lnT>
                    <a:lnB>
                      <a:noFill/>
                    </a:lnB>
                  </a:tcPr>
                </a:tc>
                <a:extLst>
                  <a:ext uri="{0D108BD9-81ED-4DB2-BD59-A6C34878D82A}">
                    <a16:rowId xmlns:a16="http://schemas.microsoft.com/office/drawing/2014/main" val="2545089325"/>
                  </a:ext>
                </a:extLst>
              </a:tr>
              <a:tr h="190457">
                <a:tc>
                  <a:txBody>
                    <a:bodyPr/>
                    <a:lstStyle/>
                    <a:p>
                      <a:pPr algn="r" fontAlgn="b"/>
                      <a:r>
                        <a:rPr lang="en-US" sz="1100" b="0" i="0" u="none" strike="noStrike">
                          <a:solidFill>
                            <a:srgbClr val="000000"/>
                          </a:solidFill>
                          <a:effectLst/>
                          <a:latin typeface="Calibri" panose="020F0502020204030204" pitchFamily="34" charset="0"/>
                        </a:rPr>
                        <a:t>3892</a:t>
                      </a:r>
                    </a:p>
                  </a:txBody>
                  <a:tcPr marL="8928" marR="8928" marT="8928" marB="0" anchor="b">
                    <a:lnL>
                      <a:noFill/>
                    </a:lnL>
                    <a:lnR>
                      <a:noFill/>
                    </a:lnR>
                    <a:lnT>
                      <a:noFill/>
                    </a:lnT>
                    <a:lnB>
                      <a:noFill/>
                    </a:lnB>
                  </a:tcPr>
                </a:tc>
                <a:tc>
                  <a:txBody>
                    <a:bodyPr/>
                    <a:lstStyle/>
                    <a:p>
                      <a:pPr algn="l" fontAlgn="b"/>
                      <a:r>
                        <a:rPr lang="en-US" sz="1100" b="0" i="0" u="none" strike="noStrike" dirty="0">
                          <a:solidFill>
                            <a:srgbClr val="000000"/>
                          </a:solidFill>
                          <a:effectLst/>
                          <a:latin typeface="Calibri" panose="020F0502020204030204" pitchFamily="34" charset="0"/>
                        </a:rPr>
                        <a:t>YML087C</a:t>
                      </a:r>
                    </a:p>
                  </a:txBody>
                  <a:tcPr marL="8928" marR="8928" marT="8928"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chrXIII</a:t>
                      </a:r>
                    </a:p>
                  </a:txBody>
                  <a:tcPr marL="8928" marR="8928" marT="892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4557.4459</a:t>
                      </a:r>
                    </a:p>
                  </a:txBody>
                  <a:tcPr marL="8928" marR="8928" marT="892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542.087781</a:t>
                      </a:r>
                    </a:p>
                  </a:txBody>
                  <a:tcPr marL="8928" marR="8928" marT="892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8.40721017</a:t>
                      </a:r>
                    </a:p>
                  </a:txBody>
                  <a:tcPr marL="8928" marR="8928" marT="8928" marB="0" anchor="b">
                    <a:lnL>
                      <a:noFill/>
                    </a:lnL>
                    <a:lnR>
                      <a:noFill/>
                    </a:lnR>
                    <a:lnT>
                      <a:noFill/>
                    </a:lnT>
                    <a:lnB>
                      <a:noFill/>
                    </a:lnB>
                  </a:tcPr>
                </a:tc>
                <a:extLst>
                  <a:ext uri="{0D108BD9-81ED-4DB2-BD59-A6C34878D82A}">
                    <a16:rowId xmlns:a16="http://schemas.microsoft.com/office/drawing/2014/main" val="3446536876"/>
                  </a:ext>
                </a:extLst>
              </a:tr>
              <a:tr h="190457">
                <a:tc>
                  <a:txBody>
                    <a:bodyPr/>
                    <a:lstStyle/>
                    <a:p>
                      <a:pPr algn="r" fontAlgn="b"/>
                      <a:r>
                        <a:rPr lang="en-US" sz="1100" b="0" i="0" u="none" strike="noStrike">
                          <a:solidFill>
                            <a:srgbClr val="000000"/>
                          </a:solidFill>
                          <a:effectLst/>
                          <a:latin typeface="Calibri" panose="020F0502020204030204" pitchFamily="34" charset="0"/>
                        </a:rPr>
                        <a:t>3353</a:t>
                      </a:r>
                    </a:p>
                  </a:txBody>
                  <a:tcPr marL="8928" marR="8928" marT="8928" marB="0" anchor="b">
                    <a:lnL>
                      <a:noFill/>
                    </a:lnL>
                    <a:lnR>
                      <a:noFill/>
                    </a:lnR>
                    <a:lnT>
                      <a:noFill/>
                    </a:lnT>
                    <a:lnB>
                      <a:noFill/>
                    </a:lnB>
                  </a:tcPr>
                </a:tc>
                <a:tc>
                  <a:txBody>
                    <a:bodyPr/>
                    <a:lstStyle/>
                    <a:p>
                      <a:pPr algn="l" fontAlgn="b"/>
                      <a:r>
                        <a:rPr lang="en-US" sz="1100" b="0" i="0" u="none" strike="noStrike" dirty="0">
                          <a:solidFill>
                            <a:srgbClr val="000000"/>
                          </a:solidFill>
                          <a:effectLst/>
                          <a:latin typeface="Calibri" panose="020F0502020204030204" pitchFamily="34" charset="0"/>
                        </a:rPr>
                        <a:t>YLL009C</a:t>
                      </a:r>
                    </a:p>
                  </a:txBody>
                  <a:tcPr marL="8928" marR="8928" marT="8928"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chrXII</a:t>
                      </a:r>
                    </a:p>
                  </a:txBody>
                  <a:tcPr marL="8928" marR="8928" marT="892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4285.06485</a:t>
                      </a:r>
                    </a:p>
                  </a:txBody>
                  <a:tcPr marL="8928" marR="8928" marT="892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542.063564</a:t>
                      </a:r>
                    </a:p>
                  </a:txBody>
                  <a:tcPr marL="8928" marR="8928" marT="892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7.90509662</a:t>
                      </a:r>
                    </a:p>
                  </a:txBody>
                  <a:tcPr marL="8928" marR="8928" marT="8928" marB="0" anchor="b">
                    <a:lnL>
                      <a:noFill/>
                    </a:lnL>
                    <a:lnR>
                      <a:noFill/>
                    </a:lnR>
                    <a:lnT>
                      <a:noFill/>
                    </a:lnT>
                    <a:lnB>
                      <a:noFill/>
                    </a:lnB>
                  </a:tcPr>
                </a:tc>
                <a:extLst>
                  <a:ext uri="{0D108BD9-81ED-4DB2-BD59-A6C34878D82A}">
                    <a16:rowId xmlns:a16="http://schemas.microsoft.com/office/drawing/2014/main" val="648199570"/>
                  </a:ext>
                </a:extLst>
              </a:tr>
              <a:tr h="190457">
                <a:tc>
                  <a:txBody>
                    <a:bodyPr/>
                    <a:lstStyle/>
                    <a:p>
                      <a:pPr algn="r" fontAlgn="b"/>
                      <a:r>
                        <a:rPr lang="en-US" sz="1100" b="0" i="0" u="none" strike="noStrike">
                          <a:solidFill>
                            <a:srgbClr val="000000"/>
                          </a:solidFill>
                          <a:effectLst/>
                          <a:latin typeface="Calibri" panose="020F0502020204030204" pitchFamily="34" charset="0"/>
                        </a:rPr>
                        <a:t>5301</a:t>
                      </a:r>
                    </a:p>
                  </a:txBody>
                  <a:tcPr marL="8928" marR="8928" marT="8928"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YPL172C</a:t>
                      </a:r>
                    </a:p>
                  </a:txBody>
                  <a:tcPr marL="8928" marR="8928" marT="8928"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chrXVI</a:t>
                      </a:r>
                    </a:p>
                  </a:txBody>
                  <a:tcPr marL="8928" marR="8928" marT="892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848.138308</a:t>
                      </a:r>
                    </a:p>
                  </a:txBody>
                  <a:tcPr marL="8928" marR="8928" marT="892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109.343244</a:t>
                      </a:r>
                    </a:p>
                  </a:txBody>
                  <a:tcPr marL="8928" marR="8928" marT="892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7.75665944</a:t>
                      </a:r>
                    </a:p>
                  </a:txBody>
                  <a:tcPr marL="8928" marR="8928" marT="8928" marB="0" anchor="b">
                    <a:lnL>
                      <a:noFill/>
                    </a:lnL>
                    <a:lnR>
                      <a:noFill/>
                    </a:lnR>
                    <a:lnT>
                      <a:noFill/>
                    </a:lnT>
                    <a:lnB>
                      <a:noFill/>
                    </a:lnB>
                  </a:tcPr>
                </a:tc>
                <a:extLst>
                  <a:ext uri="{0D108BD9-81ED-4DB2-BD59-A6C34878D82A}">
                    <a16:rowId xmlns:a16="http://schemas.microsoft.com/office/drawing/2014/main" val="3276966583"/>
                  </a:ext>
                </a:extLst>
              </a:tr>
              <a:tr h="190457">
                <a:tc>
                  <a:txBody>
                    <a:bodyPr/>
                    <a:lstStyle/>
                    <a:p>
                      <a:pPr algn="r" fontAlgn="b"/>
                      <a:r>
                        <a:rPr lang="en-US" sz="1100" b="0" i="0" u="none" strike="noStrike">
                          <a:solidFill>
                            <a:srgbClr val="000000"/>
                          </a:solidFill>
                          <a:effectLst/>
                          <a:latin typeface="Calibri" panose="020F0502020204030204" pitchFamily="34" charset="0"/>
                        </a:rPr>
                        <a:t>3121</a:t>
                      </a:r>
                    </a:p>
                  </a:txBody>
                  <a:tcPr marL="8928" marR="8928" marT="8928" marB="0" anchor="b">
                    <a:lnL>
                      <a:noFill/>
                    </a:lnL>
                    <a:lnR>
                      <a:noFill/>
                    </a:lnR>
                    <a:lnT>
                      <a:noFill/>
                    </a:lnT>
                    <a:lnB>
                      <a:noFill/>
                    </a:lnB>
                  </a:tcPr>
                </a:tc>
                <a:tc>
                  <a:txBody>
                    <a:bodyPr/>
                    <a:lstStyle/>
                    <a:p>
                      <a:pPr algn="l" fontAlgn="b"/>
                      <a:r>
                        <a:rPr lang="en-US" sz="1100" b="0" i="0" u="none" strike="noStrike" dirty="0">
                          <a:solidFill>
                            <a:srgbClr val="000000"/>
                          </a:solidFill>
                          <a:effectLst/>
                          <a:latin typeface="Calibri" panose="020F0502020204030204" pitchFamily="34" charset="0"/>
                        </a:rPr>
                        <a:t>YKL087C</a:t>
                      </a:r>
                    </a:p>
                  </a:txBody>
                  <a:tcPr marL="8928" marR="8928" marT="8928"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chrXI</a:t>
                      </a:r>
                    </a:p>
                  </a:txBody>
                  <a:tcPr marL="8928" marR="8928" marT="892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3782.01875</a:t>
                      </a:r>
                    </a:p>
                  </a:txBody>
                  <a:tcPr marL="8928" marR="8928" marT="892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490.723191</a:t>
                      </a:r>
                    </a:p>
                  </a:txBody>
                  <a:tcPr marL="8928" marR="8928" marT="892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7.70703081</a:t>
                      </a:r>
                    </a:p>
                  </a:txBody>
                  <a:tcPr marL="8928" marR="8928" marT="8928" marB="0" anchor="b">
                    <a:lnL>
                      <a:noFill/>
                    </a:lnL>
                    <a:lnR>
                      <a:noFill/>
                    </a:lnR>
                    <a:lnT>
                      <a:noFill/>
                    </a:lnT>
                    <a:lnB>
                      <a:noFill/>
                    </a:lnB>
                  </a:tcPr>
                </a:tc>
                <a:extLst>
                  <a:ext uri="{0D108BD9-81ED-4DB2-BD59-A6C34878D82A}">
                    <a16:rowId xmlns:a16="http://schemas.microsoft.com/office/drawing/2014/main" val="2717574605"/>
                  </a:ext>
                </a:extLst>
              </a:tr>
              <a:tr h="190457">
                <a:tc>
                  <a:txBody>
                    <a:bodyPr/>
                    <a:lstStyle/>
                    <a:p>
                      <a:pPr algn="r" fontAlgn="b"/>
                      <a:r>
                        <a:rPr lang="en-US" sz="1100" b="0" i="0" u="none" strike="noStrike">
                          <a:solidFill>
                            <a:srgbClr val="000000"/>
                          </a:solidFill>
                          <a:effectLst/>
                          <a:latin typeface="Calibri" panose="020F0502020204030204" pitchFamily="34" charset="0"/>
                        </a:rPr>
                        <a:t>1388</a:t>
                      </a:r>
                    </a:p>
                  </a:txBody>
                  <a:tcPr marL="8928" marR="8928" marT="8928"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YEL039C</a:t>
                      </a:r>
                    </a:p>
                  </a:txBody>
                  <a:tcPr marL="8928" marR="8928" marT="8928"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chrV</a:t>
                      </a:r>
                    </a:p>
                  </a:txBody>
                  <a:tcPr marL="8928" marR="8928" marT="892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13345.8191</a:t>
                      </a:r>
                    </a:p>
                  </a:txBody>
                  <a:tcPr marL="8928" marR="8928" marT="892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1770.91716</a:t>
                      </a:r>
                    </a:p>
                  </a:txBody>
                  <a:tcPr marL="8928" marR="8928" marT="892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7.53610578</a:t>
                      </a:r>
                    </a:p>
                  </a:txBody>
                  <a:tcPr marL="8928" marR="8928" marT="8928" marB="0" anchor="b">
                    <a:lnL>
                      <a:noFill/>
                    </a:lnL>
                    <a:lnR>
                      <a:noFill/>
                    </a:lnR>
                    <a:lnT>
                      <a:noFill/>
                    </a:lnT>
                    <a:lnB>
                      <a:noFill/>
                    </a:lnB>
                  </a:tcPr>
                </a:tc>
                <a:extLst>
                  <a:ext uri="{0D108BD9-81ED-4DB2-BD59-A6C34878D82A}">
                    <a16:rowId xmlns:a16="http://schemas.microsoft.com/office/drawing/2014/main" val="3596567489"/>
                  </a:ext>
                </a:extLst>
              </a:tr>
              <a:tr h="190457">
                <a:tc>
                  <a:txBody>
                    <a:bodyPr/>
                    <a:lstStyle/>
                    <a:p>
                      <a:pPr algn="r" fontAlgn="b"/>
                      <a:r>
                        <a:rPr lang="en-US" sz="1100" b="0" i="0" u="none" strike="noStrike">
                          <a:solidFill>
                            <a:srgbClr val="000000"/>
                          </a:solidFill>
                          <a:effectLst/>
                          <a:latin typeface="Calibri" panose="020F0502020204030204" pitchFamily="34" charset="0"/>
                        </a:rPr>
                        <a:t>4378</a:t>
                      </a:r>
                    </a:p>
                  </a:txBody>
                  <a:tcPr marL="8928" marR="8928" marT="8928" marB="0" anchor="b">
                    <a:lnL>
                      <a:noFill/>
                    </a:lnL>
                    <a:lnR>
                      <a:noFill/>
                    </a:lnR>
                    <a:lnT>
                      <a:noFill/>
                    </a:lnT>
                    <a:lnB>
                      <a:noFill/>
                    </a:lnB>
                  </a:tcPr>
                </a:tc>
                <a:tc>
                  <a:txBody>
                    <a:bodyPr/>
                    <a:lstStyle/>
                    <a:p>
                      <a:pPr algn="l" fontAlgn="b"/>
                      <a:r>
                        <a:rPr lang="en-US" sz="1100" b="0" i="0" u="none" strike="noStrike" dirty="0">
                          <a:solidFill>
                            <a:srgbClr val="000000"/>
                          </a:solidFill>
                          <a:effectLst/>
                          <a:latin typeface="Calibri" panose="020F0502020204030204" pitchFamily="34" charset="0"/>
                        </a:rPr>
                        <a:t>YNL134C</a:t>
                      </a:r>
                    </a:p>
                  </a:txBody>
                  <a:tcPr marL="8928" marR="8928" marT="8928"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chrXIV</a:t>
                      </a:r>
                    </a:p>
                  </a:txBody>
                  <a:tcPr marL="8928" marR="8928" marT="892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19074.191</a:t>
                      </a:r>
                    </a:p>
                  </a:txBody>
                  <a:tcPr marL="8928" marR="8928" marT="892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2535.80121</a:t>
                      </a:r>
                    </a:p>
                  </a:txBody>
                  <a:tcPr marL="8928" marR="8928" marT="892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7.52195831</a:t>
                      </a:r>
                    </a:p>
                  </a:txBody>
                  <a:tcPr marL="8928" marR="8928" marT="8928" marB="0" anchor="b">
                    <a:lnL>
                      <a:noFill/>
                    </a:lnL>
                    <a:lnR>
                      <a:noFill/>
                    </a:lnR>
                    <a:lnT>
                      <a:noFill/>
                    </a:lnT>
                    <a:lnB>
                      <a:noFill/>
                    </a:lnB>
                  </a:tcPr>
                </a:tc>
                <a:extLst>
                  <a:ext uri="{0D108BD9-81ED-4DB2-BD59-A6C34878D82A}">
                    <a16:rowId xmlns:a16="http://schemas.microsoft.com/office/drawing/2014/main" val="599709336"/>
                  </a:ext>
                </a:extLst>
              </a:tr>
              <a:tr h="190457">
                <a:tc>
                  <a:txBody>
                    <a:bodyPr/>
                    <a:lstStyle/>
                    <a:p>
                      <a:pPr algn="r" fontAlgn="b"/>
                      <a:r>
                        <a:rPr lang="en-US" sz="1100" b="0" i="0" u="none" strike="noStrike">
                          <a:solidFill>
                            <a:srgbClr val="000000"/>
                          </a:solidFill>
                          <a:effectLst/>
                          <a:latin typeface="Calibri" panose="020F0502020204030204" pitchFamily="34" charset="0"/>
                        </a:rPr>
                        <a:t>1938</a:t>
                      </a:r>
                    </a:p>
                  </a:txBody>
                  <a:tcPr marL="8928" marR="8928" marT="8928" marB="0" anchor="b">
                    <a:lnL>
                      <a:noFill/>
                    </a:lnL>
                    <a:lnR>
                      <a:noFill/>
                    </a:lnR>
                    <a:lnT>
                      <a:noFill/>
                    </a:lnT>
                    <a:lnB>
                      <a:noFill/>
                    </a:lnB>
                  </a:tcPr>
                </a:tc>
                <a:tc>
                  <a:txBody>
                    <a:bodyPr/>
                    <a:lstStyle/>
                    <a:p>
                      <a:pPr algn="l" fontAlgn="b"/>
                      <a:r>
                        <a:rPr lang="en-US" sz="1100" b="0" i="0" u="none" strike="noStrike" dirty="0">
                          <a:solidFill>
                            <a:srgbClr val="000000"/>
                          </a:solidFill>
                          <a:effectLst/>
                          <a:latin typeface="Calibri" panose="020F0502020204030204" pitchFamily="34" charset="0"/>
                        </a:rPr>
                        <a:t>YGL236C</a:t>
                      </a:r>
                    </a:p>
                  </a:txBody>
                  <a:tcPr marL="8928" marR="8928" marT="8928"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chrVII</a:t>
                      </a:r>
                    </a:p>
                  </a:txBody>
                  <a:tcPr marL="8928" marR="8928" marT="892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1340.81674</a:t>
                      </a:r>
                    </a:p>
                  </a:txBody>
                  <a:tcPr marL="8928" marR="8928" marT="892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178.852006</a:t>
                      </a:r>
                    </a:p>
                  </a:txBody>
                  <a:tcPr marL="8928" marR="8928" marT="892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7.49679452</a:t>
                      </a:r>
                    </a:p>
                  </a:txBody>
                  <a:tcPr marL="8928" marR="8928" marT="8928" marB="0" anchor="b">
                    <a:lnL>
                      <a:noFill/>
                    </a:lnL>
                    <a:lnR>
                      <a:noFill/>
                    </a:lnR>
                    <a:lnT>
                      <a:noFill/>
                    </a:lnT>
                    <a:lnB>
                      <a:noFill/>
                    </a:lnB>
                  </a:tcPr>
                </a:tc>
                <a:extLst>
                  <a:ext uri="{0D108BD9-81ED-4DB2-BD59-A6C34878D82A}">
                    <a16:rowId xmlns:a16="http://schemas.microsoft.com/office/drawing/2014/main" val="4081023986"/>
                  </a:ext>
                </a:extLst>
              </a:tr>
              <a:tr h="190457">
                <a:tc>
                  <a:txBody>
                    <a:bodyPr/>
                    <a:lstStyle/>
                    <a:p>
                      <a:pPr algn="r" fontAlgn="b"/>
                      <a:r>
                        <a:rPr lang="en-US" sz="1100" b="0" i="0" u="none" strike="noStrike">
                          <a:solidFill>
                            <a:srgbClr val="000000"/>
                          </a:solidFill>
                          <a:effectLst/>
                          <a:latin typeface="Calibri" panose="020F0502020204030204" pitchFamily="34" charset="0"/>
                        </a:rPr>
                        <a:t>3503</a:t>
                      </a:r>
                    </a:p>
                  </a:txBody>
                  <a:tcPr marL="8928" marR="8928" marT="8928"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YLR109W</a:t>
                      </a:r>
                    </a:p>
                  </a:txBody>
                  <a:tcPr marL="8928" marR="8928" marT="8928"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chrXII</a:t>
                      </a:r>
                    </a:p>
                  </a:txBody>
                  <a:tcPr marL="8928" marR="8928" marT="892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5888.64546</a:t>
                      </a:r>
                    </a:p>
                  </a:txBody>
                  <a:tcPr marL="8928" marR="8928" marT="892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819.554986</a:t>
                      </a:r>
                    </a:p>
                  </a:txBody>
                  <a:tcPr marL="8928" marR="8928" marT="892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7.18517434</a:t>
                      </a:r>
                    </a:p>
                  </a:txBody>
                  <a:tcPr marL="8928" marR="8928" marT="8928" marB="0" anchor="b">
                    <a:lnL>
                      <a:noFill/>
                    </a:lnL>
                    <a:lnR>
                      <a:noFill/>
                    </a:lnR>
                    <a:lnT>
                      <a:noFill/>
                    </a:lnT>
                    <a:lnB>
                      <a:noFill/>
                    </a:lnB>
                  </a:tcPr>
                </a:tc>
                <a:extLst>
                  <a:ext uri="{0D108BD9-81ED-4DB2-BD59-A6C34878D82A}">
                    <a16:rowId xmlns:a16="http://schemas.microsoft.com/office/drawing/2014/main" val="253981079"/>
                  </a:ext>
                </a:extLst>
              </a:tr>
              <a:tr h="190457">
                <a:tc>
                  <a:txBody>
                    <a:bodyPr/>
                    <a:lstStyle/>
                    <a:p>
                      <a:pPr algn="r" fontAlgn="b"/>
                      <a:r>
                        <a:rPr lang="en-US" sz="1100" b="0" i="0" u="none" strike="noStrike">
                          <a:solidFill>
                            <a:srgbClr val="000000"/>
                          </a:solidFill>
                          <a:effectLst/>
                          <a:latin typeface="Calibri" panose="020F0502020204030204" pitchFamily="34" charset="0"/>
                        </a:rPr>
                        <a:t>3475</a:t>
                      </a:r>
                    </a:p>
                  </a:txBody>
                  <a:tcPr marL="8928" marR="8928" marT="8928" marB="0" anchor="b">
                    <a:lnL>
                      <a:noFill/>
                    </a:lnL>
                    <a:lnR>
                      <a:noFill/>
                    </a:lnR>
                    <a:lnT>
                      <a:noFill/>
                    </a:lnT>
                    <a:lnB>
                      <a:noFill/>
                    </a:lnB>
                  </a:tcPr>
                </a:tc>
                <a:tc>
                  <a:txBody>
                    <a:bodyPr/>
                    <a:lstStyle/>
                    <a:p>
                      <a:pPr algn="l" fontAlgn="b"/>
                      <a:r>
                        <a:rPr lang="en-US" sz="1100" b="0" i="0" u="none" strike="noStrike" dirty="0">
                          <a:solidFill>
                            <a:srgbClr val="000000"/>
                          </a:solidFill>
                          <a:effectLst/>
                          <a:latin typeface="Calibri" panose="020F0502020204030204" pitchFamily="34" charset="0"/>
                        </a:rPr>
                        <a:t>YLR081W</a:t>
                      </a:r>
                    </a:p>
                  </a:txBody>
                  <a:tcPr marL="8928" marR="8928" marT="8928"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chrXII</a:t>
                      </a:r>
                    </a:p>
                  </a:txBody>
                  <a:tcPr marL="8928" marR="8928" marT="892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365.40238</a:t>
                      </a:r>
                    </a:p>
                  </a:txBody>
                  <a:tcPr marL="8928" marR="8928" marT="892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53.0644707</a:t>
                      </a:r>
                    </a:p>
                  </a:txBody>
                  <a:tcPr marL="8928" marR="8928" marT="892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6.8860082</a:t>
                      </a:r>
                    </a:p>
                  </a:txBody>
                  <a:tcPr marL="8928" marR="8928" marT="8928" marB="0" anchor="b">
                    <a:lnL>
                      <a:noFill/>
                    </a:lnL>
                    <a:lnR>
                      <a:noFill/>
                    </a:lnR>
                    <a:lnT>
                      <a:noFill/>
                    </a:lnT>
                    <a:lnB>
                      <a:noFill/>
                    </a:lnB>
                  </a:tcPr>
                </a:tc>
                <a:extLst>
                  <a:ext uri="{0D108BD9-81ED-4DB2-BD59-A6C34878D82A}">
                    <a16:rowId xmlns:a16="http://schemas.microsoft.com/office/drawing/2014/main" val="7310821"/>
                  </a:ext>
                </a:extLst>
              </a:tr>
              <a:tr h="190457">
                <a:tc>
                  <a:txBody>
                    <a:bodyPr/>
                    <a:lstStyle/>
                    <a:p>
                      <a:pPr algn="r" fontAlgn="b"/>
                      <a:r>
                        <a:rPr lang="en-US" sz="1100" b="0" i="0" u="none" strike="noStrike">
                          <a:solidFill>
                            <a:srgbClr val="000000"/>
                          </a:solidFill>
                          <a:effectLst/>
                          <a:latin typeface="Calibri" panose="020F0502020204030204" pitchFamily="34" charset="0"/>
                        </a:rPr>
                        <a:t>1486</a:t>
                      </a:r>
                    </a:p>
                  </a:txBody>
                  <a:tcPr marL="8928" marR="8928" marT="8928" marB="0" anchor="b">
                    <a:lnL>
                      <a:noFill/>
                    </a:lnL>
                    <a:lnR>
                      <a:noFill/>
                    </a:lnR>
                    <a:lnT>
                      <a:noFill/>
                    </a:lnT>
                    <a:lnB>
                      <a:noFill/>
                    </a:lnB>
                  </a:tcPr>
                </a:tc>
                <a:tc>
                  <a:txBody>
                    <a:bodyPr/>
                    <a:lstStyle/>
                    <a:p>
                      <a:pPr algn="l" fontAlgn="b"/>
                      <a:r>
                        <a:rPr lang="en-US" sz="1100" b="0" i="0" u="none" strike="noStrike" dirty="0">
                          <a:solidFill>
                            <a:srgbClr val="000000"/>
                          </a:solidFill>
                          <a:effectLst/>
                          <a:latin typeface="Calibri" panose="020F0502020204030204" pitchFamily="34" charset="0"/>
                        </a:rPr>
                        <a:t>YER058W</a:t>
                      </a:r>
                    </a:p>
                  </a:txBody>
                  <a:tcPr marL="8928" marR="8928" marT="8928"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chrV</a:t>
                      </a:r>
                    </a:p>
                  </a:txBody>
                  <a:tcPr marL="8928" marR="8928" marT="892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828.759984</a:t>
                      </a:r>
                    </a:p>
                  </a:txBody>
                  <a:tcPr marL="8928" marR="8928" marT="892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122.725812</a:t>
                      </a:r>
                    </a:p>
                  </a:txBody>
                  <a:tcPr marL="8928" marR="8928" marT="892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6.75293949</a:t>
                      </a:r>
                    </a:p>
                  </a:txBody>
                  <a:tcPr marL="8928" marR="8928" marT="8928" marB="0" anchor="b">
                    <a:lnL>
                      <a:noFill/>
                    </a:lnL>
                    <a:lnR>
                      <a:noFill/>
                    </a:lnR>
                    <a:lnT>
                      <a:noFill/>
                    </a:lnT>
                    <a:lnB>
                      <a:noFill/>
                    </a:lnB>
                  </a:tcPr>
                </a:tc>
                <a:extLst>
                  <a:ext uri="{0D108BD9-81ED-4DB2-BD59-A6C34878D82A}">
                    <a16:rowId xmlns:a16="http://schemas.microsoft.com/office/drawing/2014/main" val="1646860146"/>
                  </a:ext>
                </a:extLst>
              </a:tr>
              <a:tr h="190457">
                <a:tc>
                  <a:txBody>
                    <a:bodyPr/>
                    <a:lstStyle/>
                    <a:p>
                      <a:pPr algn="r" fontAlgn="b"/>
                      <a:r>
                        <a:rPr lang="en-US" sz="1100" b="0" i="0" u="none" strike="noStrike">
                          <a:solidFill>
                            <a:srgbClr val="000000"/>
                          </a:solidFill>
                          <a:effectLst/>
                          <a:latin typeface="Calibri" panose="020F0502020204030204" pitchFamily="34" charset="0"/>
                        </a:rPr>
                        <a:t>4322</a:t>
                      </a:r>
                    </a:p>
                  </a:txBody>
                  <a:tcPr marL="8928" marR="8928" marT="8928" marB="0" anchor="b">
                    <a:lnL>
                      <a:noFill/>
                    </a:lnL>
                    <a:lnR>
                      <a:noFill/>
                    </a:lnR>
                    <a:lnT>
                      <a:noFill/>
                    </a:lnT>
                    <a:lnB>
                      <a:noFill/>
                    </a:lnB>
                  </a:tcPr>
                </a:tc>
                <a:tc>
                  <a:txBody>
                    <a:bodyPr/>
                    <a:lstStyle/>
                    <a:p>
                      <a:pPr algn="l" fontAlgn="b"/>
                      <a:r>
                        <a:rPr lang="en-US" sz="1100" b="0" i="0" u="none" strike="noStrike" dirty="0">
                          <a:solidFill>
                            <a:srgbClr val="000000"/>
                          </a:solidFill>
                          <a:effectLst/>
                          <a:latin typeface="Calibri" panose="020F0502020204030204" pitchFamily="34" charset="0"/>
                        </a:rPr>
                        <a:t>YNL073W</a:t>
                      </a:r>
                    </a:p>
                  </a:txBody>
                  <a:tcPr marL="8928" marR="8928" marT="8928"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chrXIV</a:t>
                      </a:r>
                    </a:p>
                  </a:txBody>
                  <a:tcPr marL="8928" marR="8928" marT="892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3111.20807</a:t>
                      </a:r>
                    </a:p>
                  </a:txBody>
                  <a:tcPr marL="8928" marR="8928" marT="892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467.040779</a:t>
                      </a:r>
                    </a:p>
                  </a:txBody>
                  <a:tcPr marL="8928" marR="8928" marT="892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6.66153408</a:t>
                      </a:r>
                    </a:p>
                  </a:txBody>
                  <a:tcPr marL="8928" marR="8928" marT="8928" marB="0" anchor="b">
                    <a:lnL>
                      <a:noFill/>
                    </a:lnL>
                    <a:lnR>
                      <a:noFill/>
                    </a:lnR>
                    <a:lnT>
                      <a:noFill/>
                    </a:lnT>
                    <a:lnB>
                      <a:noFill/>
                    </a:lnB>
                  </a:tcPr>
                </a:tc>
                <a:extLst>
                  <a:ext uri="{0D108BD9-81ED-4DB2-BD59-A6C34878D82A}">
                    <a16:rowId xmlns:a16="http://schemas.microsoft.com/office/drawing/2014/main" val="2554174359"/>
                  </a:ext>
                </a:extLst>
              </a:tr>
              <a:tr h="190457">
                <a:tc>
                  <a:txBody>
                    <a:bodyPr/>
                    <a:lstStyle/>
                    <a:p>
                      <a:pPr algn="r" fontAlgn="b"/>
                      <a:r>
                        <a:rPr lang="en-US" sz="1100" b="0" i="0" u="none" strike="noStrike">
                          <a:solidFill>
                            <a:srgbClr val="000000"/>
                          </a:solidFill>
                          <a:effectLst/>
                          <a:latin typeface="Calibri" panose="020F0502020204030204" pitchFamily="34" charset="0"/>
                        </a:rPr>
                        <a:t>4088</a:t>
                      </a:r>
                    </a:p>
                  </a:txBody>
                  <a:tcPr marL="8928" marR="8928" marT="8928" marB="0" anchor="b">
                    <a:lnL>
                      <a:noFill/>
                    </a:lnL>
                    <a:lnR>
                      <a:noFill/>
                    </a:lnR>
                    <a:lnT>
                      <a:noFill/>
                    </a:lnT>
                    <a:lnB>
                      <a:noFill/>
                    </a:lnB>
                  </a:tcPr>
                </a:tc>
                <a:tc>
                  <a:txBody>
                    <a:bodyPr/>
                    <a:lstStyle/>
                    <a:p>
                      <a:pPr algn="l" fontAlgn="b"/>
                      <a:r>
                        <a:rPr lang="en-US" sz="1100" b="0" i="0" u="none" strike="noStrike" dirty="0">
                          <a:solidFill>
                            <a:srgbClr val="000000"/>
                          </a:solidFill>
                          <a:effectLst/>
                          <a:latin typeface="Calibri" panose="020F0502020204030204" pitchFamily="34" charset="0"/>
                        </a:rPr>
                        <a:t>YMR157C</a:t>
                      </a:r>
                    </a:p>
                  </a:txBody>
                  <a:tcPr marL="8928" marR="8928" marT="8928"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chrXIII</a:t>
                      </a:r>
                    </a:p>
                  </a:txBody>
                  <a:tcPr marL="8928" marR="8928" marT="892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1419.96171</a:t>
                      </a:r>
                    </a:p>
                  </a:txBody>
                  <a:tcPr marL="8928" marR="8928" marT="892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213.334796</a:t>
                      </a:r>
                    </a:p>
                  </a:txBody>
                  <a:tcPr marL="8928" marR="8928" marT="892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6.6560249</a:t>
                      </a:r>
                    </a:p>
                  </a:txBody>
                  <a:tcPr marL="8928" marR="8928" marT="8928" marB="0" anchor="b">
                    <a:lnL>
                      <a:noFill/>
                    </a:lnL>
                    <a:lnR>
                      <a:noFill/>
                    </a:lnR>
                    <a:lnT>
                      <a:noFill/>
                    </a:lnT>
                    <a:lnB>
                      <a:noFill/>
                    </a:lnB>
                  </a:tcPr>
                </a:tc>
                <a:extLst>
                  <a:ext uri="{0D108BD9-81ED-4DB2-BD59-A6C34878D82A}">
                    <a16:rowId xmlns:a16="http://schemas.microsoft.com/office/drawing/2014/main" val="3037313950"/>
                  </a:ext>
                </a:extLst>
              </a:tr>
              <a:tr h="190457">
                <a:tc>
                  <a:txBody>
                    <a:bodyPr/>
                    <a:lstStyle/>
                    <a:p>
                      <a:pPr algn="r" fontAlgn="b"/>
                      <a:r>
                        <a:rPr lang="en-US" sz="1100" b="0" i="0" u="none" strike="noStrike">
                          <a:solidFill>
                            <a:srgbClr val="000000"/>
                          </a:solidFill>
                          <a:effectLst/>
                          <a:latin typeface="Calibri" panose="020F0502020204030204" pitchFamily="34" charset="0"/>
                        </a:rPr>
                        <a:t>4659</a:t>
                      </a:r>
                    </a:p>
                  </a:txBody>
                  <a:tcPr marL="8928" marR="8928" marT="8928" marB="0" anchor="b">
                    <a:lnL>
                      <a:noFill/>
                    </a:lnL>
                    <a:lnR>
                      <a:noFill/>
                    </a:lnR>
                    <a:lnT>
                      <a:noFill/>
                    </a:lnT>
                    <a:lnB>
                      <a:noFill/>
                    </a:lnB>
                  </a:tcPr>
                </a:tc>
                <a:tc>
                  <a:txBody>
                    <a:bodyPr/>
                    <a:lstStyle/>
                    <a:p>
                      <a:pPr algn="l" fontAlgn="b"/>
                      <a:r>
                        <a:rPr lang="en-US" sz="1100" b="0" i="0" u="none" strike="noStrike" dirty="0">
                          <a:solidFill>
                            <a:srgbClr val="000000"/>
                          </a:solidFill>
                          <a:effectLst/>
                          <a:latin typeface="Calibri" panose="020F0502020204030204" pitchFamily="34" charset="0"/>
                        </a:rPr>
                        <a:t>YOL023W</a:t>
                      </a:r>
                    </a:p>
                  </a:txBody>
                  <a:tcPr marL="8928" marR="8928" marT="8928"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chrXV</a:t>
                      </a:r>
                    </a:p>
                  </a:txBody>
                  <a:tcPr marL="8928" marR="8928" marT="892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854.609133</a:t>
                      </a:r>
                    </a:p>
                  </a:txBody>
                  <a:tcPr marL="8928" marR="8928" marT="892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131.623859</a:t>
                      </a:r>
                    </a:p>
                  </a:txBody>
                  <a:tcPr marL="8928" marR="8928" marT="892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6.49281321</a:t>
                      </a:r>
                    </a:p>
                  </a:txBody>
                  <a:tcPr marL="8928" marR="8928" marT="8928" marB="0" anchor="b">
                    <a:lnL>
                      <a:noFill/>
                    </a:lnL>
                    <a:lnR>
                      <a:noFill/>
                    </a:lnR>
                    <a:lnT>
                      <a:noFill/>
                    </a:lnT>
                    <a:lnB>
                      <a:noFill/>
                    </a:lnB>
                  </a:tcPr>
                </a:tc>
                <a:extLst>
                  <a:ext uri="{0D108BD9-81ED-4DB2-BD59-A6C34878D82A}">
                    <a16:rowId xmlns:a16="http://schemas.microsoft.com/office/drawing/2014/main" val="3631913752"/>
                  </a:ext>
                </a:extLst>
              </a:tr>
              <a:tr h="190457">
                <a:tc>
                  <a:txBody>
                    <a:bodyPr/>
                    <a:lstStyle/>
                    <a:p>
                      <a:pPr algn="r" fontAlgn="b"/>
                      <a:r>
                        <a:rPr lang="en-US" sz="1100" b="0" i="0" u="none" strike="noStrike">
                          <a:solidFill>
                            <a:srgbClr val="000000"/>
                          </a:solidFill>
                          <a:effectLst/>
                          <a:latin typeface="Calibri" panose="020F0502020204030204" pitchFamily="34" charset="0"/>
                        </a:rPr>
                        <a:t>3323</a:t>
                      </a:r>
                    </a:p>
                  </a:txBody>
                  <a:tcPr marL="8928" marR="8928" marT="8928" marB="0" anchor="b">
                    <a:lnL>
                      <a:noFill/>
                    </a:lnL>
                    <a:lnR>
                      <a:noFill/>
                    </a:lnR>
                    <a:lnT>
                      <a:noFill/>
                    </a:lnT>
                    <a:lnB>
                      <a:noFill/>
                    </a:lnB>
                  </a:tcPr>
                </a:tc>
                <a:tc>
                  <a:txBody>
                    <a:bodyPr/>
                    <a:lstStyle/>
                    <a:p>
                      <a:pPr algn="l" fontAlgn="b"/>
                      <a:r>
                        <a:rPr lang="en-US" sz="1100" b="0" i="0" u="none" strike="noStrike" dirty="0">
                          <a:solidFill>
                            <a:srgbClr val="000000"/>
                          </a:solidFill>
                          <a:effectLst/>
                          <a:latin typeface="Calibri" panose="020F0502020204030204" pitchFamily="34" charset="0"/>
                        </a:rPr>
                        <a:t>YKR085C</a:t>
                      </a:r>
                    </a:p>
                  </a:txBody>
                  <a:tcPr marL="8928" marR="8928" marT="8928"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chrXI</a:t>
                      </a:r>
                    </a:p>
                  </a:txBody>
                  <a:tcPr marL="8928" marR="8928" marT="892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2117.62656</a:t>
                      </a:r>
                    </a:p>
                  </a:txBody>
                  <a:tcPr marL="8928" marR="8928" marT="892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339.270417</a:t>
                      </a:r>
                    </a:p>
                  </a:txBody>
                  <a:tcPr marL="8928" marR="8928" marT="8928" marB="0" anchor="b">
                    <a:lnL>
                      <a:noFill/>
                    </a:lnL>
                    <a:lnR>
                      <a:noFill/>
                    </a:lnR>
                    <a:lnT>
                      <a:noFill/>
                    </a:lnT>
                    <a:lnB>
                      <a:noFill/>
                    </a:lnB>
                  </a:tcPr>
                </a:tc>
                <a:tc>
                  <a:txBody>
                    <a:bodyPr/>
                    <a:lstStyle/>
                    <a:p>
                      <a:pPr algn="r" fontAlgn="b"/>
                      <a:r>
                        <a:rPr lang="en-US" sz="1100" b="0" i="0" u="none" strike="noStrike" dirty="0">
                          <a:solidFill>
                            <a:srgbClr val="000000"/>
                          </a:solidFill>
                          <a:effectLst/>
                          <a:latin typeface="Calibri" panose="020F0502020204030204" pitchFamily="34" charset="0"/>
                        </a:rPr>
                        <a:t>6.24170708</a:t>
                      </a:r>
                    </a:p>
                  </a:txBody>
                  <a:tcPr marL="8928" marR="8928" marT="8928" marB="0" anchor="b">
                    <a:lnL>
                      <a:noFill/>
                    </a:lnL>
                    <a:lnR>
                      <a:noFill/>
                    </a:lnR>
                    <a:lnT>
                      <a:noFill/>
                    </a:lnT>
                    <a:lnB>
                      <a:noFill/>
                    </a:lnB>
                  </a:tcPr>
                </a:tc>
                <a:extLst>
                  <a:ext uri="{0D108BD9-81ED-4DB2-BD59-A6C34878D82A}">
                    <a16:rowId xmlns:a16="http://schemas.microsoft.com/office/drawing/2014/main" val="1784646668"/>
                  </a:ext>
                </a:extLst>
              </a:tr>
            </a:tbl>
          </a:graphicData>
        </a:graphic>
      </p:graphicFrame>
      <p:sp>
        <p:nvSpPr>
          <p:cNvPr id="5" name="TextBox 4">
            <a:extLst>
              <a:ext uri="{FF2B5EF4-FFF2-40B4-BE49-F238E27FC236}">
                <a16:creationId xmlns:a16="http://schemas.microsoft.com/office/drawing/2014/main" id="{3BFAF5DB-7350-054F-9D40-E2AE39E3F05C}"/>
              </a:ext>
            </a:extLst>
          </p:cNvPr>
          <p:cNvSpPr txBox="1"/>
          <p:nvPr/>
        </p:nvSpPr>
        <p:spPr>
          <a:xfrm>
            <a:off x="6986016" y="5096256"/>
            <a:ext cx="2002984" cy="830997"/>
          </a:xfrm>
          <a:prstGeom prst="rect">
            <a:avLst/>
          </a:prstGeom>
          <a:noFill/>
        </p:spPr>
        <p:txBody>
          <a:bodyPr wrap="none" rtlCol="0">
            <a:spAutoFit/>
          </a:bodyPr>
          <a:lstStyle/>
          <a:p>
            <a:r>
              <a:rPr lang="en-US" sz="1200" dirty="0"/>
              <a:t>Molecular function go terms:</a:t>
            </a:r>
          </a:p>
          <a:p>
            <a:r>
              <a:rPr lang="en-US" sz="1200" dirty="0"/>
              <a:t>Binding 21.4%</a:t>
            </a:r>
          </a:p>
          <a:p>
            <a:r>
              <a:rPr lang="en-US" sz="1200" dirty="0"/>
              <a:t>Catalytic activity 57.1% </a:t>
            </a:r>
          </a:p>
          <a:p>
            <a:r>
              <a:rPr lang="en-US" sz="1200" dirty="0"/>
              <a:t>Transporter activity 21.4%</a:t>
            </a:r>
          </a:p>
        </p:txBody>
      </p:sp>
      <p:sp>
        <p:nvSpPr>
          <p:cNvPr id="6" name="TextBox 5">
            <a:extLst>
              <a:ext uri="{FF2B5EF4-FFF2-40B4-BE49-F238E27FC236}">
                <a16:creationId xmlns:a16="http://schemas.microsoft.com/office/drawing/2014/main" id="{F0CC3E9F-7A8B-084F-9859-C387D6EFC9F0}"/>
              </a:ext>
            </a:extLst>
          </p:cNvPr>
          <p:cNvSpPr txBox="1"/>
          <p:nvPr/>
        </p:nvSpPr>
        <p:spPr>
          <a:xfrm>
            <a:off x="9075112" y="5116264"/>
            <a:ext cx="2239844" cy="1384995"/>
          </a:xfrm>
          <a:prstGeom prst="rect">
            <a:avLst/>
          </a:prstGeom>
          <a:noFill/>
        </p:spPr>
        <p:txBody>
          <a:bodyPr wrap="none" rtlCol="0">
            <a:spAutoFit/>
          </a:bodyPr>
          <a:lstStyle/>
          <a:p>
            <a:r>
              <a:rPr lang="en-US" sz="1400" dirty="0"/>
              <a:t>Biological process Go terms:</a:t>
            </a:r>
          </a:p>
          <a:p>
            <a:r>
              <a:rPr lang="en-US" sz="1400" dirty="0"/>
              <a:t>Biological regulation 18.8%</a:t>
            </a:r>
          </a:p>
          <a:p>
            <a:r>
              <a:rPr lang="en-US" sz="1400" dirty="0"/>
              <a:t>Cellular process 18.8%</a:t>
            </a:r>
          </a:p>
          <a:p>
            <a:r>
              <a:rPr lang="en-US" sz="1400" dirty="0"/>
              <a:t>Localization 25%</a:t>
            </a:r>
          </a:p>
          <a:p>
            <a:r>
              <a:rPr lang="en-US" sz="1400" dirty="0"/>
              <a:t>Metabolic process 31.3%</a:t>
            </a:r>
          </a:p>
          <a:p>
            <a:r>
              <a:rPr lang="en-US" sz="1400" dirty="0"/>
              <a:t>Response to stimulus 6.3%</a:t>
            </a:r>
          </a:p>
        </p:txBody>
      </p:sp>
    </p:spTree>
    <p:extLst>
      <p:ext uri="{BB962C8B-B14F-4D97-AF65-F5344CB8AC3E}">
        <p14:creationId xmlns:p14="http://schemas.microsoft.com/office/powerpoint/2010/main" val="12509133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FAB8B66-AA44-B54F-BD67-BAFF853AC39E}"/>
              </a:ext>
            </a:extLst>
          </p:cNvPr>
          <p:cNvPicPr>
            <a:picLocks noChangeAspect="1"/>
          </p:cNvPicPr>
          <p:nvPr/>
        </p:nvPicPr>
        <p:blipFill>
          <a:blip r:embed="rId2"/>
          <a:stretch>
            <a:fillRect/>
          </a:stretch>
        </p:blipFill>
        <p:spPr>
          <a:xfrm>
            <a:off x="208156" y="228600"/>
            <a:ext cx="6400800" cy="6400800"/>
          </a:xfrm>
          <a:prstGeom prst="rect">
            <a:avLst/>
          </a:prstGeom>
        </p:spPr>
      </p:pic>
      <p:graphicFrame>
        <p:nvGraphicFramePr>
          <p:cNvPr id="4" name="Table 3">
            <a:extLst>
              <a:ext uri="{FF2B5EF4-FFF2-40B4-BE49-F238E27FC236}">
                <a16:creationId xmlns:a16="http://schemas.microsoft.com/office/drawing/2014/main" id="{9B047A75-E379-524D-B03D-FF7FA0AE33A1}"/>
              </a:ext>
            </a:extLst>
          </p:cNvPr>
          <p:cNvGraphicFramePr>
            <a:graphicFrameLocks noGrp="1"/>
          </p:cNvGraphicFramePr>
          <p:nvPr>
            <p:extLst>
              <p:ext uri="{D42A27DB-BD31-4B8C-83A1-F6EECF244321}">
                <p14:modId xmlns:p14="http://schemas.microsoft.com/office/powerpoint/2010/main" val="4041886389"/>
              </p:ext>
            </p:extLst>
          </p:nvPr>
        </p:nvGraphicFramePr>
        <p:xfrm>
          <a:off x="6362700" y="822547"/>
          <a:ext cx="5195316" cy="2347374"/>
        </p:xfrm>
        <a:graphic>
          <a:graphicData uri="http://schemas.openxmlformats.org/drawingml/2006/table">
            <a:tbl>
              <a:tblPr/>
              <a:tblGrid>
                <a:gridCol w="935157">
                  <a:extLst>
                    <a:ext uri="{9D8B030D-6E8A-4147-A177-3AD203B41FA5}">
                      <a16:colId xmlns:a16="http://schemas.microsoft.com/office/drawing/2014/main" val="3453700184"/>
                    </a:ext>
                  </a:extLst>
                </a:gridCol>
                <a:gridCol w="796615">
                  <a:extLst>
                    <a:ext uri="{9D8B030D-6E8A-4147-A177-3AD203B41FA5}">
                      <a16:colId xmlns:a16="http://schemas.microsoft.com/office/drawing/2014/main" val="1300432046"/>
                    </a:ext>
                  </a:extLst>
                </a:gridCol>
                <a:gridCol w="865886">
                  <a:extLst>
                    <a:ext uri="{9D8B030D-6E8A-4147-A177-3AD203B41FA5}">
                      <a16:colId xmlns:a16="http://schemas.microsoft.com/office/drawing/2014/main" val="3255915963"/>
                    </a:ext>
                  </a:extLst>
                </a:gridCol>
                <a:gridCol w="865886">
                  <a:extLst>
                    <a:ext uri="{9D8B030D-6E8A-4147-A177-3AD203B41FA5}">
                      <a16:colId xmlns:a16="http://schemas.microsoft.com/office/drawing/2014/main" val="84813460"/>
                    </a:ext>
                  </a:extLst>
                </a:gridCol>
                <a:gridCol w="865886">
                  <a:extLst>
                    <a:ext uri="{9D8B030D-6E8A-4147-A177-3AD203B41FA5}">
                      <a16:colId xmlns:a16="http://schemas.microsoft.com/office/drawing/2014/main" val="3010027012"/>
                    </a:ext>
                  </a:extLst>
                </a:gridCol>
                <a:gridCol w="865886">
                  <a:extLst>
                    <a:ext uri="{9D8B030D-6E8A-4147-A177-3AD203B41FA5}">
                      <a16:colId xmlns:a16="http://schemas.microsoft.com/office/drawing/2014/main" val="3281407002"/>
                    </a:ext>
                  </a:extLst>
                </a:gridCol>
              </a:tblGrid>
              <a:tr h="741474">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genes</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chr</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sampleMean</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ancMean</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sampleOverAnc</a:t>
                      </a:r>
                    </a:p>
                  </a:txBody>
                  <a:tcPr marL="9525" marR="9525" marT="9525" marB="0" anchor="b">
                    <a:lnL>
                      <a:noFill/>
                    </a:lnL>
                    <a:lnR>
                      <a:noFill/>
                    </a:lnR>
                    <a:lnT>
                      <a:noFill/>
                    </a:lnT>
                    <a:lnB>
                      <a:noFill/>
                    </a:lnB>
                  </a:tcPr>
                </a:tc>
                <a:extLst>
                  <a:ext uri="{0D108BD9-81ED-4DB2-BD59-A6C34878D82A}">
                    <a16:rowId xmlns:a16="http://schemas.microsoft.com/office/drawing/2014/main" val="2438558613"/>
                  </a:ext>
                </a:extLst>
              </a:tr>
              <a:tr h="401475">
                <a:tc>
                  <a:txBody>
                    <a:bodyPr/>
                    <a:lstStyle/>
                    <a:p>
                      <a:pPr algn="r" fontAlgn="b"/>
                      <a:r>
                        <a:rPr lang="en-US" sz="1200" b="0" i="0" u="none" strike="noStrike">
                          <a:solidFill>
                            <a:srgbClr val="000000"/>
                          </a:solidFill>
                          <a:effectLst/>
                          <a:latin typeface="Calibri" panose="020F0502020204030204" pitchFamily="34" charset="0"/>
                        </a:rPr>
                        <a:t>3766</a:t>
                      </a:r>
                    </a:p>
                  </a:txBody>
                  <a:tcPr marL="9525" marR="9525" marT="9525" marB="0" anchor="b">
                    <a:lnL>
                      <a:noFill/>
                    </a:lnL>
                    <a:lnR>
                      <a:noFill/>
                    </a:lnR>
                    <a:lnT>
                      <a:noFill/>
                    </a:lnT>
                    <a:lnB>
                      <a:noFill/>
                    </a:lnB>
                  </a:tcPr>
                </a:tc>
                <a:tc>
                  <a:txBody>
                    <a:bodyPr/>
                    <a:lstStyle/>
                    <a:p>
                      <a:pPr algn="l" fontAlgn="b"/>
                      <a:r>
                        <a:rPr lang="en-US" sz="1200" b="0" i="0" u="none" strike="noStrike" dirty="0">
                          <a:solidFill>
                            <a:srgbClr val="000000"/>
                          </a:solidFill>
                          <a:effectLst/>
                          <a:latin typeface="Calibri" panose="020F0502020204030204" pitchFamily="34" charset="0"/>
                        </a:rPr>
                        <a:t>YLR411W</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chrXII</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2624.93259</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160.216778</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16.3836311</a:t>
                      </a:r>
                    </a:p>
                  </a:txBody>
                  <a:tcPr marL="9525" marR="9525" marT="9525" marB="0" anchor="b">
                    <a:lnL>
                      <a:noFill/>
                    </a:lnL>
                    <a:lnR>
                      <a:noFill/>
                    </a:lnR>
                    <a:lnT>
                      <a:noFill/>
                    </a:lnT>
                    <a:lnB>
                      <a:noFill/>
                    </a:lnB>
                  </a:tcPr>
                </a:tc>
                <a:extLst>
                  <a:ext uri="{0D108BD9-81ED-4DB2-BD59-A6C34878D82A}">
                    <a16:rowId xmlns:a16="http://schemas.microsoft.com/office/drawing/2014/main" val="273142715"/>
                  </a:ext>
                </a:extLst>
              </a:tr>
              <a:tr h="401475">
                <a:tc>
                  <a:txBody>
                    <a:bodyPr/>
                    <a:lstStyle/>
                    <a:p>
                      <a:pPr algn="r" fontAlgn="b"/>
                      <a:r>
                        <a:rPr lang="en-US" sz="1200" b="0" i="0" u="none" strike="noStrike">
                          <a:solidFill>
                            <a:srgbClr val="000000"/>
                          </a:solidFill>
                          <a:effectLst/>
                          <a:latin typeface="Calibri" panose="020F0502020204030204" pitchFamily="34" charset="0"/>
                        </a:rPr>
                        <a:t>5514</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YPR124W</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chrXVI</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1648.60094</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186.267236</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8.85072962</a:t>
                      </a:r>
                    </a:p>
                  </a:txBody>
                  <a:tcPr marL="9525" marR="9525" marT="9525" marB="0" anchor="b">
                    <a:lnL>
                      <a:noFill/>
                    </a:lnL>
                    <a:lnR>
                      <a:noFill/>
                    </a:lnR>
                    <a:lnT>
                      <a:noFill/>
                    </a:lnT>
                    <a:lnB>
                      <a:noFill/>
                    </a:lnB>
                  </a:tcPr>
                </a:tc>
                <a:extLst>
                  <a:ext uri="{0D108BD9-81ED-4DB2-BD59-A6C34878D82A}">
                    <a16:rowId xmlns:a16="http://schemas.microsoft.com/office/drawing/2014/main" val="2924349548"/>
                  </a:ext>
                </a:extLst>
              </a:tr>
              <a:tr h="401475">
                <a:tc>
                  <a:txBody>
                    <a:bodyPr/>
                    <a:lstStyle/>
                    <a:p>
                      <a:pPr algn="r" fontAlgn="b"/>
                      <a:r>
                        <a:rPr lang="en-US" sz="1200" b="0" i="0" u="none" strike="noStrike">
                          <a:solidFill>
                            <a:srgbClr val="000000"/>
                          </a:solidFill>
                          <a:effectLst/>
                          <a:latin typeface="Calibri" panose="020F0502020204030204" pitchFamily="34" charset="0"/>
                        </a:rPr>
                        <a:t>4780</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YOL152W</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chrXV</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487.026127</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71.4524719</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6.81608507</a:t>
                      </a:r>
                    </a:p>
                  </a:txBody>
                  <a:tcPr marL="9525" marR="9525" marT="9525" marB="0" anchor="b">
                    <a:lnL>
                      <a:noFill/>
                    </a:lnL>
                    <a:lnR>
                      <a:noFill/>
                    </a:lnR>
                    <a:lnT>
                      <a:noFill/>
                    </a:lnT>
                    <a:lnB>
                      <a:noFill/>
                    </a:lnB>
                  </a:tcPr>
                </a:tc>
                <a:extLst>
                  <a:ext uri="{0D108BD9-81ED-4DB2-BD59-A6C34878D82A}">
                    <a16:rowId xmlns:a16="http://schemas.microsoft.com/office/drawing/2014/main" val="2070505154"/>
                  </a:ext>
                </a:extLst>
              </a:tr>
              <a:tr h="401475">
                <a:tc>
                  <a:txBody>
                    <a:bodyPr/>
                    <a:lstStyle/>
                    <a:p>
                      <a:pPr algn="r" fontAlgn="b"/>
                      <a:r>
                        <a:rPr lang="en-US" sz="1200" b="0" i="0" u="none" strike="noStrike">
                          <a:solidFill>
                            <a:srgbClr val="000000"/>
                          </a:solidFill>
                          <a:effectLst/>
                          <a:latin typeface="Calibri" panose="020F0502020204030204" pitchFamily="34" charset="0"/>
                        </a:rPr>
                        <a:t>2180</a:t>
                      </a:r>
                    </a:p>
                  </a:txBody>
                  <a:tcPr marL="9525" marR="9525" marT="9525" marB="0" anchor="b">
                    <a:lnL>
                      <a:noFill/>
                    </a:lnL>
                    <a:lnR>
                      <a:noFill/>
                    </a:lnR>
                    <a:lnT>
                      <a:noFill/>
                    </a:lnT>
                    <a:lnB>
                      <a:noFill/>
                    </a:lnB>
                  </a:tcPr>
                </a:tc>
                <a:tc>
                  <a:txBody>
                    <a:bodyPr/>
                    <a:lstStyle/>
                    <a:p>
                      <a:pPr algn="l" fontAlgn="b"/>
                      <a:r>
                        <a:rPr lang="en-US" sz="1200" b="0" i="0" u="none" strike="noStrike" dirty="0">
                          <a:solidFill>
                            <a:srgbClr val="000000"/>
                          </a:solidFill>
                          <a:effectLst/>
                          <a:latin typeface="Calibri" panose="020F0502020204030204" pitchFamily="34" charset="0"/>
                        </a:rPr>
                        <a:t>YGR234W</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chrVII</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32466.8317</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5391.47034</a:t>
                      </a:r>
                    </a:p>
                  </a:txBody>
                  <a:tcPr marL="9525" marR="9525" marT="9525" marB="0" anchor="b">
                    <a:lnL>
                      <a:noFill/>
                    </a:lnL>
                    <a:lnR>
                      <a:noFill/>
                    </a:lnR>
                    <a:lnT>
                      <a:noFill/>
                    </a:lnT>
                    <a:lnB>
                      <a:noFill/>
                    </a:lnB>
                  </a:tcPr>
                </a:tc>
                <a:tc>
                  <a:txBody>
                    <a:bodyPr/>
                    <a:lstStyle/>
                    <a:p>
                      <a:pPr algn="r" fontAlgn="b"/>
                      <a:r>
                        <a:rPr lang="en-US" sz="1200" b="0" i="0" u="none" strike="noStrike" dirty="0">
                          <a:solidFill>
                            <a:srgbClr val="000000"/>
                          </a:solidFill>
                          <a:effectLst/>
                          <a:latin typeface="Calibri" panose="020F0502020204030204" pitchFamily="34" charset="0"/>
                        </a:rPr>
                        <a:t>6.02188821</a:t>
                      </a:r>
                    </a:p>
                  </a:txBody>
                  <a:tcPr marL="9525" marR="9525" marT="9525" marB="0" anchor="b">
                    <a:lnL>
                      <a:noFill/>
                    </a:lnL>
                    <a:lnR>
                      <a:noFill/>
                    </a:lnR>
                    <a:lnT>
                      <a:noFill/>
                    </a:lnT>
                    <a:lnB>
                      <a:noFill/>
                    </a:lnB>
                  </a:tcPr>
                </a:tc>
                <a:extLst>
                  <a:ext uri="{0D108BD9-81ED-4DB2-BD59-A6C34878D82A}">
                    <a16:rowId xmlns:a16="http://schemas.microsoft.com/office/drawing/2014/main" val="1705013304"/>
                  </a:ext>
                </a:extLst>
              </a:tr>
            </a:tbl>
          </a:graphicData>
        </a:graphic>
      </p:graphicFrame>
    </p:spTree>
    <p:extLst>
      <p:ext uri="{BB962C8B-B14F-4D97-AF65-F5344CB8AC3E}">
        <p14:creationId xmlns:p14="http://schemas.microsoft.com/office/powerpoint/2010/main" val="1247415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2681A52-B57E-BE49-8D2F-64C01B694AE9}"/>
              </a:ext>
            </a:extLst>
          </p:cNvPr>
          <p:cNvPicPr>
            <a:picLocks noChangeAspect="1"/>
          </p:cNvPicPr>
          <p:nvPr/>
        </p:nvPicPr>
        <p:blipFill>
          <a:blip r:embed="rId2"/>
          <a:stretch>
            <a:fillRect/>
          </a:stretch>
        </p:blipFill>
        <p:spPr>
          <a:xfrm>
            <a:off x="419100" y="228600"/>
            <a:ext cx="6400800" cy="6400800"/>
          </a:xfrm>
          <a:prstGeom prst="rect">
            <a:avLst/>
          </a:prstGeom>
        </p:spPr>
      </p:pic>
      <p:graphicFrame>
        <p:nvGraphicFramePr>
          <p:cNvPr id="4" name="Table 3">
            <a:extLst>
              <a:ext uri="{FF2B5EF4-FFF2-40B4-BE49-F238E27FC236}">
                <a16:creationId xmlns:a16="http://schemas.microsoft.com/office/drawing/2014/main" id="{FCDB9246-15CD-0B40-A2E8-FFC058893EF8}"/>
              </a:ext>
            </a:extLst>
          </p:cNvPr>
          <p:cNvGraphicFramePr>
            <a:graphicFrameLocks noGrp="1"/>
          </p:cNvGraphicFramePr>
          <p:nvPr>
            <p:extLst>
              <p:ext uri="{D42A27DB-BD31-4B8C-83A1-F6EECF244321}">
                <p14:modId xmlns:p14="http://schemas.microsoft.com/office/powerpoint/2010/main" val="400379416"/>
              </p:ext>
            </p:extLst>
          </p:nvPr>
        </p:nvGraphicFramePr>
        <p:xfrm>
          <a:off x="6819900" y="907891"/>
          <a:ext cx="4953000" cy="4017678"/>
        </p:xfrm>
        <a:graphic>
          <a:graphicData uri="http://schemas.openxmlformats.org/drawingml/2006/table">
            <a:tbl>
              <a:tblPr/>
              <a:tblGrid>
                <a:gridCol w="825500">
                  <a:extLst>
                    <a:ext uri="{9D8B030D-6E8A-4147-A177-3AD203B41FA5}">
                      <a16:colId xmlns:a16="http://schemas.microsoft.com/office/drawing/2014/main" val="3125460988"/>
                    </a:ext>
                  </a:extLst>
                </a:gridCol>
                <a:gridCol w="825500">
                  <a:extLst>
                    <a:ext uri="{9D8B030D-6E8A-4147-A177-3AD203B41FA5}">
                      <a16:colId xmlns:a16="http://schemas.microsoft.com/office/drawing/2014/main" val="1452330108"/>
                    </a:ext>
                  </a:extLst>
                </a:gridCol>
                <a:gridCol w="825500">
                  <a:extLst>
                    <a:ext uri="{9D8B030D-6E8A-4147-A177-3AD203B41FA5}">
                      <a16:colId xmlns:a16="http://schemas.microsoft.com/office/drawing/2014/main" val="3785772132"/>
                    </a:ext>
                  </a:extLst>
                </a:gridCol>
                <a:gridCol w="825500">
                  <a:extLst>
                    <a:ext uri="{9D8B030D-6E8A-4147-A177-3AD203B41FA5}">
                      <a16:colId xmlns:a16="http://schemas.microsoft.com/office/drawing/2014/main" val="3794421772"/>
                    </a:ext>
                  </a:extLst>
                </a:gridCol>
                <a:gridCol w="825500">
                  <a:extLst>
                    <a:ext uri="{9D8B030D-6E8A-4147-A177-3AD203B41FA5}">
                      <a16:colId xmlns:a16="http://schemas.microsoft.com/office/drawing/2014/main" val="2600585262"/>
                    </a:ext>
                  </a:extLst>
                </a:gridCol>
                <a:gridCol w="825500">
                  <a:extLst>
                    <a:ext uri="{9D8B030D-6E8A-4147-A177-3AD203B41FA5}">
                      <a16:colId xmlns:a16="http://schemas.microsoft.com/office/drawing/2014/main" val="900375565"/>
                    </a:ext>
                  </a:extLst>
                </a:gridCol>
              </a:tblGrid>
              <a:tr h="626338">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genes</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chr</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sampleMean</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ancMean</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sampleOverAnc</a:t>
                      </a:r>
                    </a:p>
                  </a:txBody>
                  <a:tcPr marL="9525" marR="9525" marT="9525" marB="0" anchor="b">
                    <a:lnL>
                      <a:noFill/>
                    </a:lnL>
                    <a:lnR>
                      <a:noFill/>
                    </a:lnR>
                    <a:lnT>
                      <a:noFill/>
                    </a:lnT>
                    <a:lnB>
                      <a:noFill/>
                    </a:lnB>
                  </a:tcPr>
                </a:tc>
                <a:extLst>
                  <a:ext uri="{0D108BD9-81ED-4DB2-BD59-A6C34878D82A}">
                    <a16:rowId xmlns:a16="http://schemas.microsoft.com/office/drawing/2014/main" val="1961242788"/>
                  </a:ext>
                </a:extLst>
              </a:tr>
              <a:tr h="339134">
                <a:tc>
                  <a:txBody>
                    <a:bodyPr/>
                    <a:lstStyle/>
                    <a:p>
                      <a:pPr algn="r" fontAlgn="b"/>
                      <a:r>
                        <a:rPr lang="en-US" sz="1200" b="0" i="0" u="none" strike="noStrike">
                          <a:solidFill>
                            <a:srgbClr val="000000"/>
                          </a:solidFill>
                          <a:effectLst/>
                          <a:latin typeface="Calibri" panose="020F0502020204030204" pitchFamily="34" charset="0"/>
                        </a:rPr>
                        <a:t>1784</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YGL089C</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chrVII</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725.785026</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16.3615344</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44.3592273</a:t>
                      </a:r>
                    </a:p>
                  </a:txBody>
                  <a:tcPr marL="9525" marR="9525" marT="9525" marB="0" anchor="b">
                    <a:lnL>
                      <a:noFill/>
                    </a:lnL>
                    <a:lnR>
                      <a:noFill/>
                    </a:lnR>
                    <a:lnT>
                      <a:noFill/>
                    </a:lnT>
                    <a:lnB>
                      <a:noFill/>
                    </a:lnB>
                  </a:tcPr>
                </a:tc>
                <a:extLst>
                  <a:ext uri="{0D108BD9-81ED-4DB2-BD59-A6C34878D82A}">
                    <a16:rowId xmlns:a16="http://schemas.microsoft.com/office/drawing/2014/main" val="3554615209"/>
                  </a:ext>
                </a:extLst>
              </a:tr>
              <a:tr h="339134">
                <a:tc>
                  <a:txBody>
                    <a:bodyPr/>
                    <a:lstStyle/>
                    <a:p>
                      <a:pPr algn="r" fontAlgn="b"/>
                      <a:r>
                        <a:rPr lang="en-US" sz="1200" b="0" i="0" u="none" strike="noStrike">
                          <a:solidFill>
                            <a:srgbClr val="000000"/>
                          </a:solidFill>
                          <a:effectLst/>
                          <a:latin typeface="Calibri" panose="020F0502020204030204" pitchFamily="34" charset="0"/>
                        </a:rPr>
                        <a:t>1979</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YGR044C</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chrVII</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1237.00055</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36.1580587</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34.2109228</a:t>
                      </a:r>
                    </a:p>
                  </a:txBody>
                  <a:tcPr marL="9525" marR="9525" marT="9525" marB="0" anchor="b">
                    <a:lnL>
                      <a:noFill/>
                    </a:lnL>
                    <a:lnR>
                      <a:noFill/>
                    </a:lnR>
                    <a:lnT>
                      <a:noFill/>
                    </a:lnT>
                    <a:lnB>
                      <a:noFill/>
                    </a:lnB>
                  </a:tcPr>
                </a:tc>
                <a:extLst>
                  <a:ext uri="{0D108BD9-81ED-4DB2-BD59-A6C34878D82A}">
                    <a16:rowId xmlns:a16="http://schemas.microsoft.com/office/drawing/2014/main" val="3655062515"/>
                  </a:ext>
                </a:extLst>
              </a:tr>
              <a:tr h="339134">
                <a:tc>
                  <a:txBody>
                    <a:bodyPr/>
                    <a:lstStyle/>
                    <a:p>
                      <a:pPr algn="r" fontAlgn="b"/>
                      <a:r>
                        <a:rPr lang="en-US" sz="1200" b="0" i="0" u="none" strike="noStrike">
                          <a:solidFill>
                            <a:srgbClr val="000000"/>
                          </a:solidFill>
                          <a:effectLst/>
                          <a:latin typeface="Calibri" panose="020F0502020204030204" pitchFamily="34" charset="0"/>
                        </a:rPr>
                        <a:t>5378</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YPR027C</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chrXVI</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416.393257</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25.2553014</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16.4873604</a:t>
                      </a:r>
                    </a:p>
                  </a:txBody>
                  <a:tcPr marL="9525" marR="9525" marT="9525" marB="0" anchor="b">
                    <a:lnL>
                      <a:noFill/>
                    </a:lnL>
                    <a:lnR>
                      <a:noFill/>
                    </a:lnR>
                    <a:lnT>
                      <a:noFill/>
                    </a:lnT>
                    <a:lnB>
                      <a:noFill/>
                    </a:lnB>
                  </a:tcPr>
                </a:tc>
                <a:extLst>
                  <a:ext uri="{0D108BD9-81ED-4DB2-BD59-A6C34878D82A}">
                    <a16:rowId xmlns:a16="http://schemas.microsoft.com/office/drawing/2014/main" val="2337802549"/>
                  </a:ext>
                </a:extLst>
              </a:tr>
              <a:tr h="339134">
                <a:tc>
                  <a:txBody>
                    <a:bodyPr/>
                    <a:lstStyle/>
                    <a:p>
                      <a:pPr algn="r" fontAlgn="b"/>
                      <a:r>
                        <a:rPr lang="en-US" sz="1200" b="0" i="0" u="none" strike="noStrike">
                          <a:solidFill>
                            <a:srgbClr val="000000"/>
                          </a:solidFill>
                          <a:effectLst/>
                          <a:latin typeface="Calibri" panose="020F0502020204030204" pitchFamily="34" charset="0"/>
                        </a:rPr>
                        <a:t>330</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YBR157C</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chrII</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933.463215</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104.204123</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8.95802572</a:t>
                      </a:r>
                    </a:p>
                  </a:txBody>
                  <a:tcPr marL="9525" marR="9525" marT="9525" marB="0" anchor="b">
                    <a:lnL>
                      <a:noFill/>
                    </a:lnL>
                    <a:lnR>
                      <a:noFill/>
                    </a:lnR>
                    <a:lnT>
                      <a:noFill/>
                    </a:lnT>
                    <a:lnB>
                      <a:noFill/>
                    </a:lnB>
                  </a:tcPr>
                </a:tc>
                <a:extLst>
                  <a:ext uri="{0D108BD9-81ED-4DB2-BD59-A6C34878D82A}">
                    <a16:rowId xmlns:a16="http://schemas.microsoft.com/office/drawing/2014/main" val="979914178"/>
                  </a:ext>
                </a:extLst>
              </a:tr>
              <a:tr h="339134">
                <a:tc>
                  <a:txBody>
                    <a:bodyPr/>
                    <a:lstStyle/>
                    <a:p>
                      <a:pPr algn="r" fontAlgn="b"/>
                      <a:r>
                        <a:rPr lang="en-US" sz="1200" b="0" i="0" u="none" strike="noStrike">
                          <a:solidFill>
                            <a:srgbClr val="000000"/>
                          </a:solidFill>
                          <a:effectLst/>
                          <a:latin typeface="Calibri" panose="020F0502020204030204" pitchFamily="34" charset="0"/>
                        </a:rPr>
                        <a:t>3408</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YLR042C</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chrXII</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294.012062</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34.0629343</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8.63143672</a:t>
                      </a:r>
                    </a:p>
                  </a:txBody>
                  <a:tcPr marL="9525" marR="9525" marT="9525" marB="0" anchor="b">
                    <a:lnL>
                      <a:noFill/>
                    </a:lnL>
                    <a:lnR>
                      <a:noFill/>
                    </a:lnR>
                    <a:lnT>
                      <a:noFill/>
                    </a:lnT>
                    <a:lnB>
                      <a:noFill/>
                    </a:lnB>
                  </a:tcPr>
                </a:tc>
                <a:extLst>
                  <a:ext uri="{0D108BD9-81ED-4DB2-BD59-A6C34878D82A}">
                    <a16:rowId xmlns:a16="http://schemas.microsoft.com/office/drawing/2014/main" val="3532276288"/>
                  </a:ext>
                </a:extLst>
              </a:tr>
              <a:tr h="339134">
                <a:tc>
                  <a:txBody>
                    <a:bodyPr/>
                    <a:lstStyle/>
                    <a:p>
                      <a:pPr algn="r" fontAlgn="b"/>
                      <a:r>
                        <a:rPr lang="en-US" sz="1200" b="0" i="0" u="none" strike="noStrike">
                          <a:solidFill>
                            <a:srgbClr val="000000"/>
                          </a:solidFill>
                          <a:effectLst/>
                          <a:latin typeface="Calibri" panose="020F0502020204030204" pitchFamily="34" charset="0"/>
                        </a:rPr>
                        <a:t>931</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YDR103W</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chrIV</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340.019186</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40.2577329</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8.44605895</a:t>
                      </a:r>
                    </a:p>
                  </a:txBody>
                  <a:tcPr marL="9525" marR="9525" marT="9525" marB="0" anchor="b">
                    <a:lnL>
                      <a:noFill/>
                    </a:lnL>
                    <a:lnR>
                      <a:noFill/>
                    </a:lnR>
                    <a:lnT>
                      <a:noFill/>
                    </a:lnT>
                    <a:lnB>
                      <a:noFill/>
                    </a:lnB>
                  </a:tcPr>
                </a:tc>
                <a:extLst>
                  <a:ext uri="{0D108BD9-81ED-4DB2-BD59-A6C34878D82A}">
                    <a16:rowId xmlns:a16="http://schemas.microsoft.com/office/drawing/2014/main" val="4132242387"/>
                  </a:ext>
                </a:extLst>
              </a:tr>
              <a:tr h="339134">
                <a:tc>
                  <a:txBody>
                    <a:bodyPr/>
                    <a:lstStyle/>
                    <a:p>
                      <a:pPr algn="r" fontAlgn="b"/>
                      <a:r>
                        <a:rPr lang="en-US" sz="1200" b="0" i="0" u="none" strike="noStrike">
                          <a:solidFill>
                            <a:srgbClr val="000000"/>
                          </a:solidFill>
                          <a:effectLst/>
                          <a:latin typeface="Calibri" panose="020F0502020204030204" pitchFamily="34" charset="0"/>
                        </a:rPr>
                        <a:t>3173</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YKL178C</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chrXI</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461.547201</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62.4224473</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7.39392992</a:t>
                      </a:r>
                    </a:p>
                  </a:txBody>
                  <a:tcPr marL="9525" marR="9525" marT="9525" marB="0" anchor="b">
                    <a:lnL>
                      <a:noFill/>
                    </a:lnL>
                    <a:lnR>
                      <a:noFill/>
                    </a:lnR>
                    <a:lnT>
                      <a:noFill/>
                    </a:lnT>
                    <a:lnB>
                      <a:noFill/>
                    </a:lnB>
                  </a:tcPr>
                </a:tc>
                <a:extLst>
                  <a:ext uri="{0D108BD9-81ED-4DB2-BD59-A6C34878D82A}">
                    <a16:rowId xmlns:a16="http://schemas.microsoft.com/office/drawing/2014/main" val="3591595930"/>
                  </a:ext>
                </a:extLst>
              </a:tr>
              <a:tr h="339134">
                <a:tc>
                  <a:txBody>
                    <a:bodyPr/>
                    <a:lstStyle/>
                    <a:p>
                      <a:pPr algn="r" fontAlgn="b"/>
                      <a:r>
                        <a:rPr lang="en-US" sz="1200" b="0" i="0" u="none" strike="noStrike">
                          <a:solidFill>
                            <a:srgbClr val="000000"/>
                          </a:solidFill>
                          <a:effectLst/>
                          <a:latin typeface="Calibri" panose="020F0502020204030204" pitchFamily="34" charset="0"/>
                        </a:rPr>
                        <a:t>3605</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YLR265C</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chrXII</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95.6186719</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14.5300772</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6.58074082</a:t>
                      </a:r>
                    </a:p>
                  </a:txBody>
                  <a:tcPr marL="9525" marR="9525" marT="9525" marB="0" anchor="b">
                    <a:lnL>
                      <a:noFill/>
                    </a:lnL>
                    <a:lnR>
                      <a:noFill/>
                    </a:lnR>
                    <a:lnT>
                      <a:noFill/>
                    </a:lnT>
                    <a:lnB>
                      <a:noFill/>
                    </a:lnB>
                  </a:tcPr>
                </a:tc>
                <a:extLst>
                  <a:ext uri="{0D108BD9-81ED-4DB2-BD59-A6C34878D82A}">
                    <a16:rowId xmlns:a16="http://schemas.microsoft.com/office/drawing/2014/main" val="3815494583"/>
                  </a:ext>
                </a:extLst>
              </a:tr>
              <a:tr h="339134">
                <a:tc>
                  <a:txBody>
                    <a:bodyPr/>
                    <a:lstStyle/>
                    <a:p>
                      <a:pPr algn="r" fontAlgn="b"/>
                      <a:r>
                        <a:rPr lang="en-US" sz="1200" b="0" i="0" u="none" strike="noStrike">
                          <a:solidFill>
                            <a:srgbClr val="000000"/>
                          </a:solidFill>
                          <a:effectLst/>
                          <a:latin typeface="Calibri" panose="020F0502020204030204" pitchFamily="34" charset="0"/>
                        </a:rPr>
                        <a:t>1653</a:t>
                      </a:r>
                    </a:p>
                  </a:txBody>
                  <a:tcPr marL="9525" marR="9525" marT="9525" marB="0" anchor="b">
                    <a:lnL>
                      <a:noFill/>
                    </a:lnL>
                    <a:lnR>
                      <a:noFill/>
                    </a:lnR>
                    <a:lnT>
                      <a:noFill/>
                    </a:lnT>
                    <a:lnB>
                      <a:noFill/>
                    </a:lnB>
                  </a:tcPr>
                </a:tc>
                <a:tc>
                  <a:txBody>
                    <a:bodyPr/>
                    <a:lstStyle/>
                    <a:p>
                      <a:pPr algn="l" fontAlgn="b"/>
                      <a:r>
                        <a:rPr lang="en-US" sz="1200" b="0" i="0" u="none" strike="noStrike" dirty="0">
                          <a:solidFill>
                            <a:srgbClr val="000000"/>
                          </a:solidFill>
                          <a:effectLst/>
                          <a:latin typeface="Calibri" panose="020F0502020204030204" pitchFamily="34" charset="0"/>
                        </a:rPr>
                        <a:t>YFL056C</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chrVI</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3080.69709</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511.713902</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6.02035058</a:t>
                      </a:r>
                    </a:p>
                  </a:txBody>
                  <a:tcPr marL="9525" marR="9525" marT="9525" marB="0" anchor="b">
                    <a:lnL>
                      <a:noFill/>
                    </a:lnL>
                    <a:lnR>
                      <a:noFill/>
                    </a:lnR>
                    <a:lnT>
                      <a:noFill/>
                    </a:lnT>
                    <a:lnB>
                      <a:noFill/>
                    </a:lnB>
                  </a:tcPr>
                </a:tc>
                <a:extLst>
                  <a:ext uri="{0D108BD9-81ED-4DB2-BD59-A6C34878D82A}">
                    <a16:rowId xmlns:a16="http://schemas.microsoft.com/office/drawing/2014/main" val="2278010620"/>
                  </a:ext>
                </a:extLst>
              </a:tr>
              <a:tr h="339134">
                <a:tc>
                  <a:txBody>
                    <a:bodyPr/>
                    <a:lstStyle/>
                    <a:p>
                      <a:pPr algn="r" fontAlgn="b"/>
                      <a:r>
                        <a:rPr lang="en-US" sz="1200" b="0" i="0" u="none" strike="noStrike">
                          <a:solidFill>
                            <a:srgbClr val="000000"/>
                          </a:solidFill>
                          <a:effectLst/>
                          <a:latin typeface="Calibri" panose="020F0502020204030204" pitchFamily="34" charset="0"/>
                        </a:rPr>
                        <a:t>1654</a:t>
                      </a:r>
                    </a:p>
                  </a:txBody>
                  <a:tcPr marL="9525" marR="9525" marT="9525" marB="0" anchor="b">
                    <a:lnL>
                      <a:noFill/>
                    </a:lnL>
                    <a:lnR>
                      <a:noFill/>
                    </a:lnR>
                    <a:lnT>
                      <a:noFill/>
                    </a:lnT>
                    <a:lnB>
                      <a:noFill/>
                    </a:lnB>
                  </a:tcPr>
                </a:tc>
                <a:tc>
                  <a:txBody>
                    <a:bodyPr/>
                    <a:lstStyle/>
                    <a:p>
                      <a:pPr algn="l" fontAlgn="b"/>
                      <a:r>
                        <a:rPr lang="en-US" sz="1200" b="0" i="0" u="none" strike="noStrike" dirty="0">
                          <a:solidFill>
                            <a:srgbClr val="000000"/>
                          </a:solidFill>
                          <a:effectLst/>
                          <a:latin typeface="Calibri" panose="020F0502020204030204" pitchFamily="34" charset="0"/>
                        </a:rPr>
                        <a:t>YFL057C</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chrVI</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3232.24559</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537.831691</a:t>
                      </a:r>
                    </a:p>
                  </a:txBody>
                  <a:tcPr marL="9525" marR="9525" marT="9525" marB="0" anchor="b">
                    <a:lnL>
                      <a:noFill/>
                    </a:lnL>
                    <a:lnR>
                      <a:noFill/>
                    </a:lnR>
                    <a:lnT>
                      <a:noFill/>
                    </a:lnT>
                    <a:lnB>
                      <a:noFill/>
                    </a:lnB>
                  </a:tcPr>
                </a:tc>
                <a:tc>
                  <a:txBody>
                    <a:bodyPr/>
                    <a:lstStyle/>
                    <a:p>
                      <a:pPr algn="r" fontAlgn="b"/>
                      <a:r>
                        <a:rPr lang="en-US" sz="1200" b="0" i="0" u="none" strike="noStrike" dirty="0">
                          <a:solidFill>
                            <a:srgbClr val="000000"/>
                          </a:solidFill>
                          <a:effectLst/>
                          <a:latin typeface="Calibri" panose="020F0502020204030204" pitchFamily="34" charset="0"/>
                        </a:rPr>
                        <a:t>6.00977155</a:t>
                      </a:r>
                    </a:p>
                  </a:txBody>
                  <a:tcPr marL="9525" marR="9525" marT="9525" marB="0" anchor="b">
                    <a:lnL>
                      <a:noFill/>
                    </a:lnL>
                    <a:lnR>
                      <a:noFill/>
                    </a:lnR>
                    <a:lnT>
                      <a:noFill/>
                    </a:lnT>
                    <a:lnB>
                      <a:noFill/>
                    </a:lnB>
                  </a:tcPr>
                </a:tc>
                <a:extLst>
                  <a:ext uri="{0D108BD9-81ED-4DB2-BD59-A6C34878D82A}">
                    <a16:rowId xmlns:a16="http://schemas.microsoft.com/office/drawing/2014/main" val="343492797"/>
                  </a:ext>
                </a:extLst>
              </a:tr>
            </a:tbl>
          </a:graphicData>
        </a:graphic>
      </p:graphicFrame>
      <p:sp>
        <p:nvSpPr>
          <p:cNvPr id="5" name="TextBox 4">
            <a:extLst>
              <a:ext uri="{FF2B5EF4-FFF2-40B4-BE49-F238E27FC236}">
                <a16:creationId xmlns:a16="http://schemas.microsoft.com/office/drawing/2014/main" id="{0BD9BD54-F9AE-484A-BA71-2E543EF84396}"/>
              </a:ext>
            </a:extLst>
          </p:cNvPr>
          <p:cNvSpPr txBox="1"/>
          <p:nvPr/>
        </p:nvSpPr>
        <p:spPr>
          <a:xfrm>
            <a:off x="7644385" y="5145024"/>
            <a:ext cx="2962656" cy="646331"/>
          </a:xfrm>
          <a:prstGeom prst="rect">
            <a:avLst/>
          </a:prstGeom>
          <a:noFill/>
        </p:spPr>
        <p:txBody>
          <a:bodyPr wrap="square" rtlCol="0">
            <a:spAutoFit/>
          </a:bodyPr>
          <a:lstStyle/>
          <a:p>
            <a:r>
              <a:rPr lang="en-US" dirty="0"/>
              <a:t>Biological regulation, cellular process, response to stimulus</a:t>
            </a:r>
          </a:p>
        </p:txBody>
      </p:sp>
    </p:spTree>
    <p:extLst>
      <p:ext uri="{BB962C8B-B14F-4D97-AF65-F5344CB8AC3E}">
        <p14:creationId xmlns:p14="http://schemas.microsoft.com/office/powerpoint/2010/main" val="34309710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6AEE07A-0C61-3E48-A48E-7B6CD9073FB8}"/>
              </a:ext>
            </a:extLst>
          </p:cNvPr>
          <p:cNvPicPr>
            <a:picLocks noChangeAspect="1"/>
          </p:cNvPicPr>
          <p:nvPr/>
        </p:nvPicPr>
        <p:blipFill>
          <a:blip r:embed="rId2"/>
          <a:stretch>
            <a:fillRect/>
          </a:stretch>
        </p:blipFill>
        <p:spPr>
          <a:xfrm>
            <a:off x="262128" y="326136"/>
            <a:ext cx="6400800" cy="6400800"/>
          </a:xfrm>
          <a:prstGeom prst="rect">
            <a:avLst/>
          </a:prstGeom>
        </p:spPr>
      </p:pic>
    </p:spTree>
    <p:extLst>
      <p:ext uri="{BB962C8B-B14F-4D97-AF65-F5344CB8AC3E}">
        <p14:creationId xmlns:p14="http://schemas.microsoft.com/office/powerpoint/2010/main" val="41858273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F5352D7-3706-E846-A695-BE86DC499172}"/>
              </a:ext>
            </a:extLst>
          </p:cNvPr>
          <p:cNvPicPr>
            <a:picLocks noChangeAspect="1"/>
          </p:cNvPicPr>
          <p:nvPr/>
        </p:nvPicPr>
        <p:blipFill>
          <a:blip r:embed="rId2"/>
          <a:stretch>
            <a:fillRect/>
          </a:stretch>
        </p:blipFill>
        <p:spPr>
          <a:xfrm>
            <a:off x="493776" y="228600"/>
            <a:ext cx="6400800" cy="6400800"/>
          </a:xfrm>
          <a:prstGeom prst="rect">
            <a:avLst/>
          </a:prstGeom>
        </p:spPr>
      </p:pic>
    </p:spTree>
    <p:extLst>
      <p:ext uri="{BB962C8B-B14F-4D97-AF65-F5344CB8AC3E}">
        <p14:creationId xmlns:p14="http://schemas.microsoft.com/office/powerpoint/2010/main" val="8666014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F8ACEC8-AB78-1C45-8CD7-E050400736D6}"/>
              </a:ext>
            </a:extLst>
          </p:cNvPr>
          <p:cNvPicPr>
            <a:picLocks noChangeAspect="1"/>
          </p:cNvPicPr>
          <p:nvPr/>
        </p:nvPicPr>
        <p:blipFill>
          <a:blip r:embed="rId2"/>
          <a:stretch>
            <a:fillRect/>
          </a:stretch>
        </p:blipFill>
        <p:spPr>
          <a:xfrm>
            <a:off x="176784" y="228600"/>
            <a:ext cx="6400800" cy="6400800"/>
          </a:xfrm>
          <a:prstGeom prst="rect">
            <a:avLst/>
          </a:prstGeom>
        </p:spPr>
      </p:pic>
      <p:graphicFrame>
        <p:nvGraphicFramePr>
          <p:cNvPr id="4" name="Table 3">
            <a:extLst>
              <a:ext uri="{FF2B5EF4-FFF2-40B4-BE49-F238E27FC236}">
                <a16:creationId xmlns:a16="http://schemas.microsoft.com/office/drawing/2014/main" id="{96B730E5-9F73-A446-A11D-A7E45847D1EC}"/>
              </a:ext>
            </a:extLst>
          </p:cNvPr>
          <p:cNvGraphicFramePr>
            <a:graphicFrameLocks noGrp="1"/>
          </p:cNvGraphicFramePr>
          <p:nvPr>
            <p:extLst>
              <p:ext uri="{D42A27DB-BD31-4B8C-83A1-F6EECF244321}">
                <p14:modId xmlns:p14="http://schemas.microsoft.com/office/powerpoint/2010/main" val="3118906240"/>
              </p:ext>
            </p:extLst>
          </p:nvPr>
        </p:nvGraphicFramePr>
        <p:xfrm>
          <a:off x="6577584" y="1704435"/>
          <a:ext cx="5029200" cy="1404524"/>
        </p:xfrm>
        <a:graphic>
          <a:graphicData uri="http://schemas.openxmlformats.org/drawingml/2006/table">
            <a:tbl>
              <a:tblPr/>
              <a:tblGrid>
                <a:gridCol w="838200">
                  <a:extLst>
                    <a:ext uri="{9D8B030D-6E8A-4147-A177-3AD203B41FA5}">
                      <a16:colId xmlns:a16="http://schemas.microsoft.com/office/drawing/2014/main" val="622937868"/>
                    </a:ext>
                  </a:extLst>
                </a:gridCol>
                <a:gridCol w="838200">
                  <a:extLst>
                    <a:ext uri="{9D8B030D-6E8A-4147-A177-3AD203B41FA5}">
                      <a16:colId xmlns:a16="http://schemas.microsoft.com/office/drawing/2014/main" val="4140571798"/>
                    </a:ext>
                  </a:extLst>
                </a:gridCol>
                <a:gridCol w="838200">
                  <a:extLst>
                    <a:ext uri="{9D8B030D-6E8A-4147-A177-3AD203B41FA5}">
                      <a16:colId xmlns:a16="http://schemas.microsoft.com/office/drawing/2014/main" val="1327967532"/>
                    </a:ext>
                  </a:extLst>
                </a:gridCol>
                <a:gridCol w="838200">
                  <a:extLst>
                    <a:ext uri="{9D8B030D-6E8A-4147-A177-3AD203B41FA5}">
                      <a16:colId xmlns:a16="http://schemas.microsoft.com/office/drawing/2014/main" val="3284257978"/>
                    </a:ext>
                  </a:extLst>
                </a:gridCol>
                <a:gridCol w="838200">
                  <a:extLst>
                    <a:ext uri="{9D8B030D-6E8A-4147-A177-3AD203B41FA5}">
                      <a16:colId xmlns:a16="http://schemas.microsoft.com/office/drawing/2014/main" val="3593662788"/>
                    </a:ext>
                  </a:extLst>
                </a:gridCol>
                <a:gridCol w="838200">
                  <a:extLst>
                    <a:ext uri="{9D8B030D-6E8A-4147-A177-3AD203B41FA5}">
                      <a16:colId xmlns:a16="http://schemas.microsoft.com/office/drawing/2014/main" val="1117800556"/>
                    </a:ext>
                  </a:extLst>
                </a:gridCol>
              </a:tblGrid>
              <a:tr h="535187">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genes</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chr</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sampleMean</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ancMean</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sampleOverAnc</a:t>
                      </a:r>
                    </a:p>
                  </a:txBody>
                  <a:tcPr marL="9525" marR="9525" marT="9525" marB="0" anchor="b">
                    <a:lnL>
                      <a:noFill/>
                    </a:lnL>
                    <a:lnR>
                      <a:noFill/>
                    </a:lnR>
                    <a:lnT>
                      <a:noFill/>
                    </a:lnT>
                    <a:lnB>
                      <a:noFill/>
                    </a:lnB>
                  </a:tcPr>
                </a:tc>
                <a:extLst>
                  <a:ext uri="{0D108BD9-81ED-4DB2-BD59-A6C34878D82A}">
                    <a16:rowId xmlns:a16="http://schemas.microsoft.com/office/drawing/2014/main" val="2734756121"/>
                  </a:ext>
                </a:extLst>
              </a:tr>
              <a:tr h="289779">
                <a:tc>
                  <a:txBody>
                    <a:bodyPr/>
                    <a:lstStyle/>
                    <a:p>
                      <a:pPr algn="r" fontAlgn="b"/>
                      <a:r>
                        <a:rPr lang="en-US" sz="1200" b="0" i="0" u="none" strike="noStrike">
                          <a:solidFill>
                            <a:srgbClr val="000000"/>
                          </a:solidFill>
                          <a:effectLst/>
                          <a:latin typeface="Calibri" panose="020F0502020204030204" pitchFamily="34" charset="0"/>
                        </a:rPr>
                        <a:t>4670</a:t>
                      </a:r>
                    </a:p>
                  </a:txBody>
                  <a:tcPr marL="9525" marR="9525" marT="9525" marB="0" anchor="b">
                    <a:lnL>
                      <a:noFill/>
                    </a:lnL>
                    <a:lnR>
                      <a:noFill/>
                    </a:lnR>
                    <a:lnT>
                      <a:noFill/>
                    </a:lnT>
                    <a:lnB>
                      <a:noFill/>
                    </a:lnB>
                  </a:tcPr>
                </a:tc>
                <a:tc>
                  <a:txBody>
                    <a:bodyPr/>
                    <a:lstStyle/>
                    <a:p>
                      <a:pPr algn="l" fontAlgn="b"/>
                      <a:r>
                        <a:rPr lang="en-US" sz="1200" b="0" i="0" u="none" strike="noStrike" dirty="0">
                          <a:solidFill>
                            <a:srgbClr val="000000"/>
                          </a:solidFill>
                          <a:effectLst/>
                          <a:latin typeface="Calibri" panose="020F0502020204030204" pitchFamily="34" charset="0"/>
                        </a:rPr>
                        <a:t>YOL086C</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chrXV</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33184.1187</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4016.12423</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8.26272215</a:t>
                      </a:r>
                    </a:p>
                  </a:txBody>
                  <a:tcPr marL="9525" marR="9525" marT="9525" marB="0" anchor="b">
                    <a:lnL>
                      <a:noFill/>
                    </a:lnL>
                    <a:lnR>
                      <a:noFill/>
                    </a:lnR>
                    <a:lnT>
                      <a:noFill/>
                    </a:lnT>
                    <a:lnB>
                      <a:noFill/>
                    </a:lnB>
                  </a:tcPr>
                </a:tc>
                <a:extLst>
                  <a:ext uri="{0D108BD9-81ED-4DB2-BD59-A6C34878D82A}">
                    <a16:rowId xmlns:a16="http://schemas.microsoft.com/office/drawing/2014/main" val="2708059043"/>
                  </a:ext>
                </a:extLst>
              </a:tr>
              <a:tr h="289779">
                <a:tc>
                  <a:txBody>
                    <a:bodyPr/>
                    <a:lstStyle/>
                    <a:p>
                      <a:pPr algn="r" fontAlgn="b"/>
                      <a:r>
                        <a:rPr lang="en-US" sz="1200" b="0" i="0" u="none" strike="noStrike">
                          <a:solidFill>
                            <a:srgbClr val="000000"/>
                          </a:solidFill>
                          <a:effectLst/>
                          <a:latin typeface="Calibri" panose="020F0502020204030204" pitchFamily="34" charset="0"/>
                        </a:rPr>
                        <a:t>1653</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YFL056C</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chrVI</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3416.75362</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518.852065</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6.58521734</a:t>
                      </a:r>
                    </a:p>
                  </a:txBody>
                  <a:tcPr marL="9525" marR="9525" marT="9525" marB="0" anchor="b">
                    <a:lnL>
                      <a:noFill/>
                    </a:lnL>
                    <a:lnR>
                      <a:noFill/>
                    </a:lnR>
                    <a:lnT>
                      <a:noFill/>
                    </a:lnT>
                    <a:lnB>
                      <a:noFill/>
                    </a:lnB>
                  </a:tcPr>
                </a:tc>
                <a:extLst>
                  <a:ext uri="{0D108BD9-81ED-4DB2-BD59-A6C34878D82A}">
                    <a16:rowId xmlns:a16="http://schemas.microsoft.com/office/drawing/2014/main" val="2713156747"/>
                  </a:ext>
                </a:extLst>
              </a:tr>
              <a:tr h="289779">
                <a:tc>
                  <a:txBody>
                    <a:bodyPr/>
                    <a:lstStyle/>
                    <a:p>
                      <a:pPr algn="r" fontAlgn="b"/>
                      <a:r>
                        <a:rPr lang="en-US" sz="1200" b="0" i="0" u="none" strike="noStrike">
                          <a:solidFill>
                            <a:srgbClr val="000000"/>
                          </a:solidFill>
                          <a:effectLst/>
                          <a:latin typeface="Calibri" panose="020F0502020204030204" pitchFamily="34" charset="0"/>
                        </a:rPr>
                        <a:t>2540</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YIL074C</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chrIX</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3214.62457</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530.455234</a:t>
                      </a:r>
                    </a:p>
                  </a:txBody>
                  <a:tcPr marL="9525" marR="9525" marT="9525" marB="0" anchor="b">
                    <a:lnL>
                      <a:noFill/>
                    </a:lnL>
                    <a:lnR>
                      <a:noFill/>
                    </a:lnR>
                    <a:lnT>
                      <a:noFill/>
                    </a:lnT>
                    <a:lnB>
                      <a:noFill/>
                    </a:lnB>
                  </a:tcPr>
                </a:tc>
                <a:tc>
                  <a:txBody>
                    <a:bodyPr/>
                    <a:lstStyle/>
                    <a:p>
                      <a:pPr algn="r" fontAlgn="b"/>
                      <a:r>
                        <a:rPr lang="en-US" sz="1200" b="0" i="0" u="none" strike="noStrike" dirty="0">
                          <a:solidFill>
                            <a:srgbClr val="000000"/>
                          </a:solidFill>
                          <a:effectLst/>
                          <a:latin typeface="Calibri" panose="020F0502020204030204" pitchFamily="34" charset="0"/>
                        </a:rPr>
                        <a:t>6.06012414</a:t>
                      </a:r>
                    </a:p>
                  </a:txBody>
                  <a:tcPr marL="9525" marR="9525" marT="9525" marB="0" anchor="b">
                    <a:lnL>
                      <a:noFill/>
                    </a:lnL>
                    <a:lnR>
                      <a:noFill/>
                    </a:lnR>
                    <a:lnT>
                      <a:noFill/>
                    </a:lnT>
                    <a:lnB>
                      <a:noFill/>
                    </a:lnB>
                  </a:tcPr>
                </a:tc>
                <a:extLst>
                  <a:ext uri="{0D108BD9-81ED-4DB2-BD59-A6C34878D82A}">
                    <a16:rowId xmlns:a16="http://schemas.microsoft.com/office/drawing/2014/main" val="4230812438"/>
                  </a:ext>
                </a:extLst>
              </a:tr>
            </a:tbl>
          </a:graphicData>
        </a:graphic>
      </p:graphicFrame>
    </p:spTree>
    <p:extLst>
      <p:ext uri="{BB962C8B-B14F-4D97-AF65-F5344CB8AC3E}">
        <p14:creationId xmlns:p14="http://schemas.microsoft.com/office/powerpoint/2010/main" val="6835301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603C16B-3796-4246-AFF5-B319F57B30DC}"/>
              </a:ext>
            </a:extLst>
          </p:cNvPr>
          <p:cNvPicPr>
            <a:picLocks noChangeAspect="1"/>
          </p:cNvPicPr>
          <p:nvPr/>
        </p:nvPicPr>
        <p:blipFill>
          <a:blip r:embed="rId2"/>
          <a:stretch>
            <a:fillRect/>
          </a:stretch>
        </p:blipFill>
        <p:spPr>
          <a:xfrm>
            <a:off x="193548" y="381603"/>
            <a:ext cx="6400800" cy="6400800"/>
          </a:xfrm>
          <a:prstGeom prst="rect">
            <a:avLst/>
          </a:prstGeom>
        </p:spPr>
      </p:pic>
      <p:graphicFrame>
        <p:nvGraphicFramePr>
          <p:cNvPr id="4" name="Table 3">
            <a:extLst>
              <a:ext uri="{FF2B5EF4-FFF2-40B4-BE49-F238E27FC236}">
                <a16:creationId xmlns:a16="http://schemas.microsoft.com/office/drawing/2014/main" id="{07A37E6E-68AD-E443-B017-B99FFD293CAA}"/>
              </a:ext>
            </a:extLst>
          </p:cNvPr>
          <p:cNvGraphicFramePr>
            <a:graphicFrameLocks noGrp="1"/>
          </p:cNvGraphicFramePr>
          <p:nvPr>
            <p:extLst>
              <p:ext uri="{D42A27DB-BD31-4B8C-83A1-F6EECF244321}">
                <p14:modId xmlns:p14="http://schemas.microsoft.com/office/powerpoint/2010/main" val="2752302717"/>
              </p:ext>
            </p:extLst>
          </p:nvPr>
        </p:nvGraphicFramePr>
        <p:xfrm>
          <a:off x="6594348" y="985107"/>
          <a:ext cx="5183124" cy="5049938"/>
        </p:xfrm>
        <a:graphic>
          <a:graphicData uri="http://schemas.openxmlformats.org/drawingml/2006/table">
            <a:tbl>
              <a:tblPr/>
              <a:tblGrid>
                <a:gridCol w="863854">
                  <a:extLst>
                    <a:ext uri="{9D8B030D-6E8A-4147-A177-3AD203B41FA5}">
                      <a16:colId xmlns:a16="http://schemas.microsoft.com/office/drawing/2014/main" val="907285955"/>
                    </a:ext>
                  </a:extLst>
                </a:gridCol>
                <a:gridCol w="863854">
                  <a:extLst>
                    <a:ext uri="{9D8B030D-6E8A-4147-A177-3AD203B41FA5}">
                      <a16:colId xmlns:a16="http://schemas.microsoft.com/office/drawing/2014/main" val="4092449583"/>
                    </a:ext>
                  </a:extLst>
                </a:gridCol>
                <a:gridCol w="863854">
                  <a:extLst>
                    <a:ext uri="{9D8B030D-6E8A-4147-A177-3AD203B41FA5}">
                      <a16:colId xmlns:a16="http://schemas.microsoft.com/office/drawing/2014/main" val="1782280787"/>
                    </a:ext>
                  </a:extLst>
                </a:gridCol>
                <a:gridCol w="863854">
                  <a:extLst>
                    <a:ext uri="{9D8B030D-6E8A-4147-A177-3AD203B41FA5}">
                      <a16:colId xmlns:a16="http://schemas.microsoft.com/office/drawing/2014/main" val="3348473033"/>
                    </a:ext>
                  </a:extLst>
                </a:gridCol>
                <a:gridCol w="863854">
                  <a:extLst>
                    <a:ext uri="{9D8B030D-6E8A-4147-A177-3AD203B41FA5}">
                      <a16:colId xmlns:a16="http://schemas.microsoft.com/office/drawing/2014/main" val="1081181299"/>
                    </a:ext>
                  </a:extLst>
                </a:gridCol>
                <a:gridCol w="863854">
                  <a:extLst>
                    <a:ext uri="{9D8B030D-6E8A-4147-A177-3AD203B41FA5}">
                      <a16:colId xmlns:a16="http://schemas.microsoft.com/office/drawing/2014/main" val="3233986591"/>
                    </a:ext>
                  </a:extLst>
                </a:gridCol>
              </a:tblGrid>
              <a:tr h="469928">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genes</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chr</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sampleMean</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ancMean</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sampleOverAnc</a:t>
                      </a:r>
                    </a:p>
                  </a:txBody>
                  <a:tcPr marL="9525" marR="9525" marT="9525" marB="0" anchor="b">
                    <a:lnL>
                      <a:noFill/>
                    </a:lnL>
                    <a:lnR>
                      <a:noFill/>
                    </a:lnR>
                    <a:lnT>
                      <a:noFill/>
                    </a:lnT>
                    <a:lnB>
                      <a:noFill/>
                    </a:lnB>
                  </a:tcPr>
                </a:tc>
                <a:extLst>
                  <a:ext uri="{0D108BD9-81ED-4DB2-BD59-A6C34878D82A}">
                    <a16:rowId xmlns:a16="http://schemas.microsoft.com/office/drawing/2014/main" val="1513220617"/>
                  </a:ext>
                </a:extLst>
              </a:tr>
              <a:tr h="254445">
                <a:tc>
                  <a:txBody>
                    <a:bodyPr/>
                    <a:lstStyle/>
                    <a:p>
                      <a:pPr algn="r" fontAlgn="b"/>
                      <a:r>
                        <a:rPr lang="en-US" sz="1200" b="0" i="0" u="none" strike="noStrike">
                          <a:solidFill>
                            <a:srgbClr val="000000"/>
                          </a:solidFill>
                          <a:effectLst/>
                          <a:latin typeface="Calibri" panose="020F0502020204030204" pitchFamily="34" charset="0"/>
                        </a:rPr>
                        <a:t>1535</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YER124C</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chrV</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2977.86437</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115.680254</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25.7422013</a:t>
                      </a:r>
                    </a:p>
                  </a:txBody>
                  <a:tcPr marL="9525" marR="9525" marT="9525" marB="0" anchor="b">
                    <a:lnL>
                      <a:noFill/>
                    </a:lnL>
                    <a:lnR>
                      <a:noFill/>
                    </a:lnR>
                    <a:lnT>
                      <a:noFill/>
                    </a:lnT>
                    <a:lnB>
                      <a:noFill/>
                    </a:lnB>
                  </a:tcPr>
                </a:tc>
                <a:extLst>
                  <a:ext uri="{0D108BD9-81ED-4DB2-BD59-A6C34878D82A}">
                    <a16:rowId xmlns:a16="http://schemas.microsoft.com/office/drawing/2014/main" val="1710110994"/>
                  </a:ext>
                </a:extLst>
              </a:tr>
              <a:tr h="254445">
                <a:tc>
                  <a:txBody>
                    <a:bodyPr/>
                    <a:lstStyle/>
                    <a:p>
                      <a:pPr algn="r" fontAlgn="b"/>
                      <a:r>
                        <a:rPr lang="en-US" sz="1200" b="0" i="0" u="none" strike="noStrike">
                          <a:solidFill>
                            <a:srgbClr val="000000"/>
                          </a:solidFill>
                          <a:effectLst/>
                          <a:latin typeface="Calibri" panose="020F0502020204030204" pitchFamily="34" charset="0"/>
                        </a:rPr>
                        <a:t>3623</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YLR286C</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chrXII</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10236.8941</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425.978881</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24.0314591</a:t>
                      </a:r>
                    </a:p>
                  </a:txBody>
                  <a:tcPr marL="9525" marR="9525" marT="9525" marB="0" anchor="b">
                    <a:lnL>
                      <a:noFill/>
                    </a:lnL>
                    <a:lnR>
                      <a:noFill/>
                    </a:lnR>
                    <a:lnT>
                      <a:noFill/>
                    </a:lnT>
                    <a:lnB>
                      <a:noFill/>
                    </a:lnB>
                  </a:tcPr>
                </a:tc>
                <a:extLst>
                  <a:ext uri="{0D108BD9-81ED-4DB2-BD59-A6C34878D82A}">
                    <a16:rowId xmlns:a16="http://schemas.microsoft.com/office/drawing/2014/main" val="1132949229"/>
                  </a:ext>
                </a:extLst>
              </a:tr>
              <a:tr h="254445">
                <a:tc>
                  <a:txBody>
                    <a:bodyPr/>
                    <a:lstStyle/>
                    <a:p>
                      <a:pPr algn="r" fontAlgn="b"/>
                      <a:r>
                        <a:rPr lang="en-US" sz="1200" b="0" i="0" u="none" strike="noStrike">
                          <a:solidFill>
                            <a:srgbClr val="000000"/>
                          </a:solidFill>
                          <a:effectLst/>
                          <a:latin typeface="Calibri" panose="020F0502020204030204" pitchFamily="34" charset="0"/>
                        </a:rPr>
                        <a:t>3621</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YLR285C-A</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chrXII</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517.121662</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25.9361326</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19.9382718</a:t>
                      </a:r>
                    </a:p>
                  </a:txBody>
                  <a:tcPr marL="9525" marR="9525" marT="9525" marB="0" anchor="b">
                    <a:lnL>
                      <a:noFill/>
                    </a:lnL>
                    <a:lnR>
                      <a:noFill/>
                    </a:lnR>
                    <a:lnT>
                      <a:noFill/>
                    </a:lnT>
                    <a:lnB>
                      <a:noFill/>
                    </a:lnB>
                  </a:tcPr>
                </a:tc>
                <a:extLst>
                  <a:ext uri="{0D108BD9-81ED-4DB2-BD59-A6C34878D82A}">
                    <a16:rowId xmlns:a16="http://schemas.microsoft.com/office/drawing/2014/main" val="739297690"/>
                  </a:ext>
                </a:extLst>
              </a:tr>
              <a:tr h="254445">
                <a:tc>
                  <a:txBody>
                    <a:bodyPr/>
                    <a:lstStyle/>
                    <a:p>
                      <a:pPr algn="r" fontAlgn="b"/>
                      <a:r>
                        <a:rPr lang="en-US" sz="1200" b="0" i="0" u="none" strike="noStrike">
                          <a:solidFill>
                            <a:srgbClr val="000000"/>
                          </a:solidFill>
                          <a:effectLst/>
                          <a:latin typeface="Calibri" panose="020F0502020204030204" pitchFamily="34" charset="0"/>
                        </a:rPr>
                        <a:t>2401</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YHR143W</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chrVIII</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2856.32709</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154.664314</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18.4679129</a:t>
                      </a:r>
                    </a:p>
                  </a:txBody>
                  <a:tcPr marL="9525" marR="9525" marT="9525" marB="0" anchor="b">
                    <a:lnL>
                      <a:noFill/>
                    </a:lnL>
                    <a:lnR>
                      <a:noFill/>
                    </a:lnR>
                    <a:lnT>
                      <a:noFill/>
                    </a:lnT>
                    <a:lnB>
                      <a:noFill/>
                    </a:lnB>
                  </a:tcPr>
                </a:tc>
                <a:extLst>
                  <a:ext uri="{0D108BD9-81ED-4DB2-BD59-A6C34878D82A}">
                    <a16:rowId xmlns:a16="http://schemas.microsoft.com/office/drawing/2014/main" val="1901646681"/>
                  </a:ext>
                </a:extLst>
              </a:tr>
              <a:tr h="254445">
                <a:tc>
                  <a:txBody>
                    <a:bodyPr/>
                    <a:lstStyle/>
                    <a:p>
                      <a:pPr algn="r" fontAlgn="b"/>
                      <a:r>
                        <a:rPr lang="en-US" sz="1200" b="0" i="0" u="none" strike="noStrike">
                          <a:solidFill>
                            <a:srgbClr val="000000"/>
                          </a:solidFill>
                          <a:effectLst/>
                          <a:latin typeface="Calibri" panose="020F0502020204030204" pitchFamily="34" charset="0"/>
                        </a:rPr>
                        <a:t>4511</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YNL327W</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chrXIV</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1557.82036</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95.9831292</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16.2301477</a:t>
                      </a:r>
                    </a:p>
                  </a:txBody>
                  <a:tcPr marL="9525" marR="9525" marT="9525" marB="0" anchor="b">
                    <a:lnL>
                      <a:noFill/>
                    </a:lnL>
                    <a:lnR>
                      <a:noFill/>
                    </a:lnR>
                    <a:lnT>
                      <a:noFill/>
                    </a:lnT>
                    <a:lnB>
                      <a:noFill/>
                    </a:lnB>
                  </a:tcPr>
                </a:tc>
                <a:extLst>
                  <a:ext uri="{0D108BD9-81ED-4DB2-BD59-A6C34878D82A}">
                    <a16:rowId xmlns:a16="http://schemas.microsoft.com/office/drawing/2014/main" val="1894521085"/>
                  </a:ext>
                </a:extLst>
              </a:tr>
              <a:tr h="254445">
                <a:tc>
                  <a:txBody>
                    <a:bodyPr/>
                    <a:lstStyle/>
                    <a:p>
                      <a:pPr algn="r" fontAlgn="b"/>
                      <a:r>
                        <a:rPr lang="en-US" sz="1200" b="0" i="0" u="none" strike="noStrike">
                          <a:solidFill>
                            <a:srgbClr val="000000"/>
                          </a:solidFill>
                          <a:effectLst/>
                          <a:latin typeface="Calibri" panose="020F0502020204030204" pitchFamily="34" charset="0"/>
                        </a:rPr>
                        <a:t>1735</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YGL028C</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chrVII</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1550.46619</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96.7135888</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16.0315237</a:t>
                      </a:r>
                    </a:p>
                  </a:txBody>
                  <a:tcPr marL="9525" marR="9525" marT="9525" marB="0" anchor="b">
                    <a:lnL>
                      <a:noFill/>
                    </a:lnL>
                    <a:lnR>
                      <a:noFill/>
                    </a:lnR>
                    <a:lnT>
                      <a:noFill/>
                    </a:lnT>
                    <a:lnB>
                      <a:noFill/>
                    </a:lnB>
                  </a:tcPr>
                </a:tc>
                <a:extLst>
                  <a:ext uri="{0D108BD9-81ED-4DB2-BD59-A6C34878D82A}">
                    <a16:rowId xmlns:a16="http://schemas.microsoft.com/office/drawing/2014/main" val="3398761186"/>
                  </a:ext>
                </a:extLst>
              </a:tr>
              <a:tr h="254445">
                <a:tc>
                  <a:txBody>
                    <a:bodyPr/>
                    <a:lstStyle/>
                    <a:p>
                      <a:pPr algn="r" fontAlgn="b"/>
                      <a:r>
                        <a:rPr lang="en-US" sz="1200" b="0" i="0" u="none" strike="noStrike">
                          <a:solidFill>
                            <a:srgbClr val="000000"/>
                          </a:solidFill>
                          <a:effectLst/>
                          <a:latin typeface="Calibri" panose="020F0502020204030204" pitchFamily="34" charset="0"/>
                        </a:rPr>
                        <a:t>3250</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YKR039W</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chrXI</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2047.0087</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187.168385</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10.9367226</a:t>
                      </a:r>
                    </a:p>
                  </a:txBody>
                  <a:tcPr marL="9525" marR="9525" marT="9525" marB="0" anchor="b">
                    <a:lnL>
                      <a:noFill/>
                    </a:lnL>
                    <a:lnR>
                      <a:noFill/>
                    </a:lnR>
                    <a:lnT>
                      <a:noFill/>
                    </a:lnT>
                    <a:lnB>
                      <a:noFill/>
                    </a:lnB>
                  </a:tcPr>
                </a:tc>
                <a:extLst>
                  <a:ext uri="{0D108BD9-81ED-4DB2-BD59-A6C34878D82A}">
                    <a16:rowId xmlns:a16="http://schemas.microsoft.com/office/drawing/2014/main" val="1765601293"/>
                  </a:ext>
                </a:extLst>
              </a:tr>
              <a:tr h="254445">
                <a:tc>
                  <a:txBody>
                    <a:bodyPr/>
                    <a:lstStyle/>
                    <a:p>
                      <a:pPr algn="r" fontAlgn="b"/>
                      <a:r>
                        <a:rPr lang="en-US" sz="1200" b="0" i="0" u="none" strike="noStrike">
                          <a:solidFill>
                            <a:srgbClr val="000000"/>
                          </a:solidFill>
                          <a:effectLst/>
                          <a:latin typeface="Calibri" panose="020F0502020204030204" pitchFamily="34" charset="0"/>
                        </a:rPr>
                        <a:t>4583</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YNR067C</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chrXIV</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2107.04949</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225.264123</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9.3536843</a:t>
                      </a:r>
                    </a:p>
                  </a:txBody>
                  <a:tcPr marL="9525" marR="9525" marT="9525" marB="0" anchor="b">
                    <a:lnL>
                      <a:noFill/>
                    </a:lnL>
                    <a:lnR>
                      <a:noFill/>
                    </a:lnR>
                    <a:lnT>
                      <a:noFill/>
                    </a:lnT>
                    <a:lnB>
                      <a:noFill/>
                    </a:lnB>
                  </a:tcPr>
                </a:tc>
                <a:extLst>
                  <a:ext uri="{0D108BD9-81ED-4DB2-BD59-A6C34878D82A}">
                    <a16:rowId xmlns:a16="http://schemas.microsoft.com/office/drawing/2014/main" val="1505428926"/>
                  </a:ext>
                </a:extLst>
              </a:tr>
              <a:tr h="254445">
                <a:tc>
                  <a:txBody>
                    <a:bodyPr/>
                    <a:lstStyle/>
                    <a:p>
                      <a:pPr algn="r" fontAlgn="b"/>
                      <a:r>
                        <a:rPr lang="en-US" sz="1200" b="0" i="0" u="none" strike="noStrike">
                          <a:solidFill>
                            <a:srgbClr val="000000"/>
                          </a:solidFill>
                          <a:effectLst/>
                          <a:latin typeface="Calibri" panose="020F0502020204030204" pitchFamily="34" charset="0"/>
                        </a:rPr>
                        <a:t>517</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YCL064C</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chrIII</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911.133472</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101.327354</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8.99197934</a:t>
                      </a:r>
                    </a:p>
                  </a:txBody>
                  <a:tcPr marL="9525" marR="9525" marT="9525" marB="0" anchor="b">
                    <a:lnL>
                      <a:noFill/>
                    </a:lnL>
                    <a:lnR>
                      <a:noFill/>
                    </a:lnR>
                    <a:lnT>
                      <a:noFill/>
                    </a:lnT>
                    <a:lnB>
                      <a:noFill/>
                    </a:lnB>
                  </a:tcPr>
                </a:tc>
                <a:extLst>
                  <a:ext uri="{0D108BD9-81ED-4DB2-BD59-A6C34878D82A}">
                    <a16:rowId xmlns:a16="http://schemas.microsoft.com/office/drawing/2014/main" val="1451957558"/>
                  </a:ext>
                </a:extLst>
              </a:tr>
              <a:tr h="254445">
                <a:tc>
                  <a:txBody>
                    <a:bodyPr/>
                    <a:lstStyle/>
                    <a:p>
                      <a:pPr algn="r" fontAlgn="b"/>
                      <a:r>
                        <a:rPr lang="en-US" sz="1200" b="0" i="0" u="none" strike="noStrike">
                          <a:solidFill>
                            <a:srgbClr val="000000"/>
                          </a:solidFill>
                          <a:effectLst/>
                          <a:latin typeface="Calibri" panose="020F0502020204030204" pitchFamily="34" charset="0"/>
                        </a:rPr>
                        <a:t>1196</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YDR384C</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chrIV</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772.639442</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87.9032903</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8.78965326</a:t>
                      </a:r>
                    </a:p>
                  </a:txBody>
                  <a:tcPr marL="9525" marR="9525" marT="9525" marB="0" anchor="b">
                    <a:lnL>
                      <a:noFill/>
                    </a:lnL>
                    <a:lnR>
                      <a:noFill/>
                    </a:lnR>
                    <a:lnT>
                      <a:noFill/>
                    </a:lnT>
                    <a:lnB>
                      <a:noFill/>
                    </a:lnB>
                  </a:tcPr>
                </a:tc>
                <a:extLst>
                  <a:ext uri="{0D108BD9-81ED-4DB2-BD59-A6C34878D82A}">
                    <a16:rowId xmlns:a16="http://schemas.microsoft.com/office/drawing/2014/main" val="2272481818"/>
                  </a:ext>
                </a:extLst>
              </a:tr>
              <a:tr h="254445">
                <a:tc>
                  <a:txBody>
                    <a:bodyPr/>
                    <a:lstStyle/>
                    <a:p>
                      <a:pPr algn="r" fontAlgn="b"/>
                      <a:r>
                        <a:rPr lang="en-US" sz="1200" b="0" i="0" u="none" strike="noStrike">
                          <a:solidFill>
                            <a:srgbClr val="000000"/>
                          </a:solidFill>
                          <a:effectLst/>
                          <a:latin typeface="Calibri" panose="020F0502020204030204" pitchFamily="34" charset="0"/>
                        </a:rPr>
                        <a:t>4978</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YOR264W</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chrXV</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675.300801</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90.6232166</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7.45174169</a:t>
                      </a:r>
                    </a:p>
                  </a:txBody>
                  <a:tcPr marL="9525" marR="9525" marT="9525" marB="0" anchor="b">
                    <a:lnL>
                      <a:noFill/>
                    </a:lnL>
                    <a:lnR>
                      <a:noFill/>
                    </a:lnR>
                    <a:lnT>
                      <a:noFill/>
                    </a:lnT>
                    <a:lnB>
                      <a:noFill/>
                    </a:lnB>
                  </a:tcPr>
                </a:tc>
                <a:extLst>
                  <a:ext uri="{0D108BD9-81ED-4DB2-BD59-A6C34878D82A}">
                    <a16:rowId xmlns:a16="http://schemas.microsoft.com/office/drawing/2014/main" val="858066889"/>
                  </a:ext>
                </a:extLst>
              </a:tr>
              <a:tr h="254445">
                <a:tc>
                  <a:txBody>
                    <a:bodyPr/>
                    <a:lstStyle/>
                    <a:p>
                      <a:pPr algn="r" fontAlgn="b"/>
                      <a:r>
                        <a:rPr lang="en-US" sz="1200" b="0" i="0" u="none" strike="noStrike">
                          <a:solidFill>
                            <a:srgbClr val="000000"/>
                          </a:solidFill>
                          <a:effectLst/>
                          <a:latin typeface="Calibri" panose="020F0502020204030204" pitchFamily="34" charset="0"/>
                        </a:rPr>
                        <a:t>2394</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YHR137W</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chrVIII</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446.104561</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62.6939615</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7.11559057</a:t>
                      </a:r>
                    </a:p>
                  </a:txBody>
                  <a:tcPr marL="9525" marR="9525" marT="9525" marB="0" anchor="b">
                    <a:lnL>
                      <a:noFill/>
                    </a:lnL>
                    <a:lnR>
                      <a:noFill/>
                    </a:lnR>
                    <a:lnT>
                      <a:noFill/>
                    </a:lnT>
                    <a:lnB>
                      <a:noFill/>
                    </a:lnB>
                  </a:tcPr>
                </a:tc>
                <a:extLst>
                  <a:ext uri="{0D108BD9-81ED-4DB2-BD59-A6C34878D82A}">
                    <a16:rowId xmlns:a16="http://schemas.microsoft.com/office/drawing/2014/main" val="2030684005"/>
                  </a:ext>
                </a:extLst>
              </a:tr>
              <a:tr h="254445">
                <a:tc>
                  <a:txBody>
                    <a:bodyPr/>
                    <a:lstStyle/>
                    <a:p>
                      <a:pPr algn="r" fontAlgn="b"/>
                      <a:r>
                        <a:rPr lang="en-US" sz="1200" b="0" i="0" u="none" strike="noStrike">
                          <a:solidFill>
                            <a:srgbClr val="000000"/>
                          </a:solidFill>
                          <a:effectLst/>
                          <a:latin typeface="Calibri" panose="020F0502020204030204" pitchFamily="34" charset="0"/>
                        </a:rPr>
                        <a:t>527</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YCR010C</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chrIII</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6733.34483</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950.194721</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7.08627893</a:t>
                      </a:r>
                    </a:p>
                  </a:txBody>
                  <a:tcPr marL="9525" marR="9525" marT="9525" marB="0" anchor="b">
                    <a:lnL>
                      <a:noFill/>
                    </a:lnL>
                    <a:lnR>
                      <a:noFill/>
                    </a:lnR>
                    <a:lnT>
                      <a:noFill/>
                    </a:lnT>
                    <a:lnB>
                      <a:noFill/>
                    </a:lnB>
                  </a:tcPr>
                </a:tc>
                <a:extLst>
                  <a:ext uri="{0D108BD9-81ED-4DB2-BD59-A6C34878D82A}">
                    <a16:rowId xmlns:a16="http://schemas.microsoft.com/office/drawing/2014/main" val="424435681"/>
                  </a:ext>
                </a:extLst>
              </a:tr>
              <a:tr h="254445">
                <a:tc>
                  <a:txBody>
                    <a:bodyPr/>
                    <a:lstStyle/>
                    <a:p>
                      <a:pPr algn="r" fontAlgn="b"/>
                      <a:r>
                        <a:rPr lang="en-US" sz="1200" b="0" i="0" u="none" strike="noStrike">
                          <a:solidFill>
                            <a:srgbClr val="000000"/>
                          </a:solidFill>
                          <a:effectLst/>
                          <a:latin typeface="Calibri" panose="020F0502020204030204" pitchFamily="34" charset="0"/>
                        </a:rPr>
                        <a:t>3162</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YKL164C</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chrXI</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4038.17456</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594.453263</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6.79309008</a:t>
                      </a:r>
                    </a:p>
                  </a:txBody>
                  <a:tcPr marL="9525" marR="9525" marT="9525" marB="0" anchor="b">
                    <a:lnL>
                      <a:noFill/>
                    </a:lnL>
                    <a:lnR>
                      <a:noFill/>
                    </a:lnR>
                    <a:lnT>
                      <a:noFill/>
                    </a:lnT>
                    <a:lnB>
                      <a:noFill/>
                    </a:lnB>
                  </a:tcPr>
                </a:tc>
                <a:extLst>
                  <a:ext uri="{0D108BD9-81ED-4DB2-BD59-A6C34878D82A}">
                    <a16:rowId xmlns:a16="http://schemas.microsoft.com/office/drawing/2014/main" val="4108742451"/>
                  </a:ext>
                </a:extLst>
              </a:tr>
              <a:tr h="254445">
                <a:tc>
                  <a:txBody>
                    <a:bodyPr/>
                    <a:lstStyle/>
                    <a:p>
                      <a:pPr algn="r" fontAlgn="b"/>
                      <a:r>
                        <a:rPr lang="en-US" sz="1200" b="0" i="0" u="none" strike="noStrike">
                          <a:solidFill>
                            <a:srgbClr val="000000"/>
                          </a:solidFill>
                          <a:effectLst/>
                          <a:latin typeface="Calibri" panose="020F0502020204030204" pitchFamily="34" charset="0"/>
                        </a:rPr>
                        <a:t>5054</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YOR348C</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chrXV</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510.425999</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80.0097959</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6.37954381</a:t>
                      </a:r>
                    </a:p>
                  </a:txBody>
                  <a:tcPr marL="9525" marR="9525" marT="9525" marB="0" anchor="b">
                    <a:lnL>
                      <a:noFill/>
                    </a:lnL>
                    <a:lnR>
                      <a:noFill/>
                    </a:lnR>
                    <a:lnT>
                      <a:noFill/>
                    </a:lnT>
                    <a:lnB>
                      <a:noFill/>
                    </a:lnB>
                  </a:tcPr>
                </a:tc>
                <a:extLst>
                  <a:ext uri="{0D108BD9-81ED-4DB2-BD59-A6C34878D82A}">
                    <a16:rowId xmlns:a16="http://schemas.microsoft.com/office/drawing/2014/main" val="3526063761"/>
                  </a:ext>
                </a:extLst>
              </a:tr>
              <a:tr h="254445">
                <a:tc>
                  <a:txBody>
                    <a:bodyPr/>
                    <a:lstStyle/>
                    <a:p>
                      <a:pPr algn="r" fontAlgn="b"/>
                      <a:r>
                        <a:rPr lang="en-US" sz="1200" b="0" i="0" u="none" strike="noStrike">
                          <a:solidFill>
                            <a:srgbClr val="000000"/>
                          </a:solidFill>
                          <a:effectLst/>
                          <a:latin typeface="Calibri" panose="020F0502020204030204" pitchFamily="34" charset="0"/>
                        </a:rPr>
                        <a:t>465</a:t>
                      </a:r>
                    </a:p>
                  </a:txBody>
                  <a:tcPr marL="9525" marR="9525" marT="9525" marB="0" anchor="b">
                    <a:lnL>
                      <a:noFill/>
                    </a:lnL>
                    <a:lnR>
                      <a:noFill/>
                    </a:lnR>
                    <a:lnT>
                      <a:noFill/>
                    </a:lnT>
                    <a:lnB>
                      <a:noFill/>
                    </a:lnB>
                  </a:tcPr>
                </a:tc>
                <a:tc>
                  <a:txBody>
                    <a:bodyPr/>
                    <a:lstStyle/>
                    <a:p>
                      <a:pPr algn="l" fontAlgn="b"/>
                      <a:r>
                        <a:rPr lang="en-US" sz="1200" b="0" i="0" u="none" strike="noStrike" dirty="0">
                          <a:solidFill>
                            <a:srgbClr val="000000"/>
                          </a:solidFill>
                          <a:effectLst/>
                          <a:latin typeface="Calibri" panose="020F0502020204030204" pitchFamily="34" charset="0"/>
                        </a:rPr>
                        <a:t>YBR296C</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chrII</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405.13436</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63.8786661</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6.34224828</a:t>
                      </a:r>
                    </a:p>
                  </a:txBody>
                  <a:tcPr marL="9525" marR="9525" marT="9525" marB="0" anchor="b">
                    <a:lnL>
                      <a:noFill/>
                    </a:lnL>
                    <a:lnR>
                      <a:noFill/>
                    </a:lnR>
                    <a:lnT>
                      <a:noFill/>
                    </a:lnT>
                    <a:lnB>
                      <a:noFill/>
                    </a:lnB>
                  </a:tcPr>
                </a:tc>
                <a:extLst>
                  <a:ext uri="{0D108BD9-81ED-4DB2-BD59-A6C34878D82A}">
                    <a16:rowId xmlns:a16="http://schemas.microsoft.com/office/drawing/2014/main" val="3835347968"/>
                  </a:ext>
                </a:extLst>
              </a:tr>
              <a:tr h="254445">
                <a:tc>
                  <a:txBody>
                    <a:bodyPr/>
                    <a:lstStyle/>
                    <a:p>
                      <a:pPr algn="r" fontAlgn="b"/>
                      <a:r>
                        <a:rPr lang="en-US" sz="1200" b="0" i="0" u="none" strike="noStrike">
                          <a:solidFill>
                            <a:srgbClr val="000000"/>
                          </a:solidFill>
                          <a:effectLst/>
                          <a:latin typeface="Calibri" panose="020F0502020204030204" pitchFamily="34" charset="0"/>
                        </a:rPr>
                        <a:t>5124</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YPL036W</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chrXVI</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392.25386</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62.7746897</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6.24859894</a:t>
                      </a:r>
                    </a:p>
                  </a:txBody>
                  <a:tcPr marL="9525" marR="9525" marT="9525" marB="0" anchor="b">
                    <a:lnL>
                      <a:noFill/>
                    </a:lnL>
                    <a:lnR>
                      <a:noFill/>
                    </a:lnR>
                    <a:lnT>
                      <a:noFill/>
                    </a:lnT>
                    <a:lnB>
                      <a:noFill/>
                    </a:lnB>
                  </a:tcPr>
                </a:tc>
                <a:extLst>
                  <a:ext uri="{0D108BD9-81ED-4DB2-BD59-A6C34878D82A}">
                    <a16:rowId xmlns:a16="http://schemas.microsoft.com/office/drawing/2014/main" val="3047305377"/>
                  </a:ext>
                </a:extLst>
              </a:tr>
              <a:tr h="254445">
                <a:tc>
                  <a:txBody>
                    <a:bodyPr/>
                    <a:lstStyle/>
                    <a:p>
                      <a:pPr algn="r" fontAlgn="b"/>
                      <a:r>
                        <a:rPr lang="en-US" sz="1200" b="0" i="0" u="none" strike="noStrike">
                          <a:solidFill>
                            <a:srgbClr val="000000"/>
                          </a:solidFill>
                          <a:effectLst/>
                          <a:latin typeface="Calibri" panose="020F0502020204030204" pitchFamily="34" charset="0"/>
                        </a:rPr>
                        <a:t>331</a:t>
                      </a:r>
                    </a:p>
                  </a:txBody>
                  <a:tcPr marL="9525" marR="9525" marT="9525" marB="0" anchor="b">
                    <a:lnL>
                      <a:noFill/>
                    </a:lnL>
                    <a:lnR>
                      <a:noFill/>
                    </a:lnR>
                    <a:lnT>
                      <a:noFill/>
                    </a:lnT>
                    <a:lnB>
                      <a:noFill/>
                    </a:lnB>
                  </a:tcPr>
                </a:tc>
                <a:tc>
                  <a:txBody>
                    <a:bodyPr/>
                    <a:lstStyle/>
                    <a:p>
                      <a:pPr algn="l" fontAlgn="b"/>
                      <a:r>
                        <a:rPr lang="en-US" sz="1200" b="0" i="0" u="none" strike="noStrike" dirty="0">
                          <a:solidFill>
                            <a:srgbClr val="000000"/>
                          </a:solidFill>
                          <a:effectLst/>
                          <a:latin typeface="Calibri" panose="020F0502020204030204" pitchFamily="34" charset="0"/>
                        </a:rPr>
                        <a:t>YBR158W</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chrII</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744.475391</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120.706637</a:t>
                      </a:r>
                    </a:p>
                  </a:txBody>
                  <a:tcPr marL="9525" marR="9525" marT="9525" marB="0" anchor="b">
                    <a:lnL>
                      <a:noFill/>
                    </a:lnL>
                    <a:lnR>
                      <a:noFill/>
                    </a:lnR>
                    <a:lnT>
                      <a:noFill/>
                    </a:lnT>
                    <a:lnB>
                      <a:noFill/>
                    </a:lnB>
                  </a:tcPr>
                </a:tc>
                <a:tc>
                  <a:txBody>
                    <a:bodyPr/>
                    <a:lstStyle/>
                    <a:p>
                      <a:pPr algn="r" fontAlgn="b"/>
                      <a:r>
                        <a:rPr lang="en-US" sz="1200" b="0" i="0" u="none" strike="noStrike" dirty="0">
                          <a:solidFill>
                            <a:srgbClr val="000000"/>
                          </a:solidFill>
                          <a:effectLst/>
                          <a:latin typeface="Calibri" panose="020F0502020204030204" pitchFamily="34" charset="0"/>
                        </a:rPr>
                        <a:t>6.16764256</a:t>
                      </a:r>
                    </a:p>
                  </a:txBody>
                  <a:tcPr marL="9525" marR="9525" marT="9525" marB="0" anchor="b">
                    <a:lnL>
                      <a:noFill/>
                    </a:lnL>
                    <a:lnR>
                      <a:noFill/>
                    </a:lnR>
                    <a:lnT>
                      <a:noFill/>
                    </a:lnT>
                    <a:lnB>
                      <a:noFill/>
                    </a:lnB>
                  </a:tcPr>
                </a:tc>
                <a:extLst>
                  <a:ext uri="{0D108BD9-81ED-4DB2-BD59-A6C34878D82A}">
                    <a16:rowId xmlns:a16="http://schemas.microsoft.com/office/drawing/2014/main" val="3801829938"/>
                  </a:ext>
                </a:extLst>
              </a:tr>
            </a:tbl>
          </a:graphicData>
        </a:graphic>
      </p:graphicFrame>
      <p:sp>
        <p:nvSpPr>
          <p:cNvPr id="5" name="TextBox 4">
            <a:extLst>
              <a:ext uri="{FF2B5EF4-FFF2-40B4-BE49-F238E27FC236}">
                <a16:creationId xmlns:a16="http://schemas.microsoft.com/office/drawing/2014/main" id="{7B1F77D6-E9AC-824E-80F6-E1DB01A6A5EA}"/>
              </a:ext>
            </a:extLst>
          </p:cNvPr>
          <p:cNvSpPr txBox="1"/>
          <p:nvPr/>
        </p:nvSpPr>
        <p:spPr>
          <a:xfrm>
            <a:off x="7327392" y="6182238"/>
            <a:ext cx="2649443" cy="1200329"/>
          </a:xfrm>
          <a:prstGeom prst="rect">
            <a:avLst/>
          </a:prstGeom>
          <a:noFill/>
        </p:spPr>
        <p:txBody>
          <a:bodyPr wrap="none" rtlCol="0">
            <a:spAutoFit/>
          </a:bodyPr>
          <a:lstStyle/>
          <a:p>
            <a:r>
              <a:rPr lang="en-US" dirty="0"/>
              <a:t>37.5% metabolic process</a:t>
            </a:r>
          </a:p>
          <a:p>
            <a:r>
              <a:rPr lang="en-US" dirty="0"/>
              <a:t>Also biological regulation, </a:t>
            </a:r>
          </a:p>
          <a:p>
            <a:r>
              <a:rPr lang="en-US" dirty="0"/>
              <a:t>Cellular process, and </a:t>
            </a:r>
          </a:p>
          <a:p>
            <a:r>
              <a:rPr lang="en-US" dirty="0"/>
              <a:t>localization</a:t>
            </a:r>
          </a:p>
        </p:txBody>
      </p:sp>
    </p:spTree>
    <p:extLst>
      <p:ext uri="{BB962C8B-B14F-4D97-AF65-F5344CB8AC3E}">
        <p14:creationId xmlns:p14="http://schemas.microsoft.com/office/powerpoint/2010/main" val="224405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FE46F7D-9D07-0549-88D4-F416D248CE21}"/>
              </a:ext>
            </a:extLst>
          </p:cNvPr>
          <p:cNvPicPr>
            <a:picLocks noChangeAspect="1"/>
          </p:cNvPicPr>
          <p:nvPr/>
        </p:nvPicPr>
        <p:blipFill>
          <a:blip r:embed="rId2"/>
          <a:stretch>
            <a:fillRect/>
          </a:stretch>
        </p:blipFill>
        <p:spPr>
          <a:xfrm>
            <a:off x="274320" y="326136"/>
            <a:ext cx="6400800" cy="6400800"/>
          </a:xfrm>
          <a:prstGeom prst="rect">
            <a:avLst/>
          </a:prstGeom>
        </p:spPr>
      </p:pic>
      <p:graphicFrame>
        <p:nvGraphicFramePr>
          <p:cNvPr id="4" name="Table 3">
            <a:extLst>
              <a:ext uri="{FF2B5EF4-FFF2-40B4-BE49-F238E27FC236}">
                <a16:creationId xmlns:a16="http://schemas.microsoft.com/office/drawing/2014/main" id="{7AB60B71-BA61-7D43-843C-C976419FDA4D}"/>
              </a:ext>
            </a:extLst>
          </p:cNvPr>
          <p:cNvGraphicFramePr>
            <a:graphicFrameLocks noGrp="1"/>
          </p:cNvGraphicFramePr>
          <p:nvPr>
            <p:extLst>
              <p:ext uri="{D42A27DB-BD31-4B8C-83A1-F6EECF244321}">
                <p14:modId xmlns:p14="http://schemas.microsoft.com/office/powerpoint/2010/main" val="3184022587"/>
              </p:ext>
            </p:extLst>
          </p:nvPr>
        </p:nvGraphicFramePr>
        <p:xfrm>
          <a:off x="6819900" y="1456531"/>
          <a:ext cx="4994148" cy="3773834"/>
        </p:xfrm>
        <a:graphic>
          <a:graphicData uri="http://schemas.openxmlformats.org/drawingml/2006/table">
            <a:tbl>
              <a:tblPr/>
              <a:tblGrid>
                <a:gridCol w="832358">
                  <a:extLst>
                    <a:ext uri="{9D8B030D-6E8A-4147-A177-3AD203B41FA5}">
                      <a16:colId xmlns:a16="http://schemas.microsoft.com/office/drawing/2014/main" val="3701114107"/>
                    </a:ext>
                  </a:extLst>
                </a:gridCol>
                <a:gridCol w="832358">
                  <a:extLst>
                    <a:ext uri="{9D8B030D-6E8A-4147-A177-3AD203B41FA5}">
                      <a16:colId xmlns:a16="http://schemas.microsoft.com/office/drawing/2014/main" val="704365937"/>
                    </a:ext>
                  </a:extLst>
                </a:gridCol>
                <a:gridCol w="832358">
                  <a:extLst>
                    <a:ext uri="{9D8B030D-6E8A-4147-A177-3AD203B41FA5}">
                      <a16:colId xmlns:a16="http://schemas.microsoft.com/office/drawing/2014/main" val="1114530801"/>
                    </a:ext>
                  </a:extLst>
                </a:gridCol>
                <a:gridCol w="832358">
                  <a:extLst>
                    <a:ext uri="{9D8B030D-6E8A-4147-A177-3AD203B41FA5}">
                      <a16:colId xmlns:a16="http://schemas.microsoft.com/office/drawing/2014/main" val="522887150"/>
                    </a:ext>
                  </a:extLst>
                </a:gridCol>
                <a:gridCol w="832358">
                  <a:extLst>
                    <a:ext uri="{9D8B030D-6E8A-4147-A177-3AD203B41FA5}">
                      <a16:colId xmlns:a16="http://schemas.microsoft.com/office/drawing/2014/main" val="1270302751"/>
                    </a:ext>
                  </a:extLst>
                </a:gridCol>
                <a:gridCol w="832358">
                  <a:extLst>
                    <a:ext uri="{9D8B030D-6E8A-4147-A177-3AD203B41FA5}">
                      <a16:colId xmlns:a16="http://schemas.microsoft.com/office/drawing/2014/main" val="855268688"/>
                    </a:ext>
                  </a:extLst>
                </a:gridCol>
              </a:tblGrid>
              <a:tr h="588324">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genes</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chr</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sampleMean</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ancMean</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sampleOverAnc</a:t>
                      </a:r>
                    </a:p>
                  </a:txBody>
                  <a:tcPr marL="9525" marR="9525" marT="9525" marB="0" anchor="b">
                    <a:lnL>
                      <a:noFill/>
                    </a:lnL>
                    <a:lnR>
                      <a:noFill/>
                    </a:lnR>
                    <a:lnT>
                      <a:noFill/>
                    </a:lnT>
                    <a:lnB>
                      <a:noFill/>
                    </a:lnB>
                  </a:tcPr>
                </a:tc>
                <a:extLst>
                  <a:ext uri="{0D108BD9-81ED-4DB2-BD59-A6C34878D82A}">
                    <a16:rowId xmlns:a16="http://schemas.microsoft.com/office/drawing/2014/main" val="1699619369"/>
                  </a:ext>
                </a:extLst>
              </a:tr>
              <a:tr h="318551">
                <a:tc>
                  <a:txBody>
                    <a:bodyPr/>
                    <a:lstStyle/>
                    <a:p>
                      <a:pPr algn="r" fontAlgn="b"/>
                      <a:r>
                        <a:rPr lang="en-US" sz="1200" b="0" i="0" u="none" strike="noStrike">
                          <a:solidFill>
                            <a:srgbClr val="000000"/>
                          </a:solidFill>
                          <a:effectLst/>
                          <a:latin typeface="Calibri" panose="020F0502020204030204" pitchFamily="34" charset="0"/>
                        </a:rPr>
                        <a:t>1535</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YER124C</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chrV</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2283.49523</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113.087822</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20.1922292</a:t>
                      </a:r>
                    </a:p>
                  </a:txBody>
                  <a:tcPr marL="9525" marR="9525" marT="9525" marB="0" anchor="b">
                    <a:lnL>
                      <a:noFill/>
                    </a:lnL>
                    <a:lnR>
                      <a:noFill/>
                    </a:lnR>
                    <a:lnT>
                      <a:noFill/>
                    </a:lnT>
                    <a:lnB>
                      <a:noFill/>
                    </a:lnB>
                  </a:tcPr>
                </a:tc>
                <a:extLst>
                  <a:ext uri="{0D108BD9-81ED-4DB2-BD59-A6C34878D82A}">
                    <a16:rowId xmlns:a16="http://schemas.microsoft.com/office/drawing/2014/main" val="3969263965"/>
                  </a:ext>
                </a:extLst>
              </a:tr>
              <a:tr h="318551">
                <a:tc>
                  <a:txBody>
                    <a:bodyPr/>
                    <a:lstStyle/>
                    <a:p>
                      <a:pPr algn="r" fontAlgn="b"/>
                      <a:r>
                        <a:rPr lang="en-US" sz="1200" b="0" i="0" u="none" strike="noStrike">
                          <a:solidFill>
                            <a:srgbClr val="000000"/>
                          </a:solidFill>
                          <a:effectLst/>
                          <a:latin typeface="Calibri" panose="020F0502020204030204" pitchFamily="34" charset="0"/>
                        </a:rPr>
                        <a:t>3623</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YLR286C</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chrXII</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8190.066</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416.501056</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19.6639742</a:t>
                      </a:r>
                    </a:p>
                  </a:txBody>
                  <a:tcPr marL="9525" marR="9525" marT="9525" marB="0" anchor="b">
                    <a:lnL>
                      <a:noFill/>
                    </a:lnL>
                    <a:lnR>
                      <a:noFill/>
                    </a:lnR>
                    <a:lnT>
                      <a:noFill/>
                    </a:lnT>
                    <a:lnB>
                      <a:noFill/>
                    </a:lnB>
                  </a:tcPr>
                </a:tc>
                <a:extLst>
                  <a:ext uri="{0D108BD9-81ED-4DB2-BD59-A6C34878D82A}">
                    <a16:rowId xmlns:a16="http://schemas.microsoft.com/office/drawing/2014/main" val="2606306332"/>
                  </a:ext>
                </a:extLst>
              </a:tr>
              <a:tr h="318551">
                <a:tc>
                  <a:txBody>
                    <a:bodyPr/>
                    <a:lstStyle/>
                    <a:p>
                      <a:pPr algn="r" fontAlgn="b"/>
                      <a:r>
                        <a:rPr lang="en-US" sz="1200" b="0" i="0" u="none" strike="noStrike">
                          <a:solidFill>
                            <a:srgbClr val="000000"/>
                          </a:solidFill>
                          <a:effectLst/>
                          <a:latin typeface="Calibri" panose="020F0502020204030204" pitchFamily="34" charset="0"/>
                        </a:rPr>
                        <a:t>4511</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YNL327W</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chrXIV</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1501.97954</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93.8324819</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16.007032</a:t>
                      </a:r>
                    </a:p>
                  </a:txBody>
                  <a:tcPr marL="9525" marR="9525" marT="9525" marB="0" anchor="b">
                    <a:lnL>
                      <a:noFill/>
                    </a:lnL>
                    <a:lnR>
                      <a:noFill/>
                    </a:lnR>
                    <a:lnT>
                      <a:noFill/>
                    </a:lnT>
                    <a:lnB>
                      <a:noFill/>
                    </a:lnB>
                  </a:tcPr>
                </a:tc>
                <a:extLst>
                  <a:ext uri="{0D108BD9-81ED-4DB2-BD59-A6C34878D82A}">
                    <a16:rowId xmlns:a16="http://schemas.microsoft.com/office/drawing/2014/main" val="431939246"/>
                  </a:ext>
                </a:extLst>
              </a:tr>
              <a:tr h="318551">
                <a:tc>
                  <a:txBody>
                    <a:bodyPr/>
                    <a:lstStyle/>
                    <a:p>
                      <a:pPr algn="r" fontAlgn="b"/>
                      <a:r>
                        <a:rPr lang="en-US" sz="1200" b="0" i="0" u="none" strike="noStrike">
                          <a:solidFill>
                            <a:srgbClr val="000000"/>
                          </a:solidFill>
                          <a:effectLst/>
                          <a:latin typeface="Calibri" panose="020F0502020204030204" pitchFamily="34" charset="0"/>
                        </a:rPr>
                        <a:t>3621</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YLR285C-A</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chrXII</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397.660236</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25.3569043</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15.682523</a:t>
                      </a:r>
                    </a:p>
                  </a:txBody>
                  <a:tcPr marL="9525" marR="9525" marT="9525" marB="0" anchor="b">
                    <a:lnL>
                      <a:noFill/>
                    </a:lnL>
                    <a:lnR>
                      <a:noFill/>
                    </a:lnR>
                    <a:lnT>
                      <a:noFill/>
                    </a:lnT>
                    <a:lnB>
                      <a:noFill/>
                    </a:lnB>
                  </a:tcPr>
                </a:tc>
                <a:extLst>
                  <a:ext uri="{0D108BD9-81ED-4DB2-BD59-A6C34878D82A}">
                    <a16:rowId xmlns:a16="http://schemas.microsoft.com/office/drawing/2014/main" val="589323952"/>
                  </a:ext>
                </a:extLst>
              </a:tr>
              <a:tr h="318551">
                <a:tc>
                  <a:txBody>
                    <a:bodyPr/>
                    <a:lstStyle/>
                    <a:p>
                      <a:pPr algn="r" fontAlgn="b"/>
                      <a:r>
                        <a:rPr lang="en-US" sz="1200" b="0" i="0" u="none" strike="noStrike">
                          <a:solidFill>
                            <a:srgbClr val="000000"/>
                          </a:solidFill>
                          <a:effectLst/>
                          <a:latin typeface="Calibri" panose="020F0502020204030204" pitchFamily="34" charset="0"/>
                        </a:rPr>
                        <a:t>1735</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YGL028C</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chrVII</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1467.39758</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94.5541883</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15.5191177</a:t>
                      </a:r>
                    </a:p>
                  </a:txBody>
                  <a:tcPr marL="9525" marR="9525" marT="9525" marB="0" anchor="b">
                    <a:lnL>
                      <a:noFill/>
                    </a:lnL>
                    <a:lnR>
                      <a:noFill/>
                    </a:lnR>
                    <a:lnT>
                      <a:noFill/>
                    </a:lnT>
                    <a:lnB>
                      <a:noFill/>
                    </a:lnB>
                  </a:tcPr>
                </a:tc>
                <a:extLst>
                  <a:ext uri="{0D108BD9-81ED-4DB2-BD59-A6C34878D82A}">
                    <a16:rowId xmlns:a16="http://schemas.microsoft.com/office/drawing/2014/main" val="3129114454"/>
                  </a:ext>
                </a:extLst>
              </a:tr>
              <a:tr h="318551">
                <a:tc>
                  <a:txBody>
                    <a:bodyPr/>
                    <a:lstStyle/>
                    <a:p>
                      <a:pPr algn="r" fontAlgn="b"/>
                      <a:r>
                        <a:rPr lang="en-US" sz="1200" b="0" i="0" u="none" strike="noStrike">
                          <a:solidFill>
                            <a:srgbClr val="000000"/>
                          </a:solidFill>
                          <a:effectLst/>
                          <a:latin typeface="Calibri" panose="020F0502020204030204" pitchFamily="34" charset="0"/>
                        </a:rPr>
                        <a:t>2401</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YHR143W</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chrVIII</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2260.59167</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151.21666</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14.9493559</a:t>
                      </a:r>
                    </a:p>
                  </a:txBody>
                  <a:tcPr marL="9525" marR="9525" marT="9525" marB="0" anchor="b">
                    <a:lnL>
                      <a:noFill/>
                    </a:lnL>
                    <a:lnR>
                      <a:noFill/>
                    </a:lnR>
                    <a:lnT>
                      <a:noFill/>
                    </a:lnT>
                    <a:lnB>
                      <a:noFill/>
                    </a:lnB>
                  </a:tcPr>
                </a:tc>
                <a:extLst>
                  <a:ext uri="{0D108BD9-81ED-4DB2-BD59-A6C34878D82A}">
                    <a16:rowId xmlns:a16="http://schemas.microsoft.com/office/drawing/2014/main" val="3899085937"/>
                  </a:ext>
                </a:extLst>
              </a:tr>
              <a:tr h="318551">
                <a:tc>
                  <a:txBody>
                    <a:bodyPr/>
                    <a:lstStyle/>
                    <a:p>
                      <a:pPr algn="r" fontAlgn="b"/>
                      <a:r>
                        <a:rPr lang="en-US" sz="1200" b="0" i="0" u="none" strike="noStrike">
                          <a:solidFill>
                            <a:srgbClr val="000000"/>
                          </a:solidFill>
                          <a:effectLst/>
                          <a:latin typeface="Calibri" panose="020F0502020204030204" pitchFamily="34" charset="0"/>
                        </a:rPr>
                        <a:t>4583</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YNR067C</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chrXIV</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2003.98183</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220.210547</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9.10029906</a:t>
                      </a:r>
                    </a:p>
                  </a:txBody>
                  <a:tcPr marL="9525" marR="9525" marT="9525" marB="0" anchor="b">
                    <a:lnL>
                      <a:noFill/>
                    </a:lnL>
                    <a:lnR>
                      <a:noFill/>
                    </a:lnR>
                    <a:lnT>
                      <a:noFill/>
                    </a:lnT>
                    <a:lnB>
                      <a:noFill/>
                    </a:lnB>
                  </a:tcPr>
                </a:tc>
                <a:extLst>
                  <a:ext uri="{0D108BD9-81ED-4DB2-BD59-A6C34878D82A}">
                    <a16:rowId xmlns:a16="http://schemas.microsoft.com/office/drawing/2014/main" val="1116377187"/>
                  </a:ext>
                </a:extLst>
              </a:tr>
              <a:tr h="318551">
                <a:tc>
                  <a:txBody>
                    <a:bodyPr/>
                    <a:lstStyle/>
                    <a:p>
                      <a:pPr algn="r" fontAlgn="b"/>
                      <a:r>
                        <a:rPr lang="en-US" sz="1200" b="0" i="0" u="none" strike="noStrike">
                          <a:solidFill>
                            <a:srgbClr val="000000"/>
                          </a:solidFill>
                          <a:effectLst/>
                          <a:latin typeface="Calibri" panose="020F0502020204030204" pitchFamily="34" charset="0"/>
                        </a:rPr>
                        <a:t>4978</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YOR264W</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chrXV</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623.63927</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88.5998807</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7.03882743</a:t>
                      </a:r>
                    </a:p>
                  </a:txBody>
                  <a:tcPr marL="9525" marR="9525" marT="9525" marB="0" anchor="b">
                    <a:lnL>
                      <a:noFill/>
                    </a:lnL>
                    <a:lnR>
                      <a:noFill/>
                    </a:lnR>
                    <a:lnT>
                      <a:noFill/>
                    </a:lnT>
                    <a:lnB>
                      <a:noFill/>
                    </a:lnB>
                  </a:tcPr>
                </a:tc>
                <a:extLst>
                  <a:ext uri="{0D108BD9-81ED-4DB2-BD59-A6C34878D82A}">
                    <a16:rowId xmlns:a16="http://schemas.microsoft.com/office/drawing/2014/main" val="3762597567"/>
                  </a:ext>
                </a:extLst>
              </a:tr>
              <a:tr h="318551">
                <a:tc>
                  <a:txBody>
                    <a:bodyPr/>
                    <a:lstStyle/>
                    <a:p>
                      <a:pPr algn="r" fontAlgn="b"/>
                      <a:r>
                        <a:rPr lang="en-US" sz="1200" b="0" i="0" u="none" strike="noStrike">
                          <a:solidFill>
                            <a:srgbClr val="000000"/>
                          </a:solidFill>
                          <a:effectLst/>
                          <a:latin typeface="Calibri" panose="020F0502020204030204" pitchFamily="34" charset="0"/>
                        </a:rPr>
                        <a:t>4478</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YNL289W</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chrXIV</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272.161702</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39.2686927</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6.93075534</a:t>
                      </a:r>
                    </a:p>
                  </a:txBody>
                  <a:tcPr marL="9525" marR="9525" marT="9525" marB="0" anchor="b">
                    <a:lnL>
                      <a:noFill/>
                    </a:lnL>
                    <a:lnR>
                      <a:noFill/>
                    </a:lnR>
                    <a:lnT>
                      <a:noFill/>
                    </a:lnT>
                    <a:lnB>
                      <a:noFill/>
                    </a:lnB>
                  </a:tcPr>
                </a:tc>
                <a:extLst>
                  <a:ext uri="{0D108BD9-81ED-4DB2-BD59-A6C34878D82A}">
                    <a16:rowId xmlns:a16="http://schemas.microsoft.com/office/drawing/2014/main" val="888881594"/>
                  </a:ext>
                </a:extLst>
              </a:tr>
              <a:tr h="318551">
                <a:tc>
                  <a:txBody>
                    <a:bodyPr/>
                    <a:lstStyle/>
                    <a:p>
                      <a:pPr algn="r" fontAlgn="b"/>
                      <a:r>
                        <a:rPr lang="en-US" sz="1200" b="0" i="0" u="none" strike="noStrike">
                          <a:solidFill>
                            <a:srgbClr val="000000"/>
                          </a:solidFill>
                          <a:effectLst/>
                          <a:latin typeface="Calibri" panose="020F0502020204030204" pitchFamily="34" charset="0"/>
                        </a:rPr>
                        <a:t>331</a:t>
                      </a:r>
                    </a:p>
                  </a:txBody>
                  <a:tcPr marL="9525" marR="9525" marT="9525" marB="0" anchor="b">
                    <a:lnL>
                      <a:noFill/>
                    </a:lnL>
                    <a:lnR>
                      <a:noFill/>
                    </a:lnR>
                    <a:lnT>
                      <a:noFill/>
                    </a:lnT>
                    <a:lnB>
                      <a:noFill/>
                    </a:lnB>
                  </a:tcPr>
                </a:tc>
                <a:tc>
                  <a:txBody>
                    <a:bodyPr/>
                    <a:lstStyle/>
                    <a:p>
                      <a:pPr algn="l" fontAlgn="b"/>
                      <a:r>
                        <a:rPr lang="en-US" sz="1200" b="0" i="0" u="none" strike="noStrike" dirty="0">
                          <a:solidFill>
                            <a:srgbClr val="000000"/>
                          </a:solidFill>
                          <a:effectLst/>
                          <a:latin typeface="Calibri" panose="020F0502020204030204" pitchFamily="34" charset="0"/>
                        </a:rPr>
                        <a:t>YBR158W</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chrII</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753.434012</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118.0173</a:t>
                      </a:r>
                    </a:p>
                  </a:txBody>
                  <a:tcPr marL="9525" marR="9525" marT="9525" marB="0" anchor="b">
                    <a:lnL>
                      <a:noFill/>
                    </a:lnL>
                    <a:lnR>
                      <a:noFill/>
                    </a:lnR>
                    <a:lnT>
                      <a:noFill/>
                    </a:lnT>
                    <a:lnB>
                      <a:noFill/>
                    </a:lnB>
                  </a:tcPr>
                </a:tc>
                <a:tc>
                  <a:txBody>
                    <a:bodyPr/>
                    <a:lstStyle/>
                    <a:p>
                      <a:pPr algn="r" fontAlgn="b"/>
                      <a:r>
                        <a:rPr lang="en-US" sz="1200" b="0" i="0" u="none" strike="noStrike" dirty="0">
                          <a:solidFill>
                            <a:srgbClr val="000000"/>
                          </a:solidFill>
                          <a:effectLst/>
                          <a:latin typeface="Calibri" panose="020F0502020204030204" pitchFamily="34" charset="0"/>
                        </a:rPr>
                        <a:t>6.38409804</a:t>
                      </a:r>
                    </a:p>
                  </a:txBody>
                  <a:tcPr marL="9525" marR="9525" marT="9525" marB="0" anchor="b">
                    <a:lnL>
                      <a:noFill/>
                    </a:lnL>
                    <a:lnR>
                      <a:noFill/>
                    </a:lnR>
                    <a:lnT>
                      <a:noFill/>
                    </a:lnT>
                    <a:lnB>
                      <a:noFill/>
                    </a:lnB>
                  </a:tcPr>
                </a:tc>
                <a:extLst>
                  <a:ext uri="{0D108BD9-81ED-4DB2-BD59-A6C34878D82A}">
                    <a16:rowId xmlns:a16="http://schemas.microsoft.com/office/drawing/2014/main" val="2038134065"/>
                  </a:ext>
                </a:extLst>
              </a:tr>
            </a:tbl>
          </a:graphicData>
        </a:graphic>
      </p:graphicFrame>
    </p:spTree>
    <p:extLst>
      <p:ext uri="{BB962C8B-B14F-4D97-AF65-F5344CB8AC3E}">
        <p14:creationId xmlns:p14="http://schemas.microsoft.com/office/powerpoint/2010/main" val="16141529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D05C0-E1A4-6743-8E26-BD258E39B35E}"/>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A44B35A9-635A-8043-8397-2D20215AEC53}"/>
              </a:ext>
            </a:extLst>
          </p:cNvPr>
          <p:cNvSpPr>
            <a:spLocks noGrp="1"/>
          </p:cNvSpPr>
          <p:nvPr>
            <p:ph idx="1"/>
          </p:nvPr>
        </p:nvSpPr>
        <p:spPr/>
        <p:txBody>
          <a:bodyPr/>
          <a:lstStyle/>
          <a:p>
            <a:r>
              <a:rPr lang="en-US" dirty="0"/>
              <a:t>Previous studies have used almost exclusively FPKMs as gene expression units </a:t>
            </a:r>
          </a:p>
          <a:p>
            <a:r>
              <a:rPr lang="en-US" dirty="0"/>
              <a:t>Newer research has found that this is not the best method</a:t>
            </a:r>
          </a:p>
          <a:p>
            <a:r>
              <a:rPr lang="en-US" dirty="0"/>
              <a:t>Instead, raw reads are put into a pipeline that does internal normalization across samples</a:t>
            </a:r>
          </a:p>
          <a:p>
            <a:pPr lvl="1"/>
            <a:r>
              <a:rPr lang="en-US" dirty="0"/>
              <a:t>For my experiment, I normalized each sample to the ancestor individually, since I have so many aneuploid samples that could skew the normalization</a:t>
            </a:r>
          </a:p>
          <a:p>
            <a:r>
              <a:rPr lang="en-US" dirty="0"/>
              <a:t>The Hou et al paper used FPKMs in their analyses, which could have further contributed to their results being very different than mine</a:t>
            </a:r>
          </a:p>
          <a:p>
            <a:endParaRPr lang="en-US" dirty="0"/>
          </a:p>
        </p:txBody>
      </p:sp>
    </p:spTree>
    <p:extLst>
      <p:ext uri="{BB962C8B-B14F-4D97-AF65-F5344CB8AC3E}">
        <p14:creationId xmlns:p14="http://schemas.microsoft.com/office/powerpoint/2010/main" val="39938158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7136308-7CB8-1443-8B6D-084A7EC8335F}"/>
              </a:ext>
            </a:extLst>
          </p:cNvPr>
          <p:cNvPicPr>
            <a:picLocks noChangeAspect="1"/>
          </p:cNvPicPr>
          <p:nvPr/>
        </p:nvPicPr>
        <p:blipFill>
          <a:blip r:embed="rId2"/>
          <a:stretch>
            <a:fillRect/>
          </a:stretch>
        </p:blipFill>
        <p:spPr>
          <a:xfrm>
            <a:off x="518160" y="338328"/>
            <a:ext cx="6400800" cy="6400800"/>
          </a:xfrm>
          <a:prstGeom prst="rect">
            <a:avLst/>
          </a:prstGeom>
        </p:spPr>
      </p:pic>
      <p:graphicFrame>
        <p:nvGraphicFramePr>
          <p:cNvPr id="4" name="Table 3">
            <a:extLst>
              <a:ext uri="{FF2B5EF4-FFF2-40B4-BE49-F238E27FC236}">
                <a16:creationId xmlns:a16="http://schemas.microsoft.com/office/drawing/2014/main" id="{896F42D9-D21C-8F4A-BBF6-F79B6C4BD3E7}"/>
              </a:ext>
            </a:extLst>
          </p:cNvPr>
          <p:cNvGraphicFramePr>
            <a:graphicFrameLocks noGrp="1"/>
          </p:cNvGraphicFramePr>
          <p:nvPr>
            <p:extLst>
              <p:ext uri="{D42A27DB-BD31-4B8C-83A1-F6EECF244321}">
                <p14:modId xmlns:p14="http://schemas.microsoft.com/office/powerpoint/2010/main" val="878624152"/>
              </p:ext>
            </p:extLst>
          </p:nvPr>
        </p:nvGraphicFramePr>
        <p:xfrm>
          <a:off x="6496812" y="1590643"/>
          <a:ext cx="4953000" cy="578485"/>
        </p:xfrm>
        <a:graphic>
          <a:graphicData uri="http://schemas.openxmlformats.org/drawingml/2006/table">
            <a:tbl>
              <a:tblPr/>
              <a:tblGrid>
                <a:gridCol w="825500">
                  <a:extLst>
                    <a:ext uri="{9D8B030D-6E8A-4147-A177-3AD203B41FA5}">
                      <a16:colId xmlns:a16="http://schemas.microsoft.com/office/drawing/2014/main" val="4019560979"/>
                    </a:ext>
                  </a:extLst>
                </a:gridCol>
                <a:gridCol w="825500">
                  <a:extLst>
                    <a:ext uri="{9D8B030D-6E8A-4147-A177-3AD203B41FA5}">
                      <a16:colId xmlns:a16="http://schemas.microsoft.com/office/drawing/2014/main" val="1957964532"/>
                    </a:ext>
                  </a:extLst>
                </a:gridCol>
                <a:gridCol w="825500">
                  <a:extLst>
                    <a:ext uri="{9D8B030D-6E8A-4147-A177-3AD203B41FA5}">
                      <a16:colId xmlns:a16="http://schemas.microsoft.com/office/drawing/2014/main" val="1743629820"/>
                    </a:ext>
                  </a:extLst>
                </a:gridCol>
                <a:gridCol w="825500">
                  <a:extLst>
                    <a:ext uri="{9D8B030D-6E8A-4147-A177-3AD203B41FA5}">
                      <a16:colId xmlns:a16="http://schemas.microsoft.com/office/drawing/2014/main" val="360895876"/>
                    </a:ext>
                  </a:extLst>
                </a:gridCol>
                <a:gridCol w="825500">
                  <a:extLst>
                    <a:ext uri="{9D8B030D-6E8A-4147-A177-3AD203B41FA5}">
                      <a16:colId xmlns:a16="http://schemas.microsoft.com/office/drawing/2014/main" val="2082222675"/>
                    </a:ext>
                  </a:extLst>
                </a:gridCol>
                <a:gridCol w="825500">
                  <a:extLst>
                    <a:ext uri="{9D8B030D-6E8A-4147-A177-3AD203B41FA5}">
                      <a16:colId xmlns:a16="http://schemas.microsoft.com/office/drawing/2014/main" val="3391879722"/>
                    </a:ext>
                  </a:extLst>
                </a:gridCol>
              </a:tblGrid>
              <a:tr h="203200">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genes</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chr</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sampleMean</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ancMean</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sampleOverAnc</a:t>
                      </a:r>
                    </a:p>
                  </a:txBody>
                  <a:tcPr marL="9525" marR="9525" marT="9525" marB="0" anchor="b">
                    <a:lnL>
                      <a:noFill/>
                    </a:lnL>
                    <a:lnR>
                      <a:noFill/>
                    </a:lnR>
                    <a:lnT>
                      <a:noFill/>
                    </a:lnT>
                    <a:lnB>
                      <a:noFill/>
                    </a:lnB>
                  </a:tcPr>
                </a:tc>
                <a:extLst>
                  <a:ext uri="{0D108BD9-81ED-4DB2-BD59-A6C34878D82A}">
                    <a16:rowId xmlns:a16="http://schemas.microsoft.com/office/drawing/2014/main" val="2664554354"/>
                  </a:ext>
                </a:extLst>
              </a:tr>
              <a:tr h="203200">
                <a:tc>
                  <a:txBody>
                    <a:bodyPr/>
                    <a:lstStyle/>
                    <a:p>
                      <a:pPr algn="r" fontAlgn="b"/>
                      <a:r>
                        <a:rPr lang="en-US" sz="1200" b="0" i="0" u="none" strike="noStrike">
                          <a:solidFill>
                            <a:srgbClr val="000000"/>
                          </a:solidFill>
                          <a:effectLst/>
                          <a:latin typeface="Calibri" panose="020F0502020204030204" pitchFamily="34" charset="0"/>
                        </a:rPr>
                        <a:t>4478</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YNL289W</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chrXIV</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263.679101</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43.1983284</a:t>
                      </a:r>
                    </a:p>
                  </a:txBody>
                  <a:tcPr marL="9525" marR="9525" marT="9525" marB="0" anchor="b">
                    <a:lnL>
                      <a:noFill/>
                    </a:lnL>
                    <a:lnR>
                      <a:noFill/>
                    </a:lnR>
                    <a:lnT>
                      <a:noFill/>
                    </a:lnT>
                    <a:lnB>
                      <a:noFill/>
                    </a:lnB>
                  </a:tcPr>
                </a:tc>
                <a:tc>
                  <a:txBody>
                    <a:bodyPr/>
                    <a:lstStyle/>
                    <a:p>
                      <a:pPr algn="r" fontAlgn="b"/>
                      <a:r>
                        <a:rPr lang="en-US" sz="1200" b="0" i="0" u="none" strike="noStrike" dirty="0">
                          <a:solidFill>
                            <a:srgbClr val="000000"/>
                          </a:solidFill>
                          <a:effectLst/>
                          <a:latin typeface="Calibri" panose="020F0502020204030204" pitchFamily="34" charset="0"/>
                        </a:rPr>
                        <a:t>6.10391908</a:t>
                      </a:r>
                    </a:p>
                  </a:txBody>
                  <a:tcPr marL="9525" marR="9525" marT="9525" marB="0" anchor="b">
                    <a:lnL>
                      <a:noFill/>
                    </a:lnL>
                    <a:lnR>
                      <a:noFill/>
                    </a:lnR>
                    <a:lnT>
                      <a:noFill/>
                    </a:lnT>
                    <a:lnB>
                      <a:noFill/>
                    </a:lnB>
                  </a:tcPr>
                </a:tc>
                <a:extLst>
                  <a:ext uri="{0D108BD9-81ED-4DB2-BD59-A6C34878D82A}">
                    <a16:rowId xmlns:a16="http://schemas.microsoft.com/office/drawing/2014/main" val="3191991320"/>
                  </a:ext>
                </a:extLst>
              </a:tr>
            </a:tbl>
          </a:graphicData>
        </a:graphic>
      </p:graphicFrame>
    </p:spTree>
    <p:extLst>
      <p:ext uri="{BB962C8B-B14F-4D97-AF65-F5344CB8AC3E}">
        <p14:creationId xmlns:p14="http://schemas.microsoft.com/office/powerpoint/2010/main" val="8126610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7793E94-F5F0-4C43-BDA5-B59D88D75C50}"/>
              </a:ext>
            </a:extLst>
          </p:cNvPr>
          <p:cNvPicPr>
            <a:picLocks noChangeAspect="1"/>
          </p:cNvPicPr>
          <p:nvPr/>
        </p:nvPicPr>
        <p:blipFill>
          <a:blip r:embed="rId2"/>
          <a:stretch>
            <a:fillRect/>
          </a:stretch>
        </p:blipFill>
        <p:spPr>
          <a:xfrm>
            <a:off x="193842" y="313944"/>
            <a:ext cx="6400800" cy="6400800"/>
          </a:xfrm>
          <a:prstGeom prst="rect">
            <a:avLst/>
          </a:prstGeom>
        </p:spPr>
      </p:pic>
      <p:graphicFrame>
        <p:nvGraphicFramePr>
          <p:cNvPr id="4" name="Table 3">
            <a:extLst>
              <a:ext uri="{FF2B5EF4-FFF2-40B4-BE49-F238E27FC236}">
                <a16:creationId xmlns:a16="http://schemas.microsoft.com/office/drawing/2014/main" id="{6DAE3203-8DA1-9742-B219-2DB7738CEBDA}"/>
              </a:ext>
            </a:extLst>
          </p:cNvPr>
          <p:cNvGraphicFramePr>
            <a:graphicFrameLocks noGrp="1"/>
          </p:cNvGraphicFramePr>
          <p:nvPr>
            <p:extLst>
              <p:ext uri="{D42A27DB-BD31-4B8C-83A1-F6EECF244321}">
                <p14:modId xmlns:p14="http://schemas.microsoft.com/office/powerpoint/2010/main" val="3597293908"/>
              </p:ext>
            </p:extLst>
          </p:nvPr>
        </p:nvGraphicFramePr>
        <p:xfrm>
          <a:off x="6594642" y="736918"/>
          <a:ext cx="4987758" cy="5273734"/>
        </p:xfrm>
        <a:graphic>
          <a:graphicData uri="http://schemas.openxmlformats.org/drawingml/2006/table">
            <a:tbl>
              <a:tblPr/>
              <a:tblGrid>
                <a:gridCol w="831293">
                  <a:extLst>
                    <a:ext uri="{9D8B030D-6E8A-4147-A177-3AD203B41FA5}">
                      <a16:colId xmlns:a16="http://schemas.microsoft.com/office/drawing/2014/main" val="1986083950"/>
                    </a:ext>
                  </a:extLst>
                </a:gridCol>
                <a:gridCol w="831293">
                  <a:extLst>
                    <a:ext uri="{9D8B030D-6E8A-4147-A177-3AD203B41FA5}">
                      <a16:colId xmlns:a16="http://schemas.microsoft.com/office/drawing/2014/main" val="4227355210"/>
                    </a:ext>
                  </a:extLst>
                </a:gridCol>
                <a:gridCol w="831293">
                  <a:extLst>
                    <a:ext uri="{9D8B030D-6E8A-4147-A177-3AD203B41FA5}">
                      <a16:colId xmlns:a16="http://schemas.microsoft.com/office/drawing/2014/main" val="2032034312"/>
                    </a:ext>
                  </a:extLst>
                </a:gridCol>
                <a:gridCol w="831293">
                  <a:extLst>
                    <a:ext uri="{9D8B030D-6E8A-4147-A177-3AD203B41FA5}">
                      <a16:colId xmlns:a16="http://schemas.microsoft.com/office/drawing/2014/main" val="2602668148"/>
                    </a:ext>
                  </a:extLst>
                </a:gridCol>
                <a:gridCol w="831293">
                  <a:extLst>
                    <a:ext uri="{9D8B030D-6E8A-4147-A177-3AD203B41FA5}">
                      <a16:colId xmlns:a16="http://schemas.microsoft.com/office/drawing/2014/main" val="3053575526"/>
                    </a:ext>
                  </a:extLst>
                </a:gridCol>
                <a:gridCol w="831293">
                  <a:extLst>
                    <a:ext uri="{9D8B030D-6E8A-4147-A177-3AD203B41FA5}">
                      <a16:colId xmlns:a16="http://schemas.microsoft.com/office/drawing/2014/main" val="2796629949"/>
                    </a:ext>
                  </a:extLst>
                </a:gridCol>
              </a:tblGrid>
              <a:tr h="453854">
                <a:tc>
                  <a:txBody>
                    <a:bodyPr/>
                    <a:lstStyle/>
                    <a:p>
                      <a:pPr algn="l" fontAlgn="b"/>
                      <a:endParaRPr lang="en-US" sz="1200" b="0" i="0" u="none" strike="noStrike">
                        <a:solidFill>
                          <a:srgbClr val="000000"/>
                        </a:solidFill>
                        <a:effectLst/>
                        <a:latin typeface="Calibri" panose="020F0502020204030204" pitchFamily="34" charset="0"/>
                      </a:endParaRPr>
                    </a:p>
                  </a:txBody>
                  <a:tcPr marL="9336" marR="9336" marT="9336"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genes</a:t>
                      </a:r>
                    </a:p>
                  </a:txBody>
                  <a:tcPr marL="9336" marR="9336" marT="9336"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chr</a:t>
                      </a:r>
                    </a:p>
                  </a:txBody>
                  <a:tcPr marL="9336" marR="9336" marT="9336"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sampleMean</a:t>
                      </a:r>
                    </a:p>
                  </a:txBody>
                  <a:tcPr marL="9336" marR="9336" marT="9336"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ancMean</a:t>
                      </a:r>
                    </a:p>
                  </a:txBody>
                  <a:tcPr marL="9336" marR="9336" marT="9336"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sampleOverAnc</a:t>
                      </a:r>
                    </a:p>
                  </a:txBody>
                  <a:tcPr marL="9336" marR="9336" marT="9336" marB="0" anchor="b">
                    <a:lnL>
                      <a:noFill/>
                    </a:lnL>
                    <a:lnR>
                      <a:noFill/>
                    </a:lnR>
                    <a:lnT>
                      <a:noFill/>
                    </a:lnT>
                    <a:lnB>
                      <a:noFill/>
                    </a:lnB>
                  </a:tcPr>
                </a:tc>
                <a:extLst>
                  <a:ext uri="{0D108BD9-81ED-4DB2-BD59-A6C34878D82A}">
                    <a16:rowId xmlns:a16="http://schemas.microsoft.com/office/drawing/2014/main" val="1273344706"/>
                  </a:ext>
                </a:extLst>
              </a:tr>
              <a:tr h="240994">
                <a:tc>
                  <a:txBody>
                    <a:bodyPr/>
                    <a:lstStyle/>
                    <a:p>
                      <a:pPr algn="r" fontAlgn="b"/>
                      <a:r>
                        <a:rPr lang="en-US" sz="1200" b="0" i="0" u="none" strike="noStrike" dirty="0">
                          <a:solidFill>
                            <a:srgbClr val="000000"/>
                          </a:solidFill>
                          <a:effectLst/>
                          <a:latin typeface="Calibri" panose="020F0502020204030204" pitchFamily="34" charset="0"/>
                        </a:rPr>
                        <a:t>5327</a:t>
                      </a:r>
                    </a:p>
                  </a:txBody>
                  <a:tcPr marL="9336" marR="9336" marT="9336"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YPL201C</a:t>
                      </a:r>
                    </a:p>
                  </a:txBody>
                  <a:tcPr marL="9336" marR="9336" marT="9336"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chrXVI</a:t>
                      </a:r>
                    </a:p>
                  </a:txBody>
                  <a:tcPr marL="9336" marR="9336" marT="9336"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3701.4154</a:t>
                      </a:r>
                    </a:p>
                  </a:txBody>
                  <a:tcPr marL="9336" marR="9336" marT="9336"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58.7677249</a:t>
                      </a:r>
                    </a:p>
                  </a:txBody>
                  <a:tcPr marL="9336" marR="9336" marT="9336"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62.9838132</a:t>
                      </a:r>
                    </a:p>
                  </a:txBody>
                  <a:tcPr marL="9336" marR="9336" marT="9336" marB="0" anchor="b">
                    <a:lnL>
                      <a:noFill/>
                    </a:lnL>
                    <a:lnR>
                      <a:noFill/>
                    </a:lnR>
                    <a:lnT>
                      <a:noFill/>
                    </a:lnT>
                    <a:lnB>
                      <a:noFill/>
                    </a:lnB>
                  </a:tcPr>
                </a:tc>
                <a:extLst>
                  <a:ext uri="{0D108BD9-81ED-4DB2-BD59-A6C34878D82A}">
                    <a16:rowId xmlns:a16="http://schemas.microsoft.com/office/drawing/2014/main" val="3156480746"/>
                  </a:ext>
                </a:extLst>
              </a:tr>
              <a:tr h="240994">
                <a:tc>
                  <a:txBody>
                    <a:bodyPr/>
                    <a:lstStyle/>
                    <a:p>
                      <a:pPr algn="r" fontAlgn="b"/>
                      <a:r>
                        <a:rPr lang="en-US" sz="1200" b="0" i="0" u="none" strike="noStrike" dirty="0">
                          <a:solidFill>
                            <a:srgbClr val="000000"/>
                          </a:solidFill>
                          <a:effectLst/>
                          <a:latin typeface="Calibri" panose="020F0502020204030204" pitchFamily="34" charset="0"/>
                        </a:rPr>
                        <a:t>5134</a:t>
                      </a:r>
                    </a:p>
                  </a:txBody>
                  <a:tcPr marL="9336" marR="9336" marT="9336"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YOR382W</a:t>
                      </a:r>
                    </a:p>
                  </a:txBody>
                  <a:tcPr marL="9336" marR="9336" marT="9336"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chrXV</a:t>
                      </a:r>
                    </a:p>
                  </a:txBody>
                  <a:tcPr marL="9336" marR="9336" marT="9336"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4702.81774</a:t>
                      </a:r>
                    </a:p>
                  </a:txBody>
                  <a:tcPr marL="9336" marR="9336" marT="9336"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225.444538</a:t>
                      </a:r>
                    </a:p>
                  </a:txBody>
                  <a:tcPr marL="9336" marR="9336" marT="9336"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20.8601981</a:t>
                      </a:r>
                    </a:p>
                  </a:txBody>
                  <a:tcPr marL="9336" marR="9336" marT="9336" marB="0" anchor="b">
                    <a:lnL>
                      <a:noFill/>
                    </a:lnL>
                    <a:lnR>
                      <a:noFill/>
                    </a:lnR>
                    <a:lnT>
                      <a:noFill/>
                    </a:lnT>
                    <a:lnB>
                      <a:noFill/>
                    </a:lnB>
                  </a:tcPr>
                </a:tc>
                <a:extLst>
                  <a:ext uri="{0D108BD9-81ED-4DB2-BD59-A6C34878D82A}">
                    <a16:rowId xmlns:a16="http://schemas.microsoft.com/office/drawing/2014/main" val="3014915515"/>
                  </a:ext>
                </a:extLst>
              </a:tr>
              <a:tr h="240994">
                <a:tc>
                  <a:txBody>
                    <a:bodyPr/>
                    <a:lstStyle/>
                    <a:p>
                      <a:pPr algn="r" fontAlgn="b"/>
                      <a:r>
                        <a:rPr lang="en-US" sz="1200" b="0" i="0" u="none" strike="noStrike">
                          <a:solidFill>
                            <a:srgbClr val="000000"/>
                          </a:solidFill>
                          <a:effectLst/>
                          <a:latin typeface="Calibri" panose="020F0502020204030204" pitchFamily="34" charset="0"/>
                        </a:rPr>
                        <a:t>3240</a:t>
                      </a:r>
                    </a:p>
                  </a:txBody>
                  <a:tcPr marL="9336" marR="9336" marT="9336"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YKL217W</a:t>
                      </a:r>
                    </a:p>
                  </a:txBody>
                  <a:tcPr marL="9336" marR="9336" marT="9336"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chrXI</a:t>
                      </a:r>
                    </a:p>
                  </a:txBody>
                  <a:tcPr marL="9336" marR="9336" marT="9336"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7475.70116</a:t>
                      </a:r>
                    </a:p>
                  </a:txBody>
                  <a:tcPr marL="9336" marR="9336" marT="9336"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499.654701</a:t>
                      </a:r>
                    </a:p>
                  </a:txBody>
                  <a:tcPr marL="9336" marR="9336" marT="9336"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14.9617348</a:t>
                      </a:r>
                    </a:p>
                  </a:txBody>
                  <a:tcPr marL="9336" marR="9336" marT="9336" marB="0" anchor="b">
                    <a:lnL>
                      <a:noFill/>
                    </a:lnL>
                    <a:lnR>
                      <a:noFill/>
                    </a:lnR>
                    <a:lnT>
                      <a:noFill/>
                    </a:lnT>
                    <a:lnB>
                      <a:noFill/>
                    </a:lnB>
                  </a:tcPr>
                </a:tc>
                <a:extLst>
                  <a:ext uri="{0D108BD9-81ED-4DB2-BD59-A6C34878D82A}">
                    <a16:rowId xmlns:a16="http://schemas.microsoft.com/office/drawing/2014/main" val="838684797"/>
                  </a:ext>
                </a:extLst>
              </a:tr>
              <a:tr h="240994">
                <a:tc>
                  <a:txBody>
                    <a:bodyPr/>
                    <a:lstStyle/>
                    <a:p>
                      <a:pPr algn="r" fontAlgn="b"/>
                      <a:r>
                        <a:rPr lang="en-US" sz="1200" b="0" i="0" u="none" strike="noStrike" dirty="0">
                          <a:solidFill>
                            <a:srgbClr val="000000"/>
                          </a:solidFill>
                          <a:effectLst/>
                          <a:latin typeface="Calibri" panose="020F0502020204030204" pitchFamily="34" charset="0"/>
                        </a:rPr>
                        <a:t>2973</a:t>
                      </a:r>
                    </a:p>
                  </a:txBody>
                  <a:tcPr marL="9336" marR="9336" marT="9336"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YJR095W</a:t>
                      </a:r>
                    </a:p>
                  </a:txBody>
                  <a:tcPr marL="9336" marR="9336" marT="9336"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chrX</a:t>
                      </a:r>
                    </a:p>
                  </a:txBody>
                  <a:tcPr marL="9336" marR="9336" marT="9336"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1295.20256</a:t>
                      </a:r>
                    </a:p>
                  </a:txBody>
                  <a:tcPr marL="9336" marR="9336" marT="9336"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94.2951408</a:t>
                      </a:r>
                    </a:p>
                  </a:txBody>
                  <a:tcPr marL="9336" marR="9336" marT="9336"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13.7356236</a:t>
                      </a:r>
                    </a:p>
                  </a:txBody>
                  <a:tcPr marL="9336" marR="9336" marT="9336" marB="0" anchor="b">
                    <a:lnL>
                      <a:noFill/>
                    </a:lnL>
                    <a:lnR>
                      <a:noFill/>
                    </a:lnR>
                    <a:lnT>
                      <a:noFill/>
                    </a:lnT>
                    <a:lnB>
                      <a:noFill/>
                    </a:lnB>
                  </a:tcPr>
                </a:tc>
                <a:extLst>
                  <a:ext uri="{0D108BD9-81ED-4DB2-BD59-A6C34878D82A}">
                    <a16:rowId xmlns:a16="http://schemas.microsoft.com/office/drawing/2014/main" val="3535892580"/>
                  </a:ext>
                </a:extLst>
              </a:tr>
              <a:tr h="240994">
                <a:tc>
                  <a:txBody>
                    <a:bodyPr/>
                    <a:lstStyle/>
                    <a:p>
                      <a:pPr algn="r" fontAlgn="b"/>
                      <a:r>
                        <a:rPr lang="en-US" sz="1200" b="0" i="0" u="none" strike="noStrike">
                          <a:solidFill>
                            <a:srgbClr val="000000"/>
                          </a:solidFill>
                          <a:effectLst/>
                          <a:latin typeface="Calibri" panose="020F0502020204030204" pitchFamily="34" charset="0"/>
                        </a:rPr>
                        <a:t>5514</a:t>
                      </a:r>
                    </a:p>
                  </a:txBody>
                  <a:tcPr marL="9336" marR="9336" marT="9336"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YPR124W</a:t>
                      </a:r>
                    </a:p>
                  </a:txBody>
                  <a:tcPr marL="9336" marR="9336" marT="9336"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chrXVI</a:t>
                      </a:r>
                    </a:p>
                  </a:txBody>
                  <a:tcPr marL="9336" marR="9336" marT="9336"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4820.46657</a:t>
                      </a:r>
                    </a:p>
                  </a:txBody>
                  <a:tcPr marL="9336" marR="9336" marT="9336"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370.844389</a:t>
                      </a:r>
                    </a:p>
                  </a:txBody>
                  <a:tcPr marL="9336" marR="9336" marT="9336"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12.9986235</a:t>
                      </a:r>
                    </a:p>
                  </a:txBody>
                  <a:tcPr marL="9336" marR="9336" marT="9336" marB="0" anchor="b">
                    <a:lnL>
                      <a:noFill/>
                    </a:lnL>
                    <a:lnR>
                      <a:noFill/>
                    </a:lnR>
                    <a:lnT>
                      <a:noFill/>
                    </a:lnT>
                    <a:lnB>
                      <a:noFill/>
                    </a:lnB>
                  </a:tcPr>
                </a:tc>
                <a:extLst>
                  <a:ext uri="{0D108BD9-81ED-4DB2-BD59-A6C34878D82A}">
                    <a16:rowId xmlns:a16="http://schemas.microsoft.com/office/drawing/2014/main" val="4138395660"/>
                  </a:ext>
                </a:extLst>
              </a:tr>
              <a:tr h="240994">
                <a:tc>
                  <a:txBody>
                    <a:bodyPr/>
                    <a:lstStyle/>
                    <a:p>
                      <a:pPr algn="r" fontAlgn="b"/>
                      <a:r>
                        <a:rPr lang="en-US" sz="1200" b="0" i="0" u="none" strike="noStrike">
                          <a:solidFill>
                            <a:srgbClr val="000000"/>
                          </a:solidFill>
                          <a:effectLst/>
                          <a:latin typeface="Calibri" panose="020F0502020204030204" pitchFamily="34" charset="0"/>
                        </a:rPr>
                        <a:t>2930</a:t>
                      </a:r>
                    </a:p>
                  </a:txBody>
                  <a:tcPr marL="9336" marR="9336" marT="9336"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YJR048W</a:t>
                      </a:r>
                    </a:p>
                  </a:txBody>
                  <a:tcPr marL="9336" marR="9336" marT="9336"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chrX</a:t>
                      </a:r>
                    </a:p>
                  </a:txBody>
                  <a:tcPr marL="9336" marR="9336" marT="9336"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4450.43261</a:t>
                      </a:r>
                    </a:p>
                  </a:txBody>
                  <a:tcPr marL="9336" marR="9336" marT="9336"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365.177481</a:t>
                      </a:r>
                    </a:p>
                  </a:txBody>
                  <a:tcPr marL="9336" marR="9336" marT="9336"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12.1870401</a:t>
                      </a:r>
                    </a:p>
                  </a:txBody>
                  <a:tcPr marL="9336" marR="9336" marT="9336" marB="0" anchor="b">
                    <a:lnL>
                      <a:noFill/>
                    </a:lnL>
                    <a:lnR>
                      <a:noFill/>
                    </a:lnR>
                    <a:lnT>
                      <a:noFill/>
                    </a:lnT>
                    <a:lnB>
                      <a:noFill/>
                    </a:lnB>
                  </a:tcPr>
                </a:tc>
                <a:extLst>
                  <a:ext uri="{0D108BD9-81ED-4DB2-BD59-A6C34878D82A}">
                    <a16:rowId xmlns:a16="http://schemas.microsoft.com/office/drawing/2014/main" val="2373221481"/>
                  </a:ext>
                </a:extLst>
              </a:tr>
              <a:tr h="240994">
                <a:tc>
                  <a:txBody>
                    <a:bodyPr/>
                    <a:lstStyle/>
                    <a:p>
                      <a:pPr algn="r" fontAlgn="b"/>
                      <a:r>
                        <a:rPr lang="en-US" sz="1200" b="0" i="0" u="none" strike="noStrike" dirty="0">
                          <a:solidFill>
                            <a:srgbClr val="000000"/>
                          </a:solidFill>
                          <a:effectLst/>
                          <a:latin typeface="Calibri" panose="020F0502020204030204" pitchFamily="34" charset="0"/>
                        </a:rPr>
                        <a:t>3553</a:t>
                      </a:r>
                    </a:p>
                  </a:txBody>
                  <a:tcPr marL="9336" marR="9336" marT="9336"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YLR174W</a:t>
                      </a:r>
                    </a:p>
                  </a:txBody>
                  <a:tcPr marL="9336" marR="9336" marT="9336"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chrXII</a:t>
                      </a:r>
                    </a:p>
                  </a:txBody>
                  <a:tcPr marL="9336" marR="9336" marT="9336"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6827.43018</a:t>
                      </a:r>
                    </a:p>
                  </a:txBody>
                  <a:tcPr marL="9336" marR="9336" marT="9336"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645.646357</a:t>
                      </a:r>
                    </a:p>
                  </a:txBody>
                  <a:tcPr marL="9336" marR="9336" marT="9336"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10.5745663</a:t>
                      </a:r>
                    </a:p>
                  </a:txBody>
                  <a:tcPr marL="9336" marR="9336" marT="9336" marB="0" anchor="b">
                    <a:lnL>
                      <a:noFill/>
                    </a:lnL>
                    <a:lnR>
                      <a:noFill/>
                    </a:lnR>
                    <a:lnT>
                      <a:noFill/>
                    </a:lnT>
                    <a:lnB>
                      <a:noFill/>
                    </a:lnB>
                  </a:tcPr>
                </a:tc>
                <a:extLst>
                  <a:ext uri="{0D108BD9-81ED-4DB2-BD59-A6C34878D82A}">
                    <a16:rowId xmlns:a16="http://schemas.microsoft.com/office/drawing/2014/main" val="749223175"/>
                  </a:ext>
                </a:extLst>
              </a:tr>
              <a:tr h="240994">
                <a:tc>
                  <a:txBody>
                    <a:bodyPr/>
                    <a:lstStyle/>
                    <a:p>
                      <a:pPr algn="r" fontAlgn="b"/>
                      <a:r>
                        <a:rPr lang="en-US" sz="1200" b="0" i="0" u="none" strike="noStrike">
                          <a:solidFill>
                            <a:srgbClr val="000000"/>
                          </a:solidFill>
                          <a:effectLst/>
                          <a:latin typeface="Calibri" panose="020F0502020204030204" pitchFamily="34" charset="0"/>
                        </a:rPr>
                        <a:t>1169</a:t>
                      </a:r>
                    </a:p>
                  </a:txBody>
                  <a:tcPr marL="9336" marR="9336" marT="9336"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YDR343C</a:t>
                      </a:r>
                    </a:p>
                  </a:txBody>
                  <a:tcPr marL="9336" marR="9336" marT="9336"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chrIV</a:t>
                      </a:r>
                    </a:p>
                  </a:txBody>
                  <a:tcPr marL="9336" marR="9336" marT="9336"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11060.969</a:t>
                      </a:r>
                    </a:p>
                  </a:txBody>
                  <a:tcPr marL="9336" marR="9336" marT="9336"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1095.07718</a:t>
                      </a:r>
                    </a:p>
                  </a:txBody>
                  <a:tcPr marL="9336" marR="9336" marT="9336"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10.1006296</a:t>
                      </a:r>
                    </a:p>
                  </a:txBody>
                  <a:tcPr marL="9336" marR="9336" marT="9336" marB="0" anchor="b">
                    <a:lnL>
                      <a:noFill/>
                    </a:lnL>
                    <a:lnR>
                      <a:noFill/>
                    </a:lnR>
                    <a:lnT>
                      <a:noFill/>
                    </a:lnT>
                    <a:lnB>
                      <a:noFill/>
                    </a:lnB>
                  </a:tcPr>
                </a:tc>
                <a:extLst>
                  <a:ext uri="{0D108BD9-81ED-4DB2-BD59-A6C34878D82A}">
                    <a16:rowId xmlns:a16="http://schemas.microsoft.com/office/drawing/2014/main" val="1743327945"/>
                  </a:ext>
                </a:extLst>
              </a:tr>
              <a:tr h="240994">
                <a:tc>
                  <a:txBody>
                    <a:bodyPr/>
                    <a:lstStyle/>
                    <a:p>
                      <a:pPr algn="r" fontAlgn="b"/>
                      <a:r>
                        <a:rPr lang="en-US" sz="1200" b="0" i="0" u="none" strike="noStrike" dirty="0">
                          <a:solidFill>
                            <a:srgbClr val="000000"/>
                          </a:solidFill>
                          <a:effectLst/>
                          <a:latin typeface="Calibri" panose="020F0502020204030204" pitchFamily="34" charset="0"/>
                        </a:rPr>
                        <a:t>3892</a:t>
                      </a:r>
                    </a:p>
                  </a:txBody>
                  <a:tcPr marL="9336" marR="9336" marT="9336"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YML087C</a:t>
                      </a:r>
                    </a:p>
                  </a:txBody>
                  <a:tcPr marL="9336" marR="9336" marT="9336"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chrXIII</a:t>
                      </a:r>
                    </a:p>
                  </a:txBody>
                  <a:tcPr marL="9336" marR="9336" marT="9336"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2857.01381</a:t>
                      </a:r>
                    </a:p>
                  </a:txBody>
                  <a:tcPr marL="9336" marR="9336" marT="9336"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341.425266</a:t>
                      </a:r>
                    </a:p>
                  </a:txBody>
                  <a:tcPr marL="9336" marR="9336" marT="9336"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8.36790388</a:t>
                      </a:r>
                    </a:p>
                  </a:txBody>
                  <a:tcPr marL="9336" marR="9336" marT="9336" marB="0" anchor="b">
                    <a:lnL>
                      <a:noFill/>
                    </a:lnL>
                    <a:lnR>
                      <a:noFill/>
                    </a:lnR>
                    <a:lnT>
                      <a:noFill/>
                    </a:lnT>
                    <a:lnB>
                      <a:noFill/>
                    </a:lnB>
                  </a:tcPr>
                </a:tc>
                <a:extLst>
                  <a:ext uri="{0D108BD9-81ED-4DB2-BD59-A6C34878D82A}">
                    <a16:rowId xmlns:a16="http://schemas.microsoft.com/office/drawing/2014/main" val="3285142828"/>
                  </a:ext>
                </a:extLst>
              </a:tr>
              <a:tr h="240994">
                <a:tc>
                  <a:txBody>
                    <a:bodyPr/>
                    <a:lstStyle/>
                    <a:p>
                      <a:pPr algn="r" fontAlgn="b"/>
                      <a:r>
                        <a:rPr lang="en-US" sz="1200" b="0" i="0" u="none" strike="noStrike" dirty="0">
                          <a:solidFill>
                            <a:srgbClr val="000000"/>
                          </a:solidFill>
                          <a:effectLst/>
                          <a:latin typeface="Calibri" panose="020F0502020204030204" pitchFamily="34" charset="0"/>
                        </a:rPr>
                        <a:t>4302</a:t>
                      </a:r>
                    </a:p>
                  </a:txBody>
                  <a:tcPr marL="9336" marR="9336" marT="9336"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YNL052W</a:t>
                      </a:r>
                    </a:p>
                  </a:txBody>
                  <a:tcPr marL="9336" marR="9336" marT="9336"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chrXIV</a:t>
                      </a:r>
                    </a:p>
                  </a:txBody>
                  <a:tcPr marL="9336" marR="9336" marT="9336"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12396.7038</a:t>
                      </a:r>
                    </a:p>
                  </a:txBody>
                  <a:tcPr marL="9336" marR="9336" marT="9336"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1494.30932</a:t>
                      </a:r>
                    </a:p>
                  </a:txBody>
                  <a:tcPr marL="9336" marR="9336" marT="9336"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8.29594228</a:t>
                      </a:r>
                    </a:p>
                  </a:txBody>
                  <a:tcPr marL="9336" marR="9336" marT="9336" marB="0" anchor="b">
                    <a:lnL>
                      <a:noFill/>
                    </a:lnL>
                    <a:lnR>
                      <a:noFill/>
                    </a:lnR>
                    <a:lnT>
                      <a:noFill/>
                    </a:lnT>
                    <a:lnB>
                      <a:noFill/>
                    </a:lnB>
                  </a:tcPr>
                </a:tc>
                <a:extLst>
                  <a:ext uri="{0D108BD9-81ED-4DB2-BD59-A6C34878D82A}">
                    <a16:rowId xmlns:a16="http://schemas.microsoft.com/office/drawing/2014/main" val="2743673838"/>
                  </a:ext>
                </a:extLst>
              </a:tr>
              <a:tr h="240994">
                <a:tc>
                  <a:txBody>
                    <a:bodyPr/>
                    <a:lstStyle/>
                    <a:p>
                      <a:pPr algn="r" fontAlgn="b"/>
                      <a:r>
                        <a:rPr lang="en-US" sz="1200" b="0" i="0" u="none" strike="noStrike">
                          <a:solidFill>
                            <a:srgbClr val="000000"/>
                          </a:solidFill>
                          <a:effectLst/>
                          <a:latin typeface="Calibri" panose="020F0502020204030204" pitchFamily="34" charset="0"/>
                        </a:rPr>
                        <a:t>2819</a:t>
                      </a:r>
                    </a:p>
                  </a:txBody>
                  <a:tcPr marL="9336" marR="9336" marT="9336"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YJL137C</a:t>
                      </a:r>
                    </a:p>
                  </a:txBody>
                  <a:tcPr marL="9336" marR="9336" marT="9336"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chrX</a:t>
                      </a:r>
                    </a:p>
                  </a:txBody>
                  <a:tcPr marL="9336" marR="9336" marT="9336"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1963.37972</a:t>
                      </a:r>
                    </a:p>
                  </a:txBody>
                  <a:tcPr marL="9336" marR="9336" marT="9336"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236.867383</a:t>
                      </a:r>
                    </a:p>
                  </a:txBody>
                  <a:tcPr marL="9336" marR="9336" marT="9336"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8.28894082</a:t>
                      </a:r>
                    </a:p>
                  </a:txBody>
                  <a:tcPr marL="9336" marR="9336" marT="9336" marB="0" anchor="b">
                    <a:lnL>
                      <a:noFill/>
                    </a:lnL>
                    <a:lnR>
                      <a:noFill/>
                    </a:lnR>
                    <a:lnT>
                      <a:noFill/>
                    </a:lnT>
                    <a:lnB>
                      <a:noFill/>
                    </a:lnB>
                  </a:tcPr>
                </a:tc>
                <a:extLst>
                  <a:ext uri="{0D108BD9-81ED-4DB2-BD59-A6C34878D82A}">
                    <a16:rowId xmlns:a16="http://schemas.microsoft.com/office/drawing/2014/main" val="1511671055"/>
                  </a:ext>
                </a:extLst>
              </a:tr>
              <a:tr h="240994">
                <a:tc>
                  <a:txBody>
                    <a:bodyPr/>
                    <a:lstStyle/>
                    <a:p>
                      <a:pPr algn="r" fontAlgn="b"/>
                      <a:r>
                        <a:rPr lang="en-US" sz="1200" b="0" i="0" u="none" strike="noStrike">
                          <a:solidFill>
                            <a:srgbClr val="000000"/>
                          </a:solidFill>
                          <a:effectLst/>
                          <a:latin typeface="Calibri" panose="020F0502020204030204" pitchFamily="34" charset="0"/>
                        </a:rPr>
                        <a:t>125</a:t>
                      </a:r>
                    </a:p>
                  </a:txBody>
                  <a:tcPr marL="9336" marR="9336" marT="9336"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YBL043W</a:t>
                      </a:r>
                    </a:p>
                  </a:txBody>
                  <a:tcPr marL="9336" marR="9336" marT="9336"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chrII</a:t>
                      </a:r>
                    </a:p>
                  </a:txBody>
                  <a:tcPr marL="9336" marR="9336" marT="9336"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2256.07321</a:t>
                      </a:r>
                    </a:p>
                  </a:txBody>
                  <a:tcPr marL="9336" marR="9336" marT="9336"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272.441813</a:t>
                      </a:r>
                    </a:p>
                  </a:txBody>
                  <a:tcPr marL="9336" marR="9336" marT="9336"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8.28093597</a:t>
                      </a:r>
                    </a:p>
                  </a:txBody>
                  <a:tcPr marL="9336" marR="9336" marT="9336" marB="0" anchor="b">
                    <a:lnL>
                      <a:noFill/>
                    </a:lnL>
                    <a:lnR>
                      <a:noFill/>
                    </a:lnR>
                    <a:lnT>
                      <a:noFill/>
                    </a:lnT>
                    <a:lnB>
                      <a:noFill/>
                    </a:lnB>
                  </a:tcPr>
                </a:tc>
                <a:extLst>
                  <a:ext uri="{0D108BD9-81ED-4DB2-BD59-A6C34878D82A}">
                    <a16:rowId xmlns:a16="http://schemas.microsoft.com/office/drawing/2014/main" val="41916830"/>
                  </a:ext>
                </a:extLst>
              </a:tr>
              <a:tr h="240994">
                <a:tc>
                  <a:txBody>
                    <a:bodyPr/>
                    <a:lstStyle/>
                    <a:p>
                      <a:pPr algn="r" fontAlgn="b"/>
                      <a:r>
                        <a:rPr lang="en-US" sz="1200" b="0" i="0" u="none" strike="noStrike" dirty="0">
                          <a:solidFill>
                            <a:srgbClr val="000000"/>
                          </a:solidFill>
                          <a:effectLst/>
                          <a:latin typeface="Calibri" panose="020F0502020204030204" pitchFamily="34" charset="0"/>
                        </a:rPr>
                        <a:t>2786</a:t>
                      </a:r>
                    </a:p>
                  </a:txBody>
                  <a:tcPr marL="9336" marR="9336" marT="9336"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YJL102W</a:t>
                      </a:r>
                    </a:p>
                  </a:txBody>
                  <a:tcPr marL="9336" marR="9336" marT="9336"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chrX</a:t>
                      </a:r>
                    </a:p>
                  </a:txBody>
                  <a:tcPr marL="9336" marR="9336" marT="9336"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2664.81044</a:t>
                      </a:r>
                    </a:p>
                  </a:txBody>
                  <a:tcPr marL="9336" marR="9336" marT="9336"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335.521223</a:t>
                      </a:r>
                    </a:p>
                  </a:txBody>
                  <a:tcPr marL="9336" marR="9336" marT="9336"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7.94230069</a:t>
                      </a:r>
                    </a:p>
                  </a:txBody>
                  <a:tcPr marL="9336" marR="9336" marT="9336" marB="0" anchor="b">
                    <a:lnL>
                      <a:noFill/>
                    </a:lnL>
                    <a:lnR>
                      <a:noFill/>
                    </a:lnR>
                    <a:lnT>
                      <a:noFill/>
                    </a:lnT>
                    <a:lnB>
                      <a:noFill/>
                    </a:lnB>
                  </a:tcPr>
                </a:tc>
                <a:extLst>
                  <a:ext uri="{0D108BD9-81ED-4DB2-BD59-A6C34878D82A}">
                    <a16:rowId xmlns:a16="http://schemas.microsoft.com/office/drawing/2014/main" val="982557044"/>
                  </a:ext>
                </a:extLst>
              </a:tr>
              <a:tr h="240994">
                <a:tc>
                  <a:txBody>
                    <a:bodyPr/>
                    <a:lstStyle/>
                    <a:p>
                      <a:pPr algn="r" fontAlgn="b"/>
                      <a:r>
                        <a:rPr lang="en-US" sz="1200" b="0" i="0" u="none" strike="noStrike" dirty="0">
                          <a:solidFill>
                            <a:srgbClr val="000000"/>
                          </a:solidFill>
                          <a:effectLst/>
                          <a:latin typeface="Calibri" panose="020F0502020204030204" pitchFamily="34" charset="0"/>
                        </a:rPr>
                        <a:t>4141</a:t>
                      </a:r>
                    </a:p>
                  </a:txBody>
                  <a:tcPr marL="9336" marR="9336" marT="9336" marB="0" anchor="b">
                    <a:lnL>
                      <a:noFill/>
                    </a:lnL>
                    <a:lnR>
                      <a:noFill/>
                    </a:lnR>
                    <a:lnT>
                      <a:noFill/>
                    </a:lnT>
                    <a:lnB>
                      <a:noFill/>
                    </a:lnB>
                  </a:tcPr>
                </a:tc>
                <a:tc>
                  <a:txBody>
                    <a:bodyPr/>
                    <a:lstStyle/>
                    <a:p>
                      <a:pPr algn="l" fontAlgn="b"/>
                      <a:r>
                        <a:rPr lang="en-US" sz="1200" b="0" i="0" u="none" strike="noStrike" dirty="0">
                          <a:solidFill>
                            <a:srgbClr val="000000"/>
                          </a:solidFill>
                          <a:effectLst/>
                          <a:latin typeface="Calibri" panose="020F0502020204030204" pitchFamily="34" charset="0"/>
                        </a:rPr>
                        <a:t>YMR206W</a:t>
                      </a:r>
                    </a:p>
                  </a:txBody>
                  <a:tcPr marL="9336" marR="9336" marT="9336"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chrXIII</a:t>
                      </a:r>
                    </a:p>
                  </a:txBody>
                  <a:tcPr marL="9336" marR="9336" marT="9336"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1162.19221</a:t>
                      </a:r>
                    </a:p>
                  </a:txBody>
                  <a:tcPr marL="9336" marR="9336" marT="9336"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165.218433</a:t>
                      </a:r>
                    </a:p>
                  </a:txBody>
                  <a:tcPr marL="9336" marR="9336" marT="9336"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7.03427695</a:t>
                      </a:r>
                    </a:p>
                  </a:txBody>
                  <a:tcPr marL="9336" marR="9336" marT="9336" marB="0" anchor="b">
                    <a:lnL>
                      <a:noFill/>
                    </a:lnL>
                    <a:lnR>
                      <a:noFill/>
                    </a:lnR>
                    <a:lnT>
                      <a:noFill/>
                    </a:lnT>
                    <a:lnB>
                      <a:noFill/>
                    </a:lnB>
                  </a:tcPr>
                </a:tc>
                <a:extLst>
                  <a:ext uri="{0D108BD9-81ED-4DB2-BD59-A6C34878D82A}">
                    <a16:rowId xmlns:a16="http://schemas.microsoft.com/office/drawing/2014/main" val="1228295228"/>
                  </a:ext>
                </a:extLst>
              </a:tr>
              <a:tr h="240994">
                <a:tc>
                  <a:txBody>
                    <a:bodyPr/>
                    <a:lstStyle/>
                    <a:p>
                      <a:pPr algn="r" fontAlgn="b"/>
                      <a:r>
                        <a:rPr lang="en-US" sz="1200" b="0" i="0" u="none" strike="noStrike" dirty="0">
                          <a:solidFill>
                            <a:srgbClr val="000000"/>
                          </a:solidFill>
                          <a:effectLst/>
                          <a:latin typeface="Calibri" panose="020F0502020204030204" pitchFamily="34" charset="0"/>
                        </a:rPr>
                        <a:t>376</a:t>
                      </a:r>
                    </a:p>
                  </a:txBody>
                  <a:tcPr marL="9336" marR="9336" marT="9336" marB="0" anchor="b">
                    <a:lnL>
                      <a:noFill/>
                    </a:lnL>
                    <a:lnR>
                      <a:noFill/>
                    </a:lnR>
                    <a:lnT>
                      <a:noFill/>
                    </a:lnT>
                    <a:lnB>
                      <a:noFill/>
                    </a:lnB>
                  </a:tcPr>
                </a:tc>
                <a:tc>
                  <a:txBody>
                    <a:bodyPr/>
                    <a:lstStyle/>
                    <a:p>
                      <a:pPr algn="l" fontAlgn="b"/>
                      <a:r>
                        <a:rPr lang="en-US" sz="1200" b="0" i="0" u="none" strike="noStrike" dirty="0">
                          <a:solidFill>
                            <a:srgbClr val="000000"/>
                          </a:solidFill>
                          <a:effectLst/>
                          <a:latin typeface="Calibri" panose="020F0502020204030204" pitchFamily="34" charset="0"/>
                        </a:rPr>
                        <a:t>YBR201C-A</a:t>
                      </a:r>
                    </a:p>
                  </a:txBody>
                  <a:tcPr marL="9336" marR="9336" marT="9336"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chrII</a:t>
                      </a:r>
                    </a:p>
                  </a:txBody>
                  <a:tcPr marL="9336" marR="9336" marT="9336"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1499.72885</a:t>
                      </a:r>
                    </a:p>
                  </a:txBody>
                  <a:tcPr marL="9336" marR="9336" marT="9336"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217.708689</a:t>
                      </a:r>
                    </a:p>
                  </a:txBody>
                  <a:tcPr marL="9336" marR="9336" marT="9336"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6.88869542</a:t>
                      </a:r>
                    </a:p>
                  </a:txBody>
                  <a:tcPr marL="9336" marR="9336" marT="9336" marB="0" anchor="b">
                    <a:lnL>
                      <a:noFill/>
                    </a:lnL>
                    <a:lnR>
                      <a:noFill/>
                    </a:lnR>
                    <a:lnT>
                      <a:noFill/>
                    </a:lnT>
                    <a:lnB>
                      <a:noFill/>
                    </a:lnB>
                  </a:tcPr>
                </a:tc>
                <a:extLst>
                  <a:ext uri="{0D108BD9-81ED-4DB2-BD59-A6C34878D82A}">
                    <a16:rowId xmlns:a16="http://schemas.microsoft.com/office/drawing/2014/main" val="2639705307"/>
                  </a:ext>
                </a:extLst>
              </a:tr>
              <a:tr h="240994">
                <a:tc>
                  <a:txBody>
                    <a:bodyPr/>
                    <a:lstStyle/>
                    <a:p>
                      <a:pPr algn="r" fontAlgn="b"/>
                      <a:r>
                        <a:rPr lang="en-US" sz="1200" b="0" i="0" u="none" strike="noStrike" dirty="0">
                          <a:solidFill>
                            <a:srgbClr val="000000"/>
                          </a:solidFill>
                          <a:effectLst/>
                          <a:latin typeface="Calibri" panose="020F0502020204030204" pitchFamily="34" charset="0"/>
                        </a:rPr>
                        <a:t>3383</a:t>
                      </a:r>
                    </a:p>
                  </a:txBody>
                  <a:tcPr marL="9336" marR="9336" marT="9336"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YLL041C</a:t>
                      </a:r>
                    </a:p>
                  </a:txBody>
                  <a:tcPr marL="9336" marR="9336" marT="9336"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chrXII</a:t>
                      </a:r>
                    </a:p>
                  </a:txBody>
                  <a:tcPr marL="9336" marR="9336" marT="9336"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14935.494</a:t>
                      </a:r>
                    </a:p>
                  </a:txBody>
                  <a:tcPr marL="9336" marR="9336" marT="9336"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2254.81137</a:t>
                      </a:r>
                    </a:p>
                  </a:txBody>
                  <a:tcPr marL="9336" marR="9336" marT="9336"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6.62383302</a:t>
                      </a:r>
                    </a:p>
                  </a:txBody>
                  <a:tcPr marL="9336" marR="9336" marT="9336" marB="0" anchor="b">
                    <a:lnL>
                      <a:noFill/>
                    </a:lnL>
                    <a:lnR>
                      <a:noFill/>
                    </a:lnR>
                    <a:lnT>
                      <a:noFill/>
                    </a:lnT>
                    <a:lnB>
                      <a:noFill/>
                    </a:lnB>
                  </a:tcPr>
                </a:tc>
                <a:extLst>
                  <a:ext uri="{0D108BD9-81ED-4DB2-BD59-A6C34878D82A}">
                    <a16:rowId xmlns:a16="http://schemas.microsoft.com/office/drawing/2014/main" val="280610709"/>
                  </a:ext>
                </a:extLst>
              </a:tr>
              <a:tr h="240994">
                <a:tc>
                  <a:txBody>
                    <a:bodyPr/>
                    <a:lstStyle/>
                    <a:p>
                      <a:pPr algn="r" fontAlgn="b"/>
                      <a:r>
                        <a:rPr lang="en-US" sz="1200" b="0" i="0" u="none" strike="noStrike" dirty="0">
                          <a:solidFill>
                            <a:srgbClr val="000000"/>
                          </a:solidFill>
                          <a:effectLst/>
                          <a:latin typeface="Calibri" panose="020F0502020204030204" pitchFamily="34" charset="0"/>
                        </a:rPr>
                        <a:t>4780</a:t>
                      </a:r>
                    </a:p>
                  </a:txBody>
                  <a:tcPr marL="9336" marR="9336" marT="9336" marB="0" anchor="b">
                    <a:lnL>
                      <a:noFill/>
                    </a:lnL>
                    <a:lnR>
                      <a:noFill/>
                    </a:lnR>
                    <a:lnT>
                      <a:noFill/>
                    </a:lnT>
                    <a:lnB>
                      <a:noFill/>
                    </a:lnB>
                  </a:tcPr>
                </a:tc>
                <a:tc>
                  <a:txBody>
                    <a:bodyPr/>
                    <a:lstStyle/>
                    <a:p>
                      <a:pPr algn="l" fontAlgn="b"/>
                      <a:r>
                        <a:rPr lang="en-US" sz="1200" b="0" i="0" u="none" strike="noStrike" dirty="0">
                          <a:solidFill>
                            <a:srgbClr val="000000"/>
                          </a:solidFill>
                          <a:effectLst/>
                          <a:latin typeface="Calibri" panose="020F0502020204030204" pitchFamily="34" charset="0"/>
                        </a:rPr>
                        <a:t>YOL152W</a:t>
                      </a:r>
                    </a:p>
                  </a:txBody>
                  <a:tcPr marL="9336" marR="9336" marT="9336"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chrXV</a:t>
                      </a:r>
                    </a:p>
                  </a:txBody>
                  <a:tcPr marL="9336" marR="9336" marT="9336"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3199.24493</a:t>
                      </a:r>
                    </a:p>
                  </a:txBody>
                  <a:tcPr marL="9336" marR="9336" marT="9336"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517.404342</a:t>
                      </a:r>
                    </a:p>
                  </a:txBody>
                  <a:tcPr marL="9336" marR="9336" marT="9336"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6.18325875</a:t>
                      </a:r>
                    </a:p>
                  </a:txBody>
                  <a:tcPr marL="9336" marR="9336" marT="9336" marB="0" anchor="b">
                    <a:lnL>
                      <a:noFill/>
                    </a:lnL>
                    <a:lnR>
                      <a:noFill/>
                    </a:lnR>
                    <a:lnT>
                      <a:noFill/>
                    </a:lnT>
                    <a:lnB>
                      <a:noFill/>
                    </a:lnB>
                  </a:tcPr>
                </a:tc>
                <a:extLst>
                  <a:ext uri="{0D108BD9-81ED-4DB2-BD59-A6C34878D82A}">
                    <a16:rowId xmlns:a16="http://schemas.microsoft.com/office/drawing/2014/main" val="1581002504"/>
                  </a:ext>
                </a:extLst>
              </a:tr>
              <a:tr h="240994">
                <a:tc>
                  <a:txBody>
                    <a:bodyPr/>
                    <a:lstStyle/>
                    <a:p>
                      <a:pPr algn="r" fontAlgn="b"/>
                      <a:r>
                        <a:rPr lang="en-US" sz="1200" b="0" i="0" u="none" strike="noStrike" dirty="0">
                          <a:solidFill>
                            <a:srgbClr val="000000"/>
                          </a:solidFill>
                          <a:effectLst/>
                          <a:latin typeface="Calibri" panose="020F0502020204030204" pitchFamily="34" charset="0"/>
                        </a:rPr>
                        <a:t>4190</a:t>
                      </a:r>
                    </a:p>
                  </a:txBody>
                  <a:tcPr marL="9336" marR="9336" marT="9336"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YMR256C</a:t>
                      </a:r>
                    </a:p>
                  </a:txBody>
                  <a:tcPr marL="9336" marR="9336" marT="9336"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chrXIII</a:t>
                      </a:r>
                    </a:p>
                  </a:txBody>
                  <a:tcPr marL="9336" marR="9336" marT="9336"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6487.7959</a:t>
                      </a:r>
                    </a:p>
                  </a:txBody>
                  <a:tcPr marL="9336" marR="9336" marT="9336"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1056.33679</a:t>
                      </a:r>
                    </a:p>
                  </a:txBody>
                  <a:tcPr marL="9336" marR="9336" marT="9336"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6.14178734</a:t>
                      </a:r>
                    </a:p>
                  </a:txBody>
                  <a:tcPr marL="9336" marR="9336" marT="9336" marB="0" anchor="b">
                    <a:lnL>
                      <a:noFill/>
                    </a:lnL>
                    <a:lnR>
                      <a:noFill/>
                    </a:lnR>
                    <a:lnT>
                      <a:noFill/>
                    </a:lnT>
                    <a:lnB>
                      <a:noFill/>
                    </a:lnB>
                  </a:tcPr>
                </a:tc>
                <a:extLst>
                  <a:ext uri="{0D108BD9-81ED-4DB2-BD59-A6C34878D82A}">
                    <a16:rowId xmlns:a16="http://schemas.microsoft.com/office/drawing/2014/main" val="1650004160"/>
                  </a:ext>
                </a:extLst>
              </a:tr>
              <a:tr h="240994">
                <a:tc>
                  <a:txBody>
                    <a:bodyPr/>
                    <a:lstStyle/>
                    <a:p>
                      <a:pPr algn="r" fontAlgn="b"/>
                      <a:r>
                        <a:rPr lang="en-US" sz="1200" b="0" i="0" u="none" strike="noStrike" dirty="0">
                          <a:solidFill>
                            <a:srgbClr val="000000"/>
                          </a:solidFill>
                          <a:effectLst/>
                          <a:latin typeface="Calibri" panose="020F0502020204030204" pitchFamily="34" charset="0"/>
                        </a:rPr>
                        <a:t>4782</a:t>
                      </a:r>
                    </a:p>
                  </a:txBody>
                  <a:tcPr marL="9336" marR="9336" marT="9336"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YOL154W</a:t>
                      </a:r>
                    </a:p>
                  </a:txBody>
                  <a:tcPr marL="9336" marR="9336" marT="9336"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chrXV</a:t>
                      </a:r>
                    </a:p>
                  </a:txBody>
                  <a:tcPr marL="9336" marR="9336" marT="9336"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2305.1076</a:t>
                      </a:r>
                    </a:p>
                  </a:txBody>
                  <a:tcPr marL="9336" marR="9336" marT="9336"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378.504966</a:t>
                      </a:r>
                    </a:p>
                  </a:txBody>
                  <a:tcPr marL="9336" marR="9336" marT="9336"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6.09003264</a:t>
                      </a:r>
                    </a:p>
                  </a:txBody>
                  <a:tcPr marL="9336" marR="9336" marT="9336" marB="0" anchor="b">
                    <a:lnL>
                      <a:noFill/>
                    </a:lnL>
                    <a:lnR>
                      <a:noFill/>
                    </a:lnR>
                    <a:lnT>
                      <a:noFill/>
                    </a:lnT>
                    <a:lnB>
                      <a:noFill/>
                    </a:lnB>
                  </a:tcPr>
                </a:tc>
                <a:extLst>
                  <a:ext uri="{0D108BD9-81ED-4DB2-BD59-A6C34878D82A}">
                    <a16:rowId xmlns:a16="http://schemas.microsoft.com/office/drawing/2014/main" val="483027091"/>
                  </a:ext>
                </a:extLst>
              </a:tr>
              <a:tr h="240994">
                <a:tc>
                  <a:txBody>
                    <a:bodyPr/>
                    <a:lstStyle/>
                    <a:p>
                      <a:pPr algn="r" fontAlgn="b"/>
                      <a:r>
                        <a:rPr lang="en-US" sz="1200" b="0" i="0" u="none" strike="noStrike" dirty="0">
                          <a:solidFill>
                            <a:srgbClr val="000000"/>
                          </a:solidFill>
                          <a:effectLst/>
                          <a:latin typeface="Calibri" panose="020F0502020204030204" pitchFamily="34" charset="0"/>
                        </a:rPr>
                        <a:t>3924</a:t>
                      </a:r>
                    </a:p>
                  </a:txBody>
                  <a:tcPr marL="9336" marR="9336" marT="9336" marB="0" anchor="b">
                    <a:lnL>
                      <a:noFill/>
                    </a:lnL>
                    <a:lnR>
                      <a:noFill/>
                    </a:lnR>
                    <a:lnT>
                      <a:noFill/>
                    </a:lnT>
                    <a:lnB>
                      <a:noFill/>
                    </a:lnB>
                  </a:tcPr>
                </a:tc>
                <a:tc>
                  <a:txBody>
                    <a:bodyPr/>
                    <a:lstStyle/>
                    <a:p>
                      <a:pPr algn="l" fontAlgn="b"/>
                      <a:r>
                        <a:rPr lang="en-US" sz="1200" b="0" i="0" u="none" strike="noStrike" dirty="0">
                          <a:solidFill>
                            <a:srgbClr val="000000"/>
                          </a:solidFill>
                          <a:effectLst/>
                          <a:latin typeface="Calibri" panose="020F0502020204030204" pitchFamily="34" charset="0"/>
                        </a:rPr>
                        <a:t>YML120C</a:t>
                      </a:r>
                    </a:p>
                  </a:txBody>
                  <a:tcPr marL="9336" marR="9336" marT="9336"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chrXIII</a:t>
                      </a:r>
                    </a:p>
                  </a:txBody>
                  <a:tcPr marL="9336" marR="9336" marT="9336"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14860.4169</a:t>
                      </a:r>
                    </a:p>
                  </a:txBody>
                  <a:tcPr marL="9336" marR="9336" marT="9336"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2469.37092</a:t>
                      </a:r>
                    </a:p>
                  </a:txBody>
                  <a:tcPr marL="9336" marR="9336" marT="9336" marB="0" anchor="b">
                    <a:lnL>
                      <a:noFill/>
                    </a:lnL>
                    <a:lnR>
                      <a:noFill/>
                    </a:lnR>
                    <a:lnT>
                      <a:noFill/>
                    </a:lnT>
                    <a:lnB>
                      <a:noFill/>
                    </a:lnB>
                  </a:tcPr>
                </a:tc>
                <a:tc>
                  <a:txBody>
                    <a:bodyPr/>
                    <a:lstStyle/>
                    <a:p>
                      <a:pPr algn="r" fontAlgn="b"/>
                      <a:r>
                        <a:rPr lang="en-US" sz="1200" b="0" i="0" u="none" strike="noStrike" dirty="0">
                          <a:solidFill>
                            <a:srgbClr val="000000"/>
                          </a:solidFill>
                          <a:effectLst/>
                          <a:latin typeface="Calibri" panose="020F0502020204030204" pitchFamily="34" charset="0"/>
                        </a:rPr>
                        <a:t>6.01789582</a:t>
                      </a:r>
                    </a:p>
                  </a:txBody>
                  <a:tcPr marL="9336" marR="9336" marT="9336" marB="0" anchor="b">
                    <a:lnL>
                      <a:noFill/>
                    </a:lnL>
                    <a:lnR>
                      <a:noFill/>
                    </a:lnR>
                    <a:lnT>
                      <a:noFill/>
                    </a:lnT>
                    <a:lnB>
                      <a:noFill/>
                    </a:lnB>
                  </a:tcPr>
                </a:tc>
                <a:extLst>
                  <a:ext uri="{0D108BD9-81ED-4DB2-BD59-A6C34878D82A}">
                    <a16:rowId xmlns:a16="http://schemas.microsoft.com/office/drawing/2014/main" val="3450858420"/>
                  </a:ext>
                </a:extLst>
              </a:tr>
            </a:tbl>
          </a:graphicData>
        </a:graphic>
      </p:graphicFrame>
      <p:sp>
        <p:nvSpPr>
          <p:cNvPr id="5" name="TextBox 4">
            <a:extLst>
              <a:ext uri="{FF2B5EF4-FFF2-40B4-BE49-F238E27FC236}">
                <a16:creationId xmlns:a16="http://schemas.microsoft.com/office/drawing/2014/main" id="{C2E8F338-7E80-C442-9980-63FA3810703E}"/>
              </a:ext>
            </a:extLst>
          </p:cNvPr>
          <p:cNvSpPr txBox="1"/>
          <p:nvPr/>
        </p:nvSpPr>
        <p:spPr>
          <a:xfrm>
            <a:off x="6827520" y="6303264"/>
            <a:ext cx="2332946" cy="369332"/>
          </a:xfrm>
          <a:prstGeom prst="rect">
            <a:avLst/>
          </a:prstGeom>
          <a:noFill/>
        </p:spPr>
        <p:txBody>
          <a:bodyPr wrap="none" rtlCol="0">
            <a:spAutoFit/>
          </a:bodyPr>
          <a:lstStyle/>
          <a:p>
            <a:r>
              <a:rPr lang="en-US" dirty="0"/>
              <a:t>40% metabolic process</a:t>
            </a:r>
          </a:p>
        </p:txBody>
      </p:sp>
    </p:spTree>
    <p:extLst>
      <p:ext uri="{BB962C8B-B14F-4D97-AF65-F5344CB8AC3E}">
        <p14:creationId xmlns:p14="http://schemas.microsoft.com/office/powerpoint/2010/main" val="8014185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3B811C4-2674-D645-B9CD-90229CD3DEC8}"/>
              </a:ext>
            </a:extLst>
          </p:cNvPr>
          <p:cNvPicPr>
            <a:picLocks noChangeAspect="1"/>
          </p:cNvPicPr>
          <p:nvPr/>
        </p:nvPicPr>
        <p:blipFill>
          <a:blip r:embed="rId2"/>
          <a:stretch>
            <a:fillRect/>
          </a:stretch>
        </p:blipFill>
        <p:spPr>
          <a:xfrm>
            <a:off x="649407" y="228600"/>
            <a:ext cx="6400800" cy="6400800"/>
          </a:xfrm>
          <a:prstGeom prst="rect">
            <a:avLst/>
          </a:prstGeom>
        </p:spPr>
      </p:pic>
      <p:graphicFrame>
        <p:nvGraphicFramePr>
          <p:cNvPr id="4" name="Table 3">
            <a:extLst>
              <a:ext uri="{FF2B5EF4-FFF2-40B4-BE49-F238E27FC236}">
                <a16:creationId xmlns:a16="http://schemas.microsoft.com/office/drawing/2014/main" id="{8BBE4579-D587-A54B-8687-EEF0DA547455}"/>
              </a:ext>
            </a:extLst>
          </p:cNvPr>
          <p:cNvGraphicFramePr>
            <a:graphicFrameLocks noGrp="1"/>
          </p:cNvGraphicFramePr>
          <p:nvPr>
            <p:extLst>
              <p:ext uri="{D42A27DB-BD31-4B8C-83A1-F6EECF244321}">
                <p14:modId xmlns:p14="http://schemas.microsoft.com/office/powerpoint/2010/main" val="2470611957"/>
              </p:ext>
            </p:extLst>
          </p:nvPr>
        </p:nvGraphicFramePr>
        <p:xfrm>
          <a:off x="7233086" y="33528"/>
          <a:ext cx="4309506" cy="5513836"/>
        </p:xfrm>
        <a:graphic>
          <a:graphicData uri="http://schemas.openxmlformats.org/drawingml/2006/table">
            <a:tbl>
              <a:tblPr/>
              <a:tblGrid>
                <a:gridCol w="718251">
                  <a:extLst>
                    <a:ext uri="{9D8B030D-6E8A-4147-A177-3AD203B41FA5}">
                      <a16:colId xmlns:a16="http://schemas.microsoft.com/office/drawing/2014/main" val="4141340724"/>
                    </a:ext>
                  </a:extLst>
                </a:gridCol>
                <a:gridCol w="718251">
                  <a:extLst>
                    <a:ext uri="{9D8B030D-6E8A-4147-A177-3AD203B41FA5}">
                      <a16:colId xmlns:a16="http://schemas.microsoft.com/office/drawing/2014/main" val="3731389065"/>
                    </a:ext>
                  </a:extLst>
                </a:gridCol>
                <a:gridCol w="718251">
                  <a:extLst>
                    <a:ext uri="{9D8B030D-6E8A-4147-A177-3AD203B41FA5}">
                      <a16:colId xmlns:a16="http://schemas.microsoft.com/office/drawing/2014/main" val="1580937261"/>
                    </a:ext>
                  </a:extLst>
                </a:gridCol>
                <a:gridCol w="718251">
                  <a:extLst>
                    <a:ext uri="{9D8B030D-6E8A-4147-A177-3AD203B41FA5}">
                      <a16:colId xmlns:a16="http://schemas.microsoft.com/office/drawing/2014/main" val="269720086"/>
                    </a:ext>
                  </a:extLst>
                </a:gridCol>
                <a:gridCol w="718251">
                  <a:extLst>
                    <a:ext uri="{9D8B030D-6E8A-4147-A177-3AD203B41FA5}">
                      <a16:colId xmlns:a16="http://schemas.microsoft.com/office/drawing/2014/main" val="710535283"/>
                    </a:ext>
                  </a:extLst>
                </a:gridCol>
                <a:gridCol w="718251">
                  <a:extLst>
                    <a:ext uri="{9D8B030D-6E8A-4147-A177-3AD203B41FA5}">
                      <a16:colId xmlns:a16="http://schemas.microsoft.com/office/drawing/2014/main" val="2858776243"/>
                    </a:ext>
                  </a:extLst>
                </a:gridCol>
              </a:tblGrid>
              <a:tr h="344603">
                <a:tc>
                  <a:txBody>
                    <a:bodyPr/>
                    <a:lstStyle/>
                    <a:p>
                      <a:pPr algn="l" fontAlgn="b"/>
                      <a:endParaRPr lang="en-US" sz="900" b="0" i="0" u="none" strike="noStrike">
                        <a:solidFill>
                          <a:srgbClr val="000000"/>
                        </a:solidFill>
                        <a:effectLst/>
                        <a:latin typeface="Calibri" panose="020F0502020204030204" pitchFamily="34" charset="0"/>
                      </a:endParaRPr>
                    </a:p>
                  </a:txBody>
                  <a:tcPr marL="6834" marR="6834" marT="683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genes</a:t>
                      </a:r>
                    </a:p>
                  </a:txBody>
                  <a:tcPr marL="6834" marR="6834" marT="683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chr</a:t>
                      </a:r>
                    </a:p>
                  </a:txBody>
                  <a:tcPr marL="6834" marR="6834" marT="683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sampleMean</a:t>
                      </a:r>
                    </a:p>
                  </a:txBody>
                  <a:tcPr marL="6834" marR="6834" marT="683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ancMean</a:t>
                      </a:r>
                    </a:p>
                  </a:txBody>
                  <a:tcPr marL="6834" marR="6834" marT="683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sampleOverAnc</a:t>
                      </a:r>
                    </a:p>
                  </a:txBody>
                  <a:tcPr marL="6834" marR="6834" marT="6834" marB="0" anchor="b">
                    <a:lnL>
                      <a:noFill/>
                    </a:lnL>
                    <a:lnR>
                      <a:noFill/>
                    </a:lnR>
                    <a:lnT>
                      <a:noFill/>
                    </a:lnT>
                    <a:lnB>
                      <a:noFill/>
                    </a:lnB>
                  </a:tcPr>
                </a:tc>
                <a:extLst>
                  <a:ext uri="{0D108BD9-81ED-4DB2-BD59-A6C34878D82A}">
                    <a16:rowId xmlns:a16="http://schemas.microsoft.com/office/drawing/2014/main" val="492542261"/>
                  </a:ext>
                </a:extLst>
              </a:tr>
              <a:tr h="178690">
                <a:tc>
                  <a:txBody>
                    <a:bodyPr/>
                    <a:lstStyle/>
                    <a:p>
                      <a:pPr algn="r" fontAlgn="b"/>
                      <a:r>
                        <a:rPr lang="en-US" sz="900" b="0" i="0" u="none" strike="noStrike">
                          <a:solidFill>
                            <a:srgbClr val="000000"/>
                          </a:solidFill>
                          <a:effectLst/>
                          <a:latin typeface="Calibri" panose="020F0502020204030204" pitchFamily="34" charset="0"/>
                        </a:rPr>
                        <a:t>534</a:t>
                      </a:r>
                    </a:p>
                  </a:txBody>
                  <a:tcPr marL="6834" marR="6834" marT="683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YCR010C</a:t>
                      </a:r>
                    </a:p>
                  </a:txBody>
                  <a:tcPr marL="6834" marR="6834" marT="683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chrIII</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9675.48388</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102.125139</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94.7414509</a:t>
                      </a:r>
                    </a:p>
                  </a:txBody>
                  <a:tcPr marL="6834" marR="6834" marT="6834" marB="0" anchor="b">
                    <a:lnL>
                      <a:noFill/>
                    </a:lnL>
                    <a:lnR>
                      <a:noFill/>
                    </a:lnR>
                    <a:lnT>
                      <a:noFill/>
                    </a:lnT>
                    <a:lnB>
                      <a:noFill/>
                    </a:lnB>
                  </a:tcPr>
                </a:tc>
                <a:extLst>
                  <a:ext uri="{0D108BD9-81ED-4DB2-BD59-A6C34878D82A}">
                    <a16:rowId xmlns:a16="http://schemas.microsoft.com/office/drawing/2014/main" val="2596488102"/>
                  </a:ext>
                </a:extLst>
              </a:tr>
              <a:tr h="178690">
                <a:tc>
                  <a:txBody>
                    <a:bodyPr/>
                    <a:lstStyle/>
                    <a:p>
                      <a:pPr algn="r" fontAlgn="b"/>
                      <a:r>
                        <a:rPr lang="en-US" sz="900" b="0" i="0" u="none" strike="noStrike">
                          <a:solidFill>
                            <a:srgbClr val="000000"/>
                          </a:solidFill>
                          <a:effectLst/>
                          <a:latin typeface="Calibri" panose="020F0502020204030204" pitchFamily="34" charset="0"/>
                        </a:rPr>
                        <a:t>4037</a:t>
                      </a:r>
                    </a:p>
                  </a:txBody>
                  <a:tcPr marL="6834" marR="6834" marT="683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YMR107W</a:t>
                      </a:r>
                    </a:p>
                  </a:txBody>
                  <a:tcPr marL="6834" marR="6834" marT="683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chrXIII</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14390.3631</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358.428724</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40.1484651</a:t>
                      </a:r>
                    </a:p>
                  </a:txBody>
                  <a:tcPr marL="6834" marR="6834" marT="6834" marB="0" anchor="b">
                    <a:lnL>
                      <a:noFill/>
                    </a:lnL>
                    <a:lnR>
                      <a:noFill/>
                    </a:lnR>
                    <a:lnT>
                      <a:noFill/>
                    </a:lnT>
                    <a:lnB>
                      <a:noFill/>
                    </a:lnB>
                  </a:tcPr>
                </a:tc>
                <a:extLst>
                  <a:ext uri="{0D108BD9-81ED-4DB2-BD59-A6C34878D82A}">
                    <a16:rowId xmlns:a16="http://schemas.microsoft.com/office/drawing/2014/main" val="598367706"/>
                  </a:ext>
                </a:extLst>
              </a:tr>
              <a:tr h="178690">
                <a:tc>
                  <a:txBody>
                    <a:bodyPr/>
                    <a:lstStyle/>
                    <a:p>
                      <a:pPr algn="r" fontAlgn="b"/>
                      <a:r>
                        <a:rPr lang="en-US" sz="900" b="0" i="0" u="none" strike="noStrike">
                          <a:solidFill>
                            <a:srgbClr val="000000"/>
                          </a:solidFill>
                          <a:effectLst/>
                          <a:latin typeface="Calibri" panose="020F0502020204030204" pitchFamily="34" charset="0"/>
                        </a:rPr>
                        <a:t>3674</a:t>
                      </a:r>
                    </a:p>
                  </a:txBody>
                  <a:tcPr marL="6834" marR="6834" marT="683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YLR307C-A</a:t>
                      </a:r>
                    </a:p>
                  </a:txBody>
                  <a:tcPr marL="6834" marR="6834" marT="683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chrXII</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3294.34254</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88.0061111</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37.4331111</a:t>
                      </a:r>
                    </a:p>
                  </a:txBody>
                  <a:tcPr marL="6834" marR="6834" marT="6834" marB="0" anchor="b">
                    <a:lnL>
                      <a:noFill/>
                    </a:lnL>
                    <a:lnR>
                      <a:noFill/>
                    </a:lnR>
                    <a:lnT>
                      <a:noFill/>
                    </a:lnT>
                    <a:lnB>
                      <a:noFill/>
                    </a:lnB>
                  </a:tcPr>
                </a:tc>
                <a:extLst>
                  <a:ext uri="{0D108BD9-81ED-4DB2-BD59-A6C34878D82A}">
                    <a16:rowId xmlns:a16="http://schemas.microsoft.com/office/drawing/2014/main" val="2883459446"/>
                  </a:ext>
                </a:extLst>
              </a:tr>
              <a:tr h="178690">
                <a:tc>
                  <a:txBody>
                    <a:bodyPr/>
                    <a:lstStyle/>
                    <a:p>
                      <a:pPr algn="r" fontAlgn="b"/>
                      <a:r>
                        <a:rPr lang="en-US" sz="900" b="0" i="0" u="none" strike="noStrike">
                          <a:solidFill>
                            <a:srgbClr val="000000"/>
                          </a:solidFill>
                          <a:effectLst/>
                          <a:latin typeface="Calibri" panose="020F0502020204030204" pitchFamily="34" charset="0"/>
                        </a:rPr>
                        <a:t>4782</a:t>
                      </a:r>
                    </a:p>
                  </a:txBody>
                  <a:tcPr marL="6834" marR="6834" marT="683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YOL154W</a:t>
                      </a:r>
                    </a:p>
                  </a:txBody>
                  <a:tcPr marL="6834" marR="6834" marT="683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chrXV</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12012.2943</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363.483073</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33.0477405</a:t>
                      </a:r>
                    </a:p>
                  </a:txBody>
                  <a:tcPr marL="6834" marR="6834" marT="6834" marB="0" anchor="b">
                    <a:lnL>
                      <a:noFill/>
                    </a:lnL>
                    <a:lnR>
                      <a:noFill/>
                    </a:lnR>
                    <a:lnT>
                      <a:noFill/>
                    </a:lnT>
                    <a:lnB>
                      <a:noFill/>
                    </a:lnB>
                  </a:tcPr>
                </a:tc>
                <a:extLst>
                  <a:ext uri="{0D108BD9-81ED-4DB2-BD59-A6C34878D82A}">
                    <a16:rowId xmlns:a16="http://schemas.microsoft.com/office/drawing/2014/main" val="3832668613"/>
                  </a:ext>
                </a:extLst>
              </a:tr>
              <a:tr h="178690">
                <a:tc>
                  <a:txBody>
                    <a:bodyPr/>
                    <a:lstStyle/>
                    <a:p>
                      <a:pPr algn="r" fontAlgn="b"/>
                      <a:r>
                        <a:rPr lang="en-US" sz="900" b="0" i="0" u="none" strike="noStrike">
                          <a:solidFill>
                            <a:srgbClr val="000000"/>
                          </a:solidFill>
                          <a:effectLst/>
                          <a:latin typeface="Calibri" panose="020F0502020204030204" pitchFamily="34" charset="0"/>
                        </a:rPr>
                        <a:t>5327</a:t>
                      </a:r>
                    </a:p>
                  </a:txBody>
                  <a:tcPr marL="6834" marR="6834" marT="683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YPL201C</a:t>
                      </a:r>
                    </a:p>
                  </a:txBody>
                  <a:tcPr marL="6834" marR="6834" marT="683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chrXVI</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1604.31162</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56.5557153</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28.366923</a:t>
                      </a:r>
                    </a:p>
                  </a:txBody>
                  <a:tcPr marL="6834" marR="6834" marT="6834" marB="0" anchor="b">
                    <a:lnL>
                      <a:noFill/>
                    </a:lnL>
                    <a:lnR>
                      <a:noFill/>
                    </a:lnR>
                    <a:lnT>
                      <a:noFill/>
                    </a:lnT>
                    <a:lnB>
                      <a:noFill/>
                    </a:lnB>
                  </a:tcPr>
                </a:tc>
                <a:extLst>
                  <a:ext uri="{0D108BD9-81ED-4DB2-BD59-A6C34878D82A}">
                    <a16:rowId xmlns:a16="http://schemas.microsoft.com/office/drawing/2014/main" val="3970189184"/>
                  </a:ext>
                </a:extLst>
              </a:tr>
              <a:tr h="178690">
                <a:tc>
                  <a:txBody>
                    <a:bodyPr/>
                    <a:lstStyle/>
                    <a:p>
                      <a:pPr algn="r" fontAlgn="b"/>
                      <a:r>
                        <a:rPr lang="en-US" sz="900" b="0" i="0" u="none" strike="noStrike">
                          <a:solidFill>
                            <a:srgbClr val="000000"/>
                          </a:solidFill>
                          <a:effectLst/>
                          <a:latin typeface="Calibri" panose="020F0502020204030204" pitchFamily="34" charset="0"/>
                        </a:rPr>
                        <a:t>4106</a:t>
                      </a:r>
                    </a:p>
                  </a:txBody>
                  <a:tcPr marL="6834" marR="6834" marT="683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YMR175W</a:t>
                      </a:r>
                    </a:p>
                  </a:txBody>
                  <a:tcPr marL="6834" marR="6834" marT="683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chrXIII</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9370.06653</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395.629489</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23.6839436</a:t>
                      </a:r>
                    </a:p>
                  </a:txBody>
                  <a:tcPr marL="6834" marR="6834" marT="6834" marB="0" anchor="b">
                    <a:lnL>
                      <a:noFill/>
                    </a:lnL>
                    <a:lnR>
                      <a:noFill/>
                    </a:lnR>
                    <a:lnT>
                      <a:noFill/>
                    </a:lnT>
                    <a:lnB>
                      <a:noFill/>
                    </a:lnB>
                  </a:tcPr>
                </a:tc>
                <a:extLst>
                  <a:ext uri="{0D108BD9-81ED-4DB2-BD59-A6C34878D82A}">
                    <a16:rowId xmlns:a16="http://schemas.microsoft.com/office/drawing/2014/main" val="239643126"/>
                  </a:ext>
                </a:extLst>
              </a:tr>
              <a:tr h="344603">
                <a:tc>
                  <a:txBody>
                    <a:bodyPr/>
                    <a:lstStyle/>
                    <a:p>
                      <a:pPr algn="r" fontAlgn="b"/>
                      <a:r>
                        <a:rPr lang="en-US" sz="900" b="0" i="0" u="none" strike="noStrike">
                          <a:solidFill>
                            <a:srgbClr val="000000"/>
                          </a:solidFill>
                          <a:effectLst/>
                          <a:latin typeface="Calibri" panose="020F0502020204030204" pitchFamily="34" charset="0"/>
                        </a:rPr>
                        <a:t>4107</a:t>
                      </a:r>
                    </a:p>
                  </a:txBody>
                  <a:tcPr marL="6834" marR="6834" marT="683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YMR175W-A</a:t>
                      </a:r>
                    </a:p>
                  </a:txBody>
                  <a:tcPr marL="6834" marR="6834" marT="683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chrXIII</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608.508111</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26.6716881</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22.8147581</a:t>
                      </a:r>
                    </a:p>
                  </a:txBody>
                  <a:tcPr marL="6834" marR="6834" marT="6834" marB="0" anchor="b">
                    <a:lnL>
                      <a:noFill/>
                    </a:lnL>
                    <a:lnR>
                      <a:noFill/>
                    </a:lnR>
                    <a:lnT>
                      <a:noFill/>
                    </a:lnT>
                    <a:lnB>
                      <a:noFill/>
                    </a:lnB>
                  </a:tcPr>
                </a:tc>
                <a:extLst>
                  <a:ext uri="{0D108BD9-81ED-4DB2-BD59-A6C34878D82A}">
                    <a16:rowId xmlns:a16="http://schemas.microsoft.com/office/drawing/2014/main" val="3694346794"/>
                  </a:ext>
                </a:extLst>
              </a:tr>
              <a:tr h="178690">
                <a:tc>
                  <a:txBody>
                    <a:bodyPr/>
                    <a:lstStyle/>
                    <a:p>
                      <a:pPr algn="r" fontAlgn="b"/>
                      <a:r>
                        <a:rPr lang="en-US" sz="900" b="0" i="0" u="none" strike="noStrike">
                          <a:solidFill>
                            <a:srgbClr val="000000"/>
                          </a:solidFill>
                          <a:effectLst/>
                          <a:latin typeface="Calibri" panose="020F0502020204030204" pitchFamily="34" charset="0"/>
                        </a:rPr>
                        <a:t>469</a:t>
                      </a:r>
                    </a:p>
                  </a:txBody>
                  <a:tcPr marL="6834" marR="6834" marT="683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YBR296C</a:t>
                      </a:r>
                    </a:p>
                  </a:txBody>
                  <a:tcPr marL="6834" marR="6834" marT="683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chrII</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1738.90099</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105.566414</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16.4721044</a:t>
                      </a:r>
                    </a:p>
                  </a:txBody>
                  <a:tcPr marL="6834" marR="6834" marT="6834" marB="0" anchor="b">
                    <a:lnL>
                      <a:noFill/>
                    </a:lnL>
                    <a:lnR>
                      <a:noFill/>
                    </a:lnR>
                    <a:lnT>
                      <a:noFill/>
                    </a:lnT>
                    <a:lnB>
                      <a:noFill/>
                    </a:lnB>
                  </a:tcPr>
                </a:tc>
                <a:extLst>
                  <a:ext uri="{0D108BD9-81ED-4DB2-BD59-A6C34878D82A}">
                    <a16:rowId xmlns:a16="http://schemas.microsoft.com/office/drawing/2014/main" val="2459507558"/>
                  </a:ext>
                </a:extLst>
              </a:tr>
              <a:tr h="178690">
                <a:tc>
                  <a:txBody>
                    <a:bodyPr/>
                    <a:lstStyle/>
                    <a:p>
                      <a:pPr algn="r" fontAlgn="b"/>
                      <a:r>
                        <a:rPr lang="en-US" sz="900" b="0" i="0" u="none" strike="noStrike">
                          <a:solidFill>
                            <a:srgbClr val="000000"/>
                          </a:solidFill>
                          <a:effectLst/>
                          <a:latin typeface="Calibri" panose="020F0502020204030204" pitchFamily="34" charset="0"/>
                        </a:rPr>
                        <a:t>4238</a:t>
                      </a:r>
                    </a:p>
                  </a:txBody>
                  <a:tcPr marL="6834" marR="6834" marT="683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YMR303C</a:t>
                      </a:r>
                    </a:p>
                  </a:txBody>
                  <a:tcPr marL="6834" marR="6834" marT="683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chrXIII</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4882.35323</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305.985966</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15.9561345</a:t>
                      </a:r>
                    </a:p>
                  </a:txBody>
                  <a:tcPr marL="6834" marR="6834" marT="6834" marB="0" anchor="b">
                    <a:lnL>
                      <a:noFill/>
                    </a:lnL>
                    <a:lnR>
                      <a:noFill/>
                    </a:lnR>
                    <a:lnT>
                      <a:noFill/>
                    </a:lnT>
                    <a:lnB>
                      <a:noFill/>
                    </a:lnB>
                  </a:tcPr>
                </a:tc>
                <a:extLst>
                  <a:ext uri="{0D108BD9-81ED-4DB2-BD59-A6C34878D82A}">
                    <a16:rowId xmlns:a16="http://schemas.microsoft.com/office/drawing/2014/main" val="1564872760"/>
                  </a:ext>
                </a:extLst>
              </a:tr>
              <a:tr h="178690">
                <a:tc>
                  <a:txBody>
                    <a:bodyPr/>
                    <a:lstStyle/>
                    <a:p>
                      <a:pPr algn="r" fontAlgn="b"/>
                      <a:r>
                        <a:rPr lang="en-US" sz="900" b="0" i="0" u="none" strike="noStrike">
                          <a:solidFill>
                            <a:srgbClr val="000000"/>
                          </a:solidFill>
                          <a:effectLst/>
                          <a:latin typeface="Calibri" panose="020F0502020204030204" pitchFamily="34" charset="0"/>
                        </a:rPr>
                        <a:t>2973</a:t>
                      </a:r>
                    </a:p>
                  </a:txBody>
                  <a:tcPr marL="6834" marR="6834" marT="683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YJR095W</a:t>
                      </a:r>
                    </a:p>
                  </a:txBody>
                  <a:tcPr marL="6834" marR="6834" marT="683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chrX</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1377.99106</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90.7270272</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15.1883194</a:t>
                      </a:r>
                    </a:p>
                  </a:txBody>
                  <a:tcPr marL="6834" marR="6834" marT="6834" marB="0" anchor="b">
                    <a:lnL>
                      <a:noFill/>
                    </a:lnL>
                    <a:lnR>
                      <a:noFill/>
                    </a:lnR>
                    <a:lnT>
                      <a:noFill/>
                    </a:lnT>
                    <a:lnB>
                      <a:noFill/>
                    </a:lnB>
                  </a:tcPr>
                </a:tc>
                <a:extLst>
                  <a:ext uri="{0D108BD9-81ED-4DB2-BD59-A6C34878D82A}">
                    <a16:rowId xmlns:a16="http://schemas.microsoft.com/office/drawing/2014/main" val="728117880"/>
                  </a:ext>
                </a:extLst>
              </a:tr>
              <a:tr h="178690">
                <a:tc>
                  <a:txBody>
                    <a:bodyPr/>
                    <a:lstStyle/>
                    <a:p>
                      <a:pPr algn="r" fontAlgn="b"/>
                      <a:r>
                        <a:rPr lang="en-US" sz="900" b="0" i="0" u="none" strike="noStrike">
                          <a:solidFill>
                            <a:srgbClr val="000000"/>
                          </a:solidFill>
                          <a:effectLst/>
                          <a:latin typeface="Calibri" panose="020F0502020204030204" pitchFamily="34" charset="0"/>
                        </a:rPr>
                        <a:t>3240</a:t>
                      </a:r>
                    </a:p>
                  </a:txBody>
                  <a:tcPr marL="6834" marR="6834" marT="683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YKL217W</a:t>
                      </a:r>
                    </a:p>
                  </a:txBody>
                  <a:tcPr marL="6834" marR="6834" marT="683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chrXI</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7270.25334</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480.14959</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15.1416423</a:t>
                      </a:r>
                    </a:p>
                  </a:txBody>
                  <a:tcPr marL="6834" marR="6834" marT="6834" marB="0" anchor="b">
                    <a:lnL>
                      <a:noFill/>
                    </a:lnL>
                    <a:lnR>
                      <a:noFill/>
                    </a:lnR>
                    <a:lnT>
                      <a:noFill/>
                    </a:lnT>
                    <a:lnB>
                      <a:noFill/>
                    </a:lnB>
                  </a:tcPr>
                </a:tc>
                <a:extLst>
                  <a:ext uri="{0D108BD9-81ED-4DB2-BD59-A6C34878D82A}">
                    <a16:rowId xmlns:a16="http://schemas.microsoft.com/office/drawing/2014/main" val="735973458"/>
                  </a:ext>
                </a:extLst>
              </a:tr>
              <a:tr h="178690">
                <a:tc>
                  <a:txBody>
                    <a:bodyPr/>
                    <a:lstStyle/>
                    <a:p>
                      <a:pPr algn="r" fontAlgn="b"/>
                      <a:r>
                        <a:rPr lang="en-US" sz="900" b="0" i="0" u="none" strike="noStrike">
                          <a:solidFill>
                            <a:srgbClr val="000000"/>
                          </a:solidFill>
                          <a:effectLst/>
                          <a:latin typeface="Calibri" panose="020F0502020204030204" pitchFamily="34" charset="0"/>
                        </a:rPr>
                        <a:t>5134</a:t>
                      </a:r>
                    </a:p>
                  </a:txBody>
                  <a:tcPr marL="6834" marR="6834" marT="683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YOR382W</a:t>
                      </a:r>
                    </a:p>
                  </a:txBody>
                  <a:tcPr marL="6834" marR="6834" marT="683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chrXV</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3135.88087</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216.700968</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14.4710053</a:t>
                      </a:r>
                    </a:p>
                  </a:txBody>
                  <a:tcPr marL="6834" marR="6834" marT="6834" marB="0" anchor="b">
                    <a:lnL>
                      <a:noFill/>
                    </a:lnL>
                    <a:lnR>
                      <a:noFill/>
                    </a:lnR>
                    <a:lnT>
                      <a:noFill/>
                    </a:lnT>
                    <a:lnB>
                      <a:noFill/>
                    </a:lnB>
                  </a:tcPr>
                </a:tc>
                <a:extLst>
                  <a:ext uri="{0D108BD9-81ED-4DB2-BD59-A6C34878D82A}">
                    <a16:rowId xmlns:a16="http://schemas.microsoft.com/office/drawing/2014/main" val="1498627353"/>
                  </a:ext>
                </a:extLst>
              </a:tr>
              <a:tr h="178690">
                <a:tc>
                  <a:txBody>
                    <a:bodyPr/>
                    <a:lstStyle/>
                    <a:p>
                      <a:pPr algn="r" fontAlgn="b"/>
                      <a:r>
                        <a:rPr lang="en-US" sz="900" b="0" i="0" u="none" strike="noStrike">
                          <a:solidFill>
                            <a:srgbClr val="000000"/>
                          </a:solidFill>
                          <a:effectLst/>
                          <a:latin typeface="Calibri" panose="020F0502020204030204" pitchFamily="34" charset="0"/>
                        </a:rPr>
                        <a:t>3336</a:t>
                      </a:r>
                    </a:p>
                  </a:txBody>
                  <a:tcPr marL="6834" marR="6834" marT="683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YKR097W</a:t>
                      </a:r>
                    </a:p>
                  </a:txBody>
                  <a:tcPr marL="6834" marR="6834" marT="683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chrXI</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7956.6469</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683.541361</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11.6403298</a:t>
                      </a:r>
                    </a:p>
                  </a:txBody>
                  <a:tcPr marL="6834" marR="6834" marT="6834" marB="0" anchor="b">
                    <a:lnL>
                      <a:noFill/>
                    </a:lnL>
                    <a:lnR>
                      <a:noFill/>
                    </a:lnR>
                    <a:lnT>
                      <a:noFill/>
                    </a:lnT>
                    <a:lnB>
                      <a:noFill/>
                    </a:lnB>
                  </a:tcPr>
                </a:tc>
                <a:extLst>
                  <a:ext uri="{0D108BD9-81ED-4DB2-BD59-A6C34878D82A}">
                    <a16:rowId xmlns:a16="http://schemas.microsoft.com/office/drawing/2014/main" val="1673058315"/>
                  </a:ext>
                </a:extLst>
              </a:tr>
              <a:tr h="178690">
                <a:tc>
                  <a:txBody>
                    <a:bodyPr/>
                    <a:lstStyle/>
                    <a:p>
                      <a:pPr algn="r" fontAlgn="b"/>
                      <a:r>
                        <a:rPr lang="en-US" sz="900" b="0" i="0" u="none" strike="noStrike">
                          <a:solidFill>
                            <a:srgbClr val="000000"/>
                          </a:solidFill>
                          <a:effectLst/>
                          <a:latin typeface="Calibri" panose="020F0502020204030204" pitchFamily="34" charset="0"/>
                        </a:rPr>
                        <a:t>2182</a:t>
                      </a:r>
                    </a:p>
                  </a:txBody>
                  <a:tcPr marL="6834" marR="6834" marT="683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YGR236C</a:t>
                      </a:r>
                    </a:p>
                  </a:txBody>
                  <a:tcPr marL="6834" marR="6834" marT="683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chrVII</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842.437353</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79.2032632</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10.636397</a:t>
                      </a:r>
                    </a:p>
                  </a:txBody>
                  <a:tcPr marL="6834" marR="6834" marT="6834" marB="0" anchor="b">
                    <a:lnL>
                      <a:noFill/>
                    </a:lnL>
                    <a:lnR>
                      <a:noFill/>
                    </a:lnR>
                    <a:lnT>
                      <a:noFill/>
                    </a:lnT>
                    <a:lnB>
                      <a:noFill/>
                    </a:lnB>
                  </a:tcPr>
                </a:tc>
                <a:extLst>
                  <a:ext uri="{0D108BD9-81ED-4DB2-BD59-A6C34878D82A}">
                    <a16:rowId xmlns:a16="http://schemas.microsoft.com/office/drawing/2014/main" val="3630760629"/>
                  </a:ext>
                </a:extLst>
              </a:tr>
              <a:tr h="178690">
                <a:tc>
                  <a:txBody>
                    <a:bodyPr/>
                    <a:lstStyle/>
                    <a:p>
                      <a:pPr algn="r" fontAlgn="b"/>
                      <a:r>
                        <a:rPr lang="en-US" sz="900" b="0" i="0" u="none" strike="noStrike">
                          <a:solidFill>
                            <a:srgbClr val="000000"/>
                          </a:solidFill>
                          <a:effectLst/>
                          <a:latin typeface="Calibri" panose="020F0502020204030204" pitchFamily="34" charset="0"/>
                        </a:rPr>
                        <a:t>3100</a:t>
                      </a:r>
                    </a:p>
                  </a:txBody>
                  <a:tcPr marL="6834" marR="6834" marT="683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YKL065W-A</a:t>
                      </a:r>
                    </a:p>
                  </a:txBody>
                  <a:tcPr marL="6834" marR="6834" marT="683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chrXI</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631.570884</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62.7179059</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10.0700251</a:t>
                      </a:r>
                    </a:p>
                  </a:txBody>
                  <a:tcPr marL="6834" marR="6834" marT="6834" marB="0" anchor="b">
                    <a:lnL>
                      <a:noFill/>
                    </a:lnL>
                    <a:lnR>
                      <a:noFill/>
                    </a:lnR>
                    <a:lnT>
                      <a:noFill/>
                    </a:lnT>
                    <a:lnB>
                      <a:noFill/>
                    </a:lnB>
                  </a:tcPr>
                </a:tc>
                <a:extLst>
                  <a:ext uri="{0D108BD9-81ED-4DB2-BD59-A6C34878D82A}">
                    <a16:rowId xmlns:a16="http://schemas.microsoft.com/office/drawing/2014/main" val="3411872853"/>
                  </a:ext>
                </a:extLst>
              </a:tr>
              <a:tr h="178690">
                <a:tc>
                  <a:txBody>
                    <a:bodyPr/>
                    <a:lstStyle/>
                    <a:p>
                      <a:pPr algn="r" fontAlgn="b"/>
                      <a:r>
                        <a:rPr lang="en-US" sz="900" b="0" i="0" u="none" strike="noStrike">
                          <a:solidFill>
                            <a:srgbClr val="000000"/>
                          </a:solidFill>
                          <a:effectLst/>
                          <a:latin typeface="Calibri" panose="020F0502020204030204" pitchFamily="34" charset="0"/>
                        </a:rPr>
                        <a:t>2971</a:t>
                      </a:r>
                    </a:p>
                  </a:txBody>
                  <a:tcPr marL="6834" marR="6834" marT="683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YJR094C</a:t>
                      </a:r>
                    </a:p>
                  </a:txBody>
                  <a:tcPr marL="6834" marR="6834" marT="683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chrX</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1333.294</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134.512988</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9.91200939</a:t>
                      </a:r>
                    </a:p>
                  </a:txBody>
                  <a:tcPr marL="6834" marR="6834" marT="6834" marB="0" anchor="b">
                    <a:lnL>
                      <a:noFill/>
                    </a:lnL>
                    <a:lnR>
                      <a:noFill/>
                    </a:lnR>
                    <a:lnT>
                      <a:noFill/>
                    </a:lnT>
                    <a:lnB>
                      <a:noFill/>
                    </a:lnB>
                  </a:tcPr>
                </a:tc>
                <a:extLst>
                  <a:ext uri="{0D108BD9-81ED-4DB2-BD59-A6C34878D82A}">
                    <a16:rowId xmlns:a16="http://schemas.microsoft.com/office/drawing/2014/main" val="1692397768"/>
                  </a:ext>
                </a:extLst>
              </a:tr>
              <a:tr h="178690">
                <a:tc>
                  <a:txBody>
                    <a:bodyPr/>
                    <a:lstStyle/>
                    <a:p>
                      <a:pPr algn="r" fontAlgn="b"/>
                      <a:r>
                        <a:rPr lang="en-US" sz="900" b="0" i="0" u="none" strike="noStrike">
                          <a:solidFill>
                            <a:srgbClr val="000000"/>
                          </a:solidFill>
                          <a:effectLst/>
                          <a:latin typeface="Calibri" panose="020F0502020204030204" pitchFamily="34" charset="0"/>
                        </a:rPr>
                        <a:t>1169</a:t>
                      </a:r>
                    </a:p>
                  </a:txBody>
                  <a:tcPr marL="6834" marR="6834" marT="683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YDR343C</a:t>
                      </a:r>
                    </a:p>
                  </a:txBody>
                  <a:tcPr marL="6834" marR="6834" marT="683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chrIV</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9305.16495</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1053.29715</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8.8343208</a:t>
                      </a:r>
                    </a:p>
                  </a:txBody>
                  <a:tcPr marL="6834" marR="6834" marT="6834" marB="0" anchor="b">
                    <a:lnL>
                      <a:noFill/>
                    </a:lnL>
                    <a:lnR>
                      <a:noFill/>
                    </a:lnR>
                    <a:lnT>
                      <a:noFill/>
                    </a:lnT>
                    <a:lnB>
                      <a:noFill/>
                    </a:lnB>
                  </a:tcPr>
                </a:tc>
                <a:extLst>
                  <a:ext uri="{0D108BD9-81ED-4DB2-BD59-A6C34878D82A}">
                    <a16:rowId xmlns:a16="http://schemas.microsoft.com/office/drawing/2014/main" val="3660951424"/>
                  </a:ext>
                </a:extLst>
              </a:tr>
              <a:tr h="178690">
                <a:tc>
                  <a:txBody>
                    <a:bodyPr/>
                    <a:lstStyle/>
                    <a:p>
                      <a:pPr algn="r" fontAlgn="b"/>
                      <a:r>
                        <a:rPr lang="en-US" sz="900" b="0" i="0" u="none" strike="noStrike">
                          <a:solidFill>
                            <a:srgbClr val="000000"/>
                          </a:solidFill>
                          <a:effectLst/>
                          <a:latin typeface="Calibri" panose="020F0502020204030204" pitchFamily="34" charset="0"/>
                        </a:rPr>
                        <a:t>3553</a:t>
                      </a:r>
                    </a:p>
                  </a:txBody>
                  <a:tcPr marL="6834" marR="6834" marT="6834"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YLR174W</a:t>
                      </a:r>
                    </a:p>
                  </a:txBody>
                  <a:tcPr marL="6834" marR="6834" marT="683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chrXII</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5428.72176</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620.55044</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8.7482361</a:t>
                      </a:r>
                    </a:p>
                  </a:txBody>
                  <a:tcPr marL="6834" marR="6834" marT="6834" marB="0" anchor="b">
                    <a:lnL>
                      <a:noFill/>
                    </a:lnL>
                    <a:lnR>
                      <a:noFill/>
                    </a:lnR>
                    <a:lnT>
                      <a:noFill/>
                    </a:lnT>
                    <a:lnB>
                      <a:noFill/>
                    </a:lnB>
                  </a:tcPr>
                </a:tc>
                <a:extLst>
                  <a:ext uri="{0D108BD9-81ED-4DB2-BD59-A6C34878D82A}">
                    <a16:rowId xmlns:a16="http://schemas.microsoft.com/office/drawing/2014/main" val="1246079478"/>
                  </a:ext>
                </a:extLst>
              </a:tr>
              <a:tr h="178690">
                <a:tc>
                  <a:txBody>
                    <a:bodyPr/>
                    <a:lstStyle/>
                    <a:p>
                      <a:pPr algn="r" fontAlgn="b"/>
                      <a:r>
                        <a:rPr lang="en-US" sz="900" b="0" i="0" u="none" strike="noStrike">
                          <a:solidFill>
                            <a:srgbClr val="000000"/>
                          </a:solidFill>
                          <a:effectLst/>
                          <a:latin typeface="Calibri" panose="020F0502020204030204" pitchFamily="34" charset="0"/>
                        </a:rPr>
                        <a:t>3735</a:t>
                      </a:r>
                    </a:p>
                  </a:txBody>
                  <a:tcPr marL="6834" marR="6834" marT="683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YLR377C</a:t>
                      </a:r>
                    </a:p>
                  </a:txBody>
                  <a:tcPr marL="6834" marR="6834" marT="683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chrXII</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1755.88875</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210.184191</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8.35404768</a:t>
                      </a:r>
                    </a:p>
                  </a:txBody>
                  <a:tcPr marL="6834" marR="6834" marT="6834" marB="0" anchor="b">
                    <a:lnL>
                      <a:noFill/>
                    </a:lnL>
                    <a:lnR>
                      <a:noFill/>
                    </a:lnR>
                    <a:lnT>
                      <a:noFill/>
                    </a:lnT>
                    <a:lnB>
                      <a:noFill/>
                    </a:lnB>
                  </a:tcPr>
                </a:tc>
                <a:extLst>
                  <a:ext uri="{0D108BD9-81ED-4DB2-BD59-A6C34878D82A}">
                    <a16:rowId xmlns:a16="http://schemas.microsoft.com/office/drawing/2014/main" val="718319068"/>
                  </a:ext>
                </a:extLst>
              </a:tr>
              <a:tr h="178690">
                <a:tc>
                  <a:txBody>
                    <a:bodyPr/>
                    <a:lstStyle/>
                    <a:p>
                      <a:pPr algn="r" fontAlgn="b"/>
                      <a:r>
                        <a:rPr lang="en-US" sz="900" b="0" i="0" u="none" strike="noStrike">
                          <a:solidFill>
                            <a:srgbClr val="000000"/>
                          </a:solidFill>
                          <a:effectLst/>
                          <a:latin typeface="Calibri" panose="020F0502020204030204" pitchFamily="34" charset="0"/>
                        </a:rPr>
                        <a:t>2189</a:t>
                      </a:r>
                    </a:p>
                  </a:txBody>
                  <a:tcPr marL="6834" marR="6834" marT="683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YGR243W</a:t>
                      </a:r>
                    </a:p>
                  </a:txBody>
                  <a:tcPr marL="6834" marR="6834" marT="683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chrVII</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2473.95172</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299.46063</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8.26135882</a:t>
                      </a:r>
                    </a:p>
                  </a:txBody>
                  <a:tcPr marL="6834" marR="6834" marT="6834" marB="0" anchor="b">
                    <a:lnL>
                      <a:noFill/>
                    </a:lnL>
                    <a:lnR>
                      <a:noFill/>
                    </a:lnR>
                    <a:lnT>
                      <a:noFill/>
                    </a:lnT>
                    <a:lnB>
                      <a:noFill/>
                    </a:lnB>
                  </a:tcPr>
                </a:tc>
                <a:extLst>
                  <a:ext uri="{0D108BD9-81ED-4DB2-BD59-A6C34878D82A}">
                    <a16:rowId xmlns:a16="http://schemas.microsoft.com/office/drawing/2014/main" val="3656895264"/>
                  </a:ext>
                </a:extLst>
              </a:tr>
              <a:tr h="178690">
                <a:tc>
                  <a:txBody>
                    <a:bodyPr/>
                    <a:lstStyle/>
                    <a:p>
                      <a:pPr algn="r" fontAlgn="b"/>
                      <a:r>
                        <a:rPr lang="en-US" sz="900" b="0" i="0" u="none" strike="noStrike">
                          <a:solidFill>
                            <a:srgbClr val="000000"/>
                          </a:solidFill>
                          <a:effectLst/>
                          <a:latin typeface="Calibri" panose="020F0502020204030204" pitchFamily="34" charset="0"/>
                        </a:rPr>
                        <a:t>4884</a:t>
                      </a:r>
                    </a:p>
                  </a:txBody>
                  <a:tcPr marL="6834" marR="6834" marT="683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YOR100C</a:t>
                      </a:r>
                    </a:p>
                  </a:txBody>
                  <a:tcPr marL="6834" marR="6834" marT="683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chrXV</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2479.38096</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328.065771</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7.55757285</a:t>
                      </a:r>
                    </a:p>
                  </a:txBody>
                  <a:tcPr marL="6834" marR="6834" marT="6834" marB="0" anchor="b">
                    <a:lnL>
                      <a:noFill/>
                    </a:lnL>
                    <a:lnR>
                      <a:noFill/>
                    </a:lnR>
                    <a:lnT>
                      <a:noFill/>
                    </a:lnT>
                    <a:lnB>
                      <a:noFill/>
                    </a:lnB>
                  </a:tcPr>
                </a:tc>
                <a:extLst>
                  <a:ext uri="{0D108BD9-81ED-4DB2-BD59-A6C34878D82A}">
                    <a16:rowId xmlns:a16="http://schemas.microsoft.com/office/drawing/2014/main" val="1655163392"/>
                  </a:ext>
                </a:extLst>
              </a:tr>
              <a:tr h="178690">
                <a:tc>
                  <a:txBody>
                    <a:bodyPr/>
                    <a:lstStyle/>
                    <a:p>
                      <a:pPr algn="r" fontAlgn="b"/>
                      <a:r>
                        <a:rPr lang="en-US" sz="900" b="0" i="0" u="none" strike="noStrike">
                          <a:solidFill>
                            <a:srgbClr val="000000"/>
                          </a:solidFill>
                          <a:effectLst/>
                          <a:latin typeface="Calibri" panose="020F0502020204030204" pitchFamily="34" charset="0"/>
                        </a:rPr>
                        <a:t>2381</a:t>
                      </a:r>
                    </a:p>
                  </a:txBody>
                  <a:tcPr marL="6834" marR="6834" marT="683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YHR096C</a:t>
                      </a:r>
                    </a:p>
                  </a:txBody>
                  <a:tcPr marL="6834" marR="6834" marT="683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chrVIII</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4351.90456</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625.429805</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6.95826218</a:t>
                      </a:r>
                    </a:p>
                  </a:txBody>
                  <a:tcPr marL="6834" marR="6834" marT="6834" marB="0" anchor="b">
                    <a:lnL>
                      <a:noFill/>
                    </a:lnL>
                    <a:lnR>
                      <a:noFill/>
                    </a:lnR>
                    <a:lnT>
                      <a:noFill/>
                    </a:lnT>
                    <a:lnB>
                      <a:noFill/>
                    </a:lnB>
                  </a:tcPr>
                </a:tc>
                <a:extLst>
                  <a:ext uri="{0D108BD9-81ED-4DB2-BD59-A6C34878D82A}">
                    <a16:rowId xmlns:a16="http://schemas.microsoft.com/office/drawing/2014/main" val="1419660055"/>
                  </a:ext>
                </a:extLst>
              </a:tr>
              <a:tr h="178690">
                <a:tc>
                  <a:txBody>
                    <a:bodyPr/>
                    <a:lstStyle/>
                    <a:p>
                      <a:pPr algn="r" fontAlgn="b"/>
                      <a:r>
                        <a:rPr lang="en-US" sz="900" b="0" i="0" u="none" strike="noStrike">
                          <a:solidFill>
                            <a:srgbClr val="000000"/>
                          </a:solidFill>
                          <a:effectLst/>
                          <a:latin typeface="Calibri" panose="020F0502020204030204" pitchFamily="34" charset="0"/>
                        </a:rPr>
                        <a:t>1494</a:t>
                      </a:r>
                    </a:p>
                  </a:txBody>
                  <a:tcPr marL="6834" marR="6834" marT="683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YER065C</a:t>
                      </a:r>
                    </a:p>
                  </a:txBody>
                  <a:tcPr marL="6834" marR="6834" marT="683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chrV</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4869.45222</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700.907594</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6.94735263</a:t>
                      </a:r>
                    </a:p>
                  </a:txBody>
                  <a:tcPr marL="6834" marR="6834" marT="6834" marB="0" anchor="b">
                    <a:lnL>
                      <a:noFill/>
                    </a:lnL>
                    <a:lnR>
                      <a:noFill/>
                    </a:lnR>
                    <a:lnT>
                      <a:noFill/>
                    </a:lnT>
                    <a:lnB>
                      <a:noFill/>
                    </a:lnB>
                  </a:tcPr>
                </a:tc>
                <a:extLst>
                  <a:ext uri="{0D108BD9-81ED-4DB2-BD59-A6C34878D82A}">
                    <a16:rowId xmlns:a16="http://schemas.microsoft.com/office/drawing/2014/main" val="2788575411"/>
                  </a:ext>
                </a:extLst>
              </a:tr>
              <a:tr h="178690">
                <a:tc>
                  <a:txBody>
                    <a:bodyPr/>
                    <a:lstStyle/>
                    <a:p>
                      <a:pPr algn="r" fontAlgn="b"/>
                      <a:r>
                        <a:rPr lang="en-US" sz="900" b="0" i="0" u="none" strike="noStrike">
                          <a:solidFill>
                            <a:srgbClr val="000000"/>
                          </a:solidFill>
                          <a:effectLst/>
                          <a:latin typeface="Calibri" panose="020F0502020204030204" pitchFamily="34" charset="0"/>
                        </a:rPr>
                        <a:t>376</a:t>
                      </a:r>
                    </a:p>
                  </a:txBody>
                  <a:tcPr marL="6834" marR="6834" marT="683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YBR201C-A</a:t>
                      </a:r>
                    </a:p>
                  </a:txBody>
                  <a:tcPr marL="6834" marR="6834" marT="683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chrII</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1432.23026</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209.030956</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6.85176152</a:t>
                      </a:r>
                    </a:p>
                  </a:txBody>
                  <a:tcPr marL="6834" marR="6834" marT="6834" marB="0" anchor="b">
                    <a:lnL>
                      <a:noFill/>
                    </a:lnL>
                    <a:lnR>
                      <a:noFill/>
                    </a:lnR>
                    <a:lnT>
                      <a:noFill/>
                    </a:lnT>
                    <a:lnB>
                      <a:noFill/>
                    </a:lnB>
                  </a:tcPr>
                </a:tc>
                <a:extLst>
                  <a:ext uri="{0D108BD9-81ED-4DB2-BD59-A6C34878D82A}">
                    <a16:rowId xmlns:a16="http://schemas.microsoft.com/office/drawing/2014/main" val="3133270334"/>
                  </a:ext>
                </a:extLst>
              </a:tr>
              <a:tr h="178690">
                <a:tc>
                  <a:txBody>
                    <a:bodyPr/>
                    <a:lstStyle/>
                    <a:p>
                      <a:pPr algn="r" fontAlgn="b"/>
                      <a:r>
                        <a:rPr lang="en-US" sz="900" b="0" i="0" u="none" strike="noStrike">
                          <a:solidFill>
                            <a:srgbClr val="000000"/>
                          </a:solidFill>
                          <a:effectLst/>
                          <a:latin typeface="Calibri" panose="020F0502020204030204" pitchFamily="34" charset="0"/>
                        </a:rPr>
                        <a:t>1415</a:t>
                      </a:r>
                    </a:p>
                  </a:txBody>
                  <a:tcPr marL="6834" marR="6834" marT="683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YEL065W</a:t>
                      </a:r>
                    </a:p>
                  </a:txBody>
                  <a:tcPr marL="6834" marR="6834" marT="683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chrV</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933.099369</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141.875776</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6.57687589</a:t>
                      </a:r>
                    </a:p>
                  </a:txBody>
                  <a:tcPr marL="6834" marR="6834" marT="6834" marB="0" anchor="b">
                    <a:lnL>
                      <a:noFill/>
                    </a:lnL>
                    <a:lnR>
                      <a:noFill/>
                    </a:lnR>
                    <a:lnT>
                      <a:noFill/>
                    </a:lnT>
                    <a:lnB>
                      <a:noFill/>
                    </a:lnB>
                  </a:tcPr>
                </a:tc>
                <a:extLst>
                  <a:ext uri="{0D108BD9-81ED-4DB2-BD59-A6C34878D82A}">
                    <a16:rowId xmlns:a16="http://schemas.microsoft.com/office/drawing/2014/main" val="4137293417"/>
                  </a:ext>
                </a:extLst>
              </a:tr>
              <a:tr h="178690">
                <a:tc>
                  <a:txBody>
                    <a:bodyPr/>
                    <a:lstStyle/>
                    <a:p>
                      <a:pPr algn="r" fontAlgn="b"/>
                      <a:r>
                        <a:rPr lang="en-US" sz="900" b="0" i="0" u="none" strike="noStrike">
                          <a:solidFill>
                            <a:srgbClr val="000000"/>
                          </a:solidFill>
                          <a:effectLst/>
                          <a:latin typeface="Calibri" panose="020F0502020204030204" pitchFamily="34" charset="0"/>
                        </a:rPr>
                        <a:t>5402</a:t>
                      </a:r>
                    </a:p>
                  </a:txBody>
                  <a:tcPr marL="6834" marR="6834" marT="6834"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YPR001W</a:t>
                      </a:r>
                    </a:p>
                  </a:txBody>
                  <a:tcPr marL="6834" marR="6834" marT="683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chrXVI</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3611.01027</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583.512818</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6.18839922</a:t>
                      </a:r>
                    </a:p>
                  </a:txBody>
                  <a:tcPr marL="6834" marR="6834" marT="6834" marB="0" anchor="b">
                    <a:lnL>
                      <a:noFill/>
                    </a:lnL>
                    <a:lnR>
                      <a:noFill/>
                    </a:lnR>
                    <a:lnT>
                      <a:noFill/>
                    </a:lnT>
                    <a:lnB>
                      <a:noFill/>
                    </a:lnB>
                  </a:tcPr>
                </a:tc>
                <a:extLst>
                  <a:ext uri="{0D108BD9-81ED-4DB2-BD59-A6C34878D82A}">
                    <a16:rowId xmlns:a16="http://schemas.microsoft.com/office/drawing/2014/main" val="1868762320"/>
                  </a:ext>
                </a:extLst>
              </a:tr>
              <a:tr h="178690">
                <a:tc>
                  <a:txBody>
                    <a:bodyPr/>
                    <a:lstStyle/>
                    <a:p>
                      <a:pPr algn="r" fontAlgn="b"/>
                      <a:r>
                        <a:rPr lang="en-US" sz="900" b="0" i="0" u="none" strike="noStrike">
                          <a:solidFill>
                            <a:srgbClr val="000000"/>
                          </a:solidFill>
                          <a:effectLst/>
                          <a:latin typeface="Calibri" panose="020F0502020204030204" pitchFamily="34" charset="0"/>
                        </a:rPr>
                        <a:t>5404</a:t>
                      </a:r>
                    </a:p>
                  </a:txBody>
                  <a:tcPr marL="6834" marR="6834" marT="683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YPR002W</a:t>
                      </a:r>
                    </a:p>
                  </a:txBody>
                  <a:tcPr marL="6834" marR="6834" marT="683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chrXVI</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4672.19904</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758.362591</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6.16090389</a:t>
                      </a:r>
                    </a:p>
                  </a:txBody>
                  <a:tcPr marL="6834" marR="6834" marT="6834" marB="0" anchor="b">
                    <a:lnL>
                      <a:noFill/>
                    </a:lnL>
                    <a:lnR>
                      <a:noFill/>
                    </a:lnR>
                    <a:lnT>
                      <a:noFill/>
                    </a:lnT>
                    <a:lnB>
                      <a:noFill/>
                    </a:lnB>
                  </a:tcPr>
                </a:tc>
                <a:extLst>
                  <a:ext uri="{0D108BD9-81ED-4DB2-BD59-A6C34878D82A}">
                    <a16:rowId xmlns:a16="http://schemas.microsoft.com/office/drawing/2014/main" val="459392038"/>
                  </a:ext>
                </a:extLst>
              </a:tr>
              <a:tr h="178690">
                <a:tc>
                  <a:txBody>
                    <a:bodyPr/>
                    <a:lstStyle/>
                    <a:p>
                      <a:pPr algn="r" fontAlgn="b"/>
                      <a:r>
                        <a:rPr lang="en-US" sz="900" b="0" i="0" u="none" strike="noStrike">
                          <a:solidFill>
                            <a:srgbClr val="000000"/>
                          </a:solidFill>
                          <a:effectLst/>
                          <a:latin typeface="Calibri" panose="020F0502020204030204" pitchFamily="34" charset="0"/>
                        </a:rPr>
                        <a:t>1086</a:t>
                      </a:r>
                    </a:p>
                  </a:txBody>
                  <a:tcPr marL="6834" marR="6834" marT="6834"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YDR256C</a:t>
                      </a:r>
                    </a:p>
                  </a:txBody>
                  <a:tcPr marL="6834" marR="6834" marT="683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chrIV</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2670.85759</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441.678496</a:t>
                      </a:r>
                    </a:p>
                  </a:txBody>
                  <a:tcPr marL="6834" marR="6834" marT="6834"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6.04706276</a:t>
                      </a:r>
                    </a:p>
                  </a:txBody>
                  <a:tcPr marL="6834" marR="6834" marT="6834" marB="0" anchor="b">
                    <a:lnL>
                      <a:noFill/>
                    </a:lnL>
                    <a:lnR>
                      <a:noFill/>
                    </a:lnR>
                    <a:lnT>
                      <a:noFill/>
                    </a:lnT>
                    <a:lnB>
                      <a:noFill/>
                    </a:lnB>
                  </a:tcPr>
                </a:tc>
                <a:extLst>
                  <a:ext uri="{0D108BD9-81ED-4DB2-BD59-A6C34878D82A}">
                    <a16:rowId xmlns:a16="http://schemas.microsoft.com/office/drawing/2014/main" val="2820101904"/>
                  </a:ext>
                </a:extLst>
              </a:tr>
            </a:tbl>
          </a:graphicData>
        </a:graphic>
      </p:graphicFrame>
      <p:sp>
        <p:nvSpPr>
          <p:cNvPr id="5" name="TextBox 4">
            <a:extLst>
              <a:ext uri="{FF2B5EF4-FFF2-40B4-BE49-F238E27FC236}">
                <a16:creationId xmlns:a16="http://schemas.microsoft.com/office/drawing/2014/main" id="{636B402D-BA95-1841-A707-3995B3EB72CD}"/>
              </a:ext>
            </a:extLst>
          </p:cNvPr>
          <p:cNvSpPr txBox="1"/>
          <p:nvPr/>
        </p:nvSpPr>
        <p:spPr>
          <a:xfrm>
            <a:off x="7376160" y="5547364"/>
            <a:ext cx="2637453" cy="1200329"/>
          </a:xfrm>
          <a:prstGeom prst="rect">
            <a:avLst/>
          </a:prstGeom>
          <a:noFill/>
        </p:spPr>
        <p:txBody>
          <a:bodyPr wrap="none" rtlCol="0">
            <a:spAutoFit/>
          </a:bodyPr>
          <a:lstStyle/>
          <a:p>
            <a:r>
              <a:rPr lang="en-US" dirty="0"/>
              <a:t>40% localization</a:t>
            </a:r>
          </a:p>
          <a:p>
            <a:r>
              <a:rPr lang="en-US" dirty="0"/>
              <a:t>21.4% cellular process</a:t>
            </a:r>
          </a:p>
          <a:p>
            <a:r>
              <a:rPr lang="en-US" dirty="0"/>
              <a:t>28.6% metabolic process</a:t>
            </a:r>
          </a:p>
          <a:p>
            <a:r>
              <a:rPr lang="en-US" dirty="0"/>
              <a:t>7.1% response to stimulus</a:t>
            </a:r>
          </a:p>
        </p:txBody>
      </p:sp>
    </p:spTree>
    <p:extLst>
      <p:ext uri="{BB962C8B-B14F-4D97-AF65-F5344CB8AC3E}">
        <p14:creationId xmlns:p14="http://schemas.microsoft.com/office/powerpoint/2010/main" val="7786666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3A7E345C-A799-5043-9726-56BC86BCF976}"/>
              </a:ext>
            </a:extLst>
          </p:cNvPr>
          <p:cNvPicPr>
            <a:picLocks noChangeAspect="1"/>
          </p:cNvPicPr>
          <p:nvPr/>
        </p:nvPicPr>
        <p:blipFill>
          <a:blip r:embed="rId3"/>
          <a:stretch>
            <a:fillRect/>
          </a:stretch>
        </p:blipFill>
        <p:spPr>
          <a:xfrm>
            <a:off x="5943100" y="572564"/>
            <a:ext cx="5712869" cy="5712869"/>
          </a:xfrm>
          <a:prstGeom prst="rect">
            <a:avLst/>
          </a:prstGeom>
        </p:spPr>
      </p:pic>
      <p:pic>
        <p:nvPicPr>
          <p:cNvPr id="8" name="Picture 7">
            <a:extLst>
              <a:ext uri="{FF2B5EF4-FFF2-40B4-BE49-F238E27FC236}">
                <a16:creationId xmlns:a16="http://schemas.microsoft.com/office/drawing/2014/main" id="{8C9EB04D-3EF6-C041-8289-93111822FFE4}"/>
              </a:ext>
            </a:extLst>
          </p:cNvPr>
          <p:cNvPicPr>
            <a:picLocks noChangeAspect="1"/>
          </p:cNvPicPr>
          <p:nvPr/>
        </p:nvPicPr>
        <p:blipFill>
          <a:blip r:embed="rId4"/>
          <a:stretch>
            <a:fillRect/>
          </a:stretch>
        </p:blipFill>
        <p:spPr>
          <a:xfrm>
            <a:off x="312598" y="572564"/>
            <a:ext cx="5749811" cy="5712869"/>
          </a:xfrm>
          <a:prstGeom prst="rect">
            <a:avLst/>
          </a:prstGeom>
        </p:spPr>
      </p:pic>
      <p:sp>
        <p:nvSpPr>
          <p:cNvPr id="15" name="TextBox 14">
            <a:extLst>
              <a:ext uri="{FF2B5EF4-FFF2-40B4-BE49-F238E27FC236}">
                <a16:creationId xmlns:a16="http://schemas.microsoft.com/office/drawing/2014/main" id="{4F6B722A-DF80-334C-8BDE-7A943BCAD0D6}"/>
              </a:ext>
            </a:extLst>
          </p:cNvPr>
          <p:cNvSpPr txBox="1"/>
          <p:nvPr/>
        </p:nvSpPr>
        <p:spPr>
          <a:xfrm>
            <a:off x="152298" y="1055451"/>
            <a:ext cx="461665" cy="5046045"/>
          </a:xfrm>
          <a:prstGeom prst="rect">
            <a:avLst/>
          </a:prstGeom>
          <a:solidFill>
            <a:schemeClr val="bg1"/>
          </a:solidFill>
        </p:spPr>
        <p:txBody>
          <a:bodyPr vert="vert270" wrap="square" rtlCol="0">
            <a:spAutoFit/>
          </a:bodyPr>
          <a:lstStyle/>
          <a:p>
            <a:pPr algn="ctr"/>
            <a:r>
              <a:rPr lang="en-US" dirty="0"/>
              <a:t>Number of Genes</a:t>
            </a:r>
          </a:p>
        </p:txBody>
      </p:sp>
      <p:sp>
        <p:nvSpPr>
          <p:cNvPr id="16" name="TextBox 15">
            <a:extLst>
              <a:ext uri="{FF2B5EF4-FFF2-40B4-BE49-F238E27FC236}">
                <a16:creationId xmlns:a16="http://schemas.microsoft.com/office/drawing/2014/main" id="{AADB15C7-CC32-0248-B542-83F6B3C7986E}"/>
              </a:ext>
            </a:extLst>
          </p:cNvPr>
          <p:cNvSpPr txBox="1"/>
          <p:nvPr/>
        </p:nvSpPr>
        <p:spPr>
          <a:xfrm>
            <a:off x="1809002" y="6071162"/>
            <a:ext cx="9292386" cy="369332"/>
          </a:xfrm>
          <a:prstGeom prst="rect">
            <a:avLst/>
          </a:prstGeom>
          <a:solidFill>
            <a:schemeClr val="bg1"/>
          </a:solidFill>
        </p:spPr>
        <p:txBody>
          <a:bodyPr wrap="square" rtlCol="0">
            <a:spAutoFit/>
          </a:bodyPr>
          <a:lstStyle/>
          <a:p>
            <a:pPr algn="ctr"/>
            <a:r>
              <a:rPr lang="en-US" dirty="0"/>
              <a:t>Ratio sample/ancestor mean normalized </a:t>
            </a:r>
            <a:r>
              <a:rPr lang="en-US" dirty="0" err="1"/>
              <a:t>cpm</a:t>
            </a:r>
            <a:r>
              <a:rPr lang="en-US" dirty="0"/>
              <a:t> (3 reps)</a:t>
            </a:r>
          </a:p>
        </p:txBody>
      </p:sp>
      <p:sp>
        <p:nvSpPr>
          <p:cNvPr id="17" name="TextBox 16">
            <a:extLst>
              <a:ext uri="{FF2B5EF4-FFF2-40B4-BE49-F238E27FC236}">
                <a16:creationId xmlns:a16="http://schemas.microsoft.com/office/drawing/2014/main" id="{3B0CE7C4-508A-D64E-B7F3-02DB88878416}"/>
              </a:ext>
            </a:extLst>
          </p:cNvPr>
          <p:cNvSpPr txBox="1"/>
          <p:nvPr/>
        </p:nvSpPr>
        <p:spPr>
          <a:xfrm>
            <a:off x="5490041" y="33883"/>
            <a:ext cx="1144737" cy="400110"/>
          </a:xfrm>
          <a:prstGeom prst="rect">
            <a:avLst/>
          </a:prstGeom>
          <a:noFill/>
        </p:spPr>
        <p:txBody>
          <a:bodyPr wrap="none" rtlCol="0">
            <a:spAutoFit/>
          </a:bodyPr>
          <a:lstStyle/>
          <a:p>
            <a:r>
              <a:rPr lang="en-US" sz="2000" b="1" dirty="0"/>
              <a:t>Trisomy I</a:t>
            </a:r>
          </a:p>
        </p:txBody>
      </p:sp>
    </p:spTree>
    <p:extLst>
      <p:ext uri="{BB962C8B-B14F-4D97-AF65-F5344CB8AC3E}">
        <p14:creationId xmlns:p14="http://schemas.microsoft.com/office/powerpoint/2010/main" val="1028458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DE66BE4-620A-1D4E-B02B-1500265CD0FE}"/>
              </a:ext>
            </a:extLst>
          </p:cNvPr>
          <p:cNvPicPr>
            <a:picLocks noChangeAspect="1"/>
          </p:cNvPicPr>
          <p:nvPr/>
        </p:nvPicPr>
        <p:blipFill>
          <a:blip r:embed="rId2"/>
          <a:stretch>
            <a:fillRect/>
          </a:stretch>
        </p:blipFill>
        <p:spPr>
          <a:xfrm>
            <a:off x="6096000" y="0"/>
            <a:ext cx="6400800" cy="6400800"/>
          </a:xfrm>
          <a:prstGeom prst="rect">
            <a:avLst/>
          </a:prstGeom>
        </p:spPr>
      </p:pic>
      <p:pic>
        <p:nvPicPr>
          <p:cNvPr id="5" name="Picture 4">
            <a:extLst>
              <a:ext uri="{FF2B5EF4-FFF2-40B4-BE49-F238E27FC236}">
                <a16:creationId xmlns:a16="http://schemas.microsoft.com/office/drawing/2014/main" id="{EE6E5478-5661-7A41-B738-A43D3BD94DEF}"/>
              </a:ext>
            </a:extLst>
          </p:cNvPr>
          <p:cNvPicPr>
            <a:picLocks noChangeAspect="1"/>
          </p:cNvPicPr>
          <p:nvPr/>
        </p:nvPicPr>
        <p:blipFill>
          <a:blip r:embed="rId3"/>
          <a:stretch>
            <a:fillRect/>
          </a:stretch>
        </p:blipFill>
        <p:spPr>
          <a:xfrm>
            <a:off x="0" y="0"/>
            <a:ext cx="6400800" cy="6400800"/>
          </a:xfrm>
          <a:prstGeom prst="rect">
            <a:avLst/>
          </a:prstGeom>
        </p:spPr>
      </p:pic>
      <p:graphicFrame>
        <p:nvGraphicFramePr>
          <p:cNvPr id="2" name="Table 1">
            <a:extLst>
              <a:ext uri="{FF2B5EF4-FFF2-40B4-BE49-F238E27FC236}">
                <a16:creationId xmlns:a16="http://schemas.microsoft.com/office/drawing/2014/main" id="{E446FE3D-959A-2446-A2F8-6F69B8EC65CA}"/>
              </a:ext>
            </a:extLst>
          </p:cNvPr>
          <p:cNvGraphicFramePr>
            <a:graphicFrameLocks noGrp="1"/>
          </p:cNvGraphicFramePr>
          <p:nvPr>
            <p:extLst>
              <p:ext uri="{D42A27DB-BD31-4B8C-83A1-F6EECF244321}">
                <p14:modId xmlns:p14="http://schemas.microsoft.com/office/powerpoint/2010/main" val="356180602"/>
              </p:ext>
            </p:extLst>
          </p:nvPr>
        </p:nvGraphicFramePr>
        <p:xfrm>
          <a:off x="1632204" y="1001363"/>
          <a:ext cx="4951476" cy="2729387"/>
        </p:xfrm>
        <a:graphic>
          <a:graphicData uri="http://schemas.openxmlformats.org/drawingml/2006/table">
            <a:tbl>
              <a:tblPr/>
              <a:tblGrid>
                <a:gridCol w="825246">
                  <a:extLst>
                    <a:ext uri="{9D8B030D-6E8A-4147-A177-3AD203B41FA5}">
                      <a16:colId xmlns:a16="http://schemas.microsoft.com/office/drawing/2014/main" val="2877801140"/>
                    </a:ext>
                  </a:extLst>
                </a:gridCol>
                <a:gridCol w="825246">
                  <a:extLst>
                    <a:ext uri="{9D8B030D-6E8A-4147-A177-3AD203B41FA5}">
                      <a16:colId xmlns:a16="http://schemas.microsoft.com/office/drawing/2014/main" val="2316527621"/>
                    </a:ext>
                  </a:extLst>
                </a:gridCol>
                <a:gridCol w="825246">
                  <a:extLst>
                    <a:ext uri="{9D8B030D-6E8A-4147-A177-3AD203B41FA5}">
                      <a16:colId xmlns:a16="http://schemas.microsoft.com/office/drawing/2014/main" val="2548472749"/>
                    </a:ext>
                  </a:extLst>
                </a:gridCol>
                <a:gridCol w="825246">
                  <a:extLst>
                    <a:ext uri="{9D8B030D-6E8A-4147-A177-3AD203B41FA5}">
                      <a16:colId xmlns:a16="http://schemas.microsoft.com/office/drawing/2014/main" val="2158041233"/>
                    </a:ext>
                  </a:extLst>
                </a:gridCol>
                <a:gridCol w="825246">
                  <a:extLst>
                    <a:ext uri="{9D8B030D-6E8A-4147-A177-3AD203B41FA5}">
                      <a16:colId xmlns:a16="http://schemas.microsoft.com/office/drawing/2014/main" val="1772130295"/>
                    </a:ext>
                  </a:extLst>
                </a:gridCol>
                <a:gridCol w="825246">
                  <a:extLst>
                    <a:ext uri="{9D8B030D-6E8A-4147-A177-3AD203B41FA5}">
                      <a16:colId xmlns:a16="http://schemas.microsoft.com/office/drawing/2014/main" val="3641254324"/>
                    </a:ext>
                  </a:extLst>
                </a:gridCol>
              </a:tblGrid>
              <a:tr h="511923">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genes</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chr</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sampleMean</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ancMean</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sampleOverAnc</a:t>
                      </a:r>
                    </a:p>
                  </a:txBody>
                  <a:tcPr marL="9525" marR="9525" marT="9525" marB="0" anchor="b">
                    <a:lnL>
                      <a:noFill/>
                    </a:lnL>
                    <a:lnR>
                      <a:noFill/>
                    </a:lnR>
                    <a:lnT>
                      <a:noFill/>
                    </a:lnT>
                    <a:lnB>
                      <a:noFill/>
                    </a:lnB>
                  </a:tcPr>
                </a:tc>
                <a:extLst>
                  <a:ext uri="{0D108BD9-81ED-4DB2-BD59-A6C34878D82A}">
                    <a16:rowId xmlns:a16="http://schemas.microsoft.com/office/drawing/2014/main" val="2393088285"/>
                  </a:ext>
                </a:extLst>
              </a:tr>
              <a:tr h="277183">
                <a:tc>
                  <a:txBody>
                    <a:bodyPr/>
                    <a:lstStyle/>
                    <a:p>
                      <a:pPr algn="r" fontAlgn="b"/>
                      <a:r>
                        <a:rPr lang="en-US" sz="1200" b="0" i="0" u="none" strike="noStrike">
                          <a:solidFill>
                            <a:srgbClr val="000000"/>
                          </a:solidFill>
                          <a:effectLst/>
                          <a:latin typeface="Calibri" panose="020F0502020204030204" pitchFamily="34" charset="0"/>
                        </a:rPr>
                        <a:t>820</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YDL218W</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chrIV</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2839.53573</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68.543176</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41.4269647</a:t>
                      </a:r>
                    </a:p>
                  </a:txBody>
                  <a:tcPr marL="9525" marR="9525" marT="9525" marB="0" anchor="b">
                    <a:lnL>
                      <a:noFill/>
                    </a:lnL>
                    <a:lnR>
                      <a:noFill/>
                    </a:lnR>
                    <a:lnT>
                      <a:noFill/>
                    </a:lnT>
                    <a:lnB>
                      <a:noFill/>
                    </a:lnB>
                  </a:tcPr>
                </a:tc>
                <a:extLst>
                  <a:ext uri="{0D108BD9-81ED-4DB2-BD59-A6C34878D82A}">
                    <a16:rowId xmlns:a16="http://schemas.microsoft.com/office/drawing/2014/main" val="2609775404"/>
                  </a:ext>
                </a:extLst>
              </a:tr>
              <a:tr h="277183">
                <a:tc>
                  <a:txBody>
                    <a:bodyPr/>
                    <a:lstStyle/>
                    <a:p>
                      <a:pPr algn="r" fontAlgn="b"/>
                      <a:r>
                        <a:rPr lang="en-US" sz="1200" b="0" i="0" u="none" strike="noStrike">
                          <a:solidFill>
                            <a:srgbClr val="000000"/>
                          </a:solidFill>
                          <a:effectLst/>
                          <a:latin typeface="Calibri" panose="020F0502020204030204" pitchFamily="34" charset="0"/>
                        </a:rPr>
                        <a:t>3766</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YLR411W</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chrXII</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2445.70049</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136.280251</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17.9461109</a:t>
                      </a:r>
                    </a:p>
                  </a:txBody>
                  <a:tcPr marL="9525" marR="9525" marT="9525" marB="0" anchor="b">
                    <a:lnL>
                      <a:noFill/>
                    </a:lnL>
                    <a:lnR>
                      <a:noFill/>
                    </a:lnR>
                    <a:lnT>
                      <a:noFill/>
                    </a:lnT>
                    <a:lnB>
                      <a:noFill/>
                    </a:lnB>
                  </a:tcPr>
                </a:tc>
                <a:extLst>
                  <a:ext uri="{0D108BD9-81ED-4DB2-BD59-A6C34878D82A}">
                    <a16:rowId xmlns:a16="http://schemas.microsoft.com/office/drawing/2014/main" val="58381725"/>
                  </a:ext>
                </a:extLst>
              </a:tr>
              <a:tr h="277183">
                <a:tc>
                  <a:txBody>
                    <a:bodyPr/>
                    <a:lstStyle/>
                    <a:p>
                      <a:pPr algn="r" fontAlgn="b"/>
                      <a:r>
                        <a:rPr lang="en-US" sz="1200" b="0" i="0" u="none" strike="noStrike">
                          <a:solidFill>
                            <a:srgbClr val="000000"/>
                          </a:solidFill>
                          <a:effectLst/>
                          <a:latin typeface="Calibri" panose="020F0502020204030204" pitchFamily="34" charset="0"/>
                        </a:rPr>
                        <a:t>2423</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YHR139C</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chrVIII</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22002.797</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1952.9549</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11.2664133</a:t>
                      </a:r>
                    </a:p>
                  </a:txBody>
                  <a:tcPr marL="9525" marR="9525" marT="9525" marB="0" anchor="b">
                    <a:lnL>
                      <a:noFill/>
                    </a:lnL>
                    <a:lnR>
                      <a:noFill/>
                    </a:lnR>
                    <a:lnT>
                      <a:noFill/>
                    </a:lnT>
                    <a:lnB>
                      <a:noFill/>
                    </a:lnB>
                  </a:tcPr>
                </a:tc>
                <a:extLst>
                  <a:ext uri="{0D108BD9-81ED-4DB2-BD59-A6C34878D82A}">
                    <a16:rowId xmlns:a16="http://schemas.microsoft.com/office/drawing/2014/main" val="867028737"/>
                  </a:ext>
                </a:extLst>
              </a:tr>
              <a:tr h="277183">
                <a:tc>
                  <a:txBody>
                    <a:bodyPr/>
                    <a:lstStyle/>
                    <a:p>
                      <a:pPr algn="r" fontAlgn="b"/>
                      <a:r>
                        <a:rPr lang="en-US" sz="1200" b="0" i="0" u="none" strike="noStrike">
                          <a:solidFill>
                            <a:srgbClr val="000000"/>
                          </a:solidFill>
                          <a:effectLst/>
                          <a:latin typeface="Calibri" panose="020F0502020204030204" pitchFamily="34" charset="0"/>
                        </a:rPr>
                        <a:t>4048</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YMR118C</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chrXIII</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3445.37677</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310.649956</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11.0908651</a:t>
                      </a:r>
                    </a:p>
                  </a:txBody>
                  <a:tcPr marL="9525" marR="9525" marT="9525" marB="0" anchor="b">
                    <a:lnL>
                      <a:noFill/>
                    </a:lnL>
                    <a:lnR>
                      <a:noFill/>
                    </a:lnR>
                    <a:lnT>
                      <a:noFill/>
                    </a:lnT>
                    <a:lnB>
                      <a:noFill/>
                    </a:lnB>
                  </a:tcPr>
                </a:tc>
                <a:extLst>
                  <a:ext uri="{0D108BD9-81ED-4DB2-BD59-A6C34878D82A}">
                    <a16:rowId xmlns:a16="http://schemas.microsoft.com/office/drawing/2014/main" val="3461193005"/>
                  </a:ext>
                </a:extLst>
              </a:tr>
              <a:tr h="277183">
                <a:tc>
                  <a:txBody>
                    <a:bodyPr/>
                    <a:lstStyle/>
                    <a:p>
                      <a:pPr algn="r" fontAlgn="b"/>
                      <a:r>
                        <a:rPr lang="en-US" sz="1200" b="0" i="0" u="none" strike="noStrike">
                          <a:solidFill>
                            <a:srgbClr val="000000"/>
                          </a:solidFill>
                          <a:effectLst/>
                          <a:latin typeface="Calibri" panose="020F0502020204030204" pitchFamily="34" charset="0"/>
                        </a:rPr>
                        <a:t>2041</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YGR087C</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chrVII</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1518.1991</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151.067624</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10.049798</a:t>
                      </a:r>
                    </a:p>
                  </a:txBody>
                  <a:tcPr marL="9525" marR="9525" marT="9525" marB="0" anchor="b">
                    <a:lnL>
                      <a:noFill/>
                    </a:lnL>
                    <a:lnR>
                      <a:noFill/>
                    </a:lnR>
                    <a:lnT>
                      <a:noFill/>
                    </a:lnT>
                    <a:lnB>
                      <a:noFill/>
                    </a:lnB>
                  </a:tcPr>
                </a:tc>
                <a:extLst>
                  <a:ext uri="{0D108BD9-81ED-4DB2-BD59-A6C34878D82A}">
                    <a16:rowId xmlns:a16="http://schemas.microsoft.com/office/drawing/2014/main" val="2136851391"/>
                  </a:ext>
                </a:extLst>
              </a:tr>
              <a:tr h="277183">
                <a:tc>
                  <a:txBody>
                    <a:bodyPr/>
                    <a:lstStyle/>
                    <a:p>
                      <a:pPr algn="r" fontAlgn="b"/>
                      <a:r>
                        <a:rPr lang="en-US" sz="1200" b="0" i="0" u="none" strike="noStrike">
                          <a:solidFill>
                            <a:srgbClr val="000000"/>
                          </a:solidFill>
                          <a:effectLst/>
                          <a:latin typeface="Calibri" panose="020F0502020204030204" pitchFamily="34" charset="0"/>
                        </a:rPr>
                        <a:t>2378</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YHR092C</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chrVIII</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1007.46433</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107.622011</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9.36113646</a:t>
                      </a:r>
                    </a:p>
                  </a:txBody>
                  <a:tcPr marL="9525" marR="9525" marT="9525" marB="0" anchor="b">
                    <a:lnL>
                      <a:noFill/>
                    </a:lnL>
                    <a:lnR>
                      <a:noFill/>
                    </a:lnR>
                    <a:lnT>
                      <a:noFill/>
                    </a:lnT>
                    <a:lnB>
                      <a:noFill/>
                    </a:lnB>
                  </a:tcPr>
                </a:tc>
                <a:extLst>
                  <a:ext uri="{0D108BD9-81ED-4DB2-BD59-A6C34878D82A}">
                    <a16:rowId xmlns:a16="http://schemas.microsoft.com/office/drawing/2014/main" val="2488389811"/>
                  </a:ext>
                </a:extLst>
              </a:tr>
              <a:tr h="277183">
                <a:tc>
                  <a:txBody>
                    <a:bodyPr/>
                    <a:lstStyle/>
                    <a:p>
                      <a:pPr algn="r" fontAlgn="b"/>
                      <a:r>
                        <a:rPr lang="en-US" sz="1200" b="0" i="0" u="none" strike="noStrike" dirty="0">
                          <a:solidFill>
                            <a:srgbClr val="000000"/>
                          </a:solidFill>
                          <a:effectLst/>
                          <a:latin typeface="Calibri" panose="020F0502020204030204" pitchFamily="34" charset="0"/>
                        </a:rPr>
                        <a:t>5349</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YPL223C</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chrXVI</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41065.5118</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5340.32651</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7.68970057</a:t>
                      </a:r>
                    </a:p>
                  </a:txBody>
                  <a:tcPr marL="9525" marR="9525" marT="9525" marB="0" anchor="b">
                    <a:lnL>
                      <a:noFill/>
                    </a:lnL>
                    <a:lnR>
                      <a:noFill/>
                    </a:lnR>
                    <a:lnT>
                      <a:noFill/>
                    </a:lnT>
                    <a:lnB>
                      <a:noFill/>
                    </a:lnB>
                  </a:tcPr>
                </a:tc>
                <a:extLst>
                  <a:ext uri="{0D108BD9-81ED-4DB2-BD59-A6C34878D82A}">
                    <a16:rowId xmlns:a16="http://schemas.microsoft.com/office/drawing/2014/main" val="2799058071"/>
                  </a:ext>
                </a:extLst>
              </a:tr>
              <a:tr h="277183">
                <a:tc>
                  <a:txBody>
                    <a:bodyPr/>
                    <a:lstStyle/>
                    <a:p>
                      <a:pPr algn="r" fontAlgn="b"/>
                      <a:r>
                        <a:rPr lang="en-US" sz="1200" b="0" i="0" u="none" strike="noStrike">
                          <a:solidFill>
                            <a:srgbClr val="000000"/>
                          </a:solidFill>
                          <a:effectLst/>
                          <a:latin typeface="Calibri" panose="020F0502020204030204" pitchFamily="34" charset="0"/>
                        </a:rPr>
                        <a:t>2380</a:t>
                      </a:r>
                    </a:p>
                  </a:txBody>
                  <a:tcPr marL="9525" marR="9525" marT="9525" marB="0" anchor="b">
                    <a:lnL>
                      <a:noFill/>
                    </a:lnL>
                    <a:lnR>
                      <a:noFill/>
                    </a:lnR>
                    <a:lnT>
                      <a:noFill/>
                    </a:lnT>
                    <a:lnB>
                      <a:noFill/>
                    </a:lnB>
                  </a:tcPr>
                </a:tc>
                <a:tc>
                  <a:txBody>
                    <a:bodyPr/>
                    <a:lstStyle/>
                    <a:p>
                      <a:pPr algn="l" fontAlgn="b"/>
                      <a:r>
                        <a:rPr lang="en-US" sz="1200" b="0" i="0" u="none" strike="noStrike" dirty="0">
                          <a:solidFill>
                            <a:srgbClr val="000000"/>
                          </a:solidFill>
                          <a:effectLst/>
                          <a:latin typeface="Calibri" panose="020F0502020204030204" pitchFamily="34" charset="0"/>
                        </a:rPr>
                        <a:t>YHR094C</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chrVIII</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291.22588</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41.0496664</a:t>
                      </a:r>
                    </a:p>
                  </a:txBody>
                  <a:tcPr marL="9525" marR="9525" marT="9525" marB="0" anchor="b">
                    <a:lnL>
                      <a:noFill/>
                    </a:lnL>
                    <a:lnR>
                      <a:noFill/>
                    </a:lnR>
                    <a:lnT>
                      <a:noFill/>
                    </a:lnT>
                    <a:lnB>
                      <a:noFill/>
                    </a:lnB>
                  </a:tcPr>
                </a:tc>
                <a:tc>
                  <a:txBody>
                    <a:bodyPr/>
                    <a:lstStyle/>
                    <a:p>
                      <a:pPr algn="r" fontAlgn="b"/>
                      <a:r>
                        <a:rPr lang="en-US" sz="1200" b="0" i="0" u="none" strike="noStrike" dirty="0">
                          <a:solidFill>
                            <a:srgbClr val="000000"/>
                          </a:solidFill>
                          <a:effectLst/>
                          <a:latin typeface="Calibri" panose="020F0502020204030204" pitchFamily="34" charset="0"/>
                        </a:rPr>
                        <a:t>7.09447617</a:t>
                      </a:r>
                    </a:p>
                  </a:txBody>
                  <a:tcPr marL="9525" marR="9525" marT="9525" marB="0" anchor="b">
                    <a:lnL>
                      <a:noFill/>
                    </a:lnL>
                    <a:lnR>
                      <a:noFill/>
                    </a:lnR>
                    <a:lnT>
                      <a:noFill/>
                    </a:lnT>
                    <a:lnB>
                      <a:noFill/>
                    </a:lnB>
                  </a:tcPr>
                </a:tc>
                <a:extLst>
                  <a:ext uri="{0D108BD9-81ED-4DB2-BD59-A6C34878D82A}">
                    <a16:rowId xmlns:a16="http://schemas.microsoft.com/office/drawing/2014/main" val="1524826126"/>
                  </a:ext>
                </a:extLst>
              </a:tr>
            </a:tbl>
          </a:graphicData>
        </a:graphic>
      </p:graphicFrame>
      <p:sp>
        <p:nvSpPr>
          <p:cNvPr id="4" name="TextBox 3">
            <a:extLst>
              <a:ext uri="{FF2B5EF4-FFF2-40B4-BE49-F238E27FC236}">
                <a16:creationId xmlns:a16="http://schemas.microsoft.com/office/drawing/2014/main" id="{455EAD59-C561-0341-80D3-CC575DABC3E5}"/>
              </a:ext>
            </a:extLst>
          </p:cNvPr>
          <p:cNvSpPr txBox="1"/>
          <p:nvPr/>
        </p:nvSpPr>
        <p:spPr>
          <a:xfrm>
            <a:off x="5132832" y="6620256"/>
            <a:ext cx="2540439" cy="923330"/>
          </a:xfrm>
          <a:prstGeom prst="rect">
            <a:avLst/>
          </a:prstGeom>
          <a:noFill/>
        </p:spPr>
        <p:txBody>
          <a:bodyPr wrap="none" rtlCol="0">
            <a:spAutoFit/>
          </a:bodyPr>
          <a:lstStyle/>
          <a:p>
            <a:r>
              <a:rPr lang="en-US" dirty="0"/>
              <a:t>17% metabolic process</a:t>
            </a:r>
          </a:p>
          <a:p>
            <a:r>
              <a:rPr lang="en-US" dirty="0"/>
              <a:t>67% localization</a:t>
            </a:r>
          </a:p>
          <a:p>
            <a:r>
              <a:rPr lang="en-US" dirty="0"/>
              <a:t>17% biological regulation</a:t>
            </a:r>
          </a:p>
        </p:txBody>
      </p:sp>
    </p:spTree>
    <p:extLst>
      <p:ext uri="{BB962C8B-B14F-4D97-AF65-F5344CB8AC3E}">
        <p14:creationId xmlns:p14="http://schemas.microsoft.com/office/powerpoint/2010/main" val="29675193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A6E13D0-D723-9B48-AE32-1D8C2C67617C}"/>
              </a:ext>
            </a:extLst>
          </p:cNvPr>
          <p:cNvPicPr>
            <a:picLocks noChangeAspect="1"/>
          </p:cNvPicPr>
          <p:nvPr/>
        </p:nvPicPr>
        <p:blipFill>
          <a:blip r:embed="rId2"/>
          <a:stretch>
            <a:fillRect/>
          </a:stretch>
        </p:blipFill>
        <p:spPr>
          <a:xfrm>
            <a:off x="-304800" y="0"/>
            <a:ext cx="6400800" cy="6400800"/>
          </a:xfrm>
          <a:prstGeom prst="rect">
            <a:avLst/>
          </a:prstGeom>
        </p:spPr>
      </p:pic>
      <p:pic>
        <p:nvPicPr>
          <p:cNvPr id="5" name="Picture 4">
            <a:extLst>
              <a:ext uri="{FF2B5EF4-FFF2-40B4-BE49-F238E27FC236}">
                <a16:creationId xmlns:a16="http://schemas.microsoft.com/office/drawing/2014/main" id="{2248016E-0833-FF44-94F8-4F30E624C922}"/>
              </a:ext>
            </a:extLst>
          </p:cNvPr>
          <p:cNvPicPr>
            <a:picLocks noChangeAspect="1"/>
          </p:cNvPicPr>
          <p:nvPr/>
        </p:nvPicPr>
        <p:blipFill>
          <a:blip r:embed="rId3"/>
          <a:stretch>
            <a:fillRect/>
          </a:stretch>
        </p:blipFill>
        <p:spPr>
          <a:xfrm>
            <a:off x="5791200" y="0"/>
            <a:ext cx="6400800" cy="6400800"/>
          </a:xfrm>
          <a:prstGeom prst="rect">
            <a:avLst/>
          </a:prstGeom>
        </p:spPr>
      </p:pic>
    </p:spTree>
    <p:extLst>
      <p:ext uri="{BB962C8B-B14F-4D97-AF65-F5344CB8AC3E}">
        <p14:creationId xmlns:p14="http://schemas.microsoft.com/office/powerpoint/2010/main" val="5684396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2A0F49D-28F1-6C40-A21E-D59FB72F90F0}"/>
              </a:ext>
            </a:extLst>
          </p:cNvPr>
          <p:cNvPicPr>
            <a:picLocks noChangeAspect="1"/>
          </p:cNvPicPr>
          <p:nvPr/>
        </p:nvPicPr>
        <p:blipFill>
          <a:blip r:embed="rId2"/>
          <a:stretch>
            <a:fillRect/>
          </a:stretch>
        </p:blipFill>
        <p:spPr>
          <a:xfrm>
            <a:off x="5998464" y="0"/>
            <a:ext cx="6400800" cy="6400800"/>
          </a:xfrm>
          <a:prstGeom prst="rect">
            <a:avLst/>
          </a:prstGeom>
        </p:spPr>
      </p:pic>
      <p:pic>
        <p:nvPicPr>
          <p:cNvPr id="9" name="Picture 8">
            <a:extLst>
              <a:ext uri="{FF2B5EF4-FFF2-40B4-BE49-F238E27FC236}">
                <a16:creationId xmlns:a16="http://schemas.microsoft.com/office/drawing/2014/main" id="{904E91B7-96D9-354E-A56B-A33E96678648}"/>
              </a:ext>
            </a:extLst>
          </p:cNvPr>
          <p:cNvPicPr>
            <a:picLocks noChangeAspect="1"/>
          </p:cNvPicPr>
          <p:nvPr/>
        </p:nvPicPr>
        <p:blipFill>
          <a:blip r:embed="rId3"/>
          <a:stretch>
            <a:fillRect/>
          </a:stretch>
        </p:blipFill>
        <p:spPr>
          <a:xfrm>
            <a:off x="-304800" y="0"/>
            <a:ext cx="6400800" cy="6400800"/>
          </a:xfrm>
          <a:prstGeom prst="rect">
            <a:avLst/>
          </a:prstGeom>
        </p:spPr>
      </p:pic>
      <p:graphicFrame>
        <p:nvGraphicFramePr>
          <p:cNvPr id="2" name="Table 1">
            <a:extLst>
              <a:ext uri="{FF2B5EF4-FFF2-40B4-BE49-F238E27FC236}">
                <a16:creationId xmlns:a16="http://schemas.microsoft.com/office/drawing/2014/main" id="{19C2C79E-E21B-C148-BD2E-0D23CF3C0A3D}"/>
              </a:ext>
            </a:extLst>
          </p:cNvPr>
          <p:cNvGraphicFramePr>
            <a:graphicFrameLocks noGrp="1"/>
          </p:cNvGraphicFramePr>
          <p:nvPr>
            <p:extLst>
              <p:ext uri="{D42A27DB-BD31-4B8C-83A1-F6EECF244321}">
                <p14:modId xmlns:p14="http://schemas.microsoft.com/office/powerpoint/2010/main" val="1190726154"/>
              </p:ext>
            </p:extLst>
          </p:nvPr>
        </p:nvGraphicFramePr>
        <p:xfrm>
          <a:off x="1242060" y="457200"/>
          <a:ext cx="4953000" cy="781685"/>
        </p:xfrm>
        <a:graphic>
          <a:graphicData uri="http://schemas.openxmlformats.org/drawingml/2006/table">
            <a:tbl>
              <a:tblPr/>
              <a:tblGrid>
                <a:gridCol w="825500">
                  <a:extLst>
                    <a:ext uri="{9D8B030D-6E8A-4147-A177-3AD203B41FA5}">
                      <a16:colId xmlns:a16="http://schemas.microsoft.com/office/drawing/2014/main" val="856655973"/>
                    </a:ext>
                  </a:extLst>
                </a:gridCol>
                <a:gridCol w="825500">
                  <a:extLst>
                    <a:ext uri="{9D8B030D-6E8A-4147-A177-3AD203B41FA5}">
                      <a16:colId xmlns:a16="http://schemas.microsoft.com/office/drawing/2014/main" val="1763381658"/>
                    </a:ext>
                  </a:extLst>
                </a:gridCol>
                <a:gridCol w="825500">
                  <a:extLst>
                    <a:ext uri="{9D8B030D-6E8A-4147-A177-3AD203B41FA5}">
                      <a16:colId xmlns:a16="http://schemas.microsoft.com/office/drawing/2014/main" val="3400664123"/>
                    </a:ext>
                  </a:extLst>
                </a:gridCol>
                <a:gridCol w="825500">
                  <a:extLst>
                    <a:ext uri="{9D8B030D-6E8A-4147-A177-3AD203B41FA5}">
                      <a16:colId xmlns:a16="http://schemas.microsoft.com/office/drawing/2014/main" val="1023986742"/>
                    </a:ext>
                  </a:extLst>
                </a:gridCol>
                <a:gridCol w="825500">
                  <a:extLst>
                    <a:ext uri="{9D8B030D-6E8A-4147-A177-3AD203B41FA5}">
                      <a16:colId xmlns:a16="http://schemas.microsoft.com/office/drawing/2014/main" val="2690054537"/>
                    </a:ext>
                  </a:extLst>
                </a:gridCol>
                <a:gridCol w="825500">
                  <a:extLst>
                    <a:ext uri="{9D8B030D-6E8A-4147-A177-3AD203B41FA5}">
                      <a16:colId xmlns:a16="http://schemas.microsoft.com/office/drawing/2014/main" val="611290215"/>
                    </a:ext>
                  </a:extLst>
                </a:gridCol>
              </a:tblGrid>
              <a:tr h="203200">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genes</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chr</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sampleMean</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ancMean</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sampleOverAnc</a:t>
                      </a:r>
                    </a:p>
                  </a:txBody>
                  <a:tcPr marL="9525" marR="9525" marT="9525" marB="0" anchor="b">
                    <a:lnL>
                      <a:noFill/>
                    </a:lnL>
                    <a:lnR>
                      <a:noFill/>
                    </a:lnR>
                    <a:lnT>
                      <a:noFill/>
                    </a:lnT>
                    <a:lnB>
                      <a:noFill/>
                    </a:lnB>
                  </a:tcPr>
                </a:tc>
                <a:extLst>
                  <a:ext uri="{0D108BD9-81ED-4DB2-BD59-A6C34878D82A}">
                    <a16:rowId xmlns:a16="http://schemas.microsoft.com/office/drawing/2014/main" val="115052294"/>
                  </a:ext>
                </a:extLst>
              </a:tr>
              <a:tr h="203200">
                <a:tc>
                  <a:txBody>
                    <a:bodyPr/>
                    <a:lstStyle/>
                    <a:p>
                      <a:pPr algn="r" fontAlgn="b"/>
                      <a:r>
                        <a:rPr lang="en-US" sz="1200" b="0" i="0" u="none" strike="noStrike">
                          <a:solidFill>
                            <a:srgbClr val="000000"/>
                          </a:solidFill>
                          <a:effectLst/>
                          <a:latin typeface="Calibri" panose="020F0502020204030204" pitchFamily="34" charset="0"/>
                        </a:rPr>
                        <a:t>1858</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YGL147C</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chrVII</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6209.90475</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850.563598</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7.30092937</a:t>
                      </a:r>
                    </a:p>
                  </a:txBody>
                  <a:tcPr marL="9525" marR="9525" marT="9525" marB="0" anchor="b">
                    <a:lnL>
                      <a:noFill/>
                    </a:lnL>
                    <a:lnR>
                      <a:noFill/>
                    </a:lnR>
                    <a:lnT>
                      <a:noFill/>
                    </a:lnT>
                    <a:lnB>
                      <a:noFill/>
                    </a:lnB>
                  </a:tcPr>
                </a:tc>
                <a:extLst>
                  <a:ext uri="{0D108BD9-81ED-4DB2-BD59-A6C34878D82A}">
                    <a16:rowId xmlns:a16="http://schemas.microsoft.com/office/drawing/2014/main" val="373749493"/>
                  </a:ext>
                </a:extLst>
              </a:tr>
              <a:tr h="203200">
                <a:tc>
                  <a:txBody>
                    <a:bodyPr/>
                    <a:lstStyle/>
                    <a:p>
                      <a:pPr algn="r" fontAlgn="b"/>
                      <a:r>
                        <a:rPr lang="en-US" sz="1200" b="0" i="0" u="none" strike="noStrike">
                          <a:solidFill>
                            <a:srgbClr val="000000"/>
                          </a:solidFill>
                          <a:effectLst/>
                          <a:latin typeface="Calibri" panose="020F0502020204030204" pitchFamily="34" charset="0"/>
                        </a:rPr>
                        <a:t>4782</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YOL154W</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chrXV</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3145.53644</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479.242658</a:t>
                      </a:r>
                    </a:p>
                  </a:txBody>
                  <a:tcPr marL="9525" marR="9525" marT="9525" marB="0" anchor="b">
                    <a:lnL>
                      <a:noFill/>
                    </a:lnL>
                    <a:lnR>
                      <a:noFill/>
                    </a:lnR>
                    <a:lnT>
                      <a:noFill/>
                    </a:lnT>
                    <a:lnB>
                      <a:noFill/>
                    </a:lnB>
                  </a:tcPr>
                </a:tc>
                <a:tc>
                  <a:txBody>
                    <a:bodyPr/>
                    <a:lstStyle/>
                    <a:p>
                      <a:pPr algn="r" fontAlgn="b"/>
                      <a:r>
                        <a:rPr lang="en-US" sz="1200" b="0" i="0" u="none" strike="noStrike" dirty="0">
                          <a:solidFill>
                            <a:srgbClr val="000000"/>
                          </a:solidFill>
                          <a:effectLst/>
                          <a:latin typeface="Calibri" panose="020F0502020204030204" pitchFamily="34" charset="0"/>
                        </a:rPr>
                        <a:t>6.56355687</a:t>
                      </a:r>
                    </a:p>
                  </a:txBody>
                  <a:tcPr marL="9525" marR="9525" marT="9525" marB="0" anchor="b">
                    <a:lnL>
                      <a:noFill/>
                    </a:lnL>
                    <a:lnR>
                      <a:noFill/>
                    </a:lnR>
                    <a:lnT>
                      <a:noFill/>
                    </a:lnT>
                    <a:lnB>
                      <a:noFill/>
                    </a:lnB>
                  </a:tcPr>
                </a:tc>
                <a:extLst>
                  <a:ext uri="{0D108BD9-81ED-4DB2-BD59-A6C34878D82A}">
                    <a16:rowId xmlns:a16="http://schemas.microsoft.com/office/drawing/2014/main" val="555422816"/>
                  </a:ext>
                </a:extLst>
              </a:tr>
            </a:tbl>
          </a:graphicData>
        </a:graphic>
      </p:graphicFrame>
    </p:spTree>
    <p:extLst>
      <p:ext uri="{BB962C8B-B14F-4D97-AF65-F5344CB8AC3E}">
        <p14:creationId xmlns:p14="http://schemas.microsoft.com/office/powerpoint/2010/main" val="35412576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B790DDD-6114-7848-B9FC-FB6025DB2E8C}"/>
              </a:ext>
            </a:extLst>
          </p:cNvPr>
          <p:cNvPicPr>
            <a:picLocks noChangeAspect="1"/>
          </p:cNvPicPr>
          <p:nvPr/>
        </p:nvPicPr>
        <p:blipFill>
          <a:blip r:embed="rId2"/>
          <a:stretch>
            <a:fillRect/>
          </a:stretch>
        </p:blipFill>
        <p:spPr>
          <a:xfrm>
            <a:off x="0" y="0"/>
            <a:ext cx="6400800" cy="6400800"/>
          </a:xfrm>
          <a:prstGeom prst="rect">
            <a:avLst/>
          </a:prstGeom>
        </p:spPr>
      </p:pic>
      <p:pic>
        <p:nvPicPr>
          <p:cNvPr id="5" name="Picture 4">
            <a:extLst>
              <a:ext uri="{FF2B5EF4-FFF2-40B4-BE49-F238E27FC236}">
                <a16:creationId xmlns:a16="http://schemas.microsoft.com/office/drawing/2014/main" id="{816AB2A3-E41F-734C-9087-D0B54E050601}"/>
              </a:ext>
            </a:extLst>
          </p:cNvPr>
          <p:cNvPicPr>
            <a:picLocks noChangeAspect="1"/>
          </p:cNvPicPr>
          <p:nvPr/>
        </p:nvPicPr>
        <p:blipFill>
          <a:blip r:embed="rId3"/>
          <a:stretch>
            <a:fillRect/>
          </a:stretch>
        </p:blipFill>
        <p:spPr>
          <a:xfrm>
            <a:off x="6096000" y="0"/>
            <a:ext cx="6400800" cy="6400800"/>
          </a:xfrm>
          <a:prstGeom prst="rect">
            <a:avLst/>
          </a:prstGeom>
        </p:spPr>
      </p:pic>
      <p:graphicFrame>
        <p:nvGraphicFramePr>
          <p:cNvPr id="2" name="Table 1">
            <a:extLst>
              <a:ext uri="{FF2B5EF4-FFF2-40B4-BE49-F238E27FC236}">
                <a16:creationId xmlns:a16="http://schemas.microsoft.com/office/drawing/2014/main" id="{3CA5FB35-CF90-EF48-9CA3-BBE10CC00CC6}"/>
              </a:ext>
            </a:extLst>
          </p:cNvPr>
          <p:cNvGraphicFramePr>
            <a:graphicFrameLocks noGrp="1"/>
          </p:cNvGraphicFramePr>
          <p:nvPr>
            <p:extLst>
              <p:ext uri="{D42A27DB-BD31-4B8C-83A1-F6EECF244321}">
                <p14:modId xmlns:p14="http://schemas.microsoft.com/office/powerpoint/2010/main" val="2259257000"/>
              </p:ext>
            </p:extLst>
          </p:nvPr>
        </p:nvGraphicFramePr>
        <p:xfrm>
          <a:off x="2019300" y="834739"/>
          <a:ext cx="4953000" cy="578485"/>
        </p:xfrm>
        <a:graphic>
          <a:graphicData uri="http://schemas.openxmlformats.org/drawingml/2006/table">
            <a:tbl>
              <a:tblPr/>
              <a:tblGrid>
                <a:gridCol w="825500">
                  <a:extLst>
                    <a:ext uri="{9D8B030D-6E8A-4147-A177-3AD203B41FA5}">
                      <a16:colId xmlns:a16="http://schemas.microsoft.com/office/drawing/2014/main" val="1625220941"/>
                    </a:ext>
                  </a:extLst>
                </a:gridCol>
                <a:gridCol w="825500">
                  <a:extLst>
                    <a:ext uri="{9D8B030D-6E8A-4147-A177-3AD203B41FA5}">
                      <a16:colId xmlns:a16="http://schemas.microsoft.com/office/drawing/2014/main" val="2140463503"/>
                    </a:ext>
                  </a:extLst>
                </a:gridCol>
                <a:gridCol w="825500">
                  <a:extLst>
                    <a:ext uri="{9D8B030D-6E8A-4147-A177-3AD203B41FA5}">
                      <a16:colId xmlns:a16="http://schemas.microsoft.com/office/drawing/2014/main" val="928761712"/>
                    </a:ext>
                  </a:extLst>
                </a:gridCol>
                <a:gridCol w="825500">
                  <a:extLst>
                    <a:ext uri="{9D8B030D-6E8A-4147-A177-3AD203B41FA5}">
                      <a16:colId xmlns:a16="http://schemas.microsoft.com/office/drawing/2014/main" val="1490143500"/>
                    </a:ext>
                  </a:extLst>
                </a:gridCol>
                <a:gridCol w="825500">
                  <a:extLst>
                    <a:ext uri="{9D8B030D-6E8A-4147-A177-3AD203B41FA5}">
                      <a16:colId xmlns:a16="http://schemas.microsoft.com/office/drawing/2014/main" val="3657169757"/>
                    </a:ext>
                  </a:extLst>
                </a:gridCol>
                <a:gridCol w="825500">
                  <a:extLst>
                    <a:ext uri="{9D8B030D-6E8A-4147-A177-3AD203B41FA5}">
                      <a16:colId xmlns:a16="http://schemas.microsoft.com/office/drawing/2014/main" val="4245926778"/>
                    </a:ext>
                  </a:extLst>
                </a:gridCol>
              </a:tblGrid>
              <a:tr h="203200">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genes</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chr</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sampleMean</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ancMean</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sampleOverAnc</a:t>
                      </a:r>
                    </a:p>
                  </a:txBody>
                  <a:tcPr marL="9525" marR="9525" marT="9525" marB="0" anchor="b">
                    <a:lnL>
                      <a:noFill/>
                    </a:lnL>
                    <a:lnR>
                      <a:noFill/>
                    </a:lnR>
                    <a:lnT>
                      <a:noFill/>
                    </a:lnT>
                    <a:lnB>
                      <a:noFill/>
                    </a:lnB>
                  </a:tcPr>
                </a:tc>
                <a:extLst>
                  <a:ext uri="{0D108BD9-81ED-4DB2-BD59-A6C34878D82A}">
                    <a16:rowId xmlns:a16="http://schemas.microsoft.com/office/drawing/2014/main" val="616247715"/>
                  </a:ext>
                </a:extLst>
              </a:tr>
              <a:tr h="203200">
                <a:tc>
                  <a:txBody>
                    <a:bodyPr/>
                    <a:lstStyle/>
                    <a:p>
                      <a:pPr algn="r" fontAlgn="b"/>
                      <a:r>
                        <a:rPr lang="en-US" sz="1200" b="0" i="0" u="none" strike="noStrike">
                          <a:solidFill>
                            <a:srgbClr val="000000"/>
                          </a:solidFill>
                          <a:effectLst/>
                          <a:latin typeface="Calibri" panose="020F0502020204030204" pitchFamily="34" charset="0"/>
                        </a:rPr>
                        <a:t>5514</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YPR124W</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chrXVI</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1505.3003</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156.592371</a:t>
                      </a:r>
                    </a:p>
                  </a:txBody>
                  <a:tcPr marL="9525" marR="9525" marT="9525" marB="0" anchor="b">
                    <a:lnL>
                      <a:noFill/>
                    </a:lnL>
                    <a:lnR>
                      <a:noFill/>
                    </a:lnR>
                    <a:lnT>
                      <a:noFill/>
                    </a:lnT>
                    <a:lnB>
                      <a:noFill/>
                    </a:lnB>
                  </a:tcPr>
                </a:tc>
                <a:tc>
                  <a:txBody>
                    <a:bodyPr/>
                    <a:lstStyle/>
                    <a:p>
                      <a:pPr algn="r" fontAlgn="b"/>
                      <a:r>
                        <a:rPr lang="en-US" sz="1200" b="0" i="0" u="none" strike="noStrike" dirty="0">
                          <a:solidFill>
                            <a:srgbClr val="000000"/>
                          </a:solidFill>
                          <a:effectLst/>
                          <a:latin typeface="Calibri" panose="020F0502020204030204" pitchFamily="34" charset="0"/>
                        </a:rPr>
                        <a:t>9.61285843</a:t>
                      </a:r>
                    </a:p>
                  </a:txBody>
                  <a:tcPr marL="9525" marR="9525" marT="9525" marB="0" anchor="b">
                    <a:lnL>
                      <a:noFill/>
                    </a:lnL>
                    <a:lnR>
                      <a:noFill/>
                    </a:lnR>
                    <a:lnT>
                      <a:noFill/>
                    </a:lnT>
                    <a:lnB>
                      <a:noFill/>
                    </a:lnB>
                  </a:tcPr>
                </a:tc>
                <a:extLst>
                  <a:ext uri="{0D108BD9-81ED-4DB2-BD59-A6C34878D82A}">
                    <a16:rowId xmlns:a16="http://schemas.microsoft.com/office/drawing/2014/main" val="1656071354"/>
                  </a:ext>
                </a:extLst>
              </a:tr>
            </a:tbl>
          </a:graphicData>
        </a:graphic>
      </p:graphicFrame>
    </p:spTree>
    <p:extLst>
      <p:ext uri="{BB962C8B-B14F-4D97-AF65-F5344CB8AC3E}">
        <p14:creationId xmlns:p14="http://schemas.microsoft.com/office/powerpoint/2010/main" val="1772132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B20D644-FBC9-6B49-928E-725C97E24927}"/>
              </a:ext>
            </a:extLst>
          </p:cNvPr>
          <p:cNvPicPr>
            <a:picLocks noChangeAspect="1"/>
          </p:cNvPicPr>
          <p:nvPr/>
        </p:nvPicPr>
        <p:blipFill>
          <a:blip r:embed="rId2"/>
          <a:stretch>
            <a:fillRect/>
          </a:stretch>
        </p:blipFill>
        <p:spPr>
          <a:xfrm>
            <a:off x="6238875" y="0"/>
            <a:ext cx="6400800" cy="6400800"/>
          </a:xfrm>
          <a:prstGeom prst="rect">
            <a:avLst/>
          </a:prstGeom>
        </p:spPr>
      </p:pic>
      <p:pic>
        <p:nvPicPr>
          <p:cNvPr id="5" name="Picture 4">
            <a:extLst>
              <a:ext uri="{FF2B5EF4-FFF2-40B4-BE49-F238E27FC236}">
                <a16:creationId xmlns:a16="http://schemas.microsoft.com/office/drawing/2014/main" id="{F598E875-732D-8B40-BE0D-9BA0C3CA0803}"/>
              </a:ext>
            </a:extLst>
          </p:cNvPr>
          <p:cNvPicPr>
            <a:picLocks noChangeAspect="1"/>
          </p:cNvPicPr>
          <p:nvPr/>
        </p:nvPicPr>
        <p:blipFill>
          <a:blip r:embed="rId3"/>
          <a:stretch>
            <a:fillRect/>
          </a:stretch>
        </p:blipFill>
        <p:spPr>
          <a:xfrm>
            <a:off x="-161925" y="0"/>
            <a:ext cx="6400800" cy="6400800"/>
          </a:xfrm>
          <a:prstGeom prst="rect">
            <a:avLst/>
          </a:prstGeom>
        </p:spPr>
      </p:pic>
      <p:graphicFrame>
        <p:nvGraphicFramePr>
          <p:cNvPr id="2" name="Table 1">
            <a:extLst>
              <a:ext uri="{FF2B5EF4-FFF2-40B4-BE49-F238E27FC236}">
                <a16:creationId xmlns:a16="http://schemas.microsoft.com/office/drawing/2014/main" id="{59365032-FEB6-0946-A64E-923B99ABD491}"/>
              </a:ext>
            </a:extLst>
          </p:cNvPr>
          <p:cNvGraphicFramePr>
            <a:graphicFrameLocks noGrp="1"/>
          </p:cNvGraphicFramePr>
          <p:nvPr>
            <p:extLst>
              <p:ext uri="{D42A27DB-BD31-4B8C-83A1-F6EECF244321}">
                <p14:modId xmlns:p14="http://schemas.microsoft.com/office/powerpoint/2010/main" val="2516590606"/>
              </p:ext>
            </p:extLst>
          </p:nvPr>
        </p:nvGraphicFramePr>
        <p:xfrm>
          <a:off x="1994580" y="351638"/>
          <a:ext cx="4662252" cy="5524898"/>
        </p:xfrm>
        <a:graphic>
          <a:graphicData uri="http://schemas.openxmlformats.org/drawingml/2006/table">
            <a:tbl>
              <a:tblPr/>
              <a:tblGrid>
                <a:gridCol w="777042">
                  <a:extLst>
                    <a:ext uri="{9D8B030D-6E8A-4147-A177-3AD203B41FA5}">
                      <a16:colId xmlns:a16="http://schemas.microsoft.com/office/drawing/2014/main" val="4057280895"/>
                    </a:ext>
                  </a:extLst>
                </a:gridCol>
                <a:gridCol w="777042">
                  <a:extLst>
                    <a:ext uri="{9D8B030D-6E8A-4147-A177-3AD203B41FA5}">
                      <a16:colId xmlns:a16="http://schemas.microsoft.com/office/drawing/2014/main" val="1379787753"/>
                    </a:ext>
                  </a:extLst>
                </a:gridCol>
                <a:gridCol w="777042">
                  <a:extLst>
                    <a:ext uri="{9D8B030D-6E8A-4147-A177-3AD203B41FA5}">
                      <a16:colId xmlns:a16="http://schemas.microsoft.com/office/drawing/2014/main" val="2901384930"/>
                    </a:ext>
                  </a:extLst>
                </a:gridCol>
                <a:gridCol w="777042">
                  <a:extLst>
                    <a:ext uri="{9D8B030D-6E8A-4147-A177-3AD203B41FA5}">
                      <a16:colId xmlns:a16="http://schemas.microsoft.com/office/drawing/2014/main" val="1239578137"/>
                    </a:ext>
                  </a:extLst>
                </a:gridCol>
                <a:gridCol w="777042">
                  <a:extLst>
                    <a:ext uri="{9D8B030D-6E8A-4147-A177-3AD203B41FA5}">
                      <a16:colId xmlns:a16="http://schemas.microsoft.com/office/drawing/2014/main" val="3046258460"/>
                    </a:ext>
                  </a:extLst>
                </a:gridCol>
                <a:gridCol w="777042">
                  <a:extLst>
                    <a:ext uri="{9D8B030D-6E8A-4147-A177-3AD203B41FA5}">
                      <a16:colId xmlns:a16="http://schemas.microsoft.com/office/drawing/2014/main" val="352281317"/>
                    </a:ext>
                  </a:extLst>
                </a:gridCol>
              </a:tblGrid>
              <a:tr h="420319">
                <a:tc>
                  <a:txBody>
                    <a:bodyPr/>
                    <a:lstStyle/>
                    <a:p>
                      <a:pPr algn="l" fontAlgn="b"/>
                      <a:endParaRPr lang="en-US" sz="1100" b="0" i="0" u="none" strike="noStrike">
                        <a:solidFill>
                          <a:srgbClr val="000000"/>
                        </a:solidFill>
                        <a:effectLst/>
                        <a:latin typeface="Calibri" panose="020F0502020204030204" pitchFamily="34" charset="0"/>
                      </a:endParaRPr>
                    </a:p>
                  </a:txBody>
                  <a:tcPr marL="8553" marR="8553" marT="8553"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genes</a:t>
                      </a:r>
                    </a:p>
                  </a:txBody>
                  <a:tcPr marL="8553" marR="8553" marT="8553"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chr</a:t>
                      </a:r>
                    </a:p>
                  </a:txBody>
                  <a:tcPr marL="8553" marR="8553" marT="8553"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sampleMean</a:t>
                      </a:r>
                    </a:p>
                  </a:txBody>
                  <a:tcPr marL="8553" marR="8553" marT="8553"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ancMean</a:t>
                      </a:r>
                    </a:p>
                  </a:txBody>
                  <a:tcPr marL="8553" marR="8553" marT="8553"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sampleOverAnc</a:t>
                      </a:r>
                    </a:p>
                  </a:txBody>
                  <a:tcPr marL="8553" marR="8553" marT="8553" marB="0" anchor="b">
                    <a:lnL>
                      <a:noFill/>
                    </a:lnL>
                    <a:lnR>
                      <a:noFill/>
                    </a:lnR>
                    <a:lnT>
                      <a:noFill/>
                    </a:lnT>
                    <a:lnB>
                      <a:noFill/>
                    </a:lnB>
                  </a:tcPr>
                </a:tc>
                <a:extLst>
                  <a:ext uri="{0D108BD9-81ED-4DB2-BD59-A6C34878D82A}">
                    <a16:rowId xmlns:a16="http://schemas.microsoft.com/office/drawing/2014/main" val="2587877300"/>
                  </a:ext>
                </a:extLst>
              </a:tr>
              <a:tr h="223060">
                <a:tc>
                  <a:txBody>
                    <a:bodyPr/>
                    <a:lstStyle/>
                    <a:p>
                      <a:pPr algn="r" fontAlgn="b"/>
                      <a:r>
                        <a:rPr lang="en-US" sz="1100" b="0" i="0" u="none" strike="noStrike">
                          <a:solidFill>
                            <a:srgbClr val="000000"/>
                          </a:solidFill>
                          <a:effectLst/>
                          <a:latin typeface="Calibri" panose="020F0502020204030204" pitchFamily="34" charset="0"/>
                        </a:rPr>
                        <a:t>3674</a:t>
                      </a:r>
                    </a:p>
                  </a:txBody>
                  <a:tcPr marL="8553" marR="8553" marT="8553"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YLR307C-A</a:t>
                      </a:r>
                    </a:p>
                  </a:txBody>
                  <a:tcPr marL="8553" marR="8553" marT="8553"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chrXII</a:t>
                      </a:r>
                    </a:p>
                  </a:txBody>
                  <a:tcPr marL="8553" marR="8553" marT="855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2462.63273</a:t>
                      </a:r>
                    </a:p>
                  </a:txBody>
                  <a:tcPr marL="8553" marR="8553" marT="855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97.7764538</a:t>
                      </a:r>
                    </a:p>
                  </a:txBody>
                  <a:tcPr marL="8553" marR="8553" marT="855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25.1863576</a:t>
                      </a:r>
                    </a:p>
                  </a:txBody>
                  <a:tcPr marL="8553" marR="8553" marT="8553" marB="0" anchor="b">
                    <a:lnL>
                      <a:noFill/>
                    </a:lnL>
                    <a:lnR>
                      <a:noFill/>
                    </a:lnR>
                    <a:lnT>
                      <a:noFill/>
                    </a:lnT>
                    <a:lnB>
                      <a:noFill/>
                    </a:lnB>
                  </a:tcPr>
                </a:tc>
                <a:extLst>
                  <a:ext uri="{0D108BD9-81ED-4DB2-BD59-A6C34878D82A}">
                    <a16:rowId xmlns:a16="http://schemas.microsoft.com/office/drawing/2014/main" val="3751555359"/>
                  </a:ext>
                </a:extLst>
              </a:tr>
              <a:tr h="223060">
                <a:tc>
                  <a:txBody>
                    <a:bodyPr/>
                    <a:lstStyle/>
                    <a:p>
                      <a:pPr algn="r" fontAlgn="b"/>
                      <a:r>
                        <a:rPr lang="en-US" sz="1100" b="0" i="0" u="none" strike="noStrike">
                          <a:solidFill>
                            <a:srgbClr val="000000"/>
                          </a:solidFill>
                          <a:effectLst/>
                          <a:latin typeface="Calibri" panose="020F0502020204030204" pitchFamily="34" charset="0"/>
                        </a:rPr>
                        <a:t>5327</a:t>
                      </a:r>
                    </a:p>
                  </a:txBody>
                  <a:tcPr marL="8553" marR="8553" marT="8553"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YPL201C</a:t>
                      </a:r>
                    </a:p>
                  </a:txBody>
                  <a:tcPr marL="8553" marR="8553" marT="8553"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chrXVI</a:t>
                      </a:r>
                    </a:p>
                  </a:txBody>
                  <a:tcPr marL="8553" marR="8553" marT="855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1491.19528</a:t>
                      </a:r>
                    </a:p>
                  </a:txBody>
                  <a:tcPr marL="8553" marR="8553" marT="855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62.8447214</a:t>
                      </a:r>
                    </a:p>
                  </a:txBody>
                  <a:tcPr marL="8553" marR="8553" marT="855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23.7282503</a:t>
                      </a:r>
                    </a:p>
                  </a:txBody>
                  <a:tcPr marL="8553" marR="8553" marT="8553" marB="0" anchor="b">
                    <a:lnL>
                      <a:noFill/>
                    </a:lnL>
                    <a:lnR>
                      <a:noFill/>
                    </a:lnR>
                    <a:lnT>
                      <a:noFill/>
                    </a:lnT>
                    <a:lnB>
                      <a:noFill/>
                    </a:lnB>
                  </a:tcPr>
                </a:tc>
                <a:extLst>
                  <a:ext uri="{0D108BD9-81ED-4DB2-BD59-A6C34878D82A}">
                    <a16:rowId xmlns:a16="http://schemas.microsoft.com/office/drawing/2014/main" val="2208969360"/>
                  </a:ext>
                </a:extLst>
              </a:tr>
              <a:tr h="223060">
                <a:tc>
                  <a:txBody>
                    <a:bodyPr/>
                    <a:lstStyle/>
                    <a:p>
                      <a:pPr algn="r" fontAlgn="b"/>
                      <a:r>
                        <a:rPr lang="en-US" sz="1100" b="0" i="0" u="none" strike="noStrike">
                          <a:solidFill>
                            <a:srgbClr val="000000"/>
                          </a:solidFill>
                          <a:effectLst/>
                          <a:latin typeface="Calibri" panose="020F0502020204030204" pitchFamily="34" charset="0"/>
                        </a:rPr>
                        <a:t>4782</a:t>
                      </a:r>
                    </a:p>
                  </a:txBody>
                  <a:tcPr marL="8553" marR="8553" marT="8553"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YOL154W</a:t>
                      </a:r>
                    </a:p>
                  </a:txBody>
                  <a:tcPr marL="8553" marR="8553" marT="8553"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chrXV</a:t>
                      </a:r>
                    </a:p>
                  </a:txBody>
                  <a:tcPr marL="8553" marR="8553" marT="855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8263.64804</a:t>
                      </a:r>
                    </a:p>
                  </a:txBody>
                  <a:tcPr marL="8553" marR="8553" marT="855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403.028224</a:t>
                      </a:r>
                    </a:p>
                  </a:txBody>
                  <a:tcPr marL="8553" marR="8553" marT="855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20.5038941</a:t>
                      </a:r>
                    </a:p>
                  </a:txBody>
                  <a:tcPr marL="8553" marR="8553" marT="8553" marB="0" anchor="b">
                    <a:lnL>
                      <a:noFill/>
                    </a:lnL>
                    <a:lnR>
                      <a:noFill/>
                    </a:lnR>
                    <a:lnT>
                      <a:noFill/>
                    </a:lnT>
                    <a:lnB>
                      <a:noFill/>
                    </a:lnB>
                  </a:tcPr>
                </a:tc>
                <a:extLst>
                  <a:ext uri="{0D108BD9-81ED-4DB2-BD59-A6C34878D82A}">
                    <a16:rowId xmlns:a16="http://schemas.microsoft.com/office/drawing/2014/main" val="2891271544"/>
                  </a:ext>
                </a:extLst>
              </a:tr>
              <a:tr h="223060">
                <a:tc>
                  <a:txBody>
                    <a:bodyPr/>
                    <a:lstStyle/>
                    <a:p>
                      <a:pPr algn="r" fontAlgn="b"/>
                      <a:r>
                        <a:rPr lang="en-US" sz="1100" b="0" i="0" u="none" strike="noStrike">
                          <a:solidFill>
                            <a:srgbClr val="000000"/>
                          </a:solidFill>
                          <a:effectLst/>
                          <a:latin typeface="Calibri" panose="020F0502020204030204" pitchFamily="34" charset="0"/>
                        </a:rPr>
                        <a:t>4106</a:t>
                      </a:r>
                    </a:p>
                  </a:txBody>
                  <a:tcPr marL="8553" marR="8553" marT="8553"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YMR175W</a:t>
                      </a:r>
                    </a:p>
                  </a:txBody>
                  <a:tcPr marL="8553" marR="8553" marT="8553"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chrXIII</a:t>
                      </a:r>
                    </a:p>
                  </a:txBody>
                  <a:tcPr marL="8553" marR="8553" marT="855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8724.9555</a:t>
                      </a:r>
                    </a:p>
                  </a:txBody>
                  <a:tcPr marL="8553" marR="8553" marT="855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439.051906</a:t>
                      </a:r>
                    </a:p>
                  </a:txBody>
                  <a:tcPr marL="8553" marR="8553" marT="855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19.8722642</a:t>
                      </a:r>
                    </a:p>
                  </a:txBody>
                  <a:tcPr marL="8553" marR="8553" marT="8553" marB="0" anchor="b">
                    <a:lnL>
                      <a:noFill/>
                    </a:lnL>
                    <a:lnR>
                      <a:noFill/>
                    </a:lnR>
                    <a:lnT>
                      <a:noFill/>
                    </a:lnT>
                    <a:lnB>
                      <a:noFill/>
                    </a:lnB>
                  </a:tcPr>
                </a:tc>
                <a:extLst>
                  <a:ext uri="{0D108BD9-81ED-4DB2-BD59-A6C34878D82A}">
                    <a16:rowId xmlns:a16="http://schemas.microsoft.com/office/drawing/2014/main" val="1758380749"/>
                  </a:ext>
                </a:extLst>
              </a:tr>
              <a:tr h="223060">
                <a:tc>
                  <a:txBody>
                    <a:bodyPr/>
                    <a:lstStyle/>
                    <a:p>
                      <a:pPr algn="r" fontAlgn="b"/>
                      <a:r>
                        <a:rPr lang="en-US" sz="1100" b="0" i="0" u="none" strike="noStrike">
                          <a:solidFill>
                            <a:srgbClr val="000000"/>
                          </a:solidFill>
                          <a:effectLst/>
                          <a:latin typeface="Calibri" panose="020F0502020204030204" pitchFamily="34" charset="0"/>
                        </a:rPr>
                        <a:t>3336</a:t>
                      </a:r>
                    </a:p>
                  </a:txBody>
                  <a:tcPr marL="8553" marR="8553" marT="8553"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YKR097W</a:t>
                      </a:r>
                    </a:p>
                  </a:txBody>
                  <a:tcPr marL="8553" marR="8553" marT="8553"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chrXI</a:t>
                      </a:r>
                    </a:p>
                  </a:txBody>
                  <a:tcPr marL="8553" marR="8553" marT="855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13655.3059</a:t>
                      </a:r>
                    </a:p>
                  </a:txBody>
                  <a:tcPr marL="8553" marR="8553" marT="855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758.93709</a:t>
                      </a:r>
                    </a:p>
                  </a:txBody>
                  <a:tcPr marL="8553" marR="8553" marT="855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17.9926716</a:t>
                      </a:r>
                    </a:p>
                  </a:txBody>
                  <a:tcPr marL="8553" marR="8553" marT="8553" marB="0" anchor="b">
                    <a:lnL>
                      <a:noFill/>
                    </a:lnL>
                    <a:lnR>
                      <a:noFill/>
                    </a:lnR>
                    <a:lnT>
                      <a:noFill/>
                    </a:lnT>
                    <a:lnB>
                      <a:noFill/>
                    </a:lnB>
                  </a:tcPr>
                </a:tc>
                <a:extLst>
                  <a:ext uri="{0D108BD9-81ED-4DB2-BD59-A6C34878D82A}">
                    <a16:rowId xmlns:a16="http://schemas.microsoft.com/office/drawing/2014/main" val="1728767460"/>
                  </a:ext>
                </a:extLst>
              </a:tr>
              <a:tr h="223060">
                <a:tc>
                  <a:txBody>
                    <a:bodyPr/>
                    <a:lstStyle/>
                    <a:p>
                      <a:pPr algn="r" fontAlgn="b"/>
                      <a:r>
                        <a:rPr lang="en-US" sz="1100" b="0" i="0" u="none" strike="noStrike">
                          <a:solidFill>
                            <a:srgbClr val="000000"/>
                          </a:solidFill>
                          <a:effectLst/>
                          <a:latin typeface="Calibri" panose="020F0502020204030204" pitchFamily="34" charset="0"/>
                        </a:rPr>
                        <a:t>2973</a:t>
                      </a:r>
                    </a:p>
                  </a:txBody>
                  <a:tcPr marL="8553" marR="8553" marT="8553"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YJR095W</a:t>
                      </a:r>
                    </a:p>
                  </a:txBody>
                  <a:tcPr marL="8553" marR="8553" marT="8553"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chrX</a:t>
                      </a:r>
                    </a:p>
                  </a:txBody>
                  <a:tcPr marL="8553" marR="8553" marT="855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1516.20266</a:t>
                      </a:r>
                    </a:p>
                  </a:txBody>
                  <a:tcPr marL="8553" marR="8553" marT="855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100.794619</a:t>
                      </a:r>
                    </a:p>
                  </a:txBody>
                  <a:tcPr marL="8553" marR="8553" marT="855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15.0424961</a:t>
                      </a:r>
                    </a:p>
                  </a:txBody>
                  <a:tcPr marL="8553" marR="8553" marT="8553" marB="0" anchor="b">
                    <a:lnL>
                      <a:noFill/>
                    </a:lnL>
                    <a:lnR>
                      <a:noFill/>
                    </a:lnR>
                    <a:lnT>
                      <a:noFill/>
                    </a:lnT>
                    <a:lnB>
                      <a:noFill/>
                    </a:lnB>
                  </a:tcPr>
                </a:tc>
                <a:extLst>
                  <a:ext uri="{0D108BD9-81ED-4DB2-BD59-A6C34878D82A}">
                    <a16:rowId xmlns:a16="http://schemas.microsoft.com/office/drawing/2014/main" val="1792057958"/>
                  </a:ext>
                </a:extLst>
              </a:tr>
              <a:tr h="420319">
                <a:tc>
                  <a:txBody>
                    <a:bodyPr/>
                    <a:lstStyle/>
                    <a:p>
                      <a:pPr algn="r" fontAlgn="b"/>
                      <a:r>
                        <a:rPr lang="en-US" sz="1100" b="0" i="0" u="none" strike="noStrike">
                          <a:solidFill>
                            <a:srgbClr val="000000"/>
                          </a:solidFill>
                          <a:effectLst/>
                          <a:latin typeface="Calibri" panose="020F0502020204030204" pitchFamily="34" charset="0"/>
                        </a:rPr>
                        <a:t>4107</a:t>
                      </a:r>
                    </a:p>
                  </a:txBody>
                  <a:tcPr marL="8553" marR="8553" marT="8553"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YMR175W-A</a:t>
                      </a:r>
                    </a:p>
                  </a:txBody>
                  <a:tcPr marL="8553" marR="8553" marT="8553"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chrXIII</a:t>
                      </a:r>
                    </a:p>
                  </a:txBody>
                  <a:tcPr marL="8553" marR="8553" marT="855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408.086333</a:t>
                      </a:r>
                    </a:p>
                  </a:txBody>
                  <a:tcPr marL="8553" marR="8553" marT="855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29.6205681</a:t>
                      </a:r>
                    </a:p>
                  </a:txBody>
                  <a:tcPr marL="8553" marR="8553" marT="855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13.7771272</a:t>
                      </a:r>
                    </a:p>
                  </a:txBody>
                  <a:tcPr marL="8553" marR="8553" marT="8553" marB="0" anchor="b">
                    <a:lnL>
                      <a:noFill/>
                    </a:lnL>
                    <a:lnR>
                      <a:noFill/>
                    </a:lnR>
                    <a:lnT>
                      <a:noFill/>
                    </a:lnT>
                    <a:lnB>
                      <a:noFill/>
                    </a:lnB>
                  </a:tcPr>
                </a:tc>
                <a:extLst>
                  <a:ext uri="{0D108BD9-81ED-4DB2-BD59-A6C34878D82A}">
                    <a16:rowId xmlns:a16="http://schemas.microsoft.com/office/drawing/2014/main" val="4205165934"/>
                  </a:ext>
                </a:extLst>
              </a:tr>
              <a:tr h="223060">
                <a:tc>
                  <a:txBody>
                    <a:bodyPr/>
                    <a:lstStyle/>
                    <a:p>
                      <a:pPr algn="r" fontAlgn="b"/>
                      <a:r>
                        <a:rPr lang="en-US" sz="1100" b="0" i="0" u="none" strike="noStrike">
                          <a:solidFill>
                            <a:srgbClr val="000000"/>
                          </a:solidFill>
                          <a:effectLst/>
                          <a:latin typeface="Calibri" panose="020F0502020204030204" pitchFamily="34" charset="0"/>
                        </a:rPr>
                        <a:t>534</a:t>
                      </a:r>
                    </a:p>
                  </a:txBody>
                  <a:tcPr marL="8553" marR="8553" marT="8553"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YCR010C</a:t>
                      </a:r>
                    </a:p>
                  </a:txBody>
                  <a:tcPr marL="8553" marR="8553" marT="8553"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chrIII</a:t>
                      </a:r>
                    </a:p>
                  </a:txBody>
                  <a:tcPr marL="8553" marR="8553" marT="855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1443.98996</a:t>
                      </a:r>
                    </a:p>
                  </a:txBody>
                  <a:tcPr marL="8553" marR="8553" marT="855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113.440527</a:t>
                      </a:r>
                    </a:p>
                  </a:txBody>
                  <a:tcPr marL="8553" marR="8553" marT="855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12.7290483</a:t>
                      </a:r>
                    </a:p>
                  </a:txBody>
                  <a:tcPr marL="8553" marR="8553" marT="8553" marB="0" anchor="b">
                    <a:lnL>
                      <a:noFill/>
                    </a:lnL>
                    <a:lnR>
                      <a:noFill/>
                    </a:lnR>
                    <a:lnT>
                      <a:noFill/>
                    </a:lnT>
                    <a:lnB>
                      <a:noFill/>
                    </a:lnB>
                  </a:tcPr>
                </a:tc>
                <a:extLst>
                  <a:ext uri="{0D108BD9-81ED-4DB2-BD59-A6C34878D82A}">
                    <a16:rowId xmlns:a16="http://schemas.microsoft.com/office/drawing/2014/main" val="2882581438"/>
                  </a:ext>
                </a:extLst>
              </a:tr>
              <a:tr h="223060">
                <a:tc>
                  <a:txBody>
                    <a:bodyPr/>
                    <a:lstStyle/>
                    <a:p>
                      <a:pPr algn="r" fontAlgn="b"/>
                      <a:r>
                        <a:rPr lang="en-US" sz="1100" b="0" i="0" u="none" strike="noStrike">
                          <a:solidFill>
                            <a:srgbClr val="000000"/>
                          </a:solidFill>
                          <a:effectLst/>
                          <a:latin typeface="Calibri" panose="020F0502020204030204" pitchFamily="34" charset="0"/>
                        </a:rPr>
                        <a:t>1169</a:t>
                      </a:r>
                    </a:p>
                  </a:txBody>
                  <a:tcPr marL="8553" marR="8553" marT="8553"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YDR343C</a:t>
                      </a:r>
                    </a:p>
                  </a:txBody>
                  <a:tcPr marL="8553" marR="8553" marT="8553"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chrIV</a:t>
                      </a:r>
                    </a:p>
                  </a:txBody>
                  <a:tcPr marL="8553" marR="8553" marT="855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14198.1363</a:t>
                      </a:r>
                    </a:p>
                  </a:txBody>
                  <a:tcPr marL="8553" marR="8553" marT="855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1169.79065</a:t>
                      </a:r>
                    </a:p>
                  </a:txBody>
                  <a:tcPr marL="8553" marR="8553" marT="855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12.137331</a:t>
                      </a:r>
                    </a:p>
                  </a:txBody>
                  <a:tcPr marL="8553" marR="8553" marT="8553" marB="0" anchor="b">
                    <a:lnL>
                      <a:noFill/>
                    </a:lnL>
                    <a:lnR>
                      <a:noFill/>
                    </a:lnR>
                    <a:lnT>
                      <a:noFill/>
                    </a:lnT>
                    <a:lnB>
                      <a:noFill/>
                    </a:lnB>
                  </a:tcPr>
                </a:tc>
                <a:extLst>
                  <a:ext uri="{0D108BD9-81ED-4DB2-BD59-A6C34878D82A}">
                    <a16:rowId xmlns:a16="http://schemas.microsoft.com/office/drawing/2014/main" val="2026827963"/>
                  </a:ext>
                </a:extLst>
              </a:tr>
              <a:tr h="223060">
                <a:tc>
                  <a:txBody>
                    <a:bodyPr/>
                    <a:lstStyle/>
                    <a:p>
                      <a:pPr algn="r" fontAlgn="b"/>
                      <a:r>
                        <a:rPr lang="en-US" sz="1100" b="0" i="0" u="none" strike="noStrike">
                          <a:solidFill>
                            <a:srgbClr val="000000"/>
                          </a:solidFill>
                          <a:effectLst/>
                          <a:latin typeface="Calibri" panose="020F0502020204030204" pitchFamily="34" charset="0"/>
                        </a:rPr>
                        <a:t>3735</a:t>
                      </a:r>
                    </a:p>
                  </a:txBody>
                  <a:tcPr marL="8553" marR="8553" marT="8553"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YLR377C</a:t>
                      </a:r>
                    </a:p>
                  </a:txBody>
                  <a:tcPr marL="8553" marR="8553" marT="8553"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chrXII</a:t>
                      </a:r>
                    </a:p>
                  </a:txBody>
                  <a:tcPr marL="8553" marR="8553" marT="855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2343.98407</a:t>
                      </a:r>
                    </a:p>
                  </a:txBody>
                  <a:tcPr marL="8553" marR="8553" marT="855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233.348788</a:t>
                      </a:r>
                    </a:p>
                  </a:txBody>
                  <a:tcPr marL="8553" marR="8553" marT="855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10.0449807</a:t>
                      </a:r>
                    </a:p>
                  </a:txBody>
                  <a:tcPr marL="8553" marR="8553" marT="8553" marB="0" anchor="b">
                    <a:lnL>
                      <a:noFill/>
                    </a:lnL>
                    <a:lnR>
                      <a:noFill/>
                    </a:lnR>
                    <a:lnT>
                      <a:noFill/>
                    </a:lnT>
                    <a:lnB>
                      <a:noFill/>
                    </a:lnB>
                  </a:tcPr>
                </a:tc>
                <a:extLst>
                  <a:ext uri="{0D108BD9-81ED-4DB2-BD59-A6C34878D82A}">
                    <a16:rowId xmlns:a16="http://schemas.microsoft.com/office/drawing/2014/main" val="3264594745"/>
                  </a:ext>
                </a:extLst>
              </a:tr>
              <a:tr h="223060">
                <a:tc>
                  <a:txBody>
                    <a:bodyPr/>
                    <a:lstStyle/>
                    <a:p>
                      <a:pPr algn="r" fontAlgn="b"/>
                      <a:r>
                        <a:rPr lang="en-US" sz="1100" b="0" i="0" u="none" strike="noStrike">
                          <a:solidFill>
                            <a:srgbClr val="000000"/>
                          </a:solidFill>
                          <a:effectLst/>
                          <a:latin typeface="Calibri" panose="020F0502020204030204" pitchFamily="34" charset="0"/>
                        </a:rPr>
                        <a:t>1957</a:t>
                      </a:r>
                    </a:p>
                  </a:txBody>
                  <a:tcPr marL="8553" marR="8553" marT="8553"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YGL256W</a:t>
                      </a:r>
                    </a:p>
                  </a:txBody>
                  <a:tcPr marL="8553" marR="8553" marT="8553"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chrVII</a:t>
                      </a:r>
                    </a:p>
                  </a:txBody>
                  <a:tcPr marL="8553" marR="8553" marT="855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12422.5843</a:t>
                      </a:r>
                    </a:p>
                  </a:txBody>
                  <a:tcPr marL="8553" marR="8553" marT="855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1414.05676</a:t>
                      </a:r>
                    </a:p>
                  </a:txBody>
                  <a:tcPr marL="8553" marR="8553" marT="855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8.78506768</a:t>
                      </a:r>
                    </a:p>
                  </a:txBody>
                  <a:tcPr marL="8553" marR="8553" marT="8553" marB="0" anchor="b">
                    <a:lnL>
                      <a:noFill/>
                    </a:lnL>
                    <a:lnR>
                      <a:noFill/>
                    </a:lnR>
                    <a:lnT>
                      <a:noFill/>
                    </a:lnT>
                    <a:lnB>
                      <a:noFill/>
                    </a:lnB>
                  </a:tcPr>
                </a:tc>
                <a:extLst>
                  <a:ext uri="{0D108BD9-81ED-4DB2-BD59-A6C34878D82A}">
                    <a16:rowId xmlns:a16="http://schemas.microsoft.com/office/drawing/2014/main" val="3098961733"/>
                  </a:ext>
                </a:extLst>
              </a:tr>
              <a:tr h="223060">
                <a:tc>
                  <a:txBody>
                    <a:bodyPr/>
                    <a:lstStyle/>
                    <a:p>
                      <a:pPr algn="r" fontAlgn="b"/>
                      <a:r>
                        <a:rPr lang="en-US" sz="1100" b="0" i="0" u="none" strike="noStrike">
                          <a:solidFill>
                            <a:srgbClr val="000000"/>
                          </a:solidFill>
                          <a:effectLst/>
                          <a:latin typeface="Calibri" panose="020F0502020204030204" pitchFamily="34" charset="0"/>
                        </a:rPr>
                        <a:t>4037</a:t>
                      </a:r>
                    </a:p>
                  </a:txBody>
                  <a:tcPr marL="8553" marR="8553" marT="8553"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YMR107W</a:t>
                      </a:r>
                    </a:p>
                  </a:txBody>
                  <a:tcPr marL="8553" marR="8553" marT="8553"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chrXIII</a:t>
                      </a:r>
                    </a:p>
                  </a:txBody>
                  <a:tcPr marL="8553" marR="8553" marT="855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3356.35961</a:t>
                      </a:r>
                    </a:p>
                  </a:txBody>
                  <a:tcPr marL="8553" marR="8553" marT="855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397.709091</a:t>
                      </a:r>
                    </a:p>
                  </a:txBody>
                  <a:tcPr marL="8553" marR="8553" marT="855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8.4392328</a:t>
                      </a:r>
                    </a:p>
                  </a:txBody>
                  <a:tcPr marL="8553" marR="8553" marT="8553" marB="0" anchor="b">
                    <a:lnL>
                      <a:noFill/>
                    </a:lnL>
                    <a:lnR>
                      <a:noFill/>
                    </a:lnR>
                    <a:lnT>
                      <a:noFill/>
                    </a:lnT>
                    <a:lnB>
                      <a:noFill/>
                    </a:lnB>
                  </a:tcPr>
                </a:tc>
                <a:extLst>
                  <a:ext uri="{0D108BD9-81ED-4DB2-BD59-A6C34878D82A}">
                    <a16:rowId xmlns:a16="http://schemas.microsoft.com/office/drawing/2014/main" val="3884957096"/>
                  </a:ext>
                </a:extLst>
              </a:tr>
              <a:tr h="223060">
                <a:tc>
                  <a:txBody>
                    <a:bodyPr/>
                    <a:lstStyle/>
                    <a:p>
                      <a:pPr algn="r" fontAlgn="b"/>
                      <a:r>
                        <a:rPr lang="en-US" sz="1100" b="0" i="0" u="none" strike="noStrike">
                          <a:solidFill>
                            <a:srgbClr val="000000"/>
                          </a:solidFill>
                          <a:effectLst/>
                          <a:latin typeface="Calibri" panose="020F0502020204030204" pitchFamily="34" charset="0"/>
                        </a:rPr>
                        <a:t>3553</a:t>
                      </a:r>
                    </a:p>
                  </a:txBody>
                  <a:tcPr marL="8553" marR="8553" marT="8553"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YLR174W</a:t>
                      </a:r>
                    </a:p>
                  </a:txBody>
                  <a:tcPr marL="8553" marR="8553" marT="8553"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chrXII</a:t>
                      </a:r>
                    </a:p>
                  </a:txBody>
                  <a:tcPr marL="8553" marR="8553" marT="855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5747.25126</a:t>
                      </a:r>
                    </a:p>
                  </a:txBody>
                  <a:tcPr marL="8553" marR="8553" marT="855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688.660259</a:t>
                      </a:r>
                    </a:p>
                  </a:txBody>
                  <a:tcPr marL="8553" marR="8553" marT="855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8.34555383</a:t>
                      </a:r>
                    </a:p>
                  </a:txBody>
                  <a:tcPr marL="8553" marR="8553" marT="8553" marB="0" anchor="b">
                    <a:lnL>
                      <a:noFill/>
                    </a:lnL>
                    <a:lnR>
                      <a:noFill/>
                    </a:lnR>
                    <a:lnT>
                      <a:noFill/>
                    </a:lnT>
                    <a:lnB>
                      <a:noFill/>
                    </a:lnB>
                  </a:tcPr>
                </a:tc>
                <a:extLst>
                  <a:ext uri="{0D108BD9-81ED-4DB2-BD59-A6C34878D82A}">
                    <a16:rowId xmlns:a16="http://schemas.microsoft.com/office/drawing/2014/main" val="1505060133"/>
                  </a:ext>
                </a:extLst>
              </a:tr>
              <a:tr h="223060">
                <a:tc>
                  <a:txBody>
                    <a:bodyPr/>
                    <a:lstStyle/>
                    <a:p>
                      <a:pPr algn="r" fontAlgn="b"/>
                      <a:r>
                        <a:rPr lang="en-US" sz="1100" b="0" i="0" u="none" strike="noStrike">
                          <a:solidFill>
                            <a:srgbClr val="000000"/>
                          </a:solidFill>
                          <a:effectLst/>
                          <a:latin typeface="Calibri" panose="020F0502020204030204" pitchFamily="34" charset="0"/>
                        </a:rPr>
                        <a:t>3240</a:t>
                      </a:r>
                    </a:p>
                  </a:txBody>
                  <a:tcPr marL="8553" marR="8553" marT="8553"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YKL217W</a:t>
                      </a:r>
                    </a:p>
                  </a:txBody>
                  <a:tcPr marL="8553" marR="8553" marT="8553"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chrXI</a:t>
                      </a:r>
                    </a:p>
                  </a:txBody>
                  <a:tcPr marL="8553" marR="8553" marT="855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3939.67809</a:t>
                      </a:r>
                    </a:p>
                  </a:txBody>
                  <a:tcPr marL="8553" marR="8553" marT="855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532.754758</a:t>
                      </a:r>
                    </a:p>
                  </a:txBody>
                  <a:tcPr marL="8553" marR="8553" marT="855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7.39491864</a:t>
                      </a:r>
                    </a:p>
                  </a:txBody>
                  <a:tcPr marL="8553" marR="8553" marT="8553" marB="0" anchor="b">
                    <a:lnL>
                      <a:noFill/>
                    </a:lnL>
                    <a:lnR>
                      <a:noFill/>
                    </a:lnR>
                    <a:lnT>
                      <a:noFill/>
                    </a:lnT>
                    <a:lnB>
                      <a:noFill/>
                    </a:lnB>
                  </a:tcPr>
                </a:tc>
                <a:extLst>
                  <a:ext uri="{0D108BD9-81ED-4DB2-BD59-A6C34878D82A}">
                    <a16:rowId xmlns:a16="http://schemas.microsoft.com/office/drawing/2014/main" val="2724151568"/>
                  </a:ext>
                </a:extLst>
              </a:tr>
              <a:tr h="223060">
                <a:tc>
                  <a:txBody>
                    <a:bodyPr/>
                    <a:lstStyle/>
                    <a:p>
                      <a:pPr algn="r" fontAlgn="b"/>
                      <a:r>
                        <a:rPr lang="en-US" sz="1100" b="0" i="0" u="none" strike="noStrike">
                          <a:solidFill>
                            <a:srgbClr val="000000"/>
                          </a:solidFill>
                          <a:effectLst/>
                          <a:latin typeface="Calibri" panose="020F0502020204030204" pitchFamily="34" charset="0"/>
                        </a:rPr>
                        <a:t>4302</a:t>
                      </a:r>
                    </a:p>
                  </a:txBody>
                  <a:tcPr marL="8553" marR="8553" marT="8553"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YNL052W</a:t>
                      </a:r>
                    </a:p>
                  </a:txBody>
                  <a:tcPr marL="8553" marR="8553" marT="8553"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chrXIV</a:t>
                      </a:r>
                    </a:p>
                  </a:txBody>
                  <a:tcPr marL="8553" marR="8553" marT="855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11691.154</a:t>
                      </a:r>
                    </a:p>
                  </a:txBody>
                  <a:tcPr marL="8553" marR="8553" marT="855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1591.39701</a:t>
                      </a:r>
                    </a:p>
                  </a:txBody>
                  <a:tcPr marL="8553" marR="8553" marT="855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7.34647227</a:t>
                      </a:r>
                    </a:p>
                  </a:txBody>
                  <a:tcPr marL="8553" marR="8553" marT="8553" marB="0" anchor="b">
                    <a:lnL>
                      <a:noFill/>
                    </a:lnL>
                    <a:lnR>
                      <a:noFill/>
                    </a:lnR>
                    <a:lnT>
                      <a:noFill/>
                    </a:lnT>
                    <a:lnB>
                      <a:noFill/>
                    </a:lnB>
                  </a:tcPr>
                </a:tc>
                <a:extLst>
                  <a:ext uri="{0D108BD9-81ED-4DB2-BD59-A6C34878D82A}">
                    <a16:rowId xmlns:a16="http://schemas.microsoft.com/office/drawing/2014/main" val="4276003452"/>
                  </a:ext>
                </a:extLst>
              </a:tr>
              <a:tr h="223060">
                <a:tc>
                  <a:txBody>
                    <a:bodyPr/>
                    <a:lstStyle/>
                    <a:p>
                      <a:pPr algn="r" fontAlgn="b"/>
                      <a:r>
                        <a:rPr lang="en-US" sz="1100" b="0" i="0" u="none" strike="noStrike">
                          <a:solidFill>
                            <a:srgbClr val="000000"/>
                          </a:solidFill>
                          <a:effectLst/>
                          <a:latin typeface="Calibri" panose="020F0502020204030204" pitchFamily="34" charset="0"/>
                        </a:rPr>
                        <a:t>5514</a:t>
                      </a:r>
                    </a:p>
                  </a:txBody>
                  <a:tcPr marL="8553" marR="8553" marT="8553"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YPR124W</a:t>
                      </a:r>
                    </a:p>
                  </a:txBody>
                  <a:tcPr marL="8553" marR="8553" marT="8553"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chrXVI</a:t>
                      </a:r>
                    </a:p>
                  </a:txBody>
                  <a:tcPr marL="8553" marR="8553" marT="855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2830.94433</a:t>
                      </a:r>
                    </a:p>
                  </a:txBody>
                  <a:tcPr marL="8553" marR="8553" marT="855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395.851698</a:t>
                      </a:r>
                    </a:p>
                  </a:txBody>
                  <a:tcPr marL="8553" marR="8553" marT="855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7.15152755</a:t>
                      </a:r>
                    </a:p>
                  </a:txBody>
                  <a:tcPr marL="8553" marR="8553" marT="8553" marB="0" anchor="b">
                    <a:lnL>
                      <a:noFill/>
                    </a:lnL>
                    <a:lnR>
                      <a:noFill/>
                    </a:lnR>
                    <a:lnT>
                      <a:noFill/>
                    </a:lnT>
                    <a:lnB>
                      <a:noFill/>
                    </a:lnB>
                  </a:tcPr>
                </a:tc>
                <a:extLst>
                  <a:ext uri="{0D108BD9-81ED-4DB2-BD59-A6C34878D82A}">
                    <a16:rowId xmlns:a16="http://schemas.microsoft.com/office/drawing/2014/main" val="554903460"/>
                  </a:ext>
                </a:extLst>
              </a:tr>
              <a:tr h="223060">
                <a:tc>
                  <a:txBody>
                    <a:bodyPr/>
                    <a:lstStyle/>
                    <a:p>
                      <a:pPr algn="r" fontAlgn="b"/>
                      <a:r>
                        <a:rPr lang="en-US" sz="1100" b="0" i="0" u="none" strike="noStrike">
                          <a:solidFill>
                            <a:srgbClr val="000000"/>
                          </a:solidFill>
                          <a:effectLst/>
                          <a:latin typeface="Calibri" panose="020F0502020204030204" pitchFamily="34" charset="0"/>
                        </a:rPr>
                        <a:t>2930</a:t>
                      </a:r>
                    </a:p>
                  </a:txBody>
                  <a:tcPr marL="8553" marR="8553" marT="8553"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YJR048W</a:t>
                      </a:r>
                    </a:p>
                  </a:txBody>
                  <a:tcPr marL="8553" marR="8553" marT="8553"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chrX</a:t>
                      </a:r>
                    </a:p>
                  </a:txBody>
                  <a:tcPr marL="8553" marR="8553" marT="855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2732.35214</a:t>
                      </a:r>
                    </a:p>
                  </a:txBody>
                  <a:tcPr marL="8553" marR="8553" marT="855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388.696976</a:t>
                      </a:r>
                    </a:p>
                  </a:txBody>
                  <a:tcPr marL="8553" marR="8553" marT="855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7.02951734</a:t>
                      </a:r>
                    </a:p>
                  </a:txBody>
                  <a:tcPr marL="8553" marR="8553" marT="8553" marB="0" anchor="b">
                    <a:lnL>
                      <a:noFill/>
                    </a:lnL>
                    <a:lnR>
                      <a:noFill/>
                    </a:lnR>
                    <a:lnT>
                      <a:noFill/>
                    </a:lnT>
                    <a:lnB>
                      <a:noFill/>
                    </a:lnB>
                  </a:tcPr>
                </a:tc>
                <a:extLst>
                  <a:ext uri="{0D108BD9-81ED-4DB2-BD59-A6C34878D82A}">
                    <a16:rowId xmlns:a16="http://schemas.microsoft.com/office/drawing/2014/main" val="3539141331"/>
                  </a:ext>
                </a:extLst>
              </a:tr>
              <a:tr h="223060">
                <a:tc>
                  <a:txBody>
                    <a:bodyPr/>
                    <a:lstStyle/>
                    <a:p>
                      <a:pPr algn="r" fontAlgn="b"/>
                      <a:r>
                        <a:rPr lang="en-US" sz="1100" b="0" i="0" u="none" strike="noStrike">
                          <a:solidFill>
                            <a:srgbClr val="000000"/>
                          </a:solidFill>
                          <a:effectLst/>
                          <a:latin typeface="Calibri" panose="020F0502020204030204" pitchFamily="34" charset="0"/>
                        </a:rPr>
                        <a:t>2189</a:t>
                      </a:r>
                    </a:p>
                  </a:txBody>
                  <a:tcPr marL="8553" marR="8553" marT="8553"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YGR243W</a:t>
                      </a:r>
                    </a:p>
                  </a:txBody>
                  <a:tcPr marL="8553" marR="8553" marT="8553" marB="0" anchor="b">
                    <a:lnL>
                      <a:noFill/>
                    </a:lnL>
                    <a:lnR>
                      <a:noFill/>
                    </a:lnR>
                    <a:lnT>
                      <a:noFill/>
                    </a:lnT>
                    <a:lnB>
                      <a:noFill/>
                    </a:lnB>
                  </a:tcPr>
                </a:tc>
                <a:tc>
                  <a:txBody>
                    <a:bodyPr/>
                    <a:lstStyle/>
                    <a:p>
                      <a:pPr algn="l" fontAlgn="b"/>
                      <a:r>
                        <a:rPr lang="en-US" sz="1100" b="0" i="0" u="none" strike="noStrike" dirty="0" err="1">
                          <a:solidFill>
                            <a:srgbClr val="000000"/>
                          </a:solidFill>
                          <a:effectLst/>
                          <a:latin typeface="Calibri" panose="020F0502020204030204" pitchFamily="34" charset="0"/>
                        </a:rPr>
                        <a:t>chrVII</a:t>
                      </a:r>
                      <a:endParaRPr lang="en-US" sz="1100" b="0" i="0" u="none" strike="noStrike" dirty="0">
                        <a:solidFill>
                          <a:srgbClr val="000000"/>
                        </a:solidFill>
                        <a:effectLst/>
                        <a:latin typeface="Calibri" panose="020F0502020204030204" pitchFamily="34" charset="0"/>
                      </a:endParaRPr>
                    </a:p>
                  </a:txBody>
                  <a:tcPr marL="8553" marR="8553" marT="855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2143.94277</a:t>
                      </a:r>
                    </a:p>
                  </a:txBody>
                  <a:tcPr marL="8553" marR="8553" marT="855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332.220958</a:t>
                      </a:r>
                    </a:p>
                  </a:txBody>
                  <a:tcPr marL="8553" marR="8553" marT="855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6.453364</a:t>
                      </a:r>
                    </a:p>
                  </a:txBody>
                  <a:tcPr marL="8553" marR="8553" marT="8553" marB="0" anchor="b">
                    <a:lnL>
                      <a:noFill/>
                    </a:lnL>
                    <a:lnR>
                      <a:noFill/>
                    </a:lnR>
                    <a:lnT>
                      <a:noFill/>
                    </a:lnT>
                    <a:lnB>
                      <a:noFill/>
                    </a:lnB>
                  </a:tcPr>
                </a:tc>
                <a:extLst>
                  <a:ext uri="{0D108BD9-81ED-4DB2-BD59-A6C34878D82A}">
                    <a16:rowId xmlns:a16="http://schemas.microsoft.com/office/drawing/2014/main" val="464504885"/>
                  </a:ext>
                </a:extLst>
              </a:tr>
              <a:tr h="223060">
                <a:tc>
                  <a:txBody>
                    <a:bodyPr/>
                    <a:lstStyle/>
                    <a:p>
                      <a:pPr algn="r" fontAlgn="b"/>
                      <a:r>
                        <a:rPr lang="en-US" sz="1100" b="0" i="0" u="none" strike="noStrike">
                          <a:solidFill>
                            <a:srgbClr val="000000"/>
                          </a:solidFill>
                          <a:effectLst/>
                          <a:latin typeface="Calibri" panose="020F0502020204030204" pitchFamily="34" charset="0"/>
                        </a:rPr>
                        <a:t>3383</a:t>
                      </a:r>
                    </a:p>
                  </a:txBody>
                  <a:tcPr marL="8553" marR="8553" marT="8553"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YLL041C</a:t>
                      </a:r>
                    </a:p>
                  </a:txBody>
                  <a:tcPr marL="8553" marR="8553" marT="8553"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chrXII</a:t>
                      </a:r>
                    </a:p>
                  </a:txBody>
                  <a:tcPr marL="8553" marR="8553" marT="855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15427.4564</a:t>
                      </a:r>
                    </a:p>
                  </a:txBody>
                  <a:tcPr marL="8553" marR="8553" marT="855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2400.8321</a:t>
                      </a:r>
                    </a:p>
                  </a:txBody>
                  <a:tcPr marL="8553" marR="8553" marT="855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6.42587892</a:t>
                      </a:r>
                    </a:p>
                  </a:txBody>
                  <a:tcPr marL="8553" marR="8553" marT="8553" marB="0" anchor="b">
                    <a:lnL>
                      <a:noFill/>
                    </a:lnL>
                    <a:lnR>
                      <a:noFill/>
                    </a:lnR>
                    <a:lnT>
                      <a:noFill/>
                    </a:lnT>
                    <a:lnB>
                      <a:noFill/>
                    </a:lnB>
                  </a:tcPr>
                </a:tc>
                <a:extLst>
                  <a:ext uri="{0D108BD9-81ED-4DB2-BD59-A6C34878D82A}">
                    <a16:rowId xmlns:a16="http://schemas.microsoft.com/office/drawing/2014/main" val="384625997"/>
                  </a:ext>
                </a:extLst>
              </a:tr>
              <a:tr h="223060">
                <a:tc>
                  <a:txBody>
                    <a:bodyPr/>
                    <a:lstStyle/>
                    <a:p>
                      <a:pPr algn="r" fontAlgn="b"/>
                      <a:r>
                        <a:rPr lang="en-US" sz="1100" b="0" i="0" u="none" strike="noStrike">
                          <a:solidFill>
                            <a:srgbClr val="000000"/>
                          </a:solidFill>
                          <a:effectLst/>
                          <a:latin typeface="Calibri" panose="020F0502020204030204" pitchFamily="34" charset="0"/>
                        </a:rPr>
                        <a:t>3170</a:t>
                      </a:r>
                    </a:p>
                  </a:txBody>
                  <a:tcPr marL="8553" marR="8553" marT="8553"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YKL141W</a:t>
                      </a:r>
                    </a:p>
                  </a:txBody>
                  <a:tcPr marL="8553" marR="8553" marT="8553"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chrXI</a:t>
                      </a:r>
                    </a:p>
                  </a:txBody>
                  <a:tcPr marL="8553" marR="8553" marT="855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16570.8227</a:t>
                      </a:r>
                    </a:p>
                  </a:txBody>
                  <a:tcPr marL="8553" marR="8553" marT="855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2638.31701</a:t>
                      </a:r>
                    </a:p>
                  </a:txBody>
                  <a:tcPr marL="8553" marR="8553" marT="855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6.28083078</a:t>
                      </a:r>
                    </a:p>
                  </a:txBody>
                  <a:tcPr marL="8553" marR="8553" marT="8553" marB="0" anchor="b">
                    <a:lnL>
                      <a:noFill/>
                    </a:lnL>
                    <a:lnR>
                      <a:noFill/>
                    </a:lnR>
                    <a:lnT>
                      <a:noFill/>
                    </a:lnT>
                    <a:lnB>
                      <a:noFill/>
                    </a:lnB>
                  </a:tcPr>
                </a:tc>
                <a:extLst>
                  <a:ext uri="{0D108BD9-81ED-4DB2-BD59-A6C34878D82A}">
                    <a16:rowId xmlns:a16="http://schemas.microsoft.com/office/drawing/2014/main" val="1221600491"/>
                  </a:ext>
                </a:extLst>
              </a:tr>
              <a:tr h="223060">
                <a:tc>
                  <a:txBody>
                    <a:bodyPr/>
                    <a:lstStyle/>
                    <a:p>
                      <a:pPr algn="r" fontAlgn="b"/>
                      <a:r>
                        <a:rPr lang="en-US" sz="1100" b="0" i="0" u="none" strike="noStrike">
                          <a:solidFill>
                            <a:srgbClr val="000000"/>
                          </a:solidFill>
                          <a:effectLst/>
                          <a:latin typeface="Calibri" panose="020F0502020204030204" pitchFamily="34" charset="0"/>
                        </a:rPr>
                        <a:t>2651</a:t>
                      </a:r>
                    </a:p>
                  </a:txBody>
                  <a:tcPr marL="8553" marR="8553" marT="8553" marB="0" anchor="b">
                    <a:lnL>
                      <a:noFill/>
                    </a:lnL>
                    <a:lnR>
                      <a:noFill/>
                    </a:lnR>
                    <a:lnT>
                      <a:noFill/>
                    </a:lnT>
                    <a:lnB>
                      <a:noFill/>
                    </a:lnB>
                  </a:tcPr>
                </a:tc>
                <a:tc>
                  <a:txBody>
                    <a:bodyPr/>
                    <a:lstStyle/>
                    <a:p>
                      <a:pPr algn="l" fontAlgn="b"/>
                      <a:r>
                        <a:rPr lang="en-US" sz="1100" b="0" i="0" u="none" strike="noStrike" dirty="0">
                          <a:solidFill>
                            <a:srgbClr val="000000"/>
                          </a:solidFill>
                          <a:effectLst/>
                          <a:latin typeface="Calibri" panose="020F0502020204030204" pitchFamily="34" charset="0"/>
                        </a:rPr>
                        <a:t>YIL162W</a:t>
                      </a:r>
                    </a:p>
                  </a:txBody>
                  <a:tcPr marL="8553" marR="8553" marT="8553"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chrIX</a:t>
                      </a:r>
                    </a:p>
                  </a:txBody>
                  <a:tcPr marL="8553" marR="8553" marT="855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6391.11029</a:t>
                      </a:r>
                    </a:p>
                  </a:txBody>
                  <a:tcPr marL="8553" marR="8553" marT="855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1025.74671</a:t>
                      </a:r>
                    </a:p>
                  </a:txBody>
                  <a:tcPr marL="8553" marR="8553" marT="855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6.23069054</a:t>
                      </a:r>
                    </a:p>
                  </a:txBody>
                  <a:tcPr marL="8553" marR="8553" marT="8553" marB="0" anchor="b">
                    <a:lnL>
                      <a:noFill/>
                    </a:lnL>
                    <a:lnR>
                      <a:noFill/>
                    </a:lnR>
                    <a:lnT>
                      <a:noFill/>
                    </a:lnT>
                    <a:lnB>
                      <a:noFill/>
                    </a:lnB>
                  </a:tcPr>
                </a:tc>
                <a:extLst>
                  <a:ext uri="{0D108BD9-81ED-4DB2-BD59-A6C34878D82A}">
                    <a16:rowId xmlns:a16="http://schemas.microsoft.com/office/drawing/2014/main" val="3239226289"/>
                  </a:ext>
                </a:extLst>
              </a:tr>
              <a:tr h="223060">
                <a:tc>
                  <a:txBody>
                    <a:bodyPr/>
                    <a:lstStyle/>
                    <a:p>
                      <a:pPr algn="r" fontAlgn="b"/>
                      <a:r>
                        <a:rPr lang="en-US" sz="1100" b="0" i="0" u="none" strike="noStrike">
                          <a:solidFill>
                            <a:srgbClr val="000000"/>
                          </a:solidFill>
                          <a:effectLst/>
                          <a:latin typeface="Calibri" panose="020F0502020204030204" pitchFamily="34" charset="0"/>
                        </a:rPr>
                        <a:t>1494</a:t>
                      </a:r>
                    </a:p>
                  </a:txBody>
                  <a:tcPr marL="8553" marR="8553" marT="8553" marB="0" anchor="b">
                    <a:lnL>
                      <a:noFill/>
                    </a:lnL>
                    <a:lnR>
                      <a:noFill/>
                    </a:lnR>
                    <a:lnT>
                      <a:noFill/>
                    </a:lnT>
                    <a:lnB>
                      <a:noFill/>
                    </a:lnB>
                  </a:tcPr>
                </a:tc>
                <a:tc>
                  <a:txBody>
                    <a:bodyPr/>
                    <a:lstStyle/>
                    <a:p>
                      <a:pPr algn="l" fontAlgn="b"/>
                      <a:r>
                        <a:rPr lang="en-US" sz="1100" b="0" i="0" u="none" strike="noStrike" dirty="0">
                          <a:solidFill>
                            <a:srgbClr val="000000"/>
                          </a:solidFill>
                          <a:effectLst/>
                          <a:latin typeface="Calibri" panose="020F0502020204030204" pitchFamily="34" charset="0"/>
                        </a:rPr>
                        <a:t>YER065C</a:t>
                      </a:r>
                    </a:p>
                  </a:txBody>
                  <a:tcPr marL="8553" marR="8553" marT="8553"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chrV</a:t>
                      </a:r>
                    </a:p>
                  </a:txBody>
                  <a:tcPr marL="8553" marR="8553" marT="855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4805.10524</a:t>
                      </a:r>
                    </a:p>
                  </a:txBody>
                  <a:tcPr marL="8553" marR="8553" marT="8553"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778.109484</a:t>
                      </a:r>
                    </a:p>
                  </a:txBody>
                  <a:tcPr marL="8553" marR="8553" marT="8553" marB="0" anchor="b">
                    <a:lnL>
                      <a:noFill/>
                    </a:lnL>
                    <a:lnR>
                      <a:noFill/>
                    </a:lnR>
                    <a:lnT>
                      <a:noFill/>
                    </a:lnT>
                    <a:lnB>
                      <a:noFill/>
                    </a:lnB>
                  </a:tcPr>
                </a:tc>
                <a:tc>
                  <a:txBody>
                    <a:bodyPr/>
                    <a:lstStyle/>
                    <a:p>
                      <a:pPr algn="r" fontAlgn="b"/>
                      <a:r>
                        <a:rPr lang="en-US" sz="1100" b="0" i="0" u="none" strike="noStrike" dirty="0">
                          <a:solidFill>
                            <a:srgbClr val="000000"/>
                          </a:solidFill>
                          <a:effectLst/>
                          <a:latin typeface="Calibri" panose="020F0502020204030204" pitchFamily="34" charset="0"/>
                        </a:rPr>
                        <a:t>6.17535879</a:t>
                      </a:r>
                    </a:p>
                  </a:txBody>
                  <a:tcPr marL="8553" marR="8553" marT="8553" marB="0" anchor="b">
                    <a:lnL>
                      <a:noFill/>
                    </a:lnL>
                    <a:lnR>
                      <a:noFill/>
                    </a:lnR>
                    <a:lnT>
                      <a:noFill/>
                    </a:lnT>
                    <a:lnB>
                      <a:noFill/>
                    </a:lnB>
                  </a:tcPr>
                </a:tc>
                <a:extLst>
                  <a:ext uri="{0D108BD9-81ED-4DB2-BD59-A6C34878D82A}">
                    <a16:rowId xmlns:a16="http://schemas.microsoft.com/office/drawing/2014/main" val="3214540439"/>
                  </a:ext>
                </a:extLst>
              </a:tr>
            </a:tbl>
          </a:graphicData>
        </a:graphic>
      </p:graphicFrame>
      <p:sp>
        <p:nvSpPr>
          <p:cNvPr id="4" name="TextBox 3">
            <a:extLst>
              <a:ext uri="{FF2B5EF4-FFF2-40B4-BE49-F238E27FC236}">
                <a16:creationId xmlns:a16="http://schemas.microsoft.com/office/drawing/2014/main" id="{60169119-2C04-FA45-A894-05FF81FF377C}"/>
              </a:ext>
            </a:extLst>
          </p:cNvPr>
          <p:cNvSpPr txBox="1"/>
          <p:nvPr/>
        </p:nvSpPr>
        <p:spPr>
          <a:xfrm>
            <a:off x="4855206" y="6293600"/>
            <a:ext cx="3646447" cy="646331"/>
          </a:xfrm>
          <a:prstGeom prst="rect">
            <a:avLst/>
          </a:prstGeom>
          <a:noFill/>
        </p:spPr>
        <p:txBody>
          <a:bodyPr wrap="none" rtlCol="0">
            <a:spAutoFit/>
          </a:bodyPr>
          <a:lstStyle/>
          <a:p>
            <a:r>
              <a:rPr lang="en-US" dirty="0"/>
              <a:t>Mostly metabolic process, again</a:t>
            </a:r>
          </a:p>
          <a:p>
            <a:r>
              <a:rPr lang="en-US" dirty="0"/>
              <a:t>Specifically localized to mitochondria</a:t>
            </a:r>
          </a:p>
        </p:txBody>
      </p:sp>
    </p:spTree>
    <p:extLst>
      <p:ext uri="{BB962C8B-B14F-4D97-AF65-F5344CB8AC3E}">
        <p14:creationId xmlns:p14="http://schemas.microsoft.com/office/powerpoint/2010/main" val="2375596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763DEAB-FCE6-164D-9ABB-555E07F48F9C}"/>
              </a:ext>
            </a:extLst>
          </p:cNvPr>
          <p:cNvPicPr>
            <a:picLocks noChangeAspect="1"/>
          </p:cNvPicPr>
          <p:nvPr/>
        </p:nvPicPr>
        <p:blipFill>
          <a:blip r:embed="rId2"/>
          <a:stretch>
            <a:fillRect/>
          </a:stretch>
        </p:blipFill>
        <p:spPr>
          <a:xfrm>
            <a:off x="-304800" y="0"/>
            <a:ext cx="6400800" cy="6400800"/>
          </a:xfrm>
          <a:prstGeom prst="rect">
            <a:avLst/>
          </a:prstGeom>
        </p:spPr>
      </p:pic>
      <p:pic>
        <p:nvPicPr>
          <p:cNvPr id="5" name="Picture 4">
            <a:extLst>
              <a:ext uri="{FF2B5EF4-FFF2-40B4-BE49-F238E27FC236}">
                <a16:creationId xmlns:a16="http://schemas.microsoft.com/office/drawing/2014/main" id="{4FFB6D15-2262-3F46-8FF2-E7094DEF9E5E}"/>
              </a:ext>
            </a:extLst>
          </p:cNvPr>
          <p:cNvPicPr>
            <a:picLocks noChangeAspect="1"/>
          </p:cNvPicPr>
          <p:nvPr/>
        </p:nvPicPr>
        <p:blipFill>
          <a:blip r:embed="rId3"/>
          <a:stretch>
            <a:fillRect/>
          </a:stretch>
        </p:blipFill>
        <p:spPr>
          <a:xfrm>
            <a:off x="6096000" y="0"/>
            <a:ext cx="6400800" cy="6400800"/>
          </a:xfrm>
          <a:prstGeom prst="rect">
            <a:avLst/>
          </a:prstGeom>
        </p:spPr>
      </p:pic>
      <p:graphicFrame>
        <p:nvGraphicFramePr>
          <p:cNvPr id="2" name="Table 1">
            <a:extLst>
              <a:ext uri="{FF2B5EF4-FFF2-40B4-BE49-F238E27FC236}">
                <a16:creationId xmlns:a16="http://schemas.microsoft.com/office/drawing/2014/main" id="{1AF95075-4B3F-4F42-9AEF-2BC0DB373F7A}"/>
              </a:ext>
            </a:extLst>
          </p:cNvPr>
          <p:cNvGraphicFramePr>
            <a:graphicFrameLocks noGrp="1"/>
          </p:cNvGraphicFramePr>
          <p:nvPr>
            <p:extLst>
              <p:ext uri="{D42A27DB-BD31-4B8C-83A1-F6EECF244321}">
                <p14:modId xmlns:p14="http://schemas.microsoft.com/office/powerpoint/2010/main" val="3987508201"/>
              </p:ext>
            </p:extLst>
          </p:nvPr>
        </p:nvGraphicFramePr>
        <p:xfrm>
          <a:off x="1717548" y="590899"/>
          <a:ext cx="4953000" cy="578485"/>
        </p:xfrm>
        <a:graphic>
          <a:graphicData uri="http://schemas.openxmlformats.org/drawingml/2006/table">
            <a:tbl>
              <a:tblPr/>
              <a:tblGrid>
                <a:gridCol w="825500">
                  <a:extLst>
                    <a:ext uri="{9D8B030D-6E8A-4147-A177-3AD203B41FA5}">
                      <a16:colId xmlns:a16="http://schemas.microsoft.com/office/drawing/2014/main" val="2450020457"/>
                    </a:ext>
                  </a:extLst>
                </a:gridCol>
                <a:gridCol w="825500">
                  <a:extLst>
                    <a:ext uri="{9D8B030D-6E8A-4147-A177-3AD203B41FA5}">
                      <a16:colId xmlns:a16="http://schemas.microsoft.com/office/drawing/2014/main" val="1303147926"/>
                    </a:ext>
                  </a:extLst>
                </a:gridCol>
                <a:gridCol w="825500">
                  <a:extLst>
                    <a:ext uri="{9D8B030D-6E8A-4147-A177-3AD203B41FA5}">
                      <a16:colId xmlns:a16="http://schemas.microsoft.com/office/drawing/2014/main" val="405191666"/>
                    </a:ext>
                  </a:extLst>
                </a:gridCol>
                <a:gridCol w="825500">
                  <a:extLst>
                    <a:ext uri="{9D8B030D-6E8A-4147-A177-3AD203B41FA5}">
                      <a16:colId xmlns:a16="http://schemas.microsoft.com/office/drawing/2014/main" val="751941346"/>
                    </a:ext>
                  </a:extLst>
                </a:gridCol>
                <a:gridCol w="825500">
                  <a:extLst>
                    <a:ext uri="{9D8B030D-6E8A-4147-A177-3AD203B41FA5}">
                      <a16:colId xmlns:a16="http://schemas.microsoft.com/office/drawing/2014/main" val="2557193199"/>
                    </a:ext>
                  </a:extLst>
                </a:gridCol>
                <a:gridCol w="825500">
                  <a:extLst>
                    <a:ext uri="{9D8B030D-6E8A-4147-A177-3AD203B41FA5}">
                      <a16:colId xmlns:a16="http://schemas.microsoft.com/office/drawing/2014/main" val="718442424"/>
                    </a:ext>
                  </a:extLst>
                </a:gridCol>
              </a:tblGrid>
              <a:tr h="203200">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genes</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chr</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sampleMean</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ancMean</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sampleOverAnc</a:t>
                      </a:r>
                    </a:p>
                  </a:txBody>
                  <a:tcPr marL="9525" marR="9525" marT="9525" marB="0" anchor="b">
                    <a:lnL>
                      <a:noFill/>
                    </a:lnL>
                    <a:lnR>
                      <a:noFill/>
                    </a:lnR>
                    <a:lnT>
                      <a:noFill/>
                    </a:lnT>
                    <a:lnB>
                      <a:noFill/>
                    </a:lnB>
                  </a:tcPr>
                </a:tc>
                <a:extLst>
                  <a:ext uri="{0D108BD9-81ED-4DB2-BD59-A6C34878D82A}">
                    <a16:rowId xmlns:a16="http://schemas.microsoft.com/office/drawing/2014/main" val="1794626497"/>
                  </a:ext>
                </a:extLst>
              </a:tr>
              <a:tr h="203200">
                <a:tc>
                  <a:txBody>
                    <a:bodyPr/>
                    <a:lstStyle/>
                    <a:p>
                      <a:pPr algn="r" fontAlgn="b"/>
                      <a:r>
                        <a:rPr lang="en-US" sz="1200" b="0" i="0" u="none" strike="noStrike">
                          <a:solidFill>
                            <a:srgbClr val="000000"/>
                          </a:solidFill>
                          <a:effectLst/>
                          <a:latin typeface="Calibri" panose="020F0502020204030204" pitchFamily="34" charset="0"/>
                        </a:rPr>
                        <a:t>3927</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YML123C</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chrXIII</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6293.16794</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763.423696</a:t>
                      </a:r>
                    </a:p>
                  </a:txBody>
                  <a:tcPr marL="9525" marR="9525" marT="9525" marB="0" anchor="b">
                    <a:lnL>
                      <a:noFill/>
                    </a:lnL>
                    <a:lnR>
                      <a:noFill/>
                    </a:lnR>
                    <a:lnT>
                      <a:noFill/>
                    </a:lnT>
                    <a:lnB>
                      <a:noFill/>
                    </a:lnB>
                  </a:tcPr>
                </a:tc>
                <a:tc>
                  <a:txBody>
                    <a:bodyPr/>
                    <a:lstStyle/>
                    <a:p>
                      <a:pPr algn="r" fontAlgn="b"/>
                      <a:r>
                        <a:rPr lang="en-US" sz="1200" b="0" i="0" u="none" strike="noStrike" dirty="0">
                          <a:solidFill>
                            <a:srgbClr val="000000"/>
                          </a:solidFill>
                          <a:effectLst/>
                          <a:latin typeface="Calibri" panose="020F0502020204030204" pitchFamily="34" charset="0"/>
                        </a:rPr>
                        <a:t>8.24334897</a:t>
                      </a:r>
                    </a:p>
                  </a:txBody>
                  <a:tcPr marL="9525" marR="9525" marT="9525" marB="0" anchor="b">
                    <a:lnL>
                      <a:noFill/>
                    </a:lnL>
                    <a:lnR>
                      <a:noFill/>
                    </a:lnR>
                    <a:lnT>
                      <a:noFill/>
                    </a:lnT>
                    <a:lnB>
                      <a:noFill/>
                    </a:lnB>
                  </a:tcPr>
                </a:tc>
                <a:extLst>
                  <a:ext uri="{0D108BD9-81ED-4DB2-BD59-A6C34878D82A}">
                    <a16:rowId xmlns:a16="http://schemas.microsoft.com/office/drawing/2014/main" val="1238698647"/>
                  </a:ext>
                </a:extLst>
              </a:tr>
            </a:tbl>
          </a:graphicData>
        </a:graphic>
      </p:graphicFrame>
    </p:spTree>
    <p:extLst>
      <p:ext uri="{BB962C8B-B14F-4D97-AF65-F5344CB8AC3E}">
        <p14:creationId xmlns:p14="http://schemas.microsoft.com/office/powerpoint/2010/main" val="37092215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7BE33-663F-834D-80CA-E34E914A33B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744A64F-3FB6-E148-9BAC-E294364A0C70}"/>
              </a:ext>
            </a:extLst>
          </p:cNvPr>
          <p:cNvSpPr>
            <a:spLocks noGrp="1"/>
          </p:cNvSpPr>
          <p:nvPr>
            <p:ph idx="1"/>
          </p:nvPr>
        </p:nvSpPr>
        <p:spPr/>
        <p:txBody>
          <a:bodyPr>
            <a:normAutofit fontScale="70000" lnSpcReduction="20000"/>
          </a:bodyPr>
          <a:lstStyle/>
          <a:p>
            <a:r>
              <a:rPr lang="en-US" dirty="0" err="1"/>
              <a:t>Birchler</a:t>
            </a:r>
            <a:r>
              <a:rPr lang="en-US" dirty="0"/>
              <a:t> paper looked at the peaks of the distributions and claimed that the apparent skew to the left of 1.00 indicated that the aneuploid chromosome was causing other expression effects in the genome </a:t>
            </a:r>
          </a:p>
          <a:p>
            <a:r>
              <a:rPr lang="en-US" dirty="0"/>
              <a:t>When the chromosome is duplicated, it increases the amount of DNA that the particular chromosome gets for sequencing, and reduces the number of reads given to genes on the other chromosomes </a:t>
            </a:r>
          </a:p>
          <a:p>
            <a:r>
              <a:rPr lang="en-US" dirty="0"/>
              <a:t>The expected ratio of trans genes in a sample trisomic for chromosome I is XXXX. The ratio shown here does not demonstrate an expression effect from the aneuploid chromosome per say, but an artifact from sequencing.</a:t>
            </a:r>
          </a:p>
          <a:p>
            <a:r>
              <a:rPr lang="en-US" dirty="0"/>
              <a:t>* But what about their exogenous controls? </a:t>
            </a:r>
          </a:p>
          <a:p>
            <a:r>
              <a:rPr lang="en-US" dirty="0"/>
              <a:t>To further investigate this, qPCR with genes on and off the aneuploid chromosome could be performed. </a:t>
            </a:r>
          </a:p>
          <a:p>
            <a:r>
              <a:rPr lang="en-US" dirty="0"/>
              <a:t>*</a:t>
            </a:r>
            <a:r>
              <a:rPr lang="en-US" dirty="0" err="1"/>
              <a:t>Birchler</a:t>
            </a:r>
            <a:r>
              <a:rPr lang="en-US" dirty="0"/>
              <a:t> paper did this in Arabidopsis samples and claimed that it validated their </a:t>
            </a:r>
            <a:r>
              <a:rPr lang="en-US" dirty="0" err="1"/>
              <a:t>RNAseq</a:t>
            </a:r>
            <a:r>
              <a:rPr lang="en-US" dirty="0"/>
              <a:t> data</a:t>
            </a:r>
          </a:p>
          <a:p>
            <a:r>
              <a:rPr lang="en-US" dirty="0"/>
              <a:t>- Actually, I don’t think that would work because it’s still the entire amount of RNA</a:t>
            </a:r>
          </a:p>
          <a:p>
            <a:r>
              <a:rPr lang="en-US" dirty="0"/>
              <a:t>Could you examine this a different way to determine if there are trans effects? </a:t>
            </a:r>
          </a:p>
          <a:p>
            <a:endParaRPr lang="en-US" dirty="0"/>
          </a:p>
        </p:txBody>
      </p:sp>
    </p:spTree>
    <p:extLst>
      <p:ext uri="{BB962C8B-B14F-4D97-AF65-F5344CB8AC3E}">
        <p14:creationId xmlns:p14="http://schemas.microsoft.com/office/powerpoint/2010/main" val="15583625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6CF2BC8-A3C5-FE48-911B-EC6197E82FDA}"/>
              </a:ext>
            </a:extLst>
          </p:cNvPr>
          <p:cNvPicPr>
            <a:picLocks noChangeAspect="1"/>
          </p:cNvPicPr>
          <p:nvPr/>
        </p:nvPicPr>
        <p:blipFill>
          <a:blip r:embed="rId2"/>
          <a:stretch>
            <a:fillRect/>
          </a:stretch>
        </p:blipFill>
        <p:spPr>
          <a:xfrm>
            <a:off x="-304800" y="0"/>
            <a:ext cx="6400800" cy="6400800"/>
          </a:xfrm>
          <a:prstGeom prst="rect">
            <a:avLst/>
          </a:prstGeom>
        </p:spPr>
      </p:pic>
      <p:pic>
        <p:nvPicPr>
          <p:cNvPr id="5" name="Picture 4">
            <a:extLst>
              <a:ext uri="{FF2B5EF4-FFF2-40B4-BE49-F238E27FC236}">
                <a16:creationId xmlns:a16="http://schemas.microsoft.com/office/drawing/2014/main" id="{658F501B-B401-DA4E-8755-6E55BD6D9095}"/>
              </a:ext>
            </a:extLst>
          </p:cNvPr>
          <p:cNvPicPr>
            <a:picLocks noChangeAspect="1"/>
          </p:cNvPicPr>
          <p:nvPr/>
        </p:nvPicPr>
        <p:blipFill>
          <a:blip r:embed="rId3"/>
          <a:stretch>
            <a:fillRect/>
          </a:stretch>
        </p:blipFill>
        <p:spPr>
          <a:xfrm>
            <a:off x="6096000" y="0"/>
            <a:ext cx="6400800" cy="6400800"/>
          </a:xfrm>
          <a:prstGeom prst="rect">
            <a:avLst/>
          </a:prstGeom>
        </p:spPr>
      </p:pic>
      <p:graphicFrame>
        <p:nvGraphicFramePr>
          <p:cNvPr id="2" name="Table 1">
            <a:extLst>
              <a:ext uri="{FF2B5EF4-FFF2-40B4-BE49-F238E27FC236}">
                <a16:creationId xmlns:a16="http://schemas.microsoft.com/office/drawing/2014/main" id="{CE906604-570E-AE4E-973B-32EC8947AA06}"/>
              </a:ext>
            </a:extLst>
          </p:cNvPr>
          <p:cNvGraphicFramePr>
            <a:graphicFrameLocks noGrp="1"/>
          </p:cNvGraphicFramePr>
          <p:nvPr>
            <p:extLst>
              <p:ext uri="{D42A27DB-BD31-4B8C-83A1-F6EECF244321}">
                <p14:modId xmlns:p14="http://schemas.microsoft.com/office/powerpoint/2010/main" val="1308278043"/>
              </p:ext>
            </p:extLst>
          </p:nvPr>
        </p:nvGraphicFramePr>
        <p:xfrm>
          <a:off x="2156460" y="1269587"/>
          <a:ext cx="4953000" cy="781685"/>
        </p:xfrm>
        <a:graphic>
          <a:graphicData uri="http://schemas.openxmlformats.org/drawingml/2006/table">
            <a:tbl>
              <a:tblPr/>
              <a:tblGrid>
                <a:gridCol w="825500">
                  <a:extLst>
                    <a:ext uri="{9D8B030D-6E8A-4147-A177-3AD203B41FA5}">
                      <a16:colId xmlns:a16="http://schemas.microsoft.com/office/drawing/2014/main" val="3950196078"/>
                    </a:ext>
                  </a:extLst>
                </a:gridCol>
                <a:gridCol w="825500">
                  <a:extLst>
                    <a:ext uri="{9D8B030D-6E8A-4147-A177-3AD203B41FA5}">
                      <a16:colId xmlns:a16="http://schemas.microsoft.com/office/drawing/2014/main" val="3515209610"/>
                    </a:ext>
                  </a:extLst>
                </a:gridCol>
                <a:gridCol w="825500">
                  <a:extLst>
                    <a:ext uri="{9D8B030D-6E8A-4147-A177-3AD203B41FA5}">
                      <a16:colId xmlns:a16="http://schemas.microsoft.com/office/drawing/2014/main" val="2060441411"/>
                    </a:ext>
                  </a:extLst>
                </a:gridCol>
                <a:gridCol w="825500">
                  <a:extLst>
                    <a:ext uri="{9D8B030D-6E8A-4147-A177-3AD203B41FA5}">
                      <a16:colId xmlns:a16="http://schemas.microsoft.com/office/drawing/2014/main" val="1315073361"/>
                    </a:ext>
                  </a:extLst>
                </a:gridCol>
                <a:gridCol w="825500">
                  <a:extLst>
                    <a:ext uri="{9D8B030D-6E8A-4147-A177-3AD203B41FA5}">
                      <a16:colId xmlns:a16="http://schemas.microsoft.com/office/drawing/2014/main" val="2656936699"/>
                    </a:ext>
                  </a:extLst>
                </a:gridCol>
                <a:gridCol w="825500">
                  <a:extLst>
                    <a:ext uri="{9D8B030D-6E8A-4147-A177-3AD203B41FA5}">
                      <a16:colId xmlns:a16="http://schemas.microsoft.com/office/drawing/2014/main" val="2776949824"/>
                    </a:ext>
                  </a:extLst>
                </a:gridCol>
              </a:tblGrid>
              <a:tr h="203200">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genes</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chr</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sampleMean</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ancMean</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sampleOverAnc</a:t>
                      </a:r>
                    </a:p>
                  </a:txBody>
                  <a:tcPr marL="9525" marR="9525" marT="9525" marB="0" anchor="b">
                    <a:lnL>
                      <a:noFill/>
                    </a:lnL>
                    <a:lnR>
                      <a:noFill/>
                    </a:lnR>
                    <a:lnT>
                      <a:noFill/>
                    </a:lnT>
                    <a:lnB>
                      <a:noFill/>
                    </a:lnB>
                  </a:tcPr>
                </a:tc>
                <a:extLst>
                  <a:ext uri="{0D108BD9-81ED-4DB2-BD59-A6C34878D82A}">
                    <a16:rowId xmlns:a16="http://schemas.microsoft.com/office/drawing/2014/main" val="2682322507"/>
                  </a:ext>
                </a:extLst>
              </a:tr>
              <a:tr h="203200">
                <a:tc>
                  <a:txBody>
                    <a:bodyPr/>
                    <a:lstStyle/>
                    <a:p>
                      <a:pPr algn="r" fontAlgn="b"/>
                      <a:r>
                        <a:rPr lang="en-US" sz="1200" b="0" i="0" u="none" strike="noStrike">
                          <a:solidFill>
                            <a:srgbClr val="000000"/>
                          </a:solidFill>
                          <a:effectLst/>
                          <a:latin typeface="Calibri" panose="020F0502020204030204" pitchFamily="34" charset="0"/>
                        </a:rPr>
                        <a:t>3927</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YML123C</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chrXIII</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9467.69895</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757.475265</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12.4990206</a:t>
                      </a:r>
                    </a:p>
                  </a:txBody>
                  <a:tcPr marL="9525" marR="9525" marT="9525" marB="0" anchor="b">
                    <a:lnL>
                      <a:noFill/>
                    </a:lnL>
                    <a:lnR>
                      <a:noFill/>
                    </a:lnR>
                    <a:lnT>
                      <a:noFill/>
                    </a:lnT>
                    <a:lnB>
                      <a:noFill/>
                    </a:lnB>
                  </a:tcPr>
                </a:tc>
                <a:extLst>
                  <a:ext uri="{0D108BD9-81ED-4DB2-BD59-A6C34878D82A}">
                    <a16:rowId xmlns:a16="http://schemas.microsoft.com/office/drawing/2014/main" val="3866885746"/>
                  </a:ext>
                </a:extLst>
              </a:tr>
              <a:tr h="203200">
                <a:tc>
                  <a:txBody>
                    <a:bodyPr/>
                    <a:lstStyle/>
                    <a:p>
                      <a:pPr algn="r" fontAlgn="b"/>
                      <a:r>
                        <a:rPr lang="en-US" sz="1200" b="0" i="0" u="none" strike="noStrike">
                          <a:solidFill>
                            <a:srgbClr val="000000"/>
                          </a:solidFill>
                          <a:effectLst/>
                          <a:latin typeface="Calibri" panose="020F0502020204030204" pitchFamily="34" charset="0"/>
                        </a:rPr>
                        <a:t>2420</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YHR136C</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chrVIII</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579.393888</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75.4318262</a:t>
                      </a:r>
                    </a:p>
                  </a:txBody>
                  <a:tcPr marL="9525" marR="9525" marT="9525" marB="0" anchor="b">
                    <a:lnL>
                      <a:noFill/>
                    </a:lnL>
                    <a:lnR>
                      <a:noFill/>
                    </a:lnR>
                    <a:lnT>
                      <a:noFill/>
                    </a:lnT>
                    <a:lnB>
                      <a:noFill/>
                    </a:lnB>
                  </a:tcPr>
                </a:tc>
                <a:tc>
                  <a:txBody>
                    <a:bodyPr/>
                    <a:lstStyle/>
                    <a:p>
                      <a:pPr algn="r" fontAlgn="b"/>
                      <a:r>
                        <a:rPr lang="en-US" sz="1200" b="0" i="0" u="none" strike="noStrike" dirty="0">
                          <a:solidFill>
                            <a:srgbClr val="000000"/>
                          </a:solidFill>
                          <a:effectLst/>
                          <a:latin typeface="Calibri" panose="020F0502020204030204" pitchFamily="34" charset="0"/>
                        </a:rPr>
                        <a:t>7.68102693</a:t>
                      </a:r>
                    </a:p>
                  </a:txBody>
                  <a:tcPr marL="9525" marR="9525" marT="9525" marB="0" anchor="b">
                    <a:lnL>
                      <a:noFill/>
                    </a:lnL>
                    <a:lnR>
                      <a:noFill/>
                    </a:lnR>
                    <a:lnT>
                      <a:noFill/>
                    </a:lnT>
                    <a:lnB>
                      <a:noFill/>
                    </a:lnB>
                  </a:tcPr>
                </a:tc>
                <a:extLst>
                  <a:ext uri="{0D108BD9-81ED-4DB2-BD59-A6C34878D82A}">
                    <a16:rowId xmlns:a16="http://schemas.microsoft.com/office/drawing/2014/main" val="2987671985"/>
                  </a:ext>
                </a:extLst>
              </a:tr>
            </a:tbl>
          </a:graphicData>
        </a:graphic>
      </p:graphicFrame>
    </p:spTree>
    <p:extLst>
      <p:ext uri="{BB962C8B-B14F-4D97-AF65-F5344CB8AC3E}">
        <p14:creationId xmlns:p14="http://schemas.microsoft.com/office/powerpoint/2010/main" val="30105867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390A2AC-2C49-464E-88FD-76D1E04994B0}"/>
              </a:ext>
            </a:extLst>
          </p:cNvPr>
          <p:cNvPicPr>
            <a:picLocks noChangeAspect="1"/>
          </p:cNvPicPr>
          <p:nvPr/>
        </p:nvPicPr>
        <p:blipFill>
          <a:blip r:embed="rId2"/>
          <a:stretch>
            <a:fillRect/>
          </a:stretch>
        </p:blipFill>
        <p:spPr>
          <a:xfrm>
            <a:off x="-304800" y="0"/>
            <a:ext cx="6400800" cy="6400800"/>
          </a:xfrm>
          <a:prstGeom prst="rect">
            <a:avLst/>
          </a:prstGeom>
        </p:spPr>
      </p:pic>
      <p:pic>
        <p:nvPicPr>
          <p:cNvPr id="5" name="Picture 4">
            <a:extLst>
              <a:ext uri="{FF2B5EF4-FFF2-40B4-BE49-F238E27FC236}">
                <a16:creationId xmlns:a16="http://schemas.microsoft.com/office/drawing/2014/main" id="{0648BB0B-9ECB-A844-BF34-9842E00C8079}"/>
              </a:ext>
            </a:extLst>
          </p:cNvPr>
          <p:cNvPicPr>
            <a:picLocks noChangeAspect="1"/>
          </p:cNvPicPr>
          <p:nvPr/>
        </p:nvPicPr>
        <p:blipFill>
          <a:blip r:embed="rId3"/>
          <a:stretch>
            <a:fillRect/>
          </a:stretch>
        </p:blipFill>
        <p:spPr>
          <a:xfrm>
            <a:off x="6096000" y="0"/>
            <a:ext cx="6400800" cy="6400800"/>
          </a:xfrm>
          <a:prstGeom prst="rect">
            <a:avLst/>
          </a:prstGeom>
        </p:spPr>
      </p:pic>
      <p:graphicFrame>
        <p:nvGraphicFramePr>
          <p:cNvPr id="2" name="Table 1">
            <a:extLst>
              <a:ext uri="{FF2B5EF4-FFF2-40B4-BE49-F238E27FC236}">
                <a16:creationId xmlns:a16="http://schemas.microsoft.com/office/drawing/2014/main" id="{6D7FCEBA-5478-0E41-A59D-E49ECD2368DC}"/>
              </a:ext>
            </a:extLst>
          </p:cNvPr>
          <p:cNvGraphicFramePr>
            <a:graphicFrameLocks noGrp="1"/>
          </p:cNvGraphicFramePr>
          <p:nvPr>
            <p:extLst>
              <p:ext uri="{D42A27DB-BD31-4B8C-83A1-F6EECF244321}">
                <p14:modId xmlns:p14="http://schemas.microsoft.com/office/powerpoint/2010/main" val="3443394086"/>
              </p:ext>
            </p:extLst>
          </p:nvPr>
        </p:nvGraphicFramePr>
        <p:xfrm>
          <a:off x="3929712" y="167508"/>
          <a:ext cx="3982896" cy="9802272"/>
        </p:xfrm>
        <a:graphic>
          <a:graphicData uri="http://schemas.openxmlformats.org/drawingml/2006/table">
            <a:tbl>
              <a:tblPr/>
              <a:tblGrid>
                <a:gridCol w="663816">
                  <a:extLst>
                    <a:ext uri="{9D8B030D-6E8A-4147-A177-3AD203B41FA5}">
                      <a16:colId xmlns:a16="http://schemas.microsoft.com/office/drawing/2014/main" val="4235231572"/>
                    </a:ext>
                  </a:extLst>
                </a:gridCol>
                <a:gridCol w="663816">
                  <a:extLst>
                    <a:ext uri="{9D8B030D-6E8A-4147-A177-3AD203B41FA5}">
                      <a16:colId xmlns:a16="http://schemas.microsoft.com/office/drawing/2014/main" val="2360476534"/>
                    </a:ext>
                  </a:extLst>
                </a:gridCol>
                <a:gridCol w="663816">
                  <a:extLst>
                    <a:ext uri="{9D8B030D-6E8A-4147-A177-3AD203B41FA5}">
                      <a16:colId xmlns:a16="http://schemas.microsoft.com/office/drawing/2014/main" val="198550576"/>
                    </a:ext>
                  </a:extLst>
                </a:gridCol>
                <a:gridCol w="663816">
                  <a:extLst>
                    <a:ext uri="{9D8B030D-6E8A-4147-A177-3AD203B41FA5}">
                      <a16:colId xmlns:a16="http://schemas.microsoft.com/office/drawing/2014/main" val="12973910"/>
                    </a:ext>
                  </a:extLst>
                </a:gridCol>
                <a:gridCol w="663816">
                  <a:extLst>
                    <a:ext uri="{9D8B030D-6E8A-4147-A177-3AD203B41FA5}">
                      <a16:colId xmlns:a16="http://schemas.microsoft.com/office/drawing/2014/main" val="2817669800"/>
                    </a:ext>
                  </a:extLst>
                </a:gridCol>
                <a:gridCol w="663816">
                  <a:extLst>
                    <a:ext uri="{9D8B030D-6E8A-4147-A177-3AD203B41FA5}">
                      <a16:colId xmlns:a16="http://schemas.microsoft.com/office/drawing/2014/main" val="2417175435"/>
                    </a:ext>
                  </a:extLst>
                </a:gridCol>
              </a:tblGrid>
              <a:tr h="223963">
                <a:tc>
                  <a:txBody>
                    <a:bodyPr/>
                    <a:lstStyle/>
                    <a:p>
                      <a:pPr algn="l" fontAlgn="b"/>
                      <a:endParaRPr lang="en-US" sz="1050" b="0" i="0" u="none" strike="noStrike">
                        <a:solidFill>
                          <a:srgbClr val="000000"/>
                        </a:solidFill>
                        <a:effectLst/>
                        <a:latin typeface="Calibri" panose="020F0502020204030204" pitchFamily="34" charset="0"/>
                      </a:endParaRPr>
                    </a:p>
                  </a:txBody>
                  <a:tcPr marL="3408" marR="3408" marT="3408" marB="0" anchor="b">
                    <a:lnL>
                      <a:noFill/>
                    </a:lnL>
                    <a:lnR>
                      <a:noFill/>
                    </a:lnR>
                    <a:lnT>
                      <a:noFill/>
                    </a:lnT>
                    <a:lnB>
                      <a:noFill/>
                    </a:lnB>
                  </a:tcPr>
                </a:tc>
                <a:tc>
                  <a:txBody>
                    <a:bodyPr/>
                    <a:lstStyle/>
                    <a:p>
                      <a:pPr algn="l" fontAlgn="b"/>
                      <a:r>
                        <a:rPr lang="en-US" sz="1050" b="0" i="0" u="none" strike="noStrike">
                          <a:solidFill>
                            <a:srgbClr val="000000"/>
                          </a:solidFill>
                          <a:effectLst/>
                          <a:latin typeface="Calibri" panose="020F0502020204030204" pitchFamily="34" charset="0"/>
                        </a:rPr>
                        <a:t>genes</a:t>
                      </a:r>
                    </a:p>
                  </a:txBody>
                  <a:tcPr marL="3408" marR="3408" marT="3408" marB="0" anchor="b">
                    <a:lnL>
                      <a:noFill/>
                    </a:lnL>
                    <a:lnR>
                      <a:noFill/>
                    </a:lnR>
                    <a:lnT>
                      <a:noFill/>
                    </a:lnT>
                    <a:lnB>
                      <a:noFill/>
                    </a:lnB>
                  </a:tcPr>
                </a:tc>
                <a:tc>
                  <a:txBody>
                    <a:bodyPr/>
                    <a:lstStyle/>
                    <a:p>
                      <a:pPr algn="l" fontAlgn="b"/>
                      <a:r>
                        <a:rPr lang="en-US" sz="1050" b="0" i="0" u="none" strike="noStrike">
                          <a:solidFill>
                            <a:srgbClr val="000000"/>
                          </a:solidFill>
                          <a:effectLst/>
                          <a:latin typeface="Calibri" panose="020F0502020204030204" pitchFamily="34" charset="0"/>
                        </a:rPr>
                        <a:t>chr</a:t>
                      </a:r>
                    </a:p>
                  </a:txBody>
                  <a:tcPr marL="3408" marR="3408" marT="3408" marB="0" anchor="b">
                    <a:lnL>
                      <a:noFill/>
                    </a:lnL>
                    <a:lnR>
                      <a:noFill/>
                    </a:lnR>
                    <a:lnT>
                      <a:noFill/>
                    </a:lnT>
                    <a:lnB>
                      <a:noFill/>
                    </a:lnB>
                  </a:tcPr>
                </a:tc>
                <a:tc>
                  <a:txBody>
                    <a:bodyPr/>
                    <a:lstStyle/>
                    <a:p>
                      <a:pPr algn="l" fontAlgn="b"/>
                      <a:r>
                        <a:rPr lang="en-US" sz="1050" b="0" i="0" u="none" strike="noStrike">
                          <a:solidFill>
                            <a:srgbClr val="000000"/>
                          </a:solidFill>
                          <a:effectLst/>
                          <a:latin typeface="Calibri" panose="020F0502020204030204" pitchFamily="34" charset="0"/>
                        </a:rPr>
                        <a:t>sampleMean</a:t>
                      </a:r>
                    </a:p>
                  </a:txBody>
                  <a:tcPr marL="3408" marR="3408" marT="3408" marB="0" anchor="b">
                    <a:lnL>
                      <a:noFill/>
                    </a:lnL>
                    <a:lnR>
                      <a:noFill/>
                    </a:lnR>
                    <a:lnT>
                      <a:noFill/>
                    </a:lnT>
                    <a:lnB>
                      <a:noFill/>
                    </a:lnB>
                  </a:tcPr>
                </a:tc>
                <a:tc>
                  <a:txBody>
                    <a:bodyPr/>
                    <a:lstStyle/>
                    <a:p>
                      <a:pPr algn="l" fontAlgn="b"/>
                      <a:r>
                        <a:rPr lang="en-US" sz="1050" b="0" i="0" u="none" strike="noStrike">
                          <a:solidFill>
                            <a:srgbClr val="000000"/>
                          </a:solidFill>
                          <a:effectLst/>
                          <a:latin typeface="Calibri" panose="020F0502020204030204" pitchFamily="34" charset="0"/>
                        </a:rPr>
                        <a:t>ancMean</a:t>
                      </a:r>
                    </a:p>
                  </a:txBody>
                  <a:tcPr marL="3408" marR="3408" marT="3408" marB="0" anchor="b">
                    <a:lnL>
                      <a:noFill/>
                    </a:lnL>
                    <a:lnR>
                      <a:noFill/>
                    </a:lnR>
                    <a:lnT>
                      <a:noFill/>
                    </a:lnT>
                    <a:lnB>
                      <a:noFill/>
                    </a:lnB>
                  </a:tcPr>
                </a:tc>
                <a:tc>
                  <a:txBody>
                    <a:bodyPr/>
                    <a:lstStyle/>
                    <a:p>
                      <a:pPr algn="l" fontAlgn="b"/>
                      <a:r>
                        <a:rPr lang="en-US" sz="1050" b="0" i="0" u="none" strike="noStrike">
                          <a:solidFill>
                            <a:srgbClr val="000000"/>
                          </a:solidFill>
                          <a:effectLst/>
                          <a:latin typeface="Calibri" panose="020F0502020204030204" pitchFamily="34" charset="0"/>
                        </a:rPr>
                        <a:t>sampleOverAnc</a:t>
                      </a:r>
                    </a:p>
                  </a:txBody>
                  <a:tcPr marL="3408" marR="3408" marT="3408" marB="0" anchor="b">
                    <a:lnL>
                      <a:noFill/>
                    </a:lnL>
                    <a:lnR>
                      <a:noFill/>
                    </a:lnR>
                    <a:lnT>
                      <a:noFill/>
                    </a:lnT>
                    <a:lnB>
                      <a:noFill/>
                    </a:lnB>
                  </a:tcPr>
                </a:tc>
                <a:extLst>
                  <a:ext uri="{0D108BD9-81ED-4DB2-BD59-A6C34878D82A}">
                    <a16:rowId xmlns:a16="http://schemas.microsoft.com/office/drawing/2014/main" val="3187298809"/>
                  </a:ext>
                </a:extLst>
              </a:tr>
              <a:tr h="121266">
                <a:tc>
                  <a:txBody>
                    <a:bodyPr/>
                    <a:lstStyle/>
                    <a:p>
                      <a:pPr algn="r" fontAlgn="b"/>
                      <a:r>
                        <a:rPr lang="en-US" sz="1050" b="0" i="0" u="none" strike="noStrike">
                          <a:solidFill>
                            <a:srgbClr val="000000"/>
                          </a:solidFill>
                          <a:effectLst/>
                          <a:latin typeface="Calibri" panose="020F0502020204030204" pitchFamily="34" charset="0"/>
                        </a:rPr>
                        <a:t>194</a:t>
                      </a:r>
                    </a:p>
                  </a:txBody>
                  <a:tcPr marL="3408" marR="3408" marT="3408" marB="0" anchor="b">
                    <a:lnL>
                      <a:noFill/>
                    </a:lnL>
                    <a:lnR>
                      <a:noFill/>
                    </a:lnR>
                    <a:lnT>
                      <a:noFill/>
                    </a:lnT>
                    <a:lnB>
                      <a:noFill/>
                    </a:lnB>
                  </a:tcPr>
                </a:tc>
                <a:tc>
                  <a:txBody>
                    <a:bodyPr/>
                    <a:lstStyle/>
                    <a:p>
                      <a:pPr algn="l" fontAlgn="b"/>
                      <a:r>
                        <a:rPr lang="en-US" sz="1050" b="0" i="0" u="none" strike="noStrike" dirty="0">
                          <a:solidFill>
                            <a:srgbClr val="000000"/>
                          </a:solidFill>
                          <a:effectLst/>
                          <a:latin typeface="Calibri" panose="020F0502020204030204" pitchFamily="34" charset="0"/>
                        </a:rPr>
                        <a:t>YBR012C</a:t>
                      </a:r>
                    </a:p>
                  </a:txBody>
                  <a:tcPr marL="3408" marR="3408" marT="3408" marB="0" anchor="b">
                    <a:lnL>
                      <a:noFill/>
                    </a:lnL>
                    <a:lnR>
                      <a:noFill/>
                    </a:lnR>
                    <a:lnT>
                      <a:noFill/>
                    </a:lnT>
                    <a:lnB>
                      <a:noFill/>
                    </a:lnB>
                  </a:tcPr>
                </a:tc>
                <a:tc>
                  <a:txBody>
                    <a:bodyPr/>
                    <a:lstStyle/>
                    <a:p>
                      <a:pPr algn="l" fontAlgn="b"/>
                      <a:r>
                        <a:rPr lang="en-US" sz="1050" b="0" i="0" u="none" strike="noStrike">
                          <a:solidFill>
                            <a:srgbClr val="000000"/>
                          </a:solidFill>
                          <a:effectLst/>
                          <a:latin typeface="Calibri" panose="020F0502020204030204" pitchFamily="34" charset="0"/>
                        </a:rPr>
                        <a:t>chrII</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622.261527</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19.1679291</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32.4636806</a:t>
                      </a:r>
                    </a:p>
                  </a:txBody>
                  <a:tcPr marL="3408" marR="3408" marT="3408" marB="0" anchor="b">
                    <a:lnL>
                      <a:noFill/>
                    </a:lnL>
                    <a:lnR>
                      <a:noFill/>
                    </a:lnR>
                    <a:lnT>
                      <a:noFill/>
                    </a:lnT>
                    <a:lnB>
                      <a:noFill/>
                    </a:lnB>
                  </a:tcPr>
                </a:tc>
                <a:extLst>
                  <a:ext uri="{0D108BD9-81ED-4DB2-BD59-A6C34878D82A}">
                    <a16:rowId xmlns:a16="http://schemas.microsoft.com/office/drawing/2014/main" val="3145382850"/>
                  </a:ext>
                </a:extLst>
              </a:tr>
              <a:tr h="121266">
                <a:tc>
                  <a:txBody>
                    <a:bodyPr/>
                    <a:lstStyle/>
                    <a:p>
                      <a:pPr algn="r" fontAlgn="b"/>
                      <a:r>
                        <a:rPr lang="en-US" sz="1050" b="0" i="0" u="none" strike="noStrike">
                          <a:solidFill>
                            <a:srgbClr val="000000"/>
                          </a:solidFill>
                          <a:effectLst/>
                          <a:latin typeface="Calibri" panose="020F0502020204030204" pitchFamily="34" charset="0"/>
                        </a:rPr>
                        <a:t>2470</a:t>
                      </a:r>
                    </a:p>
                  </a:txBody>
                  <a:tcPr marL="3408" marR="3408" marT="3408" marB="0" anchor="b">
                    <a:lnL>
                      <a:noFill/>
                    </a:lnL>
                    <a:lnR>
                      <a:noFill/>
                    </a:lnR>
                    <a:lnT>
                      <a:noFill/>
                    </a:lnT>
                    <a:lnB>
                      <a:noFill/>
                    </a:lnB>
                  </a:tcPr>
                </a:tc>
                <a:tc>
                  <a:txBody>
                    <a:bodyPr/>
                    <a:lstStyle/>
                    <a:p>
                      <a:pPr algn="l" fontAlgn="b"/>
                      <a:r>
                        <a:rPr lang="en-US" sz="1050" b="0" i="0" u="none" strike="noStrike" dirty="0">
                          <a:solidFill>
                            <a:srgbClr val="000000"/>
                          </a:solidFill>
                          <a:effectLst/>
                          <a:latin typeface="Calibri" panose="020F0502020204030204" pitchFamily="34" charset="0"/>
                        </a:rPr>
                        <a:t>YHR216W</a:t>
                      </a:r>
                    </a:p>
                  </a:txBody>
                  <a:tcPr marL="3408" marR="3408" marT="3408" marB="0" anchor="b">
                    <a:lnL>
                      <a:noFill/>
                    </a:lnL>
                    <a:lnR>
                      <a:noFill/>
                    </a:lnR>
                    <a:lnT>
                      <a:noFill/>
                    </a:lnT>
                    <a:lnB>
                      <a:noFill/>
                    </a:lnB>
                  </a:tcPr>
                </a:tc>
                <a:tc>
                  <a:txBody>
                    <a:bodyPr/>
                    <a:lstStyle/>
                    <a:p>
                      <a:pPr algn="l" fontAlgn="b"/>
                      <a:r>
                        <a:rPr lang="en-US" sz="1050" b="0" i="0" u="none" strike="noStrike">
                          <a:solidFill>
                            <a:srgbClr val="000000"/>
                          </a:solidFill>
                          <a:effectLst/>
                          <a:latin typeface="Calibri" panose="020F0502020204030204" pitchFamily="34" charset="0"/>
                        </a:rPr>
                        <a:t>chrVIII</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4778.08683</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252.768174</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18.9030397</a:t>
                      </a:r>
                    </a:p>
                  </a:txBody>
                  <a:tcPr marL="3408" marR="3408" marT="3408" marB="0" anchor="b">
                    <a:lnL>
                      <a:noFill/>
                    </a:lnL>
                    <a:lnR>
                      <a:noFill/>
                    </a:lnR>
                    <a:lnT>
                      <a:noFill/>
                    </a:lnT>
                    <a:lnB>
                      <a:noFill/>
                    </a:lnB>
                  </a:tcPr>
                </a:tc>
                <a:extLst>
                  <a:ext uri="{0D108BD9-81ED-4DB2-BD59-A6C34878D82A}">
                    <a16:rowId xmlns:a16="http://schemas.microsoft.com/office/drawing/2014/main" val="3733524817"/>
                  </a:ext>
                </a:extLst>
              </a:tr>
              <a:tr h="121266">
                <a:tc>
                  <a:txBody>
                    <a:bodyPr/>
                    <a:lstStyle/>
                    <a:p>
                      <a:pPr algn="r" fontAlgn="b"/>
                      <a:r>
                        <a:rPr lang="en-US" sz="1050" b="0" i="0" u="none" strike="noStrike">
                          <a:solidFill>
                            <a:srgbClr val="000000"/>
                          </a:solidFill>
                          <a:effectLst/>
                          <a:latin typeface="Calibri" panose="020F0502020204030204" pitchFamily="34" charset="0"/>
                        </a:rPr>
                        <a:t>2430</a:t>
                      </a:r>
                    </a:p>
                  </a:txBody>
                  <a:tcPr marL="3408" marR="3408" marT="3408" marB="0" anchor="b">
                    <a:lnL>
                      <a:noFill/>
                    </a:lnL>
                    <a:lnR>
                      <a:noFill/>
                    </a:lnR>
                    <a:lnT>
                      <a:noFill/>
                    </a:lnT>
                    <a:lnB>
                      <a:noFill/>
                    </a:lnB>
                  </a:tcPr>
                </a:tc>
                <a:tc>
                  <a:txBody>
                    <a:bodyPr/>
                    <a:lstStyle/>
                    <a:p>
                      <a:pPr algn="l" fontAlgn="b"/>
                      <a:r>
                        <a:rPr lang="en-US" sz="1050" b="0" i="0" u="none" strike="noStrike" dirty="0">
                          <a:solidFill>
                            <a:srgbClr val="000000"/>
                          </a:solidFill>
                          <a:effectLst/>
                          <a:latin typeface="Calibri" panose="020F0502020204030204" pitchFamily="34" charset="0"/>
                        </a:rPr>
                        <a:t>YHR174W</a:t>
                      </a:r>
                    </a:p>
                  </a:txBody>
                  <a:tcPr marL="3408" marR="3408" marT="3408" marB="0" anchor="b">
                    <a:lnL>
                      <a:noFill/>
                    </a:lnL>
                    <a:lnR>
                      <a:noFill/>
                    </a:lnR>
                    <a:lnT>
                      <a:noFill/>
                    </a:lnT>
                    <a:lnB>
                      <a:noFill/>
                    </a:lnB>
                  </a:tcPr>
                </a:tc>
                <a:tc>
                  <a:txBody>
                    <a:bodyPr/>
                    <a:lstStyle/>
                    <a:p>
                      <a:pPr algn="l" fontAlgn="b"/>
                      <a:r>
                        <a:rPr lang="en-US" sz="1050" b="0" i="0" u="none" strike="noStrike">
                          <a:solidFill>
                            <a:srgbClr val="000000"/>
                          </a:solidFill>
                          <a:effectLst/>
                          <a:latin typeface="Calibri" panose="020F0502020204030204" pitchFamily="34" charset="0"/>
                        </a:rPr>
                        <a:t>chrVIII</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105870.615</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5798.54882</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18.2581225</a:t>
                      </a:r>
                    </a:p>
                  </a:txBody>
                  <a:tcPr marL="3408" marR="3408" marT="3408" marB="0" anchor="b">
                    <a:lnL>
                      <a:noFill/>
                    </a:lnL>
                    <a:lnR>
                      <a:noFill/>
                    </a:lnR>
                    <a:lnT>
                      <a:noFill/>
                    </a:lnT>
                    <a:lnB>
                      <a:noFill/>
                    </a:lnB>
                  </a:tcPr>
                </a:tc>
                <a:extLst>
                  <a:ext uri="{0D108BD9-81ED-4DB2-BD59-A6C34878D82A}">
                    <a16:rowId xmlns:a16="http://schemas.microsoft.com/office/drawing/2014/main" val="3738838086"/>
                  </a:ext>
                </a:extLst>
              </a:tr>
              <a:tr h="121266">
                <a:tc>
                  <a:txBody>
                    <a:bodyPr/>
                    <a:lstStyle/>
                    <a:p>
                      <a:pPr algn="r" fontAlgn="b"/>
                      <a:r>
                        <a:rPr lang="en-US" sz="1050" b="0" i="0" u="none" strike="noStrike">
                          <a:solidFill>
                            <a:srgbClr val="000000"/>
                          </a:solidFill>
                          <a:effectLst/>
                          <a:latin typeface="Calibri" panose="020F0502020204030204" pitchFamily="34" charset="0"/>
                        </a:rPr>
                        <a:t>1709</a:t>
                      </a:r>
                    </a:p>
                  </a:txBody>
                  <a:tcPr marL="3408" marR="3408" marT="3408" marB="0" anchor="b">
                    <a:lnL>
                      <a:noFill/>
                    </a:lnL>
                    <a:lnR>
                      <a:noFill/>
                    </a:lnR>
                    <a:lnT>
                      <a:noFill/>
                    </a:lnT>
                    <a:lnB>
                      <a:noFill/>
                    </a:lnB>
                  </a:tcPr>
                </a:tc>
                <a:tc>
                  <a:txBody>
                    <a:bodyPr/>
                    <a:lstStyle/>
                    <a:p>
                      <a:pPr algn="l" fontAlgn="b"/>
                      <a:r>
                        <a:rPr lang="en-US" sz="1050" b="0" i="0" u="none" strike="noStrike" dirty="0">
                          <a:solidFill>
                            <a:srgbClr val="000000"/>
                          </a:solidFill>
                          <a:effectLst/>
                          <a:latin typeface="Calibri" panose="020F0502020204030204" pitchFamily="34" charset="0"/>
                        </a:rPr>
                        <a:t>YFR055W</a:t>
                      </a:r>
                    </a:p>
                  </a:txBody>
                  <a:tcPr marL="3408" marR="3408" marT="3408" marB="0" anchor="b">
                    <a:lnL>
                      <a:noFill/>
                    </a:lnL>
                    <a:lnR>
                      <a:noFill/>
                    </a:lnR>
                    <a:lnT>
                      <a:noFill/>
                    </a:lnT>
                    <a:lnB>
                      <a:noFill/>
                    </a:lnB>
                  </a:tcPr>
                </a:tc>
                <a:tc>
                  <a:txBody>
                    <a:bodyPr/>
                    <a:lstStyle/>
                    <a:p>
                      <a:pPr algn="l" fontAlgn="b"/>
                      <a:r>
                        <a:rPr lang="en-US" sz="1050" b="0" i="0" u="none" strike="noStrike">
                          <a:solidFill>
                            <a:srgbClr val="000000"/>
                          </a:solidFill>
                          <a:effectLst/>
                          <a:latin typeface="Calibri" panose="020F0502020204030204" pitchFamily="34" charset="0"/>
                        </a:rPr>
                        <a:t>chrVI</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487.40288</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27.3842387</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17.7986646</a:t>
                      </a:r>
                    </a:p>
                  </a:txBody>
                  <a:tcPr marL="3408" marR="3408" marT="3408" marB="0" anchor="b">
                    <a:lnL>
                      <a:noFill/>
                    </a:lnL>
                    <a:lnR>
                      <a:noFill/>
                    </a:lnR>
                    <a:lnT>
                      <a:noFill/>
                    </a:lnT>
                    <a:lnB>
                      <a:noFill/>
                    </a:lnB>
                  </a:tcPr>
                </a:tc>
                <a:extLst>
                  <a:ext uri="{0D108BD9-81ED-4DB2-BD59-A6C34878D82A}">
                    <a16:rowId xmlns:a16="http://schemas.microsoft.com/office/drawing/2014/main" val="755574042"/>
                  </a:ext>
                </a:extLst>
              </a:tr>
              <a:tr h="121266">
                <a:tc>
                  <a:txBody>
                    <a:bodyPr/>
                    <a:lstStyle/>
                    <a:p>
                      <a:pPr algn="r" fontAlgn="b"/>
                      <a:r>
                        <a:rPr lang="en-US" sz="1050" b="0" i="0" u="none" strike="noStrike">
                          <a:solidFill>
                            <a:srgbClr val="000000"/>
                          </a:solidFill>
                          <a:effectLst/>
                          <a:latin typeface="Calibri" panose="020F0502020204030204" pitchFamily="34" charset="0"/>
                        </a:rPr>
                        <a:t>1915</a:t>
                      </a:r>
                    </a:p>
                  </a:txBody>
                  <a:tcPr marL="3408" marR="3408" marT="3408" marB="0" anchor="b">
                    <a:lnL>
                      <a:noFill/>
                    </a:lnL>
                    <a:lnR>
                      <a:noFill/>
                    </a:lnR>
                    <a:lnT>
                      <a:noFill/>
                    </a:lnT>
                    <a:lnB>
                      <a:noFill/>
                    </a:lnB>
                  </a:tcPr>
                </a:tc>
                <a:tc>
                  <a:txBody>
                    <a:bodyPr/>
                    <a:lstStyle/>
                    <a:p>
                      <a:pPr algn="l" fontAlgn="b"/>
                      <a:r>
                        <a:rPr lang="en-US" sz="1050" b="0" i="0" u="none" strike="noStrike" dirty="0">
                          <a:solidFill>
                            <a:srgbClr val="000000"/>
                          </a:solidFill>
                          <a:effectLst/>
                          <a:latin typeface="Calibri" panose="020F0502020204030204" pitchFamily="34" charset="0"/>
                        </a:rPr>
                        <a:t>YGL234W</a:t>
                      </a:r>
                    </a:p>
                  </a:txBody>
                  <a:tcPr marL="3408" marR="3408" marT="3408" marB="0" anchor="b">
                    <a:lnL>
                      <a:noFill/>
                    </a:lnL>
                    <a:lnR>
                      <a:noFill/>
                    </a:lnR>
                    <a:lnT>
                      <a:noFill/>
                    </a:lnT>
                    <a:lnB>
                      <a:noFill/>
                    </a:lnB>
                  </a:tcPr>
                </a:tc>
                <a:tc>
                  <a:txBody>
                    <a:bodyPr/>
                    <a:lstStyle/>
                    <a:p>
                      <a:pPr algn="l" fontAlgn="b"/>
                      <a:r>
                        <a:rPr lang="en-US" sz="1050" b="0" i="0" u="none" strike="noStrike">
                          <a:solidFill>
                            <a:srgbClr val="000000"/>
                          </a:solidFill>
                          <a:effectLst/>
                          <a:latin typeface="Calibri" panose="020F0502020204030204" pitchFamily="34" charset="0"/>
                        </a:rPr>
                        <a:t>chrVII</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5321.80152</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307.26176</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17.3200906</a:t>
                      </a:r>
                    </a:p>
                  </a:txBody>
                  <a:tcPr marL="3408" marR="3408" marT="3408" marB="0" anchor="b">
                    <a:lnL>
                      <a:noFill/>
                    </a:lnL>
                    <a:lnR>
                      <a:noFill/>
                    </a:lnR>
                    <a:lnT>
                      <a:noFill/>
                    </a:lnT>
                    <a:lnB>
                      <a:noFill/>
                    </a:lnB>
                  </a:tcPr>
                </a:tc>
                <a:extLst>
                  <a:ext uri="{0D108BD9-81ED-4DB2-BD59-A6C34878D82A}">
                    <a16:rowId xmlns:a16="http://schemas.microsoft.com/office/drawing/2014/main" val="3023581019"/>
                  </a:ext>
                </a:extLst>
              </a:tr>
              <a:tr h="121266">
                <a:tc>
                  <a:txBody>
                    <a:bodyPr/>
                    <a:lstStyle/>
                    <a:p>
                      <a:pPr algn="r" fontAlgn="b"/>
                      <a:r>
                        <a:rPr lang="en-US" sz="1050" b="0" i="0" u="none" strike="noStrike">
                          <a:solidFill>
                            <a:srgbClr val="000000"/>
                          </a:solidFill>
                          <a:effectLst/>
                          <a:latin typeface="Calibri" panose="020F0502020204030204" pitchFamily="34" charset="0"/>
                        </a:rPr>
                        <a:t>1156</a:t>
                      </a:r>
                    </a:p>
                  </a:txBody>
                  <a:tcPr marL="3408" marR="3408" marT="3408" marB="0" anchor="b">
                    <a:lnL>
                      <a:noFill/>
                    </a:lnL>
                    <a:lnR>
                      <a:noFill/>
                    </a:lnR>
                    <a:lnT>
                      <a:noFill/>
                    </a:lnT>
                    <a:lnB>
                      <a:noFill/>
                    </a:lnB>
                  </a:tcPr>
                </a:tc>
                <a:tc>
                  <a:txBody>
                    <a:bodyPr/>
                    <a:lstStyle/>
                    <a:p>
                      <a:pPr algn="l" fontAlgn="b"/>
                      <a:r>
                        <a:rPr lang="en-US" sz="1050" b="0" i="0" u="none" strike="noStrike">
                          <a:solidFill>
                            <a:srgbClr val="000000"/>
                          </a:solidFill>
                          <a:effectLst/>
                          <a:latin typeface="Calibri" panose="020F0502020204030204" pitchFamily="34" charset="0"/>
                        </a:rPr>
                        <a:t>YDR345C</a:t>
                      </a:r>
                    </a:p>
                  </a:txBody>
                  <a:tcPr marL="3408" marR="3408" marT="3408" marB="0" anchor="b">
                    <a:lnL>
                      <a:noFill/>
                    </a:lnL>
                    <a:lnR>
                      <a:noFill/>
                    </a:lnR>
                    <a:lnT>
                      <a:noFill/>
                    </a:lnT>
                    <a:lnB>
                      <a:noFill/>
                    </a:lnB>
                  </a:tcPr>
                </a:tc>
                <a:tc>
                  <a:txBody>
                    <a:bodyPr/>
                    <a:lstStyle/>
                    <a:p>
                      <a:pPr algn="l" fontAlgn="b"/>
                      <a:r>
                        <a:rPr lang="en-US" sz="1050" b="0" i="0" u="none" strike="noStrike">
                          <a:solidFill>
                            <a:srgbClr val="000000"/>
                          </a:solidFill>
                          <a:effectLst/>
                          <a:latin typeface="Calibri" panose="020F0502020204030204" pitchFamily="34" charset="0"/>
                        </a:rPr>
                        <a:t>chrIV</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10894.7372</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663.632577</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16.416821</a:t>
                      </a:r>
                    </a:p>
                  </a:txBody>
                  <a:tcPr marL="3408" marR="3408" marT="3408" marB="0" anchor="b">
                    <a:lnL>
                      <a:noFill/>
                    </a:lnL>
                    <a:lnR>
                      <a:noFill/>
                    </a:lnR>
                    <a:lnT>
                      <a:noFill/>
                    </a:lnT>
                    <a:lnB>
                      <a:noFill/>
                    </a:lnB>
                  </a:tcPr>
                </a:tc>
                <a:extLst>
                  <a:ext uri="{0D108BD9-81ED-4DB2-BD59-A6C34878D82A}">
                    <a16:rowId xmlns:a16="http://schemas.microsoft.com/office/drawing/2014/main" val="83211958"/>
                  </a:ext>
                </a:extLst>
              </a:tr>
              <a:tr h="121266">
                <a:tc>
                  <a:txBody>
                    <a:bodyPr/>
                    <a:lstStyle/>
                    <a:p>
                      <a:pPr algn="r" fontAlgn="b"/>
                      <a:r>
                        <a:rPr lang="en-US" sz="1050" b="0" i="0" u="none" strike="noStrike">
                          <a:solidFill>
                            <a:srgbClr val="000000"/>
                          </a:solidFill>
                          <a:effectLst/>
                          <a:latin typeface="Calibri" panose="020F0502020204030204" pitchFamily="34" charset="0"/>
                        </a:rPr>
                        <a:t>2873</a:t>
                      </a:r>
                    </a:p>
                  </a:txBody>
                  <a:tcPr marL="3408" marR="3408" marT="3408" marB="0" anchor="b">
                    <a:lnL>
                      <a:noFill/>
                    </a:lnL>
                    <a:lnR>
                      <a:noFill/>
                    </a:lnR>
                    <a:lnT>
                      <a:noFill/>
                    </a:lnT>
                    <a:lnB>
                      <a:noFill/>
                    </a:lnB>
                  </a:tcPr>
                </a:tc>
                <a:tc>
                  <a:txBody>
                    <a:bodyPr/>
                    <a:lstStyle/>
                    <a:p>
                      <a:pPr algn="l" fontAlgn="b"/>
                      <a:r>
                        <a:rPr lang="en-US" sz="1050" b="0" i="0" u="none" strike="noStrike" dirty="0">
                          <a:solidFill>
                            <a:srgbClr val="000000"/>
                          </a:solidFill>
                          <a:effectLst/>
                          <a:latin typeface="Calibri" panose="020F0502020204030204" pitchFamily="34" charset="0"/>
                        </a:rPr>
                        <a:t>YJR010W</a:t>
                      </a:r>
                    </a:p>
                  </a:txBody>
                  <a:tcPr marL="3408" marR="3408" marT="3408" marB="0" anchor="b">
                    <a:lnL>
                      <a:noFill/>
                    </a:lnL>
                    <a:lnR>
                      <a:noFill/>
                    </a:lnR>
                    <a:lnT>
                      <a:noFill/>
                    </a:lnT>
                    <a:lnB>
                      <a:noFill/>
                    </a:lnB>
                  </a:tcPr>
                </a:tc>
                <a:tc>
                  <a:txBody>
                    <a:bodyPr/>
                    <a:lstStyle/>
                    <a:p>
                      <a:pPr algn="l" fontAlgn="b"/>
                      <a:r>
                        <a:rPr lang="en-US" sz="1050" b="0" i="0" u="none" strike="noStrike">
                          <a:solidFill>
                            <a:srgbClr val="000000"/>
                          </a:solidFill>
                          <a:effectLst/>
                          <a:latin typeface="Calibri" panose="020F0502020204030204" pitchFamily="34" charset="0"/>
                        </a:rPr>
                        <a:t>chrX</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8488.79247</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535.168353</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15.8619104</a:t>
                      </a:r>
                    </a:p>
                  </a:txBody>
                  <a:tcPr marL="3408" marR="3408" marT="3408" marB="0" anchor="b">
                    <a:lnL>
                      <a:noFill/>
                    </a:lnL>
                    <a:lnR>
                      <a:noFill/>
                    </a:lnR>
                    <a:lnT>
                      <a:noFill/>
                    </a:lnT>
                    <a:lnB>
                      <a:noFill/>
                    </a:lnB>
                  </a:tcPr>
                </a:tc>
                <a:extLst>
                  <a:ext uri="{0D108BD9-81ED-4DB2-BD59-A6C34878D82A}">
                    <a16:rowId xmlns:a16="http://schemas.microsoft.com/office/drawing/2014/main" val="3219952635"/>
                  </a:ext>
                </a:extLst>
              </a:tr>
              <a:tr h="121266">
                <a:tc>
                  <a:txBody>
                    <a:bodyPr/>
                    <a:lstStyle/>
                    <a:p>
                      <a:pPr algn="r" fontAlgn="b"/>
                      <a:r>
                        <a:rPr lang="en-US" sz="1050" b="0" i="0" u="none" strike="noStrike">
                          <a:solidFill>
                            <a:srgbClr val="000000"/>
                          </a:solidFill>
                          <a:effectLst/>
                          <a:latin typeface="Calibri" panose="020F0502020204030204" pitchFamily="34" charset="0"/>
                        </a:rPr>
                        <a:t>1653</a:t>
                      </a:r>
                    </a:p>
                  </a:txBody>
                  <a:tcPr marL="3408" marR="3408" marT="3408" marB="0" anchor="b">
                    <a:lnL>
                      <a:noFill/>
                    </a:lnL>
                    <a:lnR>
                      <a:noFill/>
                    </a:lnR>
                    <a:lnT>
                      <a:noFill/>
                    </a:lnT>
                    <a:lnB>
                      <a:noFill/>
                    </a:lnB>
                  </a:tcPr>
                </a:tc>
                <a:tc>
                  <a:txBody>
                    <a:bodyPr/>
                    <a:lstStyle/>
                    <a:p>
                      <a:pPr algn="l" fontAlgn="b"/>
                      <a:r>
                        <a:rPr lang="en-US" sz="1050" b="0" i="0" u="none" strike="noStrike" dirty="0">
                          <a:solidFill>
                            <a:srgbClr val="000000"/>
                          </a:solidFill>
                          <a:effectLst/>
                          <a:latin typeface="Calibri" panose="020F0502020204030204" pitchFamily="34" charset="0"/>
                        </a:rPr>
                        <a:t>YFL056C</a:t>
                      </a:r>
                    </a:p>
                  </a:txBody>
                  <a:tcPr marL="3408" marR="3408" marT="3408" marB="0" anchor="b">
                    <a:lnL>
                      <a:noFill/>
                    </a:lnL>
                    <a:lnR>
                      <a:noFill/>
                    </a:lnR>
                    <a:lnT>
                      <a:noFill/>
                    </a:lnT>
                    <a:lnB>
                      <a:noFill/>
                    </a:lnB>
                  </a:tcPr>
                </a:tc>
                <a:tc>
                  <a:txBody>
                    <a:bodyPr/>
                    <a:lstStyle/>
                    <a:p>
                      <a:pPr algn="l" fontAlgn="b"/>
                      <a:r>
                        <a:rPr lang="en-US" sz="1050" b="0" i="0" u="none" strike="noStrike">
                          <a:solidFill>
                            <a:srgbClr val="000000"/>
                          </a:solidFill>
                          <a:effectLst/>
                          <a:latin typeface="Calibri" panose="020F0502020204030204" pitchFamily="34" charset="0"/>
                        </a:rPr>
                        <a:t>chrVI</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7715.29421</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510.408989</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15.1159058</a:t>
                      </a:r>
                    </a:p>
                  </a:txBody>
                  <a:tcPr marL="3408" marR="3408" marT="3408" marB="0" anchor="b">
                    <a:lnL>
                      <a:noFill/>
                    </a:lnL>
                    <a:lnR>
                      <a:noFill/>
                    </a:lnR>
                    <a:lnT>
                      <a:noFill/>
                    </a:lnT>
                    <a:lnB>
                      <a:noFill/>
                    </a:lnB>
                  </a:tcPr>
                </a:tc>
                <a:extLst>
                  <a:ext uri="{0D108BD9-81ED-4DB2-BD59-A6C34878D82A}">
                    <a16:rowId xmlns:a16="http://schemas.microsoft.com/office/drawing/2014/main" val="2264552836"/>
                  </a:ext>
                </a:extLst>
              </a:tr>
              <a:tr h="121266">
                <a:tc>
                  <a:txBody>
                    <a:bodyPr/>
                    <a:lstStyle/>
                    <a:p>
                      <a:pPr algn="r" fontAlgn="b"/>
                      <a:r>
                        <a:rPr lang="en-US" sz="1050" b="0" i="0" u="none" strike="noStrike">
                          <a:solidFill>
                            <a:srgbClr val="000000"/>
                          </a:solidFill>
                          <a:effectLst/>
                          <a:latin typeface="Calibri" panose="020F0502020204030204" pitchFamily="34" charset="0"/>
                        </a:rPr>
                        <a:t>10</a:t>
                      </a:r>
                    </a:p>
                  </a:txBody>
                  <a:tcPr marL="3408" marR="3408" marT="3408" marB="0" anchor="b">
                    <a:lnL>
                      <a:noFill/>
                    </a:lnL>
                    <a:lnR>
                      <a:noFill/>
                    </a:lnR>
                    <a:lnT>
                      <a:noFill/>
                    </a:lnT>
                    <a:lnB>
                      <a:noFill/>
                    </a:lnB>
                  </a:tcPr>
                </a:tc>
                <a:tc>
                  <a:txBody>
                    <a:bodyPr/>
                    <a:lstStyle/>
                    <a:p>
                      <a:pPr algn="l" fontAlgn="b"/>
                      <a:r>
                        <a:rPr lang="en-US" sz="1050" b="0" i="0" u="none" strike="noStrike" dirty="0">
                          <a:solidFill>
                            <a:srgbClr val="000000"/>
                          </a:solidFill>
                          <a:effectLst/>
                          <a:latin typeface="Calibri" panose="020F0502020204030204" pitchFamily="34" charset="0"/>
                        </a:rPr>
                        <a:t>YAL012W</a:t>
                      </a:r>
                    </a:p>
                  </a:txBody>
                  <a:tcPr marL="3408" marR="3408" marT="3408" marB="0" anchor="b">
                    <a:lnL>
                      <a:noFill/>
                    </a:lnL>
                    <a:lnR>
                      <a:noFill/>
                    </a:lnR>
                    <a:lnT>
                      <a:noFill/>
                    </a:lnT>
                    <a:lnB>
                      <a:noFill/>
                    </a:lnB>
                  </a:tcPr>
                </a:tc>
                <a:tc>
                  <a:txBody>
                    <a:bodyPr/>
                    <a:lstStyle/>
                    <a:p>
                      <a:pPr algn="l" fontAlgn="b"/>
                      <a:r>
                        <a:rPr lang="en-US" sz="1050" b="0" i="0" u="none" strike="noStrike">
                          <a:solidFill>
                            <a:srgbClr val="000000"/>
                          </a:solidFill>
                          <a:effectLst/>
                          <a:latin typeface="Calibri" panose="020F0502020204030204" pitchFamily="34" charset="0"/>
                        </a:rPr>
                        <a:t>chrI</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4700.2367</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325.810619</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14.4262845</a:t>
                      </a:r>
                    </a:p>
                  </a:txBody>
                  <a:tcPr marL="3408" marR="3408" marT="3408" marB="0" anchor="b">
                    <a:lnL>
                      <a:noFill/>
                    </a:lnL>
                    <a:lnR>
                      <a:noFill/>
                    </a:lnR>
                    <a:lnT>
                      <a:noFill/>
                    </a:lnT>
                    <a:lnB>
                      <a:noFill/>
                    </a:lnB>
                  </a:tcPr>
                </a:tc>
                <a:extLst>
                  <a:ext uri="{0D108BD9-81ED-4DB2-BD59-A6C34878D82A}">
                    <a16:rowId xmlns:a16="http://schemas.microsoft.com/office/drawing/2014/main" val="1298752013"/>
                  </a:ext>
                </a:extLst>
              </a:tr>
              <a:tr h="121266">
                <a:tc>
                  <a:txBody>
                    <a:bodyPr/>
                    <a:lstStyle/>
                    <a:p>
                      <a:pPr algn="r" fontAlgn="b"/>
                      <a:r>
                        <a:rPr lang="en-US" sz="1050" b="0" i="0" u="none" strike="noStrike">
                          <a:solidFill>
                            <a:srgbClr val="000000"/>
                          </a:solidFill>
                          <a:effectLst/>
                          <a:latin typeface="Calibri" panose="020F0502020204030204" pitchFamily="34" charset="0"/>
                        </a:rPr>
                        <a:t>2017</a:t>
                      </a:r>
                    </a:p>
                  </a:txBody>
                  <a:tcPr marL="3408" marR="3408" marT="3408" marB="0" anchor="b">
                    <a:lnL>
                      <a:noFill/>
                    </a:lnL>
                    <a:lnR>
                      <a:noFill/>
                    </a:lnR>
                    <a:lnT>
                      <a:noFill/>
                    </a:lnT>
                    <a:lnB>
                      <a:noFill/>
                    </a:lnB>
                  </a:tcPr>
                </a:tc>
                <a:tc>
                  <a:txBody>
                    <a:bodyPr/>
                    <a:lstStyle/>
                    <a:p>
                      <a:pPr algn="l" fontAlgn="b"/>
                      <a:r>
                        <a:rPr lang="en-US" sz="1050" b="0" i="0" u="none" strike="noStrike" dirty="0">
                          <a:solidFill>
                            <a:srgbClr val="000000"/>
                          </a:solidFill>
                          <a:effectLst/>
                          <a:latin typeface="Calibri" panose="020F0502020204030204" pitchFamily="34" charset="0"/>
                        </a:rPr>
                        <a:t>YGR087C</a:t>
                      </a:r>
                    </a:p>
                  </a:txBody>
                  <a:tcPr marL="3408" marR="3408" marT="3408" marB="0" anchor="b">
                    <a:lnL>
                      <a:noFill/>
                    </a:lnL>
                    <a:lnR>
                      <a:noFill/>
                    </a:lnR>
                    <a:lnT>
                      <a:noFill/>
                    </a:lnT>
                    <a:lnB>
                      <a:noFill/>
                    </a:lnB>
                  </a:tcPr>
                </a:tc>
                <a:tc>
                  <a:txBody>
                    <a:bodyPr/>
                    <a:lstStyle/>
                    <a:p>
                      <a:pPr algn="l" fontAlgn="b"/>
                      <a:r>
                        <a:rPr lang="en-US" sz="1050" b="0" i="0" u="none" strike="noStrike">
                          <a:solidFill>
                            <a:srgbClr val="000000"/>
                          </a:solidFill>
                          <a:effectLst/>
                          <a:latin typeface="Calibri" panose="020F0502020204030204" pitchFamily="34" charset="0"/>
                        </a:rPr>
                        <a:t>chrVII</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4226.72885</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297.317992</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14.2161893</a:t>
                      </a:r>
                    </a:p>
                  </a:txBody>
                  <a:tcPr marL="3408" marR="3408" marT="3408" marB="0" anchor="b">
                    <a:lnL>
                      <a:noFill/>
                    </a:lnL>
                    <a:lnR>
                      <a:noFill/>
                    </a:lnR>
                    <a:lnT>
                      <a:noFill/>
                    </a:lnT>
                    <a:lnB>
                      <a:noFill/>
                    </a:lnB>
                  </a:tcPr>
                </a:tc>
                <a:extLst>
                  <a:ext uri="{0D108BD9-81ED-4DB2-BD59-A6C34878D82A}">
                    <a16:rowId xmlns:a16="http://schemas.microsoft.com/office/drawing/2014/main" val="1404820280"/>
                  </a:ext>
                </a:extLst>
              </a:tr>
              <a:tr h="121266">
                <a:tc>
                  <a:txBody>
                    <a:bodyPr/>
                    <a:lstStyle/>
                    <a:p>
                      <a:pPr algn="r" fontAlgn="b"/>
                      <a:r>
                        <a:rPr lang="en-US" sz="1050" b="0" i="0" u="none" strike="noStrike">
                          <a:solidFill>
                            <a:srgbClr val="000000"/>
                          </a:solidFill>
                          <a:effectLst/>
                          <a:latin typeface="Calibri" panose="020F0502020204030204" pitchFamily="34" charset="0"/>
                        </a:rPr>
                        <a:t>1654</a:t>
                      </a:r>
                    </a:p>
                  </a:txBody>
                  <a:tcPr marL="3408" marR="3408" marT="3408" marB="0" anchor="b">
                    <a:lnL>
                      <a:noFill/>
                    </a:lnL>
                    <a:lnR>
                      <a:noFill/>
                    </a:lnR>
                    <a:lnT>
                      <a:noFill/>
                    </a:lnT>
                    <a:lnB>
                      <a:noFill/>
                    </a:lnB>
                  </a:tcPr>
                </a:tc>
                <a:tc>
                  <a:txBody>
                    <a:bodyPr/>
                    <a:lstStyle/>
                    <a:p>
                      <a:pPr algn="l" fontAlgn="b"/>
                      <a:r>
                        <a:rPr lang="en-US" sz="1050" b="0" i="0" u="none" strike="noStrike" dirty="0">
                          <a:solidFill>
                            <a:srgbClr val="000000"/>
                          </a:solidFill>
                          <a:effectLst/>
                          <a:latin typeface="Calibri" panose="020F0502020204030204" pitchFamily="34" charset="0"/>
                        </a:rPr>
                        <a:t>YFL057C</a:t>
                      </a:r>
                    </a:p>
                  </a:txBody>
                  <a:tcPr marL="3408" marR="3408" marT="3408" marB="0" anchor="b">
                    <a:lnL>
                      <a:noFill/>
                    </a:lnL>
                    <a:lnR>
                      <a:noFill/>
                    </a:lnR>
                    <a:lnT>
                      <a:noFill/>
                    </a:lnT>
                    <a:lnB>
                      <a:noFill/>
                    </a:lnB>
                  </a:tcPr>
                </a:tc>
                <a:tc>
                  <a:txBody>
                    <a:bodyPr/>
                    <a:lstStyle/>
                    <a:p>
                      <a:pPr algn="l" fontAlgn="b"/>
                      <a:r>
                        <a:rPr lang="en-US" sz="1050" b="0" i="0" u="none" strike="noStrike">
                          <a:solidFill>
                            <a:srgbClr val="000000"/>
                          </a:solidFill>
                          <a:effectLst/>
                          <a:latin typeface="Calibri" panose="020F0502020204030204" pitchFamily="34" charset="0"/>
                        </a:rPr>
                        <a:t>chrVI</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6747.35924</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536.306841</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12.5811545</a:t>
                      </a:r>
                    </a:p>
                  </a:txBody>
                  <a:tcPr marL="3408" marR="3408" marT="3408" marB="0" anchor="b">
                    <a:lnL>
                      <a:noFill/>
                    </a:lnL>
                    <a:lnR>
                      <a:noFill/>
                    </a:lnR>
                    <a:lnT>
                      <a:noFill/>
                    </a:lnT>
                    <a:lnB>
                      <a:noFill/>
                    </a:lnB>
                  </a:tcPr>
                </a:tc>
                <a:extLst>
                  <a:ext uri="{0D108BD9-81ED-4DB2-BD59-A6C34878D82A}">
                    <a16:rowId xmlns:a16="http://schemas.microsoft.com/office/drawing/2014/main" val="404451365"/>
                  </a:ext>
                </a:extLst>
              </a:tr>
              <a:tr h="121266">
                <a:tc>
                  <a:txBody>
                    <a:bodyPr/>
                    <a:lstStyle/>
                    <a:p>
                      <a:pPr algn="r" fontAlgn="b"/>
                      <a:r>
                        <a:rPr lang="en-US" sz="1050" b="0" i="0" u="none" strike="noStrike">
                          <a:solidFill>
                            <a:srgbClr val="000000"/>
                          </a:solidFill>
                          <a:effectLst/>
                          <a:latin typeface="Calibri" panose="020F0502020204030204" pitchFamily="34" charset="0"/>
                        </a:rPr>
                        <a:t>4670</a:t>
                      </a:r>
                    </a:p>
                  </a:txBody>
                  <a:tcPr marL="3408" marR="3408" marT="3408" marB="0" anchor="b">
                    <a:lnL>
                      <a:noFill/>
                    </a:lnL>
                    <a:lnR>
                      <a:noFill/>
                    </a:lnR>
                    <a:lnT>
                      <a:noFill/>
                    </a:lnT>
                    <a:lnB>
                      <a:noFill/>
                    </a:lnB>
                  </a:tcPr>
                </a:tc>
                <a:tc>
                  <a:txBody>
                    <a:bodyPr/>
                    <a:lstStyle/>
                    <a:p>
                      <a:pPr algn="l" fontAlgn="b"/>
                      <a:r>
                        <a:rPr lang="en-US" sz="1050" b="0" i="0" u="none" strike="noStrike">
                          <a:solidFill>
                            <a:srgbClr val="000000"/>
                          </a:solidFill>
                          <a:effectLst/>
                          <a:latin typeface="Calibri" panose="020F0502020204030204" pitchFamily="34" charset="0"/>
                        </a:rPr>
                        <a:t>YOL086C</a:t>
                      </a:r>
                    </a:p>
                  </a:txBody>
                  <a:tcPr marL="3408" marR="3408" marT="3408" marB="0" anchor="b">
                    <a:lnL>
                      <a:noFill/>
                    </a:lnL>
                    <a:lnR>
                      <a:noFill/>
                    </a:lnR>
                    <a:lnT>
                      <a:noFill/>
                    </a:lnT>
                    <a:lnB>
                      <a:noFill/>
                    </a:lnB>
                  </a:tcPr>
                </a:tc>
                <a:tc>
                  <a:txBody>
                    <a:bodyPr/>
                    <a:lstStyle/>
                    <a:p>
                      <a:pPr algn="l" fontAlgn="b"/>
                      <a:r>
                        <a:rPr lang="en-US" sz="1050" b="0" i="0" u="none" strike="noStrike">
                          <a:solidFill>
                            <a:srgbClr val="000000"/>
                          </a:solidFill>
                          <a:effectLst/>
                          <a:latin typeface="Calibri" panose="020F0502020204030204" pitchFamily="34" charset="0"/>
                        </a:rPr>
                        <a:t>chrXV</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49525.9952</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3936.75983</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12.5803954</a:t>
                      </a:r>
                    </a:p>
                  </a:txBody>
                  <a:tcPr marL="3408" marR="3408" marT="3408" marB="0" anchor="b">
                    <a:lnL>
                      <a:noFill/>
                    </a:lnL>
                    <a:lnR>
                      <a:noFill/>
                    </a:lnR>
                    <a:lnT>
                      <a:noFill/>
                    </a:lnT>
                    <a:lnB>
                      <a:noFill/>
                    </a:lnB>
                  </a:tcPr>
                </a:tc>
                <a:extLst>
                  <a:ext uri="{0D108BD9-81ED-4DB2-BD59-A6C34878D82A}">
                    <a16:rowId xmlns:a16="http://schemas.microsoft.com/office/drawing/2014/main" val="1112812322"/>
                  </a:ext>
                </a:extLst>
              </a:tr>
              <a:tr h="121266">
                <a:tc>
                  <a:txBody>
                    <a:bodyPr/>
                    <a:lstStyle/>
                    <a:p>
                      <a:pPr algn="r" fontAlgn="b"/>
                      <a:r>
                        <a:rPr lang="en-US" sz="1050" b="0" i="0" u="none" strike="noStrike">
                          <a:solidFill>
                            <a:srgbClr val="000000"/>
                          </a:solidFill>
                          <a:effectLst/>
                          <a:latin typeface="Calibri" panose="020F0502020204030204" pitchFamily="34" charset="0"/>
                        </a:rPr>
                        <a:t>4014</a:t>
                      </a:r>
                    </a:p>
                  </a:txBody>
                  <a:tcPr marL="3408" marR="3408" marT="3408" marB="0" anchor="b">
                    <a:lnL>
                      <a:noFill/>
                    </a:lnL>
                    <a:lnR>
                      <a:noFill/>
                    </a:lnR>
                    <a:lnT>
                      <a:noFill/>
                    </a:lnT>
                    <a:lnB>
                      <a:noFill/>
                    </a:lnB>
                  </a:tcPr>
                </a:tc>
                <a:tc>
                  <a:txBody>
                    <a:bodyPr/>
                    <a:lstStyle/>
                    <a:p>
                      <a:pPr algn="l" fontAlgn="b"/>
                      <a:r>
                        <a:rPr lang="en-US" sz="1050" b="0" i="0" u="none" strike="noStrike">
                          <a:solidFill>
                            <a:srgbClr val="000000"/>
                          </a:solidFill>
                          <a:effectLst/>
                          <a:latin typeface="Calibri" panose="020F0502020204030204" pitchFamily="34" charset="0"/>
                        </a:rPr>
                        <a:t>YMR120C</a:t>
                      </a:r>
                    </a:p>
                  </a:txBody>
                  <a:tcPr marL="3408" marR="3408" marT="3408" marB="0" anchor="b">
                    <a:lnL>
                      <a:noFill/>
                    </a:lnL>
                    <a:lnR>
                      <a:noFill/>
                    </a:lnR>
                    <a:lnT>
                      <a:noFill/>
                    </a:lnT>
                    <a:lnB>
                      <a:noFill/>
                    </a:lnB>
                  </a:tcPr>
                </a:tc>
                <a:tc>
                  <a:txBody>
                    <a:bodyPr/>
                    <a:lstStyle/>
                    <a:p>
                      <a:pPr algn="l" fontAlgn="b"/>
                      <a:r>
                        <a:rPr lang="en-US" sz="1050" b="0" i="0" u="none" strike="noStrike">
                          <a:solidFill>
                            <a:srgbClr val="000000"/>
                          </a:solidFill>
                          <a:effectLst/>
                          <a:latin typeface="Calibri" panose="020F0502020204030204" pitchFamily="34" charset="0"/>
                        </a:rPr>
                        <a:t>chrXIII</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4700.2196</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390.099053</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12.0487849</a:t>
                      </a:r>
                    </a:p>
                  </a:txBody>
                  <a:tcPr marL="3408" marR="3408" marT="3408" marB="0" anchor="b">
                    <a:lnL>
                      <a:noFill/>
                    </a:lnL>
                    <a:lnR>
                      <a:noFill/>
                    </a:lnR>
                    <a:lnT>
                      <a:noFill/>
                    </a:lnT>
                    <a:lnB>
                      <a:noFill/>
                    </a:lnB>
                  </a:tcPr>
                </a:tc>
                <a:extLst>
                  <a:ext uri="{0D108BD9-81ED-4DB2-BD59-A6C34878D82A}">
                    <a16:rowId xmlns:a16="http://schemas.microsoft.com/office/drawing/2014/main" val="541702532"/>
                  </a:ext>
                </a:extLst>
              </a:tr>
              <a:tr h="121266">
                <a:tc>
                  <a:txBody>
                    <a:bodyPr/>
                    <a:lstStyle/>
                    <a:p>
                      <a:pPr algn="r" fontAlgn="b"/>
                      <a:r>
                        <a:rPr lang="en-US" sz="1050" b="0" i="0" u="none" strike="noStrike">
                          <a:solidFill>
                            <a:srgbClr val="000000"/>
                          </a:solidFill>
                          <a:effectLst/>
                          <a:latin typeface="Calibri" panose="020F0502020204030204" pitchFamily="34" charset="0"/>
                        </a:rPr>
                        <a:t>1504</a:t>
                      </a:r>
                    </a:p>
                  </a:txBody>
                  <a:tcPr marL="3408" marR="3408" marT="3408" marB="0" anchor="b">
                    <a:lnL>
                      <a:noFill/>
                    </a:lnL>
                    <a:lnR>
                      <a:noFill/>
                    </a:lnR>
                    <a:lnT>
                      <a:noFill/>
                    </a:lnT>
                    <a:lnB>
                      <a:noFill/>
                    </a:lnB>
                  </a:tcPr>
                </a:tc>
                <a:tc>
                  <a:txBody>
                    <a:bodyPr/>
                    <a:lstStyle/>
                    <a:p>
                      <a:pPr algn="l" fontAlgn="b"/>
                      <a:r>
                        <a:rPr lang="en-US" sz="1050" b="0" i="0" u="none" strike="noStrike" dirty="0">
                          <a:solidFill>
                            <a:srgbClr val="000000"/>
                          </a:solidFill>
                          <a:effectLst/>
                          <a:latin typeface="Calibri" panose="020F0502020204030204" pitchFamily="34" charset="0"/>
                        </a:rPr>
                        <a:t>YER091C</a:t>
                      </a:r>
                    </a:p>
                  </a:txBody>
                  <a:tcPr marL="3408" marR="3408" marT="3408" marB="0" anchor="b">
                    <a:lnL>
                      <a:noFill/>
                    </a:lnL>
                    <a:lnR>
                      <a:noFill/>
                    </a:lnR>
                    <a:lnT>
                      <a:noFill/>
                    </a:lnT>
                    <a:lnB>
                      <a:noFill/>
                    </a:lnB>
                  </a:tcPr>
                </a:tc>
                <a:tc>
                  <a:txBody>
                    <a:bodyPr/>
                    <a:lstStyle/>
                    <a:p>
                      <a:pPr algn="l" fontAlgn="b"/>
                      <a:r>
                        <a:rPr lang="en-US" sz="1050" b="0" i="0" u="none" strike="noStrike">
                          <a:solidFill>
                            <a:srgbClr val="000000"/>
                          </a:solidFill>
                          <a:effectLst/>
                          <a:latin typeface="Calibri" panose="020F0502020204030204" pitchFamily="34" charset="0"/>
                        </a:rPr>
                        <a:t>chrV</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6110.56593</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518.91527</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11.7756526</a:t>
                      </a:r>
                    </a:p>
                  </a:txBody>
                  <a:tcPr marL="3408" marR="3408" marT="3408" marB="0" anchor="b">
                    <a:lnL>
                      <a:noFill/>
                    </a:lnL>
                    <a:lnR>
                      <a:noFill/>
                    </a:lnR>
                    <a:lnT>
                      <a:noFill/>
                    </a:lnT>
                    <a:lnB>
                      <a:noFill/>
                    </a:lnB>
                  </a:tcPr>
                </a:tc>
                <a:extLst>
                  <a:ext uri="{0D108BD9-81ED-4DB2-BD59-A6C34878D82A}">
                    <a16:rowId xmlns:a16="http://schemas.microsoft.com/office/drawing/2014/main" val="1957563397"/>
                  </a:ext>
                </a:extLst>
              </a:tr>
              <a:tr h="121266">
                <a:tc>
                  <a:txBody>
                    <a:bodyPr/>
                    <a:lstStyle/>
                    <a:p>
                      <a:pPr algn="r" fontAlgn="b"/>
                      <a:r>
                        <a:rPr lang="en-US" sz="1050" b="0" i="0" u="none" strike="noStrike">
                          <a:solidFill>
                            <a:srgbClr val="000000"/>
                          </a:solidFill>
                          <a:effectLst/>
                          <a:latin typeface="Calibri" panose="020F0502020204030204" pitchFamily="34" charset="0"/>
                        </a:rPr>
                        <a:t>2465</a:t>
                      </a:r>
                    </a:p>
                  </a:txBody>
                  <a:tcPr marL="3408" marR="3408" marT="3408" marB="0" anchor="b">
                    <a:lnL>
                      <a:noFill/>
                    </a:lnL>
                    <a:lnR>
                      <a:noFill/>
                    </a:lnR>
                    <a:lnT>
                      <a:noFill/>
                    </a:lnT>
                    <a:lnB>
                      <a:noFill/>
                    </a:lnB>
                  </a:tcPr>
                </a:tc>
                <a:tc>
                  <a:txBody>
                    <a:bodyPr/>
                    <a:lstStyle/>
                    <a:p>
                      <a:pPr algn="l" fontAlgn="b"/>
                      <a:r>
                        <a:rPr lang="en-US" sz="1050" b="0" i="0" u="none" strike="noStrike" dirty="0">
                          <a:solidFill>
                            <a:srgbClr val="000000"/>
                          </a:solidFill>
                          <a:effectLst/>
                          <a:latin typeface="Calibri" panose="020F0502020204030204" pitchFamily="34" charset="0"/>
                        </a:rPr>
                        <a:t>YHR208W</a:t>
                      </a:r>
                    </a:p>
                  </a:txBody>
                  <a:tcPr marL="3408" marR="3408" marT="3408" marB="0" anchor="b">
                    <a:lnL>
                      <a:noFill/>
                    </a:lnL>
                    <a:lnR>
                      <a:noFill/>
                    </a:lnR>
                    <a:lnT>
                      <a:noFill/>
                    </a:lnT>
                    <a:lnB>
                      <a:noFill/>
                    </a:lnB>
                  </a:tcPr>
                </a:tc>
                <a:tc>
                  <a:txBody>
                    <a:bodyPr/>
                    <a:lstStyle/>
                    <a:p>
                      <a:pPr algn="l" fontAlgn="b"/>
                      <a:r>
                        <a:rPr lang="en-US" sz="1050" b="0" i="0" u="none" strike="noStrike">
                          <a:solidFill>
                            <a:srgbClr val="000000"/>
                          </a:solidFill>
                          <a:effectLst/>
                          <a:latin typeface="Calibri" panose="020F0502020204030204" pitchFamily="34" charset="0"/>
                        </a:rPr>
                        <a:t>chrVIII</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9080.83575</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813.163724</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11.1672908</a:t>
                      </a:r>
                    </a:p>
                  </a:txBody>
                  <a:tcPr marL="3408" marR="3408" marT="3408" marB="0" anchor="b">
                    <a:lnL>
                      <a:noFill/>
                    </a:lnL>
                    <a:lnR>
                      <a:noFill/>
                    </a:lnR>
                    <a:lnT>
                      <a:noFill/>
                    </a:lnT>
                    <a:lnB>
                      <a:noFill/>
                    </a:lnB>
                  </a:tcPr>
                </a:tc>
                <a:extLst>
                  <a:ext uri="{0D108BD9-81ED-4DB2-BD59-A6C34878D82A}">
                    <a16:rowId xmlns:a16="http://schemas.microsoft.com/office/drawing/2014/main" val="2383523352"/>
                  </a:ext>
                </a:extLst>
              </a:tr>
              <a:tr h="121266">
                <a:tc>
                  <a:txBody>
                    <a:bodyPr/>
                    <a:lstStyle/>
                    <a:p>
                      <a:pPr algn="r" fontAlgn="b"/>
                      <a:r>
                        <a:rPr lang="en-US" sz="1050" b="0" i="0" u="none" strike="noStrike">
                          <a:solidFill>
                            <a:srgbClr val="000000"/>
                          </a:solidFill>
                          <a:effectLst/>
                          <a:latin typeface="Calibri" panose="020F0502020204030204" pitchFamily="34" charset="0"/>
                        </a:rPr>
                        <a:t>190</a:t>
                      </a:r>
                    </a:p>
                  </a:txBody>
                  <a:tcPr marL="3408" marR="3408" marT="3408" marB="0" anchor="b">
                    <a:lnL>
                      <a:noFill/>
                    </a:lnL>
                    <a:lnR>
                      <a:noFill/>
                    </a:lnR>
                    <a:lnT>
                      <a:noFill/>
                    </a:lnT>
                    <a:lnB>
                      <a:noFill/>
                    </a:lnB>
                  </a:tcPr>
                </a:tc>
                <a:tc>
                  <a:txBody>
                    <a:bodyPr/>
                    <a:lstStyle/>
                    <a:p>
                      <a:pPr algn="l" fontAlgn="b"/>
                      <a:r>
                        <a:rPr lang="en-US" sz="1050" b="0" i="0" u="none" strike="noStrike" dirty="0">
                          <a:solidFill>
                            <a:srgbClr val="000000"/>
                          </a:solidFill>
                          <a:effectLst/>
                          <a:latin typeface="Calibri" panose="020F0502020204030204" pitchFamily="34" charset="0"/>
                        </a:rPr>
                        <a:t>YBR008C</a:t>
                      </a:r>
                    </a:p>
                  </a:txBody>
                  <a:tcPr marL="3408" marR="3408" marT="3408" marB="0" anchor="b">
                    <a:lnL>
                      <a:noFill/>
                    </a:lnL>
                    <a:lnR>
                      <a:noFill/>
                    </a:lnR>
                    <a:lnT>
                      <a:noFill/>
                    </a:lnT>
                    <a:lnB>
                      <a:noFill/>
                    </a:lnB>
                  </a:tcPr>
                </a:tc>
                <a:tc>
                  <a:txBody>
                    <a:bodyPr/>
                    <a:lstStyle/>
                    <a:p>
                      <a:pPr algn="l" fontAlgn="b"/>
                      <a:r>
                        <a:rPr lang="en-US" sz="1050" b="0" i="0" u="none" strike="noStrike" dirty="0" err="1">
                          <a:solidFill>
                            <a:srgbClr val="000000"/>
                          </a:solidFill>
                          <a:effectLst/>
                          <a:latin typeface="Calibri" panose="020F0502020204030204" pitchFamily="34" charset="0"/>
                        </a:rPr>
                        <a:t>chrII</a:t>
                      </a:r>
                      <a:endParaRPr lang="en-US" sz="1050" b="0" i="0" u="none" strike="noStrike" dirty="0">
                        <a:solidFill>
                          <a:srgbClr val="000000"/>
                        </a:solidFill>
                        <a:effectLst/>
                        <a:latin typeface="Calibri" panose="020F0502020204030204" pitchFamily="34" charset="0"/>
                      </a:endParaRP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3658.61961</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336.727106</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10.8652364</a:t>
                      </a:r>
                    </a:p>
                  </a:txBody>
                  <a:tcPr marL="3408" marR="3408" marT="3408" marB="0" anchor="b">
                    <a:lnL>
                      <a:noFill/>
                    </a:lnL>
                    <a:lnR>
                      <a:noFill/>
                    </a:lnR>
                    <a:lnT>
                      <a:noFill/>
                    </a:lnT>
                    <a:lnB>
                      <a:noFill/>
                    </a:lnB>
                  </a:tcPr>
                </a:tc>
                <a:extLst>
                  <a:ext uri="{0D108BD9-81ED-4DB2-BD59-A6C34878D82A}">
                    <a16:rowId xmlns:a16="http://schemas.microsoft.com/office/drawing/2014/main" val="3611714711"/>
                  </a:ext>
                </a:extLst>
              </a:tr>
              <a:tr h="121266">
                <a:tc>
                  <a:txBody>
                    <a:bodyPr/>
                    <a:lstStyle/>
                    <a:p>
                      <a:pPr algn="r" fontAlgn="b"/>
                      <a:r>
                        <a:rPr lang="en-US" sz="1050" b="0" i="0" u="none" strike="noStrike">
                          <a:solidFill>
                            <a:srgbClr val="000000"/>
                          </a:solidFill>
                          <a:effectLst/>
                          <a:latin typeface="Calibri" panose="020F0502020204030204" pitchFamily="34" charset="0"/>
                        </a:rPr>
                        <a:t>3005</a:t>
                      </a:r>
                    </a:p>
                  </a:txBody>
                  <a:tcPr marL="3408" marR="3408" marT="3408" marB="0" anchor="b">
                    <a:lnL>
                      <a:noFill/>
                    </a:lnL>
                    <a:lnR>
                      <a:noFill/>
                    </a:lnR>
                    <a:lnT>
                      <a:noFill/>
                    </a:lnT>
                    <a:lnB>
                      <a:noFill/>
                    </a:lnB>
                  </a:tcPr>
                </a:tc>
                <a:tc>
                  <a:txBody>
                    <a:bodyPr/>
                    <a:lstStyle/>
                    <a:p>
                      <a:pPr algn="l" fontAlgn="b"/>
                      <a:r>
                        <a:rPr lang="en-US" sz="1050" b="0" i="0" u="none" strike="noStrike" dirty="0">
                          <a:solidFill>
                            <a:srgbClr val="000000"/>
                          </a:solidFill>
                          <a:effectLst/>
                          <a:latin typeface="Calibri" panose="020F0502020204030204" pitchFamily="34" charset="0"/>
                        </a:rPr>
                        <a:t>YKL001C</a:t>
                      </a:r>
                    </a:p>
                  </a:txBody>
                  <a:tcPr marL="3408" marR="3408" marT="3408" marB="0" anchor="b">
                    <a:lnL>
                      <a:noFill/>
                    </a:lnL>
                    <a:lnR>
                      <a:noFill/>
                    </a:lnR>
                    <a:lnT>
                      <a:noFill/>
                    </a:lnT>
                    <a:lnB>
                      <a:noFill/>
                    </a:lnB>
                  </a:tcPr>
                </a:tc>
                <a:tc>
                  <a:txBody>
                    <a:bodyPr/>
                    <a:lstStyle/>
                    <a:p>
                      <a:pPr algn="l" fontAlgn="b"/>
                      <a:r>
                        <a:rPr lang="en-US" sz="1050" b="0" i="0" u="none" strike="noStrike" dirty="0" err="1">
                          <a:solidFill>
                            <a:srgbClr val="000000"/>
                          </a:solidFill>
                          <a:effectLst/>
                          <a:latin typeface="Calibri" panose="020F0502020204030204" pitchFamily="34" charset="0"/>
                        </a:rPr>
                        <a:t>chrXI</a:t>
                      </a:r>
                      <a:endParaRPr lang="en-US" sz="1050" b="0" i="0" u="none" strike="noStrike" dirty="0">
                        <a:solidFill>
                          <a:srgbClr val="000000"/>
                        </a:solidFill>
                        <a:effectLst/>
                        <a:latin typeface="Calibri" panose="020F0502020204030204" pitchFamily="34" charset="0"/>
                      </a:endParaRP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5044.72679</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465.432091</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10.8388031</a:t>
                      </a:r>
                    </a:p>
                  </a:txBody>
                  <a:tcPr marL="3408" marR="3408" marT="3408" marB="0" anchor="b">
                    <a:lnL>
                      <a:noFill/>
                    </a:lnL>
                    <a:lnR>
                      <a:noFill/>
                    </a:lnR>
                    <a:lnT>
                      <a:noFill/>
                    </a:lnT>
                    <a:lnB>
                      <a:noFill/>
                    </a:lnB>
                  </a:tcPr>
                </a:tc>
                <a:extLst>
                  <a:ext uri="{0D108BD9-81ED-4DB2-BD59-A6C34878D82A}">
                    <a16:rowId xmlns:a16="http://schemas.microsoft.com/office/drawing/2014/main" val="1716778729"/>
                  </a:ext>
                </a:extLst>
              </a:tr>
              <a:tr h="121266">
                <a:tc>
                  <a:txBody>
                    <a:bodyPr/>
                    <a:lstStyle/>
                    <a:p>
                      <a:pPr algn="r" fontAlgn="b"/>
                      <a:r>
                        <a:rPr lang="en-US" sz="1050" b="0" i="0" u="none" strike="noStrike">
                          <a:solidFill>
                            <a:srgbClr val="000000"/>
                          </a:solidFill>
                          <a:effectLst/>
                          <a:latin typeface="Calibri" panose="020F0502020204030204" pitchFamily="34" charset="0"/>
                        </a:rPr>
                        <a:t>4406</a:t>
                      </a:r>
                    </a:p>
                  </a:txBody>
                  <a:tcPr marL="3408" marR="3408" marT="3408" marB="0" anchor="b">
                    <a:lnL>
                      <a:noFill/>
                    </a:lnL>
                    <a:lnR>
                      <a:noFill/>
                    </a:lnR>
                    <a:lnT>
                      <a:noFill/>
                    </a:lnT>
                    <a:lnB>
                      <a:noFill/>
                    </a:lnB>
                  </a:tcPr>
                </a:tc>
                <a:tc>
                  <a:txBody>
                    <a:bodyPr/>
                    <a:lstStyle/>
                    <a:p>
                      <a:pPr algn="l" fontAlgn="b"/>
                      <a:r>
                        <a:rPr lang="en-US" sz="1050" b="0" i="0" u="none" strike="noStrike" dirty="0">
                          <a:solidFill>
                            <a:srgbClr val="000000"/>
                          </a:solidFill>
                          <a:effectLst/>
                          <a:latin typeface="Calibri" panose="020F0502020204030204" pitchFamily="34" charset="0"/>
                        </a:rPr>
                        <a:t>YNL210W</a:t>
                      </a:r>
                    </a:p>
                  </a:txBody>
                  <a:tcPr marL="3408" marR="3408" marT="3408" marB="0" anchor="b">
                    <a:lnL>
                      <a:noFill/>
                    </a:lnL>
                    <a:lnR>
                      <a:noFill/>
                    </a:lnR>
                    <a:lnT>
                      <a:noFill/>
                    </a:lnT>
                    <a:lnB>
                      <a:noFill/>
                    </a:lnB>
                  </a:tcPr>
                </a:tc>
                <a:tc>
                  <a:txBody>
                    <a:bodyPr/>
                    <a:lstStyle/>
                    <a:p>
                      <a:pPr algn="l" fontAlgn="b"/>
                      <a:r>
                        <a:rPr lang="en-US" sz="1050" b="0" i="0" u="none" strike="noStrike">
                          <a:solidFill>
                            <a:srgbClr val="000000"/>
                          </a:solidFill>
                          <a:effectLst/>
                          <a:latin typeface="Calibri" panose="020F0502020204030204" pitchFamily="34" charset="0"/>
                        </a:rPr>
                        <a:t>chrXIV</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273.952989</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27.1461739</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10.0917717</a:t>
                      </a:r>
                    </a:p>
                  </a:txBody>
                  <a:tcPr marL="3408" marR="3408" marT="3408" marB="0" anchor="b">
                    <a:lnL>
                      <a:noFill/>
                    </a:lnL>
                    <a:lnR>
                      <a:noFill/>
                    </a:lnR>
                    <a:lnT>
                      <a:noFill/>
                    </a:lnT>
                    <a:lnB>
                      <a:noFill/>
                    </a:lnB>
                  </a:tcPr>
                </a:tc>
                <a:extLst>
                  <a:ext uri="{0D108BD9-81ED-4DB2-BD59-A6C34878D82A}">
                    <a16:rowId xmlns:a16="http://schemas.microsoft.com/office/drawing/2014/main" val="2720407488"/>
                  </a:ext>
                </a:extLst>
              </a:tr>
              <a:tr h="121266">
                <a:tc>
                  <a:txBody>
                    <a:bodyPr/>
                    <a:lstStyle/>
                    <a:p>
                      <a:pPr algn="r" fontAlgn="b"/>
                      <a:r>
                        <a:rPr lang="en-US" sz="1050" b="0" i="0" u="none" strike="noStrike">
                          <a:solidFill>
                            <a:srgbClr val="000000"/>
                          </a:solidFill>
                          <a:effectLst/>
                          <a:latin typeface="Calibri" panose="020F0502020204030204" pitchFamily="34" charset="0"/>
                        </a:rPr>
                        <a:t>1989</a:t>
                      </a:r>
                    </a:p>
                  </a:txBody>
                  <a:tcPr marL="3408" marR="3408" marT="3408" marB="0" anchor="b">
                    <a:lnL>
                      <a:noFill/>
                    </a:lnL>
                    <a:lnR>
                      <a:noFill/>
                    </a:lnR>
                    <a:lnT>
                      <a:noFill/>
                    </a:lnT>
                    <a:lnB>
                      <a:noFill/>
                    </a:lnB>
                  </a:tcPr>
                </a:tc>
                <a:tc>
                  <a:txBody>
                    <a:bodyPr/>
                    <a:lstStyle/>
                    <a:p>
                      <a:pPr algn="l" fontAlgn="b"/>
                      <a:r>
                        <a:rPr lang="en-US" sz="1050" b="0" i="0" u="none" strike="noStrike" dirty="0">
                          <a:solidFill>
                            <a:srgbClr val="000000"/>
                          </a:solidFill>
                          <a:effectLst/>
                          <a:latin typeface="Calibri" panose="020F0502020204030204" pitchFamily="34" charset="0"/>
                        </a:rPr>
                        <a:t>YGR055W</a:t>
                      </a:r>
                    </a:p>
                  </a:txBody>
                  <a:tcPr marL="3408" marR="3408" marT="3408" marB="0" anchor="b">
                    <a:lnL>
                      <a:noFill/>
                    </a:lnL>
                    <a:lnR>
                      <a:noFill/>
                    </a:lnR>
                    <a:lnT>
                      <a:noFill/>
                    </a:lnT>
                    <a:lnB>
                      <a:noFill/>
                    </a:lnB>
                  </a:tcPr>
                </a:tc>
                <a:tc>
                  <a:txBody>
                    <a:bodyPr/>
                    <a:lstStyle/>
                    <a:p>
                      <a:pPr algn="l" fontAlgn="b"/>
                      <a:r>
                        <a:rPr lang="en-US" sz="1050" b="0" i="0" u="none" strike="noStrike">
                          <a:solidFill>
                            <a:srgbClr val="000000"/>
                          </a:solidFill>
                          <a:effectLst/>
                          <a:latin typeface="Calibri" panose="020F0502020204030204" pitchFamily="34" charset="0"/>
                        </a:rPr>
                        <a:t>chrVII</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8848.25369</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885.369731</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9.99385158</a:t>
                      </a:r>
                    </a:p>
                  </a:txBody>
                  <a:tcPr marL="3408" marR="3408" marT="3408" marB="0" anchor="b">
                    <a:lnL>
                      <a:noFill/>
                    </a:lnL>
                    <a:lnR>
                      <a:noFill/>
                    </a:lnR>
                    <a:lnT>
                      <a:noFill/>
                    </a:lnT>
                    <a:lnB>
                      <a:noFill/>
                    </a:lnB>
                  </a:tcPr>
                </a:tc>
                <a:extLst>
                  <a:ext uri="{0D108BD9-81ED-4DB2-BD59-A6C34878D82A}">
                    <a16:rowId xmlns:a16="http://schemas.microsoft.com/office/drawing/2014/main" val="3859097842"/>
                  </a:ext>
                </a:extLst>
              </a:tr>
              <a:tr h="121266">
                <a:tc>
                  <a:txBody>
                    <a:bodyPr/>
                    <a:lstStyle/>
                    <a:p>
                      <a:pPr algn="r" fontAlgn="b"/>
                      <a:r>
                        <a:rPr lang="en-US" sz="1050" b="0" i="0" u="none" strike="noStrike">
                          <a:solidFill>
                            <a:srgbClr val="000000"/>
                          </a:solidFill>
                          <a:effectLst/>
                          <a:latin typeface="Calibri" panose="020F0502020204030204" pitchFamily="34" charset="0"/>
                        </a:rPr>
                        <a:t>1299</a:t>
                      </a:r>
                    </a:p>
                  </a:txBody>
                  <a:tcPr marL="3408" marR="3408" marT="3408" marB="0" anchor="b">
                    <a:lnL>
                      <a:noFill/>
                    </a:lnL>
                    <a:lnR>
                      <a:noFill/>
                    </a:lnR>
                    <a:lnT>
                      <a:noFill/>
                    </a:lnT>
                    <a:lnB>
                      <a:noFill/>
                    </a:lnB>
                  </a:tcPr>
                </a:tc>
                <a:tc>
                  <a:txBody>
                    <a:bodyPr/>
                    <a:lstStyle/>
                    <a:p>
                      <a:pPr algn="l" fontAlgn="b"/>
                      <a:r>
                        <a:rPr lang="en-US" sz="1050" b="0" i="0" u="none" strike="noStrike">
                          <a:solidFill>
                            <a:srgbClr val="000000"/>
                          </a:solidFill>
                          <a:effectLst/>
                          <a:latin typeface="Calibri" panose="020F0502020204030204" pitchFamily="34" charset="0"/>
                        </a:rPr>
                        <a:t>YDR502C</a:t>
                      </a:r>
                    </a:p>
                  </a:txBody>
                  <a:tcPr marL="3408" marR="3408" marT="3408" marB="0" anchor="b">
                    <a:lnL>
                      <a:noFill/>
                    </a:lnL>
                    <a:lnR>
                      <a:noFill/>
                    </a:lnR>
                    <a:lnT>
                      <a:noFill/>
                    </a:lnT>
                    <a:lnB>
                      <a:noFill/>
                    </a:lnB>
                  </a:tcPr>
                </a:tc>
                <a:tc>
                  <a:txBody>
                    <a:bodyPr/>
                    <a:lstStyle/>
                    <a:p>
                      <a:pPr algn="l" fontAlgn="b"/>
                      <a:r>
                        <a:rPr lang="en-US" sz="1050" b="0" i="0" u="none" strike="noStrike">
                          <a:solidFill>
                            <a:srgbClr val="000000"/>
                          </a:solidFill>
                          <a:effectLst/>
                          <a:latin typeface="Calibri" panose="020F0502020204030204" pitchFamily="34" charset="0"/>
                        </a:rPr>
                        <a:t>chrIV</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2479.11945</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250.946379</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9.87908039</a:t>
                      </a:r>
                    </a:p>
                  </a:txBody>
                  <a:tcPr marL="3408" marR="3408" marT="3408" marB="0" anchor="b">
                    <a:lnL>
                      <a:noFill/>
                    </a:lnL>
                    <a:lnR>
                      <a:noFill/>
                    </a:lnR>
                    <a:lnT>
                      <a:noFill/>
                    </a:lnT>
                    <a:lnB>
                      <a:noFill/>
                    </a:lnB>
                  </a:tcPr>
                </a:tc>
                <a:extLst>
                  <a:ext uri="{0D108BD9-81ED-4DB2-BD59-A6C34878D82A}">
                    <a16:rowId xmlns:a16="http://schemas.microsoft.com/office/drawing/2014/main" val="3620074133"/>
                  </a:ext>
                </a:extLst>
              </a:tr>
              <a:tr h="121266">
                <a:tc>
                  <a:txBody>
                    <a:bodyPr/>
                    <a:lstStyle/>
                    <a:p>
                      <a:pPr algn="r" fontAlgn="b"/>
                      <a:r>
                        <a:rPr lang="en-US" sz="1050" b="0" i="0" u="none" strike="noStrike">
                          <a:solidFill>
                            <a:srgbClr val="000000"/>
                          </a:solidFill>
                          <a:effectLst/>
                          <a:latin typeface="Calibri" panose="020F0502020204030204" pitchFamily="34" charset="0"/>
                        </a:rPr>
                        <a:t>3671</a:t>
                      </a:r>
                    </a:p>
                  </a:txBody>
                  <a:tcPr marL="3408" marR="3408" marT="3408" marB="0" anchor="b">
                    <a:lnL>
                      <a:noFill/>
                    </a:lnL>
                    <a:lnR>
                      <a:noFill/>
                    </a:lnR>
                    <a:lnT>
                      <a:noFill/>
                    </a:lnT>
                    <a:lnB>
                      <a:noFill/>
                    </a:lnB>
                  </a:tcPr>
                </a:tc>
                <a:tc>
                  <a:txBody>
                    <a:bodyPr/>
                    <a:lstStyle/>
                    <a:p>
                      <a:pPr algn="l" fontAlgn="b"/>
                      <a:r>
                        <a:rPr lang="en-US" sz="1050" b="0" i="0" u="none" strike="noStrike" dirty="0">
                          <a:solidFill>
                            <a:srgbClr val="000000"/>
                          </a:solidFill>
                          <a:effectLst/>
                          <a:latin typeface="Calibri" panose="020F0502020204030204" pitchFamily="34" charset="0"/>
                        </a:rPr>
                        <a:t>YLR343W</a:t>
                      </a:r>
                    </a:p>
                  </a:txBody>
                  <a:tcPr marL="3408" marR="3408" marT="3408" marB="0" anchor="b">
                    <a:lnL>
                      <a:noFill/>
                    </a:lnL>
                    <a:lnR>
                      <a:noFill/>
                    </a:lnR>
                    <a:lnT>
                      <a:noFill/>
                    </a:lnT>
                    <a:lnB>
                      <a:noFill/>
                    </a:lnB>
                  </a:tcPr>
                </a:tc>
                <a:tc>
                  <a:txBody>
                    <a:bodyPr/>
                    <a:lstStyle/>
                    <a:p>
                      <a:pPr algn="l" fontAlgn="b"/>
                      <a:r>
                        <a:rPr lang="en-US" sz="1050" b="0" i="0" u="none" strike="noStrike">
                          <a:solidFill>
                            <a:srgbClr val="000000"/>
                          </a:solidFill>
                          <a:effectLst/>
                          <a:latin typeface="Calibri" panose="020F0502020204030204" pitchFamily="34" charset="0"/>
                        </a:rPr>
                        <a:t>chrXII</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1124.53588</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114.969176</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9.7811946</a:t>
                      </a:r>
                    </a:p>
                  </a:txBody>
                  <a:tcPr marL="3408" marR="3408" marT="3408" marB="0" anchor="b">
                    <a:lnL>
                      <a:noFill/>
                    </a:lnL>
                    <a:lnR>
                      <a:noFill/>
                    </a:lnR>
                    <a:lnT>
                      <a:noFill/>
                    </a:lnT>
                    <a:lnB>
                      <a:noFill/>
                    </a:lnB>
                  </a:tcPr>
                </a:tc>
                <a:extLst>
                  <a:ext uri="{0D108BD9-81ED-4DB2-BD59-A6C34878D82A}">
                    <a16:rowId xmlns:a16="http://schemas.microsoft.com/office/drawing/2014/main" val="1265232234"/>
                  </a:ext>
                </a:extLst>
              </a:tr>
              <a:tr h="121266">
                <a:tc>
                  <a:txBody>
                    <a:bodyPr/>
                    <a:lstStyle/>
                    <a:p>
                      <a:pPr algn="r" fontAlgn="b"/>
                      <a:r>
                        <a:rPr lang="en-US" sz="1050" b="0" i="0" u="none" strike="noStrike">
                          <a:solidFill>
                            <a:srgbClr val="000000"/>
                          </a:solidFill>
                          <a:effectLst/>
                          <a:latin typeface="Calibri" panose="020F0502020204030204" pitchFamily="34" charset="0"/>
                        </a:rPr>
                        <a:t>2717</a:t>
                      </a:r>
                    </a:p>
                  </a:txBody>
                  <a:tcPr marL="3408" marR="3408" marT="3408" marB="0" anchor="b">
                    <a:lnL>
                      <a:noFill/>
                    </a:lnL>
                    <a:lnR>
                      <a:noFill/>
                    </a:lnR>
                    <a:lnT>
                      <a:noFill/>
                    </a:lnT>
                    <a:lnB>
                      <a:noFill/>
                    </a:lnB>
                  </a:tcPr>
                </a:tc>
                <a:tc>
                  <a:txBody>
                    <a:bodyPr/>
                    <a:lstStyle/>
                    <a:p>
                      <a:pPr algn="l" fontAlgn="b"/>
                      <a:r>
                        <a:rPr lang="en-US" sz="1050" b="0" i="0" u="none" strike="noStrike" dirty="0">
                          <a:solidFill>
                            <a:srgbClr val="000000"/>
                          </a:solidFill>
                          <a:effectLst/>
                          <a:latin typeface="Calibri" panose="020F0502020204030204" pitchFamily="34" charset="0"/>
                        </a:rPr>
                        <a:t>YJL060W</a:t>
                      </a:r>
                    </a:p>
                  </a:txBody>
                  <a:tcPr marL="3408" marR="3408" marT="3408" marB="0" anchor="b">
                    <a:lnL>
                      <a:noFill/>
                    </a:lnL>
                    <a:lnR>
                      <a:noFill/>
                    </a:lnR>
                    <a:lnT>
                      <a:noFill/>
                    </a:lnT>
                    <a:lnB>
                      <a:noFill/>
                    </a:lnB>
                  </a:tcPr>
                </a:tc>
                <a:tc>
                  <a:txBody>
                    <a:bodyPr/>
                    <a:lstStyle/>
                    <a:p>
                      <a:pPr algn="l" fontAlgn="b"/>
                      <a:r>
                        <a:rPr lang="en-US" sz="1050" b="0" i="0" u="none" strike="noStrike">
                          <a:solidFill>
                            <a:srgbClr val="000000"/>
                          </a:solidFill>
                          <a:effectLst/>
                          <a:latin typeface="Calibri" panose="020F0502020204030204" pitchFamily="34" charset="0"/>
                        </a:rPr>
                        <a:t>chrX</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2009.0543</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210.358967</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9.55059977</a:t>
                      </a:r>
                    </a:p>
                  </a:txBody>
                  <a:tcPr marL="3408" marR="3408" marT="3408" marB="0" anchor="b">
                    <a:lnL>
                      <a:noFill/>
                    </a:lnL>
                    <a:lnR>
                      <a:noFill/>
                    </a:lnR>
                    <a:lnT>
                      <a:noFill/>
                    </a:lnT>
                    <a:lnB>
                      <a:noFill/>
                    </a:lnB>
                  </a:tcPr>
                </a:tc>
                <a:extLst>
                  <a:ext uri="{0D108BD9-81ED-4DB2-BD59-A6C34878D82A}">
                    <a16:rowId xmlns:a16="http://schemas.microsoft.com/office/drawing/2014/main" val="1015370231"/>
                  </a:ext>
                </a:extLst>
              </a:tr>
              <a:tr h="121266">
                <a:tc>
                  <a:txBody>
                    <a:bodyPr/>
                    <a:lstStyle/>
                    <a:p>
                      <a:pPr algn="r" fontAlgn="b"/>
                      <a:r>
                        <a:rPr lang="en-US" sz="1050" b="0" i="0" u="none" strike="noStrike">
                          <a:solidFill>
                            <a:srgbClr val="000000"/>
                          </a:solidFill>
                          <a:effectLst/>
                          <a:latin typeface="Calibri" panose="020F0502020204030204" pitchFamily="34" charset="0"/>
                        </a:rPr>
                        <a:t>642</a:t>
                      </a:r>
                    </a:p>
                  </a:txBody>
                  <a:tcPr marL="3408" marR="3408" marT="3408" marB="0" anchor="b">
                    <a:lnL>
                      <a:noFill/>
                    </a:lnL>
                    <a:lnR>
                      <a:noFill/>
                    </a:lnR>
                    <a:lnT>
                      <a:noFill/>
                    </a:lnT>
                    <a:lnB>
                      <a:noFill/>
                    </a:lnB>
                  </a:tcPr>
                </a:tc>
                <a:tc>
                  <a:txBody>
                    <a:bodyPr/>
                    <a:lstStyle/>
                    <a:p>
                      <a:pPr algn="l" fontAlgn="b"/>
                      <a:r>
                        <a:rPr lang="en-US" sz="1050" b="0" i="0" u="none" strike="noStrike">
                          <a:solidFill>
                            <a:srgbClr val="000000"/>
                          </a:solidFill>
                          <a:effectLst/>
                          <a:latin typeface="Calibri" panose="020F0502020204030204" pitchFamily="34" charset="0"/>
                        </a:rPr>
                        <a:t>YDL039C</a:t>
                      </a:r>
                    </a:p>
                  </a:txBody>
                  <a:tcPr marL="3408" marR="3408" marT="3408" marB="0" anchor="b">
                    <a:lnL>
                      <a:noFill/>
                    </a:lnL>
                    <a:lnR>
                      <a:noFill/>
                    </a:lnR>
                    <a:lnT>
                      <a:noFill/>
                    </a:lnT>
                    <a:lnB>
                      <a:noFill/>
                    </a:lnB>
                  </a:tcPr>
                </a:tc>
                <a:tc>
                  <a:txBody>
                    <a:bodyPr/>
                    <a:lstStyle/>
                    <a:p>
                      <a:pPr algn="l" fontAlgn="b"/>
                      <a:r>
                        <a:rPr lang="en-US" sz="1050" b="0" i="0" u="none" strike="noStrike">
                          <a:solidFill>
                            <a:srgbClr val="000000"/>
                          </a:solidFill>
                          <a:effectLst/>
                          <a:latin typeface="Calibri" panose="020F0502020204030204" pitchFamily="34" charset="0"/>
                        </a:rPr>
                        <a:t>chrIV</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1001.23794</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106.298569</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9.41911022</a:t>
                      </a:r>
                    </a:p>
                  </a:txBody>
                  <a:tcPr marL="3408" marR="3408" marT="3408" marB="0" anchor="b">
                    <a:lnL>
                      <a:noFill/>
                    </a:lnL>
                    <a:lnR>
                      <a:noFill/>
                    </a:lnR>
                    <a:lnT>
                      <a:noFill/>
                    </a:lnT>
                    <a:lnB>
                      <a:noFill/>
                    </a:lnB>
                  </a:tcPr>
                </a:tc>
                <a:extLst>
                  <a:ext uri="{0D108BD9-81ED-4DB2-BD59-A6C34878D82A}">
                    <a16:rowId xmlns:a16="http://schemas.microsoft.com/office/drawing/2014/main" val="3353449962"/>
                  </a:ext>
                </a:extLst>
              </a:tr>
              <a:tr h="121266">
                <a:tc>
                  <a:txBody>
                    <a:bodyPr/>
                    <a:lstStyle/>
                    <a:p>
                      <a:pPr algn="r" fontAlgn="b"/>
                      <a:r>
                        <a:rPr lang="en-US" sz="1050" b="0" i="0" u="none" strike="noStrike">
                          <a:solidFill>
                            <a:srgbClr val="000000"/>
                          </a:solidFill>
                          <a:effectLst/>
                          <a:latin typeface="Calibri" panose="020F0502020204030204" pitchFamily="34" charset="0"/>
                        </a:rPr>
                        <a:t>485</a:t>
                      </a:r>
                    </a:p>
                  </a:txBody>
                  <a:tcPr marL="3408" marR="3408" marT="3408" marB="0" anchor="b">
                    <a:lnL>
                      <a:noFill/>
                    </a:lnL>
                    <a:lnR>
                      <a:noFill/>
                    </a:lnR>
                    <a:lnT>
                      <a:noFill/>
                    </a:lnT>
                    <a:lnB>
                      <a:noFill/>
                    </a:lnB>
                  </a:tcPr>
                </a:tc>
                <a:tc>
                  <a:txBody>
                    <a:bodyPr/>
                    <a:lstStyle/>
                    <a:p>
                      <a:pPr algn="l" fontAlgn="b"/>
                      <a:r>
                        <a:rPr lang="en-US" sz="1050" b="0" i="0" u="none" strike="noStrike">
                          <a:solidFill>
                            <a:srgbClr val="000000"/>
                          </a:solidFill>
                          <a:effectLst/>
                          <a:latin typeface="Calibri" panose="020F0502020204030204" pitchFamily="34" charset="0"/>
                        </a:rPr>
                        <a:t>YCL026C-B</a:t>
                      </a:r>
                    </a:p>
                  </a:txBody>
                  <a:tcPr marL="3408" marR="3408" marT="3408" marB="0" anchor="b">
                    <a:lnL>
                      <a:noFill/>
                    </a:lnL>
                    <a:lnR>
                      <a:noFill/>
                    </a:lnR>
                    <a:lnT>
                      <a:noFill/>
                    </a:lnT>
                    <a:lnB>
                      <a:noFill/>
                    </a:lnB>
                  </a:tcPr>
                </a:tc>
                <a:tc>
                  <a:txBody>
                    <a:bodyPr/>
                    <a:lstStyle/>
                    <a:p>
                      <a:pPr algn="l" fontAlgn="b"/>
                      <a:r>
                        <a:rPr lang="en-US" sz="1050" b="0" i="0" u="none" strike="noStrike">
                          <a:solidFill>
                            <a:srgbClr val="000000"/>
                          </a:solidFill>
                          <a:effectLst/>
                          <a:latin typeface="Calibri" panose="020F0502020204030204" pitchFamily="34" charset="0"/>
                        </a:rPr>
                        <a:t>chrIII</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3032.2346</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328.41235</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9.23301025</a:t>
                      </a:r>
                    </a:p>
                  </a:txBody>
                  <a:tcPr marL="3408" marR="3408" marT="3408" marB="0" anchor="b">
                    <a:lnL>
                      <a:noFill/>
                    </a:lnL>
                    <a:lnR>
                      <a:noFill/>
                    </a:lnR>
                    <a:lnT>
                      <a:noFill/>
                    </a:lnT>
                    <a:lnB>
                      <a:noFill/>
                    </a:lnB>
                  </a:tcPr>
                </a:tc>
                <a:extLst>
                  <a:ext uri="{0D108BD9-81ED-4DB2-BD59-A6C34878D82A}">
                    <a16:rowId xmlns:a16="http://schemas.microsoft.com/office/drawing/2014/main" val="3626027481"/>
                  </a:ext>
                </a:extLst>
              </a:tr>
              <a:tr h="121266">
                <a:tc>
                  <a:txBody>
                    <a:bodyPr/>
                    <a:lstStyle/>
                    <a:p>
                      <a:pPr algn="r" fontAlgn="b"/>
                      <a:r>
                        <a:rPr lang="en-US" sz="1050" b="0" i="0" u="none" strike="noStrike">
                          <a:solidFill>
                            <a:srgbClr val="000000"/>
                          </a:solidFill>
                          <a:effectLst/>
                          <a:latin typeface="Calibri" panose="020F0502020204030204" pitchFamily="34" charset="0"/>
                        </a:rPr>
                        <a:t>535</a:t>
                      </a:r>
                    </a:p>
                  </a:txBody>
                  <a:tcPr marL="3408" marR="3408" marT="3408" marB="0" anchor="b">
                    <a:lnL>
                      <a:noFill/>
                    </a:lnL>
                    <a:lnR>
                      <a:noFill/>
                    </a:lnR>
                    <a:lnT>
                      <a:noFill/>
                    </a:lnT>
                    <a:lnB>
                      <a:noFill/>
                    </a:lnB>
                  </a:tcPr>
                </a:tc>
                <a:tc>
                  <a:txBody>
                    <a:bodyPr/>
                    <a:lstStyle/>
                    <a:p>
                      <a:pPr algn="l" fontAlgn="b"/>
                      <a:r>
                        <a:rPr lang="en-US" sz="1050" b="0" i="0" u="none" strike="noStrike" dirty="0">
                          <a:solidFill>
                            <a:srgbClr val="000000"/>
                          </a:solidFill>
                          <a:effectLst/>
                          <a:latin typeface="Calibri" panose="020F0502020204030204" pitchFamily="34" charset="0"/>
                        </a:rPr>
                        <a:t>YCR018C</a:t>
                      </a:r>
                    </a:p>
                  </a:txBody>
                  <a:tcPr marL="3408" marR="3408" marT="3408" marB="0" anchor="b">
                    <a:lnL>
                      <a:noFill/>
                    </a:lnL>
                    <a:lnR>
                      <a:noFill/>
                    </a:lnR>
                    <a:lnT>
                      <a:noFill/>
                    </a:lnT>
                    <a:lnB>
                      <a:noFill/>
                    </a:lnB>
                  </a:tcPr>
                </a:tc>
                <a:tc>
                  <a:txBody>
                    <a:bodyPr/>
                    <a:lstStyle/>
                    <a:p>
                      <a:pPr algn="l" fontAlgn="b"/>
                      <a:r>
                        <a:rPr lang="en-US" sz="1050" b="0" i="0" u="none" strike="noStrike">
                          <a:solidFill>
                            <a:srgbClr val="000000"/>
                          </a:solidFill>
                          <a:effectLst/>
                          <a:latin typeface="Calibri" panose="020F0502020204030204" pitchFamily="34" charset="0"/>
                        </a:rPr>
                        <a:t>chrIII</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1062.42967</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118.43226</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8.97077933</a:t>
                      </a:r>
                    </a:p>
                  </a:txBody>
                  <a:tcPr marL="3408" marR="3408" marT="3408" marB="0" anchor="b">
                    <a:lnL>
                      <a:noFill/>
                    </a:lnL>
                    <a:lnR>
                      <a:noFill/>
                    </a:lnR>
                    <a:lnT>
                      <a:noFill/>
                    </a:lnT>
                    <a:lnB>
                      <a:noFill/>
                    </a:lnB>
                  </a:tcPr>
                </a:tc>
                <a:extLst>
                  <a:ext uri="{0D108BD9-81ED-4DB2-BD59-A6C34878D82A}">
                    <a16:rowId xmlns:a16="http://schemas.microsoft.com/office/drawing/2014/main" val="350049736"/>
                  </a:ext>
                </a:extLst>
              </a:tr>
              <a:tr h="121266">
                <a:tc>
                  <a:txBody>
                    <a:bodyPr/>
                    <a:lstStyle/>
                    <a:p>
                      <a:pPr algn="r" fontAlgn="b"/>
                      <a:r>
                        <a:rPr lang="en-US" sz="1050" b="0" i="0" u="none" strike="noStrike">
                          <a:solidFill>
                            <a:srgbClr val="000000"/>
                          </a:solidFill>
                          <a:effectLst/>
                          <a:latin typeface="Calibri" panose="020F0502020204030204" pitchFamily="34" charset="0"/>
                        </a:rPr>
                        <a:t>3527</a:t>
                      </a:r>
                    </a:p>
                  </a:txBody>
                  <a:tcPr marL="3408" marR="3408" marT="3408" marB="0" anchor="b">
                    <a:lnL>
                      <a:noFill/>
                    </a:lnL>
                    <a:lnR>
                      <a:noFill/>
                    </a:lnR>
                    <a:lnT>
                      <a:noFill/>
                    </a:lnT>
                    <a:lnB>
                      <a:noFill/>
                    </a:lnB>
                  </a:tcPr>
                </a:tc>
                <a:tc>
                  <a:txBody>
                    <a:bodyPr/>
                    <a:lstStyle/>
                    <a:p>
                      <a:pPr algn="l" fontAlgn="b"/>
                      <a:r>
                        <a:rPr lang="en-US" sz="1050" b="0" i="0" u="none" strike="noStrike">
                          <a:solidFill>
                            <a:srgbClr val="000000"/>
                          </a:solidFill>
                          <a:effectLst/>
                          <a:latin typeface="Calibri" panose="020F0502020204030204" pitchFamily="34" charset="0"/>
                        </a:rPr>
                        <a:t>YLR179C</a:t>
                      </a:r>
                    </a:p>
                  </a:txBody>
                  <a:tcPr marL="3408" marR="3408" marT="3408" marB="0" anchor="b">
                    <a:lnL>
                      <a:noFill/>
                    </a:lnL>
                    <a:lnR>
                      <a:noFill/>
                    </a:lnR>
                    <a:lnT>
                      <a:noFill/>
                    </a:lnT>
                    <a:lnB>
                      <a:noFill/>
                    </a:lnB>
                  </a:tcPr>
                </a:tc>
                <a:tc>
                  <a:txBody>
                    <a:bodyPr/>
                    <a:lstStyle/>
                    <a:p>
                      <a:pPr algn="l" fontAlgn="b"/>
                      <a:r>
                        <a:rPr lang="en-US" sz="1050" b="0" i="0" u="none" strike="noStrike">
                          <a:solidFill>
                            <a:srgbClr val="000000"/>
                          </a:solidFill>
                          <a:effectLst/>
                          <a:latin typeface="Calibri" panose="020F0502020204030204" pitchFamily="34" charset="0"/>
                        </a:rPr>
                        <a:t>chrXII</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5986.54547</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672.335958</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8.90409831</a:t>
                      </a:r>
                    </a:p>
                  </a:txBody>
                  <a:tcPr marL="3408" marR="3408" marT="3408" marB="0" anchor="b">
                    <a:lnL>
                      <a:noFill/>
                    </a:lnL>
                    <a:lnR>
                      <a:noFill/>
                    </a:lnR>
                    <a:lnT>
                      <a:noFill/>
                    </a:lnT>
                    <a:lnB>
                      <a:noFill/>
                    </a:lnB>
                  </a:tcPr>
                </a:tc>
                <a:extLst>
                  <a:ext uri="{0D108BD9-81ED-4DB2-BD59-A6C34878D82A}">
                    <a16:rowId xmlns:a16="http://schemas.microsoft.com/office/drawing/2014/main" val="60057532"/>
                  </a:ext>
                </a:extLst>
              </a:tr>
              <a:tr h="121266">
                <a:tc>
                  <a:txBody>
                    <a:bodyPr/>
                    <a:lstStyle/>
                    <a:p>
                      <a:pPr algn="r" fontAlgn="b"/>
                      <a:r>
                        <a:rPr lang="en-US" sz="1050" b="0" i="0" u="none" strike="noStrike">
                          <a:solidFill>
                            <a:srgbClr val="000000"/>
                          </a:solidFill>
                          <a:effectLst/>
                          <a:latin typeface="Calibri" panose="020F0502020204030204" pitchFamily="34" charset="0"/>
                        </a:rPr>
                        <a:t>4511</a:t>
                      </a:r>
                    </a:p>
                  </a:txBody>
                  <a:tcPr marL="3408" marR="3408" marT="3408" marB="0" anchor="b">
                    <a:lnL>
                      <a:noFill/>
                    </a:lnL>
                    <a:lnR>
                      <a:noFill/>
                    </a:lnR>
                    <a:lnT>
                      <a:noFill/>
                    </a:lnT>
                    <a:lnB>
                      <a:noFill/>
                    </a:lnB>
                  </a:tcPr>
                </a:tc>
                <a:tc>
                  <a:txBody>
                    <a:bodyPr/>
                    <a:lstStyle/>
                    <a:p>
                      <a:pPr algn="l" fontAlgn="b"/>
                      <a:r>
                        <a:rPr lang="en-US" sz="1050" b="0" i="0" u="none" strike="noStrike">
                          <a:solidFill>
                            <a:srgbClr val="000000"/>
                          </a:solidFill>
                          <a:effectLst/>
                          <a:latin typeface="Calibri" panose="020F0502020204030204" pitchFamily="34" charset="0"/>
                        </a:rPr>
                        <a:t>YNL327W</a:t>
                      </a:r>
                    </a:p>
                  </a:txBody>
                  <a:tcPr marL="3408" marR="3408" marT="3408" marB="0" anchor="b">
                    <a:lnL>
                      <a:noFill/>
                    </a:lnL>
                    <a:lnR>
                      <a:noFill/>
                    </a:lnR>
                    <a:lnT>
                      <a:noFill/>
                    </a:lnT>
                    <a:lnB>
                      <a:noFill/>
                    </a:lnB>
                  </a:tcPr>
                </a:tc>
                <a:tc>
                  <a:txBody>
                    <a:bodyPr/>
                    <a:lstStyle/>
                    <a:p>
                      <a:pPr algn="l" fontAlgn="b"/>
                      <a:r>
                        <a:rPr lang="en-US" sz="1050" b="0" i="0" u="none" strike="noStrike">
                          <a:solidFill>
                            <a:srgbClr val="000000"/>
                          </a:solidFill>
                          <a:effectLst/>
                          <a:latin typeface="Calibri" panose="020F0502020204030204" pitchFamily="34" charset="0"/>
                        </a:rPr>
                        <a:t>chrXIV</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857.128202</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99.0999499</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8.64912851</a:t>
                      </a:r>
                    </a:p>
                  </a:txBody>
                  <a:tcPr marL="3408" marR="3408" marT="3408" marB="0" anchor="b">
                    <a:lnL>
                      <a:noFill/>
                    </a:lnL>
                    <a:lnR>
                      <a:noFill/>
                    </a:lnR>
                    <a:lnT>
                      <a:noFill/>
                    </a:lnT>
                    <a:lnB>
                      <a:noFill/>
                    </a:lnB>
                  </a:tcPr>
                </a:tc>
                <a:extLst>
                  <a:ext uri="{0D108BD9-81ED-4DB2-BD59-A6C34878D82A}">
                    <a16:rowId xmlns:a16="http://schemas.microsoft.com/office/drawing/2014/main" val="3364740789"/>
                  </a:ext>
                </a:extLst>
              </a:tr>
              <a:tr h="121266">
                <a:tc>
                  <a:txBody>
                    <a:bodyPr/>
                    <a:lstStyle/>
                    <a:p>
                      <a:pPr algn="r" fontAlgn="b"/>
                      <a:r>
                        <a:rPr lang="en-US" sz="1050" b="0" i="0" u="none" strike="noStrike">
                          <a:solidFill>
                            <a:srgbClr val="000000"/>
                          </a:solidFill>
                          <a:effectLst/>
                          <a:latin typeface="Calibri" panose="020F0502020204030204" pitchFamily="34" charset="0"/>
                        </a:rPr>
                        <a:t>2128</a:t>
                      </a:r>
                    </a:p>
                  </a:txBody>
                  <a:tcPr marL="3408" marR="3408" marT="3408" marB="0" anchor="b">
                    <a:lnL>
                      <a:noFill/>
                    </a:lnL>
                    <a:lnR>
                      <a:noFill/>
                    </a:lnR>
                    <a:lnT>
                      <a:noFill/>
                    </a:lnT>
                    <a:lnB>
                      <a:noFill/>
                    </a:lnB>
                  </a:tcPr>
                </a:tc>
                <a:tc>
                  <a:txBody>
                    <a:bodyPr/>
                    <a:lstStyle/>
                    <a:p>
                      <a:pPr algn="l" fontAlgn="b"/>
                      <a:r>
                        <a:rPr lang="en-US" sz="1050" b="0" i="0" u="none" strike="noStrike" dirty="0">
                          <a:solidFill>
                            <a:srgbClr val="000000"/>
                          </a:solidFill>
                          <a:effectLst/>
                          <a:latin typeface="Calibri" panose="020F0502020204030204" pitchFamily="34" charset="0"/>
                        </a:rPr>
                        <a:t>YGR204W</a:t>
                      </a:r>
                    </a:p>
                  </a:txBody>
                  <a:tcPr marL="3408" marR="3408" marT="3408" marB="0" anchor="b">
                    <a:lnL>
                      <a:noFill/>
                    </a:lnL>
                    <a:lnR>
                      <a:noFill/>
                    </a:lnR>
                    <a:lnT>
                      <a:noFill/>
                    </a:lnT>
                    <a:lnB>
                      <a:noFill/>
                    </a:lnB>
                  </a:tcPr>
                </a:tc>
                <a:tc>
                  <a:txBody>
                    <a:bodyPr/>
                    <a:lstStyle/>
                    <a:p>
                      <a:pPr algn="l" fontAlgn="b"/>
                      <a:r>
                        <a:rPr lang="en-US" sz="1050" b="0" i="0" u="none" strike="noStrike">
                          <a:solidFill>
                            <a:srgbClr val="000000"/>
                          </a:solidFill>
                          <a:effectLst/>
                          <a:latin typeface="Calibri" panose="020F0502020204030204" pitchFamily="34" charset="0"/>
                        </a:rPr>
                        <a:t>chrVII</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7397.08228</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893.806271</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8.27593464</a:t>
                      </a:r>
                    </a:p>
                  </a:txBody>
                  <a:tcPr marL="3408" marR="3408" marT="3408" marB="0" anchor="b">
                    <a:lnL>
                      <a:noFill/>
                    </a:lnL>
                    <a:lnR>
                      <a:noFill/>
                    </a:lnR>
                    <a:lnT>
                      <a:noFill/>
                    </a:lnT>
                    <a:lnB>
                      <a:noFill/>
                    </a:lnB>
                  </a:tcPr>
                </a:tc>
                <a:extLst>
                  <a:ext uri="{0D108BD9-81ED-4DB2-BD59-A6C34878D82A}">
                    <a16:rowId xmlns:a16="http://schemas.microsoft.com/office/drawing/2014/main" val="3573857888"/>
                  </a:ext>
                </a:extLst>
              </a:tr>
              <a:tr h="121266">
                <a:tc>
                  <a:txBody>
                    <a:bodyPr/>
                    <a:lstStyle/>
                    <a:p>
                      <a:pPr algn="r" fontAlgn="b"/>
                      <a:r>
                        <a:rPr lang="en-US" sz="1050" b="0" i="0" u="none" strike="noStrike">
                          <a:solidFill>
                            <a:srgbClr val="000000"/>
                          </a:solidFill>
                          <a:effectLst/>
                          <a:latin typeface="Calibri" panose="020F0502020204030204" pitchFamily="34" charset="0"/>
                        </a:rPr>
                        <a:t>3750</a:t>
                      </a:r>
                    </a:p>
                  </a:txBody>
                  <a:tcPr marL="3408" marR="3408" marT="3408" marB="0" anchor="b">
                    <a:lnL>
                      <a:noFill/>
                    </a:lnL>
                    <a:lnR>
                      <a:noFill/>
                    </a:lnR>
                    <a:lnT>
                      <a:noFill/>
                    </a:lnT>
                    <a:lnB>
                      <a:noFill/>
                    </a:lnB>
                  </a:tcPr>
                </a:tc>
                <a:tc>
                  <a:txBody>
                    <a:bodyPr/>
                    <a:lstStyle/>
                    <a:p>
                      <a:pPr algn="l" fontAlgn="b"/>
                      <a:r>
                        <a:rPr lang="en-US" sz="1050" b="0" i="0" u="none" strike="noStrike">
                          <a:solidFill>
                            <a:srgbClr val="000000"/>
                          </a:solidFill>
                          <a:effectLst/>
                          <a:latin typeface="Calibri" panose="020F0502020204030204" pitchFamily="34" charset="0"/>
                        </a:rPr>
                        <a:t>YLR432W</a:t>
                      </a:r>
                    </a:p>
                  </a:txBody>
                  <a:tcPr marL="3408" marR="3408" marT="3408" marB="0" anchor="b">
                    <a:lnL>
                      <a:noFill/>
                    </a:lnL>
                    <a:lnR>
                      <a:noFill/>
                    </a:lnR>
                    <a:lnT>
                      <a:noFill/>
                    </a:lnT>
                    <a:lnB>
                      <a:noFill/>
                    </a:lnB>
                  </a:tcPr>
                </a:tc>
                <a:tc>
                  <a:txBody>
                    <a:bodyPr/>
                    <a:lstStyle/>
                    <a:p>
                      <a:pPr algn="l" fontAlgn="b"/>
                      <a:r>
                        <a:rPr lang="en-US" sz="1050" b="0" i="0" u="none" strike="noStrike">
                          <a:solidFill>
                            <a:srgbClr val="000000"/>
                          </a:solidFill>
                          <a:effectLst/>
                          <a:latin typeface="Calibri" panose="020F0502020204030204" pitchFamily="34" charset="0"/>
                        </a:rPr>
                        <a:t>chrXII</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3689.50464</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447.011456</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8.25371383</a:t>
                      </a:r>
                    </a:p>
                  </a:txBody>
                  <a:tcPr marL="3408" marR="3408" marT="3408" marB="0" anchor="b">
                    <a:lnL>
                      <a:noFill/>
                    </a:lnL>
                    <a:lnR>
                      <a:noFill/>
                    </a:lnR>
                    <a:lnT>
                      <a:noFill/>
                    </a:lnT>
                    <a:lnB>
                      <a:noFill/>
                    </a:lnB>
                  </a:tcPr>
                </a:tc>
                <a:extLst>
                  <a:ext uri="{0D108BD9-81ED-4DB2-BD59-A6C34878D82A}">
                    <a16:rowId xmlns:a16="http://schemas.microsoft.com/office/drawing/2014/main" val="2059205212"/>
                  </a:ext>
                </a:extLst>
              </a:tr>
              <a:tr h="121266">
                <a:tc>
                  <a:txBody>
                    <a:bodyPr/>
                    <a:lstStyle/>
                    <a:p>
                      <a:pPr algn="r" fontAlgn="b"/>
                      <a:r>
                        <a:rPr lang="en-US" sz="1050" b="0" i="0" u="none" strike="noStrike">
                          <a:solidFill>
                            <a:srgbClr val="000000"/>
                          </a:solidFill>
                          <a:effectLst/>
                          <a:latin typeface="Calibri" panose="020F0502020204030204" pitchFamily="34" charset="0"/>
                        </a:rPr>
                        <a:t>3826</a:t>
                      </a:r>
                    </a:p>
                  </a:txBody>
                  <a:tcPr marL="3408" marR="3408" marT="3408" marB="0" anchor="b">
                    <a:lnL>
                      <a:noFill/>
                    </a:lnL>
                    <a:lnR>
                      <a:noFill/>
                    </a:lnR>
                    <a:lnT>
                      <a:noFill/>
                    </a:lnT>
                    <a:lnB>
                      <a:noFill/>
                    </a:lnB>
                  </a:tcPr>
                </a:tc>
                <a:tc>
                  <a:txBody>
                    <a:bodyPr/>
                    <a:lstStyle/>
                    <a:p>
                      <a:pPr algn="l" fontAlgn="b"/>
                      <a:r>
                        <a:rPr lang="en-US" sz="1050" b="0" i="0" u="none" strike="noStrike">
                          <a:solidFill>
                            <a:srgbClr val="000000"/>
                          </a:solidFill>
                          <a:effectLst/>
                          <a:latin typeface="Calibri" panose="020F0502020204030204" pitchFamily="34" charset="0"/>
                        </a:rPr>
                        <a:t>YML056C</a:t>
                      </a:r>
                    </a:p>
                  </a:txBody>
                  <a:tcPr marL="3408" marR="3408" marT="3408" marB="0" anchor="b">
                    <a:lnL>
                      <a:noFill/>
                    </a:lnL>
                    <a:lnR>
                      <a:noFill/>
                    </a:lnR>
                    <a:lnT>
                      <a:noFill/>
                    </a:lnT>
                    <a:lnB>
                      <a:noFill/>
                    </a:lnB>
                  </a:tcPr>
                </a:tc>
                <a:tc>
                  <a:txBody>
                    <a:bodyPr/>
                    <a:lstStyle/>
                    <a:p>
                      <a:pPr algn="l" fontAlgn="b"/>
                      <a:r>
                        <a:rPr lang="en-US" sz="1050" b="0" i="0" u="none" strike="noStrike">
                          <a:solidFill>
                            <a:srgbClr val="000000"/>
                          </a:solidFill>
                          <a:effectLst/>
                          <a:latin typeface="Calibri" panose="020F0502020204030204" pitchFamily="34" charset="0"/>
                        </a:rPr>
                        <a:t>chrXIII</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1916.80374</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234.936326</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8.15882231</a:t>
                      </a:r>
                    </a:p>
                  </a:txBody>
                  <a:tcPr marL="3408" marR="3408" marT="3408" marB="0" anchor="b">
                    <a:lnL>
                      <a:noFill/>
                    </a:lnL>
                    <a:lnR>
                      <a:noFill/>
                    </a:lnR>
                    <a:lnT>
                      <a:noFill/>
                    </a:lnT>
                    <a:lnB>
                      <a:noFill/>
                    </a:lnB>
                  </a:tcPr>
                </a:tc>
                <a:extLst>
                  <a:ext uri="{0D108BD9-81ED-4DB2-BD59-A6C34878D82A}">
                    <a16:rowId xmlns:a16="http://schemas.microsoft.com/office/drawing/2014/main" val="561683012"/>
                  </a:ext>
                </a:extLst>
              </a:tr>
              <a:tr h="121266">
                <a:tc>
                  <a:txBody>
                    <a:bodyPr/>
                    <a:lstStyle/>
                    <a:p>
                      <a:pPr algn="r" fontAlgn="b"/>
                      <a:r>
                        <a:rPr lang="en-US" sz="1050" b="0" i="0" u="none" strike="noStrike">
                          <a:solidFill>
                            <a:srgbClr val="000000"/>
                          </a:solidFill>
                          <a:effectLst/>
                          <a:latin typeface="Calibri" panose="020F0502020204030204" pitchFamily="34" charset="0"/>
                        </a:rPr>
                        <a:t>3910</a:t>
                      </a:r>
                    </a:p>
                  </a:txBody>
                  <a:tcPr marL="3408" marR="3408" marT="3408" marB="0" anchor="b">
                    <a:lnL>
                      <a:noFill/>
                    </a:lnL>
                    <a:lnR>
                      <a:noFill/>
                    </a:lnR>
                    <a:lnT>
                      <a:noFill/>
                    </a:lnT>
                    <a:lnB>
                      <a:noFill/>
                    </a:lnB>
                  </a:tcPr>
                </a:tc>
                <a:tc>
                  <a:txBody>
                    <a:bodyPr/>
                    <a:lstStyle/>
                    <a:p>
                      <a:pPr algn="l" fontAlgn="b"/>
                      <a:r>
                        <a:rPr lang="en-US" sz="1050" b="0" i="0" u="none" strike="noStrike">
                          <a:solidFill>
                            <a:srgbClr val="000000"/>
                          </a:solidFill>
                          <a:effectLst/>
                          <a:latin typeface="Calibri" panose="020F0502020204030204" pitchFamily="34" charset="0"/>
                        </a:rPr>
                        <a:t>YMR011W</a:t>
                      </a:r>
                    </a:p>
                  </a:txBody>
                  <a:tcPr marL="3408" marR="3408" marT="3408" marB="0" anchor="b">
                    <a:lnL>
                      <a:noFill/>
                    </a:lnL>
                    <a:lnR>
                      <a:noFill/>
                    </a:lnR>
                    <a:lnT>
                      <a:noFill/>
                    </a:lnT>
                    <a:lnB>
                      <a:noFill/>
                    </a:lnB>
                  </a:tcPr>
                </a:tc>
                <a:tc>
                  <a:txBody>
                    <a:bodyPr/>
                    <a:lstStyle/>
                    <a:p>
                      <a:pPr algn="l" fontAlgn="b"/>
                      <a:r>
                        <a:rPr lang="en-US" sz="1050" b="0" i="0" u="none" strike="noStrike">
                          <a:solidFill>
                            <a:srgbClr val="000000"/>
                          </a:solidFill>
                          <a:effectLst/>
                          <a:latin typeface="Calibri" panose="020F0502020204030204" pitchFamily="34" charset="0"/>
                        </a:rPr>
                        <a:t>chrXIII</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795.479619</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102.815671</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7.73694914</a:t>
                      </a:r>
                    </a:p>
                  </a:txBody>
                  <a:tcPr marL="3408" marR="3408" marT="3408" marB="0" anchor="b">
                    <a:lnL>
                      <a:noFill/>
                    </a:lnL>
                    <a:lnR>
                      <a:noFill/>
                    </a:lnR>
                    <a:lnT>
                      <a:noFill/>
                    </a:lnT>
                    <a:lnB>
                      <a:noFill/>
                    </a:lnB>
                  </a:tcPr>
                </a:tc>
                <a:extLst>
                  <a:ext uri="{0D108BD9-81ED-4DB2-BD59-A6C34878D82A}">
                    <a16:rowId xmlns:a16="http://schemas.microsoft.com/office/drawing/2014/main" val="493436879"/>
                  </a:ext>
                </a:extLst>
              </a:tr>
              <a:tr h="121266">
                <a:tc>
                  <a:txBody>
                    <a:bodyPr/>
                    <a:lstStyle/>
                    <a:p>
                      <a:pPr algn="r" fontAlgn="b"/>
                      <a:r>
                        <a:rPr lang="en-US" sz="1050" b="0" i="0" u="none" strike="noStrike">
                          <a:solidFill>
                            <a:srgbClr val="000000"/>
                          </a:solidFill>
                          <a:effectLst/>
                          <a:latin typeface="Calibri" panose="020F0502020204030204" pitchFamily="34" charset="0"/>
                        </a:rPr>
                        <a:t>1718</a:t>
                      </a:r>
                    </a:p>
                  </a:txBody>
                  <a:tcPr marL="3408" marR="3408" marT="3408" marB="0" anchor="b">
                    <a:lnL>
                      <a:noFill/>
                    </a:lnL>
                    <a:lnR>
                      <a:noFill/>
                    </a:lnR>
                    <a:lnT>
                      <a:noFill/>
                    </a:lnT>
                    <a:lnB>
                      <a:noFill/>
                    </a:lnB>
                  </a:tcPr>
                </a:tc>
                <a:tc>
                  <a:txBody>
                    <a:bodyPr/>
                    <a:lstStyle/>
                    <a:p>
                      <a:pPr algn="l" fontAlgn="b"/>
                      <a:r>
                        <a:rPr lang="en-US" sz="1050" b="0" i="0" u="none" strike="noStrike" dirty="0">
                          <a:solidFill>
                            <a:srgbClr val="000000"/>
                          </a:solidFill>
                          <a:effectLst/>
                          <a:latin typeface="Calibri" panose="020F0502020204030204" pitchFamily="34" charset="0"/>
                        </a:rPr>
                        <a:t>YGL009C</a:t>
                      </a:r>
                    </a:p>
                  </a:txBody>
                  <a:tcPr marL="3408" marR="3408" marT="3408" marB="0" anchor="b">
                    <a:lnL>
                      <a:noFill/>
                    </a:lnL>
                    <a:lnR>
                      <a:noFill/>
                    </a:lnR>
                    <a:lnT>
                      <a:noFill/>
                    </a:lnT>
                    <a:lnB>
                      <a:noFill/>
                    </a:lnB>
                  </a:tcPr>
                </a:tc>
                <a:tc>
                  <a:txBody>
                    <a:bodyPr/>
                    <a:lstStyle/>
                    <a:p>
                      <a:pPr algn="l" fontAlgn="b"/>
                      <a:r>
                        <a:rPr lang="en-US" sz="1050" b="0" i="0" u="none" strike="noStrike">
                          <a:solidFill>
                            <a:srgbClr val="000000"/>
                          </a:solidFill>
                          <a:effectLst/>
                          <a:latin typeface="Calibri" panose="020F0502020204030204" pitchFamily="34" charset="0"/>
                        </a:rPr>
                        <a:t>chrVII</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10757.4222</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1394.64634</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7.71336924</a:t>
                      </a:r>
                    </a:p>
                  </a:txBody>
                  <a:tcPr marL="3408" marR="3408" marT="3408" marB="0" anchor="b">
                    <a:lnL>
                      <a:noFill/>
                    </a:lnL>
                    <a:lnR>
                      <a:noFill/>
                    </a:lnR>
                    <a:lnT>
                      <a:noFill/>
                    </a:lnT>
                    <a:lnB>
                      <a:noFill/>
                    </a:lnB>
                  </a:tcPr>
                </a:tc>
                <a:extLst>
                  <a:ext uri="{0D108BD9-81ED-4DB2-BD59-A6C34878D82A}">
                    <a16:rowId xmlns:a16="http://schemas.microsoft.com/office/drawing/2014/main" val="2122448160"/>
                  </a:ext>
                </a:extLst>
              </a:tr>
              <a:tr h="121266">
                <a:tc>
                  <a:txBody>
                    <a:bodyPr/>
                    <a:lstStyle/>
                    <a:p>
                      <a:pPr algn="r" fontAlgn="b"/>
                      <a:r>
                        <a:rPr lang="en-US" sz="1050" b="0" i="0" u="none" strike="noStrike">
                          <a:solidFill>
                            <a:srgbClr val="000000"/>
                          </a:solidFill>
                          <a:effectLst/>
                          <a:latin typeface="Calibri" panose="020F0502020204030204" pitchFamily="34" charset="0"/>
                        </a:rPr>
                        <a:t>3638</a:t>
                      </a:r>
                    </a:p>
                  </a:txBody>
                  <a:tcPr marL="3408" marR="3408" marT="3408" marB="0" anchor="b">
                    <a:lnL>
                      <a:noFill/>
                    </a:lnL>
                    <a:lnR>
                      <a:noFill/>
                    </a:lnR>
                    <a:lnT>
                      <a:noFill/>
                    </a:lnT>
                    <a:lnB>
                      <a:noFill/>
                    </a:lnB>
                  </a:tcPr>
                </a:tc>
                <a:tc>
                  <a:txBody>
                    <a:bodyPr/>
                    <a:lstStyle/>
                    <a:p>
                      <a:pPr algn="l" fontAlgn="b"/>
                      <a:r>
                        <a:rPr lang="en-US" sz="1050" b="0" i="0" u="none" strike="noStrike">
                          <a:solidFill>
                            <a:srgbClr val="000000"/>
                          </a:solidFill>
                          <a:effectLst/>
                          <a:latin typeface="Calibri" panose="020F0502020204030204" pitchFamily="34" charset="0"/>
                        </a:rPr>
                        <a:t>YLR303W</a:t>
                      </a:r>
                    </a:p>
                  </a:txBody>
                  <a:tcPr marL="3408" marR="3408" marT="3408" marB="0" anchor="b">
                    <a:lnL>
                      <a:noFill/>
                    </a:lnL>
                    <a:lnR>
                      <a:noFill/>
                    </a:lnR>
                    <a:lnT>
                      <a:noFill/>
                    </a:lnT>
                    <a:lnB>
                      <a:noFill/>
                    </a:lnB>
                  </a:tcPr>
                </a:tc>
                <a:tc>
                  <a:txBody>
                    <a:bodyPr/>
                    <a:lstStyle/>
                    <a:p>
                      <a:pPr algn="l" fontAlgn="b"/>
                      <a:r>
                        <a:rPr lang="en-US" sz="1050" b="0" i="0" u="none" strike="noStrike">
                          <a:solidFill>
                            <a:srgbClr val="000000"/>
                          </a:solidFill>
                          <a:effectLst/>
                          <a:latin typeface="Calibri" panose="020F0502020204030204" pitchFamily="34" charset="0"/>
                        </a:rPr>
                        <a:t>chrXII</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41513.6037</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5393.86728</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7.69644515</a:t>
                      </a:r>
                    </a:p>
                  </a:txBody>
                  <a:tcPr marL="3408" marR="3408" marT="3408" marB="0" anchor="b">
                    <a:lnL>
                      <a:noFill/>
                    </a:lnL>
                    <a:lnR>
                      <a:noFill/>
                    </a:lnR>
                    <a:lnT>
                      <a:noFill/>
                    </a:lnT>
                    <a:lnB>
                      <a:noFill/>
                    </a:lnB>
                  </a:tcPr>
                </a:tc>
                <a:extLst>
                  <a:ext uri="{0D108BD9-81ED-4DB2-BD59-A6C34878D82A}">
                    <a16:rowId xmlns:a16="http://schemas.microsoft.com/office/drawing/2014/main" val="2183341294"/>
                  </a:ext>
                </a:extLst>
              </a:tr>
              <a:tr h="121266">
                <a:tc>
                  <a:txBody>
                    <a:bodyPr/>
                    <a:lstStyle/>
                    <a:p>
                      <a:pPr algn="r" fontAlgn="b"/>
                      <a:r>
                        <a:rPr lang="en-US" sz="1050" b="0" i="0" u="none" strike="noStrike">
                          <a:solidFill>
                            <a:srgbClr val="000000"/>
                          </a:solidFill>
                          <a:effectLst/>
                          <a:latin typeface="Calibri" panose="020F0502020204030204" pitchFamily="34" charset="0"/>
                        </a:rPr>
                        <a:t>3078</a:t>
                      </a:r>
                    </a:p>
                  </a:txBody>
                  <a:tcPr marL="3408" marR="3408" marT="3408" marB="0" anchor="b">
                    <a:lnL>
                      <a:noFill/>
                    </a:lnL>
                    <a:lnR>
                      <a:noFill/>
                    </a:lnR>
                    <a:lnT>
                      <a:noFill/>
                    </a:lnT>
                    <a:lnB>
                      <a:noFill/>
                    </a:lnB>
                  </a:tcPr>
                </a:tc>
                <a:tc>
                  <a:txBody>
                    <a:bodyPr/>
                    <a:lstStyle/>
                    <a:p>
                      <a:pPr algn="l" fontAlgn="b"/>
                      <a:r>
                        <a:rPr lang="en-US" sz="1050" b="0" i="0" u="none" strike="noStrike" dirty="0">
                          <a:solidFill>
                            <a:srgbClr val="000000"/>
                          </a:solidFill>
                          <a:effectLst/>
                          <a:latin typeface="Calibri" panose="020F0502020204030204" pitchFamily="34" charset="0"/>
                        </a:rPr>
                        <a:t>YKL071W</a:t>
                      </a:r>
                    </a:p>
                  </a:txBody>
                  <a:tcPr marL="3408" marR="3408" marT="3408" marB="0" anchor="b">
                    <a:lnL>
                      <a:noFill/>
                    </a:lnL>
                    <a:lnR>
                      <a:noFill/>
                    </a:lnR>
                    <a:lnT>
                      <a:noFill/>
                    </a:lnT>
                    <a:lnB>
                      <a:noFill/>
                    </a:lnB>
                  </a:tcPr>
                </a:tc>
                <a:tc>
                  <a:txBody>
                    <a:bodyPr/>
                    <a:lstStyle/>
                    <a:p>
                      <a:pPr algn="l" fontAlgn="b"/>
                      <a:r>
                        <a:rPr lang="en-US" sz="1050" b="0" i="0" u="none" strike="noStrike">
                          <a:solidFill>
                            <a:srgbClr val="000000"/>
                          </a:solidFill>
                          <a:effectLst/>
                          <a:latin typeface="Calibri" panose="020F0502020204030204" pitchFamily="34" charset="0"/>
                        </a:rPr>
                        <a:t>chrXI</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8704.14194</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1148.42633</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7.57919048</a:t>
                      </a:r>
                    </a:p>
                  </a:txBody>
                  <a:tcPr marL="3408" marR="3408" marT="3408" marB="0" anchor="b">
                    <a:lnL>
                      <a:noFill/>
                    </a:lnL>
                    <a:lnR>
                      <a:noFill/>
                    </a:lnR>
                    <a:lnT>
                      <a:noFill/>
                    </a:lnT>
                    <a:lnB>
                      <a:noFill/>
                    </a:lnB>
                  </a:tcPr>
                </a:tc>
                <a:extLst>
                  <a:ext uri="{0D108BD9-81ED-4DB2-BD59-A6C34878D82A}">
                    <a16:rowId xmlns:a16="http://schemas.microsoft.com/office/drawing/2014/main" val="2492233858"/>
                  </a:ext>
                </a:extLst>
              </a:tr>
              <a:tr h="121266">
                <a:tc>
                  <a:txBody>
                    <a:bodyPr/>
                    <a:lstStyle/>
                    <a:p>
                      <a:pPr algn="r" fontAlgn="b"/>
                      <a:r>
                        <a:rPr lang="en-US" sz="1050" b="0" i="0" u="none" strike="noStrike">
                          <a:solidFill>
                            <a:srgbClr val="000000"/>
                          </a:solidFill>
                          <a:effectLst/>
                          <a:latin typeface="Calibri" panose="020F0502020204030204" pitchFamily="34" charset="0"/>
                        </a:rPr>
                        <a:t>4197</a:t>
                      </a:r>
                    </a:p>
                  </a:txBody>
                  <a:tcPr marL="3408" marR="3408" marT="3408" marB="0" anchor="b">
                    <a:lnL>
                      <a:noFill/>
                    </a:lnL>
                    <a:lnR>
                      <a:noFill/>
                    </a:lnR>
                    <a:lnT>
                      <a:noFill/>
                    </a:lnT>
                    <a:lnB>
                      <a:noFill/>
                    </a:lnB>
                  </a:tcPr>
                </a:tc>
                <a:tc>
                  <a:txBody>
                    <a:bodyPr/>
                    <a:lstStyle/>
                    <a:p>
                      <a:pPr algn="l" fontAlgn="b"/>
                      <a:r>
                        <a:rPr lang="en-US" sz="1050" b="0" i="0" u="none" strike="noStrike" dirty="0">
                          <a:solidFill>
                            <a:srgbClr val="000000"/>
                          </a:solidFill>
                          <a:effectLst/>
                          <a:latin typeface="Calibri" panose="020F0502020204030204" pitchFamily="34" charset="0"/>
                        </a:rPr>
                        <a:t>YMR300C</a:t>
                      </a:r>
                    </a:p>
                  </a:txBody>
                  <a:tcPr marL="3408" marR="3408" marT="3408" marB="0" anchor="b">
                    <a:lnL>
                      <a:noFill/>
                    </a:lnL>
                    <a:lnR>
                      <a:noFill/>
                    </a:lnR>
                    <a:lnT>
                      <a:noFill/>
                    </a:lnT>
                    <a:lnB>
                      <a:noFill/>
                    </a:lnB>
                  </a:tcPr>
                </a:tc>
                <a:tc>
                  <a:txBody>
                    <a:bodyPr/>
                    <a:lstStyle/>
                    <a:p>
                      <a:pPr algn="l" fontAlgn="b"/>
                      <a:r>
                        <a:rPr lang="en-US" sz="1050" b="0" i="0" u="none" strike="noStrike">
                          <a:solidFill>
                            <a:srgbClr val="000000"/>
                          </a:solidFill>
                          <a:effectLst/>
                          <a:latin typeface="Calibri" panose="020F0502020204030204" pitchFamily="34" charset="0"/>
                        </a:rPr>
                        <a:t>chrXIII</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978.682022</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130.434149</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7.50326528</a:t>
                      </a:r>
                    </a:p>
                  </a:txBody>
                  <a:tcPr marL="3408" marR="3408" marT="3408" marB="0" anchor="b">
                    <a:lnL>
                      <a:noFill/>
                    </a:lnL>
                    <a:lnR>
                      <a:noFill/>
                    </a:lnR>
                    <a:lnT>
                      <a:noFill/>
                    </a:lnT>
                    <a:lnB>
                      <a:noFill/>
                    </a:lnB>
                  </a:tcPr>
                </a:tc>
                <a:extLst>
                  <a:ext uri="{0D108BD9-81ED-4DB2-BD59-A6C34878D82A}">
                    <a16:rowId xmlns:a16="http://schemas.microsoft.com/office/drawing/2014/main" val="270541499"/>
                  </a:ext>
                </a:extLst>
              </a:tr>
              <a:tr h="121266">
                <a:tc>
                  <a:txBody>
                    <a:bodyPr/>
                    <a:lstStyle/>
                    <a:p>
                      <a:pPr algn="r" fontAlgn="b"/>
                      <a:r>
                        <a:rPr lang="en-US" sz="1050" b="0" i="0" u="none" strike="noStrike">
                          <a:solidFill>
                            <a:srgbClr val="000000"/>
                          </a:solidFill>
                          <a:effectLst/>
                          <a:latin typeface="Calibri" panose="020F0502020204030204" pitchFamily="34" charset="0"/>
                        </a:rPr>
                        <a:t>3121</a:t>
                      </a:r>
                    </a:p>
                  </a:txBody>
                  <a:tcPr marL="3408" marR="3408" marT="3408" marB="0" anchor="b">
                    <a:lnL>
                      <a:noFill/>
                    </a:lnL>
                    <a:lnR>
                      <a:noFill/>
                    </a:lnR>
                    <a:lnT>
                      <a:noFill/>
                    </a:lnT>
                    <a:lnB>
                      <a:noFill/>
                    </a:lnB>
                  </a:tcPr>
                </a:tc>
                <a:tc>
                  <a:txBody>
                    <a:bodyPr/>
                    <a:lstStyle/>
                    <a:p>
                      <a:pPr algn="l" fontAlgn="b"/>
                      <a:r>
                        <a:rPr lang="en-US" sz="1050" b="0" i="0" u="none" strike="noStrike">
                          <a:solidFill>
                            <a:srgbClr val="000000"/>
                          </a:solidFill>
                          <a:effectLst/>
                          <a:latin typeface="Calibri" panose="020F0502020204030204" pitchFamily="34" charset="0"/>
                        </a:rPr>
                        <a:t>YKL120W</a:t>
                      </a:r>
                    </a:p>
                  </a:txBody>
                  <a:tcPr marL="3408" marR="3408" marT="3408" marB="0" anchor="b">
                    <a:lnL>
                      <a:noFill/>
                    </a:lnL>
                    <a:lnR>
                      <a:noFill/>
                    </a:lnR>
                    <a:lnT>
                      <a:noFill/>
                    </a:lnT>
                    <a:lnB>
                      <a:noFill/>
                    </a:lnB>
                  </a:tcPr>
                </a:tc>
                <a:tc>
                  <a:txBody>
                    <a:bodyPr/>
                    <a:lstStyle/>
                    <a:p>
                      <a:pPr algn="l" fontAlgn="b"/>
                      <a:r>
                        <a:rPr lang="en-US" sz="1050" b="0" i="0" u="none" strike="noStrike">
                          <a:solidFill>
                            <a:srgbClr val="000000"/>
                          </a:solidFill>
                          <a:effectLst/>
                          <a:latin typeface="Calibri" panose="020F0502020204030204" pitchFamily="34" charset="0"/>
                        </a:rPr>
                        <a:t>chrXI</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1558.39243</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210.546862</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7.40164167</a:t>
                      </a:r>
                    </a:p>
                  </a:txBody>
                  <a:tcPr marL="3408" marR="3408" marT="3408" marB="0" anchor="b">
                    <a:lnL>
                      <a:noFill/>
                    </a:lnL>
                    <a:lnR>
                      <a:noFill/>
                    </a:lnR>
                    <a:lnT>
                      <a:noFill/>
                    </a:lnT>
                    <a:lnB>
                      <a:noFill/>
                    </a:lnB>
                  </a:tcPr>
                </a:tc>
                <a:extLst>
                  <a:ext uri="{0D108BD9-81ED-4DB2-BD59-A6C34878D82A}">
                    <a16:rowId xmlns:a16="http://schemas.microsoft.com/office/drawing/2014/main" val="1088681561"/>
                  </a:ext>
                </a:extLst>
              </a:tr>
              <a:tr h="121266">
                <a:tc>
                  <a:txBody>
                    <a:bodyPr/>
                    <a:lstStyle/>
                    <a:p>
                      <a:pPr algn="r" fontAlgn="b"/>
                      <a:r>
                        <a:rPr lang="en-US" sz="1050" b="0" i="0" u="none" strike="noStrike">
                          <a:solidFill>
                            <a:srgbClr val="000000"/>
                          </a:solidFill>
                          <a:effectLst/>
                          <a:latin typeface="Calibri" panose="020F0502020204030204" pitchFamily="34" charset="0"/>
                        </a:rPr>
                        <a:t>3692</a:t>
                      </a:r>
                    </a:p>
                  </a:txBody>
                  <a:tcPr marL="3408" marR="3408" marT="3408" marB="0" anchor="b">
                    <a:lnL>
                      <a:noFill/>
                    </a:lnL>
                    <a:lnR>
                      <a:noFill/>
                    </a:lnR>
                    <a:lnT>
                      <a:noFill/>
                    </a:lnT>
                    <a:lnB>
                      <a:noFill/>
                    </a:lnB>
                  </a:tcPr>
                </a:tc>
                <a:tc>
                  <a:txBody>
                    <a:bodyPr/>
                    <a:lstStyle/>
                    <a:p>
                      <a:pPr algn="l" fontAlgn="b"/>
                      <a:r>
                        <a:rPr lang="en-US" sz="1050" b="0" i="0" u="none" strike="noStrike">
                          <a:solidFill>
                            <a:srgbClr val="000000"/>
                          </a:solidFill>
                          <a:effectLst/>
                          <a:latin typeface="Calibri" panose="020F0502020204030204" pitchFamily="34" charset="0"/>
                        </a:rPr>
                        <a:t>YLR364W</a:t>
                      </a:r>
                    </a:p>
                  </a:txBody>
                  <a:tcPr marL="3408" marR="3408" marT="3408" marB="0" anchor="b">
                    <a:lnL>
                      <a:noFill/>
                    </a:lnL>
                    <a:lnR>
                      <a:noFill/>
                    </a:lnR>
                    <a:lnT>
                      <a:noFill/>
                    </a:lnT>
                    <a:lnB>
                      <a:noFill/>
                    </a:lnB>
                  </a:tcPr>
                </a:tc>
                <a:tc>
                  <a:txBody>
                    <a:bodyPr/>
                    <a:lstStyle/>
                    <a:p>
                      <a:pPr algn="l" fontAlgn="b"/>
                      <a:r>
                        <a:rPr lang="en-US" sz="1050" b="0" i="0" u="none" strike="noStrike">
                          <a:solidFill>
                            <a:srgbClr val="000000"/>
                          </a:solidFill>
                          <a:effectLst/>
                          <a:latin typeface="Calibri" panose="020F0502020204030204" pitchFamily="34" charset="0"/>
                        </a:rPr>
                        <a:t>chrXII</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1323.78441</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179.074752</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7.39235652</a:t>
                      </a:r>
                    </a:p>
                  </a:txBody>
                  <a:tcPr marL="3408" marR="3408" marT="3408" marB="0" anchor="b">
                    <a:lnL>
                      <a:noFill/>
                    </a:lnL>
                    <a:lnR>
                      <a:noFill/>
                    </a:lnR>
                    <a:lnT>
                      <a:noFill/>
                    </a:lnT>
                    <a:lnB>
                      <a:noFill/>
                    </a:lnB>
                  </a:tcPr>
                </a:tc>
                <a:extLst>
                  <a:ext uri="{0D108BD9-81ED-4DB2-BD59-A6C34878D82A}">
                    <a16:rowId xmlns:a16="http://schemas.microsoft.com/office/drawing/2014/main" val="1665260250"/>
                  </a:ext>
                </a:extLst>
              </a:tr>
              <a:tr h="121266">
                <a:tc>
                  <a:txBody>
                    <a:bodyPr/>
                    <a:lstStyle/>
                    <a:p>
                      <a:pPr algn="r" fontAlgn="b"/>
                      <a:r>
                        <a:rPr lang="en-US" sz="1050" b="0" i="0" u="none" strike="noStrike">
                          <a:solidFill>
                            <a:srgbClr val="000000"/>
                          </a:solidFill>
                          <a:effectLst/>
                          <a:latin typeface="Calibri" panose="020F0502020204030204" pitchFamily="34" charset="0"/>
                        </a:rPr>
                        <a:t>463</a:t>
                      </a:r>
                    </a:p>
                  </a:txBody>
                  <a:tcPr marL="3408" marR="3408" marT="3408" marB="0" anchor="b">
                    <a:lnL>
                      <a:noFill/>
                    </a:lnL>
                    <a:lnR>
                      <a:noFill/>
                    </a:lnR>
                    <a:lnT>
                      <a:noFill/>
                    </a:lnT>
                    <a:lnB>
                      <a:noFill/>
                    </a:lnB>
                  </a:tcPr>
                </a:tc>
                <a:tc>
                  <a:txBody>
                    <a:bodyPr/>
                    <a:lstStyle/>
                    <a:p>
                      <a:pPr algn="l" fontAlgn="b"/>
                      <a:r>
                        <a:rPr lang="en-US" sz="1050" b="0" i="0" u="none" strike="noStrike">
                          <a:solidFill>
                            <a:srgbClr val="000000"/>
                          </a:solidFill>
                          <a:effectLst/>
                          <a:latin typeface="Calibri" panose="020F0502020204030204" pitchFamily="34" charset="0"/>
                        </a:rPr>
                        <a:t>YBR294W</a:t>
                      </a:r>
                    </a:p>
                  </a:txBody>
                  <a:tcPr marL="3408" marR="3408" marT="3408" marB="0" anchor="b">
                    <a:lnL>
                      <a:noFill/>
                    </a:lnL>
                    <a:lnR>
                      <a:noFill/>
                    </a:lnR>
                    <a:lnT>
                      <a:noFill/>
                    </a:lnT>
                    <a:lnB>
                      <a:noFill/>
                    </a:lnB>
                  </a:tcPr>
                </a:tc>
                <a:tc>
                  <a:txBody>
                    <a:bodyPr/>
                    <a:lstStyle/>
                    <a:p>
                      <a:pPr algn="l" fontAlgn="b"/>
                      <a:r>
                        <a:rPr lang="en-US" sz="1050" b="0" i="0" u="none" strike="noStrike">
                          <a:solidFill>
                            <a:srgbClr val="000000"/>
                          </a:solidFill>
                          <a:effectLst/>
                          <a:latin typeface="Calibri" panose="020F0502020204030204" pitchFamily="34" charset="0"/>
                        </a:rPr>
                        <a:t>chrII</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4240.10312</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580.144165</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7.30870598</a:t>
                      </a:r>
                    </a:p>
                  </a:txBody>
                  <a:tcPr marL="3408" marR="3408" marT="3408" marB="0" anchor="b">
                    <a:lnL>
                      <a:noFill/>
                    </a:lnL>
                    <a:lnR>
                      <a:noFill/>
                    </a:lnR>
                    <a:lnT>
                      <a:noFill/>
                    </a:lnT>
                    <a:lnB>
                      <a:noFill/>
                    </a:lnB>
                  </a:tcPr>
                </a:tc>
                <a:extLst>
                  <a:ext uri="{0D108BD9-81ED-4DB2-BD59-A6C34878D82A}">
                    <a16:rowId xmlns:a16="http://schemas.microsoft.com/office/drawing/2014/main" val="2071428480"/>
                  </a:ext>
                </a:extLst>
              </a:tr>
              <a:tr h="121266">
                <a:tc>
                  <a:txBody>
                    <a:bodyPr/>
                    <a:lstStyle/>
                    <a:p>
                      <a:pPr algn="r" fontAlgn="b"/>
                      <a:r>
                        <a:rPr lang="en-US" sz="1050" b="0" i="0" u="none" strike="noStrike">
                          <a:solidFill>
                            <a:srgbClr val="000000"/>
                          </a:solidFill>
                          <a:effectLst/>
                          <a:latin typeface="Calibri" panose="020F0502020204030204" pitchFamily="34" charset="0"/>
                        </a:rPr>
                        <a:t>2856</a:t>
                      </a:r>
                    </a:p>
                  </a:txBody>
                  <a:tcPr marL="3408" marR="3408" marT="3408" marB="0" anchor="b">
                    <a:lnL>
                      <a:noFill/>
                    </a:lnL>
                    <a:lnR>
                      <a:noFill/>
                    </a:lnR>
                    <a:lnT>
                      <a:noFill/>
                    </a:lnT>
                    <a:lnB>
                      <a:noFill/>
                    </a:lnB>
                  </a:tcPr>
                </a:tc>
                <a:tc>
                  <a:txBody>
                    <a:bodyPr/>
                    <a:lstStyle/>
                    <a:p>
                      <a:pPr algn="l" fontAlgn="b"/>
                      <a:r>
                        <a:rPr lang="en-US" sz="1050" b="0" i="0" u="none" strike="noStrike" dirty="0">
                          <a:solidFill>
                            <a:srgbClr val="000000"/>
                          </a:solidFill>
                          <a:effectLst/>
                          <a:latin typeface="Calibri" panose="020F0502020204030204" pitchFamily="34" charset="0"/>
                        </a:rPr>
                        <a:t>YJL212C</a:t>
                      </a:r>
                    </a:p>
                  </a:txBody>
                  <a:tcPr marL="3408" marR="3408" marT="3408" marB="0" anchor="b">
                    <a:lnL>
                      <a:noFill/>
                    </a:lnL>
                    <a:lnR>
                      <a:noFill/>
                    </a:lnR>
                    <a:lnT>
                      <a:noFill/>
                    </a:lnT>
                    <a:lnB>
                      <a:noFill/>
                    </a:lnB>
                  </a:tcPr>
                </a:tc>
                <a:tc>
                  <a:txBody>
                    <a:bodyPr/>
                    <a:lstStyle/>
                    <a:p>
                      <a:pPr algn="l" fontAlgn="b"/>
                      <a:r>
                        <a:rPr lang="en-US" sz="1050" b="0" i="0" u="none" strike="noStrike">
                          <a:solidFill>
                            <a:srgbClr val="000000"/>
                          </a:solidFill>
                          <a:effectLst/>
                          <a:latin typeface="Calibri" panose="020F0502020204030204" pitchFamily="34" charset="0"/>
                        </a:rPr>
                        <a:t>chrX</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2807.71577</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384.490315</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7.30243562</a:t>
                      </a:r>
                    </a:p>
                  </a:txBody>
                  <a:tcPr marL="3408" marR="3408" marT="3408" marB="0" anchor="b">
                    <a:lnL>
                      <a:noFill/>
                    </a:lnL>
                    <a:lnR>
                      <a:noFill/>
                    </a:lnR>
                    <a:lnT>
                      <a:noFill/>
                    </a:lnT>
                    <a:lnB>
                      <a:noFill/>
                    </a:lnB>
                  </a:tcPr>
                </a:tc>
                <a:extLst>
                  <a:ext uri="{0D108BD9-81ED-4DB2-BD59-A6C34878D82A}">
                    <a16:rowId xmlns:a16="http://schemas.microsoft.com/office/drawing/2014/main" val="554202932"/>
                  </a:ext>
                </a:extLst>
              </a:tr>
              <a:tr h="121266">
                <a:tc>
                  <a:txBody>
                    <a:bodyPr/>
                    <a:lstStyle/>
                    <a:p>
                      <a:pPr algn="r" fontAlgn="b"/>
                      <a:r>
                        <a:rPr lang="en-US" sz="1050" b="0" i="0" u="none" strike="noStrike">
                          <a:solidFill>
                            <a:srgbClr val="000000"/>
                          </a:solidFill>
                          <a:effectLst/>
                          <a:latin typeface="Calibri" panose="020F0502020204030204" pitchFamily="34" charset="0"/>
                        </a:rPr>
                        <a:t>4741</a:t>
                      </a:r>
                    </a:p>
                  </a:txBody>
                  <a:tcPr marL="3408" marR="3408" marT="3408" marB="0" anchor="b">
                    <a:lnL>
                      <a:noFill/>
                    </a:lnL>
                    <a:lnR>
                      <a:noFill/>
                    </a:lnR>
                    <a:lnT>
                      <a:noFill/>
                    </a:lnT>
                    <a:lnB>
                      <a:noFill/>
                    </a:lnB>
                  </a:tcPr>
                </a:tc>
                <a:tc>
                  <a:txBody>
                    <a:bodyPr/>
                    <a:lstStyle/>
                    <a:p>
                      <a:pPr algn="l" fontAlgn="b"/>
                      <a:r>
                        <a:rPr lang="en-US" sz="1050" b="0" i="0" u="none" strike="noStrike">
                          <a:solidFill>
                            <a:srgbClr val="000000"/>
                          </a:solidFill>
                          <a:effectLst/>
                          <a:latin typeface="Calibri" panose="020F0502020204030204" pitchFamily="34" charset="0"/>
                        </a:rPr>
                        <a:t>YOL163W</a:t>
                      </a:r>
                    </a:p>
                  </a:txBody>
                  <a:tcPr marL="3408" marR="3408" marT="3408" marB="0" anchor="b">
                    <a:lnL>
                      <a:noFill/>
                    </a:lnL>
                    <a:lnR>
                      <a:noFill/>
                    </a:lnR>
                    <a:lnT>
                      <a:noFill/>
                    </a:lnT>
                    <a:lnB>
                      <a:noFill/>
                    </a:lnB>
                  </a:tcPr>
                </a:tc>
                <a:tc>
                  <a:txBody>
                    <a:bodyPr/>
                    <a:lstStyle/>
                    <a:p>
                      <a:pPr algn="l" fontAlgn="b"/>
                      <a:r>
                        <a:rPr lang="en-US" sz="1050" b="0" i="0" u="none" strike="noStrike">
                          <a:solidFill>
                            <a:srgbClr val="000000"/>
                          </a:solidFill>
                          <a:effectLst/>
                          <a:latin typeface="Calibri" panose="020F0502020204030204" pitchFamily="34" charset="0"/>
                        </a:rPr>
                        <a:t>chrXV</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686.858914</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98.6412239</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6.96320349</a:t>
                      </a:r>
                    </a:p>
                  </a:txBody>
                  <a:tcPr marL="3408" marR="3408" marT="3408" marB="0" anchor="b">
                    <a:lnL>
                      <a:noFill/>
                    </a:lnL>
                    <a:lnR>
                      <a:noFill/>
                    </a:lnR>
                    <a:lnT>
                      <a:noFill/>
                    </a:lnT>
                    <a:lnB>
                      <a:noFill/>
                    </a:lnB>
                  </a:tcPr>
                </a:tc>
                <a:extLst>
                  <a:ext uri="{0D108BD9-81ED-4DB2-BD59-A6C34878D82A}">
                    <a16:rowId xmlns:a16="http://schemas.microsoft.com/office/drawing/2014/main" val="2482779740"/>
                  </a:ext>
                </a:extLst>
              </a:tr>
              <a:tr h="121266">
                <a:tc>
                  <a:txBody>
                    <a:bodyPr/>
                    <a:lstStyle/>
                    <a:p>
                      <a:pPr algn="r" fontAlgn="b"/>
                      <a:r>
                        <a:rPr lang="en-US" sz="1050" b="0" i="0" u="none" strike="noStrike">
                          <a:solidFill>
                            <a:srgbClr val="000000"/>
                          </a:solidFill>
                          <a:effectLst/>
                          <a:latin typeface="Calibri" panose="020F0502020204030204" pitchFamily="34" charset="0"/>
                        </a:rPr>
                        <a:t>1485</a:t>
                      </a:r>
                    </a:p>
                  </a:txBody>
                  <a:tcPr marL="3408" marR="3408" marT="3408" marB="0" anchor="b">
                    <a:lnL>
                      <a:noFill/>
                    </a:lnL>
                    <a:lnR>
                      <a:noFill/>
                    </a:lnR>
                    <a:lnT>
                      <a:noFill/>
                    </a:lnT>
                    <a:lnB>
                      <a:noFill/>
                    </a:lnB>
                  </a:tcPr>
                </a:tc>
                <a:tc>
                  <a:txBody>
                    <a:bodyPr/>
                    <a:lstStyle/>
                    <a:p>
                      <a:pPr algn="l" fontAlgn="b"/>
                      <a:r>
                        <a:rPr lang="en-US" sz="1050" b="0" i="0" u="none" strike="noStrike">
                          <a:solidFill>
                            <a:srgbClr val="000000"/>
                          </a:solidFill>
                          <a:effectLst/>
                          <a:latin typeface="Calibri" panose="020F0502020204030204" pitchFamily="34" charset="0"/>
                        </a:rPr>
                        <a:t>YER073W</a:t>
                      </a:r>
                    </a:p>
                  </a:txBody>
                  <a:tcPr marL="3408" marR="3408" marT="3408" marB="0" anchor="b">
                    <a:lnL>
                      <a:noFill/>
                    </a:lnL>
                    <a:lnR>
                      <a:noFill/>
                    </a:lnR>
                    <a:lnT>
                      <a:noFill/>
                    </a:lnT>
                    <a:lnB>
                      <a:noFill/>
                    </a:lnB>
                  </a:tcPr>
                </a:tc>
                <a:tc>
                  <a:txBody>
                    <a:bodyPr/>
                    <a:lstStyle/>
                    <a:p>
                      <a:pPr algn="l" fontAlgn="b"/>
                      <a:r>
                        <a:rPr lang="en-US" sz="1050" b="0" i="0" u="none" strike="noStrike">
                          <a:solidFill>
                            <a:srgbClr val="000000"/>
                          </a:solidFill>
                          <a:effectLst/>
                          <a:latin typeface="Calibri" panose="020F0502020204030204" pitchFamily="34" charset="0"/>
                        </a:rPr>
                        <a:t>chrV</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1310.45489</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188.698376</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6.94470677</a:t>
                      </a:r>
                    </a:p>
                  </a:txBody>
                  <a:tcPr marL="3408" marR="3408" marT="3408" marB="0" anchor="b">
                    <a:lnL>
                      <a:noFill/>
                    </a:lnL>
                    <a:lnR>
                      <a:noFill/>
                    </a:lnR>
                    <a:lnT>
                      <a:noFill/>
                    </a:lnT>
                    <a:lnB>
                      <a:noFill/>
                    </a:lnB>
                  </a:tcPr>
                </a:tc>
                <a:extLst>
                  <a:ext uri="{0D108BD9-81ED-4DB2-BD59-A6C34878D82A}">
                    <a16:rowId xmlns:a16="http://schemas.microsoft.com/office/drawing/2014/main" val="246855341"/>
                  </a:ext>
                </a:extLst>
              </a:tr>
              <a:tr h="121266">
                <a:tc>
                  <a:txBody>
                    <a:bodyPr/>
                    <a:lstStyle/>
                    <a:p>
                      <a:pPr algn="r" fontAlgn="b"/>
                      <a:r>
                        <a:rPr lang="en-US" sz="1050" b="0" i="0" u="none" strike="noStrike">
                          <a:solidFill>
                            <a:srgbClr val="000000"/>
                          </a:solidFill>
                          <a:effectLst/>
                          <a:latin typeface="Calibri" panose="020F0502020204030204" pitchFamily="34" charset="0"/>
                        </a:rPr>
                        <a:t>3528</a:t>
                      </a:r>
                    </a:p>
                  </a:txBody>
                  <a:tcPr marL="3408" marR="3408" marT="3408" marB="0" anchor="b">
                    <a:lnL>
                      <a:noFill/>
                    </a:lnL>
                    <a:lnR>
                      <a:noFill/>
                    </a:lnR>
                    <a:lnT>
                      <a:noFill/>
                    </a:lnT>
                    <a:lnB>
                      <a:noFill/>
                    </a:lnB>
                  </a:tcPr>
                </a:tc>
                <a:tc>
                  <a:txBody>
                    <a:bodyPr/>
                    <a:lstStyle/>
                    <a:p>
                      <a:pPr algn="l" fontAlgn="b"/>
                      <a:r>
                        <a:rPr lang="en-US" sz="1050" b="0" i="0" u="none" strike="noStrike">
                          <a:solidFill>
                            <a:srgbClr val="000000"/>
                          </a:solidFill>
                          <a:effectLst/>
                          <a:latin typeface="Calibri" panose="020F0502020204030204" pitchFamily="34" charset="0"/>
                        </a:rPr>
                        <a:t>YLR180W</a:t>
                      </a:r>
                    </a:p>
                  </a:txBody>
                  <a:tcPr marL="3408" marR="3408" marT="3408" marB="0" anchor="b">
                    <a:lnL>
                      <a:noFill/>
                    </a:lnL>
                    <a:lnR>
                      <a:noFill/>
                    </a:lnR>
                    <a:lnT>
                      <a:noFill/>
                    </a:lnT>
                    <a:lnB>
                      <a:noFill/>
                    </a:lnB>
                  </a:tcPr>
                </a:tc>
                <a:tc>
                  <a:txBody>
                    <a:bodyPr/>
                    <a:lstStyle/>
                    <a:p>
                      <a:pPr algn="l" fontAlgn="b"/>
                      <a:r>
                        <a:rPr lang="en-US" sz="1050" b="0" i="0" u="none" strike="noStrike">
                          <a:solidFill>
                            <a:srgbClr val="000000"/>
                          </a:solidFill>
                          <a:effectLst/>
                          <a:latin typeface="Calibri" panose="020F0502020204030204" pitchFamily="34" charset="0"/>
                        </a:rPr>
                        <a:t>chrXII</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4148.74117</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605.619071</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6.85041369</a:t>
                      </a:r>
                    </a:p>
                  </a:txBody>
                  <a:tcPr marL="3408" marR="3408" marT="3408" marB="0" anchor="b">
                    <a:lnL>
                      <a:noFill/>
                    </a:lnL>
                    <a:lnR>
                      <a:noFill/>
                    </a:lnR>
                    <a:lnT>
                      <a:noFill/>
                    </a:lnT>
                    <a:lnB>
                      <a:noFill/>
                    </a:lnB>
                  </a:tcPr>
                </a:tc>
                <a:extLst>
                  <a:ext uri="{0D108BD9-81ED-4DB2-BD59-A6C34878D82A}">
                    <a16:rowId xmlns:a16="http://schemas.microsoft.com/office/drawing/2014/main" val="4148464689"/>
                  </a:ext>
                </a:extLst>
              </a:tr>
              <a:tr h="121266">
                <a:tc>
                  <a:txBody>
                    <a:bodyPr/>
                    <a:lstStyle/>
                    <a:p>
                      <a:pPr algn="r" fontAlgn="b"/>
                      <a:r>
                        <a:rPr lang="en-US" sz="1050" b="0" i="0" u="none" strike="noStrike">
                          <a:solidFill>
                            <a:srgbClr val="000000"/>
                          </a:solidFill>
                          <a:effectLst/>
                          <a:latin typeface="Calibri" panose="020F0502020204030204" pitchFamily="34" charset="0"/>
                        </a:rPr>
                        <a:t>3898</a:t>
                      </a:r>
                    </a:p>
                  </a:txBody>
                  <a:tcPr marL="3408" marR="3408" marT="3408" marB="0" anchor="b">
                    <a:lnL>
                      <a:noFill/>
                    </a:lnL>
                    <a:lnR>
                      <a:noFill/>
                    </a:lnR>
                    <a:lnT>
                      <a:noFill/>
                    </a:lnT>
                    <a:lnB>
                      <a:noFill/>
                    </a:lnB>
                  </a:tcPr>
                </a:tc>
                <a:tc>
                  <a:txBody>
                    <a:bodyPr/>
                    <a:lstStyle/>
                    <a:p>
                      <a:pPr algn="l" fontAlgn="b"/>
                      <a:r>
                        <a:rPr lang="en-US" sz="1050" b="0" i="0" u="none" strike="noStrike">
                          <a:solidFill>
                            <a:srgbClr val="000000"/>
                          </a:solidFill>
                          <a:effectLst/>
                          <a:latin typeface="Calibri" panose="020F0502020204030204" pitchFamily="34" charset="0"/>
                        </a:rPr>
                        <a:t>YML130C</a:t>
                      </a:r>
                    </a:p>
                  </a:txBody>
                  <a:tcPr marL="3408" marR="3408" marT="3408" marB="0" anchor="b">
                    <a:lnL>
                      <a:noFill/>
                    </a:lnL>
                    <a:lnR>
                      <a:noFill/>
                    </a:lnR>
                    <a:lnT>
                      <a:noFill/>
                    </a:lnT>
                    <a:lnB>
                      <a:noFill/>
                    </a:lnB>
                  </a:tcPr>
                </a:tc>
                <a:tc>
                  <a:txBody>
                    <a:bodyPr/>
                    <a:lstStyle/>
                    <a:p>
                      <a:pPr algn="l" fontAlgn="b"/>
                      <a:r>
                        <a:rPr lang="en-US" sz="1050" b="0" i="0" u="none" strike="noStrike">
                          <a:solidFill>
                            <a:srgbClr val="000000"/>
                          </a:solidFill>
                          <a:effectLst/>
                          <a:latin typeface="Calibri" panose="020F0502020204030204" pitchFamily="34" charset="0"/>
                        </a:rPr>
                        <a:t>chrXIII</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6521.87083</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961.803135</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6.78087915</a:t>
                      </a:r>
                    </a:p>
                  </a:txBody>
                  <a:tcPr marL="3408" marR="3408" marT="3408" marB="0" anchor="b">
                    <a:lnL>
                      <a:noFill/>
                    </a:lnL>
                    <a:lnR>
                      <a:noFill/>
                    </a:lnR>
                    <a:lnT>
                      <a:noFill/>
                    </a:lnT>
                    <a:lnB>
                      <a:noFill/>
                    </a:lnB>
                  </a:tcPr>
                </a:tc>
                <a:extLst>
                  <a:ext uri="{0D108BD9-81ED-4DB2-BD59-A6C34878D82A}">
                    <a16:rowId xmlns:a16="http://schemas.microsoft.com/office/drawing/2014/main" val="2197235314"/>
                  </a:ext>
                </a:extLst>
              </a:tr>
              <a:tr h="121266">
                <a:tc>
                  <a:txBody>
                    <a:bodyPr/>
                    <a:lstStyle/>
                    <a:p>
                      <a:pPr algn="r" fontAlgn="b"/>
                      <a:r>
                        <a:rPr lang="en-US" sz="1050" b="0" i="0" u="none" strike="noStrike">
                          <a:solidFill>
                            <a:srgbClr val="000000"/>
                          </a:solidFill>
                          <a:effectLst/>
                          <a:latin typeface="Calibri" panose="020F0502020204030204" pitchFamily="34" charset="0"/>
                        </a:rPr>
                        <a:t>2401</a:t>
                      </a:r>
                    </a:p>
                  </a:txBody>
                  <a:tcPr marL="3408" marR="3408" marT="3408" marB="0" anchor="b">
                    <a:lnL>
                      <a:noFill/>
                    </a:lnL>
                    <a:lnR>
                      <a:noFill/>
                    </a:lnR>
                    <a:lnT>
                      <a:noFill/>
                    </a:lnT>
                    <a:lnB>
                      <a:noFill/>
                    </a:lnB>
                  </a:tcPr>
                </a:tc>
                <a:tc>
                  <a:txBody>
                    <a:bodyPr/>
                    <a:lstStyle/>
                    <a:p>
                      <a:pPr algn="l" fontAlgn="b"/>
                      <a:r>
                        <a:rPr lang="en-US" sz="1050" b="0" i="0" u="none" strike="noStrike" dirty="0">
                          <a:solidFill>
                            <a:srgbClr val="000000"/>
                          </a:solidFill>
                          <a:effectLst/>
                          <a:latin typeface="Calibri" panose="020F0502020204030204" pitchFamily="34" charset="0"/>
                        </a:rPr>
                        <a:t>YHR143W</a:t>
                      </a:r>
                    </a:p>
                  </a:txBody>
                  <a:tcPr marL="3408" marR="3408" marT="3408" marB="0" anchor="b">
                    <a:lnL>
                      <a:noFill/>
                    </a:lnL>
                    <a:lnR>
                      <a:noFill/>
                    </a:lnR>
                    <a:lnT>
                      <a:noFill/>
                    </a:lnT>
                    <a:lnB>
                      <a:noFill/>
                    </a:lnB>
                  </a:tcPr>
                </a:tc>
                <a:tc>
                  <a:txBody>
                    <a:bodyPr/>
                    <a:lstStyle/>
                    <a:p>
                      <a:pPr algn="l" fontAlgn="b"/>
                      <a:r>
                        <a:rPr lang="en-US" sz="1050" b="0" i="0" u="none" strike="noStrike" dirty="0" err="1">
                          <a:solidFill>
                            <a:srgbClr val="000000"/>
                          </a:solidFill>
                          <a:effectLst/>
                          <a:latin typeface="Calibri" panose="020F0502020204030204" pitchFamily="34" charset="0"/>
                        </a:rPr>
                        <a:t>chrVIII</a:t>
                      </a:r>
                      <a:endParaRPr lang="en-US" sz="1050" b="0" i="0" u="none" strike="noStrike" dirty="0">
                        <a:solidFill>
                          <a:srgbClr val="000000"/>
                        </a:solidFill>
                        <a:effectLst/>
                        <a:latin typeface="Calibri" panose="020F0502020204030204" pitchFamily="34" charset="0"/>
                      </a:endParaRP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1074.43585</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159.750993</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6.72569121</a:t>
                      </a:r>
                    </a:p>
                  </a:txBody>
                  <a:tcPr marL="3408" marR="3408" marT="3408" marB="0" anchor="b">
                    <a:lnL>
                      <a:noFill/>
                    </a:lnL>
                    <a:lnR>
                      <a:noFill/>
                    </a:lnR>
                    <a:lnT>
                      <a:noFill/>
                    </a:lnT>
                    <a:lnB>
                      <a:noFill/>
                    </a:lnB>
                  </a:tcPr>
                </a:tc>
                <a:extLst>
                  <a:ext uri="{0D108BD9-81ED-4DB2-BD59-A6C34878D82A}">
                    <a16:rowId xmlns:a16="http://schemas.microsoft.com/office/drawing/2014/main" val="3781833018"/>
                  </a:ext>
                </a:extLst>
              </a:tr>
              <a:tr h="121266">
                <a:tc>
                  <a:txBody>
                    <a:bodyPr/>
                    <a:lstStyle/>
                    <a:p>
                      <a:pPr algn="r" fontAlgn="b"/>
                      <a:r>
                        <a:rPr lang="en-US" sz="1050" b="0" i="0" u="none" strike="noStrike">
                          <a:solidFill>
                            <a:srgbClr val="000000"/>
                          </a:solidFill>
                          <a:effectLst/>
                          <a:latin typeface="Calibri" panose="020F0502020204030204" pitchFamily="34" charset="0"/>
                        </a:rPr>
                        <a:t>2467</a:t>
                      </a:r>
                    </a:p>
                  </a:txBody>
                  <a:tcPr marL="3408" marR="3408" marT="3408" marB="0" anchor="b">
                    <a:lnL>
                      <a:noFill/>
                    </a:lnL>
                    <a:lnR>
                      <a:noFill/>
                    </a:lnR>
                    <a:lnT>
                      <a:noFill/>
                    </a:lnT>
                    <a:lnB>
                      <a:noFill/>
                    </a:lnB>
                  </a:tcPr>
                </a:tc>
                <a:tc>
                  <a:txBody>
                    <a:bodyPr/>
                    <a:lstStyle/>
                    <a:p>
                      <a:pPr algn="l" fontAlgn="b"/>
                      <a:r>
                        <a:rPr lang="en-US" sz="1050" b="0" i="0" u="none" strike="noStrike" dirty="0">
                          <a:solidFill>
                            <a:srgbClr val="000000"/>
                          </a:solidFill>
                          <a:effectLst/>
                          <a:latin typeface="Calibri" panose="020F0502020204030204" pitchFamily="34" charset="0"/>
                        </a:rPr>
                        <a:t>YHR210C</a:t>
                      </a:r>
                    </a:p>
                  </a:txBody>
                  <a:tcPr marL="3408" marR="3408" marT="3408" marB="0" anchor="b">
                    <a:lnL>
                      <a:noFill/>
                    </a:lnL>
                    <a:lnR>
                      <a:noFill/>
                    </a:lnR>
                    <a:lnT>
                      <a:noFill/>
                    </a:lnT>
                    <a:lnB>
                      <a:noFill/>
                    </a:lnB>
                  </a:tcPr>
                </a:tc>
                <a:tc>
                  <a:txBody>
                    <a:bodyPr/>
                    <a:lstStyle/>
                    <a:p>
                      <a:pPr algn="l" fontAlgn="b"/>
                      <a:r>
                        <a:rPr lang="en-US" sz="1050" b="0" i="0" u="none" strike="noStrike">
                          <a:solidFill>
                            <a:srgbClr val="000000"/>
                          </a:solidFill>
                          <a:effectLst/>
                          <a:latin typeface="Calibri" panose="020F0502020204030204" pitchFamily="34" charset="0"/>
                        </a:rPr>
                        <a:t>chrVIII</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191.092077</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28.7256461</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6.65231606</a:t>
                      </a:r>
                    </a:p>
                  </a:txBody>
                  <a:tcPr marL="3408" marR="3408" marT="3408" marB="0" anchor="b">
                    <a:lnL>
                      <a:noFill/>
                    </a:lnL>
                    <a:lnR>
                      <a:noFill/>
                    </a:lnR>
                    <a:lnT>
                      <a:noFill/>
                    </a:lnT>
                    <a:lnB>
                      <a:noFill/>
                    </a:lnB>
                  </a:tcPr>
                </a:tc>
                <a:extLst>
                  <a:ext uri="{0D108BD9-81ED-4DB2-BD59-A6C34878D82A}">
                    <a16:rowId xmlns:a16="http://schemas.microsoft.com/office/drawing/2014/main" val="3575066268"/>
                  </a:ext>
                </a:extLst>
              </a:tr>
              <a:tr h="121266">
                <a:tc>
                  <a:txBody>
                    <a:bodyPr/>
                    <a:lstStyle/>
                    <a:p>
                      <a:pPr algn="r" fontAlgn="b"/>
                      <a:r>
                        <a:rPr lang="en-US" sz="1050" b="0" i="0" u="none" strike="noStrike">
                          <a:solidFill>
                            <a:srgbClr val="000000"/>
                          </a:solidFill>
                          <a:effectLst/>
                          <a:latin typeface="Calibri" panose="020F0502020204030204" pitchFamily="34" charset="0"/>
                        </a:rPr>
                        <a:t>3277</a:t>
                      </a:r>
                    </a:p>
                  </a:txBody>
                  <a:tcPr marL="3408" marR="3408" marT="3408" marB="0" anchor="b">
                    <a:lnL>
                      <a:noFill/>
                    </a:lnL>
                    <a:lnR>
                      <a:noFill/>
                    </a:lnR>
                    <a:lnT>
                      <a:noFill/>
                    </a:lnT>
                    <a:lnB>
                      <a:noFill/>
                    </a:lnB>
                  </a:tcPr>
                </a:tc>
                <a:tc>
                  <a:txBody>
                    <a:bodyPr/>
                    <a:lstStyle/>
                    <a:p>
                      <a:pPr algn="l" fontAlgn="b"/>
                      <a:r>
                        <a:rPr lang="en-US" sz="1050" b="0" i="0" u="none" strike="noStrike" dirty="0">
                          <a:solidFill>
                            <a:srgbClr val="000000"/>
                          </a:solidFill>
                          <a:effectLst/>
                          <a:latin typeface="Calibri" panose="020F0502020204030204" pitchFamily="34" charset="0"/>
                        </a:rPr>
                        <a:t>YKR069W</a:t>
                      </a:r>
                    </a:p>
                  </a:txBody>
                  <a:tcPr marL="3408" marR="3408" marT="3408" marB="0" anchor="b">
                    <a:lnL>
                      <a:noFill/>
                    </a:lnL>
                    <a:lnR>
                      <a:noFill/>
                    </a:lnR>
                    <a:lnT>
                      <a:noFill/>
                    </a:lnT>
                    <a:lnB>
                      <a:noFill/>
                    </a:lnB>
                  </a:tcPr>
                </a:tc>
                <a:tc>
                  <a:txBody>
                    <a:bodyPr/>
                    <a:lstStyle/>
                    <a:p>
                      <a:pPr algn="l" fontAlgn="b"/>
                      <a:r>
                        <a:rPr lang="en-US" sz="1050" b="0" i="0" u="none" strike="noStrike" dirty="0" err="1">
                          <a:solidFill>
                            <a:srgbClr val="000000"/>
                          </a:solidFill>
                          <a:effectLst/>
                          <a:latin typeface="Calibri" panose="020F0502020204030204" pitchFamily="34" charset="0"/>
                        </a:rPr>
                        <a:t>chrXI</a:t>
                      </a:r>
                      <a:endParaRPr lang="en-US" sz="1050" b="0" i="0" u="none" strike="noStrike" dirty="0">
                        <a:solidFill>
                          <a:srgbClr val="000000"/>
                        </a:solidFill>
                        <a:effectLst/>
                        <a:latin typeface="Calibri" panose="020F0502020204030204" pitchFamily="34" charset="0"/>
                      </a:endParaRP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2270.52708</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342.021281</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6.63855498</a:t>
                      </a:r>
                    </a:p>
                  </a:txBody>
                  <a:tcPr marL="3408" marR="3408" marT="3408" marB="0" anchor="b">
                    <a:lnL>
                      <a:noFill/>
                    </a:lnL>
                    <a:lnR>
                      <a:noFill/>
                    </a:lnR>
                    <a:lnT>
                      <a:noFill/>
                    </a:lnT>
                    <a:lnB>
                      <a:noFill/>
                    </a:lnB>
                  </a:tcPr>
                </a:tc>
                <a:extLst>
                  <a:ext uri="{0D108BD9-81ED-4DB2-BD59-A6C34878D82A}">
                    <a16:rowId xmlns:a16="http://schemas.microsoft.com/office/drawing/2014/main" val="2560626602"/>
                  </a:ext>
                </a:extLst>
              </a:tr>
              <a:tr h="121266">
                <a:tc>
                  <a:txBody>
                    <a:bodyPr/>
                    <a:lstStyle/>
                    <a:p>
                      <a:pPr algn="r" fontAlgn="b"/>
                      <a:r>
                        <a:rPr lang="en-US" sz="1050" b="0" i="0" u="none" strike="noStrike">
                          <a:solidFill>
                            <a:srgbClr val="000000"/>
                          </a:solidFill>
                          <a:effectLst/>
                          <a:latin typeface="Calibri" panose="020F0502020204030204" pitchFamily="34" charset="0"/>
                        </a:rPr>
                        <a:t>3362</a:t>
                      </a:r>
                    </a:p>
                  </a:txBody>
                  <a:tcPr marL="3408" marR="3408" marT="3408" marB="0" anchor="b">
                    <a:lnL>
                      <a:noFill/>
                    </a:lnL>
                    <a:lnR>
                      <a:noFill/>
                    </a:lnR>
                    <a:lnT>
                      <a:noFill/>
                    </a:lnT>
                    <a:lnB>
                      <a:noFill/>
                    </a:lnB>
                  </a:tcPr>
                </a:tc>
                <a:tc>
                  <a:txBody>
                    <a:bodyPr/>
                    <a:lstStyle/>
                    <a:p>
                      <a:pPr algn="l" fontAlgn="b"/>
                      <a:r>
                        <a:rPr lang="en-US" sz="1050" b="0" i="0" u="none" strike="noStrike" dirty="0">
                          <a:solidFill>
                            <a:srgbClr val="000000"/>
                          </a:solidFill>
                          <a:effectLst/>
                          <a:latin typeface="Calibri" panose="020F0502020204030204" pitchFamily="34" charset="0"/>
                        </a:rPr>
                        <a:t>YLL055W</a:t>
                      </a:r>
                    </a:p>
                  </a:txBody>
                  <a:tcPr marL="3408" marR="3408" marT="3408" marB="0" anchor="b">
                    <a:lnL>
                      <a:noFill/>
                    </a:lnL>
                    <a:lnR>
                      <a:noFill/>
                    </a:lnR>
                    <a:lnT>
                      <a:noFill/>
                    </a:lnT>
                    <a:lnB>
                      <a:noFill/>
                    </a:lnB>
                  </a:tcPr>
                </a:tc>
                <a:tc>
                  <a:txBody>
                    <a:bodyPr/>
                    <a:lstStyle/>
                    <a:p>
                      <a:pPr algn="l" fontAlgn="b"/>
                      <a:r>
                        <a:rPr lang="en-US" sz="1050" b="0" i="0" u="none" strike="noStrike">
                          <a:solidFill>
                            <a:srgbClr val="000000"/>
                          </a:solidFill>
                          <a:effectLst/>
                          <a:latin typeface="Calibri" panose="020F0502020204030204" pitchFamily="34" charset="0"/>
                        </a:rPr>
                        <a:t>chrXII</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5064.27141</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774.25907</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6.540797</a:t>
                      </a:r>
                    </a:p>
                  </a:txBody>
                  <a:tcPr marL="3408" marR="3408" marT="3408" marB="0" anchor="b">
                    <a:lnL>
                      <a:noFill/>
                    </a:lnL>
                    <a:lnR>
                      <a:noFill/>
                    </a:lnR>
                    <a:lnT>
                      <a:noFill/>
                    </a:lnT>
                    <a:lnB>
                      <a:noFill/>
                    </a:lnB>
                  </a:tcPr>
                </a:tc>
                <a:extLst>
                  <a:ext uri="{0D108BD9-81ED-4DB2-BD59-A6C34878D82A}">
                    <a16:rowId xmlns:a16="http://schemas.microsoft.com/office/drawing/2014/main" val="3924698023"/>
                  </a:ext>
                </a:extLst>
              </a:tr>
              <a:tr h="121266">
                <a:tc>
                  <a:txBody>
                    <a:bodyPr/>
                    <a:lstStyle/>
                    <a:p>
                      <a:pPr algn="r" fontAlgn="b"/>
                      <a:r>
                        <a:rPr lang="en-US" sz="1050" b="0" i="0" u="none" strike="noStrike">
                          <a:solidFill>
                            <a:srgbClr val="000000"/>
                          </a:solidFill>
                          <a:effectLst/>
                          <a:latin typeface="Calibri" panose="020F0502020204030204" pitchFamily="34" charset="0"/>
                        </a:rPr>
                        <a:t>3368</a:t>
                      </a:r>
                    </a:p>
                  </a:txBody>
                  <a:tcPr marL="3408" marR="3408" marT="3408" marB="0" anchor="b">
                    <a:lnL>
                      <a:noFill/>
                    </a:lnL>
                    <a:lnR>
                      <a:noFill/>
                    </a:lnR>
                    <a:lnT>
                      <a:noFill/>
                    </a:lnT>
                    <a:lnB>
                      <a:noFill/>
                    </a:lnB>
                  </a:tcPr>
                </a:tc>
                <a:tc>
                  <a:txBody>
                    <a:bodyPr/>
                    <a:lstStyle/>
                    <a:p>
                      <a:pPr algn="l" fontAlgn="b"/>
                      <a:r>
                        <a:rPr lang="en-US" sz="1050" b="0" i="0" u="none" strike="noStrike" dirty="0">
                          <a:solidFill>
                            <a:srgbClr val="000000"/>
                          </a:solidFill>
                          <a:effectLst/>
                          <a:latin typeface="Calibri" panose="020F0502020204030204" pitchFamily="34" charset="0"/>
                        </a:rPr>
                        <a:t>YLL061W</a:t>
                      </a:r>
                    </a:p>
                  </a:txBody>
                  <a:tcPr marL="3408" marR="3408" marT="3408" marB="0" anchor="b">
                    <a:lnL>
                      <a:noFill/>
                    </a:lnL>
                    <a:lnR>
                      <a:noFill/>
                    </a:lnR>
                    <a:lnT>
                      <a:noFill/>
                    </a:lnT>
                    <a:lnB>
                      <a:noFill/>
                    </a:lnB>
                  </a:tcPr>
                </a:tc>
                <a:tc>
                  <a:txBody>
                    <a:bodyPr/>
                    <a:lstStyle/>
                    <a:p>
                      <a:pPr algn="l" fontAlgn="b"/>
                      <a:r>
                        <a:rPr lang="en-US" sz="1050" b="0" i="0" u="none" strike="noStrike">
                          <a:solidFill>
                            <a:srgbClr val="000000"/>
                          </a:solidFill>
                          <a:effectLst/>
                          <a:latin typeface="Calibri" panose="020F0502020204030204" pitchFamily="34" charset="0"/>
                        </a:rPr>
                        <a:t>chrXII</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4571.06422</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702.243555</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6.50922915</a:t>
                      </a:r>
                    </a:p>
                  </a:txBody>
                  <a:tcPr marL="3408" marR="3408" marT="3408" marB="0" anchor="b">
                    <a:lnL>
                      <a:noFill/>
                    </a:lnL>
                    <a:lnR>
                      <a:noFill/>
                    </a:lnR>
                    <a:lnT>
                      <a:noFill/>
                    </a:lnT>
                    <a:lnB>
                      <a:noFill/>
                    </a:lnB>
                  </a:tcPr>
                </a:tc>
                <a:extLst>
                  <a:ext uri="{0D108BD9-81ED-4DB2-BD59-A6C34878D82A}">
                    <a16:rowId xmlns:a16="http://schemas.microsoft.com/office/drawing/2014/main" val="3988123179"/>
                  </a:ext>
                </a:extLst>
              </a:tr>
              <a:tr h="121266">
                <a:tc>
                  <a:txBody>
                    <a:bodyPr/>
                    <a:lstStyle/>
                    <a:p>
                      <a:pPr algn="r" fontAlgn="b"/>
                      <a:r>
                        <a:rPr lang="en-US" sz="1050" b="0" i="0" u="none" strike="noStrike">
                          <a:solidFill>
                            <a:srgbClr val="000000"/>
                          </a:solidFill>
                          <a:effectLst/>
                          <a:latin typeface="Calibri" panose="020F0502020204030204" pitchFamily="34" charset="0"/>
                        </a:rPr>
                        <a:t>3365</a:t>
                      </a:r>
                    </a:p>
                  </a:txBody>
                  <a:tcPr marL="3408" marR="3408" marT="3408" marB="0" anchor="b">
                    <a:lnL>
                      <a:noFill/>
                    </a:lnL>
                    <a:lnR>
                      <a:noFill/>
                    </a:lnR>
                    <a:lnT>
                      <a:noFill/>
                    </a:lnT>
                    <a:lnB>
                      <a:noFill/>
                    </a:lnB>
                  </a:tcPr>
                </a:tc>
                <a:tc>
                  <a:txBody>
                    <a:bodyPr/>
                    <a:lstStyle/>
                    <a:p>
                      <a:pPr algn="l" fontAlgn="b"/>
                      <a:r>
                        <a:rPr lang="en-US" sz="1050" b="0" i="0" u="none" strike="noStrike" dirty="0">
                          <a:solidFill>
                            <a:srgbClr val="000000"/>
                          </a:solidFill>
                          <a:effectLst/>
                          <a:latin typeface="Calibri" panose="020F0502020204030204" pitchFamily="34" charset="0"/>
                        </a:rPr>
                        <a:t>YLL058W</a:t>
                      </a:r>
                    </a:p>
                  </a:txBody>
                  <a:tcPr marL="3408" marR="3408" marT="3408" marB="0" anchor="b">
                    <a:lnL>
                      <a:noFill/>
                    </a:lnL>
                    <a:lnR>
                      <a:noFill/>
                    </a:lnR>
                    <a:lnT>
                      <a:noFill/>
                    </a:lnT>
                    <a:lnB>
                      <a:noFill/>
                    </a:lnB>
                  </a:tcPr>
                </a:tc>
                <a:tc>
                  <a:txBody>
                    <a:bodyPr/>
                    <a:lstStyle/>
                    <a:p>
                      <a:pPr algn="l" fontAlgn="b"/>
                      <a:r>
                        <a:rPr lang="en-US" sz="1050" b="0" i="0" u="none" strike="noStrike">
                          <a:solidFill>
                            <a:srgbClr val="000000"/>
                          </a:solidFill>
                          <a:effectLst/>
                          <a:latin typeface="Calibri" panose="020F0502020204030204" pitchFamily="34" charset="0"/>
                        </a:rPr>
                        <a:t>chrXII</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567.254064</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88.2498182</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6.42782133</a:t>
                      </a:r>
                    </a:p>
                  </a:txBody>
                  <a:tcPr marL="3408" marR="3408" marT="3408" marB="0" anchor="b">
                    <a:lnL>
                      <a:noFill/>
                    </a:lnL>
                    <a:lnR>
                      <a:noFill/>
                    </a:lnR>
                    <a:lnT>
                      <a:noFill/>
                    </a:lnT>
                    <a:lnB>
                      <a:noFill/>
                    </a:lnB>
                  </a:tcPr>
                </a:tc>
                <a:extLst>
                  <a:ext uri="{0D108BD9-81ED-4DB2-BD59-A6C34878D82A}">
                    <a16:rowId xmlns:a16="http://schemas.microsoft.com/office/drawing/2014/main" val="4048411222"/>
                  </a:ext>
                </a:extLst>
              </a:tr>
              <a:tr h="121266">
                <a:tc>
                  <a:txBody>
                    <a:bodyPr/>
                    <a:lstStyle/>
                    <a:p>
                      <a:pPr algn="r" fontAlgn="b"/>
                      <a:r>
                        <a:rPr lang="en-US" sz="1050" b="0" i="0" u="none" strike="noStrike">
                          <a:solidFill>
                            <a:srgbClr val="000000"/>
                          </a:solidFill>
                          <a:effectLst/>
                          <a:latin typeface="Calibri" panose="020F0502020204030204" pitchFamily="34" charset="0"/>
                        </a:rPr>
                        <a:t>4214</a:t>
                      </a:r>
                    </a:p>
                  </a:txBody>
                  <a:tcPr marL="3408" marR="3408" marT="3408" marB="0" anchor="b">
                    <a:lnL>
                      <a:noFill/>
                    </a:lnL>
                    <a:lnR>
                      <a:noFill/>
                    </a:lnR>
                    <a:lnT>
                      <a:noFill/>
                    </a:lnT>
                    <a:lnB>
                      <a:noFill/>
                    </a:lnB>
                  </a:tcPr>
                </a:tc>
                <a:tc>
                  <a:txBody>
                    <a:bodyPr/>
                    <a:lstStyle/>
                    <a:p>
                      <a:pPr algn="l" fontAlgn="b"/>
                      <a:r>
                        <a:rPr lang="en-US" sz="1050" b="0" i="0" u="none" strike="noStrike" dirty="0">
                          <a:solidFill>
                            <a:srgbClr val="000000"/>
                          </a:solidFill>
                          <a:effectLst/>
                          <a:latin typeface="Calibri" panose="020F0502020204030204" pitchFamily="34" charset="0"/>
                        </a:rPr>
                        <a:t>YMR316W</a:t>
                      </a:r>
                    </a:p>
                  </a:txBody>
                  <a:tcPr marL="3408" marR="3408" marT="3408" marB="0" anchor="b">
                    <a:lnL>
                      <a:noFill/>
                    </a:lnL>
                    <a:lnR>
                      <a:noFill/>
                    </a:lnR>
                    <a:lnT>
                      <a:noFill/>
                    </a:lnT>
                    <a:lnB>
                      <a:noFill/>
                    </a:lnB>
                  </a:tcPr>
                </a:tc>
                <a:tc>
                  <a:txBody>
                    <a:bodyPr/>
                    <a:lstStyle/>
                    <a:p>
                      <a:pPr algn="l" fontAlgn="b"/>
                      <a:r>
                        <a:rPr lang="en-US" sz="1050" b="0" i="0" u="none" strike="noStrike">
                          <a:solidFill>
                            <a:srgbClr val="000000"/>
                          </a:solidFill>
                          <a:effectLst/>
                          <a:latin typeface="Calibri" panose="020F0502020204030204" pitchFamily="34" charset="0"/>
                        </a:rPr>
                        <a:t>chrXIII</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884.182194</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137.793647</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6.41671233</a:t>
                      </a:r>
                    </a:p>
                  </a:txBody>
                  <a:tcPr marL="3408" marR="3408" marT="3408" marB="0" anchor="b">
                    <a:lnL>
                      <a:noFill/>
                    </a:lnL>
                    <a:lnR>
                      <a:noFill/>
                    </a:lnR>
                    <a:lnT>
                      <a:noFill/>
                    </a:lnT>
                    <a:lnB>
                      <a:noFill/>
                    </a:lnB>
                  </a:tcPr>
                </a:tc>
                <a:extLst>
                  <a:ext uri="{0D108BD9-81ED-4DB2-BD59-A6C34878D82A}">
                    <a16:rowId xmlns:a16="http://schemas.microsoft.com/office/drawing/2014/main" val="262771043"/>
                  </a:ext>
                </a:extLst>
              </a:tr>
              <a:tr h="121266">
                <a:tc>
                  <a:txBody>
                    <a:bodyPr/>
                    <a:lstStyle/>
                    <a:p>
                      <a:pPr algn="r" fontAlgn="b"/>
                      <a:r>
                        <a:rPr lang="en-US" sz="1050" b="0" i="0" u="none" strike="noStrike">
                          <a:solidFill>
                            <a:srgbClr val="000000"/>
                          </a:solidFill>
                          <a:effectLst/>
                          <a:latin typeface="Calibri" panose="020F0502020204030204" pitchFamily="34" charset="0"/>
                        </a:rPr>
                        <a:t>5079</a:t>
                      </a:r>
                    </a:p>
                  </a:txBody>
                  <a:tcPr marL="3408" marR="3408" marT="3408" marB="0" anchor="b">
                    <a:lnL>
                      <a:noFill/>
                    </a:lnL>
                    <a:lnR>
                      <a:noFill/>
                    </a:lnR>
                    <a:lnT>
                      <a:noFill/>
                    </a:lnT>
                    <a:lnB>
                      <a:noFill/>
                    </a:lnB>
                  </a:tcPr>
                </a:tc>
                <a:tc>
                  <a:txBody>
                    <a:bodyPr/>
                    <a:lstStyle/>
                    <a:p>
                      <a:pPr algn="l" fontAlgn="b"/>
                      <a:r>
                        <a:rPr lang="en-US" sz="1050" b="0" i="0" u="none" strike="noStrike" dirty="0">
                          <a:solidFill>
                            <a:srgbClr val="000000"/>
                          </a:solidFill>
                          <a:effectLst/>
                          <a:latin typeface="Calibri" panose="020F0502020204030204" pitchFamily="34" charset="0"/>
                        </a:rPr>
                        <a:t>YOR375C</a:t>
                      </a:r>
                    </a:p>
                  </a:txBody>
                  <a:tcPr marL="3408" marR="3408" marT="3408" marB="0" anchor="b">
                    <a:lnL>
                      <a:noFill/>
                    </a:lnL>
                    <a:lnR>
                      <a:noFill/>
                    </a:lnR>
                    <a:lnT>
                      <a:noFill/>
                    </a:lnT>
                    <a:lnB>
                      <a:noFill/>
                    </a:lnB>
                  </a:tcPr>
                </a:tc>
                <a:tc>
                  <a:txBody>
                    <a:bodyPr/>
                    <a:lstStyle/>
                    <a:p>
                      <a:pPr algn="l" fontAlgn="b"/>
                      <a:r>
                        <a:rPr lang="en-US" sz="1050" b="0" i="0" u="none" strike="noStrike">
                          <a:solidFill>
                            <a:srgbClr val="000000"/>
                          </a:solidFill>
                          <a:effectLst/>
                          <a:latin typeface="Calibri" panose="020F0502020204030204" pitchFamily="34" charset="0"/>
                        </a:rPr>
                        <a:t>chrXV</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15889.6372</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2489.83917</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6.38179263</a:t>
                      </a:r>
                    </a:p>
                  </a:txBody>
                  <a:tcPr marL="3408" marR="3408" marT="3408" marB="0" anchor="b">
                    <a:lnL>
                      <a:noFill/>
                    </a:lnL>
                    <a:lnR>
                      <a:noFill/>
                    </a:lnR>
                    <a:lnT>
                      <a:noFill/>
                    </a:lnT>
                    <a:lnB>
                      <a:noFill/>
                    </a:lnB>
                  </a:tcPr>
                </a:tc>
                <a:extLst>
                  <a:ext uri="{0D108BD9-81ED-4DB2-BD59-A6C34878D82A}">
                    <a16:rowId xmlns:a16="http://schemas.microsoft.com/office/drawing/2014/main" val="3032158393"/>
                  </a:ext>
                </a:extLst>
              </a:tr>
              <a:tr h="121266">
                <a:tc>
                  <a:txBody>
                    <a:bodyPr/>
                    <a:lstStyle/>
                    <a:p>
                      <a:pPr algn="r" fontAlgn="b"/>
                      <a:r>
                        <a:rPr lang="en-US" sz="1050" b="0" i="0" u="none" strike="noStrike">
                          <a:solidFill>
                            <a:srgbClr val="000000"/>
                          </a:solidFill>
                          <a:effectLst/>
                          <a:latin typeface="Calibri" panose="020F0502020204030204" pitchFamily="34" charset="0"/>
                        </a:rPr>
                        <a:t>2986</a:t>
                      </a:r>
                    </a:p>
                  </a:txBody>
                  <a:tcPr marL="3408" marR="3408" marT="3408" marB="0" anchor="b">
                    <a:lnL>
                      <a:noFill/>
                    </a:lnL>
                    <a:lnR>
                      <a:noFill/>
                    </a:lnR>
                    <a:lnT>
                      <a:noFill/>
                    </a:lnT>
                    <a:lnB>
                      <a:noFill/>
                    </a:lnB>
                  </a:tcPr>
                </a:tc>
                <a:tc>
                  <a:txBody>
                    <a:bodyPr/>
                    <a:lstStyle/>
                    <a:p>
                      <a:pPr algn="l" fontAlgn="b"/>
                      <a:r>
                        <a:rPr lang="en-US" sz="1050" b="0" i="0" u="none" strike="noStrike" dirty="0">
                          <a:solidFill>
                            <a:srgbClr val="000000"/>
                          </a:solidFill>
                          <a:effectLst/>
                          <a:latin typeface="Calibri" panose="020F0502020204030204" pitchFamily="34" charset="0"/>
                        </a:rPr>
                        <a:t>YJR137C</a:t>
                      </a:r>
                    </a:p>
                  </a:txBody>
                  <a:tcPr marL="3408" marR="3408" marT="3408" marB="0" anchor="b">
                    <a:lnL>
                      <a:noFill/>
                    </a:lnL>
                    <a:lnR>
                      <a:noFill/>
                    </a:lnR>
                    <a:lnT>
                      <a:noFill/>
                    </a:lnT>
                    <a:lnB>
                      <a:noFill/>
                    </a:lnB>
                  </a:tcPr>
                </a:tc>
                <a:tc>
                  <a:txBody>
                    <a:bodyPr/>
                    <a:lstStyle/>
                    <a:p>
                      <a:pPr algn="l" fontAlgn="b"/>
                      <a:r>
                        <a:rPr lang="en-US" sz="1050" b="0" i="0" u="none" strike="noStrike">
                          <a:solidFill>
                            <a:srgbClr val="000000"/>
                          </a:solidFill>
                          <a:effectLst/>
                          <a:latin typeface="Calibri" panose="020F0502020204030204" pitchFamily="34" charset="0"/>
                        </a:rPr>
                        <a:t>chrX</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3250.65229</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515.016111</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6.31174874</a:t>
                      </a:r>
                    </a:p>
                  </a:txBody>
                  <a:tcPr marL="3408" marR="3408" marT="3408" marB="0" anchor="b">
                    <a:lnL>
                      <a:noFill/>
                    </a:lnL>
                    <a:lnR>
                      <a:noFill/>
                    </a:lnR>
                    <a:lnT>
                      <a:noFill/>
                    </a:lnT>
                    <a:lnB>
                      <a:noFill/>
                    </a:lnB>
                  </a:tcPr>
                </a:tc>
                <a:extLst>
                  <a:ext uri="{0D108BD9-81ED-4DB2-BD59-A6C34878D82A}">
                    <a16:rowId xmlns:a16="http://schemas.microsoft.com/office/drawing/2014/main" val="770798607"/>
                  </a:ext>
                </a:extLst>
              </a:tr>
              <a:tr h="121266">
                <a:tc>
                  <a:txBody>
                    <a:bodyPr/>
                    <a:lstStyle/>
                    <a:p>
                      <a:pPr algn="r" fontAlgn="b"/>
                      <a:r>
                        <a:rPr lang="en-US" sz="1050" b="0" i="0" u="none" strike="noStrike">
                          <a:solidFill>
                            <a:srgbClr val="000000"/>
                          </a:solidFill>
                          <a:effectLst/>
                          <a:latin typeface="Calibri" panose="020F0502020204030204" pitchFamily="34" charset="0"/>
                        </a:rPr>
                        <a:t>66</a:t>
                      </a:r>
                    </a:p>
                  </a:txBody>
                  <a:tcPr marL="3408" marR="3408" marT="3408" marB="0" anchor="b">
                    <a:lnL>
                      <a:noFill/>
                    </a:lnL>
                    <a:lnR>
                      <a:noFill/>
                    </a:lnR>
                    <a:lnT>
                      <a:noFill/>
                    </a:lnT>
                    <a:lnB>
                      <a:noFill/>
                    </a:lnB>
                  </a:tcPr>
                </a:tc>
                <a:tc>
                  <a:txBody>
                    <a:bodyPr/>
                    <a:lstStyle/>
                    <a:p>
                      <a:pPr algn="l" fontAlgn="b"/>
                      <a:r>
                        <a:rPr lang="en-US" sz="1050" b="0" i="0" u="none" strike="noStrike" dirty="0">
                          <a:solidFill>
                            <a:srgbClr val="000000"/>
                          </a:solidFill>
                          <a:effectLst/>
                          <a:latin typeface="Calibri" panose="020F0502020204030204" pitchFamily="34" charset="0"/>
                        </a:rPr>
                        <a:t>YAR015W</a:t>
                      </a:r>
                    </a:p>
                  </a:txBody>
                  <a:tcPr marL="3408" marR="3408" marT="3408" marB="0" anchor="b">
                    <a:lnL>
                      <a:noFill/>
                    </a:lnL>
                    <a:lnR>
                      <a:noFill/>
                    </a:lnR>
                    <a:lnT>
                      <a:noFill/>
                    </a:lnT>
                    <a:lnB>
                      <a:noFill/>
                    </a:lnB>
                  </a:tcPr>
                </a:tc>
                <a:tc>
                  <a:txBody>
                    <a:bodyPr/>
                    <a:lstStyle/>
                    <a:p>
                      <a:pPr algn="l" fontAlgn="b"/>
                      <a:r>
                        <a:rPr lang="en-US" sz="1050" b="0" i="0" u="none" strike="noStrike">
                          <a:solidFill>
                            <a:srgbClr val="000000"/>
                          </a:solidFill>
                          <a:effectLst/>
                          <a:latin typeface="Calibri" panose="020F0502020204030204" pitchFamily="34" charset="0"/>
                        </a:rPr>
                        <a:t>chrI</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3904.91151</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628.264893</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6.21539028</a:t>
                      </a:r>
                    </a:p>
                  </a:txBody>
                  <a:tcPr marL="3408" marR="3408" marT="3408" marB="0" anchor="b">
                    <a:lnL>
                      <a:noFill/>
                    </a:lnL>
                    <a:lnR>
                      <a:noFill/>
                    </a:lnR>
                    <a:lnT>
                      <a:noFill/>
                    </a:lnT>
                    <a:lnB>
                      <a:noFill/>
                    </a:lnB>
                  </a:tcPr>
                </a:tc>
                <a:extLst>
                  <a:ext uri="{0D108BD9-81ED-4DB2-BD59-A6C34878D82A}">
                    <a16:rowId xmlns:a16="http://schemas.microsoft.com/office/drawing/2014/main" val="2074016580"/>
                  </a:ext>
                </a:extLst>
              </a:tr>
              <a:tr h="121266">
                <a:tc>
                  <a:txBody>
                    <a:bodyPr/>
                    <a:lstStyle/>
                    <a:p>
                      <a:pPr algn="r" fontAlgn="b"/>
                      <a:r>
                        <a:rPr lang="en-US" sz="1050" b="0" i="0" u="none" strike="noStrike">
                          <a:solidFill>
                            <a:srgbClr val="000000"/>
                          </a:solidFill>
                          <a:effectLst/>
                          <a:latin typeface="Calibri" panose="020F0502020204030204" pitchFamily="34" charset="0"/>
                        </a:rPr>
                        <a:t>4946</a:t>
                      </a:r>
                    </a:p>
                  </a:txBody>
                  <a:tcPr marL="3408" marR="3408" marT="3408" marB="0" anchor="b">
                    <a:lnL>
                      <a:noFill/>
                    </a:lnL>
                    <a:lnR>
                      <a:noFill/>
                    </a:lnR>
                    <a:lnT>
                      <a:noFill/>
                    </a:lnT>
                    <a:lnB>
                      <a:noFill/>
                    </a:lnB>
                  </a:tcPr>
                </a:tc>
                <a:tc>
                  <a:txBody>
                    <a:bodyPr/>
                    <a:lstStyle/>
                    <a:p>
                      <a:pPr algn="l" fontAlgn="b"/>
                      <a:r>
                        <a:rPr lang="en-US" sz="1050" b="0" i="0" u="none" strike="noStrike" dirty="0">
                          <a:solidFill>
                            <a:srgbClr val="000000"/>
                          </a:solidFill>
                          <a:effectLst/>
                          <a:latin typeface="Calibri" panose="020F0502020204030204" pitchFamily="34" charset="0"/>
                        </a:rPr>
                        <a:t>YOR226C</a:t>
                      </a:r>
                    </a:p>
                  </a:txBody>
                  <a:tcPr marL="3408" marR="3408" marT="3408" marB="0" anchor="b">
                    <a:lnL>
                      <a:noFill/>
                    </a:lnL>
                    <a:lnR>
                      <a:noFill/>
                    </a:lnR>
                    <a:lnT>
                      <a:noFill/>
                    </a:lnT>
                    <a:lnB>
                      <a:noFill/>
                    </a:lnB>
                  </a:tcPr>
                </a:tc>
                <a:tc>
                  <a:txBody>
                    <a:bodyPr/>
                    <a:lstStyle/>
                    <a:p>
                      <a:pPr algn="l" fontAlgn="b"/>
                      <a:r>
                        <a:rPr lang="en-US" sz="1050" b="0" i="0" u="none" strike="noStrike">
                          <a:solidFill>
                            <a:srgbClr val="000000"/>
                          </a:solidFill>
                          <a:effectLst/>
                          <a:latin typeface="Calibri" panose="020F0502020204030204" pitchFamily="34" charset="0"/>
                        </a:rPr>
                        <a:t>chrXV</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1489.25966</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240.844821</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6.18348217</a:t>
                      </a:r>
                    </a:p>
                  </a:txBody>
                  <a:tcPr marL="3408" marR="3408" marT="3408" marB="0" anchor="b">
                    <a:lnL>
                      <a:noFill/>
                    </a:lnL>
                    <a:lnR>
                      <a:noFill/>
                    </a:lnR>
                    <a:lnT>
                      <a:noFill/>
                    </a:lnT>
                    <a:lnB>
                      <a:noFill/>
                    </a:lnB>
                  </a:tcPr>
                </a:tc>
                <a:extLst>
                  <a:ext uri="{0D108BD9-81ED-4DB2-BD59-A6C34878D82A}">
                    <a16:rowId xmlns:a16="http://schemas.microsoft.com/office/drawing/2014/main" val="4180405070"/>
                  </a:ext>
                </a:extLst>
              </a:tr>
              <a:tr h="121266">
                <a:tc>
                  <a:txBody>
                    <a:bodyPr/>
                    <a:lstStyle/>
                    <a:p>
                      <a:pPr algn="r" fontAlgn="b"/>
                      <a:r>
                        <a:rPr lang="en-US" sz="1050" b="0" i="0" u="none" strike="noStrike">
                          <a:solidFill>
                            <a:srgbClr val="000000"/>
                          </a:solidFill>
                          <a:effectLst/>
                          <a:latin typeface="Calibri" panose="020F0502020204030204" pitchFamily="34" charset="0"/>
                        </a:rPr>
                        <a:t>2132</a:t>
                      </a:r>
                    </a:p>
                  </a:txBody>
                  <a:tcPr marL="3408" marR="3408" marT="3408" marB="0" anchor="b">
                    <a:lnL>
                      <a:noFill/>
                    </a:lnL>
                    <a:lnR>
                      <a:noFill/>
                    </a:lnR>
                    <a:lnT>
                      <a:noFill/>
                    </a:lnT>
                    <a:lnB>
                      <a:noFill/>
                    </a:lnB>
                  </a:tcPr>
                </a:tc>
                <a:tc>
                  <a:txBody>
                    <a:bodyPr/>
                    <a:lstStyle/>
                    <a:p>
                      <a:pPr algn="l" fontAlgn="b"/>
                      <a:r>
                        <a:rPr lang="en-US" sz="1050" b="0" i="0" u="none" strike="noStrike" dirty="0">
                          <a:solidFill>
                            <a:srgbClr val="000000"/>
                          </a:solidFill>
                          <a:effectLst/>
                          <a:latin typeface="Calibri" panose="020F0502020204030204" pitchFamily="34" charset="0"/>
                        </a:rPr>
                        <a:t>YGR208W</a:t>
                      </a:r>
                    </a:p>
                  </a:txBody>
                  <a:tcPr marL="3408" marR="3408" marT="3408" marB="0" anchor="b">
                    <a:lnL>
                      <a:noFill/>
                    </a:lnL>
                    <a:lnR>
                      <a:noFill/>
                    </a:lnR>
                    <a:lnT>
                      <a:noFill/>
                    </a:lnT>
                    <a:lnB>
                      <a:noFill/>
                    </a:lnB>
                  </a:tcPr>
                </a:tc>
                <a:tc>
                  <a:txBody>
                    <a:bodyPr/>
                    <a:lstStyle/>
                    <a:p>
                      <a:pPr algn="l" fontAlgn="b"/>
                      <a:r>
                        <a:rPr lang="en-US" sz="1050" b="0" i="0" u="none" strike="noStrike">
                          <a:solidFill>
                            <a:srgbClr val="000000"/>
                          </a:solidFill>
                          <a:effectLst/>
                          <a:latin typeface="Calibri" panose="020F0502020204030204" pitchFamily="34" charset="0"/>
                        </a:rPr>
                        <a:t>chrVII</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422.188977</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69.1058246</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6.10931104</a:t>
                      </a:r>
                    </a:p>
                  </a:txBody>
                  <a:tcPr marL="3408" marR="3408" marT="3408" marB="0" anchor="b">
                    <a:lnL>
                      <a:noFill/>
                    </a:lnL>
                    <a:lnR>
                      <a:noFill/>
                    </a:lnR>
                    <a:lnT>
                      <a:noFill/>
                    </a:lnT>
                    <a:lnB>
                      <a:noFill/>
                    </a:lnB>
                  </a:tcPr>
                </a:tc>
                <a:extLst>
                  <a:ext uri="{0D108BD9-81ED-4DB2-BD59-A6C34878D82A}">
                    <a16:rowId xmlns:a16="http://schemas.microsoft.com/office/drawing/2014/main" val="4148318097"/>
                  </a:ext>
                </a:extLst>
              </a:tr>
              <a:tr h="121266">
                <a:tc>
                  <a:txBody>
                    <a:bodyPr/>
                    <a:lstStyle/>
                    <a:p>
                      <a:pPr algn="r" fontAlgn="b"/>
                      <a:r>
                        <a:rPr lang="en-US" sz="1050" b="0" i="0" u="none" strike="noStrike">
                          <a:solidFill>
                            <a:srgbClr val="000000"/>
                          </a:solidFill>
                          <a:effectLst/>
                          <a:latin typeface="Calibri" panose="020F0502020204030204" pitchFamily="34" charset="0"/>
                        </a:rPr>
                        <a:t>3685</a:t>
                      </a:r>
                    </a:p>
                  </a:txBody>
                  <a:tcPr marL="3408" marR="3408" marT="3408" marB="0" anchor="b">
                    <a:lnL>
                      <a:noFill/>
                    </a:lnL>
                    <a:lnR>
                      <a:noFill/>
                    </a:lnR>
                    <a:lnT>
                      <a:noFill/>
                    </a:lnT>
                    <a:lnB>
                      <a:noFill/>
                    </a:lnB>
                  </a:tcPr>
                </a:tc>
                <a:tc>
                  <a:txBody>
                    <a:bodyPr/>
                    <a:lstStyle/>
                    <a:p>
                      <a:pPr algn="l" fontAlgn="b"/>
                      <a:r>
                        <a:rPr lang="en-US" sz="1050" b="0" i="0" u="none" strike="noStrike">
                          <a:solidFill>
                            <a:srgbClr val="000000"/>
                          </a:solidFill>
                          <a:effectLst/>
                          <a:latin typeface="Calibri" panose="020F0502020204030204" pitchFamily="34" charset="0"/>
                        </a:rPr>
                        <a:t>YLR359W</a:t>
                      </a:r>
                    </a:p>
                  </a:txBody>
                  <a:tcPr marL="3408" marR="3408" marT="3408" marB="0" anchor="b">
                    <a:lnL>
                      <a:noFill/>
                    </a:lnL>
                    <a:lnR>
                      <a:noFill/>
                    </a:lnR>
                    <a:lnT>
                      <a:noFill/>
                    </a:lnT>
                    <a:lnB>
                      <a:noFill/>
                    </a:lnB>
                  </a:tcPr>
                </a:tc>
                <a:tc>
                  <a:txBody>
                    <a:bodyPr/>
                    <a:lstStyle/>
                    <a:p>
                      <a:pPr algn="l" fontAlgn="b"/>
                      <a:r>
                        <a:rPr lang="en-US" sz="1050" b="0" i="0" u="none" strike="noStrike">
                          <a:solidFill>
                            <a:srgbClr val="000000"/>
                          </a:solidFill>
                          <a:effectLst/>
                          <a:latin typeface="Calibri" panose="020F0502020204030204" pitchFamily="34" charset="0"/>
                        </a:rPr>
                        <a:t>chrXII</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6151.86593</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1008.51255</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6.09993987</a:t>
                      </a:r>
                    </a:p>
                  </a:txBody>
                  <a:tcPr marL="3408" marR="3408" marT="3408" marB="0" anchor="b">
                    <a:lnL>
                      <a:noFill/>
                    </a:lnL>
                    <a:lnR>
                      <a:noFill/>
                    </a:lnR>
                    <a:lnT>
                      <a:noFill/>
                    </a:lnT>
                    <a:lnB>
                      <a:noFill/>
                    </a:lnB>
                  </a:tcPr>
                </a:tc>
                <a:extLst>
                  <a:ext uri="{0D108BD9-81ED-4DB2-BD59-A6C34878D82A}">
                    <a16:rowId xmlns:a16="http://schemas.microsoft.com/office/drawing/2014/main" val="3637995097"/>
                  </a:ext>
                </a:extLst>
              </a:tr>
              <a:tr h="121266">
                <a:tc>
                  <a:txBody>
                    <a:bodyPr/>
                    <a:lstStyle/>
                    <a:p>
                      <a:pPr algn="r" fontAlgn="b"/>
                      <a:r>
                        <a:rPr lang="en-US" sz="1050" b="0" i="0" u="none" strike="noStrike">
                          <a:solidFill>
                            <a:srgbClr val="000000"/>
                          </a:solidFill>
                          <a:effectLst/>
                          <a:latin typeface="Calibri" panose="020F0502020204030204" pitchFamily="34" charset="0"/>
                        </a:rPr>
                        <a:t>414</a:t>
                      </a:r>
                    </a:p>
                  </a:txBody>
                  <a:tcPr marL="3408" marR="3408" marT="3408" marB="0" anchor="b">
                    <a:lnL>
                      <a:noFill/>
                    </a:lnL>
                    <a:lnR>
                      <a:noFill/>
                    </a:lnR>
                    <a:lnT>
                      <a:noFill/>
                    </a:lnT>
                    <a:lnB>
                      <a:noFill/>
                    </a:lnB>
                  </a:tcPr>
                </a:tc>
                <a:tc>
                  <a:txBody>
                    <a:bodyPr/>
                    <a:lstStyle/>
                    <a:p>
                      <a:pPr algn="l" fontAlgn="b"/>
                      <a:r>
                        <a:rPr lang="en-US" sz="1050" b="0" i="0" u="none" strike="noStrike" dirty="0">
                          <a:solidFill>
                            <a:srgbClr val="000000"/>
                          </a:solidFill>
                          <a:effectLst/>
                          <a:latin typeface="Calibri" panose="020F0502020204030204" pitchFamily="34" charset="0"/>
                        </a:rPr>
                        <a:t>YBR244W</a:t>
                      </a:r>
                    </a:p>
                  </a:txBody>
                  <a:tcPr marL="3408" marR="3408" marT="3408" marB="0" anchor="b">
                    <a:lnL>
                      <a:noFill/>
                    </a:lnL>
                    <a:lnR>
                      <a:noFill/>
                    </a:lnR>
                    <a:lnT>
                      <a:noFill/>
                    </a:lnT>
                    <a:lnB>
                      <a:noFill/>
                    </a:lnB>
                  </a:tcPr>
                </a:tc>
                <a:tc>
                  <a:txBody>
                    <a:bodyPr/>
                    <a:lstStyle/>
                    <a:p>
                      <a:pPr algn="l" fontAlgn="b"/>
                      <a:r>
                        <a:rPr lang="en-US" sz="1050" b="0" i="0" u="none" strike="noStrike">
                          <a:solidFill>
                            <a:srgbClr val="000000"/>
                          </a:solidFill>
                          <a:effectLst/>
                          <a:latin typeface="Calibri" panose="020F0502020204030204" pitchFamily="34" charset="0"/>
                        </a:rPr>
                        <a:t>chrII</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516.72577</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84.9734826</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6.0810238</a:t>
                      </a:r>
                    </a:p>
                  </a:txBody>
                  <a:tcPr marL="3408" marR="3408" marT="3408" marB="0" anchor="b">
                    <a:lnL>
                      <a:noFill/>
                    </a:lnL>
                    <a:lnR>
                      <a:noFill/>
                    </a:lnR>
                    <a:lnT>
                      <a:noFill/>
                    </a:lnT>
                    <a:lnB>
                      <a:noFill/>
                    </a:lnB>
                  </a:tcPr>
                </a:tc>
                <a:extLst>
                  <a:ext uri="{0D108BD9-81ED-4DB2-BD59-A6C34878D82A}">
                    <a16:rowId xmlns:a16="http://schemas.microsoft.com/office/drawing/2014/main" val="3355897645"/>
                  </a:ext>
                </a:extLst>
              </a:tr>
              <a:tr h="121266">
                <a:tc>
                  <a:txBody>
                    <a:bodyPr/>
                    <a:lstStyle/>
                    <a:p>
                      <a:pPr algn="r" fontAlgn="b"/>
                      <a:r>
                        <a:rPr lang="en-US" sz="1050" b="0" i="0" u="none" strike="noStrike">
                          <a:solidFill>
                            <a:srgbClr val="000000"/>
                          </a:solidFill>
                          <a:effectLst/>
                          <a:latin typeface="Calibri" panose="020F0502020204030204" pitchFamily="34" charset="0"/>
                        </a:rPr>
                        <a:t>2079</a:t>
                      </a:r>
                    </a:p>
                  </a:txBody>
                  <a:tcPr marL="3408" marR="3408" marT="3408" marB="0" anchor="b">
                    <a:lnL>
                      <a:noFill/>
                    </a:lnL>
                    <a:lnR>
                      <a:noFill/>
                    </a:lnR>
                    <a:lnT>
                      <a:noFill/>
                    </a:lnT>
                    <a:lnB>
                      <a:noFill/>
                    </a:lnB>
                  </a:tcPr>
                </a:tc>
                <a:tc>
                  <a:txBody>
                    <a:bodyPr/>
                    <a:lstStyle/>
                    <a:p>
                      <a:pPr algn="l" fontAlgn="b"/>
                      <a:r>
                        <a:rPr lang="en-US" sz="1050" b="0" i="0" u="none" strike="noStrike" dirty="0">
                          <a:solidFill>
                            <a:srgbClr val="000000"/>
                          </a:solidFill>
                          <a:effectLst/>
                          <a:latin typeface="Calibri" panose="020F0502020204030204" pitchFamily="34" charset="0"/>
                        </a:rPr>
                        <a:t>YGR155W</a:t>
                      </a:r>
                    </a:p>
                  </a:txBody>
                  <a:tcPr marL="3408" marR="3408" marT="3408" marB="0" anchor="b">
                    <a:lnL>
                      <a:noFill/>
                    </a:lnL>
                    <a:lnR>
                      <a:noFill/>
                    </a:lnR>
                    <a:lnT>
                      <a:noFill/>
                    </a:lnT>
                    <a:lnB>
                      <a:noFill/>
                    </a:lnB>
                  </a:tcPr>
                </a:tc>
                <a:tc>
                  <a:txBody>
                    <a:bodyPr/>
                    <a:lstStyle/>
                    <a:p>
                      <a:pPr algn="l" fontAlgn="b"/>
                      <a:r>
                        <a:rPr lang="en-US" sz="1050" b="0" i="0" u="none" strike="noStrike">
                          <a:solidFill>
                            <a:srgbClr val="000000"/>
                          </a:solidFill>
                          <a:effectLst/>
                          <a:latin typeface="Calibri" panose="020F0502020204030204" pitchFamily="34" charset="0"/>
                        </a:rPr>
                        <a:t>chrVII</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17205.0576</a:t>
                      </a:r>
                    </a:p>
                  </a:txBody>
                  <a:tcPr marL="3408" marR="3408" marT="3408" marB="0" anchor="b">
                    <a:lnL>
                      <a:noFill/>
                    </a:lnL>
                    <a:lnR>
                      <a:noFill/>
                    </a:lnR>
                    <a:lnT>
                      <a:noFill/>
                    </a:lnT>
                    <a:lnB>
                      <a:noFill/>
                    </a:lnB>
                  </a:tcPr>
                </a:tc>
                <a:tc>
                  <a:txBody>
                    <a:bodyPr/>
                    <a:lstStyle/>
                    <a:p>
                      <a:pPr algn="r" fontAlgn="b"/>
                      <a:r>
                        <a:rPr lang="en-US" sz="1050" b="0" i="0" u="none" strike="noStrike">
                          <a:solidFill>
                            <a:srgbClr val="000000"/>
                          </a:solidFill>
                          <a:effectLst/>
                          <a:latin typeface="Calibri" panose="020F0502020204030204" pitchFamily="34" charset="0"/>
                        </a:rPr>
                        <a:t>2864.12641</a:t>
                      </a:r>
                    </a:p>
                  </a:txBody>
                  <a:tcPr marL="3408" marR="3408" marT="3408" marB="0" anchor="b">
                    <a:lnL>
                      <a:noFill/>
                    </a:lnL>
                    <a:lnR>
                      <a:noFill/>
                    </a:lnR>
                    <a:lnT>
                      <a:noFill/>
                    </a:lnT>
                    <a:lnB>
                      <a:noFill/>
                    </a:lnB>
                  </a:tcPr>
                </a:tc>
                <a:tc>
                  <a:txBody>
                    <a:bodyPr/>
                    <a:lstStyle/>
                    <a:p>
                      <a:pPr algn="r" fontAlgn="b"/>
                      <a:r>
                        <a:rPr lang="en-US" sz="1050" b="0" i="0" u="none" strike="noStrike" dirty="0">
                          <a:solidFill>
                            <a:srgbClr val="000000"/>
                          </a:solidFill>
                          <a:effectLst/>
                          <a:latin typeface="Calibri" panose="020F0502020204030204" pitchFamily="34" charset="0"/>
                        </a:rPr>
                        <a:t>6.00708737</a:t>
                      </a:r>
                    </a:p>
                  </a:txBody>
                  <a:tcPr marL="3408" marR="3408" marT="3408" marB="0" anchor="b">
                    <a:lnL>
                      <a:noFill/>
                    </a:lnL>
                    <a:lnR>
                      <a:noFill/>
                    </a:lnR>
                    <a:lnT>
                      <a:noFill/>
                    </a:lnT>
                    <a:lnB>
                      <a:noFill/>
                    </a:lnB>
                  </a:tcPr>
                </a:tc>
                <a:extLst>
                  <a:ext uri="{0D108BD9-81ED-4DB2-BD59-A6C34878D82A}">
                    <a16:rowId xmlns:a16="http://schemas.microsoft.com/office/drawing/2014/main" val="3926268038"/>
                  </a:ext>
                </a:extLst>
              </a:tr>
            </a:tbl>
          </a:graphicData>
        </a:graphic>
      </p:graphicFrame>
      <p:sp>
        <p:nvSpPr>
          <p:cNvPr id="4" name="TextBox 3">
            <a:extLst>
              <a:ext uri="{FF2B5EF4-FFF2-40B4-BE49-F238E27FC236}">
                <a16:creationId xmlns:a16="http://schemas.microsoft.com/office/drawing/2014/main" id="{000947BB-831C-7041-83B1-7081636D22E7}"/>
              </a:ext>
            </a:extLst>
          </p:cNvPr>
          <p:cNvSpPr txBox="1"/>
          <p:nvPr/>
        </p:nvSpPr>
        <p:spPr>
          <a:xfrm>
            <a:off x="8753856" y="6608064"/>
            <a:ext cx="3119252" cy="369332"/>
          </a:xfrm>
          <a:prstGeom prst="rect">
            <a:avLst/>
          </a:prstGeom>
          <a:noFill/>
        </p:spPr>
        <p:txBody>
          <a:bodyPr wrap="none" rtlCol="0">
            <a:spAutoFit/>
          </a:bodyPr>
          <a:lstStyle/>
          <a:p>
            <a:r>
              <a:rPr lang="en-US" dirty="0"/>
              <a:t>Metabolic genes mostly (~55%)</a:t>
            </a:r>
          </a:p>
        </p:txBody>
      </p:sp>
    </p:spTree>
    <p:extLst>
      <p:ext uri="{BB962C8B-B14F-4D97-AF65-F5344CB8AC3E}">
        <p14:creationId xmlns:p14="http://schemas.microsoft.com/office/powerpoint/2010/main" val="4189799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9AA9DD6-74DC-2A44-AE6E-5E1CD84010D9}"/>
              </a:ext>
            </a:extLst>
          </p:cNvPr>
          <p:cNvPicPr>
            <a:picLocks noChangeAspect="1"/>
          </p:cNvPicPr>
          <p:nvPr/>
        </p:nvPicPr>
        <p:blipFill>
          <a:blip r:embed="rId2"/>
          <a:stretch>
            <a:fillRect/>
          </a:stretch>
        </p:blipFill>
        <p:spPr>
          <a:xfrm>
            <a:off x="6096000" y="0"/>
            <a:ext cx="6400800" cy="6400800"/>
          </a:xfrm>
          <a:prstGeom prst="rect">
            <a:avLst/>
          </a:prstGeom>
        </p:spPr>
      </p:pic>
      <p:pic>
        <p:nvPicPr>
          <p:cNvPr id="9" name="Picture 8">
            <a:extLst>
              <a:ext uri="{FF2B5EF4-FFF2-40B4-BE49-F238E27FC236}">
                <a16:creationId xmlns:a16="http://schemas.microsoft.com/office/drawing/2014/main" id="{19B5088F-BD59-8640-9035-B828258BB9A3}"/>
              </a:ext>
            </a:extLst>
          </p:cNvPr>
          <p:cNvPicPr>
            <a:picLocks noChangeAspect="1"/>
          </p:cNvPicPr>
          <p:nvPr/>
        </p:nvPicPr>
        <p:blipFill>
          <a:blip r:embed="rId3"/>
          <a:stretch>
            <a:fillRect/>
          </a:stretch>
        </p:blipFill>
        <p:spPr>
          <a:xfrm>
            <a:off x="-304800" y="0"/>
            <a:ext cx="6400800" cy="6400800"/>
          </a:xfrm>
          <a:prstGeom prst="rect">
            <a:avLst/>
          </a:prstGeom>
        </p:spPr>
      </p:pic>
    </p:spTree>
    <p:extLst>
      <p:ext uri="{BB962C8B-B14F-4D97-AF65-F5344CB8AC3E}">
        <p14:creationId xmlns:p14="http://schemas.microsoft.com/office/powerpoint/2010/main" val="7026845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B8630E9-0CF1-B841-AB73-0E32225FC565}"/>
              </a:ext>
            </a:extLst>
          </p:cNvPr>
          <p:cNvPicPr>
            <a:picLocks noChangeAspect="1"/>
          </p:cNvPicPr>
          <p:nvPr/>
        </p:nvPicPr>
        <p:blipFill>
          <a:blip r:embed="rId2"/>
          <a:stretch>
            <a:fillRect/>
          </a:stretch>
        </p:blipFill>
        <p:spPr>
          <a:xfrm>
            <a:off x="6096000" y="0"/>
            <a:ext cx="6400800" cy="6400800"/>
          </a:xfrm>
          <a:prstGeom prst="rect">
            <a:avLst/>
          </a:prstGeom>
        </p:spPr>
      </p:pic>
      <p:pic>
        <p:nvPicPr>
          <p:cNvPr id="5" name="Picture 4">
            <a:extLst>
              <a:ext uri="{FF2B5EF4-FFF2-40B4-BE49-F238E27FC236}">
                <a16:creationId xmlns:a16="http://schemas.microsoft.com/office/drawing/2014/main" id="{EFEE53C6-CA30-074A-8EDF-1E05654D9FAE}"/>
              </a:ext>
            </a:extLst>
          </p:cNvPr>
          <p:cNvPicPr>
            <a:picLocks noChangeAspect="1"/>
          </p:cNvPicPr>
          <p:nvPr/>
        </p:nvPicPr>
        <p:blipFill>
          <a:blip r:embed="rId3"/>
          <a:stretch>
            <a:fillRect/>
          </a:stretch>
        </p:blipFill>
        <p:spPr>
          <a:xfrm>
            <a:off x="-304800" y="0"/>
            <a:ext cx="6400800" cy="6400800"/>
          </a:xfrm>
          <a:prstGeom prst="rect">
            <a:avLst/>
          </a:prstGeom>
        </p:spPr>
      </p:pic>
      <p:graphicFrame>
        <p:nvGraphicFramePr>
          <p:cNvPr id="2" name="Table 1">
            <a:extLst>
              <a:ext uri="{FF2B5EF4-FFF2-40B4-BE49-F238E27FC236}">
                <a16:creationId xmlns:a16="http://schemas.microsoft.com/office/drawing/2014/main" id="{F67E51C7-0890-7A4A-94BC-A4CD5DA7CAB7}"/>
              </a:ext>
            </a:extLst>
          </p:cNvPr>
          <p:cNvGraphicFramePr>
            <a:graphicFrameLocks noGrp="1"/>
          </p:cNvGraphicFramePr>
          <p:nvPr>
            <p:extLst>
              <p:ext uri="{D42A27DB-BD31-4B8C-83A1-F6EECF244321}">
                <p14:modId xmlns:p14="http://schemas.microsoft.com/office/powerpoint/2010/main" val="2012784590"/>
              </p:ext>
            </p:extLst>
          </p:nvPr>
        </p:nvGraphicFramePr>
        <p:xfrm>
          <a:off x="1866900" y="1273651"/>
          <a:ext cx="4953000" cy="578485"/>
        </p:xfrm>
        <a:graphic>
          <a:graphicData uri="http://schemas.openxmlformats.org/drawingml/2006/table">
            <a:tbl>
              <a:tblPr/>
              <a:tblGrid>
                <a:gridCol w="825500">
                  <a:extLst>
                    <a:ext uri="{9D8B030D-6E8A-4147-A177-3AD203B41FA5}">
                      <a16:colId xmlns:a16="http://schemas.microsoft.com/office/drawing/2014/main" val="4236383651"/>
                    </a:ext>
                  </a:extLst>
                </a:gridCol>
                <a:gridCol w="825500">
                  <a:extLst>
                    <a:ext uri="{9D8B030D-6E8A-4147-A177-3AD203B41FA5}">
                      <a16:colId xmlns:a16="http://schemas.microsoft.com/office/drawing/2014/main" val="3339985277"/>
                    </a:ext>
                  </a:extLst>
                </a:gridCol>
                <a:gridCol w="825500">
                  <a:extLst>
                    <a:ext uri="{9D8B030D-6E8A-4147-A177-3AD203B41FA5}">
                      <a16:colId xmlns:a16="http://schemas.microsoft.com/office/drawing/2014/main" val="944116852"/>
                    </a:ext>
                  </a:extLst>
                </a:gridCol>
                <a:gridCol w="825500">
                  <a:extLst>
                    <a:ext uri="{9D8B030D-6E8A-4147-A177-3AD203B41FA5}">
                      <a16:colId xmlns:a16="http://schemas.microsoft.com/office/drawing/2014/main" val="675868708"/>
                    </a:ext>
                  </a:extLst>
                </a:gridCol>
                <a:gridCol w="825500">
                  <a:extLst>
                    <a:ext uri="{9D8B030D-6E8A-4147-A177-3AD203B41FA5}">
                      <a16:colId xmlns:a16="http://schemas.microsoft.com/office/drawing/2014/main" val="1092992424"/>
                    </a:ext>
                  </a:extLst>
                </a:gridCol>
                <a:gridCol w="825500">
                  <a:extLst>
                    <a:ext uri="{9D8B030D-6E8A-4147-A177-3AD203B41FA5}">
                      <a16:colId xmlns:a16="http://schemas.microsoft.com/office/drawing/2014/main" val="429914193"/>
                    </a:ext>
                  </a:extLst>
                </a:gridCol>
              </a:tblGrid>
              <a:tr h="203200">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genes</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chr</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sampleMean</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ancMean</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sampleOverAnc</a:t>
                      </a:r>
                    </a:p>
                  </a:txBody>
                  <a:tcPr marL="9525" marR="9525" marT="9525" marB="0" anchor="b">
                    <a:lnL>
                      <a:noFill/>
                    </a:lnL>
                    <a:lnR>
                      <a:noFill/>
                    </a:lnR>
                    <a:lnT>
                      <a:noFill/>
                    </a:lnT>
                    <a:lnB>
                      <a:noFill/>
                    </a:lnB>
                  </a:tcPr>
                </a:tc>
                <a:extLst>
                  <a:ext uri="{0D108BD9-81ED-4DB2-BD59-A6C34878D82A}">
                    <a16:rowId xmlns:a16="http://schemas.microsoft.com/office/drawing/2014/main" val="3481575125"/>
                  </a:ext>
                </a:extLst>
              </a:tr>
              <a:tr h="203200">
                <a:tc>
                  <a:txBody>
                    <a:bodyPr/>
                    <a:lstStyle/>
                    <a:p>
                      <a:pPr algn="r" fontAlgn="b"/>
                      <a:r>
                        <a:rPr lang="en-US" sz="1200" b="0" i="0" u="none" strike="noStrike">
                          <a:solidFill>
                            <a:srgbClr val="000000"/>
                          </a:solidFill>
                          <a:effectLst/>
                          <a:latin typeface="Calibri" panose="020F0502020204030204" pitchFamily="34" charset="0"/>
                        </a:rPr>
                        <a:t>3766</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YLR411W</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chrXII</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1216.95825</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137.794847</a:t>
                      </a:r>
                    </a:p>
                  </a:txBody>
                  <a:tcPr marL="9525" marR="9525" marT="9525" marB="0" anchor="b">
                    <a:lnL>
                      <a:noFill/>
                    </a:lnL>
                    <a:lnR>
                      <a:noFill/>
                    </a:lnR>
                    <a:lnT>
                      <a:noFill/>
                    </a:lnT>
                    <a:lnB>
                      <a:noFill/>
                    </a:lnB>
                  </a:tcPr>
                </a:tc>
                <a:tc>
                  <a:txBody>
                    <a:bodyPr/>
                    <a:lstStyle/>
                    <a:p>
                      <a:pPr algn="r" fontAlgn="b"/>
                      <a:r>
                        <a:rPr lang="en-US" sz="1200" b="0" i="0" u="none" strike="noStrike" dirty="0">
                          <a:solidFill>
                            <a:srgbClr val="000000"/>
                          </a:solidFill>
                          <a:effectLst/>
                          <a:latin typeface="Calibri" panose="020F0502020204030204" pitchFamily="34" charset="0"/>
                        </a:rPr>
                        <a:t>8.83166737</a:t>
                      </a:r>
                    </a:p>
                  </a:txBody>
                  <a:tcPr marL="9525" marR="9525" marT="9525" marB="0" anchor="b">
                    <a:lnL>
                      <a:noFill/>
                    </a:lnL>
                    <a:lnR>
                      <a:noFill/>
                    </a:lnR>
                    <a:lnT>
                      <a:noFill/>
                    </a:lnT>
                    <a:lnB>
                      <a:noFill/>
                    </a:lnB>
                  </a:tcPr>
                </a:tc>
                <a:extLst>
                  <a:ext uri="{0D108BD9-81ED-4DB2-BD59-A6C34878D82A}">
                    <a16:rowId xmlns:a16="http://schemas.microsoft.com/office/drawing/2014/main" val="1436425001"/>
                  </a:ext>
                </a:extLst>
              </a:tr>
            </a:tbl>
          </a:graphicData>
        </a:graphic>
      </p:graphicFrame>
    </p:spTree>
    <p:extLst>
      <p:ext uri="{BB962C8B-B14F-4D97-AF65-F5344CB8AC3E}">
        <p14:creationId xmlns:p14="http://schemas.microsoft.com/office/powerpoint/2010/main" val="33842392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0ED78A9-B30A-B843-A32C-7B5198F25FCF}"/>
              </a:ext>
            </a:extLst>
          </p:cNvPr>
          <p:cNvPicPr>
            <a:picLocks noChangeAspect="1"/>
          </p:cNvPicPr>
          <p:nvPr/>
        </p:nvPicPr>
        <p:blipFill>
          <a:blip r:embed="rId2"/>
          <a:stretch>
            <a:fillRect/>
          </a:stretch>
        </p:blipFill>
        <p:spPr>
          <a:xfrm>
            <a:off x="-304800" y="0"/>
            <a:ext cx="6400800" cy="6400800"/>
          </a:xfrm>
          <a:prstGeom prst="rect">
            <a:avLst/>
          </a:prstGeom>
        </p:spPr>
      </p:pic>
      <p:pic>
        <p:nvPicPr>
          <p:cNvPr id="5" name="Picture 4">
            <a:extLst>
              <a:ext uri="{FF2B5EF4-FFF2-40B4-BE49-F238E27FC236}">
                <a16:creationId xmlns:a16="http://schemas.microsoft.com/office/drawing/2014/main" id="{5F6F3CF8-65C5-4047-AF33-6D7EC2EE8ED4}"/>
              </a:ext>
            </a:extLst>
          </p:cNvPr>
          <p:cNvPicPr>
            <a:picLocks noChangeAspect="1"/>
          </p:cNvPicPr>
          <p:nvPr/>
        </p:nvPicPr>
        <p:blipFill>
          <a:blip r:embed="rId3"/>
          <a:stretch>
            <a:fillRect/>
          </a:stretch>
        </p:blipFill>
        <p:spPr>
          <a:xfrm>
            <a:off x="6096000" y="0"/>
            <a:ext cx="6400800" cy="6400800"/>
          </a:xfrm>
          <a:prstGeom prst="rect">
            <a:avLst/>
          </a:prstGeom>
        </p:spPr>
      </p:pic>
    </p:spTree>
    <p:extLst>
      <p:ext uri="{BB962C8B-B14F-4D97-AF65-F5344CB8AC3E}">
        <p14:creationId xmlns:p14="http://schemas.microsoft.com/office/powerpoint/2010/main" val="13504310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56B499C-EC17-5D4A-95AD-B65CC2BCF8CD}"/>
              </a:ext>
            </a:extLst>
          </p:cNvPr>
          <p:cNvPicPr>
            <a:picLocks noChangeAspect="1"/>
          </p:cNvPicPr>
          <p:nvPr/>
        </p:nvPicPr>
        <p:blipFill>
          <a:blip r:embed="rId2"/>
          <a:stretch>
            <a:fillRect/>
          </a:stretch>
        </p:blipFill>
        <p:spPr>
          <a:xfrm>
            <a:off x="-304800" y="0"/>
            <a:ext cx="6400800" cy="6400800"/>
          </a:xfrm>
          <a:prstGeom prst="rect">
            <a:avLst/>
          </a:prstGeom>
        </p:spPr>
      </p:pic>
      <p:pic>
        <p:nvPicPr>
          <p:cNvPr id="5" name="Picture 4">
            <a:extLst>
              <a:ext uri="{FF2B5EF4-FFF2-40B4-BE49-F238E27FC236}">
                <a16:creationId xmlns:a16="http://schemas.microsoft.com/office/drawing/2014/main" id="{C3F1FFD3-D132-AC4A-BAD0-2169C44FDE3E}"/>
              </a:ext>
            </a:extLst>
          </p:cNvPr>
          <p:cNvPicPr>
            <a:picLocks noChangeAspect="1"/>
          </p:cNvPicPr>
          <p:nvPr/>
        </p:nvPicPr>
        <p:blipFill>
          <a:blip r:embed="rId3"/>
          <a:stretch>
            <a:fillRect/>
          </a:stretch>
        </p:blipFill>
        <p:spPr>
          <a:xfrm>
            <a:off x="6096000" y="0"/>
            <a:ext cx="6400800" cy="6400800"/>
          </a:xfrm>
          <a:prstGeom prst="rect">
            <a:avLst/>
          </a:prstGeom>
        </p:spPr>
      </p:pic>
      <p:graphicFrame>
        <p:nvGraphicFramePr>
          <p:cNvPr id="2" name="Table 1">
            <a:extLst>
              <a:ext uri="{FF2B5EF4-FFF2-40B4-BE49-F238E27FC236}">
                <a16:creationId xmlns:a16="http://schemas.microsoft.com/office/drawing/2014/main" id="{9C728522-B53D-D34B-B153-F85F0CFA5425}"/>
              </a:ext>
            </a:extLst>
          </p:cNvPr>
          <p:cNvGraphicFramePr>
            <a:graphicFrameLocks noGrp="1"/>
          </p:cNvGraphicFramePr>
          <p:nvPr>
            <p:extLst>
              <p:ext uri="{D42A27DB-BD31-4B8C-83A1-F6EECF244321}">
                <p14:modId xmlns:p14="http://schemas.microsoft.com/office/powerpoint/2010/main" val="3658215642"/>
              </p:ext>
            </p:extLst>
          </p:nvPr>
        </p:nvGraphicFramePr>
        <p:xfrm>
          <a:off x="1866900" y="1062323"/>
          <a:ext cx="4953000" cy="781685"/>
        </p:xfrm>
        <a:graphic>
          <a:graphicData uri="http://schemas.openxmlformats.org/drawingml/2006/table">
            <a:tbl>
              <a:tblPr/>
              <a:tblGrid>
                <a:gridCol w="825500">
                  <a:extLst>
                    <a:ext uri="{9D8B030D-6E8A-4147-A177-3AD203B41FA5}">
                      <a16:colId xmlns:a16="http://schemas.microsoft.com/office/drawing/2014/main" val="1677021975"/>
                    </a:ext>
                  </a:extLst>
                </a:gridCol>
                <a:gridCol w="825500">
                  <a:extLst>
                    <a:ext uri="{9D8B030D-6E8A-4147-A177-3AD203B41FA5}">
                      <a16:colId xmlns:a16="http://schemas.microsoft.com/office/drawing/2014/main" val="2899179608"/>
                    </a:ext>
                  </a:extLst>
                </a:gridCol>
                <a:gridCol w="825500">
                  <a:extLst>
                    <a:ext uri="{9D8B030D-6E8A-4147-A177-3AD203B41FA5}">
                      <a16:colId xmlns:a16="http://schemas.microsoft.com/office/drawing/2014/main" val="574113271"/>
                    </a:ext>
                  </a:extLst>
                </a:gridCol>
                <a:gridCol w="825500">
                  <a:extLst>
                    <a:ext uri="{9D8B030D-6E8A-4147-A177-3AD203B41FA5}">
                      <a16:colId xmlns:a16="http://schemas.microsoft.com/office/drawing/2014/main" val="3277588582"/>
                    </a:ext>
                  </a:extLst>
                </a:gridCol>
                <a:gridCol w="825500">
                  <a:extLst>
                    <a:ext uri="{9D8B030D-6E8A-4147-A177-3AD203B41FA5}">
                      <a16:colId xmlns:a16="http://schemas.microsoft.com/office/drawing/2014/main" val="3300804852"/>
                    </a:ext>
                  </a:extLst>
                </a:gridCol>
                <a:gridCol w="825500">
                  <a:extLst>
                    <a:ext uri="{9D8B030D-6E8A-4147-A177-3AD203B41FA5}">
                      <a16:colId xmlns:a16="http://schemas.microsoft.com/office/drawing/2014/main" val="3509038697"/>
                    </a:ext>
                  </a:extLst>
                </a:gridCol>
              </a:tblGrid>
              <a:tr h="203200">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genes</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chr</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sampleMean</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ancMean</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sampleOverAnc</a:t>
                      </a:r>
                    </a:p>
                  </a:txBody>
                  <a:tcPr marL="9525" marR="9525" marT="9525" marB="0" anchor="b">
                    <a:lnL>
                      <a:noFill/>
                    </a:lnL>
                    <a:lnR>
                      <a:noFill/>
                    </a:lnR>
                    <a:lnT>
                      <a:noFill/>
                    </a:lnT>
                    <a:lnB>
                      <a:noFill/>
                    </a:lnB>
                  </a:tcPr>
                </a:tc>
                <a:extLst>
                  <a:ext uri="{0D108BD9-81ED-4DB2-BD59-A6C34878D82A}">
                    <a16:rowId xmlns:a16="http://schemas.microsoft.com/office/drawing/2014/main" val="3132078972"/>
                  </a:ext>
                </a:extLst>
              </a:tr>
              <a:tr h="203200">
                <a:tc>
                  <a:txBody>
                    <a:bodyPr/>
                    <a:lstStyle/>
                    <a:p>
                      <a:pPr algn="r" fontAlgn="b"/>
                      <a:r>
                        <a:rPr lang="en-US" sz="1200" b="0" i="0" u="none" strike="noStrike">
                          <a:solidFill>
                            <a:srgbClr val="000000"/>
                          </a:solidFill>
                          <a:effectLst/>
                          <a:latin typeface="Calibri" panose="020F0502020204030204" pitchFamily="34" charset="0"/>
                        </a:rPr>
                        <a:t>2522</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YIL053W</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chrIX</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2822.98</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395.571461</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7.13646022</a:t>
                      </a:r>
                    </a:p>
                  </a:txBody>
                  <a:tcPr marL="9525" marR="9525" marT="9525" marB="0" anchor="b">
                    <a:lnL>
                      <a:noFill/>
                    </a:lnL>
                    <a:lnR>
                      <a:noFill/>
                    </a:lnR>
                    <a:lnT>
                      <a:noFill/>
                    </a:lnT>
                    <a:lnB>
                      <a:noFill/>
                    </a:lnB>
                  </a:tcPr>
                </a:tc>
                <a:extLst>
                  <a:ext uri="{0D108BD9-81ED-4DB2-BD59-A6C34878D82A}">
                    <a16:rowId xmlns:a16="http://schemas.microsoft.com/office/drawing/2014/main" val="2103133762"/>
                  </a:ext>
                </a:extLst>
              </a:tr>
              <a:tr h="203200">
                <a:tc>
                  <a:txBody>
                    <a:bodyPr/>
                    <a:lstStyle/>
                    <a:p>
                      <a:pPr algn="r" fontAlgn="b"/>
                      <a:r>
                        <a:rPr lang="en-US" sz="1200" b="0" i="0" u="none" strike="noStrike">
                          <a:solidFill>
                            <a:srgbClr val="000000"/>
                          </a:solidFill>
                          <a:effectLst/>
                          <a:latin typeface="Calibri" panose="020F0502020204030204" pitchFamily="34" charset="0"/>
                        </a:rPr>
                        <a:t>2669</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YIR042C</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chrIX</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462.234587</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66.090351</a:t>
                      </a:r>
                    </a:p>
                  </a:txBody>
                  <a:tcPr marL="9525" marR="9525" marT="9525" marB="0" anchor="b">
                    <a:lnL>
                      <a:noFill/>
                    </a:lnL>
                    <a:lnR>
                      <a:noFill/>
                    </a:lnR>
                    <a:lnT>
                      <a:noFill/>
                    </a:lnT>
                    <a:lnB>
                      <a:noFill/>
                    </a:lnB>
                  </a:tcPr>
                </a:tc>
                <a:tc>
                  <a:txBody>
                    <a:bodyPr/>
                    <a:lstStyle/>
                    <a:p>
                      <a:pPr algn="r" fontAlgn="b"/>
                      <a:r>
                        <a:rPr lang="en-US" sz="1200" b="0" i="0" u="none" strike="noStrike" dirty="0">
                          <a:solidFill>
                            <a:srgbClr val="000000"/>
                          </a:solidFill>
                          <a:effectLst/>
                          <a:latin typeface="Calibri" panose="020F0502020204030204" pitchFamily="34" charset="0"/>
                        </a:rPr>
                        <a:t>6.99397991</a:t>
                      </a:r>
                    </a:p>
                  </a:txBody>
                  <a:tcPr marL="9525" marR="9525" marT="9525" marB="0" anchor="b">
                    <a:lnL>
                      <a:noFill/>
                    </a:lnL>
                    <a:lnR>
                      <a:noFill/>
                    </a:lnR>
                    <a:lnT>
                      <a:noFill/>
                    </a:lnT>
                    <a:lnB>
                      <a:noFill/>
                    </a:lnB>
                  </a:tcPr>
                </a:tc>
                <a:extLst>
                  <a:ext uri="{0D108BD9-81ED-4DB2-BD59-A6C34878D82A}">
                    <a16:rowId xmlns:a16="http://schemas.microsoft.com/office/drawing/2014/main" val="1307312479"/>
                  </a:ext>
                </a:extLst>
              </a:tr>
            </a:tbl>
          </a:graphicData>
        </a:graphic>
      </p:graphicFrame>
    </p:spTree>
    <p:extLst>
      <p:ext uri="{BB962C8B-B14F-4D97-AF65-F5344CB8AC3E}">
        <p14:creationId xmlns:p14="http://schemas.microsoft.com/office/powerpoint/2010/main" val="22967648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CB716C0-AE8E-7C44-9C9D-33E1A77948C8}"/>
              </a:ext>
            </a:extLst>
          </p:cNvPr>
          <p:cNvPicPr>
            <a:picLocks noChangeAspect="1"/>
          </p:cNvPicPr>
          <p:nvPr/>
        </p:nvPicPr>
        <p:blipFill>
          <a:blip r:embed="rId2"/>
          <a:stretch>
            <a:fillRect/>
          </a:stretch>
        </p:blipFill>
        <p:spPr>
          <a:xfrm>
            <a:off x="5950278" y="542925"/>
            <a:ext cx="5760720" cy="5760720"/>
          </a:xfrm>
          <a:prstGeom prst="rect">
            <a:avLst/>
          </a:prstGeom>
        </p:spPr>
      </p:pic>
      <p:pic>
        <p:nvPicPr>
          <p:cNvPr id="3" name="Picture 2">
            <a:extLst>
              <a:ext uri="{FF2B5EF4-FFF2-40B4-BE49-F238E27FC236}">
                <a16:creationId xmlns:a16="http://schemas.microsoft.com/office/drawing/2014/main" id="{B0DF6FD1-E264-CD44-8974-36A2BFCD1C4D}"/>
              </a:ext>
            </a:extLst>
          </p:cNvPr>
          <p:cNvPicPr>
            <a:picLocks noChangeAspect="1"/>
          </p:cNvPicPr>
          <p:nvPr/>
        </p:nvPicPr>
        <p:blipFill>
          <a:blip r:embed="rId3"/>
          <a:stretch>
            <a:fillRect/>
          </a:stretch>
        </p:blipFill>
        <p:spPr>
          <a:xfrm>
            <a:off x="189558" y="554355"/>
            <a:ext cx="5760720" cy="5760720"/>
          </a:xfrm>
          <a:prstGeom prst="rect">
            <a:avLst/>
          </a:prstGeom>
        </p:spPr>
      </p:pic>
      <p:graphicFrame>
        <p:nvGraphicFramePr>
          <p:cNvPr id="4" name="Table 3">
            <a:extLst>
              <a:ext uri="{FF2B5EF4-FFF2-40B4-BE49-F238E27FC236}">
                <a16:creationId xmlns:a16="http://schemas.microsoft.com/office/drawing/2014/main" id="{FA89338E-71E3-9948-A548-273EC0342567}"/>
              </a:ext>
            </a:extLst>
          </p:cNvPr>
          <p:cNvGraphicFramePr>
            <a:graphicFrameLocks noGrp="1"/>
          </p:cNvGraphicFramePr>
          <p:nvPr>
            <p:extLst>
              <p:ext uri="{D42A27DB-BD31-4B8C-83A1-F6EECF244321}">
                <p14:modId xmlns:p14="http://schemas.microsoft.com/office/powerpoint/2010/main" val="1384112620"/>
              </p:ext>
            </p:extLst>
          </p:nvPr>
        </p:nvGraphicFramePr>
        <p:xfrm>
          <a:off x="2063679" y="880887"/>
          <a:ext cx="3553602" cy="4363246"/>
        </p:xfrm>
        <a:graphic>
          <a:graphicData uri="http://schemas.openxmlformats.org/drawingml/2006/table">
            <a:tbl>
              <a:tblPr/>
              <a:tblGrid>
                <a:gridCol w="592267">
                  <a:extLst>
                    <a:ext uri="{9D8B030D-6E8A-4147-A177-3AD203B41FA5}">
                      <a16:colId xmlns:a16="http://schemas.microsoft.com/office/drawing/2014/main" val="434422599"/>
                    </a:ext>
                  </a:extLst>
                </a:gridCol>
                <a:gridCol w="592267">
                  <a:extLst>
                    <a:ext uri="{9D8B030D-6E8A-4147-A177-3AD203B41FA5}">
                      <a16:colId xmlns:a16="http://schemas.microsoft.com/office/drawing/2014/main" val="2156358815"/>
                    </a:ext>
                  </a:extLst>
                </a:gridCol>
                <a:gridCol w="592267">
                  <a:extLst>
                    <a:ext uri="{9D8B030D-6E8A-4147-A177-3AD203B41FA5}">
                      <a16:colId xmlns:a16="http://schemas.microsoft.com/office/drawing/2014/main" val="2908050885"/>
                    </a:ext>
                  </a:extLst>
                </a:gridCol>
                <a:gridCol w="592267">
                  <a:extLst>
                    <a:ext uri="{9D8B030D-6E8A-4147-A177-3AD203B41FA5}">
                      <a16:colId xmlns:a16="http://schemas.microsoft.com/office/drawing/2014/main" val="3523003591"/>
                    </a:ext>
                  </a:extLst>
                </a:gridCol>
                <a:gridCol w="592267">
                  <a:extLst>
                    <a:ext uri="{9D8B030D-6E8A-4147-A177-3AD203B41FA5}">
                      <a16:colId xmlns:a16="http://schemas.microsoft.com/office/drawing/2014/main" val="823817069"/>
                    </a:ext>
                  </a:extLst>
                </a:gridCol>
                <a:gridCol w="592267">
                  <a:extLst>
                    <a:ext uri="{9D8B030D-6E8A-4147-A177-3AD203B41FA5}">
                      <a16:colId xmlns:a16="http://schemas.microsoft.com/office/drawing/2014/main" val="746167956"/>
                    </a:ext>
                  </a:extLst>
                </a:gridCol>
              </a:tblGrid>
              <a:tr h="269254">
                <a:tc>
                  <a:txBody>
                    <a:bodyPr/>
                    <a:lstStyle/>
                    <a:p>
                      <a:pPr algn="l" fontAlgn="b"/>
                      <a:endParaRPr lang="en-US" sz="900" b="0" i="0" u="none" strike="noStrike">
                        <a:solidFill>
                          <a:srgbClr val="000000"/>
                        </a:solidFill>
                        <a:effectLst/>
                        <a:latin typeface="Calibri" panose="020F0502020204030204" pitchFamily="34" charset="0"/>
                      </a:endParaRPr>
                    </a:p>
                  </a:txBody>
                  <a:tcPr marL="6834" marR="6834" marT="683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genes</a:t>
                      </a:r>
                    </a:p>
                  </a:txBody>
                  <a:tcPr marL="6834" marR="6834" marT="683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chr</a:t>
                      </a:r>
                    </a:p>
                  </a:txBody>
                  <a:tcPr marL="6834" marR="6834" marT="683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sampleMean</a:t>
                      </a:r>
                    </a:p>
                  </a:txBody>
                  <a:tcPr marL="6834" marR="6834" marT="683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ancMean</a:t>
                      </a:r>
                    </a:p>
                  </a:txBody>
                  <a:tcPr marL="6834" marR="6834" marT="683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sampleOverAnc</a:t>
                      </a:r>
                    </a:p>
                  </a:txBody>
                  <a:tcPr marL="6834" marR="6834" marT="6834" marB="0" anchor="b">
                    <a:lnL>
                      <a:noFill/>
                    </a:lnL>
                    <a:lnR>
                      <a:noFill/>
                    </a:lnR>
                    <a:lnT>
                      <a:noFill/>
                    </a:lnT>
                    <a:lnB>
                      <a:noFill/>
                    </a:lnB>
                  </a:tcPr>
                </a:tc>
                <a:extLst>
                  <a:ext uri="{0D108BD9-81ED-4DB2-BD59-A6C34878D82A}">
                    <a16:rowId xmlns:a16="http://schemas.microsoft.com/office/drawing/2014/main" val="1675047708"/>
                  </a:ext>
                </a:extLst>
              </a:tr>
              <a:tr h="145789">
                <a:tc>
                  <a:txBody>
                    <a:bodyPr/>
                    <a:lstStyle/>
                    <a:p>
                      <a:pPr algn="r" fontAlgn="b"/>
                      <a:r>
                        <a:rPr lang="en-US" sz="900" b="0" i="0" u="none" strike="noStrike">
                          <a:solidFill>
                            <a:srgbClr val="000000"/>
                          </a:solidFill>
                          <a:effectLst/>
                          <a:latin typeface="Calibri" panose="020F0502020204030204" pitchFamily="34" charset="0"/>
                        </a:rPr>
                        <a:t>2973</a:t>
                      </a:r>
                    </a:p>
                  </a:txBody>
                  <a:tcPr marL="6834" marR="6834" marT="6834"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YJR095W</a:t>
                      </a:r>
                    </a:p>
                  </a:txBody>
                  <a:tcPr marL="6834" marR="6834" marT="683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chrX</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3189.52771</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85.6145643</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37.2544992</a:t>
                      </a:r>
                    </a:p>
                  </a:txBody>
                  <a:tcPr marL="6834" marR="6834" marT="6834" marB="0" anchor="b">
                    <a:lnL>
                      <a:noFill/>
                    </a:lnL>
                    <a:lnR>
                      <a:noFill/>
                    </a:lnR>
                    <a:lnT>
                      <a:noFill/>
                    </a:lnT>
                    <a:lnB>
                      <a:noFill/>
                    </a:lnB>
                  </a:tcPr>
                </a:tc>
                <a:extLst>
                  <a:ext uri="{0D108BD9-81ED-4DB2-BD59-A6C34878D82A}">
                    <a16:rowId xmlns:a16="http://schemas.microsoft.com/office/drawing/2014/main" val="1127802651"/>
                  </a:ext>
                </a:extLst>
              </a:tr>
              <a:tr h="145789">
                <a:tc>
                  <a:txBody>
                    <a:bodyPr/>
                    <a:lstStyle/>
                    <a:p>
                      <a:pPr algn="r" fontAlgn="b"/>
                      <a:r>
                        <a:rPr lang="en-US" sz="900" b="0" i="0" u="none" strike="noStrike">
                          <a:solidFill>
                            <a:srgbClr val="000000"/>
                          </a:solidFill>
                          <a:effectLst/>
                          <a:latin typeface="Calibri" panose="020F0502020204030204" pitchFamily="34" charset="0"/>
                        </a:rPr>
                        <a:t>3674</a:t>
                      </a:r>
                    </a:p>
                  </a:txBody>
                  <a:tcPr marL="6834" marR="6834" marT="6834"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YLR307C-A</a:t>
                      </a:r>
                    </a:p>
                  </a:txBody>
                  <a:tcPr marL="6834" marR="6834" marT="683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chrXII</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2902.16979</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83.043665</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34.9475158</a:t>
                      </a:r>
                    </a:p>
                  </a:txBody>
                  <a:tcPr marL="6834" marR="6834" marT="6834" marB="0" anchor="b">
                    <a:lnL>
                      <a:noFill/>
                    </a:lnL>
                    <a:lnR>
                      <a:noFill/>
                    </a:lnR>
                    <a:lnT>
                      <a:noFill/>
                    </a:lnT>
                    <a:lnB>
                      <a:noFill/>
                    </a:lnB>
                  </a:tcPr>
                </a:tc>
                <a:extLst>
                  <a:ext uri="{0D108BD9-81ED-4DB2-BD59-A6C34878D82A}">
                    <a16:rowId xmlns:a16="http://schemas.microsoft.com/office/drawing/2014/main" val="1636750009"/>
                  </a:ext>
                </a:extLst>
              </a:tr>
              <a:tr h="145789">
                <a:tc>
                  <a:txBody>
                    <a:bodyPr/>
                    <a:lstStyle/>
                    <a:p>
                      <a:pPr algn="r" fontAlgn="b"/>
                      <a:r>
                        <a:rPr lang="en-US" sz="900" b="0" i="0" u="none" strike="noStrike">
                          <a:solidFill>
                            <a:srgbClr val="000000"/>
                          </a:solidFill>
                          <a:effectLst/>
                          <a:latin typeface="Calibri" panose="020F0502020204030204" pitchFamily="34" charset="0"/>
                        </a:rPr>
                        <a:t>4782</a:t>
                      </a:r>
                    </a:p>
                  </a:txBody>
                  <a:tcPr marL="6834" marR="6834" marT="6834"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YOL154W</a:t>
                      </a:r>
                    </a:p>
                  </a:txBody>
                  <a:tcPr marL="6834" marR="6834" marT="683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chrXV</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10035.3617</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343.558336</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29.2100661</a:t>
                      </a:r>
                    </a:p>
                  </a:txBody>
                  <a:tcPr marL="6834" marR="6834" marT="6834" marB="0" anchor="b">
                    <a:lnL>
                      <a:noFill/>
                    </a:lnL>
                    <a:lnR>
                      <a:noFill/>
                    </a:lnR>
                    <a:lnT>
                      <a:noFill/>
                    </a:lnT>
                    <a:lnB>
                      <a:noFill/>
                    </a:lnB>
                  </a:tcPr>
                </a:tc>
                <a:extLst>
                  <a:ext uri="{0D108BD9-81ED-4DB2-BD59-A6C34878D82A}">
                    <a16:rowId xmlns:a16="http://schemas.microsoft.com/office/drawing/2014/main" val="3434037302"/>
                  </a:ext>
                </a:extLst>
              </a:tr>
              <a:tr h="145789">
                <a:tc>
                  <a:txBody>
                    <a:bodyPr/>
                    <a:lstStyle/>
                    <a:p>
                      <a:pPr algn="r" fontAlgn="b"/>
                      <a:r>
                        <a:rPr lang="en-US" sz="900" b="0" i="0" u="none" strike="noStrike">
                          <a:solidFill>
                            <a:srgbClr val="000000"/>
                          </a:solidFill>
                          <a:effectLst/>
                          <a:latin typeface="Calibri" panose="020F0502020204030204" pitchFamily="34" charset="0"/>
                        </a:rPr>
                        <a:t>3395</a:t>
                      </a:r>
                    </a:p>
                  </a:txBody>
                  <a:tcPr marL="6834" marR="6834" marT="6834"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YLL057C</a:t>
                      </a:r>
                    </a:p>
                  </a:txBody>
                  <a:tcPr marL="6834" marR="6834" marT="683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chrXII</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9157.68347</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379.595326</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24.1248584</a:t>
                      </a:r>
                    </a:p>
                  </a:txBody>
                  <a:tcPr marL="6834" marR="6834" marT="6834" marB="0" anchor="b">
                    <a:lnL>
                      <a:noFill/>
                    </a:lnL>
                    <a:lnR>
                      <a:noFill/>
                    </a:lnR>
                    <a:lnT>
                      <a:noFill/>
                    </a:lnT>
                    <a:lnB>
                      <a:noFill/>
                    </a:lnB>
                  </a:tcPr>
                </a:tc>
                <a:extLst>
                  <a:ext uri="{0D108BD9-81ED-4DB2-BD59-A6C34878D82A}">
                    <a16:rowId xmlns:a16="http://schemas.microsoft.com/office/drawing/2014/main" val="189402701"/>
                  </a:ext>
                </a:extLst>
              </a:tr>
              <a:tr h="145789">
                <a:tc>
                  <a:txBody>
                    <a:bodyPr/>
                    <a:lstStyle/>
                    <a:p>
                      <a:pPr algn="r" fontAlgn="b"/>
                      <a:r>
                        <a:rPr lang="en-US" sz="900" b="0" i="0" u="none" strike="noStrike">
                          <a:solidFill>
                            <a:srgbClr val="000000"/>
                          </a:solidFill>
                          <a:effectLst/>
                          <a:latin typeface="Calibri" panose="020F0502020204030204" pitchFamily="34" charset="0"/>
                        </a:rPr>
                        <a:t>1957</a:t>
                      </a:r>
                    </a:p>
                  </a:txBody>
                  <a:tcPr marL="6834" marR="6834" marT="6834"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YGL256W</a:t>
                      </a:r>
                    </a:p>
                  </a:txBody>
                  <a:tcPr marL="6834" marR="6834" marT="683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chrVII</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25529.599</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1204.53236</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21.1946144</a:t>
                      </a:r>
                    </a:p>
                  </a:txBody>
                  <a:tcPr marL="6834" marR="6834" marT="6834" marB="0" anchor="b">
                    <a:lnL>
                      <a:noFill/>
                    </a:lnL>
                    <a:lnR>
                      <a:noFill/>
                    </a:lnR>
                    <a:lnT>
                      <a:noFill/>
                    </a:lnT>
                    <a:lnB>
                      <a:noFill/>
                    </a:lnB>
                  </a:tcPr>
                </a:tc>
                <a:extLst>
                  <a:ext uri="{0D108BD9-81ED-4DB2-BD59-A6C34878D82A}">
                    <a16:rowId xmlns:a16="http://schemas.microsoft.com/office/drawing/2014/main" val="2540897320"/>
                  </a:ext>
                </a:extLst>
              </a:tr>
              <a:tr h="145789">
                <a:tc>
                  <a:txBody>
                    <a:bodyPr/>
                    <a:lstStyle/>
                    <a:p>
                      <a:pPr algn="r" fontAlgn="b"/>
                      <a:r>
                        <a:rPr lang="en-US" sz="900" b="0" i="0" u="none" strike="noStrike">
                          <a:solidFill>
                            <a:srgbClr val="000000"/>
                          </a:solidFill>
                          <a:effectLst/>
                          <a:latin typeface="Calibri" panose="020F0502020204030204" pitchFamily="34" charset="0"/>
                        </a:rPr>
                        <a:t>5327</a:t>
                      </a:r>
                    </a:p>
                  </a:txBody>
                  <a:tcPr marL="6834" marR="6834" marT="6834"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YPL201C</a:t>
                      </a:r>
                    </a:p>
                  </a:txBody>
                  <a:tcPr marL="6834" marR="6834" marT="683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chrXVI</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1111.31358</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53.3594349</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20.8269369</a:t>
                      </a:r>
                    </a:p>
                  </a:txBody>
                  <a:tcPr marL="6834" marR="6834" marT="6834" marB="0" anchor="b">
                    <a:lnL>
                      <a:noFill/>
                    </a:lnL>
                    <a:lnR>
                      <a:noFill/>
                    </a:lnR>
                    <a:lnT>
                      <a:noFill/>
                    </a:lnT>
                    <a:lnB>
                      <a:noFill/>
                    </a:lnB>
                  </a:tcPr>
                </a:tc>
                <a:extLst>
                  <a:ext uri="{0D108BD9-81ED-4DB2-BD59-A6C34878D82A}">
                    <a16:rowId xmlns:a16="http://schemas.microsoft.com/office/drawing/2014/main" val="3721637937"/>
                  </a:ext>
                </a:extLst>
              </a:tr>
              <a:tr h="145789">
                <a:tc>
                  <a:txBody>
                    <a:bodyPr/>
                    <a:lstStyle/>
                    <a:p>
                      <a:pPr algn="r" fontAlgn="b"/>
                      <a:r>
                        <a:rPr lang="en-US" sz="900" b="0" i="0" u="none" strike="noStrike">
                          <a:solidFill>
                            <a:srgbClr val="000000"/>
                          </a:solidFill>
                          <a:effectLst/>
                          <a:latin typeface="Calibri" panose="020F0502020204030204" pitchFamily="34" charset="0"/>
                        </a:rPr>
                        <a:t>5134</a:t>
                      </a:r>
                    </a:p>
                  </a:txBody>
                  <a:tcPr marL="6834" marR="6834" marT="6834"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YOR382W</a:t>
                      </a:r>
                    </a:p>
                  </a:txBody>
                  <a:tcPr marL="6834" marR="6834" marT="683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chrXV</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3872.88558</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204.659516</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18.9235549</a:t>
                      </a:r>
                    </a:p>
                  </a:txBody>
                  <a:tcPr marL="6834" marR="6834" marT="6834" marB="0" anchor="b">
                    <a:lnL>
                      <a:noFill/>
                    </a:lnL>
                    <a:lnR>
                      <a:noFill/>
                    </a:lnR>
                    <a:lnT>
                      <a:noFill/>
                    </a:lnT>
                    <a:lnB>
                      <a:noFill/>
                    </a:lnB>
                  </a:tcPr>
                </a:tc>
                <a:extLst>
                  <a:ext uri="{0D108BD9-81ED-4DB2-BD59-A6C34878D82A}">
                    <a16:rowId xmlns:a16="http://schemas.microsoft.com/office/drawing/2014/main" val="4032493967"/>
                  </a:ext>
                </a:extLst>
              </a:tr>
              <a:tr h="145789">
                <a:tc>
                  <a:txBody>
                    <a:bodyPr/>
                    <a:lstStyle/>
                    <a:p>
                      <a:pPr algn="r" fontAlgn="b"/>
                      <a:r>
                        <a:rPr lang="en-US" sz="900" b="0" i="0" u="none" strike="noStrike">
                          <a:solidFill>
                            <a:srgbClr val="000000"/>
                          </a:solidFill>
                          <a:effectLst/>
                          <a:latin typeface="Calibri" panose="020F0502020204030204" pitchFamily="34" charset="0"/>
                        </a:rPr>
                        <a:t>3735</a:t>
                      </a:r>
                    </a:p>
                  </a:txBody>
                  <a:tcPr marL="6834" marR="6834" marT="6834"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YLR377C</a:t>
                      </a:r>
                    </a:p>
                  </a:txBody>
                  <a:tcPr marL="6834" marR="6834" marT="683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chrXII</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3203.79802</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198.452421</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16.14391</a:t>
                      </a:r>
                    </a:p>
                  </a:txBody>
                  <a:tcPr marL="6834" marR="6834" marT="6834" marB="0" anchor="b">
                    <a:lnL>
                      <a:noFill/>
                    </a:lnL>
                    <a:lnR>
                      <a:noFill/>
                    </a:lnR>
                    <a:lnT>
                      <a:noFill/>
                    </a:lnT>
                    <a:lnB>
                      <a:noFill/>
                    </a:lnB>
                  </a:tcPr>
                </a:tc>
                <a:extLst>
                  <a:ext uri="{0D108BD9-81ED-4DB2-BD59-A6C34878D82A}">
                    <a16:rowId xmlns:a16="http://schemas.microsoft.com/office/drawing/2014/main" val="3409185054"/>
                  </a:ext>
                </a:extLst>
              </a:tr>
              <a:tr h="145789">
                <a:tc>
                  <a:txBody>
                    <a:bodyPr/>
                    <a:lstStyle/>
                    <a:p>
                      <a:pPr algn="r" fontAlgn="b"/>
                      <a:r>
                        <a:rPr lang="en-US" sz="900" b="0" i="0" u="none" strike="noStrike">
                          <a:solidFill>
                            <a:srgbClr val="000000"/>
                          </a:solidFill>
                          <a:effectLst/>
                          <a:latin typeface="Calibri" panose="020F0502020204030204" pitchFamily="34" charset="0"/>
                        </a:rPr>
                        <a:t>1494</a:t>
                      </a:r>
                    </a:p>
                  </a:txBody>
                  <a:tcPr marL="6834" marR="6834" marT="6834"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YER065C</a:t>
                      </a:r>
                    </a:p>
                  </a:txBody>
                  <a:tcPr marL="6834" marR="6834" marT="683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chrV</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9259.26167</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661.817667</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13.9906535</a:t>
                      </a:r>
                    </a:p>
                  </a:txBody>
                  <a:tcPr marL="6834" marR="6834" marT="6834" marB="0" anchor="b">
                    <a:lnL>
                      <a:noFill/>
                    </a:lnL>
                    <a:lnR>
                      <a:noFill/>
                    </a:lnR>
                    <a:lnT>
                      <a:noFill/>
                    </a:lnT>
                    <a:lnB>
                      <a:noFill/>
                    </a:lnB>
                  </a:tcPr>
                </a:tc>
                <a:extLst>
                  <a:ext uri="{0D108BD9-81ED-4DB2-BD59-A6C34878D82A}">
                    <a16:rowId xmlns:a16="http://schemas.microsoft.com/office/drawing/2014/main" val="3721796071"/>
                  </a:ext>
                </a:extLst>
              </a:tr>
              <a:tr h="145789">
                <a:tc>
                  <a:txBody>
                    <a:bodyPr/>
                    <a:lstStyle/>
                    <a:p>
                      <a:pPr algn="r" fontAlgn="b"/>
                      <a:r>
                        <a:rPr lang="en-US" sz="900" b="0" i="0" u="none" strike="noStrike">
                          <a:solidFill>
                            <a:srgbClr val="000000"/>
                          </a:solidFill>
                          <a:effectLst/>
                          <a:latin typeface="Calibri" panose="020F0502020204030204" pitchFamily="34" charset="0"/>
                        </a:rPr>
                        <a:t>3336</a:t>
                      </a:r>
                    </a:p>
                  </a:txBody>
                  <a:tcPr marL="6834" marR="6834" marT="683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YKR097W</a:t>
                      </a:r>
                    </a:p>
                  </a:txBody>
                  <a:tcPr marL="6834" marR="6834" marT="683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chrXI</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8952.91023</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645.344596</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13.8730692</a:t>
                      </a:r>
                    </a:p>
                  </a:txBody>
                  <a:tcPr marL="6834" marR="6834" marT="6834" marB="0" anchor="b">
                    <a:lnL>
                      <a:noFill/>
                    </a:lnL>
                    <a:lnR>
                      <a:noFill/>
                    </a:lnR>
                    <a:lnT>
                      <a:noFill/>
                    </a:lnT>
                    <a:lnB>
                      <a:noFill/>
                    </a:lnB>
                  </a:tcPr>
                </a:tc>
                <a:extLst>
                  <a:ext uri="{0D108BD9-81ED-4DB2-BD59-A6C34878D82A}">
                    <a16:rowId xmlns:a16="http://schemas.microsoft.com/office/drawing/2014/main" val="679040338"/>
                  </a:ext>
                </a:extLst>
              </a:tr>
              <a:tr h="145789">
                <a:tc>
                  <a:txBody>
                    <a:bodyPr/>
                    <a:lstStyle/>
                    <a:p>
                      <a:pPr algn="r" fontAlgn="b"/>
                      <a:r>
                        <a:rPr lang="en-US" sz="900" b="0" i="0" u="none" strike="noStrike">
                          <a:solidFill>
                            <a:srgbClr val="000000"/>
                          </a:solidFill>
                          <a:effectLst/>
                          <a:latin typeface="Calibri" panose="020F0502020204030204" pitchFamily="34" charset="0"/>
                        </a:rPr>
                        <a:t>5139</a:t>
                      </a:r>
                    </a:p>
                  </a:txBody>
                  <a:tcPr marL="6834" marR="6834" marT="6834"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YOR387C</a:t>
                      </a:r>
                    </a:p>
                  </a:txBody>
                  <a:tcPr marL="6834" marR="6834" marT="683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chrXV</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674.315513</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52.8047026</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12.7699898</a:t>
                      </a:r>
                    </a:p>
                  </a:txBody>
                  <a:tcPr marL="6834" marR="6834" marT="6834" marB="0" anchor="b">
                    <a:lnL>
                      <a:noFill/>
                    </a:lnL>
                    <a:lnR>
                      <a:noFill/>
                    </a:lnR>
                    <a:lnT>
                      <a:noFill/>
                    </a:lnT>
                    <a:lnB>
                      <a:noFill/>
                    </a:lnB>
                  </a:tcPr>
                </a:tc>
                <a:extLst>
                  <a:ext uri="{0D108BD9-81ED-4DB2-BD59-A6C34878D82A}">
                    <a16:rowId xmlns:a16="http://schemas.microsoft.com/office/drawing/2014/main" val="446790732"/>
                  </a:ext>
                </a:extLst>
              </a:tr>
              <a:tr h="145789">
                <a:tc>
                  <a:txBody>
                    <a:bodyPr/>
                    <a:lstStyle/>
                    <a:p>
                      <a:pPr algn="r" fontAlgn="b"/>
                      <a:r>
                        <a:rPr lang="en-US" sz="900" b="0" i="0" u="none" strike="noStrike">
                          <a:solidFill>
                            <a:srgbClr val="000000"/>
                          </a:solidFill>
                          <a:effectLst/>
                          <a:latin typeface="Calibri" panose="020F0502020204030204" pitchFamily="34" charset="0"/>
                        </a:rPr>
                        <a:t>1169</a:t>
                      </a:r>
                    </a:p>
                  </a:txBody>
                  <a:tcPr marL="6834" marR="6834" marT="6834"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YDR343C</a:t>
                      </a:r>
                    </a:p>
                  </a:txBody>
                  <a:tcPr marL="6834" marR="6834" marT="683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chrIV</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12516.7129</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994.216943</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12.5895188</a:t>
                      </a:r>
                    </a:p>
                  </a:txBody>
                  <a:tcPr marL="6834" marR="6834" marT="6834" marB="0" anchor="b">
                    <a:lnL>
                      <a:noFill/>
                    </a:lnL>
                    <a:lnR>
                      <a:noFill/>
                    </a:lnR>
                    <a:lnT>
                      <a:noFill/>
                    </a:lnT>
                    <a:lnB>
                      <a:noFill/>
                    </a:lnB>
                  </a:tcPr>
                </a:tc>
                <a:extLst>
                  <a:ext uri="{0D108BD9-81ED-4DB2-BD59-A6C34878D82A}">
                    <a16:rowId xmlns:a16="http://schemas.microsoft.com/office/drawing/2014/main" val="2576270459"/>
                  </a:ext>
                </a:extLst>
              </a:tr>
              <a:tr h="145789">
                <a:tc>
                  <a:txBody>
                    <a:bodyPr/>
                    <a:lstStyle/>
                    <a:p>
                      <a:pPr algn="r" fontAlgn="b"/>
                      <a:r>
                        <a:rPr lang="en-US" sz="900" b="0" i="0" u="none" strike="noStrike">
                          <a:solidFill>
                            <a:srgbClr val="000000"/>
                          </a:solidFill>
                          <a:effectLst/>
                          <a:latin typeface="Calibri" panose="020F0502020204030204" pitchFamily="34" charset="0"/>
                        </a:rPr>
                        <a:t>534</a:t>
                      </a:r>
                    </a:p>
                  </a:txBody>
                  <a:tcPr marL="6834" marR="6834" marT="6834"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YCR010C</a:t>
                      </a:r>
                    </a:p>
                  </a:txBody>
                  <a:tcPr marL="6834" marR="6834" marT="683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chrIII</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1153.66451</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96.382408</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11.9696585</a:t>
                      </a:r>
                    </a:p>
                  </a:txBody>
                  <a:tcPr marL="6834" marR="6834" marT="6834" marB="0" anchor="b">
                    <a:lnL>
                      <a:noFill/>
                    </a:lnL>
                    <a:lnR>
                      <a:noFill/>
                    </a:lnR>
                    <a:lnT>
                      <a:noFill/>
                    </a:lnT>
                    <a:lnB>
                      <a:noFill/>
                    </a:lnB>
                  </a:tcPr>
                </a:tc>
                <a:extLst>
                  <a:ext uri="{0D108BD9-81ED-4DB2-BD59-A6C34878D82A}">
                    <a16:rowId xmlns:a16="http://schemas.microsoft.com/office/drawing/2014/main" val="3380997226"/>
                  </a:ext>
                </a:extLst>
              </a:tr>
              <a:tr h="145789">
                <a:tc>
                  <a:txBody>
                    <a:bodyPr/>
                    <a:lstStyle/>
                    <a:p>
                      <a:pPr algn="r" fontAlgn="b"/>
                      <a:r>
                        <a:rPr lang="en-US" sz="900" b="0" i="0" u="none" strike="noStrike">
                          <a:solidFill>
                            <a:srgbClr val="000000"/>
                          </a:solidFill>
                          <a:effectLst/>
                          <a:latin typeface="Calibri" panose="020F0502020204030204" pitchFamily="34" charset="0"/>
                        </a:rPr>
                        <a:t>3240</a:t>
                      </a:r>
                    </a:p>
                  </a:txBody>
                  <a:tcPr marL="6834" marR="6834" marT="683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YKL217W</a:t>
                      </a:r>
                    </a:p>
                  </a:txBody>
                  <a:tcPr marL="6834" marR="6834" marT="683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chrXI</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4837.95181</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453.570127</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10.6663811</a:t>
                      </a:r>
                    </a:p>
                  </a:txBody>
                  <a:tcPr marL="6834" marR="6834" marT="6834" marB="0" anchor="b">
                    <a:lnL>
                      <a:noFill/>
                    </a:lnL>
                    <a:lnR>
                      <a:noFill/>
                    </a:lnR>
                    <a:lnT>
                      <a:noFill/>
                    </a:lnT>
                    <a:lnB>
                      <a:noFill/>
                    </a:lnB>
                  </a:tcPr>
                </a:tc>
                <a:extLst>
                  <a:ext uri="{0D108BD9-81ED-4DB2-BD59-A6C34878D82A}">
                    <a16:rowId xmlns:a16="http://schemas.microsoft.com/office/drawing/2014/main" val="3790383348"/>
                  </a:ext>
                </a:extLst>
              </a:tr>
              <a:tr h="145789">
                <a:tc>
                  <a:txBody>
                    <a:bodyPr/>
                    <a:lstStyle/>
                    <a:p>
                      <a:pPr algn="r" fontAlgn="b"/>
                      <a:r>
                        <a:rPr lang="en-US" sz="900" b="0" i="0" u="none" strike="noStrike">
                          <a:solidFill>
                            <a:srgbClr val="000000"/>
                          </a:solidFill>
                          <a:effectLst/>
                          <a:latin typeface="Calibri" panose="020F0502020204030204" pitchFamily="34" charset="0"/>
                        </a:rPr>
                        <a:t>3400</a:t>
                      </a:r>
                    </a:p>
                  </a:txBody>
                  <a:tcPr marL="6834" marR="6834" marT="6834"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YLL062C</a:t>
                      </a:r>
                    </a:p>
                  </a:txBody>
                  <a:tcPr marL="6834" marR="6834" marT="683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chrXII</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2839.59243</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283.886538</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10.0025611</a:t>
                      </a:r>
                    </a:p>
                  </a:txBody>
                  <a:tcPr marL="6834" marR="6834" marT="6834" marB="0" anchor="b">
                    <a:lnL>
                      <a:noFill/>
                    </a:lnL>
                    <a:lnR>
                      <a:noFill/>
                    </a:lnR>
                    <a:lnT>
                      <a:noFill/>
                    </a:lnT>
                    <a:lnB>
                      <a:noFill/>
                    </a:lnB>
                  </a:tcPr>
                </a:tc>
                <a:extLst>
                  <a:ext uri="{0D108BD9-81ED-4DB2-BD59-A6C34878D82A}">
                    <a16:rowId xmlns:a16="http://schemas.microsoft.com/office/drawing/2014/main" val="1510328079"/>
                  </a:ext>
                </a:extLst>
              </a:tr>
              <a:tr h="145789">
                <a:tc>
                  <a:txBody>
                    <a:bodyPr/>
                    <a:lstStyle/>
                    <a:p>
                      <a:pPr algn="r" fontAlgn="b"/>
                      <a:r>
                        <a:rPr lang="en-US" sz="900" b="0" i="0" u="none" strike="noStrike">
                          <a:solidFill>
                            <a:srgbClr val="000000"/>
                          </a:solidFill>
                          <a:effectLst/>
                          <a:latin typeface="Calibri" panose="020F0502020204030204" pitchFamily="34" charset="0"/>
                        </a:rPr>
                        <a:t>467</a:t>
                      </a:r>
                    </a:p>
                  </a:txBody>
                  <a:tcPr marL="6834" marR="6834" marT="6834"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YBR294W</a:t>
                      </a:r>
                    </a:p>
                  </a:txBody>
                  <a:tcPr marL="6834" marR="6834" marT="683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chrII</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6765.17738</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700.390312</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9.65915328</a:t>
                      </a:r>
                    </a:p>
                  </a:txBody>
                  <a:tcPr marL="6834" marR="6834" marT="6834" marB="0" anchor="b">
                    <a:lnL>
                      <a:noFill/>
                    </a:lnL>
                    <a:lnR>
                      <a:noFill/>
                    </a:lnR>
                    <a:lnT>
                      <a:noFill/>
                    </a:lnT>
                    <a:lnB>
                      <a:noFill/>
                    </a:lnB>
                  </a:tcPr>
                </a:tc>
                <a:extLst>
                  <a:ext uri="{0D108BD9-81ED-4DB2-BD59-A6C34878D82A}">
                    <a16:rowId xmlns:a16="http://schemas.microsoft.com/office/drawing/2014/main" val="1863704139"/>
                  </a:ext>
                </a:extLst>
              </a:tr>
              <a:tr h="145789">
                <a:tc>
                  <a:txBody>
                    <a:bodyPr/>
                    <a:lstStyle/>
                    <a:p>
                      <a:pPr algn="r" fontAlgn="b"/>
                      <a:r>
                        <a:rPr lang="en-US" sz="900" b="0" i="0" u="none" strike="noStrike">
                          <a:solidFill>
                            <a:srgbClr val="000000"/>
                          </a:solidFill>
                          <a:effectLst/>
                          <a:latin typeface="Calibri" panose="020F0502020204030204" pitchFamily="34" charset="0"/>
                        </a:rPr>
                        <a:t>1415</a:t>
                      </a:r>
                    </a:p>
                  </a:txBody>
                  <a:tcPr marL="6834" marR="6834" marT="6834"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YEL065W</a:t>
                      </a:r>
                    </a:p>
                  </a:txBody>
                  <a:tcPr marL="6834" marR="6834" marT="683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chrV</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1222.98179</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133.959784</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9.12946973</a:t>
                      </a:r>
                    </a:p>
                  </a:txBody>
                  <a:tcPr marL="6834" marR="6834" marT="6834" marB="0" anchor="b">
                    <a:lnL>
                      <a:noFill/>
                    </a:lnL>
                    <a:lnR>
                      <a:noFill/>
                    </a:lnR>
                    <a:lnT>
                      <a:noFill/>
                    </a:lnT>
                    <a:lnB>
                      <a:noFill/>
                    </a:lnB>
                  </a:tcPr>
                </a:tc>
                <a:extLst>
                  <a:ext uri="{0D108BD9-81ED-4DB2-BD59-A6C34878D82A}">
                    <a16:rowId xmlns:a16="http://schemas.microsoft.com/office/drawing/2014/main" val="4157016014"/>
                  </a:ext>
                </a:extLst>
              </a:tr>
              <a:tr h="145789">
                <a:tc>
                  <a:txBody>
                    <a:bodyPr/>
                    <a:lstStyle/>
                    <a:p>
                      <a:pPr algn="r" fontAlgn="b"/>
                      <a:r>
                        <a:rPr lang="en-US" sz="900" b="0" i="0" u="none" strike="noStrike">
                          <a:solidFill>
                            <a:srgbClr val="000000"/>
                          </a:solidFill>
                          <a:effectLst/>
                          <a:latin typeface="Calibri" panose="020F0502020204030204" pitchFamily="34" charset="0"/>
                        </a:rPr>
                        <a:t>4362</a:t>
                      </a:r>
                    </a:p>
                  </a:txBody>
                  <a:tcPr marL="6834" marR="6834" marT="6834"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YNL117W</a:t>
                      </a:r>
                    </a:p>
                  </a:txBody>
                  <a:tcPr marL="6834" marR="6834" marT="683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chrXIV</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6020.95918</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680.557608</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8.84709702</a:t>
                      </a:r>
                    </a:p>
                  </a:txBody>
                  <a:tcPr marL="6834" marR="6834" marT="6834" marB="0" anchor="b">
                    <a:lnL>
                      <a:noFill/>
                    </a:lnL>
                    <a:lnR>
                      <a:noFill/>
                    </a:lnR>
                    <a:lnT>
                      <a:noFill/>
                    </a:lnT>
                    <a:lnB>
                      <a:noFill/>
                    </a:lnB>
                  </a:tcPr>
                </a:tc>
                <a:extLst>
                  <a:ext uri="{0D108BD9-81ED-4DB2-BD59-A6C34878D82A}">
                    <a16:rowId xmlns:a16="http://schemas.microsoft.com/office/drawing/2014/main" val="3044031155"/>
                  </a:ext>
                </a:extLst>
              </a:tr>
              <a:tr h="145789">
                <a:tc>
                  <a:txBody>
                    <a:bodyPr/>
                    <a:lstStyle/>
                    <a:p>
                      <a:pPr algn="r" fontAlgn="b"/>
                      <a:r>
                        <a:rPr lang="en-US" sz="900" b="0" i="0" u="none" strike="noStrike">
                          <a:solidFill>
                            <a:srgbClr val="000000"/>
                          </a:solidFill>
                          <a:effectLst/>
                          <a:latin typeface="Calibri" panose="020F0502020204030204" pitchFamily="34" charset="0"/>
                        </a:rPr>
                        <a:t>5135</a:t>
                      </a:r>
                    </a:p>
                  </a:txBody>
                  <a:tcPr marL="6834" marR="6834" marT="6834"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YOR383C</a:t>
                      </a:r>
                    </a:p>
                  </a:txBody>
                  <a:tcPr marL="6834" marR="6834" marT="683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chrXV</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4108.75553</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484.518182</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8.48008534</a:t>
                      </a:r>
                    </a:p>
                  </a:txBody>
                  <a:tcPr marL="6834" marR="6834" marT="6834" marB="0" anchor="b">
                    <a:lnL>
                      <a:noFill/>
                    </a:lnL>
                    <a:lnR>
                      <a:noFill/>
                    </a:lnR>
                    <a:lnT>
                      <a:noFill/>
                    </a:lnT>
                    <a:lnB>
                      <a:noFill/>
                    </a:lnB>
                  </a:tcPr>
                </a:tc>
                <a:extLst>
                  <a:ext uri="{0D108BD9-81ED-4DB2-BD59-A6C34878D82A}">
                    <a16:rowId xmlns:a16="http://schemas.microsoft.com/office/drawing/2014/main" val="1457214526"/>
                  </a:ext>
                </a:extLst>
              </a:tr>
              <a:tr h="145789">
                <a:tc>
                  <a:txBody>
                    <a:bodyPr/>
                    <a:lstStyle/>
                    <a:p>
                      <a:pPr algn="r" fontAlgn="b"/>
                      <a:r>
                        <a:rPr lang="en-US" sz="900" b="0" i="0" u="none" strike="noStrike">
                          <a:solidFill>
                            <a:srgbClr val="000000"/>
                          </a:solidFill>
                          <a:effectLst/>
                          <a:latin typeface="Calibri" panose="020F0502020204030204" pitchFamily="34" charset="0"/>
                        </a:rPr>
                        <a:t>4884</a:t>
                      </a:r>
                    </a:p>
                  </a:txBody>
                  <a:tcPr marL="6834" marR="6834" marT="6834"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YOR100C</a:t>
                      </a:r>
                    </a:p>
                  </a:txBody>
                  <a:tcPr marL="6834" marR="6834" marT="683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chrXV</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2531.48832</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310.149804</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8.16214711</a:t>
                      </a:r>
                    </a:p>
                  </a:txBody>
                  <a:tcPr marL="6834" marR="6834" marT="6834" marB="0" anchor="b">
                    <a:lnL>
                      <a:noFill/>
                    </a:lnL>
                    <a:lnR>
                      <a:noFill/>
                    </a:lnR>
                    <a:lnT>
                      <a:noFill/>
                    </a:lnT>
                    <a:lnB>
                      <a:noFill/>
                    </a:lnB>
                  </a:tcPr>
                </a:tc>
                <a:extLst>
                  <a:ext uri="{0D108BD9-81ED-4DB2-BD59-A6C34878D82A}">
                    <a16:rowId xmlns:a16="http://schemas.microsoft.com/office/drawing/2014/main" val="3391752616"/>
                  </a:ext>
                </a:extLst>
              </a:tr>
              <a:tr h="145789">
                <a:tc>
                  <a:txBody>
                    <a:bodyPr/>
                    <a:lstStyle/>
                    <a:p>
                      <a:pPr algn="r" fontAlgn="b"/>
                      <a:r>
                        <a:rPr lang="en-US" sz="900" b="0" i="0" u="none" strike="noStrike">
                          <a:solidFill>
                            <a:srgbClr val="000000"/>
                          </a:solidFill>
                          <a:effectLst/>
                          <a:latin typeface="Calibri" panose="020F0502020204030204" pitchFamily="34" charset="0"/>
                        </a:rPr>
                        <a:t>2420</a:t>
                      </a:r>
                    </a:p>
                  </a:txBody>
                  <a:tcPr marL="6834" marR="6834" marT="6834"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YHR136C</a:t>
                      </a:r>
                    </a:p>
                  </a:txBody>
                  <a:tcPr marL="6834" marR="6834" marT="683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chrVIII</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459.055823</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56.4806037</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8.12767203</a:t>
                      </a:r>
                    </a:p>
                  </a:txBody>
                  <a:tcPr marL="6834" marR="6834" marT="6834" marB="0" anchor="b">
                    <a:lnL>
                      <a:noFill/>
                    </a:lnL>
                    <a:lnR>
                      <a:noFill/>
                    </a:lnR>
                    <a:lnT>
                      <a:noFill/>
                    </a:lnT>
                    <a:lnB>
                      <a:noFill/>
                    </a:lnB>
                  </a:tcPr>
                </a:tc>
                <a:extLst>
                  <a:ext uri="{0D108BD9-81ED-4DB2-BD59-A6C34878D82A}">
                    <a16:rowId xmlns:a16="http://schemas.microsoft.com/office/drawing/2014/main" val="434105105"/>
                  </a:ext>
                </a:extLst>
              </a:tr>
              <a:tr h="145789">
                <a:tc>
                  <a:txBody>
                    <a:bodyPr/>
                    <a:lstStyle/>
                    <a:p>
                      <a:pPr algn="r" fontAlgn="b"/>
                      <a:r>
                        <a:rPr lang="en-US" sz="900" b="0" i="0" u="none" strike="noStrike">
                          <a:solidFill>
                            <a:srgbClr val="000000"/>
                          </a:solidFill>
                          <a:effectLst/>
                          <a:latin typeface="Calibri" panose="020F0502020204030204" pitchFamily="34" charset="0"/>
                        </a:rPr>
                        <a:t>2889</a:t>
                      </a:r>
                    </a:p>
                  </a:txBody>
                  <a:tcPr marL="6834" marR="6834" marT="6834"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YJL217W</a:t>
                      </a:r>
                    </a:p>
                  </a:txBody>
                  <a:tcPr marL="6834" marR="6834" marT="683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chrX</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9919.5845</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1264.17053</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7.84671393</a:t>
                      </a:r>
                    </a:p>
                  </a:txBody>
                  <a:tcPr marL="6834" marR="6834" marT="6834" marB="0" anchor="b">
                    <a:lnL>
                      <a:noFill/>
                    </a:lnL>
                    <a:lnR>
                      <a:noFill/>
                    </a:lnR>
                    <a:lnT>
                      <a:noFill/>
                    </a:lnT>
                    <a:lnB>
                      <a:noFill/>
                    </a:lnB>
                  </a:tcPr>
                </a:tc>
                <a:extLst>
                  <a:ext uri="{0D108BD9-81ED-4DB2-BD59-A6C34878D82A}">
                    <a16:rowId xmlns:a16="http://schemas.microsoft.com/office/drawing/2014/main" val="2955055911"/>
                  </a:ext>
                </a:extLst>
              </a:tr>
              <a:tr h="145789">
                <a:tc>
                  <a:txBody>
                    <a:bodyPr/>
                    <a:lstStyle/>
                    <a:p>
                      <a:pPr algn="r" fontAlgn="b"/>
                      <a:r>
                        <a:rPr lang="en-US" sz="900" b="0" i="0" u="none" strike="noStrike">
                          <a:solidFill>
                            <a:srgbClr val="000000"/>
                          </a:solidFill>
                          <a:effectLst/>
                          <a:latin typeface="Calibri" panose="020F0502020204030204" pitchFamily="34" charset="0"/>
                        </a:rPr>
                        <a:t>3553</a:t>
                      </a:r>
                    </a:p>
                  </a:txBody>
                  <a:tcPr marL="6834" marR="6834" marT="6834"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YLR174W</a:t>
                      </a:r>
                    </a:p>
                  </a:txBody>
                  <a:tcPr marL="6834" marR="6834" marT="683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chrXII</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4568.98504</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586.112415</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7.79540738</a:t>
                      </a:r>
                    </a:p>
                  </a:txBody>
                  <a:tcPr marL="6834" marR="6834" marT="6834" marB="0" anchor="b">
                    <a:lnL>
                      <a:noFill/>
                    </a:lnL>
                    <a:lnR>
                      <a:noFill/>
                    </a:lnR>
                    <a:lnT>
                      <a:noFill/>
                    </a:lnT>
                    <a:lnB>
                      <a:noFill/>
                    </a:lnB>
                  </a:tcPr>
                </a:tc>
                <a:extLst>
                  <a:ext uri="{0D108BD9-81ED-4DB2-BD59-A6C34878D82A}">
                    <a16:rowId xmlns:a16="http://schemas.microsoft.com/office/drawing/2014/main" val="3840711884"/>
                  </a:ext>
                </a:extLst>
              </a:tr>
              <a:tr h="145789">
                <a:tc>
                  <a:txBody>
                    <a:bodyPr/>
                    <a:lstStyle/>
                    <a:p>
                      <a:pPr algn="r" fontAlgn="b"/>
                      <a:r>
                        <a:rPr lang="en-US" sz="900" b="0" i="0" u="none" strike="noStrike">
                          <a:solidFill>
                            <a:srgbClr val="000000"/>
                          </a:solidFill>
                          <a:effectLst/>
                          <a:latin typeface="Calibri" panose="020F0502020204030204" pitchFamily="34" charset="0"/>
                        </a:rPr>
                        <a:t>5514</a:t>
                      </a:r>
                    </a:p>
                  </a:txBody>
                  <a:tcPr marL="6834" marR="6834" marT="683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YPR124W</a:t>
                      </a:r>
                    </a:p>
                  </a:txBody>
                  <a:tcPr marL="6834" marR="6834" marT="683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chrXVI</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2552.81484</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336.669156</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7.58256228</a:t>
                      </a:r>
                    </a:p>
                  </a:txBody>
                  <a:tcPr marL="6834" marR="6834" marT="6834" marB="0" anchor="b">
                    <a:lnL>
                      <a:noFill/>
                    </a:lnL>
                    <a:lnR>
                      <a:noFill/>
                    </a:lnR>
                    <a:lnT>
                      <a:noFill/>
                    </a:lnT>
                    <a:lnB>
                      <a:noFill/>
                    </a:lnB>
                  </a:tcPr>
                </a:tc>
                <a:extLst>
                  <a:ext uri="{0D108BD9-81ED-4DB2-BD59-A6C34878D82A}">
                    <a16:rowId xmlns:a16="http://schemas.microsoft.com/office/drawing/2014/main" val="130445113"/>
                  </a:ext>
                </a:extLst>
              </a:tr>
              <a:tr h="145789">
                <a:tc>
                  <a:txBody>
                    <a:bodyPr/>
                    <a:lstStyle/>
                    <a:p>
                      <a:pPr algn="r" fontAlgn="b"/>
                      <a:r>
                        <a:rPr lang="en-US" sz="900" b="0" i="0" u="none" strike="noStrike">
                          <a:solidFill>
                            <a:srgbClr val="000000"/>
                          </a:solidFill>
                          <a:effectLst/>
                          <a:latin typeface="Calibri" panose="020F0502020204030204" pitchFamily="34" charset="0"/>
                        </a:rPr>
                        <a:t>2023</a:t>
                      </a:r>
                    </a:p>
                  </a:txBody>
                  <a:tcPr marL="6834" marR="6834" marT="6834"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YGR067C</a:t>
                      </a:r>
                    </a:p>
                  </a:txBody>
                  <a:tcPr marL="6834" marR="6834" marT="683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chrVII</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1845.75847</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246.264993</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7.49500955</a:t>
                      </a:r>
                    </a:p>
                  </a:txBody>
                  <a:tcPr marL="6834" marR="6834" marT="6834" marB="0" anchor="b">
                    <a:lnL>
                      <a:noFill/>
                    </a:lnL>
                    <a:lnR>
                      <a:noFill/>
                    </a:lnR>
                    <a:lnT>
                      <a:noFill/>
                    </a:lnT>
                    <a:lnB>
                      <a:noFill/>
                    </a:lnB>
                  </a:tcPr>
                </a:tc>
                <a:extLst>
                  <a:ext uri="{0D108BD9-81ED-4DB2-BD59-A6C34878D82A}">
                    <a16:rowId xmlns:a16="http://schemas.microsoft.com/office/drawing/2014/main" val="2635021234"/>
                  </a:ext>
                </a:extLst>
              </a:tr>
              <a:tr h="145789">
                <a:tc>
                  <a:txBody>
                    <a:bodyPr/>
                    <a:lstStyle/>
                    <a:p>
                      <a:pPr algn="r" fontAlgn="b"/>
                      <a:r>
                        <a:rPr lang="en-US" sz="900" b="0" i="0" u="none" strike="noStrike">
                          <a:solidFill>
                            <a:srgbClr val="000000"/>
                          </a:solidFill>
                          <a:effectLst/>
                          <a:latin typeface="Calibri" panose="020F0502020204030204" pitchFamily="34" charset="0"/>
                        </a:rPr>
                        <a:t>3399</a:t>
                      </a:r>
                    </a:p>
                  </a:txBody>
                  <a:tcPr marL="6834" marR="6834" marT="6834"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YLL061W</a:t>
                      </a:r>
                    </a:p>
                  </a:txBody>
                  <a:tcPr marL="6834" marR="6834" marT="683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chrXII</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5790.7888</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775.197097</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7.47008576</a:t>
                      </a:r>
                    </a:p>
                  </a:txBody>
                  <a:tcPr marL="6834" marR="6834" marT="6834" marB="0" anchor="b">
                    <a:lnL>
                      <a:noFill/>
                    </a:lnL>
                    <a:lnR>
                      <a:noFill/>
                    </a:lnR>
                    <a:lnT>
                      <a:noFill/>
                    </a:lnT>
                    <a:lnB>
                      <a:noFill/>
                    </a:lnB>
                  </a:tcPr>
                </a:tc>
                <a:extLst>
                  <a:ext uri="{0D108BD9-81ED-4DB2-BD59-A6C34878D82A}">
                    <a16:rowId xmlns:a16="http://schemas.microsoft.com/office/drawing/2014/main" val="512906092"/>
                  </a:ext>
                </a:extLst>
              </a:tr>
              <a:tr h="145789">
                <a:tc>
                  <a:txBody>
                    <a:bodyPr/>
                    <a:lstStyle/>
                    <a:p>
                      <a:pPr algn="r" fontAlgn="b"/>
                      <a:r>
                        <a:rPr lang="en-US" sz="900" b="0" i="0" u="none" strike="noStrike">
                          <a:solidFill>
                            <a:srgbClr val="000000"/>
                          </a:solidFill>
                          <a:effectLst/>
                          <a:latin typeface="Calibri" panose="020F0502020204030204" pitchFamily="34" charset="0"/>
                        </a:rPr>
                        <a:t>2651</a:t>
                      </a:r>
                    </a:p>
                  </a:txBody>
                  <a:tcPr marL="6834" marR="6834" marT="6834"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YIL162W</a:t>
                      </a:r>
                    </a:p>
                  </a:txBody>
                  <a:tcPr marL="6834" marR="6834" marT="683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chrIX</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6509.03562</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873.30034</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7.4533758</a:t>
                      </a:r>
                    </a:p>
                  </a:txBody>
                  <a:tcPr marL="6834" marR="6834" marT="6834" marB="0" anchor="b">
                    <a:lnL>
                      <a:noFill/>
                    </a:lnL>
                    <a:lnR>
                      <a:noFill/>
                    </a:lnR>
                    <a:lnT>
                      <a:noFill/>
                    </a:lnT>
                    <a:lnB>
                      <a:noFill/>
                    </a:lnB>
                  </a:tcPr>
                </a:tc>
                <a:extLst>
                  <a:ext uri="{0D108BD9-81ED-4DB2-BD59-A6C34878D82A}">
                    <a16:rowId xmlns:a16="http://schemas.microsoft.com/office/drawing/2014/main" val="2529454894"/>
                  </a:ext>
                </a:extLst>
              </a:tr>
              <a:tr h="145789">
                <a:tc>
                  <a:txBody>
                    <a:bodyPr/>
                    <a:lstStyle/>
                    <a:p>
                      <a:pPr algn="r" fontAlgn="b"/>
                      <a:r>
                        <a:rPr lang="en-US" sz="900" b="0" i="0" u="none" strike="noStrike">
                          <a:solidFill>
                            <a:srgbClr val="000000"/>
                          </a:solidFill>
                          <a:effectLst/>
                          <a:latin typeface="Calibri" panose="020F0502020204030204" pitchFamily="34" charset="0"/>
                        </a:rPr>
                        <a:t>3104</a:t>
                      </a:r>
                    </a:p>
                  </a:txBody>
                  <a:tcPr marL="6834" marR="6834" marT="6834"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YKL068W-A</a:t>
                      </a:r>
                    </a:p>
                  </a:txBody>
                  <a:tcPr marL="6834" marR="6834" marT="6834"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chrXI</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6240.96335</a:t>
                      </a:r>
                    </a:p>
                  </a:txBody>
                  <a:tcPr marL="6834" marR="6834" marT="6834"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871.672305</a:t>
                      </a:r>
                    </a:p>
                  </a:txBody>
                  <a:tcPr marL="6834" marR="6834" marT="6834"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7.15975868</a:t>
                      </a:r>
                    </a:p>
                  </a:txBody>
                  <a:tcPr marL="6834" marR="6834" marT="6834" marB="0" anchor="b">
                    <a:lnL>
                      <a:noFill/>
                    </a:lnL>
                    <a:lnR>
                      <a:noFill/>
                    </a:lnR>
                    <a:lnT>
                      <a:noFill/>
                    </a:lnT>
                    <a:lnB>
                      <a:noFill/>
                    </a:lnB>
                  </a:tcPr>
                </a:tc>
                <a:extLst>
                  <a:ext uri="{0D108BD9-81ED-4DB2-BD59-A6C34878D82A}">
                    <a16:rowId xmlns:a16="http://schemas.microsoft.com/office/drawing/2014/main" val="1615317322"/>
                  </a:ext>
                </a:extLst>
              </a:tr>
            </a:tbl>
          </a:graphicData>
        </a:graphic>
      </p:graphicFrame>
      <p:sp>
        <p:nvSpPr>
          <p:cNvPr id="5" name="TextBox 4">
            <a:extLst>
              <a:ext uri="{FF2B5EF4-FFF2-40B4-BE49-F238E27FC236}">
                <a16:creationId xmlns:a16="http://schemas.microsoft.com/office/drawing/2014/main" id="{A6CDA3E5-EE19-DF4E-A4F2-60055D172139}"/>
              </a:ext>
            </a:extLst>
          </p:cNvPr>
          <p:cNvSpPr txBox="1"/>
          <p:nvPr/>
        </p:nvSpPr>
        <p:spPr>
          <a:xfrm>
            <a:off x="5364480" y="6473952"/>
            <a:ext cx="2463623" cy="369332"/>
          </a:xfrm>
          <a:prstGeom prst="rect">
            <a:avLst/>
          </a:prstGeom>
          <a:noFill/>
        </p:spPr>
        <p:txBody>
          <a:bodyPr wrap="none" rtlCol="0">
            <a:spAutoFit/>
          </a:bodyPr>
          <a:lstStyle/>
          <a:p>
            <a:r>
              <a:rPr lang="en-US" dirty="0"/>
              <a:t>Metabolic genes mostly </a:t>
            </a:r>
          </a:p>
        </p:txBody>
      </p:sp>
    </p:spTree>
    <p:extLst>
      <p:ext uri="{BB962C8B-B14F-4D97-AF65-F5344CB8AC3E}">
        <p14:creationId xmlns:p14="http://schemas.microsoft.com/office/powerpoint/2010/main" val="1621966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26B4F3A-9B4A-B140-A555-5119538C3DCC}"/>
              </a:ext>
            </a:extLst>
          </p:cNvPr>
          <p:cNvPicPr>
            <a:picLocks noChangeAspect="1"/>
          </p:cNvPicPr>
          <p:nvPr/>
        </p:nvPicPr>
        <p:blipFill>
          <a:blip r:embed="rId2"/>
          <a:stretch>
            <a:fillRect/>
          </a:stretch>
        </p:blipFill>
        <p:spPr>
          <a:xfrm>
            <a:off x="6096000" y="0"/>
            <a:ext cx="6400800" cy="6400800"/>
          </a:xfrm>
          <a:prstGeom prst="rect">
            <a:avLst/>
          </a:prstGeom>
        </p:spPr>
      </p:pic>
      <p:pic>
        <p:nvPicPr>
          <p:cNvPr id="5" name="Picture 4">
            <a:extLst>
              <a:ext uri="{FF2B5EF4-FFF2-40B4-BE49-F238E27FC236}">
                <a16:creationId xmlns:a16="http://schemas.microsoft.com/office/drawing/2014/main" id="{B8493A6F-54D9-5F46-989E-E767D1EE9477}"/>
              </a:ext>
            </a:extLst>
          </p:cNvPr>
          <p:cNvPicPr>
            <a:picLocks noChangeAspect="1"/>
          </p:cNvPicPr>
          <p:nvPr/>
        </p:nvPicPr>
        <p:blipFill>
          <a:blip r:embed="rId3"/>
          <a:stretch>
            <a:fillRect/>
          </a:stretch>
        </p:blipFill>
        <p:spPr>
          <a:xfrm>
            <a:off x="-304800" y="0"/>
            <a:ext cx="6400800" cy="6400800"/>
          </a:xfrm>
          <a:prstGeom prst="rect">
            <a:avLst/>
          </a:prstGeom>
        </p:spPr>
      </p:pic>
      <p:graphicFrame>
        <p:nvGraphicFramePr>
          <p:cNvPr id="4" name="Table 3">
            <a:extLst>
              <a:ext uri="{FF2B5EF4-FFF2-40B4-BE49-F238E27FC236}">
                <a16:creationId xmlns:a16="http://schemas.microsoft.com/office/drawing/2014/main" id="{A2A2F711-08D5-4046-9213-085D316CD192}"/>
              </a:ext>
            </a:extLst>
          </p:cNvPr>
          <p:cNvGraphicFramePr>
            <a:graphicFrameLocks noGrp="1"/>
          </p:cNvGraphicFramePr>
          <p:nvPr>
            <p:extLst>
              <p:ext uri="{D42A27DB-BD31-4B8C-83A1-F6EECF244321}">
                <p14:modId xmlns:p14="http://schemas.microsoft.com/office/powerpoint/2010/main" val="415876817"/>
              </p:ext>
            </p:extLst>
          </p:nvPr>
        </p:nvGraphicFramePr>
        <p:xfrm>
          <a:off x="2734896" y="-859536"/>
          <a:ext cx="4568112" cy="10259472"/>
        </p:xfrm>
        <a:graphic>
          <a:graphicData uri="http://schemas.openxmlformats.org/drawingml/2006/table">
            <a:tbl>
              <a:tblPr/>
              <a:tblGrid>
                <a:gridCol w="761352">
                  <a:extLst>
                    <a:ext uri="{9D8B030D-6E8A-4147-A177-3AD203B41FA5}">
                      <a16:colId xmlns:a16="http://schemas.microsoft.com/office/drawing/2014/main" val="4235231572"/>
                    </a:ext>
                  </a:extLst>
                </a:gridCol>
                <a:gridCol w="761352">
                  <a:extLst>
                    <a:ext uri="{9D8B030D-6E8A-4147-A177-3AD203B41FA5}">
                      <a16:colId xmlns:a16="http://schemas.microsoft.com/office/drawing/2014/main" val="2360476534"/>
                    </a:ext>
                  </a:extLst>
                </a:gridCol>
                <a:gridCol w="761352">
                  <a:extLst>
                    <a:ext uri="{9D8B030D-6E8A-4147-A177-3AD203B41FA5}">
                      <a16:colId xmlns:a16="http://schemas.microsoft.com/office/drawing/2014/main" val="198550576"/>
                    </a:ext>
                  </a:extLst>
                </a:gridCol>
                <a:gridCol w="761352">
                  <a:extLst>
                    <a:ext uri="{9D8B030D-6E8A-4147-A177-3AD203B41FA5}">
                      <a16:colId xmlns:a16="http://schemas.microsoft.com/office/drawing/2014/main" val="12973910"/>
                    </a:ext>
                  </a:extLst>
                </a:gridCol>
                <a:gridCol w="761352">
                  <a:extLst>
                    <a:ext uri="{9D8B030D-6E8A-4147-A177-3AD203B41FA5}">
                      <a16:colId xmlns:a16="http://schemas.microsoft.com/office/drawing/2014/main" val="2817669800"/>
                    </a:ext>
                  </a:extLst>
                </a:gridCol>
                <a:gridCol w="761352">
                  <a:extLst>
                    <a:ext uri="{9D8B030D-6E8A-4147-A177-3AD203B41FA5}">
                      <a16:colId xmlns:a16="http://schemas.microsoft.com/office/drawing/2014/main" val="2417175435"/>
                    </a:ext>
                  </a:extLst>
                </a:gridCol>
              </a:tblGrid>
              <a:tr h="229697">
                <a:tc>
                  <a:txBody>
                    <a:bodyPr/>
                    <a:lstStyle/>
                    <a:p>
                      <a:pPr algn="l" fontAlgn="b"/>
                      <a:endParaRPr lang="en-US" sz="1100" b="0" i="0" u="none" strike="noStrike">
                        <a:solidFill>
                          <a:srgbClr val="000000"/>
                        </a:solidFill>
                        <a:effectLst/>
                        <a:latin typeface="Calibri" panose="020F0502020204030204" pitchFamily="34" charset="0"/>
                      </a:endParaRPr>
                    </a:p>
                  </a:txBody>
                  <a:tcPr marL="3408" marR="3408" marT="3408" marB="0" anchor="b">
                    <a:lnL>
                      <a:noFill/>
                    </a:lnL>
                    <a:lnR>
                      <a:noFill/>
                    </a:lnR>
                    <a:lnT>
                      <a:noFill/>
                    </a:lnT>
                    <a:lnB>
                      <a:noFill/>
                    </a:lnB>
                  </a:tcPr>
                </a:tc>
                <a:tc>
                  <a:txBody>
                    <a:bodyPr/>
                    <a:lstStyle/>
                    <a:p>
                      <a:pPr algn="l" fontAlgn="b"/>
                      <a:r>
                        <a:rPr lang="en-US" sz="1100" b="0" i="0" u="none" strike="noStrike" dirty="0">
                          <a:solidFill>
                            <a:srgbClr val="000000"/>
                          </a:solidFill>
                          <a:effectLst/>
                          <a:latin typeface="Calibri" panose="020F0502020204030204" pitchFamily="34" charset="0"/>
                        </a:rPr>
                        <a:t>genes</a:t>
                      </a:r>
                    </a:p>
                  </a:txBody>
                  <a:tcPr marL="3408" marR="3408" marT="3408"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chr</a:t>
                      </a:r>
                    </a:p>
                  </a:txBody>
                  <a:tcPr marL="3408" marR="3408" marT="3408"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sampleMean</a:t>
                      </a:r>
                    </a:p>
                  </a:txBody>
                  <a:tcPr marL="3408" marR="3408" marT="3408"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ancMean</a:t>
                      </a:r>
                    </a:p>
                  </a:txBody>
                  <a:tcPr marL="3408" marR="3408" marT="3408"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sampleOverAnc</a:t>
                      </a:r>
                    </a:p>
                  </a:txBody>
                  <a:tcPr marL="3408" marR="3408" marT="3408" marB="0" anchor="b">
                    <a:lnL>
                      <a:noFill/>
                    </a:lnL>
                    <a:lnR>
                      <a:noFill/>
                    </a:lnR>
                    <a:lnT>
                      <a:noFill/>
                    </a:lnT>
                    <a:lnB>
                      <a:noFill/>
                    </a:lnB>
                  </a:tcPr>
                </a:tc>
                <a:extLst>
                  <a:ext uri="{0D108BD9-81ED-4DB2-BD59-A6C34878D82A}">
                    <a16:rowId xmlns:a16="http://schemas.microsoft.com/office/drawing/2014/main" val="3187298809"/>
                  </a:ext>
                </a:extLst>
              </a:tr>
              <a:tr h="124371">
                <a:tc>
                  <a:txBody>
                    <a:bodyPr/>
                    <a:lstStyle/>
                    <a:p>
                      <a:pPr algn="r" fontAlgn="b"/>
                      <a:r>
                        <a:rPr lang="en-US" sz="1100" b="0" i="0" u="none" strike="noStrike">
                          <a:solidFill>
                            <a:srgbClr val="000000"/>
                          </a:solidFill>
                          <a:effectLst/>
                          <a:latin typeface="Calibri" panose="020F0502020204030204" pitchFamily="34" charset="0"/>
                        </a:rPr>
                        <a:t>194</a:t>
                      </a:r>
                    </a:p>
                  </a:txBody>
                  <a:tcPr marL="3408" marR="3408" marT="3408" marB="0" anchor="b">
                    <a:lnL>
                      <a:noFill/>
                    </a:lnL>
                    <a:lnR>
                      <a:noFill/>
                    </a:lnR>
                    <a:lnT>
                      <a:noFill/>
                    </a:lnT>
                    <a:lnB>
                      <a:noFill/>
                    </a:lnB>
                  </a:tcPr>
                </a:tc>
                <a:tc>
                  <a:txBody>
                    <a:bodyPr/>
                    <a:lstStyle/>
                    <a:p>
                      <a:pPr algn="l" fontAlgn="b"/>
                      <a:r>
                        <a:rPr lang="en-US" sz="1100" b="0" i="0" u="none" strike="noStrike" dirty="0">
                          <a:solidFill>
                            <a:srgbClr val="000000"/>
                          </a:solidFill>
                          <a:effectLst/>
                          <a:latin typeface="Calibri" panose="020F0502020204030204" pitchFamily="34" charset="0"/>
                        </a:rPr>
                        <a:t>YBR012C</a:t>
                      </a:r>
                    </a:p>
                  </a:txBody>
                  <a:tcPr marL="3408" marR="3408" marT="3408"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chrII</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622.261527</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19.1679291</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32.4636806</a:t>
                      </a:r>
                    </a:p>
                  </a:txBody>
                  <a:tcPr marL="3408" marR="3408" marT="3408" marB="0" anchor="b">
                    <a:lnL>
                      <a:noFill/>
                    </a:lnL>
                    <a:lnR>
                      <a:noFill/>
                    </a:lnR>
                    <a:lnT>
                      <a:noFill/>
                    </a:lnT>
                    <a:lnB>
                      <a:noFill/>
                    </a:lnB>
                  </a:tcPr>
                </a:tc>
                <a:extLst>
                  <a:ext uri="{0D108BD9-81ED-4DB2-BD59-A6C34878D82A}">
                    <a16:rowId xmlns:a16="http://schemas.microsoft.com/office/drawing/2014/main" val="3145382850"/>
                  </a:ext>
                </a:extLst>
              </a:tr>
              <a:tr h="124371">
                <a:tc>
                  <a:txBody>
                    <a:bodyPr/>
                    <a:lstStyle/>
                    <a:p>
                      <a:pPr algn="r" fontAlgn="b"/>
                      <a:r>
                        <a:rPr lang="en-US" sz="1100" b="0" i="0" u="none" strike="noStrike">
                          <a:solidFill>
                            <a:srgbClr val="000000"/>
                          </a:solidFill>
                          <a:effectLst/>
                          <a:latin typeface="Calibri" panose="020F0502020204030204" pitchFamily="34" charset="0"/>
                        </a:rPr>
                        <a:t>2470</a:t>
                      </a:r>
                    </a:p>
                  </a:txBody>
                  <a:tcPr marL="3408" marR="3408" marT="3408" marB="0" anchor="b">
                    <a:lnL>
                      <a:noFill/>
                    </a:lnL>
                    <a:lnR>
                      <a:noFill/>
                    </a:lnR>
                    <a:lnT>
                      <a:noFill/>
                    </a:lnT>
                    <a:lnB>
                      <a:noFill/>
                    </a:lnB>
                  </a:tcPr>
                </a:tc>
                <a:tc>
                  <a:txBody>
                    <a:bodyPr/>
                    <a:lstStyle/>
                    <a:p>
                      <a:pPr algn="l" fontAlgn="b"/>
                      <a:r>
                        <a:rPr lang="en-US" sz="1100" b="0" i="0" u="none" strike="noStrike" dirty="0">
                          <a:solidFill>
                            <a:srgbClr val="000000"/>
                          </a:solidFill>
                          <a:effectLst/>
                          <a:latin typeface="Calibri" panose="020F0502020204030204" pitchFamily="34" charset="0"/>
                        </a:rPr>
                        <a:t>YHR216W</a:t>
                      </a:r>
                    </a:p>
                  </a:txBody>
                  <a:tcPr marL="3408" marR="3408" marT="3408"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chrVIII</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4778.08683</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252.768174</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18.9030397</a:t>
                      </a:r>
                    </a:p>
                  </a:txBody>
                  <a:tcPr marL="3408" marR="3408" marT="3408" marB="0" anchor="b">
                    <a:lnL>
                      <a:noFill/>
                    </a:lnL>
                    <a:lnR>
                      <a:noFill/>
                    </a:lnR>
                    <a:lnT>
                      <a:noFill/>
                    </a:lnT>
                    <a:lnB>
                      <a:noFill/>
                    </a:lnB>
                  </a:tcPr>
                </a:tc>
                <a:extLst>
                  <a:ext uri="{0D108BD9-81ED-4DB2-BD59-A6C34878D82A}">
                    <a16:rowId xmlns:a16="http://schemas.microsoft.com/office/drawing/2014/main" val="3733524817"/>
                  </a:ext>
                </a:extLst>
              </a:tr>
              <a:tr h="124371">
                <a:tc>
                  <a:txBody>
                    <a:bodyPr/>
                    <a:lstStyle/>
                    <a:p>
                      <a:pPr algn="r" fontAlgn="b"/>
                      <a:r>
                        <a:rPr lang="en-US" sz="1100" b="0" i="0" u="none" strike="noStrike">
                          <a:solidFill>
                            <a:srgbClr val="000000"/>
                          </a:solidFill>
                          <a:effectLst/>
                          <a:latin typeface="Calibri" panose="020F0502020204030204" pitchFamily="34" charset="0"/>
                        </a:rPr>
                        <a:t>2430</a:t>
                      </a:r>
                    </a:p>
                  </a:txBody>
                  <a:tcPr marL="3408" marR="3408" marT="3408"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YHR174W</a:t>
                      </a:r>
                    </a:p>
                  </a:txBody>
                  <a:tcPr marL="3408" marR="3408" marT="3408"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chrVIII</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105870.615</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5798.54882</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18.2581225</a:t>
                      </a:r>
                    </a:p>
                  </a:txBody>
                  <a:tcPr marL="3408" marR="3408" marT="3408" marB="0" anchor="b">
                    <a:lnL>
                      <a:noFill/>
                    </a:lnL>
                    <a:lnR>
                      <a:noFill/>
                    </a:lnR>
                    <a:lnT>
                      <a:noFill/>
                    </a:lnT>
                    <a:lnB>
                      <a:noFill/>
                    </a:lnB>
                  </a:tcPr>
                </a:tc>
                <a:extLst>
                  <a:ext uri="{0D108BD9-81ED-4DB2-BD59-A6C34878D82A}">
                    <a16:rowId xmlns:a16="http://schemas.microsoft.com/office/drawing/2014/main" val="3738838086"/>
                  </a:ext>
                </a:extLst>
              </a:tr>
              <a:tr h="124371">
                <a:tc>
                  <a:txBody>
                    <a:bodyPr/>
                    <a:lstStyle/>
                    <a:p>
                      <a:pPr algn="r" fontAlgn="b"/>
                      <a:r>
                        <a:rPr lang="en-US" sz="1100" b="0" i="0" u="none" strike="noStrike">
                          <a:solidFill>
                            <a:srgbClr val="000000"/>
                          </a:solidFill>
                          <a:effectLst/>
                          <a:latin typeface="Calibri" panose="020F0502020204030204" pitchFamily="34" charset="0"/>
                        </a:rPr>
                        <a:t>1709</a:t>
                      </a:r>
                    </a:p>
                  </a:txBody>
                  <a:tcPr marL="3408" marR="3408" marT="3408"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YFR055W</a:t>
                      </a:r>
                    </a:p>
                  </a:txBody>
                  <a:tcPr marL="3408" marR="3408" marT="3408"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chrVI</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487.40288</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27.3842387</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17.7986646</a:t>
                      </a:r>
                    </a:p>
                  </a:txBody>
                  <a:tcPr marL="3408" marR="3408" marT="3408" marB="0" anchor="b">
                    <a:lnL>
                      <a:noFill/>
                    </a:lnL>
                    <a:lnR>
                      <a:noFill/>
                    </a:lnR>
                    <a:lnT>
                      <a:noFill/>
                    </a:lnT>
                    <a:lnB>
                      <a:noFill/>
                    </a:lnB>
                  </a:tcPr>
                </a:tc>
                <a:extLst>
                  <a:ext uri="{0D108BD9-81ED-4DB2-BD59-A6C34878D82A}">
                    <a16:rowId xmlns:a16="http://schemas.microsoft.com/office/drawing/2014/main" val="755574042"/>
                  </a:ext>
                </a:extLst>
              </a:tr>
              <a:tr h="124371">
                <a:tc>
                  <a:txBody>
                    <a:bodyPr/>
                    <a:lstStyle/>
                    <a:p>
                      <a:pPr algn="r" fontAlgn="b"/>
                      <a:r>
                        <a:rPr lang="en-US" sz="1100" b="0" i="0" u="none" strike="noStrike">
                          <a:solidFill>
                            <a:srgbClr val="000000"/>
                          </a:solidFill>
                          <a:effectLst/>
                          <a:latin typeface="Calibri" panose="020F0502020204030204" pitchFamily="34" charset="0"/>
                        </a:rPr>
                        <a:t>1915</a:t>
                      </a:r>
                    </a:p>
                  </a:txBody>
                  <a:tcPr marL="3408" marR="3408" marT="3408"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YGL234W</a:t>
                      </a:r>
                    </a:p>
                  </a:txBody>
                  <a:tcPr marL="3408" marR="3408" marT="3408"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chrVII</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5321.80152</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307.26176</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17.3200906</a:t>
                      </a:r>
                    </a:p>
                  </a:txBody>
                  <a:tcPr marL="3408" marR="3408" marT="3408" marB="0" anchor="b">
                    <a:lnL>
                      <a:noFill/>
                    </a:lnL>
                    <a:lnR>
                      <a:noFill/>
                    </a:lnR>
                    <a:lnT>
                      <a:noFill/>
                    </a:lnT>
                    <a:lnB>
                      <a:noFill/>
                    </a:lnB>
                  </a:tcPr>
                </a:tc>
                <a:extLst>
                  <a:ext uri="{0D108BD9-81ED-4DB2-BD59-A6C34878D82A}">
                    <a16:rowId xmlns:a16="http://schemas.microsoft.com/office/drawing/2014/main" val="3023581019"/>
                  </a:ext>
                </a:extLst>
              </a:tr>
              <a:tr h="124371">
                <a:tc>
                  <a:txBody>
                    <a:bodyPr/>
                    <a:lstStyle/>
                    <a:p>
                      <a:pPr algn="r" fontAlgn="b"/>
                      <a:r>
                        <a:rPr lang="en-US" sz="1100" b="0" i="0" u="none" strike="noStrike">
                          <a:solidFill>
                            <a:srgbClr val="000000"/>
                          </a:solidFill>
                          <a:effectLst/>
                          <a:latin typeface="Calibri" panose="020F0502020204030204" pitchFamily="34" charset="0"/>
                        </a:rPr>
                        <a:t>1156</a:t>
                      </a:r>
                    </a:p>
                  </a:txBody>
                  <a:tcPr marL="3408" marR="3408" marT="3408" marB="0" anchor="b">
                    <a:lnL>
                      <a:noFill/>
                    </a:lnL>
                    <a:lnR>
                      <a:noFill/>
                    </a:lnR>
                    <a:lnT>
                      <a:noFill/>
                    </a:lnT>
                    <a:lnB>
                      <a:noFill/>
                    </a:lnB>
                  </a:tcPr>
                </a:tc>
                <a:tc>
                  <a:txBody>
                    <a:bodyPr/>
                    <a:lstStyle/>
                    <a:p>
                      <a:pPr algn="l" fontAlgn="b"/>
                      <a:r>
                        <a:rPr lang="en-US" sz="1100" b="0" i="0" u="none" strike="noStrike" dirty="0">
                          <a:solidFill>
                            <a:srgbClr val="000000"/>
                          </a:solidFill>
                          <a:effectLst/>
                          <a:latin typeface="Calibri" panose="020F0502020204030204" pitchFamily="34" charset="0"/>
                        </a:rPr>
                        <a:t>YDR345C</a:t>
                      </a:r>
                    </a:p>
                  </a:txBody>
                  <a:tcPr marL="3408" marR="3408" marT="3408"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chrIV</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10894.7372</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663.632577</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16.416821</a:t>
                      </a:r>
                    </a:p>
                  </a:txBody>
                  <a:tcPr marL="3408" marR="3408" marT="3408" marB="0" anchor="b">
                    <a:lnL>
                      <a:noFill/>
                    </a:lnL>
                    <a:lnR>
                      <a:noFill/>
                    </a:lnR>
                    <a:lnT>
                      <a:noFill/>
                    </a:lnT>
                    <a:lnB>
                      <a:noFill/>
                    </a:lnB>
                  </a:tcPr>
                </a:tc>
                <a:extLst>
                  <a:ext uri="{0D108BD9-81ED-4DB2-BD59-A6C34878D82A}">
                    <a16:rowId xmlns:a16="http://schemas.microsoft.com/office/drawing/2014/main" val="83211958"/>
                  </a:ext>
                </a:extLst>
              </a:tr>
              <a:tr h="124371">
                <a:tc>
                  <a:txBody>
                    <a:bodyPr/>
                    <a:lstStyle/>
                    <a:p>
                      <a:pPr algn="r" fontAlgn="b"/>
                      <a:r>
                        <a:rPr lang="en-US" sz="1100" b="0" i="0" u="none" strike="noStrike">
                          <a:solidFill>
                            <a:srgbClr val="000000"/>
                          </a:solidFill>
                          <a:effectLst/>
                          <a:latin typeface="Calibri" panose="020F0502020204030204" pitchFamily="34" charset="0"/>
                        </a:rPr>
                        <a:t>2873</a:t>
                      </a:r>
                    </a:p>
                  </a:txBody>
                  <a:tcPr marL="3408" marR="3408" marT="3408"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YJR010W</a:t>
                      </a:r>
                    </a:p>
                  </a:txBody>
                  <a:tcPr marL="3408" marR="3408" marT="3408"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chrX</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8488.79247</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535.168353</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15.8619104</a:t>
                      </a:r>
                    </a:p>
                  </a:txBody>
                  <a:tcPr marL="3408" marR="3408" marT="3408" marB="0" anchor="b">
                    <a:lnL>
                      <a:noFill/>
                    </a:lnL>
                    <a:lnR>
                      <a:noFill/>
                    </a:lnR>
                    <a:lnT>
                      <a:noFill/>
                    </a:lnT>
                    <a:lnB>
                      <a:noFill/>
                    </a:lnB>
                  </a:tcPr>
                </a:tc>
                <a:extLst>
                  <a:ext uri="{0D108BD9-81ED-4DB2-BD59-A6C34878D82A}">
                    <a16:rowId xmlns:a16="http://schemas.microsoft.com/office/drawing/2014/main" val="3219952635"/>
                  </a:ext>
                </a:extLst>
              </a:tr>
              <a:tr h="124371">
                <a:tc>
                  <a:txBody>
                    <a:bodyPr/>
                    <a:lstStyle/>
                    <a:p>
                      <a:pPr algn="r" fontAlgn="b"/>
                      <a:r>
                        <a:rPr lang="en-US" sz="1100" b="0" i="0" u="none" strike="noStrike">
                          <a:solidFill>
                            <a:srgbClr val="000000"/>
                          </a:solidFill>
                          <a:effectLst/>
                          <a:latin typeface="Calibri" panose="020F0502020204030204" pitchFamily="34" charset="0"/>
                        </a:rPr>
                        <a:t>1653</a:t>
                      </a:r>
                    </a:p>
                  </a:txBody>
                  <a:tcPr marL="3408" marR="3408" marT="3408"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YFL056C</a:t>
                      </a:r>
                    </a:p>
                  </a:txBody>
                  <a:tcPr marL="3408" marR="3408" marT="3408"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chrVI</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7715.29421</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510.408989</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15.1159058</a:t>
                      </a:r>
                    </a:p>
                  </a:txBody>
                  <a:tcPr marL="3408" marR="3408" marT="3408" marB="0" anchor="b">
                    <a:lnL>
                      <a:noFill/>
                    </a:lnL>
                    <a:lnR>
                      <a:noFill/>
                    </a:lnR>
                    <a:lnT>
                      <a:noFill/>
                    </a:lnT>
                    <a:lnB>
                      <a:noFill/>
                    </a:lnB>
                  </a:tcPr>
                </a:tc>
                <a:extLst>
                  <a:ext uri="{0D108BD9-81ED-4DB2-BD59-A6C34878D82A}">
                    <a16:rowId xmlns:a16="http://schemas.microsoft.com/office/drawing/2014/main" val="2264552836"/>
                  </a:ext>
                </a:extLst>
              </a:tr>
              <a:tr h="124371">
                <a:tc>
                  <a:txBody>
                    <a:bodyPr/>
                    <a:lstStyle/>
                    <a:p>
                      <a:pPr algn="r" fontAlgn="b"/>
                      <a:r>
                        <a:rPr lang="en-US" sz="1100" b="0" i="0" u="none" strike="noStrike">
                          <a:solidFill>
                            <a:srgbClr val="000000"/>
                          </a:solidFill>
                          <a:effectLst/>
                          <a:latin typeface="Calibri" panose="020F0502020204030204" pitchFamily="34" charset="0"/>
                        </a:rPr>
                        <a:t>10</a:t>
                      </a:r>
                    </a:p>
                  </a:txBody>
                  <a:tcPr marL="3408" marR="3408" marT="3408"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YAL012W</a:t>
                      </a:r>
                    </a:p>
                  </a:txBody>
                  <a:tcPr marL="3408" marR="3408" marT="3408"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chrI</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4700.2367</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325.810619</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14.4262845</a:t>
                      </a:r>
                    </a:p>
                  </a:txBody>
                  <a:tcPr marL="3408" marR="3408" marT="3408" marB="0" anchor="b">
                    <a:lnL>
                      <a:noFill/>
                    </a:lnL>
                    <a:lnR>
                      <a:noFill/>
                    </a:lnR>
                    <a:lnT>
                      <a:noFill/>
                    </a:lnT>
                    <a:lnB>
                      <a:noFill/>
                    </a:lnB>
                  </a:tcPr>
                </a:tc>
                <a:extLst>
                  <a:ext uri="{0D108BD9-81ED-4DB2-BD59-A6C34878D82A}">
                    <a16:rowId xmlns:a16="http://schemas.microsoft.com/office/drawing/2014/main" val="1298752013"/>
                  </a:ext>
                </a:extLst>
              </a:tr>
              <a:tr h="124371">
                <a:tc>
                  <a:txBody>
                    <a:bodyPr/>
                    <a:lstStyle/>
                    <a:p>
                      <a:pPr algn="r" fontAlgn="b"/>
                      <a:r>
                        <a:rPr lang="en-US" sz="1100" b="0" i="0" u="none" strike="noStrike">
                          <a:solidFill>
                            <a:srgbClr val="000000"/>
                          </a:solidFill>
                          <a:effectLst/>
                          <a:latin typeface="Calibri" panose="020F0502020204030204" pitchFamily="34" charset="0"/>
                        </a:rPr>
                        <a:t>2017</a:t>
                      </a:r>
                    </a:p>
                  </a:txBody>
                  <a:tcPr marL="3408" marR="3408" marT="3408"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YGR087C</a:t>
                      </a:r>
                    </a:p>
                  </a:txBody>
                  <a:tcPr marL="3408" marR="3408" marT="3408"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chrVII</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4226.72885</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297.317992</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14.2161893</a:t>
                      </a:r>
                    </a:p>
                  </a:txBody>
                  <a:tcPr marL="3408" marR="3408" marT="3408" marB="0" anchor="b">
                    <a:lnL>
                      <a:noFill/>
                    </a:lnL>
                    <a:lnR>
                      <a:noFill/>
                    </a:lnR>
                    <a:lnT>
                      <a:noFill/>
                    </a:lnT>
                    <a:lnB>
                      <a:noFill/>
                    </a:lnB>
                  </a:tcPr>
                </a:tc>
                <a:extLst>
                  <a:ext uri="{0D108BD9-81ED-4DB2-BD59-A6C34878D82A}">
                    <a16:rowId xmlns:a16="http://schemas.microsoft.com/office/drawing/2014/main" val="1404820280"/>
                  </a:ext>
                </a:extLst>
              </a:tr>
              <a:tr h="124371">
                <a:tc>
                  <a:txBody>
                    <a:bodyPr/>
                    <a:lstStyle/>
                    <a:p>
                      <a:pPr algn="r" fontAlgn="b"/>
                      <a:r>
                        <a:rPr lang="en-US" sz="1100" b="0" i="0" u="none" strike="noStrike">
                          <a:solidFill>
                            <a:srgbClr val="000000"/>
                          </a:solidFill>
                          <a:effectLst/>
                          <a:latin typeface="Calibri" panose="020F0502020204030204" pitchFamily="34" charset="0"/>
                        </a:rPr>
                        <a:t>1654</a:t>
                      </a:r>
                    </a:p>
                  </a:txBody>
                  <a:tcPr marL="3408" marR="3408" marT="3408" marB="0" anchor="b">
                    <a:lnL>
                      <a:noFill/>
                    </a:lnL>
                    <a:lnR>
                      <a:noFill/>
                    </a:lnR>
                    <a:lnT>
                      <a:noFill/>
                    </a:lnT>
                    <a:lnB>
                      <a:noFill/>
                    </a:lnB>
                  </a:tcPr>
                </a:tc>
                <a:tc>
                  <a:txBody>
                    <a:bodyPr/>
                    <a:lstStyle/>
                    <a:p>
                      <a:pPr algn="l" fontAlgn="b"/>
                      <a:r>
                        <a:rPr lang="en-US" sz="1100" b="0" i="0" u="none" strike="noStrike" dirty="0">
                          <a:solidFill>
                            <a:srgbClr val="000000"/>
                          </a:solidFill>
                          <a:effectLst/>
                          <a:latin typeface="Calibri" panose="020F0502020204030204" pitchFamily="34" charset="0"/>
                        </a:rPr>
                        <a:t>YFL057C</a:t>
                      </a:r>
                    </a:p>
                  </a:txBody>
                  <a:tcPr marL="3408" marR="3408" marT="3408"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chrVI</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6747.35924</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536.306841</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12.5811545</a:t>
                      </a:r>
                    </a:p>
                  </a:txBody>
                  <a:tcPr marL="3408" marR="3408" marT="3408" marB="0" anchor="b">
                    <a:lnL>
                      <a:noFill/>
                    </a:lnL>
                    <a:lnR>
                      <a:noFill/>
                    </a:lnR>
                    <a:lnT>
                      <a:noFill/>
                    </a:lnT>
                    <a:lnB>
                      <a:noFill/>
                    </a:lnB>
                  </a:tcPr>
                </a:tc>
                <a:extLst>
                  <a:ext uri="{0D108BD9-81ED-4DB2-BD59-A6C34878D82A}">
                    <a16:rowId xmlns:a16="http://schemas.microsoft.com/office/drawing/2014/main" val="404451365"/>
                  </a:ext>
                </a:extLst>
              </a:tr>
              <a:tr h="124371">
                <a:tc>
                  <a:txBody>
                    <a:bodyPr/>
                    <a:lstStyle/>
                    <a:p>
                      <a:pPr algn="r" fontAlgn="b"/>
                      <a:r>
                        <a:rPr lang="en-US" sz="1100" b="0" i="0" u="none" strike="noStrike">
                          <a:solidFill>
                            <a:srgbClr val="000000"/>
                          </a:solidFill>
                          <a:effectLst/>
                          <a:latin typeface="Calibri" panose="020F0502020204030204" pitchFamily="34" charset="0"/>
                        </a:rPr>
                        <a:t>4670</a:t>
                      </a:r>
                    </a:p>
                  </a:txBody>
                  <a:tcPr marL="3408" marR="3408" marT="3408" marB="0" anchor="b">
                    <a:lnL>
                      <a:noFill/>
                    </a:lnL>
                    <a:lnR>
                      <a:noFill/>
                    </a:lnR>
                    <a:lnT>
                      <a:noFill/>
                    </a:lnT>
                    <a:lnB>
                      <a:noFill/>
                    </a:lnB>
                  </a:tcPr>
                </a:tc>
                <a:tc>
                  <a:txBody>
                    <a:bodyPr/>
                    <a:lstStyle/>
                    <a:p>
                      <a:pPr algn="l" fontAlgn="b"/>
                      <a:r>
                        <a:rPr lang="en-US" sz="1100" b="0" i="0" u="none" strike="noStrike" dirty="0">
                          <a:solidFill>
                            <a:srgbClr val="000000"/>
                          </a:solidFill>
                          <a:effectLst/>
                          <a:latin typeface="Calibri" panose="020F0502020204030204" pitchFamily="34" charset="0"/>
                        </a:rPr>
                        <a:t>YOL086C</a:t>
                      </a:r>
                    </a:p>
                  </a:txBody>
                  <a:tcPr marL="3408" marR="3408" marT="3408"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chrXV</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49525.9952</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3936.75983</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12.5803954</a:t>
                      </a:r>
                    </a:p>
                  </a:txBody>
                  <a:tcPr marL="3408" marR="3408" marT="3408" marB="0" anchor="b">
                    <a:lnL>
                      <a:noFill/>
                    </a:lnL>
                    <a:lnR>
                      <a:noFill/>
                    </a:lnR>
                    <a:lnT>
                      <a:noFill/>
                    </a:lnT>
                    <a:lnB>
                      <a:noFill/>
                    </a:lnB>
                  </a:tcPr>
                </a:tc>
                <a:extLst>
                  <a:ext uri="{0D108BD9-81ED-4DB2-BD59-A6C34878D82A}">
                    <a16:rowId xmlns:a16="http://schemas.microsoft.com/office/drawing/2014/main" val="1112812322"/>
                  </a:ext>
                </a:extLst>
              </a:tr>
              <a:tr h="124371">
                <a:tc>
                  <a:txBody>
                    <a:bodyPr/>
                    <a:lstStyle/>
                    <a:p>
                      <a:pPr algn="r" fontAlgn="b"/>
                      <a:r>
                        <a:rPr lang="en-US" sz="1100" b="0" i="0" u="none" strike="noStrike">
                          <a:solidFill>
                            <a:srgbClr val="000000"/>
                          </a:solidFill>
                          <a:effectLst/>
                          <a:latin typeface="Calibri" panose="020F0502020204030204" pitchFamily="34" charset="0"/>
                        </a:rPr>
                        <a:t>4014</a:t>
                      </a:r>
                    </a:p>
                  </a:txBody>
                  <a:tcPr marL="3408" marR="3408" marT="3408"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YMR120C</a:t>
                      </a:r>
                    </a:p>
                  </a:txBody>
                  <a:tcPr marL="3408" marR="3408" marT="3408"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chrXIII</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4700.2196</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390.099053</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12.0487849</a:t>
                      </a:r>
                    </a:p>
                  </a:txBody>
                  <a:tcPr marL="3408" marR="3408" marT="3408" marB="0" anchor="b">
                    <a:lnL>
                      <a:noFill/>
                    </a:lnL>
                    <a:lnR>
                      <a:noFill/>
                    </a:lnR>
                    <a:lnT>
                      <a:noFill/>
                    </a:lnT>
                    <a:lnB>
                      <a:noFill/>
                    </a:lnB>
                  </a:tcPr>
                </a:tc>
                <a:extLst>
                  <a:ext uri="{0D108BD9-81ED-4DB2-BD59-A6C34878D82A}">
                    <a16:rowId xmlns:a16="http://schemas.microsoft.com/office/drawing/2014/main" val="541702532"/>
                  </a:ext>
                </a:extLst>
              </a:tr>
              <a:tr h="124371">
                <a:tc>
                  <a:txBody>
                    <a:bodyPr/>
                    <a:lstStyle/>
                    <a:p>
                      <a:pPr algn="r" fontAlgn="b"/>
                      <a:r>
                        <a:rPr lang="en-US" sz="1100" b="0" i="0" u="none" strike="noStrike">
                          <a:solidFill>
                            <a:srgbClr val="000000"/>
                          </a:solidFill>
                          <a:effectLst/>
                          <a:latin typeface="Calibri" panose="020F0502020204030204" pitchFamily="34" charset="0"/>
                        </a:rPr>
                        <a:t>1504</a:t>
                      </a:r>
                    </a:p>
                  </a:txBody>
                  <a:tcPr marL="3408" marR="3408" marT="3408"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YER091C</a:t>
                      </a:r>
                    </a:p>
                  </a:txBody>
                  <a:tcPr marL="3408" marR="3408" marT="3408"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chrV</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6110.56593</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518.91527</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11.7756526</a:t>
                      </a:r>
                    </a:p>
                  </a:txBody>
                  <a:tcPr marL="3408" marR="3408" marT="3408" marB="0" anchor="b">
                    <a:lnL>
                      <a:noFill/>
                    </a:lnL>
                    <a:lnR>
                      <a:noFill/>
                    </a:lnR>
                    <a:lnT>
                      <a:noFill/>
                    </a:lnT>
                    <a:lnB>
                      <a:noFill/>
                    </a:lnB>
                  </a:tcPr>
                </a:tc>
                <a:extLst>
                  <a:ext uri="{0D108BD9-81ED-4DB2-BD59-A6C34878D82A}">
                    <a16:rowId xmlns:a16="http://schemas.microsoft.com/office/drawing/2014/main" val="1957563397"/>
                  </a:ext>
                </a:extLst>
              </a:tr>
              <a:tr h="124371">
                <a:tc>
                  <a:txBody>
                    <a:bodyPr/>
                    <a:lstStyle/>
                    <a:p>
                      <a:pPr algn="r" fontAlgn="b"/>
                      <a:r>
                        <a:rPr lang="en-US" sz="1100" b="0" i="0" u="none" strike="noStrike">
                          <a:solidFill>
                            <a:srgbClr val="000000"/>
                          </a:solidFill>
                          <a:effectLst/>
                          <a:latin typeface="Calibri" panose="020F0502020204030204" pitchFamily="34" charset="0"/>
                        </a:rPr>
                        <a:t>2465</a:t>
                      </a:r>
                    </a:p>
                  </a:txBody>
                  <a:tcPr marL="3408" marR="3408" marT="3408"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YHR208W</a:t>
                      </a:r>
                    </a:p>
                  </a:txBody>
                  <a:tcPr marL="3408" marR="3408" marT="3408"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chrVIII</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9080.83575</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813.163724</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11.1672908</a:t>
                      </a:r>
                    </a:p>
                  </a:txBody>
                  <a:tcPr marL="3408" marR="3408" marT="3408" marB="0" anchor="b">
                    <a:lnL>
                      <a:noFill/>
                    </a:lnL>
                    <a:lnR>
                      <a:noFill/>
                    </a:lnR>
                    <a:lnT>
                      <a:noFill/>
                    </a:lnT>
                    <a:lnB>
                      <a:noFill/>
                    </a:lnB>
                  </a:tcPr>
                </a:tc>
                <a:extLst>
                  <a:ext uri="{0D108BD9-81ED-4DB2-BD59-A6C34878D82A}">
                    <a16:rowId xmlns:a16="http://schemas.microsoft.com/office/drawing/2014/main" val="2383523352"/>
                  </a:ext>
                </a:extLst>
              </a:tr>
              <a:tr h="124371">
                <a:tc>
                  <a:txBody>
                    <a:bodyPr/>
                    <a:lstStyle/>
                    <a:p>
                      <a:pPr algn="r" fontAlgn="b"/>
                      <a:r>
                        <a:rPr lang="en-US" sz="1100" b="0" i="0" u="none" strike="noStrike">
                          <a:solidFill>
                            <a:srgbClr val="000000"/>
                          </a:solidFill>
                          <a:effectLst/>
                          <a:latin typeface="Calibri" panose="020F0502020204030204" pitchFamily="34" charset="0"/>
                        </a:rPr>
                        <a:t>190</a:t>
                      </a:r>
                    </a:p>
                  </a:txBody>
                  <a:tcPr marL="3408" marR="3408" marT="3408" marB="0" anchor="b">
                    <a:lnL>
                      <a:noFill/>
                    </a:lnL>
                    <a:lnR>
                      <a:noFill/>
                    </a:lnR>
                    <a:lnT>
                      <a:noFill/>
                    </a:lnT>
                    <a:lnB>
                      <a:noFill/>
                    </a:lnB>
                  </a:tcPr>
                </a:tc>
                <a:tc>
                  <a:txBody>
                    <a:bodyPr/>
                    <a:lstStyle/>
                    <a:p>
                      <a:pPr algn="l" fontAlgn="b"/>
                      <a:r>
                        <a:rPr lang="en-US" sz="1100" b="0" i="0" u="none" strike="noStrike" dirty="0">
                          <a:solidFill>
                            <a:srgbClr val="000000"/>
                          </a:solidFill>
                          <a:effectLst/>
                          <a:latin typeface="Calibri" panose="020F0502020204030204" pitchFamily="34" charset="0"/>
                        </a:rPr>
                        <a:t>YBR008C</a:t>
                      </a:r>
                    </a:p>
                  </a:txBody>
                  <a:tcPr marL="3408" marR="3408" marT="3408"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chrII</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3658.61961</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336.727106</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10.8652364</a:t>
                      </a:r>
                    </a:p>
                  </a:txBody>
                  <a:tcPr marL="3408" marR="3408" marT="3408" marB="0" anchor="b">
                    <a:lnL>
                      <a:noFill/>
                    </a:lnL>
                    <a:lnR>
                      <a:noFill/>
                    </a:lnR>
                    <a:lnT>
                      <a:noFill/>
                    </a:lnT>
                    <a:lnB>
                      <a:noFill/>
                    </a:lnB>
                  </a:tcPr>
                </a:tc>
                <a:extLst>
                  <a:ext uri="{0D108BD9-81ED-4DB2-BD59-A6C34878D82A}">
                    <a16:rowId xmlns:a16="http://schemas.microsoft.com/office/drawing/2014/main" val="3611714711"/>
                  </a:ext>
                </a:extLst>
              </a:tr>
              <a:tr h="124371">
                <a:tc>
                  <a:txBody>
                    <a:bodyPr/>
                    <a:lstStyle/>
                    <a:p>
                      <a:pPr algn="r" fontAlgn="b"/>
                      <a:r>
                        <a:rPr lang="en-US" sz="1100" b="0" i="0" u="none" strike="noStrike">
                          <a:solidFill>
                            <a:srgbClr val="000000"/>
                          </a:solidFill>
                          <a:effectLst/>
                          <a:latin typeface="Calibri" panose="020F0502020204030204" pitchFamily="34" charset="0"/>
                        </a:rPr>
                        <a:t>3005</a:t>
                      </a:r>
                    </a:p>
                  </a:txBody>
                  <a:tcPr marL="3408" marR="3408" marT="3408" marB="0" anchor="b">
                    <a:lnL>
                      <a:noFill/>
                    </a:lnL>
                    <a:lnR>
                      <a:noFill/>
                    </a:lnR>
                    <a:lnT>
                      <a:noFill/>
                    </a:lnT>
                    <a:lnB>
                      <a:noFill/>
                    </a:lnB>
                  </a:tcPr>
                </a:tc>
                <a:tc>
                  <a:txBody>
                    <a:bodyPr/>
                    <a:lstStyle/>
                    <a:p>
                      <a:pPr algn="l" fontAlgn="b"/>
                      <a:r>
                        <a:rPr lang="en-US" sz="1100" b="0" i="0" u="none" strike="noStrike" dirty="0">
                          <a:solidFill>
                            <a:srgbClr val="000000"/>
                          </a:solidFill>
                          <a:effectLst/>
                          <a:latin typeface="Calibri" panose="020F0502020204030204" pitchFamily="34" charset="0"/>
                        </a:rPr>
                        <a:t>YKL001C</a:t>
                      </a:r>
                    </a:p>
                  </a:txBody>
                  <a:tcPr marL="3408" marR="3408" marT="3408"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chrXI</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5044.72679</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465.432091</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10.8388031</a:t>
                      </a:r>
                    </a:p>
                  </a:txBody>
                  <a:tcPr marL="3408" marR="3408" marT="3408" marB="0" anchor="b">
                    <a:lnL>
                      <a:noFill/>
                    </a:lnL>
                    <a:lnR>
                      <a:noFill/>
                    </a:lnR>
                    <a:lnT>
                      <a:noFill/>
                    </a:lnT>
                    <a:lnB>
                      <a:noFill/>
                    </a:lnB>
                  </a:tcPr>
                </a:tc>
                <a:extLst>
                  <a:ext uri="{0D108BD9-81ED-4DB2-BD59-A6C34878D82A}">
                    <a16:rowId xmlns:a16="http://schemas.microsoft.com/office/drawing/2014/main" val="1716778729"/>
                  </a:ext>
                </a:extLst>
              </a:tr>
              <a:tr h="124371">
                <a:tc>
                  <a:txBody>
                    <a:bodyPr/>
                    <a:lstStyle/>
                    <a:p>
                      <a:pPr algn="r" fontAlgn="b"/>
                      <a:r>
                        <a:rPr lang="en-US" sz="1100" b="0" i="0" u="none" strike="noStrike">
                          <a:solidFill>
                            <a:srgbClr val="000000"/>
                          </a:solidFill>
                          <a:effectLst/>
                          <a:latin typeface="Calibri" panose="020F0502020204030204" pitchFamily="34" charset="0"/>
                        </a:rPr>
                        <a:t>4406</a:t>
                      </a:r>
                    </a:p>
                  </a:txBody>
                  <a:tcPr marL="3408" marR="3408" marT="3408" marB="0" anchor="b">
                    <a:lnL>
                      <a:noFill/>
                    </a:lnL>
                    <a:lnR>
                      <a:noFill/>
                    </a:lnR>
                    <a:lnT>
                      <a:noFill/>
                    </a:lnT>
                    <a:lnB>
                      <a:noFill/>
                    </a:lnB>
                  </a:tcPr>
                </a:tc>
                <a:tc>
                  <a:txBody>
                    <a:bodyPr/>
                    <a:lstStyle/>
                    <a:p>
                      <a:pPr algn="l" fontAlgn="b"/>
                      <a:r>
                        <a:rPr lang="en-US" sz="1100" b="0" i="0" u="none" strike="noStrike" dirty="0">
                          <a:solidFill>
                            <a:srgbClr val="000000"/>
                          </a:solidFill>
                          <a:effectLst/>
                          <a:latin typeface="Calibri" panose="020F0502020204030204" pitchFamily="34" charset="0"/>
                        </a:rPr>
                        <a:t>YNL210W</a:t>
                      </a:r>
                    </a:p>
                  </a:txBody>
                  <a:tcPr marL="3408" marR="3408" marT="3408"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chrXIV</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273.952989</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27.1461739</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10.0917717</a:t>
                      </a:r>
                    </a:p>
                  </a:txBody>
                  <a:tcPr marL="3408" marR="3408" marT="3408" marB="0" anchor="b">
                    <a:lnL>
                      <a:noFill/>
                    </a:lnL>
                    <a:lnR>
                      <a:noFill/>
                    </a:lnR>
                    <a:lnT>
                      <a:noFill/>
                    </a:lnT>
                    <a:lnB>
                      <a:noFill/>
                    </a:lnB>
                  </a:tcPr>
                </a:tc>
                <a:extLst>
                  <a:ext uri="{0D108BD9-81ED-4DB2-BD59-A6C34878D82A}">
                    <a16:rowId xmlns:a16="http://schemas.microsoft.com/office/drawing/2014/main" val="2720407488"/>
                  </a:ext>
                </a:extLst>
              </a:tr>
              <a:tr h="124371">
                <a:tc>
                  <a:txBody>
                    <a:bodyPr/>
                    <a:lstStyle/>
                    <a:p>
                      <a:pPr algn="r" fontAlgn="b"/>
                      <a:r>
                        <a:rPr lang="en-US" sz="1100" b="0" i="0" u="none" strike="noStrike">
                          <a:solidFill>
                            <a:srgbClr val="000000"/>
                          </a:solidFill>
                          <a:effectLst/>
                          <a:latin typeface="Calibri" panose="020F0502020204030204" pitchFamily="34" charset="0"/>
                        </a:rPr>
                        <a:t>1989</a:t>
                      </a:r>
                    </a:p>
                  </a:txBody>
                  <a:tcPr marL="3408" marR="3408" marT="3408"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YGR055W</a:t>
                      </a:r>
                    </a:p>
                  </a:txBody>
                  <a:tcPr marL="3408" marR="3408" marT="3408"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chrVII</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8848.25369</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885.369731</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9.99385158</a:t>
                      </a:r>
                    </a:p>
                  </a:txBody>
                  <a:tcPr marL="3408" marR="3408" marT="3408" marB="0" anchor="b">
                    <a:lnL>
                      <a:noFill/>
                    </a:lnL>
                    <a:lnR>
                      <a:noFill/>
                    </a:lnR>
                    <a:lnT>
                      <a:noFill/>
                    </a:lnT>
                    <a:lnB>
                      <a:noFill/>
                    </a:lnB>
                  </a:tcPr>
                </a:tc>
                <a:extLst>
                  <a:ext uri="{0D108BD9-81ED-4DB2-BD59-A6C34878D82A}">
                    <a16:rowId xmlns:a16="http://schemas.microsoft.com/office/drawing/2014/main" val="3859097842"/>
                  </a:ext>
                </a:extLst>
              </a:tr>
              <a:tr h="124371">
                <a:tc>
                  <a:txBody>
                    <a:bodyPr/>
                    <a:lstStyle/>
                    <a:p>
                      <a:pPr algn="r" fontAlgn="b"/>
                      <a:r>
                        <a:rPr lang="en-US" sz="1100" b="0" i="0" u="none" strike="noStrike">
                          <a:solidFill>
                            <a:srgbClr val="000000"/>
                          </a:solidFill>
                          <a:effectLst/>
                          <a:latin typeface="Calibri" panose="020F0502020204030204" pitchFamily="34" charset="0"/>
                        </a:rPr>
                        <a:t>1299</a:t>
                      </a:r>
                    </a:p>
                  </a:txBody>
                  <a:tcPr marL="3408" marR="3408" marT="3408"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YDR502C</a:t>
                      </a:r>
                    </a:p>
                  </a:txBody>
                  <a:tcPr marL="3408" marR="3408" marT="3408"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chrIV</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2479.11945</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250.946379</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9.87908039</a:t>
                      </a:r>
                    </a:p>
                  </a:txBody>
                  <a:tcPr marL="3408" marR="3408" marT="3408" marB="0" anchor="b">
                    <a:lnL>
                      <a:noFill/>
                    </a:lnL>
                    <a:lnR>
                      <a:noFill/>
                    </a:lnR>
                    <a:lnT>
                      <a:noFill/>
                    </a:lnT>
                    <a:lnB>
                      <a:noFill/>
                    </a:lnB>
                  </a:tcPr>
                </a:tc>
                <a:extLst>
                  <a:ext uri="{0D108BD9-81ED-4DB2-BD59-A6C34878D82A}">
                    <a16:rowId xmlns:a16="http://schemas.microsoft.com/office/drawing/2014/main" val="3620074133"/>
                  </a:ext>
                </a:extLst>
              </a:tr>
              <a:tr h="124371">
                <a:tc>
                  <a:txBody>
                    <a:bodyPr/>
                    <a:lstStyle/>
                    <a:p>
                      <a:pPr algn="r" fontAlgn="b"/>
                      <a:r>
                        <a:rPr lang="en-US" sz="1100" b="0" i="0" u="none" strike="noStrike">
                          <a:solidFill>
                            <a:srgbClr val="000000"/>
                          </a:solidFill>
                          <a:effectLst/>
                          <a:latin typeface="Calibri" panose="020F0502020204030204" pitchFamily="34" charset="0"/>
                        </a:rPr>
                        <a:t>3671</a:t>
                      </a:r>
                    </a:p>
                  </a:txBody>
                  <a:tcPr marL="3408" marR="3408" marT="3408"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YLR343W</a:t>
                      </a:r>
                    </a:p>
                  </a:txBody>
                  <a:tcPr marL="3408" marR="3408" marT="3408"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chrXII</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1124.53588</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114.969176</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9.7811946</a:t>
                      </a:r>
                    </a:p>
                  </a:txBody>
                  <a:tcPr marL="3408" marR="3408" marT="3408" marB="0" anchor="b">
                    <a:lnL>
                      <a:noFill/>
                    </a:lnL>
                    <a:lnR>
                      <a:noFill/>
                    </a:lnR>
                    <a:lnT>
                      <a:noFill/>
                    </a:lnT>
                    <a:lnB>
                      <a:noFill/>
                    </a:lnB>
                  </a:tcPr>
                </a:tc>
                <a:extLst>
                  <a:ext uri="{0D108BD9-81ED-4DB2-BD59-A6C34878D82A}">
                    <a16:rowId xmlns:a16="http://schemas.microsoft.com/office/drawing/2014/main" val="1265232234"/>
                  </a:ext>
                </a:extLst>
              </a:tr>
              <a:tr h="124371">
                <a:tc>
                  <a:txBody>
                    <a:bodyPr/>
                    <a:lstStyle/>
                    <a:p>
                      <a:pPr algn="r" fontAlgn="b"/>
                      <a:r>
                        <a:rPr lang="en-US" sz="1100" b="0" i="0" u="none" strike="noStrike">
                          <a:solidFill>
                            <a:srgbClr val="000000"/>
                          </a:solidFill>
                          <a:effectLst/>
                          <a:latin typeface="Calibri" panose="020F0502020204030204" pitchFamily="34" charset="0"/>
                        </a:rPr>
                        <a:t>2717</a:t>
                      </a:r>
                    </a:p>
                  </a:txBody>
                  <a:tcPr marL="3408" marR="3408" marT="3408"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YJL060W</a:t>
                      </a:r>
                    </a:p>
                  </a:txBody>
                  <a:tcPr marL="3408" marR="3408" marT="3408"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chrX</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2009.0543</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210.358967</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9.55059977</a:t>
                      </a:r>
                    </a:p>
                  </a:txBody>
                  <a:tcPr marL="3408" marR="3408" marT="3408" marB="0" anchor="b">
                    <a:lnL>
                      <a:noFill/>
                    </a:lnL>
                    <a:lnR>
                      <a:noFill/>
                    </a:lnR>
                    <a:lnT>
                      <a:noFill/>
                    </a:lnT>
                    <a:lnB>
                      <a:noFill/>
                    </a:lnB>
                  </a:tcPr>
                </a:tc>
                <a:extLst>
                  <a:ext uri="{0D108BD9-81ED-4DB2-BD59-A6C34878D82A}">
                    <a16:rowId xmlns:a16="http://schemas.microsoft.com/office/drawing/2014/main" val="1015370231"/>
                  </a:ext>
                </a:extLst>
              </a:tr>
              <a:tr h="124371">
                <a:tc>
                  <a:txBody>
                    <a:bodyPr/>
                    <a:lstStyle/>
                    <a:p>
                      <a:pPr algn="r" fontAlgn="b"/>
                      <a:r>
                        <a:rPr lang="en-US" sz="1100" b="0" i="0" u="none" strike="noStrike">
                          <a:solidFill>
                            <a:srgbClr val="000000"/>
                          </a:solidFill>
                          <a:effectLst/>
                          <a:latin typeface="Calibri" panose="020F0502020204030204" pitchFamily="34" charset="0"/>
                        </a:rPr>
                        <a:t>642</a:t>
                      </a:r>
                    </a:p>
                  </a:txBody>
                  <a:tcPr marL="3408" marR="3408" marT="3408"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YDL039C</a:t>
                      </a:r>
                    </a:p>
                  </a:txBody>
                  <a:tcPr marL="3408" marR="3408" marT="3408"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chrIV</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1001.23794</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106.298569</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9.41911022</a:t>
                      </a:r>
                    </a:p>
                  </a:txBody>
                  <a:tcPr marL="3408" marR="3408" marT="3408" marB="0" anchor="b">
                    <a:lnL>
                      <a:noFill/>
                    </a:lnL>
                    <a:lnR>
                      <a:noFill/>
                    </a:lnR>
                    <a:lnT>
                      <a:noFill/>
                    </a:lnT>
                    <a:lnB>
                      <a:noFill/>
                    </a:lnB>
                  </a:tcPr>
                </a:tc>
                <a:extLst>
                  <a:ext uri="{0D108BD9-81ED-4DB2-BD59-A6C34878D82A}">
                    <a16:rowId xmlns:a16="http://schemas.microsoft.com/office/drawing/2014/main" val="3353449962"/>
                  </a:ext>
                </a:extLst>
              </a:tr>
              <a:tr h="124371">
                <a:tc>
                  <a:txBody>
                    <a:bodyPr/>
                    <a:lstStyle/>
                    <a:p>
                      <a:pPr algn="r" fontAlgn="b"/>
                      <a:r>
                        <a:rPr lang="en-US" sz="1100" b="0" i="0" u="none" strike="noStrike">
                          <a:solidFill>
                            <a:srgbClr val="000000"/>
                          </a:solidFill>
                          <a:effectLst/>
                          <a:latin typeface="Calibri" panose="020F0502020204030204" pitchFamily="34" charset="0"/>
                        </a:rPr>
                        <a:t>485</a:t>
                      </a:r>
                    </a:p>
                  </a:txBody>
                  <a:tcPr marL="3408" marR="3408" marT="3408"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YCL026C-B</a:t>
                      </a:r>
                    </a:p>
                  </a:txBody>
                  <a:tcPr marL="3408" marR="3408" marT="3408"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chrIII</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3032.2346</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328.41235</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9.23301025</a:t>
                      </a:r>
                    </a:p>
                  </a:txBody>
                  <a:tcPr marL="3408" marR="3408" marT="3408" marB="0" anchor="b">
                    <a:lnL>
                      <a:noFill/>
                    </a:lnL>
                    <a:lnR>
                      <a:noFill/>
                    </a:lnR>
                    <a:lnT>
                      <a:noFill/>
                    </a:lnT>
                    <a:lnB>
                      <a:noFill/>
                    </a:lnB>
                  </a:tcPr>
                </a:tc>
                <a:extLst>
                  <a:ext uri="{0D108BD9-81ED-4DB2-BD59-A6C34878D82A}">
                    <a16:rowId xmlns:a16="http://schemas.microsoft.com/office/drawing/2014/main" val="3626027481"/>
                  </a:ext>
                </a:extLst>
              </a:tr>
              <a:tr h="124371">
                <a:tc>
                  <a:txBody>
                    <a:bodyPr/>
                    <a:lstStyle/>
                    <a:p>
                      <a:pPr algn="r" fontAlgn="b"/>
                      <a:r>
                        <a:rPr lang="en-US" sz="1100" b="0" i="0" u="none" strike="noStrike">
                          <a:solidFill>
                            <a:srgbClr val="000000"/>
                          </a:solidFill>
                          <a:effectLst/>
                          <a:latin typeface="Calibri" panose="020F0502020204030204" pitchFamily="34" charset="0"/>
                        </a:rPr>
                        <a:t>535</a:t>
                      </a:r>
                    </a:p>
                  </a:txBody>
                  <a:tcPr marL="3408" marR="3408" marT="3408"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YCR018C</a:t>
                      </a:r>
                    </a:p>
                  </a:txBody>
                  <a:tcPr marL="3408" marR="3408" marT="3408"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chrIII</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1062.42967</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118.43226</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8.97077933</a:t>
                      </a:r>
                    </a:p>
                  </a:txBody>
                  <a:tcPr marL="3408" marR="3408" marT="3408" marB="0" anchor="b">
                    <a:lnL>
                      <a:noFill/>
                    </a:lnL>
                    <a:lnR>
                      <a:noFill/>
                    </a:lnR>
                    <a:lnT>
                      <a:noFill/>
                    </a:lnT>
                    <a:lnB>
                      <a:noFill/>
                    </a:lnB>
                  </a:tcPr>
                </a:tc>
                <a:extLst>
                  <a:ext uri="{0D108BD9-81ED-4DB2-BD59-A6C34878D82A}">
                    <a16:rowId xmlns:a16="http://schemas.microsoft.com/office/drawing/2014/main" val="350049736"/>
                  </a:ext>
                </a:extLst>
              </a:tr>
              <a:tr h="124371">
                <a:tc>
                  <a:txBody>
                    <a:bodyPr/>
                    <a:lstStyle/>
                    <a:p>
                      <a:pPr algn="r" fontAlgn="b"/>
                      <a:r>
                        <a:rPr lang="en-US" sz="1100" b="0" i="0" u="none" strike="noStrike">
                          <a:solidFill>
                            <a:srgbClr val="000000"/>
                          </a:solidFill>
                          <a:effectLst/>
                          <a:latin typeface="Calibri" panose="020F0502020204030204" pitchFamily="34" charset="0"/>
                        </a:rPr>
                        <a:t>3527</a:t>
                      </a:r>
                    </a:p>
                  </a:txBody>
                  <a:tcPr marL="3408" marR="3408" marT="3408" marB="0" anchor="b">
                    <a:lnL>
                      <a:noFill/>
                    </a:lnL>
                    <a:lnR>
                      <a:noFill/>
                    </a:lnR>
                    <a:lnT>
                      <a:noFill/>
                    </a:lnT>
                    <a:lnB>
                      <a:noFill/>
                    </a:lnB>
                  </a:tcPr>
                </a:tc>
                <a:tc>
                  <a:txBody>
                    <a:bodyPr/>
                    <a:lstStyle/>
                    <a:p>
                      <a:pPr algn="l" fontAlgn="b"/>
                      <a:r>
                        <a:rPr lang="en-US" sz="1100" b="0" i="0" u="none" strike="noStrike" dirty="0">
                          <a:solidFill>
                            <a:srgbClr val="000000"/>
                          </a:solidFill>
                          <a:effectLst/>
                          <a:latin typeface="Calibri" panose="020F0502020204030204" pitchFamily="34" charset="0"/>
                        </a:rPr>
                        <a:t>YLR179C</a:t>
                      </a:r>
                    </a:p>
                  </a:txBody>
                  <a:tcPr marL="3408" marR="3408" marT="3408"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chrXII</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5986.54547</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672.335958</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8.90409831</a:t>
                      </a:r>
                    </a:p>
                  </a:txBody>
                  <a:tcPr marL="3408" marR="3408" marT="3408" marB="0" anchor="b">
                    <a:lnL>
                      <a:noFill/>
                    </a:lnL>
                    <a:lnR>
                      <a:noFill/>
                    </a:lnR>
                    <a:lnT>
                      <a:noFill/>
                    </a:lnT>
                    <a:lnB>
                      <a:noFill/>
                    </a:lnB>
                  </a:tcPr>
                </a:tc>
                <a:extLst>
                  <a:ext uri="{0D108BD9-81ED-4DB2-BD59-A6C34878D82A}">
                    <a16:rowId xmlns:a16="http://schemas.microsoft.com/office/drawing/2014/main" val="60057532"/>
                  </a:ext>
                </a:extLst>
              </a:tr>
              <a:tr h="124371">
                <a:tc>
                  <a:txBody>
                    <a:bodyPr/>
                    <a:lstStyle/>
                    <a:p>
                      <a:pPr algn="r" fontAlgn="b"/>
                      <a:r>
                        <a:rPr lang="en-US" sz="1100" b="0" i="0" u="none" strike="noStrike">
                          <a:solidFill>
                            <a:srgbClr val="000000"/>
                          </a:solidFill>
                          <a:effectLst/>
                          <a:latin typeface="Calibri" panose="020F0502020204030204" pitchFamily="34" charset="0"/>
                        </a:rPr>
                        <a:t>4511</a:t>
                      </a:r>
                    </a:p>
                  </a:txBody>
                  <a:tcPr marL="3408" marR="3408" marT="3408"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YNL327W</a:t>
                      </a:r>
                    </a:p>
                  </a:txBody>
                  <a:tcPr marL="3408" marR="3408" marT="3408"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chrXIV</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857.128202</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99.0999499</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8.64912851</a:t>
                      </a:r>
                    </a:p>
                  </a:txBody>
                  <a:tcPr marL="3408" marR="3408" marT="3408" marB="0" anchor="b">
                    <a:lnL>
                      <a:noFill/>
                    </a:lnL>
                    <a:lnR>
                      <a:noFill/>
                    </a:lnR>
                    <a:lnT>
                      <a:noFill/>
                    </a:lnT>
                    <a:lnB>
                      <a:noFill/>
                    </a:lnB>
                  </a:tcPr>
                </a:tc>
                <a:extLst>
                  <a:ext uri="{0D108BD9-81ED-4DB2-BD59-A6C34878D82A}">
                    <a16:rowId xmlns:a16="http://schemas.microsoft.com/office/drawing/2014/main" val="3364740789"/>
                  </a:ext>
                </a:extLst>
              </a:tr>
              <a:tr h="124371">
                <a:tc>
                  <a:txBody>
                    <a:bodyPr/>
                    <a:lstStyle/>
                    <a:p>
                      <a:pPr algn="r" fontAlgn="b"/>
                      <a:r>
                        <a:rPr lang="en-US" sz="1100" b="0" i="0" u="none" strike="noStrike">
                          <a:solidFill>
                            <a:srgbClr val="000000"/>
                          </a:solidFill>
                          <a:effectLst/>
                          <a:latin typeface="Calibri" panose="020F0502020204030204" pitchFamily="34" charset="0"/>
                        </a:rPr>
                        <a:t>2128</a:t>
                      </a:r>
                    </a:p>
                  </a:txBody>
                  <a:tcPr marL="3408" marR="3408" marT="3408"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YGR204W</a:t>
                      </a:r>
                    </a:p>
                  </a:txBody>
                  <a:tcPr marL="3408" marR="3408" marT="3408"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chrVII</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7397.08228</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893.806271</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8.27593464</a:t>
                      </a:r>
                    </a:p>
                  </a:txBody>
                  <a:tcPr marL="3408" marR="3408" marT="3408" marB="0" anchor="b">
                    <a:lnL>
                      <a:noFill/>
                    </a:lnL>
                    <a:lnR>
                      <a:noFill/>
                    </a:lnR>
                    <a:lnT>
                      <a:noFill/>
                    </a:lnT>
                    <a:lnB>
                      <a:noFill/>
                    </a:lnB>
                  </a:tcPr>
                </a:tc>
                <a:extLst>
                  <a:ext uri="{0D108BD9-81ED-4DB2-BD59-A6C34878D82A}">
                    <a16:rowId xmlns:a16="http://schemas.microsoft.com/office/drawing/2014/main" val="3573857888"/>
                  </a:ext>
                </a:extLst>
              </a:tr>
              <a:tr h="124371">
                <a:tc>
                  <a:txBody>
                    <a:bodyPr/>
                    <a:lstStyle/>
                    <a:p>
                      <a:pPr algn="r" fontAlgn="b"/>
                      <a:r>
                        <a:rPr lang="en-US" sz="1100" b="0" i="0" u="none" strike="noStrike">
                          <a:solidFill>
                            <a:srgbClr val="000000"/>
                          </a:solidFill>
                          <a:effectLst/>
                          <a:latin typeface="Calibri" panose="020F0502020204030204" pitchFamily="34" charset="0"/>
                        </a:rPr>
                        <a:t>3750</a:t>
                      </a:r>
                    </a:p>
                  </a:txBody>
                  <a:tcPr marL="3408" marR="3408" marT="3408"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YLR432W</a:t>
                      </a:r>
                    </a:p>
                  </a:txBody>
                  <a:tcPr marL="3408" marR="3408" marT="3408"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chrXII</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3689.50464</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447.011456</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8.25371383</a:t>
                      </a:r>
                    </a:p>
                  </a:txBody>
                  <a:tcPr marL="3408" marR="3408" marT="3408" marB="0" anchor="b">
                    <a:lnL>
                      <a:noFill/>
                    </a:lnL>
                    <a:lnR>
                      <a:noFill/>
                    </a:lnR>
                    <a:lnT>
                      <a:noFill/>
                    </a:lnT>
                    <a:lnB>
                      <a:noFill/>
                    </a:lnB>
                  </a:tcPr>
                </a:tc>
                <a:extLst>
                  <a:ext uri="{0D108BD9-81ED-4DB2-BD59-A6C34878D82A}">
                    <a16:rowId xmlns:a16="http://schemas.microsoft.com/office/drawing/2014/main" val="2059205212"/>
                  </a:ext>
                </a:extLst>
              </a:tr>
              <a:tr h="124371">
                <a:tc>
                  <a:txBody>
                    <a:bodyPr/>
                    <a:lstStyle/>
                    <a:p>
                      <a:pPr algn="r" fontAlgn="b"/>
                      <a:r>
                        <a:rPr lang="en-US" sz="1100" b="0" i="0" u="none" strike="noStrike">
                          <a:solidFill>
                            <a:srgbClr val="000000"/>
                          </a:solidFill>
                          <a:effectLst/>
                          <a:latin typeface="Calibri" panose="020F0502020204030204" pitchFamily="34" charset="0"/>
                        </a:rPr>
                        <a:t>3826</a:t>
                      </a:r>
                    </a:p>
                  </a:txBody>
                  <a:tcPr marL="3408" marR="3408" marT="3408"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YML056C</a:t>
                      </a:r>
                    </a:p>
                  </a:txBody>
                  <a:tcPr marL="3408" marR="3408" marT="3408"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chrXIII</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1916.80374</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234.936326</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8.15882231</a:t>
                      </a:r>
                    </a:p>
                  </a:txBody>
                  <a:tcPr marL="3408" marR="3408" marT="3408" marB="0" anchor="b">
                    <a:lnL>
                      <a:noFill/>
                    </a:lnL>
                    <a:lnR>
                      <a:noFill/>
                    </a:lnR>
                    <a:lnT>
                      <a:noFill/>
                    </a:lnT>
                    <a:lnB>
                      <a:noFill/>
                    </a:lnB>
                  </a:tcPr>
                </a:tc>
                <a:extLst>
                  <a:ext uri="{0D108BD9-81ED-4DB2-BD59-A6C34878D82A}">
                    <a16:rowId xmlns:a16="http://schemas.microsoft.com/office/drawing/2014/main" val="561683012"/>
                  </a:ext>
                </a:extLst>
              </a:tr>
              <a:tr h="124371">
                <a:tc>
                  <a:txBody>
                    <a:bodyPr/>
                    <a:lstStyle/>
                    <a:p>
                      <a:pPr algn="r" fontAlgn="b"/>
                      <a:r>
                        <a:rPr lang="en-US" sz="1100" b="0" i="0" u="none" strike="noStrike">
                          <a:solidFill>
                            <a:srgbClr val="000000"/>
                          </a:solidFill>
                          <a:effectLst/>
                          <a:latin typeface="Calibri" panose="020F0502020204030204" pitchFamily="34" charset="0"/>
                        </a:rPr>
                        <a:t>3910</a:t>
                      </a:r>
                    </a:p>
                  </a:txBody>
                  <a:tcPr marL="3408" marR="3408" marT="3408"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YMR011W</a:t>
                      </a:r>
                    </a:p>
                  </a:txBody>
                  <a:tcPr marL="3408" marR="3408" marT="3408"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chrXIII</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795.479619</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102.815671</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7.73694914</a:t>
                      </a:r>
                    </a:p>
                  </a:txBody>
                  <a:tcPr marL="3408" marR="3408" marT="3408" marB="0" anchor="b">
                    <a:lnL>
                      <a:noFill/>
                    </a:lnL>
                    <a:lnR>
                      <a:noFill/>
                    </a:lnR>
                    <a:lnT>
                      <a:noFill/>
                    </a:lnT>
                    <a:lnB>
                      <a:noFill/>
                    </a:lnB>
                  </a:tcPr>
                </a:tc>
                <a:extLst>
                  <a:ext uri="{0D108BD9-81ED-4DB2-BD59-A6C34878D82A}">
                    <a16:rowId xmlns:a16="http://schemas.microsoft.com/office/drawing/2014/main" val="493436879"/>
                  </a:ext>
                </a:extLst>
              </a:tr>
              <a:tr h="124371">
                <a:tc>
                  <a:txBody>
                    <a:bodyPr/>
                    <a:lstStyle/>
                    <a:p>
                      <a:pPr algn="r" fontAlgn="b"/>
                      <a:r>
                        <a:rPr lang="en-US" sz="1100" b="0" i="0" u="none" strike="noStrike">
                          <a:solidFill>
                            <a:srgbClr val="000000"/>
                          </a:solidFill>
                          <a:effectLst/>
                          <a:latin typeface="Calibri" panose="020F0502020204030204" pitchFamily="34" charset="0"/>
                        </a:rPr>
                        <a:t>1718</a:t>
                      </a:r>
                    </a:p>
                  </a:txBody>
                  <a:tcPr marL="3408" marR="3408" marT="3408" marB="0" anchor="b">
                    <a:lnL>
                      <a:noFill/>
                    </a:lnL>
                    <a:lnR>
                      <a:noFill/>
                    </a:lnR>
                    <a:lnT>
                      <a:noFill/>
                    </a:lnT>
                    <a:lnB>
                      <a:noFill/>
                    </a:lnB>
                  </a:tcPr>
                </a:tc>
                <a:tc>
                  <a:txBody>
                    <a:bodyPr/>
                    <a:lstStyle/>
                    <a:p>
                      <a:pPr algn="l" fontAlgn="b"/>
                      <a:r>
                        <a:rPr lang="en-US" sz="1100" b="0" i="0" u="none" strike="noStrike" dirty="0">
                          <a:solidFill>
                            <a:srgbClr val="000000"/>
                          </a:solidFill>
                          <a:effectLst/>
                          <a:latin typeface="Calibri" panose="020F0502020204030204" pitchFamily="34" charset="0"/>
                        </a:rPr>
                        <a:t>YGL009C</a:t>
                      </a:r>
                    </a:p>
                  </a:txBody>
                  <a:tcPr marL="3408" marR="3408" marT="3408"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chrVII</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10757.4222</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1394.64634</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7.71336924</a:t>
                      </a:r>
                    </a:p>
                  </a:txBody>
                  <a:tcPr marL="3408" marR="3408" marT="3408" marB="0" anchor="b">
                    <a:lnL>
                      <a:noFill/>
                    </a:lnL>
                    <a:lnR>
                      <a:noFill/>
                    </a:lnR>
                    <a:lnT>
                      <a:noFill/>
                    </a:lnT>
                    <a:lnB>
                      <a:noFill/>
                    </a:lnB>
                  </a:tcPr>
                </a:tc>
                <a:extLst>
                  <a:ext uri="{0D108BD9-81ED-4DB2-BD59-A6C34878D82A}">
                    <a16:rowId xmlns:a16="http://schemas.microsoft.com/office/drawing/2014/main" val="2122448160"/>
                  </a:ext>
                </a:extLst>
              </a:tr>
              <a:tr h="124371">
                <a:tc>
                  <a:txBody>
                    <a:bodyPr/>
                    <a:lstStyle/>
                    <a:p>
                      <a:pPr algn="r" fontAlgn="b"/>
                      <a:r>
                        <a:rPr lang="en-US" sz="1100" b="0" i="0" u="none" strike="noStrike">
                          <a:solidFill>
                            <a:srgbClr val="000000"/>
                          </a:solidFill>
                          <a:effectLst/>
                          <a:latin typeface="Calibri" panose="020F0502020204030204" pitchFamily="34" charset="0"/>
                        </a:rPr>
                        <a:t>3638</a:t>
                      </a:r>
                    </a:p>
                  </a:txBody>
                  <a:tcPr marL="3408" marR="3408" marT="3408"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YLR303W</a:t>
                      </a:r>
                    </a:p>
                  </a:txBody>
                  <a:tcPr marL="3408" marR="3408" marT="3408"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chrXII</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41513.6037</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5393.86728</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7.69644515</a:t>
                      </a:r>
                    </a:p>
                  </a:txBody>
                  <a:tcPr marL="3408" marR="3408" marT="3408" marB="0" anchor="b">
                    <a:lnL>
                      <a:noFill/>
                    </a:lnL>
                    <a:lnR>
                      <a:noFill/>
                    </a:lnR>
                    <a:lnT>
                      <a:noFill/>
                    </a:lnT>
                    <a:lnB>
                      <a:noFill/>
                    </a:lnB>
                  </a:tcPr>
                </a:tc>
                <a:extLst>
                  <a:ext uri="{0D108BD9-81ED-4DB2-BD59-A6C34878D82A}">
                    <a16:rowId xmlns:a16="http://schemas.microsoft.com/office/drawing/2014/main" val="2183341294"/>
                  </a:ext>
                </a:extLst>
              </a:tr>
              <a:tr h="124371">
                <a:tc>
                  <a:txBody>
                    <a:bodyPr/>
                    <a:lstStyle/>
                    <a:p>
                      <a:pPr algn="r" fontAlgn="b"/>
                      <a:r>
                        <a:rPr lang="en-US" sz="1100" b="0" i="0" u="none" strike="noStrike">
                          <a:solidFill>
                            <a:srgbClr val="000000"/>
                          </a:solidFill>
                          <a:effectLst/>
                          <a:latin typeface="Calibri" panose="020F0502020204030204" pitchFamily="34" charset="0"/>
                        </a:rPr>
                        <a:t>3078</a:t>
                      </a:r>
                    </a:p>
                  </a:txBody>
                  <a:tcPr marL="3408" marR="3408" marT="3408"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YKL071W</a:t>
                      </a:r>
                    </a:p>
                  </a:txBody>
                  <a:tcPr marL="3408" marR="3408" marT="3408"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chrXI</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8704.14194</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1148.42633</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7.57919048</a:t>
                      </a:r>
                    </a:p>
                  </a:txBody>
                  <a:tcPr marL="3408" marR="3408" marT="3408" marB="0" anchor="b">
                    <a:lnL>
                      <a:noFill/>
                    </a:lnL>
                    <a:lnR>
                      <a:noFill/>
                    </a:lnR>
                    <a:lnT>
                      <a:noFill/>
                    </a:lnT>
                    <a:lnB>
                      <a:noFill/>
                    </a:lnB>
                  </a:tcPr>
                </a:tc>
                <a:extLst>
                  <a:ext uri="{0D108BD9-81ED-4DB2-BD59-A6C34878D82A}">
                    <a16:rowId xmlns:a16="http://schemas.microsoft.com/office/drawing/2014/main" val="2492233858"/>
                  </a:ext>
                </a:extLst>
              </a:tr>
              <a:tr h="124371">
                <a:tc>
                  <a:txBody>
                    <a:bodyPr/>
                    <a:lstStyle/>
                    <a:p>
                      <a:pPr algn="r" fontAlgn="b"/>
                      <a:r>
                        <a:rPr lang="en-US" sz="1100" b="0" i="0" u="none" strike="noStrike">
                          <a:solidFill>
                            <a:srgbClr val="000000"/>
                          </a:solidFill>
                          <a:effectLst/>
                          <a:latin typeface="Calibri" panose="020F0502020204030204" pitchFamily="34" charset="0"/>
                        </a:rPr>
                        <a:t>4197</a:t>
                      </a:r>
                    </a:p>
                  </a:txBody>
                  <a:tcPr marL="3408" marR="3408" marT="3408"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YMR300C</a:t>
                      </a:r>
                    </a:p>
                  </a:txBody>
                  <a:tcPr marL="3408" marR="3408" marT="3408"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chrXIII</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978.682022</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130.434149</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7.50326528</a:t>
                      </a:r>
                    </a:p>
                  </a:txBody>
                  <a:tcPr marL="3408" marR="3408" marT="3408" marB="0" anchor="b">
                    <a:lnL>
                      <a:noFill/>
                    </a:lnL>
                    <a:lnR>
                      <a:noFill/>
                    </a:lnR>
                    <a:lnT>
                      <a:noFill/>
                    </a:lnT>
                    <a:lnB>
                      <a:noFill/>
                    </a:lnB>
                  </a:tcPr>
                </a:tc>
                <a:extLst>
                  <a:ext uri="{0D108BD9-81ED-4DB2-BD59-A6C34878D82A}">
                    <a16:rowId xmlns:a16="http://schemas.microsoft.com/office/drawing/2014/main" val="270541499"/>
                  </a:ext>
                </a:extLst>
              </a:tr>
              <a:tr h="124371">
                <a:tc>
                  <a:txBody>
                    <a:bodyPr/>
                    <a:lstStyle/>
                    <a:p>
                      <a:pPr algn="r" fontAlgn="b"/>
                      <a:r>
                        <a:rPr lang="en-US" sz="1100" b="0" i="0" u="none" strike="noStrike">
                          <a:solidFill>
                            <a:srgbClr val="000000"/>
                          </a:solidFill>
                          <a:effectLst/>
                          <a:latin typeface="Calibri" panose="020F0502020204030204" pitchFamily="34" charset="0"/>
                        </a:rPr>
                        <a:t>3121</a:t>
                      </a:r>
                    </a:p>
                  </a:txBody>
                  <a:tcPr marL="3408" marR="3408" marT="3408" marB="0" anchor="b">
                    <a:lnL>
                      <a:noFill/>
                    </a:lnL>
                    <a:lnR>
                      <a:noFill/>
                    </a:lnR>
                    <a:lnT>
                      <a:noFill/>
                    </a:lnT>
                    <a:lnB>
                      <a:noFill/>
                    </a:lnB>
                  </a:tcPr>
                </a:tc>
                <a:tc>
                  <a:txBody>
                    <a:bodyPr/>
                    <a:lstStyle/>
                    <a:p>
                      <a:pPr algn="l" fontAlgn="b"/>
                      <a:r>
                        <a:rPr lang="en-US" sz="1100" b="0" i="0" u="none" strike="noStrike" dirty="0">
                          <a:solidFill>
                            <a:srgbClr val="000000"/>
                          </a:solidFill>
                          <a:effectLst/>
                          <a:latin typeface="Calibri" panose="020F0502020204030204" pitchFamily="34" charset="0"/>
                        </a:rPr>
                        <a:t>YKL120W</a:t>
                      </a:r>
                    </a:p>
                  </a:txBody>
                  <a:tcPr marL="3408" marR="3408" marT="3408"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chrXI</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1558.39243</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210.546862</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7.40164167</a:t>
                      </a:r>
                    </a:p>
                  </a:txBody>
                  <a:tcPr marL="3408" marR="3408" marT="3408" marB="0" anchor="b">
                    <a:lnL>
                      <a:noFill/>
                    </a:lnL>
                    <a:lnR>
                      <a:noFill/>
                    </a:lnR>
                    <a:lnT>
                      <a:noFill/>
                    </a:lnT>
                    <a:lnB>
                      <a:noFill/>
                    </a:lnB>
                  </a:tcPr>
                </a:tc>
                <a:extLst>
                  <a:ext uri="{0D108BD9-81ED-4DB2-BD59-A6C34878D82A}">
                    <a16:rowId xmlns:a16="http://schemas.microsoft.com/office/drawing/2014/main" val="1088681561"/>
                  </a:ext>
                </a:extLst>
              </a:tr>
              <a:tr h="124371">
                <a:tc>
                  <a:txBody>
                    <a:bodyPr/>
                    <a:lstStyle/>
                    <a:p>
                      <a:pPr algn="r" fontAlgn="b"/>
                      <a:r>
                        <a:rPr lang="en-US" sz="1100" b="0" i="0" u="none" strike="noStrike">
                          <a:solidFill>
                            <a:srgbClr val="000000"/>
                          </a:solidFill>
                          <a:effectLst/>
                          <a:latin typeface="Calibri" panose="020F0502020204030204" pitchFamily="34" charset="0"/>
                        </a:rPr>
                        <a:t>3692</a:t>
                      </a:r>
                    </a:p>
                  </a:txBody>
                  <a:tcPr marL="3408" marR="3408" marT="3408"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YLR364W</a:t>
                      </a:r>
                    </a:p>
                  </a:txBody>
                  <a:tcPr marL="3408" marR="3408" marT="3408"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chrXII</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1323.78441</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179.074752</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7.39235652</a:t>
                      </a:r>
                    </a:p>
                  </a:txBody>
                  <a:tcPr marL="3408" marR="3408" marT="3408" marB="0" anchor="b">
                    <a:lnL>
                      <a:noFill/>
                    </a:lnL>
                    <a:lnR>
                      <a:noFill/>
                    </a:lnR>
                    <a:lnT>
                      <a:noFill/>
                    </a:lnT>
                    <a:lnB>
                      <a:noFill/>
                    </a:lnB>
                  </a:tcPr>
                </a:tc>
                <a:extLst>
                  <a:ext uri="{0D108BD9-81ED-4DB2-BD59-A6C34878D82A}">
                    <a16:rowId xmlns:a16="http://schemas.microsoft.com/office/drawing/2014/main" val="1665260250"/>
                  </a:ext>
                </a:extLst>
              </a:tr>
              <a:tr h="124371">
                <a:tc>
                  <a:txBody>
                    <a:bodyPr/>
                    <a:lstStyle/>
                    <a:p>
                      <a:pPr algn="r" fontAlgn="b"/>
                      <a:r>
                        <a:rPr lang="en-US" sz="1100" b="0" i="0" u="none" strike="noStrike">
                          <a:solidFill>
                            <a:srgbClr val="000000"/>
                          </a:solidFill>
                          <a:effectLst/>
                          <a:latin typeface="Calibri" panose="020F0502020204030204" pitchFamily="34" charset="0"/>
                        </a:rPr>
                        <a:t>463</a:t>
                      </a:r>
                    </a:p>
                  </a:txBody>
                  <a:tcPr marL="3408" marR="3408" marT="3408"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YBR294W</a:t>
                      </a:r>
                    </a:p>
                  </a:txBody>
                  <a:tcPr marL="3408" marR="3408" marT="3408"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chrII</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4240.10312</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580.144165</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7.30870598</a:t>
                      </a:r>
                    </a:p>
                  </a:txBody>
                  <a:tcPr marL="3408" marR="3408" marT="3408" marB="0" anchor="b">
                    <a:lnL>
                      <a:noFill/>
                    </a:lnL>
                    <a:lnR>
                      <a:noFill/>
                    </a:lnR>
                    <a:lnT>
                      <a:noFill/>
                    </a:lnT>
                    <a:lnB>
                      <a:noFill/>
                    </a:lnB>
                  </a:tcPr>
                </a:tc>
                <a:extLst>
                  <a:ext uri="{0D108BD9-81ED-4DB2-BD59-A6C34878D82A}">
                    <a16:rowId xmlns:a16="http://schemas.microsoft.com/office/drawing/2014/main" val="2071428480"/>
                  </a:ext>
                </a:extLst>
              </a:tr>
              <a:tr h="124371">
                <a:tc>
                  <a:txBody>
                    <a:bodyPr/>
                    <a:lstStyle/>
                    <a:p>
                      <a:pPr algn="r" fontAlgn="b"/>
                      <a:r>
                        <a:rPr lang="en-US" sz="1100" b="0" i="0" u="none" strike="noStrike">
                          <a:solidFill>
                            <a:srgbClr val="000000"/>
                          </a:solidFill>
                          <a:effectLst/>
                          <a:latin typeface="Calibri" panose="020F0502020204030204" pitchFamily="34" charset="0"/>
                        </a:rPr>
                        <a:t>2856</a:t>
                      </a:r>
                    </a:p>
                  </a:txBody>
                  <a:tcPr marL="3408" marR="3408" marT="3408"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YJL212C</a:t>
                      </a:r>
                    </a:p>
                  </a:txBody>
                  <a:tcPr marL="3408" marR="3408" marT="3408"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chrX</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2807.71577</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384.490315</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7.30243562</a:t>
                      </a:r>
                    </a:p>
                  </a:txBody>
                  <a:tcPr marL="3408" marR="3408" marT="3408" marB="0" anchor="b">
                    <a:lnL>
                      <a:noFill/>
                    </a:lnL>
                    <a:lnR>
                      <a:noFill/>
                    </a:lnR>
                    <a:lnT>
                      <a:noFill/>
                    </a:lnT>
                    <a:lnB>
                      <a:noFill/>
                    </a:lnB>
                  </a:tcPr>
                </a:tc>
                <a:extLst>
                  <a:ext uri="{0D108BD9-81ED-4DB2-BD59-A6C34878D82A}">
                    <a16:rowId xmlns:a16="http://schemas.microsoft.com/office/drawing/2014/main" val="554202932"/>
                  </a:ext>
                </a:extLst>
              </a:tr>
              <a:tr h="124371">
                <a:tc>
                  <a:txBody>
                    <a:bodyPr/>
                    <a:lstStyle/>
                    <a:p>
                      <a:pPr algn="r" fontAlgn="b"/>
                      <a:r>
                        <a:rPr lang="en-US" sz="1100" b="0" i="0" u="none" strike="noStrike">
                          <a:solidFill>
                            <a:srgbClr val="000000"/>
                          </a:solidFill>
                          <a:effectLst/>
                          <a:latin typeface="Calibri" panose="020F0502020204030204" pitchFamily="34" charset="0"/>
                        </a:rPr>
                        <a:t>4741</a:t>
                      </a:r>
                    </a:p>
                  </a:txBody>
                  <a:tcPr marL="3408" marR="3408" marT="3408"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YOL163W</a:t>
                      </a:r>
                    </a:p>
                  </a:txBody>
                  <a:tcPr marL="3408" marR="3408" marT="3408"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chrXV</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686.858914</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98.6412239</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6.96320349</a:t>
                      </a:r>
                    </a:p>
                  </a:txBody>
                  <a:tcPr marL="3408" marR="3408" marT="3408" marB="0" anchor="b">
                    <a:lnL>
                      <a:noFill/>
                    </a:lnL>
                    <a:lnR>
                      <a:noFill/>
                    </a:lnR>
                    <a:lnT>
                      <a:noFill/>
                    </a:lnT>
                    <a:lnB>
                      <a:noFill/>
                    </a:lnB>
                  </a:tcPr>
                </a:tc>
                <a:extLst>
                  <a:ext uri="{0D108BD9-81ED-4DB2-BD59-A6C34878D82A}">
                    <a16:rowId xmlns:a16="http://schemas.microsoft.com/office/drawing/2014/main" val="2482779740"/>
                  </a:ext>
                </a:extLst>
              </a:tr>
              <a:tr h="124371">
                <a:tc>
                  <a:txBody>
                    <a:bodyPr/>
                    <a:lstStyle/>
                    <a:p>
                      <a:pPr algn="r" fontAlgn="b"/>
                      <a:r>
                        <a:rPr lang="en-US" sz="1100" b="0" i="0" u="none" strike="noStrike">
                          <a:solidFill>
                            <a:srgbClr val="000000"/>
                          </a:solidFill>
                          <a:effectLst/>
                          <a:latin typeface="Calibri" panose="020F0502020204030204" pitchFamily="34" charset="0"/>
                        </a:rPr>
                        <a:t>1485</a:t>
                      </a:r>
                    </a:p>
                  </a:txBody>
                  <a:tcPr marL="3408" marR="3408" marT="3408" marB="0" anchor="b">
                    <a:lnL>
                      <a:noFill/>
                    </a:lnL>
                    <a:lnR>
                      <a:noFill/>
                    </a:lnR>
                    <a:lnT>
                      <a:noFill/>
                    </a:lnT>
                    <a:lnB>
                      <a:noFill/>
                    </a:lnB>
                  </a:tcPr>
                </a:tc>
                <a:tc>
                  <a:txBody>
                    <a:bodyPr/>
                    <a:lstStyle/>
                    <a:p>
                      <a:pPr algn="l" fontAlgn="b"/>
                      <a:r>
                        <a:rPr lang="en-US" sz="1100" b="0" i="0" u="none" strike="noStrike" dirty="0">
                          <a:solidFill>
                            <a:srgbClr val="000000"/>
                          </a:solidFill>
                          <a:effectLst/>
                          <a:latin typeface="Calibri" panose="020F0502020204030204" pitchFamily="34" charset="0"/>
                        </a:rPr>
                        <a:t>YER073W</a:t>
                      </a:r>
                    </a:p>
                  </a:txBody>
                  <a:tcPr marL="3408" marR="3408" marT="3408"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chrV</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1310.45489</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188.698376</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6.94470677</a:t>
                      </a:r>
                    </a:p>
                  </a:txBody>
                  <a:tcPr marL="3408" marR="3408" marT="3408" marB="0" anchor="b">
                    <a:lnL>
                      <a:noFill/>
                    </a:lnL>
                    <a:lnR>
                      <a:noFill/>
                    </a:lnR>
                    <a:lnT>
                      <a:noFill/>
                    </a:lnT>
                    <a:lnB>
                      <a:noFill/>
                    </a:lnB>
                  </a:tcPr>
                </a:tc>
                <a:extLst>
                  <a:ext uri="{0D108BD9-81ED-4DB2-BD59-A6C34878D82A}">
                    <a16:rowId xmlns:a16="http://schemas.microsoft.com/office/drawing/2014/main" val="246855341"/>
                  </a:ext>
                </a:extLst>
              </a:tr>
              <a:tr h="124371">
                <a:tc>
                  <a:txBody>
                    <a:bodyPr/>
                    <a:lstStyle/>
                    <a:p>
                      <a:pPr algn="r" fontAlgn="b"/>
                      <a:r>
                        <a:rPr lang="en-US" sz="1100" b="0" i="0" u="none" strike="noStrike">
                          <a:solidFill>
                            <a:srgbClr val="000000"/>
                          </a:solidFill>
                          <a:effectLst/>
                          <a:latin typeface="Calibri" panose="020F0502020204030204" pitchFamily="34" charset="0"/>
                        </a:rPr>
                        <a:t>3528</a:t>
                      </a:r>
                    </a:p>
                  </a:txBody>
                  <a:tcPr marL="3408" marR="3408" marT="3408" marB="0" anchor="b">
                    <a:lnL>
                      <a:noFill/>
                    </a:lnL>
                    <a:lnR>
                      <a:noFill/>
                    </a:lnR>
                    <a:lnT>
                      <a:noFill/>
                    </a:lnT>
                    <a:lnB>
                      <a:noFill/>
                    </a:lnB>
                  </a:tcPr>
                </a:tc>
                <a:tc>
                  <a:txBody>
                    <a:bodyPr/>
                    <a:lstStyle/>
                    <a:p>
                      <a:pPr algn="l" fontAlgn="b"/>
                      <a:r>
                        <a:rPr lang="en-US" sz="1100" b="0" i="0" u="none" strike="noStrike" dirty="0">
                          <a:solidFill>
                            <a:srgbClr val="000000"/>
                          </a:solidFill>
                          <a:effectLst/>
                          <a:latin typeface="Calibri" panose="020F0502020204030204" pitchFamily="34" charset="0"/>
                        </a:rPr>
                        <a:t>YLR180W</a:t>
                      </a:r>
                    </a:p>
                  </a:txBody>
                  <a:tcPr marL="3408" marR="3408" marT="3408"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chrXII</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4148.74117</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605.619071</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6.85041369</a:t>
                      </a:r>
                    </a:p>
                  </a:txBody>
                  <a:tcPr marL="3408" marR="3408" marT="3408" marB="0" anchor="b">
                    <a:lnL>
                      <a:noFill/>
                    </a:lnL>
                    <a:lnR>
                      <a:noFill/>
                    </a:lnR>
                    <a:lnT>
                      <a:noFill/>
                    </a:lnT>
                    <a:lnB>
                      <a:noFill/>
                    </a:lnB>
                  </a:tcPr>
                </a:tc>
                <a:extLst>
                  <a:ext uri="{0D108BD9-81ED-4DB2-BD59-A6C34878D82A}">
                    <a16:rowId xmlns:a16="http://schemas.microsoft.com/office/drawing/2014/main" val="4148464689"/>
                  </a:ext>
                </a:extLst>
              </a:tr>
              <a:tr h="124371">
                <a:tc>
                  <a:txBody>
                    <a:bodyPr/>
                    <a:lstStyle/>
                    <a:p>
                      <a:pPr algn="r" fontAlgn="b"/>
                      <a:r>
                        <a:rPr lang="en-US" sz="1100" b="0" i="0" u="none" strike="noStrike">
                          <a:solidFill>
                            <a:srgbClr val="000000"/>
                          </a:solidFill>
                          <a:effectLst/>
                          <a:latin typeface="Calibri" panose="020F0502020204030204" pitchFamily="34" charset="0"/>
                        </a:rPr>
                        <a:t>3898</a:t>
                      </a:r>
                    </a:p>
                  </a:txBody>
                  <a:tcPr marL="3408" marR="3408" marT="3408"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YML130C</a:t>
                      </a:r>
                    </a:p>
                  </a:txBody>
                  <a:tcPr marL="3408" marR="3408" marT="3408"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chrXIII</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6521.87083</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961.803135</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6.78087915</a:t>
                      </a:r>
                    </a:p>
                  </a:txBody>
                  <a:tcPr marL="3408" marR="3408" marT="3408" marB="0" anchor="b">
                    <a:lnL>
                      <a:noFill/>
                    </a:lnL>
                    <a:lnR>
                      <a:noFill/>
                    </a:lnR>
                    <a:lnT>
                      <a:noFill/>
                    </a:lnT>
                    <a:lnB>
                      <a:noFill/>
                    </a:lnB>
                  </a:tcPr>
                </a:tc>
                <a:extLst>
                  <a:ext uri="{0D108BD9-81ED-4DB2-BD59-A6C34878D82A}">
                    <a16:rowId xmlns:a16="http://schemas.microsoft.com/office/drawing/2014/main" val="2197235314"/>
                  </a:ext>
                </a:extLst>
              </a:tr>
              <a:tr h="124371">
                <a:tc>
                  <a:txBody>
                    <a:bodyPr/>
                    <a:lstStyle/>
                    <a:p>
                      <a:pPr algn="r" fontAlgn="b"/>
                      <a:r>
                        <a:rPr lang="en-US" sz="1100" b="0" i="0" u="none" strike="noStrike">
                          <a:solidFill>
                            <a:srgbClr val="000000"/>
                          </a:solidFill>
                          <a:effectLst/>
                          <a:latin typeface="Calibri" panose="020F0502020204030204" pitchFamily="34" charset="0"/>
                        </a:rPr>
                        <a:t>2401</a:t>
                      </a:r>
                    </a:p>
                  </a:txBody>
                  <a:tcPr marL="3408" marR="3408" marT="3408"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YHR143W</a:t>
                      </a:r>
                    </a:p>
                  </a:txBody>
                  <a:tcPr marL="3408" marR="3408" marT="3408"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chrVIII</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1074.43585</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159.750993</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6.72569121</a:t>
                      </a:r>
                    </a:p>
                  </a:txBody>
                  <a:tcPr marL="3408" marR="3408" marT="3408" marB="0" anchor="b">
                    <a:lnL>
                      <a:noFill/>
                    </a:lnL>
                    <a:lnR>
                      <a:noFill/>
                    </a:lnR>
                    <a:lnT>
                      <a:noFill/>
                    </a:lnT>
                    <a:lnB>
                      <a:noFill/>
                    </a:lnB>
                  </a:tcPr>
                </a:tc>
                <a:extLst>
                  <a:ext uri="{0D108BD9-81ED-4DB2-BD59-A6C34878D82A}">
                    <a16:rowId xmlns:a16="http://schemas.microsoft.com/office/drawing/2014/main" val="3781833018"/>
                  </a:ext>
                </a:extLst>
              </a:tr>
              <a:tr h="124371">
                <a:tc>
                  <a:txBody>
                    <a:bodyPr/>
                    <a:lstStyle/>
                    <a:p>
                      <a:pPr algn="r" fontAlgn="b"/>
                      <a:r>
                        <a:rPr lang="en-US" sz="1100" b="0" i="0" u="none" strike="noStrike">
                          <a:solidFill>
                            <a:srgbClr val="000000"/>
                          </a:solidFill>
                          <a:effectLst/>
                          <a:latin typeface="Calibri" panose="020F0502020204030204" pitchFamily="34" charset="0"/>
                        </a:rPr>
                        <a:t>2467</a:t>
                      </a:r>
                    </a:p>
                  </a:txBody>
                  <a:tcPr marL="3408" marR="3408" marT="3408" marB="0" anchor="b">
                    <a:lnL>
                      <a:noFill/>
                    </a:lnL>
                    <a:lnR>
                      <a:noFill/>
                    </a:lnR>
                    <a:lnT>
                      <a:noFill/>
                    </a:lnT>
                    <a:lnB>
                      <a:noFill/>
                    </a:lnB>
                  </a:tcPr>
                </a:tc>
                <a:tc>
                  <a:txBody>
                    <a:bodyPr/>
                    <a:lstStyle/>
                    <a:p>
                      <a:pPr algn="l" fontAlgn="b"/>
                      <a:r>
                        <a:rPr lang="en-US" sz="1100" b="0" i="0" u="none" strike="noStrike" dirty="0">
                          <a:solidFill>
                            <a:srgbClr val="000000"/>
                          </a:solidFill>
                          <a:effectLst/>
                          <a:latin typeface="Calibri" panose="020F0502020204030204" pitchFamily="34" charset="0"/>
                        </a:rPr>
                        <a:t>YHR210C</a:t>
                      </a:r>
                    </a:p>
                  </a:txBody>
                  <a:tcPr marL="3408" marR="3408" marT="3408"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chrVIII</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191.092077</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28.7256461</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6.65231606</a:t>
                      </a:r>
                    </a:p>
                  </a:txBody>
                  <a:tcPr marL="3408" marR="3408" marT="3408" marB="0" anchor="b">
                    <a:lnL>
                      <a:noFill/>
                    </a:lnL>
                    <a:lnR>
                      <a:noFill/>
                    </a:lnR>
                    <a:lnT>
                      <a:noFill/>
                    </a:lnT>
                    <a:lnB>
                      <a:noFill/>
                    </a:lnB>
                  </a:tcPr>
                </a:tc>
                <a:extLst>
                  <a:ext uri="{0D108BD9-81ED-4DB2-BD59-A6C34878D82A}">
                    <a16:rowId xmlns:a16="http://schemas.microsoft.com/office/drawing/2014/main" val="3575066268"/>
                  </a:ext>
                </a:extLst>
              </a:tr>
              <a:tr h="124371">
                <a:tc>
                  <a:txBody>
                    <a:bodyPr/>
                    <a:lstStyle/>
                    <a:p>
                      <a:pPr algn="r" fontAlgn="b"/>
                      <a:r>
                        <a:rPr lang="en-US" sz="1100" b="0" i="0" u="none" strike="noStrike">
                          <a:solidFill>
                            <a:srgbClr val="000000"/>
                          </a:solidFill>
                          <a:effectLst/>
                          <a:latin typeface="Calibri" panose="020F0502020204030204" pitchFamily="34" charset="0"/>
                        </a:rPr>
                        <a:t>3277</a:t>
                      </a:r>
                    </a:p>
                  </a:txBody>
                  <a:tcPr marL="3408" marR="3408" marT="3408"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YKR069W</a:t>
                      </a:r>
                    </a:p>
                  </a:txBody>
                  <a:tcPr marL="3408" marR="3408" marT="3408"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chrXI</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2270.52708</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342.021281</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6.63855498</a:t>
                      </a:r>
                    </a:p>
                  </a:txBody>
                  <a:tcPr marL="3408" marR="3408" marT="3408" marB="0" anchor="b">
                    <a:lnL>
                      <a:noFill/>
                    </a:lnL>
                    <a:lnR>
                      <a:noFill/>
                    </a:lnR>
                    <a:lnT>
                      <a:noFill/>
                    </a:lnT>
                    <a:lnB>
                      <a:noFill/>
                    </a:lnB>
                  </a:tcPr>
                </a:tc>
                <a:extLst>
                  <a:ext uri="{0D108BD9-81ED-4DB2-BD59-A6C34878D82A}">
                    <a16:rowId xmlns:a16="http://schemas.microsoft.com/office/drawing/2014/main" val="2560626602"/>
                  </a:ext>
                </a:extLst>
              </a:tr>
              <a:tr h="124371">
                <a:tc>
                  <a:txBody>
                    <a:bodyPr/>
                    <a:lstStyle/>
                    <a:p>
                      <a:pPr algn="r" fontAlgn="b"/>
                      <a:r>
                        <a:rPr lang="en-US" sz="1100" b="0" i="0" u="none" strike="noStrike">
                          <a:solidFill>
                            <a:srgbClr val="000000"/>
                          </a:solidFill>
                          <a:effectLst/>
                          <a:latin typeface="Calibri" panose="020F0502020204030204" pitchFamily="34" charset="0"/>
                        </a:rPr>
                        <a:t>3362</a:t>
                      </a:r>
                    </a:p>
                  </a:txBody>
                  <a:tcPr marL="3408" marR="3408" marT="3408"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YLL055W</a:t>
                      </a:r>
                    </a:p>
                  </a:txBody>
                  <a:tcPr marL="3408" marR="3408" marT="3408"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chrXII</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5064.27141</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774.25907</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6.540797</a:t>
                      </a:r>
                    </a:p>
                  </a:txBody>
                  <a:tcPr marL="3408" marR="3408" marT="3408" marB="0" anchor="b">
                    <a:lnL>
                      <a:noFill/>
                    </a:lnL>
                    <a:lnR>
                      <a:noFill/>
                    </a:lnR>
                    <a:lnT>
                      <a:noFill/>
                    </a:lnT>
                    <a:lnB>
                      <a:noFill/>
                    </a:lnB>
                  </a:tcPr>
                </a:tc>
                <a:extLst>
                  <a:ext uri="{0D108BD9-81ED-4DB2-BD59-A6C34878D82A}">
                    <a16:rowId xmlns:a16="http://schemas.microsoft.com/office/drawing/2014/main" val="3924698023"/>
                  </a:ext>
                </a:extLst>
              </a:tr>
              <a:tr h="124371">
                <a:tc>
                  <a:txBody>
                    <a:bodyPr/>
                    <a:lstStyle/>
                    <a:p>
                      <a:pPr algn="r" fontAlgn="b"/>
                      <a:r>
                        <a:rPr lang="en-US" sz="1100" b="0" i="0" u="none" strike="noStrike">
                          <a:solidFill>
                            <a:srgbClr val="000000"/>
                          </a:solidFill>
                          <a:effectLst/>
                          <a:latin typeface="Calibri" panose="020F0502020204030204" pitchFamily="34" charset="0"/>
                        </a:rPr>
                        <a:t>3368</a:t>
                      </a:r>
                    </a:p>
                  </a:txBody>
                  <a:tcPr marL="3408" marR="3408" marT="3408"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YLL061W</a:t>
                      </a:r>
                    </a:p>
                  </a:txBody>
                  <a:tcPr marL="3408" marR="3408" marT="3408"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chrXII</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4571.06422</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702.243555</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6.50922915</a:t>
                      </a:r>
                    </a:p>
                  </a:txBody>
                  <a:tcPr marL="3408" marR="3408" marT="3408" marB="0" anchor="b">
                    <a:lnL>
                      <a:noFill/>
                    </a:lnL>
                    <a:lnR>
                      <a:noFill/>
                    </a:lnR>
                    <a:lnT>
                      <a:noFill/>
                    </a:lnT>
                    <a:lnB>
                      <a:noFill/>
                    </a:lnB>
                  </a:tcPr>
                </a:tc>
                <a:extLst>
                  <a:ext uri="{0D108BD9-81ED-4DB2-BD59-A6C34878D82A}">
                    <a16:rowId xmlns:a16="http://schemas.microsoft.com/office/drawing/2014/main" val="3988123179"/>
                  </a:ext>
                </a:extLst>
              </a:tr>
              <a:tr h="124371">
                <a:tc>
                  <a:txBody>
                    <a:bodyPr/>
                    <a:lstStyle/>
                    <a:p>
                      <a:pPr algn="r" fontAlgn="b"/>
                      <a:r>
                        <a:rPr lang="en-US" sz="1100" b="0" i="0" u="none" strike="noStrike">
                          <a:solidFill>
                            <a:srgbClr val="000000"/>
                          </a:solidFill>
                          <a:effectLst/>
                          <a:latin typeface="Calibri" panose="020F0502020204030204" pitchFamily="34" charset="0"/>
                        </a:rPr>
                        <a:t>3365</a:t>
                      </a:r>
                    </a:p>
                  </a:txBody>
                  <a:tcPr marL="3408" marR="3408" marT="3408" marB="0" anchor="b">
                    <a:lnL>
                      <a:noFill/>
                    </a:lnL>
                    <a:lnR>
                      <a:noFill/>
                    </a:lnR>
                    <a:lnT>
                      <a:noFill/>
                    </a:lnT>
                    <a:lnB>
                      <a:noFill/>
                    </a:lnB>
                  </a:tcPr>
                </a:tc>
                <a:tc>
                  <a:txBody>
                    <a:bodyPr/>
                    <a:lstStyle/>
                    <a:p>
                      <a:pPr algn="l" fontAlgn="b"/>
                      <a:r>
                        <a:rPr lang="en-US" sz="1100" b="0" i="0" u="none" strike="noStrike" dirty="0">
                          <a:solidFill>
                            <a:srgbClr val="000000"/>
                          </a:solidFill>
                          <a:effectLst/>
                          <a:latin typeface="Calibri" panose="020F0502020204030204" pitchFamily="34" charset="0"/>
                        </a:rPr>
                        <a:t>YLL058W</a:t>
                      </a:r>
                    </a:p>
                  </a:txBody>
                  <a:tcPr marL="3408" marR="3408" marT="3408"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chrXII</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567.254064</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88.2498182</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6.42782133</a:t>
                      </a:r>
                    </a:p>
                  </a:txBody>
                  <a:tcPr marL="3408" marR="3408" marT="3408" marB="0" anchor="b">
                    <a:lnL>
                      <a:noFill/>
                    </a:lnL>
                    <a:lnR>
                      <a:noFill/>
                    </a:lnR>
                    <a:lnT>
                      <a:noFill/>
                    </a:lnT>
                    <a:lnB>
                      <a:noFill/>
                    </a:lnB>
                  </a:tcPr>
                </a:tc>
                <a:extLst>
                  <a:ext uri="{0D108BD9-81ED-4DB2-BD59-A6C34878D82A}">
                    <a16:rowId xmlns:a16="http://schemas.microsoft.com/office/drawing/2014/main" val="4048411222"/>
                  </a:ext>
                </a:extLst>
              </a:tr>
              <a:tr h="124371">
                <a:tc>
                  <a:txBody>
                    <a:bodyPr/>
                    <a:lstStyle/>
                    <a:p>
                      <a:pPr algn="r" fontAlgn="b"/>
                      <a:r>
                        <a:rPr lang="en-US" sz="1100" b="0" i="0" u="none" strike="noStrike">
                          <a:solidFill>
                            <a:srgbClr val="000000"/>
                          </a:solidFill>
                          <a:effectLst/>
                          <a:latin typeface="Calibri" panose="020F0502020204030204" pitchFamily="34" charset="0"/>
                        </a:rPr>
                        <a:t>4214</a:t>
                      </a:r>
                    </a:p>
                  </a:txBody>
                  <a:tcPr marL="3408" marR="3408" marT="3408"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YMR316W</a:t>
                      </a:r>
                    </a:p>
                  </a:txBody>
                  <a:tcPr marL="3408" marR="3408" marT="3408"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chrXIII</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884.182194</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137.793647</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6.41671233</a:t>
                      </a:r>
                    </a:p>
                  </a:txBody>
                  <a:tcPr marL="3408" marR="3408" marT="3408" marB="0" anchor="b">
                    <a:lnL>
                      <a:noFill/>
                    </a:lnL>
                    <a:lnR>
                      <a:noFill/>
                    </a:lnR>
                    <a:lnT>
                      <a:noFill/>
                    </a:lnT>
                    <a:lnB>
                      <a:noFill/>
                    </a:lnB>
                  </a:tcPr>
                </a:tc>
                <a:extLst>
                  <a:ext uri="{0D108BD9-81ED-4DB2-BD59-A6C34878D82A}">
                    <a16:rowId xmlns:a16="http://schemas.microsoft.com/office/drawing/2014/main" val="262771043"/>
                  </a:ext>
                </a:extLst>
              </a:tr>
              <a:tr h="124371">
                <a:tc>
                  <a:txBody>
                    <a:bodyPr/>
                    <a:lstStyle/>
                    <a:p>
                      <a:pPr algn="r" fontAlgn="b"/>
                      <a:r>
                        <a:rPr lang="en-US" sz="1100" b="0" i="0" u="none" strike="noStrike">
                          <a:solidFill>
                            <a:srgbClr val="000000"/>
                          </a:solidFill>
                          <a:effectLst/>
                          <a:latin typeface="Calibri" panose="020F0502020204030204" pitchFamily="34" charset="0"/>
                        </a:rPr>
                        <a:t>5079</a:t>
                      </a:r>
                    </a:p>
                  </a:txBody>
                  <a:tcPr marL="3408" marR="3408" marT="3408"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YOR375C</a:t>
                      </a:r>
                    </a:p>
                  </a:txBody>
                  <a:tcPr marL="3408" marR="3408" marT="3408"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chrXV</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15889.6372</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2489.83917</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6.38179263</a:t>
                      </a:r>
                    </a:p>
                  </a:txBody>
                  <a:tcPr marL="3408" marR="3408" marT="3408" marB="0" anchor="b">
                    <a:lnL>
                      <a:noFill/>
                    </a:lnL>
                    <a:lnR>
                      <a:noFill/>
                    </a:lnR>
                    <a:lnT>
                      <a:noFill/>
                    </a:lnT>
                    <a:lnB>
                      <a:noFill/>
                    </a:lnB>
                  </a:tcPr>
                </a:tc>
                <a:extLst>
                  <a:ext uri="{0D108BD9-81ED-4DB2-BD59-A6C34878D82A}">
                    <a16:rowId xmlns:a16="http://schemas.microsoft.com/office/drawing/2014/main" val="3032158393"/>
                  </a:ext>
                </a:extLst>
              </a:tr>
              <a:tr h="124371">
                <a:tc>
                  <a:txBody>
                    <a:bodyPr/>
                    <a:lstStyle/>
                    <a:p>
                      <a:pPr algn="r" fontAlgn="b"/>
                      <a:r>
                        <a:rPr lang="en-US" sz="1100" b="0" i="0" u="none" strike="noStrike">
                          <a:solidFill>
                            <a:srgbClr val="000000"/>
                          </a:solidFill>
                          <a:effectLst/>
                          <a:latin typeface="Calibri" panose="020F0502020204030204" pitchFamily="34" charset="0"/>
                        </a:rPr>
                        <a:t>2986</a:t>
                      </a:r>
                    </a:p>
                  </a:txBody>
                  <a:tcPr marL="3408" marR="3408" marT="3408" marB="0" anchor="b">
                    <a:lnL>
                      <a:noFill/>
                    </a:lnL>
                    <a:lnR>
                      <a:noFill/>
                    </a:lnR>
                    <a:lnT>
                      <a:noFill/>
                    </a:lnT>
                    <a:lnB>
                      <a:noFill/>
                    </a:lnB>
                  </a:tcPr>
                </a:tc>
                <a:tc>
                  <a:txBody>
                    <a:bodyPr/>
                    <a:lstStyle/>
                    <a:p>
                      <a:pPr algn="l" fontAlgn="b"/>
                      <a:r>
                        <a:rPr lang="en-US" sz="1100" b="0" i="0" u="none" strike="noStrike" dirty="0">
                          <a:solidFill>
                            <a:srgbClr val="000000"/>
                          </a:solidFill>
                          <a:effectLst/>
                          <a:latin typeface="Calibri" panose="020F0502020204030204" pitchFamily="34" charset="0"/>
                        </a:rPr>
                        <a:t>YJR137C</a:t>
                      </a:r>
                    </a:p>
                  </a:txBody>
                  <a:tcPr marL="3408" marR="3408" marT="3408"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chrX</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3250.65229</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515.016111</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6.31174874</a:t>
                      </a:r>
                    </a:p>
                  </a:txBody>
                  <a:tcPr marL="3408" marR="3408" marT="3408" marB="0" anchor="b">
                    <a:lnL>
                      <a:noFill/>
                    </a:lnL>
                    <a:lnR>
                      <a:noFill/>
                    </a:lnR>
                    <a:lnT>
                      <a:noFill/>
                    </a:lnT>
                    <a:lnB>
                      <a:noFill/>
                    </a:lnB>
                  </a:tcPr>
                </a:tc>
                <a:extLst>
                  <a:ext uri="{0D108BD9-81ED-4DB2-BD59-A6C34878D82A}">
                    <a16:rowId xmlns:a16="http://schemas.microsoft.com/office/drawing/2014/main" val="770798607"/>
                  </a:ext>
                </a:extLst>
              </a:tr>
              <a:tr h="124371">
                <a:tc>
                  <a:txBody>
                    <a:bodyPr/>
                    <a:lstStyle/>
                    <a:p>
                      <a:pPr algn="r" fontAlgn="b"/>
                      <a:r>
                        <a:rPr lang="en-US" sz="1100" b="0" i="0" u="none" strike="noStrike">
                          <a:solidFill>
                            <a:srgbClr val="000000"/>
                          </a:solidFill>
                          <a:effectLst/>
                          <a:latin typeface="Calibri" panose="020F0502020204030204" pitchFamily="34" charset="0"/>
                        </a:rPr>
                        <a:t>66</a:t>
                      </a:r>
                    </a:p>
                  </a:txBody>
                  <a:tcPr marL="3408" marR="3408" marT="3408"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YAR015W</a:t>
                      </a:r>
                    </a:p>
                  </a:txBody>
                  <a:tcPr marL="3408" marR="3408" marT="3408"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chrI</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3904.91151</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628.264893</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6.21539028</a:t>
                      </a:r>
                    </a:p>
                  </a:txBody>
                  <a:tcPr marL="3408" marR="3408" marT="3408" marB="0" anchor="b">
                    <a:lnL>
                      <a:noFill/>
                    </a:lnL>
                    <a:lnR>
                      <a:noFill/>
                    </a:lnR>
                    <a:lnT>
                      <a:noFill/>
                    </a:lnT>
                    <a:lnB>
                      <a:noFill/>
                    </a:lnB>
                  </a:tcPr>
                </a:tc>
                <a:extLst>
                  <a:ext uri="{0D108BD9-81ED-4DB2-BD59-A6C34878D82A}">
                    <a16:rowId xmlns:a16="http://schemas.microsoft.com/office/drawing/2014/main" val="2074016580"/>
                  </a:ext>
                </a:extLst>
              </a:tr>
              <a:tr h="124371">
                <a:tc>
                  <a:txBody>
                    <a:bodyPr/>
                    <a:lstStyle/>
                    <a:p>
                      <a:pPr algn="r" fontAlgn="b"/>
                      <a:r>
                        <a:rPr lang="en-US" sz="1100" b="0" i="0" u="none" strike="noStrike">
                          <a:solidFill>
                            <a:srgbClr val="000000"/>
                          </a:solidFill>
                          <a:effectLst/>
                          <a:latin typeface="Calibri" panose="020F0502020204030204" pitchFamily="34" charset="0"/>
                        </a:rPr>
                        <a:t>4946</a:t>
                      </a:r>
                    </a:p>
                  </a:txBody>
                  <a:tcPr marL="3408" marR="3408" marT="3408"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YOR226C</a:t>
                      </a:r>
                    </a:p>
                  </a:txBody>
                  <a:tcPr marL="3408" marR="3408" marT="3408"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chrXV</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1489.25966</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240.844821</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6.18348217</a:t>
                      </a:r>
                    </a:p>
                  </a:txBody>
                  <a:tcPr marL="3408" marR="3408" marT="3408" marB="0" anchor="b">
                    <a:lnL>
                      <a:noFill/>
                    </a:lnL>
                    <a:lnR>
                      <a:noFill/>
                    </a:lnR>
                    <a:lnT>
                      <a:noFill/>
                    </a:lnT>
                    <a:lnB>
                      <a:noFill/>
                    </a:lnB>
                  </a:tcPr>
                </a:tc>
                <a:extLst>
                  <a:ext uri="{0D108BD9-81ED-4DB2-BD59-A6C34878D82A}">
                    <a16:rowId xmlns:a16="http://schemas.microsoft.com/office/drawing/2014/main" val="4180405070"/>
                  </a:ext>
                </a:extLst>
              </a:tr>
              <a:tr h="124371">
                <a:tc>
                  <a:txBody>
                    <a:bodyPr/>
                    <a:lstStyle/>
                    <a:p>
                      <a:pPr algn="r" fontAlgn="b"/>
                      <a:r>
                        <a:rPr lang="en-US" sz="1100" b="0" i="0" u="none" strike="noStrike">
                          <a:solidFill>
                            <a:srgbClr val="000000"/>
                          </a:solidFill>
                          <a:effectLst/>
                          <a:latin typeface="Calibri" panose="020F0502020204030204" pitchFamily="34" charset="0"/>
                        </a:rPr>
                        <a:t>2132</a:t>
                      </a:r>
                    </a:p>
                  </a:txBody>
                  <a:tcPr marL="3408" marR="3408" marT="3408" marB="0" anchor="b">
                    <a:lnL>
                      <a:noFill/>
                    </a:lnL>
                    <a:lnR>
                      <a:noFill/>
                    </a:lnR>
                    <a:lnT>
                      <a:noFill/>
                    </a:lnT>
                    <a:lnB>
                      <a:noFill/>
                    </a:lnB>
                  </a:tcPr>
                </a:tc>
                <a:tc>
                  <a:txBody>
                    <a:bodyPr/>
                    <a:lstStyle/>
                    <a:p>
                      <a:pPr algn="l" fontAlgn="b"/>
                      <a:r>
                        <a:rPr lang="en-US" sz="1100" b="0" i="0" u="none" strike="noStrike" dirty="0">
                          <a:solidFill>
                            <a:srgbClr val="000000"/>
                          </a:solidFill>
                          <a:effectLst/>
                          <a:latin typeface="Calibri" panose="020F0502020204030204" pitchFamily="34" charset="0"/>
                        </a:rPr>
                        <a:t>YGR208W</a:t>
                      </a:r>
                    </a:p>
                  </a:txBody>
                  <a:tcPr marL="3408" marR="3408" marT="3408"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chrVII</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422.188977</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69.1058246</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6.10931104</a:t>
                      </a:r>
                    </a:p>
                  </a:txBody>
                  <a:tcPr marL="3408" marR="3408" marT="3408" marB="0" anchor="b">
                    <a:lnL>
                      <a:noFill/>
                    </a:lnL>
                    <a:lnR>
                      <a:noFill/>
                    </a:lnR>
                    <a:lnT>
                      <a:noFill/>
                    </a:lnT>
                    <a:lnB>
                      <a:noFill/>
                    </a:lnB>
                  </a:tcPr>
                </a:tc>
                <a:extLst>
                  <a:ext uri="{0D108BD9-81ED-4DB2-BD59-A6C34878D82A}">
                    <a16:rowId xmlns:a16="http://schemas.microsoft.com/office/drawing/2014/main" val="4148318097"/>
                  </a:ext>
                </a:extLst>
              </a:tr>
              <a:tr h="124371">
                <a:tc>
                  <a:txBody>
                    <a:bodyPr/>
                    <a:lstStyle/>
                    <a:p>
                      <a:pPr algn="r" fontAlgn="b"/>
                      <a:r>
                        <a:rPr lang="en-US" sz="1100" b="0" i="0" u="none" strike="noStrike">
                          <a:solidFill>
                            <a:srgbClr val="000000"/>
                          </a:solidFill>
                          <a:effectLst/>
                          <a:latin typeface="Calibri" panose="020F0502020204030204" pitchFamily="34" charset="0"/>
                        </a:rPr>
                        <a:t>3685</a:t>
                      </a:r>
                    </a:p>
                  </a:txBody>
                  <a:tcPr marL="3408" marR="3408" marT="3408" marB="0" anchor="b">
                    <a:lnL>
                      <a:noFill/>
                    </a:lnL>
                    <a:lnR>
                      <a:noFill/>
                    </a:lnR>
                    <a:lnT>
                      <a:noFill/>
                    </a:lnT>
                    <a:lnB>
                      <a:noFill/>
                    </a:lnB>
                  </a:tcPr>
                </a:tc>
                <a:tc>
                  <a:txBody>
                    <a:bodyPr/>
                    <a:lstStyle/>
                    <a:p>
                      <a:pPr algn="l" fontAlgn="b"/>
                      <a:r>
                        <a:rPr lang="en-US" sz="1100" b="0" i="0" u="none" strike="noStrike" dirty="0">
                          <a:solidFill>
                            <a:srgbClr val="000000"/>
                          </a:solidFill>
                          <a:effectLst/>
                          <a:latin typeface="Calibri" panose="020F0502020204030204" pitchFamily="34" charset="0"/>
                        </a:rPr>
                        <a:t>YLR359W</a:t>
                      </a:r>
                    </a:p>
                  </a:txBody>
                  <a:tcPr marL="3408" marR="3408" marT="3408"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chrXII</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6151.86593</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1008.51255</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6.09993987</a:t>
                      </a:r>
                    </a:p>
                  </a:txBody>
                  <a:tcPr marL="3408" marR="3408" marT="3408" marB="0" anchor="b">
                    <a:lnL>
                      <a:noFill/>
                    </a:lnL>
                    <a:lnR>
                      <a:noFill/>
                    </a:lnR>
                    <a:lnT>
                      <a:noFill/>
                    </a:lnT>
                    <a:lnB>
                      <a:noFill/>
                    </a:lnB>
                  </a:tcPr>
                </a:tc>
                <a:extLst>
                  <a:ext uri="{0D108BD9-81ED-4DB2-BD59-A6C34878D82A}">
                    <a16:rowId xmlns:a16="http://schemas.microsoft.com/office/drawing/2014/main" val="3637995097"/>
                  </a:ext>
                </a:extLst>
              </a:tr>
              <a:tr h="124371">
                <a:tc>
                  <a:txBody>
                    <a:bodyPr/>
                    <a:lstStyle/>
                    <a:p>
                      <a:pPr algn="r" fontAlgn="b"/>
                      <a:r>
                        <a:rPr lang="en-US" sz="1100" b="0" i="0" u="none" strike="noStrike">
                          <a:solidFill>
                            <a:srgbClr val="000000"/>
                          </a:solidFill>
                          <a:effectLst/>
                          <a:latin typeface="Calibri" panose="020F0502020204030204" pitchFamily="34" charset="0"/>
                        </a:rPr>
                        <a:t>414</a:t>
                      </a:r>
                    </a:p>
                  </a:txBody>
                  <a:tcPr marL="3408" marR="3408" marT="3408" marB="0" anchor="b">
                    <a:lnL>
                      <a:noFill/>
                    </a:lnL>
                    <a:lnR>
                      <a:noFill/>
                    </a:lnR>
                    <a:lnT>
                      <a:noFill/>
                    </a:lnT>
                    <a:lnB>
                      <a:noFill/>
                    </a:lnB>
                  </a:tcPr>
                </a:tc>
                <a:tc>
                  <a:txBody>
                    <a:bodyPr/>
                    <a:lstStyle/>
                    <a:p>
                      <a:pPr algn="l" fontAlgn="b"/>
                      <a:r>
                        <a:rPr lang="en-US" sz="1100" b="0" i="0" u="none" strike="noStrike" dirty="0">
                          <a:solidFill>
                            <a:srgbClr val="000000"/>
                          </a:solidFill>
                          <a:effectLst/>
                          <a:latin typeface="Calibri" panose="020F0502020204030204" pitchFamily="34" charset="0"/>
                        </a:rPr>
                        <a:t>YBR244W</a:t>
                      </a:r>
                    </a:p>
                  </a:txBody>
                  <a:tcPr marL="3408" marR="3408" marT="3408"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chrII</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516.72577</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84.9734826</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6.0810238</a:t>
                      </a:r>
                    </a:p>
                  </a:txBody>
                  <a:tcPr marL="3408" marR="3408" marT="3408" marB="0" anchor="b">
                    <a:lnL>
                      <a:noFill/>
                    </a:lnL>
                    <a:lnR>
                      <a:noFill/>
                    </a:lnR>
                    <a:lnT>
                      <a:noFill/>
                    </a:lnT>
                    <a:lnB>
                      <a:noFill/>
                    </a:lnB>
                  </a:tcPr>
                </a:tc>
                <a:extLst>
                  <a:ext uri="{0D108BD9-81ED-4DB2-BD59-A6C34878D82A}">
                    <a16:rowId xmlns:a16="http://schemas.microsoft.com/office/drawing/2014/main" val="3355897645"/>
                  </a:ext>
                </a:extLst>
              </a:tr>
              <a:tr h="124371">
                <a:tc>
                  <a:txBody>
                    <a:bodyPr/>
                    <a:lstStyle/>
                    <a:p>
                      <a:pPr algn="r" fontAlgn="b"/>
                      <a:r>
                        <a:rPr lang="en-US" sz="1100" b="0" i="0" u="none" strike="noStrike">
                          <a:solidFill>
                            <a:srgbClr val="000000"/>
                          </a:solidFill>
                          <a:effectLst/>
                          <a:latin typeface="Calibri" panose="020F0502020204030204" pitchFamily="34" charset="0"/>
                        </a:rPr>
                        <a:t>2079</a:t>
                      </a:r>
                    </a:p>
                  </a:txBody>
                  <a:tcPr marL="3408" marR="3408" marT="3408" marB="0" anchor="b">
                    <a:lnL>
                      <a:noFill/>
                    </a:lnL>
                    <a:lnR>
                      <a:noFill/>
                    </a:lnR>
                    <a:lnT>
                      <a:noFill/>
                    </a:lnT>
                    <a:lnB>
                      <a:noFill/>
                    </a:lnB>
                  </a:tcPr>
                </a:tc>
                <a:tc>
                  <a:txBody>
                    <a:bodyPr/>
                    <a:lstStyle/>
                    <a:p>
                      <a:pPr algn="l" fontAlgn="b"/>
                      <a:r>
                        <a:rPr lang="en-US" sz="1100" b="0" i="0" u="none" strike="noStrike" dirty="0">
                          <a:solidFill>
                            <a:srgbClr val="000000"/>
                          </a:solidFill>
                          <a:effectLst/>
                          <a:latin typeface="Calibri" panose="020F0502020204030204" pitchFamily="34" charset="0"/>
                        </a:rPr>
                        <a:t>YGR155W</a:t>
                      </a:r>
                    </a:p>
                  </a:txBody>
                  <a:tcPr marL="3408" marR="3408" marT="3408"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chrVII</a:t>
                      </a:r>
                    </a:p>
                  </a:txBody>
                  <a:tcPr marL="3408" marR="3408" marT="3408" marB="0" anchor="b">
                    <a:lnL>
                      <a:noFill/>
                    </a:lnL>
                    <a:lnR>
                      <a:noFill/>
                    </a:lnR>
                    <a:lnT>
                      <a:noFill/>
                    </a:lnT>
                    <a:lnB>
                      <a:noFill/>
                    </a:lnB>
                  </a:tcPr>
                </a:tc>
                <a:tc>
                  <a:txBody>
                    <a:bodyPr/>
                    <a:lstStyle/>
                    <a:p>
                      <a:pPr algn="r" fontAlgn="b"/>
                      <a:r>
                        <a:rPr lang="en-US" sz="1100" b="0" i="0" u="none" strike="noStrike" dirty="0">
                          <a:solidFill>
                            <a:srgbClr val="000000"/>
                          </a:solidFill>
                          <a:effectLst/>
                          <a:latin typeface="Calibri" panose="020F0502020204030204" pitchFamily="34" charset="0"/>
                        </a:rPr>
                        <a:t>17205.0576</a:t>
                      </a:r>
                    </a:p>
                  </a:txBody>
                  <a:tcPr marL="3408" marR="3408" marT="3408"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2864.12641</a:t>
                      </a:r>
                    </a:p>
                  </a:txBody>
                  <a:tcPr marL="3408" marR="3408" marT="3408" marB="0" anchor="b">
                    <a:lnL>
                      <a:noFill/>
                    </a:lnL>
                    <a:lnR>
                      <a:noFill/>
                    </a:lnR>
                    <a:lnT>
                      <a:noFill/>
                    </a:lnT>
                    <a:lnB>
                      <a:noFill/>
                    </a:lnB>
                  </a:tcPr>
                </a:tc>
                <a:tc>
                  <a:txBody>
                    <a:bodyPr/>
                    <a:lstStyle/>
                    <a:p>
                      <a:pPr algn="r" fontAlgn="b"/>
                      <a:r>
                        <a:rPr lang="en-US" sz="1100" b="0" i="0" u="none" strike="noStrike" dirty="0">
                          <a:solidFill>
                            <a:srgbClr val="000000"/>
                          </a:solidFill>
                          <a:effectLst/>
                          <a:latin typeface="Calibri" panose="020F0502020204030204" pitchFamily="34" charset="0"/>
                        </a:rPr>
                        <a:t>6.00708737</a:t>
                      </a:r>
                    </a:p>
                  </a:txBody>
                  <a:tcPr marL="3408" marR="3408" marT="3408" marB="0" anchor="b">
                    <a:lnL>
                      <a:noFill/>
                    </a:lnL>
                    <a:lnR>
                      <a:noFill/>
                    </a:lnR>
                    <a:lnT>
                      <a:noFill/>
                    </a:lnT>
                    <a:lnB>
                      <a:noFill/>
                    </a:lnB>
                  </a:tcPr>
                </a:tc>
                <a:extLst>
                  <a:ext uri="{0D108BD9-81ED-4DB2-BD59-A6C34878D82A}">
                    <a16:rowId xmlns:a16="http://schemas.microsoft.com/office/drawing/2014/main" val="3926268038"/>
                  </a:ext>
                </a:extLst>
              </a:tr>
            </a:tbl>
          </a:graphicData>
        </a:graphic>
      </p:graphicFrame>
      <p:sp>
        <p:nvSpPr>
          <p:cNvPr id="2" name="TextBox 1">
            <a:extLst>
              <a:ext uri="{FF2B5EF4-FFF2-40B4-BE49-F238E27FC236}">
                <a16:creationId xmlns:a16="http://schemas.microsoft.com/office/drawing/2014/main" id="{5EE3642D-D1F0-444F-B936-406C3608C801}"/>
              </a:ext>
            </a:extLst>
          </p:cNvPr>
          <p:cNvSpPr txBox="1"/>
          <p:nvPr/>
        </p:nvSpPr>
        <p:spPr>
          <a:xfrm>
            <a:off x="9192768" y="6717792"/>
            <a:ext cx="1893724" cy="369332"/>
          </a:xfrm>
          <a:prstGeom prst="rect">
            <a:avLst/>
          </a:prstGeom>
          <a:noFill/>
        </p:spPr>
        <p:txBody>
          <a:bodyPr wrap="none" rtlCol="0">
            <a:spAutoFit/>
          </a:bodyPr>
          <a:lstStyle/>
          <a:p>
            <a:r>
              <a:rPr lang="en-US" dirty="0"/>
              <a:t>Metabolic process</a:t>
            </a:r>
          </a:p>
        </p:txBody>
      </p:sp>
    </p:spTree>
    <p:extLst>
      <p:ext uri="{BB962C8B-B14F-4D97-AF65-F5344CB8AC3E}">
        <p14:creationId xmlns:p14="http://schemas.microsoft.com/office/powerpoint/2010/main" val="38386538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0CDF2A2-BCB0-8C40-9953-E65A1A526E4E}"/>
              </a:ext>
            </a:extLst>
          </p:cNvPr>
          <p:cNvPicPr>
            <a:picLocks noChangeAspect="1"/>
          </p:cNvPicPr>
          <p:nvPr/>
        </p:nvPicPr>
        <p:blipFill>
          <a:blip r:embed="rId2"/>
          <a:stretch>
            <a:fillRect/>
          </a:stretch>
        </p:blipFill>
        <p:spPr>
          <a:xfrm>
            <a:off x="-304800" y="228600"/>
            <a:ext cx="6400800" cy="6400800"/>
          </a:xfrm>
          <a:prstGeom prst="rect">
            <a:avLst/>
          </a:prstGeom>
        </p:spPr>
      </p:pic>
      <p:pic>
        <p:nvPicPr>
          <p:cNvPr id="5" name="Picture 4">
            <a:extLst>
              <a:ext uri="{FF2B5EF4-FFF2-40B4-BE49-F238E27FC236}">
                <a16:creationId xmlns:a16="http://schemas.microsoft.com/office/drawing/2014/main" id="{0C04B749-A91A-0248-91F1-1E35542C6BA6}"/>
              </a:ext>
            </a:extLst>
          </p:cNvPr>
          <p:cNvPicPr>
            <a:picLocks noChangeAspect="1"/>
          </p:cNvPicPr>
          <p:nvPr/>
        </p:nvPicPr>
        <p:blipFill>
          <a:blip r:embed="rId3"/>
          <a:stretch>
            <a:fillRect/>
          </a:stretch>
        </p:blipFill>
        <p:spPr>
          <a:xfrm>
            <a:off x="6096000" y="228600"/>
            <a:ext cx="6400800" cy="6400800"/>
          </a:xfrm>
          <a:prstGeom prst="rect">
            <a:avLst/>
          </a:prstGeom>
        </p:spPr>
      </p:pic>
      <p:graphicFrame>
        <p:nvGraphicFramePr>
          <p:cNvPr id="2" name="Table 1">
            <a:extLst>
              <a:ext uri="{FF2B5EF4-FFF2-40B4-BE49-F238E27FC236}">
                <a16:creationId xmlns:a16="http://schemas.microsoft.com/office/drawing/2014/main" id="{19B4D5E7-103A-FB41-B65F-99D98B40CCA1}"/>
              </a:ext>
            </a:extLst>
          </p:cNvPr>
          <p:cNvGraphicFramePr>
            <a:graphicFrameLocks noGrp="1"/>
          </p:cNvGraphicFramePr>
          <p:nvPr>
            <p:extLst>
              <p:ext uri="{D42A27DB-BD31-4B8C-83A1-F6EECF244321}">
                <p14:modId xmlns:p14="http://schemas.microsoft.com/office/powerpoint/2010/main" val="148440527"/>
              </p:ext>
            </p:extLst>
          </p:nvPr>
        </p:nvGraphicFramePr>
        <p:xfrm>
          <a:off x="2083308" y="777843"/>
          <a:ext cx="4953000" cy="984885"/>
        </p:xfrm>
        <a:graphic>
          <a:graphicData uri="http://schemas.openxmlformats.org/drawingml/2006/table">
            <a:tbl>
              <a:tblPr/>
              <a:tblGrid>
                <a:gridCol w="825500">
                  <a:extLst>
                    <a:ext uri="{9D8B030D-6E8A-4147-A177-3AD203B41FA5}">
                      <a16:colId xmlns:a16="http://schemas.microsoft.com/office/drawing/2014/main" val="3283478261"/>
                    </a:ext>
                  </a:extLst>
                </a:gridCol>
                <a:gridCol w="825500">
                  <a:extLst>
                    <a:ext uri="{9D8B030D-6E8A-4147-A177-3AD203B41FA5}">
                      <a16:colId xmlns:a16="http://schemas.microsoft.com/office/drawing/2014/main" val="1502051009"/>
                    </a:ext>
                  </a:extLst>
                </a:gridCol>
                <a:gridCol w="825500">
                  <a:extLst>
                    <a:ext uri="{9D8B030D-6E8A-4147-A177-3AD203B41FA5}">
                      <a16:colId xmlns:a16="http://schemas.microsoft.com/office/drawing/2014/main" val="2780853376"/>
                    </a:ext>
                  </a:extLst>
                </a:gridCol>
                <a:gridCol w="825500">
                  <a:extLst>
                    <a:ext uri="{9D8B030D-6E8A-4147-A177-3AD203B41FA5}">
                      <a16:colId xmlns:a16="http://schemas.microsoft.com/office/drawing/2014/main" val="2338958423"/>
                    </a:ext>
                  </a:extLst>
                </a:gridCol>
                <a:gridCol w="825500">
                  <a:extLst>
                    <a:ext uri="{9D8B030D-6E8A-4147-A177-3AD203B41FA5}">
                      <a16:colId xmlns:a16="http://schemas.microsoft.com/office/drawing/2014/main" val="84308163"/>
                    </a:ext>
                  </a:extLst>
                </a:gridCol>
                <a:gridCol w="825500">
                  <a:extLst>
                    <a:ext uri="{9D8B030D-6E8A-4147-A177-3AD203B41FA5}">
                      <a16:colId xmlns:a16="http://schemas.microsoft.com/office/drawing/2014/main" val="544131355"/>
                    </a:ext>
                  </a:extLst>
                </a:gridCol>
              </a:tblGrid>
              <a:tr h="203200">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genes</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chr</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sampleMean</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ancMean</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sampleOverAnc</a:t>
                      </a:r>
                    </a:p>
                  </a:txBody>
                  <a:tcPr marL="9525" marR="9525" marT="9525" marB="0" anchor="b">
                    <a:lnL>
                      <a:noFill/>
                    </a:lnL>
                    <a:lnR>
                      <a:noFill/>
                    </a:lnR>
                    <a:lnT>
                      <a:noFill/>
                    </a:lnT>
                    <a:lnB>
                      <a:noFill/>
                    </a:lnB>
                  </a:tcPr>
                </a:tc>
                <a:extLst>
                  <a:ext uri="{0D108BD9-81ED-4DB2-BD59-A6C34878D82A}">
                    <a16:rowId xmlns:a16="http://schemas.microsoft.com/office/drawing/2014/main" val="2557274107"/>
                  </a:ext>
                </a:extLst>
              </a:tr>
              <a:tr h="203200">
                <a:tc>
                  <a:txBody>
                    <a:bodyPr/>
                    <a:lstStyle/>
                    <a:p>
                      <a:pPr algn="r" fontAlgn="b"/>
                      <a:r>
                        <a:rPr lang="en-US" sz="1200" b="0" i="0" u="none" strike="noStrike">
                          <a:solidFill>
                            <a:srgbClr val="000000"/>
                          </a:solidFill>
                          <a:effectLst/>
                          <a:latin typeface="Calibri" panose="020F0502020204030204" pitchFamily="34" charset="0"/>
                        </a:rPr>
                        <a:t>1156</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YDR345C</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chrIV</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6158.34782</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678.065982</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9.08222501</a:t>
                      </a:r>
                    </a:p>
                  </a:txBody>
                  <a:tcPr marL="9525" marR="9525" marT="9525" marB="0" anchor="b">
                    <a:lnL>
                      <a:noFill/>
                    </a:lnL>
                    <a:lnR>
                      <a:noFill/>
                    </a:lnR>
                    <a:lnT>
                      <a:noFill/>
                    </a:lnT>
                    <a:lnB>
                      <a:noFill/>
                    </a:lnB>
                  </a:tcPr>
                </a:tc>
                <a:extLst>
                  <a:ext uri="{0D108BD9-81ED-4DB2-BD59-A6C34878D82A}">
                    <a16:rowId xmlns:a16="http://schemas.microsoft.com/office/drawing/2014/main" val="931821552"/>
                  </a:ext>
                </a:extLst>
              </a:tr>
              <a:tr h="203200">
                <a:tc>
                  <a:txBody>
                    <a:bodyPr/>
                    <a:lstStyle/>
                    <a:p>
                      <a:pPr algn="r" fontAlgn="b"/>
                      <a:r>
                        <a:rPr lang="en-US" sz="1200" b="0" i="0" u="none" strike="noStrike">
                          <a:solidFill>
                            <a:srgbClr val="000000"/>
                          </a:solidFill>
                          <a:effectLst/>
                          <a:latin typeface="Calibri" panose="020F0502020204030204" pitchFamily="34" charset="0"/>
                        </a:rPr>
                        <a:t>1654</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YFL057C</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chrVI</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4249.94449</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547.337976</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7.76475354</a:t>
                      </a:r>
                    </a:p>
                  </a:txBody>
                  <a:tcPr marL="9525" marR="9525" marT="9525" marB="0" anchor="b">
                    <a:lnL>
                      <a:noFill/>
                    </a:lnL>
                    <a:lnR>
                      <a:noFill/>
                    </a:lnR>
                    <a:lnT>
                      <a:noFill/>
                    </a:lnT>
                    <a:lnB>
                      <a:noFill/>
                    </a:lnB>
                  </a:tcPr>
                </a:tc>
                <a:extLst>
                  <a:ext uri="{0D108BD9-81ED-4DB2-BD59-A6C34878D82A}">
                    <a16:rowId xmlns:a16="http://schemas.microsoft.com/office/drawing/2014/main" val="2129350600"/>
                  </a:ext>
                </a:extLst>
              </a:tr>
              <a:tr h="203200">
                <a:tc>
                  <a:txBody>
                    <a:bodyPr/>
                    <a:lstStyle/>
                    <a:p>
                      <a:pPr algn="r" fontAlgn="b"/>
                      <a:r>
                        <a:rPr lang="en-US" sz="1200" b="0" i="0" u="none" strike="noStrike">
                          <a:solidFill>
                            <a:srgbClr val="000000"/>
                          </a:solidFill>
                          <a:effectLst/>
                          <a:latin typeface="Calibri" panose="020F0502020204030204" pitchFamily="34" charset="0"/>
                        </a:rPr>
                        <a:t>1653</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YFL056C</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chrVI</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3850.65467</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520.609831</a:t>
                      </a:r>
                    </a:p>
                  </a:txBody>
                  <a:tcPr marL="9525" marR="9525" marT="9525" marB="0" anchor="b">
                    <a:lnL>
                      <a:noFill/>
                    </a:lnL>
                    <a:lnR>
                      <a:noFill/>
                    </a:lnR>
                    <a:lnT>
                      <a:noFill/>
                    </a:lnT>
                    <a:lnB>
                      <a:noFill/>
                    </a:lnB>
                  </a:tcPr>
                </a:tc>
                <a:tc>
                  <a:txBody>
                    <a:bodyPr/>
                    <a:lstStyle/>
                    <a:p>
                      <a:pPr algn="r" fontAlgn="b"/>
                      <a:r>
                        <a:rPr lang="en-US" sz="1200" b="0" i="0" u="none" strike="noStrike" dirty="0">
                          <a:solidFill>
                            <a:srgbClr val="000000"/>
                          </a:solidFill>
                          <a:effectLst/>
                          <a:latin typeface="Calibri" panose="020F0502020204030204" pitchFamily="34" charset="0"/>
                        </a:rPr>
                        <a:t>7.39643095</a:t>
                      </a:r>
                    </a:p>
                  </a:txBody>
                  <a:tcPr marL="9525" marR="9525" marT="9525" marB="0" anchor="b">
                    <a:lnL>
                      <a:noFill/>
                    </a:lnL>
                    <a:lnR>
                      <a:noFill/>
                    </a:lnR>
                    <a:lnT>
                      <a:noFill/>
                    </a:lnT>
                    <a:lnB>
                      <a:noFill/>
                    </a:lnB>
                  </a:tcPr>
                </a:tc>
                <a:extLst>
                  <a:ext uri="{0D108BD9-81ED-4DB2-BD59-A6C34878D82A}">
                    <a16:rowId xmlns:a16="http://schemas.microsoft.com/office/drawing/2014/main" val="1962934997"/>
                  </a:ext>
                </a:extLst>
              </a:tr>
            </a:tbl>
          </a:graphicData>
        </a:graphic>
      </p:graphicFrame>
    </p:spTree>
    <p:extLst>
      <p:ext uri="{BB962C8B-B14F-4D97-AF65-F5344CB8AC3E}">
        <p14:creationId xmlns:p14="http://schemas.microsoft.com/office/powerpoint/2010/main" val="25229380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60B504C-3C91-3D40-B7FB-C38328ED87EC}"/>
              </a:ext>
            </a:extLst>
          </p:cNvPr>
          <p:cNvPicPr>
            <a:picLocks noChangeAspect="1"/>
          </p:cNvPicPr>
          <p:nvPr/>
        </p:nvPicPr>
        <p:blipFill>
          <a:blip r:embed="rId2"/>
          <a:stretch>
            <a:fillRect/>
          </a:stretch>
        </p:blipFill>
        <p:spPr>
          <a:xfrm>
            <a:off x="6096000" y="228600"/>
            <a:ext cx="6400800" cy="6400800"/>
          </a:xfrm>
          <a:prstGeom prst="rect">
            <a:avLst/>
          </a:prstGeom>
        </p:spPr>
      </p:pic>
      <p:pic>
        <p:nvPicPr>
          <p:cNvPr id="5" name="Picture 4">
            <a:extLst>
              <a:ext uri="{FF2B5EF4-FFF2-40B4-BE49-F238E27FC236}">
                <a16:creationId xmlns:a16="http://schemas.microsoft.com/office/drawing/2014/main" id="{A121F672-D1FF-1449-8D7D-BB2C1E82C350}"/>
              </a:ext>
            </a:extLst>
          </p:cNvPr>
          <p:cNvPicPr>
            <a:picLocks noChangeAspect="1"/>
          </p:cNvPicPr>
          <p:nvPr/>
        </p:nvPicPr>
        <p:blipFill>
          <a:blip r:embed="rId3"/>
          <a:stretch>
            <a:fillRect/>
          </a:stretch>
        </p:blipFill>
        <p:spPr>
          <a:xfrm>
            <a:off x="-304800" y="228600"/>
            <a:ext cx="6400800" cy="6400800"/>
          </a:xfrm>
          <a:prstGeom prst="rect">
            <a:avLst/>
          </a:prstGeom>
        </p:spPr>
      </p:pic>
    </p:spTree>
    <p:extLst>
      <p:ext uri="{BB962C8B-B14F-4D97-AF65-F5344CB8AC3E}">
        <p14:creationId xmlns:p14="http://schemas.microsoft.com/office/powerpoint/2010/main" val="9958764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65EAD-DDCC-2F40-8A7B-51548BC5CF7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040CE34-3E5D-A249-AE9D-77A0D1D428FF}"/>
              </a:ext>
            </a:extLst>
          </p:cNvPr>
          <p:cNvSpPr>
            <a:spLocks noGrp="1"/>
          </p:cNvSpPr>
          <p:nvPr>
            <p:ph idx="1"/>
          </p:nvPr>
        </p:nvSpPr>
        <p:spPr/>
        <p:txBody>
          <a:bodyPr/>
          <a:lstStyle/>
          <a:p>
            <a:r>
              <a:rPr lang="en-US" dirty="0"/>
              <a:t>Do our results agree with the </a:t>
            </a:r>
            <a:r>
              <a:rPr lang="en-US" dirty="0" err="1"/>
              <a:t>Birchler</a:t>
            </a:r>
            <a:r>
              <a:rPr lang="en-US" dirty="0"/>
              <a:t> study? </a:t>
            </a:r>
          </a:p>
          <a:p>
            <a:pPr lvl="1"/>
            <a:r>
              <a:rPr lang="en-US" dirty="0"/>
              <a:t>They claim that aneuploidy causes expression changes elsewhere in the genome</a:t>
            </a:r>
          </a:p>
          <a:p>
            <a:pPr lvl="1"/>
            <a:r>
              <a:rPr lang="en-US" dirty="0"/>
              <a:t>Found this in Arabidopsis, and then reanalyzed some yeast data and found the same thing</a:t>
            </a:r>
          </a:p>
          <a:p>
            <a:r>
              <a:rPr lang="en-US" dirty="0"/>
              <a:t>In their Arabidopsis study, they used an exogenous control for gene expression in their </a:t>
            </a:r>
            <a:r>
              <a:rPr lang="en-US" dirty="0" err="1"/>
              <a:t>RNAseq</a:t>
            </a:r>
            <a:endParaRPr lang="en-US" dirty="0"/>
          </a:p>
          <a:p>
            <a:pPr lvl="1"/>
            <a:r>
              <a:rPr lang="en-US" dirty="0"/>
              <a:t>Claim that without such a control (such as in the yeast study they replicated and my study here), that the expression of the aneuploid chromosome will be inflated, and the effects on the remainder of the genome will be masked</a:t>
            </a:r>
          </a:p>
          <a:p>
            <a:endParaRPr lang="en-US" dirty="0"/>
          </a:p>
        </p:txBody>
      </p:sp>
    </p:spTree>
    <p:extLst>
      <p:ext uri="{BB962C8B-B14F-4D97-AF65-F5344CB8AC3E}">
        <p14:creationId xmlns:p14="http://schemas.microsoft.com/office/powerpoint/2010/main" val="68640201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73655AF-4E16-CE42-932D-7F05CDBC3BF4}"/>
              </a:ext>
            </a:extLst>
          </p:cNvPr>
          <p:cNvPicPr>
            <a:picLocks noChangeAspect="1"/>
          </p:cNvPicPr>
          <p:nvPr/>
        </p:nvPicPr>
        <p:blipFill>
          <a:blip r:embed="rId2"/>
          <a:stretch>
            <a:fillRect/>
          </a:stretch>
        </p:blipFill>
        <p:spPr>
          <a:xfrm>
            <a:off x="-304800" y="228600"/>
            <a:ext cx="6400800" cy="6400800"/>
          </a:xfrm>
          <a:prstGeom prst="rect">
            <a:avLst/>
          </a:prstGeom>
        </p:spPr>
      </p:pic>
      <p:pic>
        <p:nvPicPr>
          <p:cNvPr id="5" name="Picture 4">
            <a:extLst>
              <a:ext uri="{FF2B5EF4-FFF2-40B4-BE49-F238E27FC236}">
                <a16:creationId xmlns:a16="http://schemas.microsoft.com/office/drawing/2014/main" id="{746DBC80-D8A3-C341-91B1-FB295D2BB867}"/>
              </a:ext>
            </a:extLst>
          </p:cNvPr>
          <p:cNvPicPr>
            <a:picLocks noChangeAspect="1"/>
          </p:cNvPicPr>
          <p:nvPr/>
        </p:nvPicPr>
        <p:blipFill>
          <a:blip r:embed="rId3"/>
          <a:stretch>
            <a:fillRect/>
          </a:stretch>
        </p:blipFill>
        <p:spPr>
          <a:xfrm>
            <a:off x="6096000" y="228600"/>
            <a:ext cx="6400800" cy="6400800"/>
          </a:xfrm>
          <a:prstGeom prst="rect">
            <a:avLst/>
          </a:prstGeom>
        </p:spPr>
      </p:pic>
    </p:spTree>
    <p:extLst>
      <p:ext uri="{BB962C8B-B14F-4D97-AF65-F5344CB8AC3E}">
        <p14:creationId xmlns:p14="http://schemas.microsoft.com/office/powerpoint/2010/main" val="174631191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F5383BE-006B-3144-B834-9369B6716DF1}"/>
              </a:ext>
            </a:extLst>
          </p:cNvPr>
          <p:cNvPicPr>
            <a:picLocks noChangeAspect="1"/>
          </p:cNvPicPr>
          <p:nvPr/>
        </p:nvPicPr>
        <p:blipFill>
          <a:blip r:embed="rId2"/>
          <a:stretch>
            <a:fillRect/>
          </a:stretch>
        </p:blipFill>
        <p:spPr>
          <a:xfrm>
            <a:off x="-304800" y="228600"/>
            <a:ext cx="6400800" cy="6400800"/>
          </a:xfrm>
          <a:prstGeom prst="rect">
            <a:avLst/>
          </a:prstGeom>
        </p:spPr>
      </p:pic>
      <p:pic>
        <p:nvPicPr>
          <p:cNvPr id="5" name="Picture 4">
            <a:extLst>
              <a:ext uri="{FF2B5EF4-FFF2-40B4-BE49-F238E27FC236}">
                <a16:creationId xmlns:a16="http://schemas.microsoft.com/office/drawing/2014/main" id="{BA939A57-6FCF-6348-BA7E-8BC8AF967395}"/>
              </a:ext>
            </a:extLst>
          </p:cNvPr>
          <p:cNvPicPr>
            <a:picLocks noChangeAspect="1"/>
          </p:cNvPicPr>
          <p:nvPr/>
        </p:nvPicPr>
        <p:blipFill>
          <a:blip r:embed="rId3"/>
          <a:stretch>
            <a:fillRect/>
          </a:stretch>
        </p:blipFill>
        <p:spPr>
          <a:xfrm>
            <a:off x="6096000" y="228600"/>
            <a:ext cx="6400800" cy="6400800"/>
          </a:xfrm>
          <a:prstGeom prst="rect">
            <a:avLst/>
          </a:prstGeom>
        </p:spPr>
      </p:pic>
      <p:graphicFrame>
        <p:nvGraphicFramePr>
          <p:cNvPr id="2" name="Table 1">
            <a:extLst>
              <a:ext uri="{FF2B5EF4-FFF2-40B4-BE49-F238E27FC236}">
                <a16:creationId xmlns:a16="http://schemas.microsoft.com/office/drawing/2014/main" id="{FACFE6CB-C8CE-A04C-B43C-5CDB30050D2A}"/>
              </a:ext>
            </a:extLst>
          </p:cNvPr>
          <p:cNvGraphicFramePr>
            <a:graphicFrameLocks noGrp="1"/>
          </p:cNvGraphicFramePr>
          <p:nvPr>
            <p:extLst>
              <p:ext uri="{D42A27DB-BD31-4B8C-83A1-F6EECF244321}">
                <p14:modId xmlns:p14="http://schemas.microsoft.com/office/powerpoint/2010/main" val="41685174"/>
              </p:ext>
            </p:extLst>
          </p:nvPr>
        </p:nvGraphicFramePr>
        <p:xfrm>
          <a:off x="1741932" y="1810099"/>
          <a:ext cx="4953000" cy="578485"/>
        </p:xfrm>
        <a:graphic>
          <a:graphicData uri="http://schemas.openxmlformats.org/drawingml/2006/table">
            <a:tbl>
              <a:tblPr/>
              <a:tblGrid>
                <a:gridCol w="825500">
                  <a:extLst>
                    <a:ext uri="{9D8B030D-6E8A-4147-A177-3AD203B41FA5}">
                      <a16:colId xmlns:a16="http://schemas.microsoft.com/office/drawing/2014/main" val="2086231767"/>
                    </a:ext>
                  </a:extLst>
                </a:gridCol>
                <a:gridCol w="825500">
                  <a:extLst>
                    <a:ext uri="{9D8B030D-6E8A-4147-A177-3AD203B41FA5}">
                      <a16:colId xmlns:a16="http://schemas.microsoft.com/office/drawing/2014/main" val="1949668995"/>
                    </a:ext>
                  </a:extLst>
                </a:gridCol>
                <a:gridCol w="825500">
                  <a:extLst>
                    <a:ext uri="{9D8B030D-6E8A-4147-A177-3AD203B41FA5}">
                      <a16:colId xmlns:a16="http://schemas.microsoft.com/office/drawing/2014/main" val="168507716"/>
                    </a:ext>
                  </a:extLst>
                </a:gridCol>
                <a:gridCol w="825500">
                  <a:extLst>
                    <a:ext uri="{9D8B030D-6E8A-4147-A177-3AD203B41FA5}">
                      <a16:colId xmlns:a16="http://schemas.microsoft.com/office/drawing/2014/main" val="2861674910"/>
                    </a:ext>
                  </a:extLst>
                </a:gridCol>
                <a:gridCol w="825500">
                  <a:extLst>
                    <a:ext uri="{9D8B030D-6E8A-4147-A177-3AD203B41FA5}">
                      <a16:colId xmlns:a16="http://schemas.microsoft.com/office/drawing/2014/main" val="2076796354"/>
                    </a:ext>
                  </a:extLst>
                </a:gridCol>
                <a:gridCol w="825500">
                  <a:extLst>
                    <a:ext uri="{9D8B030D-6E8A-4147-A177-3AD203B41FA5}">
                      <a16:colId xmlns:a16="http://schemas.microsoft.com/office/drawing/2014/main" val="1985123986"/>
                    </a:ext>
                  </a:extLst>
                </a:gridCol>
              </a:tblGrid>
              <a:tr h="203200">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genes</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chr</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sampleMean</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ancMean</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sampleOverAnc</a:t>
                      </a:r>
                    </a:p>
                  </a:txBody>
                  <a:tcPr marL="9525" marR="9525" marT="9525" marB="0" anchor="b">
                    <a:lnL>
                      <a:noFill/>
                    </a:lnL>
                    <a:lnR>
                      <a:noFill/>
                    </a:lnR>
                    <a:lnT>
                      <a:noFill/>
                    </a:lnT>
                    <a:lnB>
                      <a:noFill/>
                    </a:lnB>
                  </a:tcPr>
                </a:tc>
                <a:extLst>
                  <a:ext uri="{0D108BD9-81ED-4DB2-BD59-A6C34878D82A}">
                    <a16:rowId xmlns:a16="http://schemas.microsoft.com/office/drawing/2014/main" val="3570848711"/>
                  </a:ext>
                </a:extLst>
              </a:tr>
              <a:tr h="203200">
                <a:tc>
                  <a:txBody>
                    <a:bodyPr/>
                    <a:lstStyle/>
                    <a:p>
                      <a:pPr algn="r" fontAlgn="b"/>
                      <a:r>
                        <a:rPr lang="en-US" sz="1200" b="0" i="0" u="none" strike="noStrike">
                          <a:solidFill>
                            <a:srgbClr val="000000"/>
                          </a:solidFill>
                          <a:effectLst/>
                          <a:latin typeface="Calibri" panose="020F0502020204030204" pitchFamily="34" charset="0"/>
                        </a:rPr>
                        <a:t>3443</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YLR046C</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chrXII</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2073.92094</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325.321787</a:t>
                      </a:r>
                    </a:p>
                  </a:txBody>
                  <a:tcPr marL="9525" marR="9525" marT="9525" marB="0" anchor="b">
                    <a:lnL>
                      <a:noFill/>
                    </a:lnL>
                    <a:lnR>
                      <a:noFill/>
                    </a:lnR>
                    <a:lnT>
                      <a:noFill/>
                    </a:lnT>
                    <a:lnB>
                      <a:noFill/>
                    </a:lnB>
                  </a:tcPr>
                </a:tc>
                <a:tc>
                  <a:txBody>
                    <a:bodyPr/>
                    <a:lstStyle/>
                    <a:p>
                      <a:pPr algn="r" fontAlgn="b"/>
                      <a:r>
                        <a:rPr lang="en-US" sz="1200" b="0" i="0" u="none" strike="noStrike" dirty="0">
                          <a:solidFill>
                            <a:srgbClr val="000000"/>
                          </a:solidFill>
                          <a:effectLst/>
                          <a:latin typeface="Calibri" panose="020F0502020204030204" pitchFamily="34" charset="0"/>
                        </a:rPr>
                        <a:t>6.37498324</a:t>
                      </a:r>
                    </a:p>
                  </a:txBody>
                  <a:tcPr marL="9525" marR="9525" marT="9525" marB="0" anchor="b">
                    <a:lnL>
                      <a:noFill/>
                    </a:lnL>
                    <a:lnR>
                      <a:noFill/>
                    </a:lnR>
                    <a:lnT>
                      <a:noFill/>
                    </a:lnT>
                    <a:lnB>
                      <a:noFill/>
                    </a:lnB>
                  </a:tcPr>
                </a:tc>
                <a:extLst>
                  <a:ext uri="{0D108BD9-81ED-4DB2-BD59-A6C34878D82A}">
                    <a16:rowId xmlns:a16="http://schemas.microsoft.com/office/drawing/2014/main" val="16175263"/>
                  </a:ext>
                </a:extLst>
              </a:tr>
            </a:tbl>
          </a:graphicData>
        </a:graphic>
      </p:graphicFrame>
    </p:spTree>
    <p:extLst>
      <p:ext uri="{BB962C8B-B14F-4D97-AF65-F5344CB8AC3E}">
        <p14:creationId xmlns:p14="http://schemas.microsoft.com/office/powerpoint/2010/main" val="411811384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BFA4419-F29B-9B4D-AA25-EE2146E600AC}"/>
              </a:ext>
            </a:extLst>
          </p:cNvPr>
          <p:cNvPicPr>
            <a:picLocks noChangeAspect="1"/>
          </p:cNvPicPr>
          <p:nvPr/>
        </p:nvPicPr>
        <p:blipFill>
          <a:blip r:embed="rId2"/>
          <a:stretch>
            <a:fillRect/>
          </a:stretch>
        </p:blipFill>
        <p:spPr>
          <a:xfrm>
            <a:off x="-304800" y="228600"/>
            <a:ext cx="6400800" cy="6400800"/>
          </a:xfrm>
          <a:prstGeom prst="rect">
            <a:avLst/>
          </a:prstGeom>
        </p:spPr>
      </p:pic>
      <p:pic>
        <p:nvPicPr>
          <p:cNvPr id="5" name="Picture 4">
            <a:extLst>
              <a:ext uri="{FF2B5EF4-FFF2-40B4-BE49-F238E27FC236}">
                <a16:creationId xmlns:a16="http://schemas.microsoft.com/office/drawing/2014/main" id="{04E2ECDA-FA67-FF4F-AEA2-2093D9E0BD5A}"/>
              </a:ext>
            </a:extLst>
          </p:cNvPr>
          <p:cNvPicPr>
            <a:picLocks noChangeAspect="1"/>
          </p:cNvPicPr>
          <p:nvPr/>
        </p:nvPicPr>
        <p:blipFill>
          <a:blip r:embed="rId3"/>
          <a:stretch>
            <a:fillRect/>
          </a:stretch>
        </p:blipFill>
        <p:spPr>
          <a:xfrm>
            <a:off x="6096000" y="228600"/>
            <a:ext cx="6400800" cy="6400800"/>
          </a:xfrm>
          <a:prstGeom prst="rect">
            <a:avLst/>
          </a:prstGeom>
        </p:spPr>
      </p:pic>
    </p:spTree>
    <p:extLst>
      <p:ext uri="{BB962C8B-B14F-4D97-AF65-F5344CB8AC3E}">
        <p14:creationId xmlns:p14="http://schemas.microsoft.com/office/powerpoint/2010/main" val="247514575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F74C4D0-CBBF-C448-8FBE-47F7DE1E5DC7}"/>
              </a:ext>
            </a:extLst>
          </p:cNvPr>
          <p:cNvPicPr>
            <a:picLocks noChangeAspect="1"/>
          </p:cNvPicPr>
          <p:nvPr/>
        </p:nvPicPr>
        <p:blipFill>
          <a:blip r:embed="rId2"/>
          <a:stretch>
            <a:fillRect/>
          </a:stretch>
        </p:blipFill>
        <p:spPr>
          <a:xfrm>
            <a:off x="5981700" y="228600"/>
            <a:ext cx="6400800" cy="6400800"/>
          </a:xfrm>
          <a:prstGeom prst="rect">
            <a:avLst/>
          </a:prstGeom>
        </p:spPr>
      </p:pic>
      <p:pic>
        <p:nvPicPr>
          <p:cNvPr id="5" name="Picture 4">
            <a:extLst>
              <a:ext uri="{FF2B5EF4-FFF2-40B4-BE49-F238E27FC236}">
                <a16:creationId xmlns:a16="http://schemas.microsoft.com/office/drawing/2014/main" id="{4A05F3C0-F93F-E94A-9E8B-605AC99C6457}"/>
              </a:ext>
            </a:extLst>
          </p:cNvPr>
          <p:cNvPicPr>
            <a:picLocks noChangeAspect="1"/>
          </p:cNvPicPr>
          <p:nvPr/>
        </p:nvPicPr>
        <p:blipFill>
          <a:blip r:embed="rId3"/>
          <a:stretch>
            <a:fillRect/>
          </a:stretch>
        </p:blipFill>
        <p:spPr>
          <a:xfrm>
            <a:off x="-304800" y="228600"/>
            <a:ext cx="6400800" cy="6400800"/>
          </a:xfrm>
          <a:prstGeom prst="rect">
            <a:avLst/>
          </a:prstGeom>
        </p:spPr>
      </p:pic>
    </p:spTree>
    <p:extLst>
      <p:ext uri="{BB962C8B-B14F-4D97-AF65-F5344CB8AC3E}">
        <p14:creationId xmlns:p14="http://schemas.microsoft.com/office/powerpoint/2010/main" val="157897192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49249BA-E799-A247-B776-D2ECD065C6F2}"/>
              </a:ext>
            </a:extLst>
          </p:cNvPr>
          <p:cNvPicPr>
            <a:picLocks noChangeAspect="1"/>
          </p:cNvPicPr>
          <p:nvPr/>
        </p:nvPicPr>
        <p:blipFill>
          <a:blip r:embed="rId2"/>
          <a:stretch>
            <a:fillRect/>
          </a:stretch>
        </p:blipFill>
        <p:spPr>
          <a:xfrm>
            <a:off x="-304800" y="228600"/>
            <a:ext cx="6400800" cy="6400800"/>
          </a:xfrm>
          <a:prstGeom prst="rect">
            <a:avLst/>
          </a:prstGeom>
        </p:spPr>
      </p:pic>
      <p:pic>
        <p:nvPicPr>
          <p:cNvPr id="7" name="Picture 6">
            <a:extLst>
              <a:ext uri="{FF2B5EF4-FFF2-40B4-BE49-F238E27FC236}">
                <a16:creationId xmlns:a16="http://schemas.microsoft.com/office/drawing/2014/main" id="{02FE03AE-2425-AE4D-B193-DD1541688BB8}"/>
              </a:ext>
            </a:extLst>
          </p:cNvPr>
          <p:cNvPicPr>
            <a:picLocks noChangeAspect="1"/>
          </p:cNvPicPr>
          <p:nvPr/>
        </p:nvPicPr>
        <p:blipFill>
          <a:blip r:embed="rId3"/>
          <a:stretch>
            <a:fillRect/>
          </a:stretch>
        </p:blipFill>
        <p:spPr>
          <a:xfrm>
            <a:off x="6096000" y="228600"/>
            <a:ext cx="6400800" cy="6400800"/>
          </a:xfrm>
          <a:prstGeom prst="rect">
            <a:avLst/>
          </a:prstGeom>
        </p:spPr>
      </p:pic>
    </p:spTree>
    <p:extLst>
      <p:ext uri="{BB962C8B-B14F-4D97-AF65-F5344CB8AC3E}">
        <p14:creationId xmlns:p14="http://schemas.microsoft.com/office/powerpoint/2010/main" val="117947330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BE1CCF7-E563-5449-9012-B473FE6A917F}"/>
              </a:ext>
            </a:extLst>
          </p:cNvPr>
          <p:cNvPicPr>
            <a:picLocks noChangeAspect="1"/>
          </p:cNvPicPr>
          <p:nvPr/>
        </p:nvPicPr>
        <p:blipFill>
          <a:blip r:embed="rId2"/>
          <a:stretch>
            <a:fillRect/>
          </a:stretch>
        </p:blipFill>
        <p:spPr>
          <a:xfrm>
            <a:off x="6096000" y="228600"/>
            <a:ext cx="6400800" cy="6400800"/>
          </a:xfrm>
          <a:prstGeom prst="rect">
            <a:avLst/>
          </a:prstGeom>
        </p:spPr>
      </p:pic>
      <p:pic>
        <p:nvPicPr>
          <p:cNvPr id="5" name="Picture 4">
            <a:extLst>
              <a:ext uri="{FF2B5EF4-FFF2-40B4-BE49-F238E27FC236}">
                <a16:creationId xmlns:a16="http://schemas.microsoft.com/office/drawing/2014/main" id="{369BAB27-4A48-E74A-9CEA-2C8CCCCCF226}"/>
              </a:ext>
            </a:extLst>
          </p:cNvPr>
          <p:cNvPicPr>
            <a:picLocks noChangeAspect="1"/>
          </p:cNvPicPr>
          <p:nvPr/>
        </p:nvPicPr>
        <p:blipFill>
          <a:blip r:embed="rId3"/>
          <a:stretch>
            <a:fillRect/>
          </a:stretch>
        </p:blipFill>
        <p:spPr>
          <a:xfrm>
            <a:off x="-304800" y="228600"/>
            <a:ext cx="6400800" cy="6400800"/>
          </a:xfrm>
          <a:prstGeom prst="rect">
            <a:avLst/>
          </a:prstGeom>
        </p:spPr>
      </p:pic>
      <p:graphicFrame>
        <p:nvGraphicFramePr>
          <p:cNvPr id="2" name="Table 1">
            <a:extLst>
              <a:ext uri="{FF2B5EF4-FFF2-40B4-BE49-F238E27FC236}">
                <a16:creationId xmlns:a16="http://schemas.microsoft.com/office/drawing/2014/main" id="{AAB04C52-5DFB-BB4D-8F14-3C2A002D0B9A}"/>
              </a:ext>
            </a:extLst>
          </p:cNvPr>
          <p:cNvGraphicFramePr>
            <a:graphicFrameLocks noGrp="1"/>
          </p:cNvGraphicFramePr>
          <p:nvPr>
            <p:extLst>
              <p:ext uri="{D42A27DB-BD31-4B8C-83A1-F6EECF244321}">
                <p14:modId xmlns:p14="http://schemas.microsoft.com/office/powerpoint/2010/main" val="2999975559"/>
              </p:ext>
            </p:extLst>
          </p:nvPr>
        </p:nvGraphicFramePr>
        <p:xfrm>
          <a:off x="6986016" y="529939"/>
          <a:ext cx="5353812" cy="5992788"/>
        </p:xfrm>
        <a:graphic>
          <a:graphicData uri="http://schemas.openxmlformats.org/drawingml/2006/table">
            <a:tbl>
              <a:tblPr/>
              <a:tblGrid>
                <a:gridCol w="892302">
                  <a:extLst>
                    <a:ext uri="{9D8B030D-6E8A-4147-A177-3AD203B41FA5}">
                      <a16:colId xmlns:a16="http://schemas.microsoft.com/office/drawing/2014/main" val="1884331839"/>
                    </a:ext>
                  </a:extLst>
                </a:gridCol>
                <a:gridCol w="892302">
                  <a:extLst>
                    <a:ext uri="{9D8B030D-6E8A-4147-A177-3AD203B41FA5}">
                      <a16:colId xmlns:a16="http://schemas.microsoft.com/office/drawing/2014/main" val="509010280"/>
                    </a:ext>
                  </a:extLst>
                </a:gridCol>
                <a:gridCol w="892302">
                  <a:extLst>
                    <a:ext uri="{9D8B030D-6E8A-4147-A177-3AD203B41FA5}">
                      <a16:colId xmlns:a16="http://schemas.microsoft.com/office/drawing/2014/main" val="1889749719"/>
                    </a:ext>
                  </a:extLst>
                </a:gridCol>
                <a:gridCol w="892302">
                  <a:extLst>
                    <a:ext uri="{9D8B030D-6E8A-4147-A177-3AD203B41FA5}">
                      <a16:colId xmlns:a16="http://schemas.microsoft.com/office/drawing/2014/main" val="878516336"/>
                    </a:ext>
                  </a:extLst>
                </a:gridCol>
                <a:gridCol w="892302">
                  <a:extLst>
                    <a:ext uri="{9D8B030D-6E8A-4147-A177-3AD203B41FA5}">
                      <a16:colId xmlns:a16="http://schemas.microsoft.com/office/drawing/2014/main" val="2128450842"/>
                    </a:ext>
                  </a:extLst>
                </a:gridCol>
                <a:gridCol w="892302">
                  <a:extLst>
                    <a:ext uri="{9D8B030D-6E8A-4147-A177-3AD203B41FA5}">
                      <a16:colId xmlns:a16="http://schemas.microsoft.com/office/drawing/2014/main" val="4213559208"/>
                    </a:ext>
                  </a:extLst>
                </a:gridCol>
              </a:tblGrid>
              <a:tr h="530915">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genes</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chr</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sampleMean</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ancMean</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sampleOverAnc</a:t>
                      </a:r>
                    </a:p>
                  </a:txBody>
                  <a:tcPr marL="9525" marR="9525" marT="9525" marB="0" anchor="b">
                    <a:lnL>
                      <a:noFill/>
                    </a:lnL>
                    <a:lnR>
                      <a:noFill/>
                    </a:lnR>
                    <a:lnT>
                      <a:noFill/>
                    </a:lnT>
                    <a:lnB>
                      <a:noFill/>
                    </a:lnB>
                  </a:tcPr>
                </a:tc>
                <a:extLst>
                  <a:ext uri="{0D108BD9-81ED-4DB2-BD59-A6C34878D82A}">
                    <a16:rowId xmlns:a16="http://schemas.microsoft.com/office/drawing/2014/main" val="1791657188"/>
                  </a:ext>
                </a:extLst>
              </a:tr>
              <a:tr h="287467">
                <a:tc>
                  <a:txBody>
                    <a:bodyPr/>
                    <a:lstStyle/>
                    <a:p>
                      <a:pPr algn="r" fontAlgn="b"/>
                      <a:r>
                        <a:rPr lang="en-US" sz="1200" b="0" i="0" u="none" strike="noStrike">
                          <a:solidFill>
                            <a:srgbClr val="000000"/>
                          </a:solidFill>
                          <a:effectLst/>
                          <a:latin typeface="Calibri" panose="020F0502020204030204" pitchFamily="34" charset="0"/>
                        </a:rPr>
                        <a:t>4782</a:t>
                      </a:r>
                    </a:p>
                  </a:txBody>
                  <a:tcPr marL="9525" marR="9525" marT="9525" marB="0" anchor="b">
                    <a:lnL>
                      <a:noFill/>
                    </a:lnL>
                    <a:lnR>
                      <a:noFill/>
                    </a:lnR>
                    <a:lnT>
                      <a:noFill/>
                    </a:lnT>
                    <a:lnB>
                      <a:noFill/>
                    </a:lnB>
                  </a:tcPr>
                </a:tc>
                <a:tc>
                  <a:txBody>
                    <a:bodyPr/>
                    <a:lstStyle/>
                    <a:p>
                      <a:pPr algn="l" fontAlgn="b"/>
                      <a:r>
                        <a:rPr lang="en-US" sz="1200" b="0" i="0" u="none" strike="noStrike" dirty="0">
                          <a:solidFill>
                            <a:srgbClr val="000000"/>
                          </a:solidFill>
                          <a:effectLst/>
                          <a:latin typeface="Calibri" panose="020F0502020204030204" pitchFamily="34" charset="0"/>
                        </a:rPr>
                        <a:t>YOL154W</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chrXV</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15274.9497</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366.835114</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41.6398243</a:t>
                      </a:r>
                    </a:p>
                  </a:txBody>
                  <a:tcPr marL="9525" marR="9525" marT="9525" marB="0" anchor="b">
                    <a:lnL>
                      <a:noFill/>
                    </a:lnL>
                    <a:lnR>
                      <a:noFill/>
                    </a:lnR>
                    <a:lnT>
                      <a:noFill/>
                    </a:lnT>
                    <a:lnB>
                      <a:noFill/>
                    </a:lnB>
                  </a:tcPr>
                </a:tc>
                <a:extLst>
                  <a:ext uri="{0D108BD9-81ED-4DB2-BD59-A6C34878D82A}">
                    <a16:rowId xmlns:a16="http://schemas.microsoft.com/office/drawing/2014/main" val="4106664442"/>
                  </a:ext>
                </a:extLst>
              </a:tr>
              <a:tr h="287467">
                <a:tc>
                  <a:txBody>
                    <a:bodyPr/>
                    <a:lstStyle/>
                    <a:p>
                      <a:pPr algn="r" fontAlgn="b"/>
                      <a:r>
                        <a:rPr lang="en-US" sz="1200" b="0" i="0" u="none" strike="noStrike">
                          <a:solidFill>
                            <a:srgbClr val="000000"/>
                          </a:solidFill>
                          <a:effectLst/>
                          <a:latin typeface="Calibri" panose="020F0502020204030204" pitchFamily="34" charset="0"/>
                        </a:rPr>
                        <a:t>4037</a:t>
                      </a:r>
                    </a:p>
                  </a:txBody>
                  <a:tcPr marL="9525" marR="9525" marT="9525" marB="0" anchor="b">
                    <a:lnL>
                      <a:noFill/>
                    </a:lnL>
                    <a:lnR>
                      <a:noFill/>
                    </a:lnR>
                    <a:lnT>
                      <a:noFill/>
                    </a:lnT>
                    <a:lnB>
                      <a:noFill/>
                    </a:lnB>
                  </a:tcPr>
                </a:tc>
                <a:tc>
                  <a:txBody>
                    <a:bodyPr/>
                    <a:lstStyle/>
                    <a:p>
                      <a:pPr algn="l" fontAlgn="b"/>
                      <a:r>
                        <a:rPr lang="en-US" sz="1200" b="0" i="0" u="none" strike="noStrike" dirty="0">
                          <a:solidFill>
                            <a:srgbClr val="000000"/>
                          </a:solidFill>
                          <a:effectLst/>
                          <a:latin typeface="Calibri" panose="020F0502020204030204" pitchFamily="34" charset="0"/>
                        </a:rPr>
                        <a:t>YMR107W</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chrXIII</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12953.1529</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362.241572</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35.7583278</a:t>
                      </a:r>
                    </a:p>
                  </a:txBody>
                  <a:tcPr marL="9525" marR="9525" marT="9525" marB="0" anchor="b">
                    <a:lnL>
                      <a:noFill/>
                    </a:lnL>
                    <a:lnR>
                      <a:noFill/>
                    </a:lnR>
                    <a:lnT>
                      <a:noFill/>
                    </a:lnT>
                    <a:lnB>
                      <a:noFill/>
                    </a:lnB>
                  </a:tcPr>
                </a:tc>
                <a:extLst>
                  <a:ext uri="{0D108BD9-81ED-4DB2-BD59-A6C34878D82A}">
                    <a16:rowId xmlns:a16="http://schemas.microsoft.com/office/drawing/2014/main" val="827955873"/>
                  </a:ext>
                </a:extLst>
              </a:tr>
              <a:tr h="287467">
                <a:tc>
                  <a:txBody>
                    <a:bodyPr/>
                    <a:lstStyle/>
                    <a:p>
                      <a:pPr algn="r" fontAlgn="b"/>
                      <a:r>
                        <a:rPr lang="en-US" sz="1200" b="0" i="0" u="none" strike="noStrike">
                          <a:solidFill>
                            <a:srgbClr val="000000"/>
                          </a:solidFill>
                          <a:effectLst/>
                          <a:latin typeface="Calibri" panose="020F0502020204030204" pitchFamily="34" charset="0"/>
                        </a:rPr>
                        <a:t>534</a:t>
                      </a:r>
                    </a:p>
                  </a:txBody>
                  <a:tcPr marL="9525" marR="9525" marT="9525" marB="0" anchor="b">
                    <a:lnL>
                      <a:noFill/>
                    </a:lnL>
                    <a:lnR>
                      <a:noFill/>
                    </a:lnR>
                    <a:lnT>
                      <a:noFill/>
                    </a:lnT>
                    <a:lnB>
                      <a:noFill/>
                    </a:lnB>
                  </a:tcPr>
                </a:tc>
                <a:tc>
                  <a:txBody>
                    <a:bodyPr/>
                    <a:lstStyle/>
                    <a:p>
                      <a:pPr algn="l" fontAlgn="b"/>
                      <a:r>
                        <a:rPr lang="en-US" sz="1200" b="0" i="0" u="none" strike="noStrike" dirty="0">
                          <a:solidFill>
                            <a:srgbClr val="000000"/>
                          </a:solidFill>
                          <a:effectLst/>
                          <a:latin typeface="Calibri" panose="020F0502020204030204" pitchFamily="34" charset="0"/>
                        </a:rPr>
                        <a:t>YCR010C</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chrIII</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3233.28137</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103.43122</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31.2602071</a:t>
                      </a:r>
                    </a:p>
                  </a:txBody>
                  <a:tcPr marL="9525" marR="9525" marT="9525" marB="0" anchor="b">
                    <a:lnL>
                      <a:noFill/>
                    </a:lnL>
                    <a:lnR>
                      <a:noFill/>
                    </a:lnR>
                    <a:lnT>
                      <a:noFill/>
                    </a:lnT>
                    <a:lnB>
                      <a:noFill/>
                    </a:lnB>
                  </a:tcPr>
                </a:tc>
                <a:extLst>
                  <a:ext uri="{0D108BD9-81ED-4DB2-BD59-A6C34878D82A}">
                    <a16:rowId xmlns:a16="http://schemas.microsoft.com/office/drawing/2014/main" val="913402315"/>
                  </a:ext>
                </a:extLst>
              </a:tr>
              <a:tr h="287467">
                <a:tc>
                  <a:txBody>
                    <a:bodyPr/>
                    <a:lstStyle/>
                    <a:p>
                      <a:pPr algn="r" fontAlgn="b"/>
                      <a:r>
                        <a:rPr lang="en-US" sz="1200" b="0" i="0" u="none" strike="noStrike">
                          <a:solidFill>
                            <a:srgbClr val="000000"/>
                          </a:solidFill>
                          <a:effectLst/>
                          <a:latin typeface="Calibri" panose="020F0502020204030204" pitchFamily="34" charset="0"/>
                        </a:rPr>
                        <a:t>4107</a:t>
                      </a:r>
                    </a:p>
                  </a:txBody>
                  <a:tcPr marL="9525" marR="9525" marT="9525" marB="0" anchor="b">
                    <a:lnL>
                      <a:noFill/>
                    </a:lnL>
                    <a:lnR>
                      <a:noFill/>
                    </a:lnR>
                    <a:lnT>
                      <a:noFill/>
                    </a:lnT>
                    <a:lnB>
                      <a:noFill/>
                    </a:lnB>
                  </a:tcPr>
                </a:tc>
                <a:tc>
                  <a:txBody>
                    <a:bodyPr/>
                    <a:lstStyle/>
                    <a:p>
                      <a:pPr algn="l" fontAlgn="b"/>
                      <a:r>
                        <a:rPr lang="en-US" sz="1200" b="0" i="0" u="none" strike="noStrike" dirty="0">
                          <a:solidFill>
                            <a:srgbClr val="000000"/>
                          </a:solidFill>
                          <a:effectLst/>
                          <a:latin typeface="Calibri" panose="020F0502020204030204" pitchFamily="34" charset="0"/>
                        </a:rPr>
                        <a:t>YMR175W-A</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chrXIII</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602.226919</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27.0015398</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22.3034288</a:t>
                      </a:r>
                    </a:p>
                  </a:txBody>
                  <a:tcPr marL="9525" marR="9525" marT="9525" marB="0" anchor="b">
                    <a:lnL>
                      <a:noFill/>
                    </a:lnL>
                    <a:lnR>
                      <a:noFill/>
                    </a:lnR>
                    <a:lnT>
                      <a:noFill/>
                    </a:lnT>
                    <a:lnB>
                      <a:noFill/>
                    </a:lnB>
                  </a:tcPr>
                </a:tc>
                <a:extLst>
                  <a:ext uri="{0D108BD9-81ED-4DB2-BD59-A6C34878D82A}">
                    <a16:rowId xmlns:a16="http://schemas.microsoft.com/office/drawing/2014/main" val="2512180099"/>
                  </a:ext>
                </a:extLst>
              </a:tr>
              <a:tr h="287467">
                <a:tc>
                  <a:txBody>
                    <a:bodyPr/>
                    <a:lstStyle/>
                    <a:p>
                      <a:pPr algn="r" fontAlgn="b"/>
                      <a:r>
                        <a:rPr lang="en-US" sz="1200" b="0" i="0" u="none" strike="noStrike">
                          <a:solidFill>
                            <a:srgbClr val="000000"/>
                          </a:solidFill>
                          <a:effectLst/>
                          <a:latin typeface="Calibri" panose="020F0502020204030204" pitchFamily="34" charset="0"/>
                        </a:rPr>
                        <a:t>1957</a:t>
                      </a:r>
                    </a:p>
                  </a:txBody>
                  <a:tcPr marL="9525" marR="9525" marT="9525" marB="0" anchor="b">
                    <a:lnL>
                      <a:noFill/>
                    </a:lnL>
                    <a:lnR>
                      <a:noFill/>
                    </a:lnR>
                    <a:lnT>
                      <a:noFill/>
                    </a:lnT>
                    <a:lnB>
                      <a:noFill/>
                    </a:lnB>
                  </a:tcPr>
                </a:tc>
                <a:tc>
                  <a:txBody>
                    <a:bodyPr/>
                    <a:lstStyle/>
                    <a:p>
                      <a:pPr algn="l" fontAlgn="b"/>
                      <a:r>
                        <a:rPr lang="en-US" sz="1200" b="0" i="0" u="none" strike="noStrike" dirty="0">
                          <a:solidFill>
                            <a:srgbClr val="000000"/>
                          </a:solidFill>
                          <a:effectLst/>
                          <a:latin typeface="Calibri" panose="020F0502020204030204" pitchFamily="34" charset="0"/>
                        </a:rPr>
                        <a:t>YGL256W</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chrVII</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23074.6665</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1287.55533</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17.9213009</a:t>
                      </a:r>
                    </a:p>
                  </a:txBody>
                  <a:tcPr marL="9525" marR="9525" marT="9525" marB="0" anchor="b">
                    <a:lnL>
                      <a:noFill/>
                    </a:lnL>
                    <a:lnR>
                      <a:noFill/>
                    </a:lnR>
                    <a:lnT>
                      <a:noFill/>
                    </a:lnT>
                    <a:lnB>
                      <a:noFill/>
                    </a:lnB>
                  </a:tcPr>
                </a:tc>
                <a:extLst>
                  <a:ext uri="{0D108BD9-81ED-4DB2-BD59-A6C34878D82A}">
                    <a16:rowId xmlns:a16="http://schemas.microsoft.com/office/drawing/2014/main" val="3236974098"/>
                  </a:ext>
                </a:extLst>
              </a:tr>
              <a:tr h="287467">
                <a:tc>
                  <a:txBody>
                    <a:bodyPr/>
                    <a:lstStyle/>
                    <a:p>
                      <a:pPr algn="r" fontAlgn="b"/>
                      <a:r>
                        <a:rPr lang="en-US" sz="1200" b="0" i="0" u="none" strike="noStrike">
                          <a:solidFill>
                            <a:srgbClr val="000000"/>
                          </a:solidFill>
                          <a:effectLst/>
                          <a:latin typeface="Calibri" panose="020F0502020204030204" pitchFamily="34" charset="0"/>
                        </a:rPr>
                        <a:t>376</a:t>
                      </a:r>
                    </a:p>
                  </a:txBody>
                  <a:tcPr marL="9525" marR="9525" marT="9525" marB="0" anchor="b">
                    <a:lnL>
                      <a:noFill/>
                    </a:lnL>
                    <a:lnR>
                      <a:noFill/>
                    </a:lnR>
                    <a:lnT>
                      <a:noFill/>
                    </a:lnT>
                    <a:lnB>
                      <a:noFill/>
                    </a:lnB>
                  </a:tcPr>
                </a:tc>
                <a:tc>
                  <a:txBody>
                    <a:bodyPr/>
                    <a:lstStyle/>
                    <a:p>
                      <a:pPr algn="l" fontAlgn="b"/>
                      <a:r>
                        <a:rPr lang="en-US" sz="1200" b="0" i="0" u="none" strike="noStrike" dirty="0">
                          <a:solidFill>
                            <a:srgbClr val="000000"/>
                          </a:solidFill>
                          <a:effectLst/>
                          <a:latin typeface="Calibri" panose="020F0502020204030204" pitchFamily="34" charset="0"/>
                        </a:rPr>
                        <a:t>YBR201C-A</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chrII</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3530.7148</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210.88333</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16.7425031</a:t>
                      </a:r>
                    </a:p>
                  </a:txBody>
                  <a:tcPr marL="9525" marR="9525" marT="9525" marB="0" anchor="b">
                    <a:lnL>
                      <a:noFill/>
                    </a:lnL>
                    <a:lnR>
                      <a:noFill/>
                    </a:lnR>
                    <a:lnT>
                      <a:noFill/>
                    </a:lnT>
                    <a:lnB>
                      <a:noFill/>
                    </a:lnB>
                  </a:tcPr>
                </a:tc>
                <a:extLst>
                  <a:ext uri="{0D108BD9-81ED-4DB2-BD59-A6C34878D82A}">
                    <a16:rowId xmlns:a16="http://schemas.microsoft.com/office/drawing/2014/main" val="1371795586"/>
                  </a:ext>
                </a:extLst>
              </a:tr>
              <a:tr h="287467">
                <a:tc>
                  <a:txBody>
                    <a:bodyPr/>
                    <a:lstStyle/>
                    <a:p>
                      <a:pPr algn="r" fontAlgn="b"/>
                      <a:r>
                        <a:rPr lang="en-US" sz="1200" b="0" i="0" u="none" strike="noStrike">
                          <a:solidFill>
                            <a:srgbClr val="000000"/>
                          </a:solidFill>
                          <a:effectLst/>
                          <a:latin typeface="Calibri" panose="020F0502020204030204" pitchFamily="34" charset="0"/>
                        </a:rPr>
                        <a:t>4106</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YMR175W</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chrXIII</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6408.38594</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399.954109</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16.0228031</a:t>
                      </a:r>
                    </a:p>
                  </a:txBody>
                  <a:tcPr marL="9525" marR="9525" marT="9525" marB="0" anchor="b">
                    <a:lnL>
                      <a:noFill/>
                    </a:lnL>
                    <a:lnR>
                      <a:noFill/>
                    </a:lnR>
                    <a:lnT>
                      <a:noFill/>
                    </a:lnT>
                    <a:lnB>
                      <a:noFill/>
                    </a:lnB>
                  </a:tcPr>
                </a:tc>
                <a:extLst>
                  <a:ext uri="{0D108BD9-81ED-4DB2-BD59-A6C34878D82A}">
                    <a16:rowId xmlns:a16="http://schemas.microsoft.com/office/drawing/2014/main" val="411457857"/>
                  </a:ext>
                </a:extLst>
              </a:tr>
              <a:tr h="287467">
                <a:tc>
                  <a:txBody>
                    <a:bodyPr/>
                    <a:lstStyle/>
                    <a:p>
                      <a:pPr algn="r" fontAlgn="b"/>
                      <a:r>
                        <a:rPr lang="en-US" sz="1200" b="0" i="0" u="none" strike="noStrike">
                          <a:solidFill>
                            <a:srgbClr val="000000"/>
                          </a:solidFill>
                          <a:effectLst/>
                          <a:latin typeface="Calibri" panose="020F0502020204030204" pitchFamily="34" charset="0"/>
                        </a:rPr>
                        <a:t>5349</a:t>
                      </a:r>
                    </a:p>
                  </a:txBody>
                  <a:tcPr marL="9525" marR="9525" marT="9525" marB="0" anchor="b">
                    <a:lnL>
                      <a:noFill/>
                    </a:lnL>
                    <a:lnR>
                      <a:noFill/>
                    </a:lnR>
                    <a:lnT>
                      <a:noFill/>
                    </a:lnT>
                    <a:lnB>
                      <a:noFill/>
                    </a:lnB>
                  </a:tcPr>
                </a:tc>
                <a:tc>
                  <a:txBody>
                    <a:bodyPr/>
                    <a:lstStyle/>
                    <a:p>
                      <a:pPr algn="l" fontAlgn="b"/>
                      <a:r>
                        <a:rPr lang="en-US" sz="1200" b="0" i="0" u="none" strike="noStrike" dirty="0">
                          <a:solidFill>
                            <a:srgbClr val="000000"/>
                          </a:solidFill>
                          <a:effectLst/>
                          <a:latin typeface="Calibri" panose="020F0502020204030204" pitchFamily="34" charset="0"/>
                        </a:rPr>
                        <a:t>YPL223C</a:t>
                      </a:r>
                    </a:p>
                  </a:txBody>
                  <a:tcPr marL="9525" marR="9525" marT="9525" marB="0" anchor="b">
                    <a:lnL>
                      <a:noFill/>
                    </a:lnL>
                    <a:lnR>
                      <a:noFill/>
                    </a:lnR>
                    <a:lnT>
                      <a:noFill/>
                    </a:lnT>
                    <a:lnB>
                      <a:noFill/>
                    </a:lnB>
                  </a:tcPr>
                </a:tc>
                <a:tc>
                  <a:txBody>
                    <a:bodyPr/>
                    <a:lstStyle/>
                    <a:p>
                      <a:pPr algn="l" fontAlgn="b"/>
                      <a:r>
                        <a:rPr lang="en-US" sz="1200" b="0" i="0" u="none" strike="noStrike" dirty="0" err="1">
                          <a:solidFill>
                            <a:srgbClr val="000000"/>
                          </a:solidFill>
                          <a:effectLst/>
                          <a:latin typeface="Calibri" panose="020F0502020204030204" pitchFamily="34" charset="0"/>
                        </a:rPr>
                        <a:t>chrXVI</a:t>
                      </a:r>
                      <a:endParaRPr lang="en-US" sz="12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14698.5323</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964.545647</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15.2388146</a:t>
                      </a:r>
                    </a:p>
                  </a:txBody>
                  <a:tcPr marL="9525" marR="9525" marT="9525" marB="0" anchor="b">
                    <a:lnL>
                      <a:noFill/>
                    </a:lnL>
                    <a:lnR>
                      <a:noFill/>
                    </a:lnR>
                    <a:lnT>
                      <a:noFill/>
                    </a:lnT>
                    <a:lnB>
                      <a:noFill/>
                    </a:lnB>
                  </a:tcPr>
                </a:tc>
                <a:extLst>
                  <a:ext uri="{0D108BD9-81ED-4DB2-BD59-A6C34878D82A}">
                    <a16:rowId xmlns:a16="http://schemas.microsoft.com/office/drawing/2014/main" val="642075468"/>
                  </a:ext>
                </a:extLst>
              </a:tr>
              <a:tr h="287467">
                <a:tc>
                  <a:txBody>
                    <a:bodyPr/>
                    <a:lstStyle/>
                    <a:p>
                      <a:pPr algn="r" fontAlgn="b"/>
                      <a:r>
                        <a:rPr lang="en-US" sz="1200" b="0" i="0" u="none" strike="noStrike">
                          <a:solidFill>
                            <a:srgbClr val="000000"/>
                          </a:solidFill>
                          <a:effectLst/>
                          <a:latin typeface="Calibri" panose="020F0502020204030204" pitchFamily="34" charset="0"/>
                        </a:rPr>
                        <a:t>2182</a:t>
                      </a:r>
                    </a:p>
                  </a:txBody>
                  <a:tcPr marL="9525" marR="9525" marT="9525" marB="0" anchor="b">
                    <a:lnL>
                      <a:noFill/>
                    </a:lnL>
                    <a:lnR>
                      <a:noFill/>
                    </a:lnR>
                    <a:lnT>
                      <a:noFill/>
                    </a:lnT>
                    <a:lnB>
                      <a:noFill/>
                    </a:lnB>
                  </a:tcPr>
                </a:tc>
                <a:tc>
                  <a:txBody>
                    <a:bodyPr/>
                    <a:lstStyle/>
                    <a:p>
                      <a:pPr algn="l" fontAlgn="b"/>
                      <a:r>
                        <a:rPr lang="en-US" sz="1200" b="0" i="0" u="none" strike="noStrike" dirty="0">
                          <a:solidFill>
                            <a:srgbClr val="000000"/>
                          </a:solidFill>
                          <a:effectLst/>
                          <a:latin typeface="Calibri" panose="020F0502020204030204" pitchFamily="34" charset="0"/>
                        </a:rPr>
                        <a:t>YGR236C</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chrVII</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1181.62549</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80.2263389</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14.7286478</a:t>
                      </a:r>
                    </a:p>
                  </a:txBody>
                  <a:tcPr marL="9525" marR="9525" marT="9525" marB="0" anchor="b">
                    <a:lnL>
                      <a:noFill/>
                    </a:lnL>
                    <a:lnR>
                      <a:noFill/>
                    </a:lnR>
                    <a:lnT>
                      <a:noFill/>
                    </a:lnT>
                    <a:lnB>
                      <a:noFill/>
                    </a:lnB>
                  </a:tcPr>
                </a:tc>
                <a:extLst>
                  <a:ext uri="{0D108BD9-81ED-4DB2-BD59-A6C34878D82A}">
                    <a16:rowId xmlns:a16="http://schemas.microsoft.com/office/drawing/2014/main" val="3337630652"/>
                  </a:ext>
                </a:extLst>
              </a:tr>
              <a:tr h="287467">
                <a:tc>
                  <a:txBody>
                    <a:bodyPr/>
                    <a:lstStyle/>
                    <a:p>
                      <a:pPr algn="r" fontAlgn="b"/>
                      <a:r>
                        <a:rPr lang="en-US" sz="1200" b="0" i="0" u="none" strike="noStrike">
                          <a:solidFill>
                            <a:srgbClr val="000000"/>
                          </a:solidFill>
                          <a:effectLst/>
                          <a:latin typeface="Calibri" panose="020F0502020204030204" pitchFamily="34" charset="0"/>
                        </a:rPr>
                        <a:t>3100</a:t>
                      </a:r>
                    </a:p>
                  </a:txBody>
                  <a:tcPr marL="9525" marR="9525" marT="9525" marB="0" anchor="b">
                    <a:lnL>
                      <a:noFill/>
                    </a:lnL>
                    <a:lnR>
                      <a:noFill/>
                    </a:lnR>
                    <a:lnT>
                      <a:noFill/>
                    </a:lnT>
                    <a:lnB>
                      <a:noFill/>
                    </a:lnB>
                  </a:tcPr>
                </a:tc>
                <a:tc>
                  <a:txBody>
                    <a:bodyPr/>
                    <a:lstStyle/>
                    <a:p>
                      <a:pPr algn="l" fontAlgn="b"/>
                      <a:r>
                        <a:rPr lang="en-US" sz="1200" b="0" i="0" u="none" strike="noStrike" dirty="0">
                          <a:solidFill>
                            <a:srgbClr val="000000"/>
                          </a:solidFill>
                          <a:effectLst/>
                          <a:latin typeface="Calibri" panose="020F0502020204030204" pitchFamily="34" charset="0"/>
                        </a:rPr>
                        <a:t>YKL065W-A</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chrXI</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913.559287</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63.4947255</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14.3879555</a:t>
                      </a:r>
                    </a:p>
                  </a:txBody>
                  <a:tcPr marL="9525" marR="9525" marT="9525" marB="0" anchor="b">
                    <a:lnL>
                      <a:noFill/>
                    </a:lnL>
                    <a:lnR>
                      <a:noFill/>
                    </a:lnR>
                    <a:lnT>
                      <a:noFill/>
                    </a:lnT>
                    <a:lnB>
                      <a:noFill/>
                    </a:lnB>
                  </a:tcPr>
                </a:tc>
                <a:extLst>
                  <a:ext uri="{0D108BD9-81ED-4DB2-BD59-A6C34878D82A}">
                    <a16:rowId xmlns:a16="http://schemas.microsoft.com/office/drawing/2014/main" val="1093458454"/>
                  </a:ext>
                </a:extLst>
              </a:tr>
              <a:tr h="287467">
                <a:tc>
                  <a:txBody>
                    <a:bodyPr/>
                    <a:lstStyle/>
                    <a:p>
                      <a:pPr algn="r" fontAlgn="b"/>
                      <a:r>
                        <a:rPr lang="en-US" sz="1200" b="0" i="0" u="none" strike="noStrike">
                          <a:solidFill>
                            <a:srgbClr val="000000"/>
                          </a:solidFill>
                          <a:effectLst/>
                          <a:latin typeface="Calibri" panose="020F0502020204030204" pitchFamily="34" charset="0"/>
                        </a:rPr>
                        <a:t>5327</a:t>
                      </a:r>
                    </a:p>
                  </a:txBody>
                  <a:tcPr marL="9525" marR="9525" marT="9525" marB="0" anchor="b">
                    <a:lnL>
                      <a:noFill/>
                    </a:lnL>
                    <a:lnR>
                      <a:noFill/>
                    </a:lnR>
                    <a:lnT>
                      <a:noFill/>
                    </a:lnT>
                    <a:lnB>
                      <a:noFill/>
                    </a:lnB>
                  </a:tcPr>
                </a:tc>
                <a:tc>
                  <a:txBody>
                    <a:bodyPr/>
                    <a:lstStyle/>
                    <a:p>
                      <a:pPr algn="l" fontAlgn="b"/>
                      <a:r>
                        <a:rPr lang="en-US" sz="1200" b="0" i="0" u="none" strike="noStrike" dirty="0">
                          <a:solidFill>
                            <a:srgbClr val="000000"/>
                          </a:solidFill>
                          <a:effectLst/>
                          <a:latin typeface="Calibri" panose="020F0502020204030204" pitchFamily="34" charset="0"/>
                        </a:rPr>
                        <a:t>YPL201C</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chrXVI</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758.44982</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57.3193651</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13.2319997</a:t>
                      </a:r>
                    </a:p>
                  </a:txBody>
                  <a:tcPr marL="9525" marR="9525" marT="9525" marB="0" anchor="b">
                    <a:lnL>
                      <a:noFill/>
                    </a:lnL>
                    <a:lnR>
                      <a:noFill/>
                    </a:lnR>
                    <a:lnT>
                      <a:noFill/>
                    </a:lnT>
                    <a:lnB>
                      <a:noFill/>
                    </a:lnB>
                  </a:tcPr>
                </a:tc>
                <a:extLst>
                  <a:ext uri="{0D108BD9-81ED-4DB2-BD59-A6C34878D82A}">
                    <a16:rowId xmlns:a16="http://schemas.microsoft.com/office/drawing/2014/main" val="2485360907"/>
                  </a:ext>
                </a:extLst>
              </a:tr>
              <a:tr h="287467">
                <a:tc>
                  <a:txBody>
                    <a:bodyPr/>
                    <a:lstStyle/>
                    <a:p>
                      <a:pPr algn="r" fontAlgn="b"/>
                      <a:r>
                        <a:rPr lang="en-US" sz="1200" b="0" i="0" u="none" strike="noStrike">
                          <a:solidFill>
                            <a:srgbClr val="000000"/>
                          </a:solidFill>
                          <a:effectLst/>
                          <a:latin typeface="Calibri" panose="020F0502020204030204" pitchFamily="34" charset="0"/>
                        </a:rPr>
                        <a:t>3674</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YLR307C-A</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chrXII</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1057.71952</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89.1660304</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11.8623596</a:t>
                      </a:r>
                    </a:p>
                  </a:txBody>
                  <a:tcPr marL="9525" marR="9525" marT="9525" marB="0" anchor="b">
                    <a:lnL>
                      <a:noFill/>
                    </a:lnL>
                    <a:lnR>
                      <a:noFill/>
                    </a:lnR>
                    <a:lnT>
                      <a:noFill/>
                    </a:lnT>
                    <a:lnB>
                      <a:noFill/>
                    </a:lnB>
                  </a:tcPr>
                </a:tc>
                <a:extLst>
                  <a:ext uri="{0D108BD9-81ED-4DB2-BD59-A6C34878D82A}">
                    <a16:rowId xmlns:a16="http://schemas.microsoft.com/office/drawing/2014/main" val="796329267"/>
                  </a:ext>
                </a:extLst>
              </a:tr>
              <a:tr h="287467">
                <a:tc>
                  <a:txBody>
                    <a:bodyPr/>
                    <a:lstStyle/>
                    <a:p>
                      <a:pPr algn="r" fontAlgn="b"/>
                      <a:r>
                        <a:rPr lang="en-US" sz="1200" b="0" i="0" u="none" strike="noStrike">
                          <a:solidFill>
                            <a:srgbClr val="000000"/>
                          </a:solidFill>
                          <a:effectLst/>
                          <a:latin typeface="Calibri" panose="020F0502020204030204" pitchFamily="34" charset="0"/>
                        </a:rPr>
                        <a:t>469</a:t>
                      </a:r>
                    </a:p>
                  </a:txBody>
                  <a:tcPr marL="9525" marR="9525" marT="9525" marB="0" anchor="b">
                    <a:lnL>
                      <a:noFill/>
                    </a:lnL>
                    <a:lnR>
                      <a:noFill/>
                    </a:lnR>
                    <a:lnT>
                      <a:noFill/>
                    </a:lnT>
                    <a:lnB>
                      <a:noFill/>
                    </a:lnB>
                  </a:tcPr>
                </a:tc>
                <a:tc>
                  <a:txBody>
                    <a:bodyPr/>
                    <a:lstStyle/>
                    <a:p>
                      <a:pPr algn="l" fontAlgn="b"/>
                      <a:r>
                        <a:rPr lang="en-US" sz="1200" b="0" i="0" u="none" strike="noStrike" dirty="0">
                          <a:solidFill>
                            <a:srgbClr val="000000"/>
                          </a:solidFill>
                          <a:effectLst/>
                          <a:latin typeface="Calibri" panose="020F0502020204030204" pitchFamily="34" charset="0"/>
                        </a:rPr>
                        <a:t>YBR296C</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chrII</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928.3108</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106.858389</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8.68729919</a:t>
                      </a:r>
                    </a:p>
                  </a:txBody>
                  <a:tcPr marL="9525" marR="9525" marT="9525" marB="0" anchor="b">
                    <a:lnL>
                      <a:noFill/>
                    </a:lnL>
                    <a:lnR>
                      <a:noFill/>
                    </a:lnR>
                    <a:lnT>
                      <a:noFill/>
                    </a:lnT>
                    <a:lnB>
                      <a:noFill/>
                    </a:lnB>
                  </a:tcPr>
                </a:tc>
                <a:extLst>
                  <a:ext uri="{0D108BD9-81ED-4DB2-BD59-A6C34878D82A}">
                    <a16:rowId xmlns:a16="http://schemas.microsoft.com/office/drawing/2014/main" val="2918840111"/>
                  </a:ext>
                </a:extLst>
              </a:tr>
              <a:tr h="287467">
                <a:tc>
                  <a:txBody>
                    <a:bodyPr/>
                    <a:lstStyle/>
                    <a:p>
                      <a:pPr algn="r" fontAlgn="b"/>
                      <a:r>
                        <a:rPr lang="en-US" sz="1200" b="0" i="0" u="none" strike="noStrike">
                          <a:solidFill>
                            <a:srgbClr val="000000"/>
                          </a:solidFill>
                          <a:effectLst/>
                          <a:latin typeface="Calibri" panose="020F0502020204030204" pitchFamily="34" charset="0"/>
                        </a:rPr>
                        <a:t>2381</a:t>
                      </a:r>
                    </a:p>
                  </a:txBody>
                  <a:tcPr marL="9525" marR="9525" marT="9525" marB="0" anchor="b">
                    <a:lnL>
                      <a:noFill/>
                    </a:lnL>
                    <a:lnR>
                      <a:noFill/>
                    </a:lnR>
                    <a:lnT>
                      <a:noFill/>
                    </a:lnT>
                    <a:lnB>
                      <a:noFill/>
                    </a:lnB>
                  </a:tcPr>
                </a:tc>
                <a:tc>
                  <a:txBody>
                    <a:bodyPr/>
                    <a:lstStyle/>
                    <a:p>
                      <a:pPr algn="l" fontAlgn="b"/>
                      <a:r>
                        <a:rPr lang="en-US" sz="1200" b="0" i="0" u="none" strike="noStrike" dirty="0">
                          <a:solidFill>
                            <a:srgbClr val="000000"/>
                          </a:solidFill>
                          <a:effectLst/>
                          <a:latin typeface="Calibri" panose="020F0502020204030204" pitchFamily="34" charset="0"/>
                        </a:rPr>
                        <a:t>YHR096C</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chrVIII</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5082.42215</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633.21981</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8.02631577</a:t>
                      </a:r>
                    </a:p>
                  </a:txBody>
                  <a:tcPr marL="9525" marR="9525" marT="9525" marB="0" anchor="b">
                    <a:lnL>
                      <a:noFill/>
                    </a:lnL>
                    <a:lnR>
                      <a:noFill/>
                    </a:lnR>
                    <a:lnT>
                      <a:noFill/>
                    </a:lnT>
                    <a:lnB>
                      <a:noFill/>
                    </a:lnB>
                  </a:tcPr>
                </a:tc>
                <a:extLst>
                  <a:ext uri="{0D108BD9-81ED-4DB2-BD59-A6C34878D82A}">
                    <a16:rowId xmlns:a16="http://schemas.microsoft.com/office/drawing/2014/main" val="3212625669"/>
                  </a:ext>
                </a:extLst>
              </a:tr>
              <a:tr h="287467">
                <a:tc>
                  <a:txBody>
                    <a:bodyPr/>
                    <a:lstStyle/>
                    <a:p>
                      <a:pPr algn="r" fontAlgn="b"/>
                      <a:r>
                        <a:rPr lang="en-US" sz="1200" b="0" i="0" u="none" strike="noStrike">
                          <a:solidFill>
                            <a:srgbClr val="000000"/>
                          </a:solidFill>
                          <a:effectLst/>
                          <a:latin typeface="Calibri" panose="020F0502020204030204" pitchFamily="34" charset="0"/>
                        </a:rPr>
                        <a:t>5492</a:t>
                      </a:r>
                    </a:p>
                  </a:txBody>
                  <a:tcPr marL="9525" marR="9525" marT="9525" marB="0" anchor="b">
                    <a:lnL>
                      <a:noFill/>
                    </a:lnL>
                    <a:lnR>
                      <a:noFill/>
                    </a:lnR>
                    <a:lnT>
                      <a:noFill/>
                    </a:lnT>
                    <a:lnB>
                      <a:noFill/>
                    </a:lnB>
                  </a:tcPr>
                </a:tc>
                <a:tc>
                  <a:txBody>
                    <a:bodyPr/>
                    <a:lstStyle/>
                    <a:p>
                      <a:pPr algn="l" fontAlgn="b"/>
                      <a:r>
                        <a:rPr lang="en-US" sz="1200" b="0" i="0" u="none" strike="noStrike" dirty="0">
                          <a:solidFill>
                            <a:srgbClr val="000000"/>
                          </a:solidFill>
                          <a:effectLst/>
                          <a:latin typeface="Calibri" panose="020F0502020204030204" pitchFamily="34" charset="0"/>
                        </a:rPr>
                        <a:t>YPR101W</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chrXVI</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4180.03467</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589.484194</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7.09100381</a:t>
                      </a:r>
                    </a:p>
                  </a:txBody>
                  <a:tcPr marL="9525" marR="9525" marT="9525" marB="0" anchor="b">
                    <a:lnL>
                      <a:noFill/>
                    </a:lnL>
                    <a:lnR>
                      <a:noFill/>
                    </a:lnR>
                    <a:lnT>
                      <a:noFill/>
                    </a:lnT>
                    <a:lnB>
                      <a:noFill/>
                    </a:lnB>
                  </a:tcPr>
                </a:tc>
                <a:extLst>
                  <a:ext uri="{0D108BD9-81ED-4DB2-BD59-A6C34878D82A}">
                    <a16:rowId xmlns:a16="http://schemas.microsoft.com/office/drawing/2014/main" val="2244281286"/>
                  </a:ext>
                </a:extLst>
              </a:tr>
              <a:tr h="287467">
                <a:tc>
                  <a:txBody>
                    <a:bodyPr/>
                    <a:lstStyle/>
                    <a:p>
                      <a:pPr algn="r" fontAlgn="b"/>
                      <a:r>
                        <a:rPr lang="en-US" sz="1200" b="0" i="0" u="none" strike="noStrike">
                          <a:solidFill>
                            <a:srgbClr val="000000"/>
                          </a:solidFill>
                          <a:effectLst/>
                          <a:latin typeface="Calibri" panose="020F0502020204030204" pitchFamily="34" charset="0"/>
                        </a:rPr>
                        <a:t>4048</a:t>
                      </a:r>
                    </a:p>
                  </a:txBody>
                  <a:tcPr marL="9525" marR="9525" marT="9525" marB="0" anchor="b">
                    <a:lnL>
                      <a:noFill/>
                    </a:lnL>
                    <a:lnR>
                      <a:noFill/>
                    </a:lnR>
                    <a:lnT>
                      <a:noFill/>
                    </a:lnT>
                    <a:lnB>
                      <a:noFill/>
                    </a:lnB>
                  </a:tcPr>
                </a:tc>
                <a:tc>
                  <a:txBody>
                    <a:bodyPr/>
                    <a:lstStyle/>
                    <a:p>
                      <a:pPr algn="l" fontAlgn="b"/>
                      <a:r>
                        <a:rPr lang="en-US" sz="1200" b="0" i="0" u="none" strike="noStrike" dirty="0">
                          <a:solidFill>
                            <a:srgbClr val="000000"/>
                          </a:solidFill>
                          <a:effectLst/>
                          <a:latin typeface="Calibri" panose="020F0502020204030204" pitchFamily="34" charset="0"/>
                        </a:rPr>
                        <a:t>YMR118C</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chrXIII</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2465.65342</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369.100469</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6.68016876</a:t>
                      </a:r>
                    </a:p>
                  </a:txBody>
                  <a:tcPr marL="9525" marR="9525" marT="9525" marB="0" anchor="b">
                    <a:lnL>
                      <a:noFill/>
                    </a:lnL>
                    <a:lnR>
                      <a:noFill/>
                    </a:lnR>
                    <a:lnT>
                      <a:noFill/>
                    </a:lnT>
                    <a:lnB>
                      <a:noFill/>
                    </a:lnB>
                  </a:tcPr>
                </a:tc>
                <a:extLst>
                  <a:ext uri="{0D108BD9-81ED-4DB2-BD59-A6C34878D82A}">
                    <a16:rowId xmlns:a16="http://schemas.microsoft.com/office/drawing/2014/main" val="3514887208"/>
                  </a:ext>
                </a:extLst>
              </a:tr>
              <a:tr h="287467">
                <a:tc>
                  <a:txBody>
                    <a:bodyPr/>
                    <a:lstStyle/>
                    <a:p>
                      <a:pPr algn="r" fontAlgn="b"/>
                      <a:r>
                        <a:rPr lang="en-US" sz="1200" b="0" i="0" u="none" strike="noStrike">
                          <a:solidFill>
                            <a:srgbClr val="000000"/>
                          </a:solidFill>
                          <a:effectLst/>
                          <a:latin typeface="Calibri" panose="020F0502020204030204" pitchFamily="34" charset="0"/>
                        </a:rPr>
                        <a:t>2189</a:t>
                      </a:r>
                    </a:p>
                  </a:txBody>
                  <a:tcPr marL="9525" marR="9525" marT="9525" marB="0" anchor="b">
                    <a:lnL>
                      <a:noFill/>
                    </a:lnL>
                    <a:lnR>
                      <a:noFill/>
                    </a:lnR>
                    <a:lnT>
                      <a:noFill/>
                    </a:lnT>
                    <a:lnB>
                      <a:noFill/>
                    </a:lnB>
                  </a:tcPr>
                </a:tc>
                <a:tc>
                  <a:txBody>
                    <a:bodyPr/>
                    <a:lstStyle/>
                    <a:p>
                      <a:pPr algn="l" fontAlgn="b"/>
                      <a:r>
                        <a:rPr lang="en-US" sz="1200" b="0" i="0" u="none" strike="noStrike" dirty="0">
                          <a:solidFill>
                            <a:srgbClr val="000000"/>
                          </a:solidFill>
                          <a:effectLst/>
                          <a:latin typeface="Calibri" panose="020F0502020204030204" pitchFamily="34" charset="0"/>
                        </a:rPr>
                        <a:t>YGR243W</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chrVII</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1954.89785</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302.543505</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6.46154295</a:t>
                      </a:r>
                    </a:p>
                  </a:txBody>
                  <a:tcPr marL="9525" marR="9525" marT="9525" marB="0" anchor="b">
                    <a:lnL>
                      <a:noFill/>
                    </a:lnL>
                    <a:lnR>
                      <a:noFill/>
                    </a:lnR>
                    <a:lnT>
                      <a:noFill/>
                    </a:lnT>
                    <a:lnB>
                      <a:noFill/>
                    </a:lnB>
                  </a:tcPr>
                </a:tc>
                <a:extLst>
                  <a:ext uri="{0D108BD9-81ED-4DB2-BD59-A6C34878D82A}">
                    <a16:rowId xmlns:a16="http://schemas.microsoft.com/office/drawing/2014/main" val="2959384317"/>
                  </a:ext>
                </a:extLst>
              </a:tr>
              <a:tr h="287467">
                <a:tc>
                  <a:txBody>
                    <a:bodyPr/>
                    <a:lstStyle/>
                    <a:p>
                      <a:pPr algn="r" fontAlgn="b"/>
                      <a:r>
                        <a:rPr lang="en-US" sz="1200" b="0" i="0" u="none" strike="noStrike">
                          <a:solidFill>
                            <a:srgbClr val="000000"/>
                          </a:solidFill>
                          <a:effectLst/>
                          <a:latin typeface="Calibri" panose="020F0502020204030204" pitchFamily="34" charset="0"/>
                        </a:rPr>
                        <a:t>4141</a:t>
                      </a:r>
                    </a:p>
                  </a:txBody>
                  <a:tcPr marL="9525" marR="9525" marT="9525" marB="0" anchor="b">
                    <a:lnL>
                      <a:noFill/>
                    </a:lnL>
                    <a:lnR>
                      <a:noFill/>
                    </a:lnR>
                    <a:lnT>
                      <a:noFill/>
                    </a:lnT>
                    <a:lnB>
                      <a:noFill/>
                    </a:lnB>
                  </a:tcPr>
                </a:tc>
                <a:tc>
                  <a:txBody>
                    <a:bodyPr/>
                    <a:lstStyle/>
                    <a:p>
                      <a:pPr algn="l" fontAlgn="b"/>
                      <a:r>
                        <a:rPr lang="en-US" sz="1200" b="0" i="0" u="none" strike="noStrike" dirty="0">
                          <a:solidFill>
                            <a:srgbClr val="000000"/>
                          </a:solidFill>
                          <a:effectLst/>
                          <a:latin typeface="Calibri" panose="020F0502020204030204" pitchFamily="34" charset="0"/>
                        </a:rPr>
                        <a:t>YMR206W</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chrXIII</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1029.03887</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160.531282</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6.41020779</a:t>
                      </a:r>
                    </a:p>
                  </a:txBody>
                  <a:tcPr marL="9525" marR="9525" marT="9525" marB="0" anchor="b">
                    <a:lnL>
                      <a:noFill/>
                    </a:lnL>
                    <a:lnR>
                      <a:noFill/>
                    </a:lnR>
                    <a:lnT>
                      <a:noFill/>
                    </a:lnT>
                    <a:lnB>
                      <a:noFill/>
                    </a:lnB>
                  </a:tcPr>
                </a:tc>
                <a:extLst>
                  <a:ext uri="{0D108BD9-81ED-4DB2-BD59-A6C34878D82A}">
                    <a16:rowId xmlns:a16="http://schemas.microsoft.com/office/drawing/2014/main" val="3356457180"/>
                  </a:ext>
                </a:extLst>
              </a:tr>
              <a:tr h="287467">
                <a:tc>
                  <a:txBody>
                    <a:bodyPr/>
                    <a:lstStyle/>
                    <a:p>
                      <a:pPr algn="r" fontAlgn="b"/>
                      <a:r>
                        <a:rPr lang="en-US" sz="1200" b="0" i="0" u="none" strike="noStrike">
                          <a:solidFill>
                            <a:srgbClr val="000000"/>
                          </a:solidFill>
                          <a:effectLst/>
                          <a:latin typeface="Calibri" panose="020F0502020204030204" pitchFamily="34" charset="0"/>
                        </a:rPr>
                        <a:t>1858</a:t>
                      </a:r>
                    </a:p>
                  </a:txBody>
                  <a:tcPr marL="9525" marR="9525" marT="9525" marB="0" anchor="b">
                    <a:lnL>
                      <a:noFill/>
                    </a:lnL>
                    <a:lnR>
                      <a:noFill/>
                    </a:lnR>
                    <a:lnT>
                      <a:noFill/>
                    </a:lnT>
                    <a:lnB>
                      <a:noFill/>
                    </a:lnB>
                  </a:tcPr>
                </a:tc>
                <a:tc>
                  <a:txBody>
                    <a:bodyPr/>
                    <a:lstStyle/>
                    <a:p>
                      <a:pPr algn="l" fontAlgn="b"/>
                      <a:r>
                        <a:rPr lang="en-US" sz="1200" b="0" i="0" u="none" strike="noStrike" dirty="0">
                          <a:solidFill>
                            <a:srgbClr val="000000"/>
                          </a:solidFill>
                          <a:effectLst/>
                          <a:latin typeface="Calibri" panose="020F0502020204030204" pitchFamily="34" charset="0"/>
                        </a:rPr>
                        <a:t>YGL147C</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chrVII</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3997.58845</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653.581757</a:t>
                      </a:r>
                    </a:p>
                  </a:txBody>
                  <a:tcPr marL="9525" marR="9525" marT="9525" marB="0" anchor="b">
                    <a:lnL>
                      <a:noFill/>
                    </a:lnL>
                    <a:lnR>
                      <a:noFill/>
                    </a:lnR>
                    <a:lnT>
                      <a:noFill/>
                    </a:lnT>
                    <a:lnB>
                      <a:noFill/>
                    </a:lnB>
                  </a:tcPr>
                </a:tc>
                <a:tc>
                  <a:txBody>
                    <a:bodyPr/>
                    <a:lstStyle/>
                    <a:p>
                      <a:pPr algn="r" fontAlgn="b"/>
                      <a:r>
                        <a:rPr lang="en-US" sz="1200" b="0" i="0" u="none" strike="noStrike" dirty="0">
                          <a:solidFill>
                            <a:srgbClr val="000000"/>
                          </a:solidFill>
                          <a:effectLst/>
                          <a:latin typeface="Calibri" panose="020F0502020204030204" pitchFamily="34" charset="0"/>
                        </a:rPr>
                        <a:t>6.11643212</a:t>
                      </a:r>
                    </a:p>
                  </a:txBody>
                  <a:tcPr marL="9525" marR="9525" marT="9525" marB="0" anchor="b">
                    <a:lnL>
                      <a:noFill/>
                    </a:lnL>
                    <a:lnR>
                      <a:noFill/>
                    </a:lnR>
                    <a:lnT>
                      <a:noFill/>
                    </a:lnT>
                    <a:lnB>
                      <a:noFill/>
                    </a:lnB>
                  </a:tcPr>
                </a:tc>
                <a:extLst>
                  <a:ext uri="{0D108BD9-81ED-4DB2-BD59-A6C34878D82A}">
                    <a16:rowId xmlns:a16="http://schemas.microsoft.com/office/drawing/2014/main" val="170071531"/>
                  </a:ext>
                </a:extLst>
              </a:tr>
            </a:tbl>
          </a:graphicData>
        </a:graphic>
      </p:graphicFrame>
      <p:sp>
        <p:nvSpPr>
          <p:cNvPr id="4" name="TextBox 3">
            <a:extLst>
              <a:ext uri="{FF2B5EF4-FFF2-40B4-BE49-F238E27FC236}">
                <a16:creationId xmlns:a16="http://schemas.microsoft.com/office/drawing/2014/main" id="{6900CC6E-16CB-F040-A25F-0597783885A2}"/>
              </a:ext>
            </a:extLst>
          </p:cNvPr>
          <p:cNvSpPr txBox="1"/>
          <p:nvPr/>
        </p:nvSpPr>
        <p:spPr>
          <a:xfrm>
            <a:off x="414528" y="6864096"/>
            <a:ext cx="1344407" cy="369332"/>
          </a:xfrm>
          <a:prstGeom prst="rect">
            <a:avLst/>
          </a:prstGeom>
          <a:noFill/>
        </p:spPr>
        <p:txBody>
          <a:bodyPr wrap="none" rtlCol="0">
            <a:spAutoFit/>
          </a:bodyPr>
          <a:lstStyle/>
          <a:p>
            <a:r>
              <a:rPr lang="en-US" dirty="0"/>
              <a:t>Metabolism</a:t>
            </a:r>
          </a:p>
        </p:txBody>
      </p:sp>
    </p:spTree>
    <p:extLst>
      <p:ext uri="{BB962C8B-B14F-4D97-AF65-F5344CB8AC3E}">
        <p14:creationId xmlns:p14="http://schemas.microsoft.com/office/powerpoint/2010/main" val="229027371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C4969-136C-6746-AED0-27905BCFD22E}"/>
              </a:ext>
            </a:extLst>
          </p:cNvPr>
          <p:cNvSpPr>
            <a:spLocks noGrp="1"/>
          </p:cNvSpPr>
          <p:nvPr>
            <p:ph type="title"/>
          </p:nvPr>
        </p:nvSpPr>
        <p:spPr/>
        <p:txBody>
          <a:bodyPr>
            <a:normAutofit fontScale="90000"/>
          </a:bodyPr>
          <a:lstStyle/>
          <a:p>
            <a:r>
              <a:rPr lang="en-US" dirty="0"/>
              <a:t>Most genes that are highly significantly differentially expressed (at a high level of expression) are metabolism-related</a:t>
            </a:r>
          </a:p>
        </p:txBody>
      </p:sp>
      <p:sp>
        <p:nvSpPr>
          <p:cNvPr id="3" name="Content Placeholder 2">
            <a:extLst>
              <a:ext uri="{FF2B5EF4-FFF2-40B4-BE49-F238E27FC236}">
                <a16:creationId xmlns:a16="http://schemas.microsoft.com/office/drawing/2014/main" id="{D38965D1-3AF9-F541-8CA4-8B9AA4518FB9}"/>
              </a:ext>
            </a:extLst>
          </p:cNvPr>
          <p:cNvSpPr>
            <a:spLocks noGrp="1"/>
          </p:cNvSpPr>
          <p:nvPr>
            <p:ph idx="1"/>
          </p:nvPr>
        </p:nvSpPr>
        <p:spPr/>
        <p:txBody>
          <a:bodyPr/>
          <a:lstStyle/>
          <a:p>
            <a:r>
              <a:rPr lang="en-US" dirty="0"/>
              <a:t>Especially in the MA lines, the genes in the outliers (ratios &gt;6) are mostly mitochondrial or other cell metabolism genes </a:t>
            </a:r>
          </a:p>
          <a:p>
            <a:r>
              <a:rPr lang="en-US" dirty="0"/>
              <a:t>This strain does have an </a:t>
            </a:r>
            <a:r>
              <a:rPr lang="en-US" dirty="0" err="1"/>
              <a:t>ade</a:t>
            </a:r>
            <a:r>
              <a:rPr lang="en-US" dirty="0"/>
              <a:t> mutation, along with a few other </a:t>
            </a:r>
            <a:r>
              <a:rPr lang="en-US" dirty="0" err="1"/>
              <a:t>auxotrophies</a:t>
            </a:r>
            <a:r>
              <a:rPr lang="en-US" dirty="0"/>
              <a:t> (while the GC strain does not), which may be the cause of such differential expression</a:t>
            </a:r>
          </a:p>
          <a:p>
            <a:pPr lvl="1"/>
            <a:r>
              <a:rPr lang="en-US" dirty="0"/>
              <a:t>However, if this was inherent to the strain itself, we wouldn’t see such a shift when compared to the ancestor </a:t>
            </a:r>
          </a:p>
          <a:p>
            <a:pPr lvl="1"/>
            <a:r>
              <a:rPr lang="en-US" dirty="0"/>
              <a:t>Perhaps MA caused some expression effects on the MA lines, but not the GC lines (as much)</a:t>
            </a:r>
          </a:p>
        </p:txBody>
      </p:sp>
    </p:spTree>
    <p:extLst>
      <p:ext uri="{BB962C8B-B14F-4D97-AF65-F5344CB8AC3E}">
        <p14:creationId xmlns:p14="http://schemas.microsoft.com/office/powerpoint/2010/main" val="227403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19D3327-780A-6141-802C-AE50D9F5B394}"/>
              </a:ext>
            </a:extLst>
          </p:cNvPr>
          <p:cNvSpPr>
            <a:spLocks noGrp="1"/>
          </p:cNvSpPr>
          <p:nvPr>
            <p:ph type="title"/>
          </p:nvPr>
        </p:nvSpPr>
        <p:spPr/>
        <p:txBody>
          <a:bodyPr/>
          <a:lstStyle/>
          <a:p>
            <a:endParaRPr lang="en-US"/>
          </a:p>
        </p:txBody>
      </p:sp>
      <p:sp>
        <p:nvSpPr>
          <p:cNvPr id="6" name="Content Placeholder 5">
            <a:extLst>
              <a:ext uri="{FF2B5EF4-FFF2-40B4-BE49-F238E27FC236}">
                <a16:creationId xmlns:a16="http://schemas.microsoft.com/office/drawing/2014/main" id="{2A324265-9457-9B43-B717-B02A70C57AFE}"/>
              </a:ext>
            </a:extLst>
          </p:cNvPr>
          <p:cNvSpPr>
            <a:spLocks noGrp="1"/>
          </p:cNvSpPr>
          <p:nvPr>
            <p:ph idx="1"/>
          </p:nvPr>
        </p:nvSpPr>
        <p:spPr>
          <a:xfrm>
            <a:off x="838200" y="1825624"/>
            <a:ext cx="10515600" cy="5032375"/>
          </a:xfrm>
        </p:spPr>
        <p:txBody>
          <a:bodyPr>
            <a:normAutofit fontScale="77500" lnSpcReduction="20000"/>
          </a:bodyPr>
          <a:lstStyle/>
          <a:p>
            <a:r>
              <a:rPr lang="en-US" dirty="0"/>
              <a:t>If you have a duplication of chromosome I, then the amount of DNA that is sequenced from chromosome I in this sample is higher than the amount of DNA sequenced (literally the number of reads is higher) than each of the other 15 chromosomes (e.g. chromosome II has less DNA reads than chromosome I)</a:t>
            </a:r>
          </a:p>
          <a:p>
            <a:pPr lvl="1"/>
            <a:r>
              <a:rPr lang="en-US" dirty="0"/>
              <a:t>Obviously, this depends on the size of the chromosome</a:t>
            </a:r>
          </a:p>
          <a:p>
            <a:pPr lvl="1"/>
            <a:r>
              <a:rPr lang="en-US" dirty="0"/>
              <a:t>Because math, the expected ratio of trans genes compared to trans genes in a euploid ancestor is actually lower than 1 </a:t>
            </a:r>
          </a:p>
          <a:p>
            <a:pPr lvl="1"/>
            <a:r>
              <a:rPr lang="en-US" dirty="0"/>
              <a:t>As an easier example, if you have a blue marble, a red marble, a yellow marble, and a green marble in the “ancestor” marbles, and then you get 2 blue marbles, a red marble, a yellow marble, and a green marble, in the “aneuploid progenitor” marbles, the ratios of you sampling such marbles is as such:</a:t>
            </a:r>
          </a:p>
          <a:p>
            <a:pPr lvl="2"/>
            <a:r>
              <a:rPr lang="en-US" dirty="0"/>
              <a:t>Ancestor: ¼ blue, ¼ red, ¼ yellow, 1/4 green </a:t>
            </a:r>
          </a:p>
          <a:p>
            <a:pPr lvl="3"/>
            <a:r>
              <a:rPr lang="en-US" dirty="0"/>
              <a:t>¾ “other”, ¼ blue </a:t>
            </a:r>
          </a:p>
          <a:p>
            <a:pPr lvl="2"/>
            <a:r>
              <a:rPr lang="en-US" dirty="0"/>
              <a:t>Progenitor:2/5 blue, 1/5 red, 1/5 yellow, 1/5 green </a:t>
            </a:r>
          </a:p>
          <a:p>
            <a:pPr lvl="3"/>
            <a:r>
              <a:rPr lang="en-US" dirty="0"/>
              <a:t>3/5 “other”, 2/5 blue </a:t>
            </a:r>
          </a:p>
          <a:p>
            <a:pPr lvl="2"/>
            <a:r>
              <a:rPr lang="en-US" dirty="0"/>
              <a:t>Ratio of Progenitor/Ancestor</a:t>
            </a:r>
          </a:p>
          <a:p>
            <a:pPr lvl="3"/>
            <a:r>
              <a:rPr lang="en-US" dirty="0"/>
              <a:t>3/5 / ¾ = 4/5</a:t>
            </a:r>
          </a:p>
          <a:p>
            <a:pPr lvl="1"/>
            <a:r>
              <a:rPr lang="en-US" dirty="0"/>
              <a:t>Basically, the DNA content of the euploid chromosomes (aka trans genes) in the aneuploid progenitor is less than the DNA content of the euploid chromosomes (aka trans genes) in the euploid ancestor, so the ratio you get when you compare these is less than 1. </a:t>
            </a:r>
          </a:p>
          <a:p>
            <a:pPr lvl="1"/>
            <a:r>
              <a:rPr lang="en-US" dirty="0"/>
              <a:t>Depending on the size of the chromosome, this varies. Also depending on the type of aneuploidy</a:t>
            </a:r>
          </a:p>
        </p:txBody>
      </p:sp>
    </p:spTree>
    <p:extLst>
      <p:ext uri="{BB962C8B-B14F-4D97-AF65-F5344CB8AC3E}">
        <p14:creationId xmlns:p14="http://schemas.microsoft.com/office/powerpoint/2010/main" val="35689673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7FE37AFB-8042-824C-B03D-C0147253940F}"/>
              </a:ext>
            </a:extLst>
          </p:cNvPr>
          <p:cNvSpPr/>
          <p:nvPr/>
        </p:nvSpPr>
        <p:spPr>
          <a:xfrm>
            <a:off x="3262312" y="542924"/>
            <a:ext cx="914400" cy="9144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5" name="Oval 4">
            <a:extLst>
              <a:ext uri="{FF2B5EF4-FFF2-40B4-BE49-F238E27FC236}">
                <a16:creationId xmlns:a16="http://schemas.microsoft.com/office/drawing/2014/main" id="{DFA81FBD-FCEA-5942-97C1-B1C13605C253}"/>
              </a:ext>
            </a:extLst>
          </p:cNvPr>
          <p:cNvSpPr/>
          <p:nvPr/>
        </p:nvSpPr>
        <p:spPr>
          <a:xfrm>
            <a:off x="4329112" y="542924"/>
            <a:ext cx="914400" cy="914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6" name="Oval 5">
            <a:extLst>
              <a:ext uri="{FF2B5EF4-FFF2-40B4-BE49-F238E27FC236}">
                <a16:creationId xmlns:a16="http://schemas.microsoft.com/office/drawing/2014/main" id="{533CE483-0E9E-F247-9BF1-04E1911F41A7}"/>
              </a:ext>
            </a:extLst>
          </p:cNvPr>
          <p:cNvSpPr/>
          <p:nvPr/>
        </p:nvSpPr>
        <p:spPr>
          <a:xfrm>
            <a:off x="5395912" y="533399"/>
            <a:ext cx="914400" cy="9144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7" name="Oval 6">
            <a:extLst>
              <a:ext uri="{FF2B5EF4-FFF2-40B4-BE49-F238E27FC236}">
                <a16:creationId xmlns:a16="http://schemas.microsoft.com/office/drawing/2014/main" id="{7829CFA0-4DCF-754B-B2F2-628D154A7130}"/>
              </a:ext>
            </a:extLst>
          </p:cNvPr>
          <p:cNvSpPr/>
          <p:nvPr/>
        </p:nvSpPr>
        <p:spPr>
          <a:xfrm>
            <a:off x="6462712" y="542924"/>
            <a:ext cx="914400" cy="9144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8" name="Oval 7">
            <a:extLst>
              <a:ext uri="{FF2B5EF4-FFF2-40B4-BE49-F238E27FC236}">
                <a16:creationId xmlns:a16="http://schemas.microsoft.com/office/drawing/2014/main" id="{E331ED0C-E7F4-1C45-81F1-00EC95D4B067}"/>
              </a:ext>
            </a:extLst>
          </p:cNvPr>
          <p:cNvSpPr/>
          <p:nvPr/>
        </p:nvSpPr>
        <p:spPr>
          <a:xfrm>
            <a:off x="3362324" y="4371975"/>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9" name="Oval 8">
            <a:extLst>
              <a:ext uri="{FF2B5EF4-FFF2-40B4-BE49-F238E27FC236}">
                <a16:creationId xmlns:a16="http://schemas.microsoft.com/office/drawing/2014/main" id="{FBBBF74D-70D6-0A41-9843-03EF25114A1D}"/>
              </a:ext>
            </a:extLst>
          </p:cNvPr>
          <p:cNvSpPr/>
          <p:nvPr/>
        </p:nvSpPr>
        <p:spPr>
          <a:xfrm>
            <a:off x="6376987" y="3929062"/>
            <a:ext cx="914400" cy="9144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0" name="Oval 9">
            <a:extLst>
              <a:ext uri="{FF2B5EF4-FFF2-40B4-BE49-F238E27FC236}">
                <a16:creationId xmlns:a16="http://schemas.microsoft.com/office/drawing/2014/main" id="{5E735EEB-4A3F-8F44-B768-B382FF4A6EF5}"/>
              </a:ext>
            </a:extLst>
          </p:cNvPr>
          <p:cNvSpPr/>
          <p:nvPr/>
        </p:nvSpPr>
        <p:spPr>
          <a:xfrm>
            <a:off x="5376862" y="3929062"/>
            <a:ext cx="914400" cy="9144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1" name="Oval 10">
            <a:extLst>
              <a:ext uri="{FF2B5EF4-FFF2-40B4-BE49-F238E27FC236}">
                <a16:creationId xmlns:a16="http://schemas.microsoft.com/office/drawing/2014/main" id="{206FCBEC-0968-F34D-81AC-CA9B78EDAEBE}"/>
              </a:ext>
            </a:extLst>
          </p:cNvPr>
          <p:cNvSpPr/>
          <p:nvPr/>
        </p:nvSpPr>
        <p:spPr>
          <a:xfrm>
            <a:off x="4376737" y="3929062"/>
            <a:ext cx="914400" cy="914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2" name="Oval 11">
            <a:extLst>
              <a:ext uri="{FF2B5EF4-FFF2-40B4-BE49-F238E27FC236}">
                <a16:creationId xmlns:a16="http://schemas.microsoft.com/office/drawing/2014/main" id="{FF5D307A-BBAE-7E4D-A1D2-CFDF189E6E20}"/>
              </a:ext>
            </a:extLst>
          </p:cNvPr>
          <p:cNvSpPr/>
          <p:nvPr/>
        </p:nvSpPr>
        <p:spPr>
          <a:xfrm>
            <a:off x="3362324" y="3929062"/>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3" name="TextBox 12">
            <a:extLst>
              <a:ext uri="{FF2B5EF4-FFF2-40B4-BE49-F238E27FC236}">
                <a16:creationId xmlns:a16="http://schemas.microsoft.com/office/drawing/2014/main" id="{968E8B6E-0456-D64D-AABB-8726B13A63AC}"/>
              </a:ext>
            </a:extLst>
          </p:cNvPr>
          <p:cNvSpPr txBox="1"/>
          <p:nvPr/>
        </p:nvSpPr>
        <p:spPr>
          <a:xfrm>
            <a:off x="3362324" y="1571625"/>
            <a:ext cx="4167188" cy="369332"/>
          </a:xfrm>
          <a:prstGeom prst="rect">
            <a:avLst/>
          </a:prstGeom>
          <a:noFill/>
        </p:spPr>
        <p:txBody>
          <a:bodyPr wrap="square" rtlCol="0">
            <a:spAutoFit/>
          </a:bodyPr>
          <a:lstStyle/>
          <a:p>
            <a:r>
              <a:rPr lang="en-US" dirty="0"/>
              <a:t>¼ 		     ¼ 		¼		    ¼ </a:t>
            </a:r>
          </a:p>
        </p:txBody>
      </p:sp>
      <p:sp>
        <p:nvSpPr>
          <p:cNvPr id="14" name="TextBox 13">
            <a:extLst>
              <a:ext uri="{FF2B5EF4-FFF2-40B4-BE49-F238E27FC236}">
                <a16:creationId xmlns:a16="http://schemas.microsoft.com/office/drawing/2014/main" id="{7BC6DF3F-9FA9-B449-AF9A-2BB798665937}"/>
              </a:ext>
            </a:extLst>
          </p:cNvPr>
          <p:cNvSpPr txBox="1"/>
          <p:nvPr/>
        </p:nvSpPr>
        <p:spPr>
          <a:xfrm>
            <a:off x="3586845" y="5473060"/>
            <a:ext cx="4167188" cy="369332"/>
          </a:xfrm>
          <a:prstGeom prst="rect">
            <a:avLst/>
          </a:prstGeom>
          <a:noFill/>
        </p:spPr>
        <p:txBody>
          <a:bodyPr wrap="square" rtlCol="0">
            <a:spAutoFit/>
          </a:bodyPr>
          <a:lstStyle/>
          <a:p>
            <a:r>
              <a:rPr lang="en-US" dirty="0"/>
              <a:t>2/5 		</a:t>
            </a:r>
          </a:p>
        </p:txBody>
      </p:sp>
      <p:sp>
        <p:nvSpPr>
          <p:cNvPr id="15" name="Left Brace 14">
            <a:extLst>
              <a:ext uri="{FF2B5EF4-FFF2-40B4-BE49-F238E27FC236}">
                <a16:creationId xmlns:a16="http://schemas.microsoft.com/office/drawing/2014/main" id="{979580BD-76C3-EE4A-A3C7-AB06C2FB289B}"/>
              </a:ext>
            </a:extLst>
          </p:cNvPr>
          <p:cNvSpPr/>
          <p:nvPr/>
        </p:nvSpPr>
        <p:spPr>
          <a:xfrm rot="16200000">
            <a:off x="5363529" y="788551"/>
            <a:ext cx="1086087" cy="302156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endParaRPr lang="en-US"/>
          </a:p>
        </p:txBody>
      </p:sp>
      <p:sp>
        <p:nvSpPr>
          <p:cNvPr id="16" name="Rectangle 15">
            <a:extLst>
              <a:ext uri="{FF2B5EF4-FFF2-40B4-BE49-F238E27FC236}">
                <a16:creationId xmlns:a16="http://schemas.microsoft.com/office/drawing/2014/main" id="{62E15292-547E-E348-9EDF-5F32A68C8C93}"/>
              </a:ext>
            </a:extLst>
          </p:cNvPr>
          <p:cNvSpPr/>
          <p:nvPr/>
        </p:nvSpPr>
        <p:spPr>
          <a:xfrm>
            <a:off x="4596758" y="4975263"/>
            <a:ext cx="2619628" cy="369332"/>
          </a:xfrm>
          <a:prstGeom prst="rect">
            <a:avLst/>
          </a:prstGeom>
        </p:spPr>
        <p:txBody>
          <a:bodyPr wrap="none">
            <a:spAutoFit/>
          </a:bodyPr>
          <a:lstStyle/>
          <a:p>
            <a:r>
              <a:rPr lang="en-US" dirty="0"/>
              <a:t>1/5		1/5		    1/5 </a:t>
            </a:r>
          </a:p>
        </p:txBody>
      </p:sp>
      <p:sp>
        <p:nvSpPr>
          <p:cNvPr id="17" name="Left Brace 16">
            <a:extLst>
              <a:ext uri="{FF2B5EF4-FFF2-40B4-BE49-F238E27FC236}">
                <a16:creationId xmlns:a16="http://schemas.microsoft.com/office/drawing/2014/main" id="{451CBA86-3462-C344-A56D-861D19EE282B}"/>
              </a:ext>
            </a:extLst>
          </p:cNvPr>
          <p:cNvSpPr/>
          <p:nvPr/>
        </p:nvSpPr>
        <p:spPr>
          <a:xfrm rot="16200000">
            <a:off x="5381633" y="4018477"/>
            <a:ext cx="1086087" cy="302156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endParaRPr lang="en-US"/>
          </a:p>
        </p:txBody>
      </p:sp>
      <p:sp>
        <p:nvSpPr>
          <p:cNvPr id="18" name="TextBox 17">
            <a:extLst>
              <a:ext uri="{FF2B5EF4-FFF2-40B4-BE49-F238E27FC236}">
                <a16:creationId xmlns:a16="http://schemas.microsoft.com/office/drawing/2014/main" id="{2E31E2D3-A6D9-D54E-88C7-F79A926EC386}"/>
              </a:ext>
            </a:extLst>
          </p:cNvPr>
          <p:cNvSpPr txBox="1"/>
          <p:nvPr/>
        </p:nvSpPr>
        <p:spPr>
          <a:xfrm>
            <a:off x="5670439" y="3030853"/>
            <a:ext cx="508473" cy="369332"/>
          </a:xfrm>
          <a:prstGeom prst="rect">
            <a:avLst/>
          </a:prstGeom>
          <a:noFill/>
        </p:spPr>
        <p:txBody>
          <a:bodyPr wrap="none" rtlCol="0">
            <a:spAutoFit/>
          </a:bodyPr>
          <a:lstStyle/>
          <a:p>
            <a:r>
              <a:rPr lang="en-US" dirty="0"/>
              <a:t>3/4</a:t>
            </a:r>
          </a:p>
        </p:txBody>
      </p:sp>
      <p:sp>
        <p:nvSpPr>
          <p:cNvPr id="19" name="TextBox 18">
            <a:extLst>
              <a:ext uri="{FF2B5EF4-FFF2-40B4-BE49-F238E27FC236}">
                <a16:creationId xmlns:a16="http://schemas.microsoft.com/office/drawing/2014/main" id="{96D5E630-D2E9-7E4B-BF32-F08275F1A077}"/>
              </a:ext>
            </a:extLst>
          </p:cNvPr>
          <p:cNvSpPr txBox="1"/>
          <p:nvPr/>
        </p:nvSpPr>
        <p:spPr>
          <a:xfrm>
            <a:off x="5670439" y="6116238"/>
            <a:ext cx="508473" cy="369332"/>
          </a:xfrm>
          <a:prstGeom prst="rect">
            <a:avLst/>
          </a:prstGeom>
          <a:noFill/>
        </p:spPr>
        <p:txBody>
          <a:bodyPr wrap="none" rtlCol="0">
            <a:spAutoFit/>
          </a:bodyPr>
          <a:lstStyle/>
          <a:p>
            <a:r>
              <a:rPr lang="en-US" dirty="0"/>
              <a:t>3/5</a:t>
            </a:r>
          </a:p>
        </p:txBody>
      </p:sp>
      <p:sp>
        <p:nvSpPr>
          <p:cNvPr id="20" name="TextBox 19">
            <a:extLst>
              <a:ext uri="{FF2B5EF4-FFF2-40B4-BE49-F238E27FC236}">
                <a16:creationId xmlns:a16="http://schemas.microsoft.com/office/drawing/2014/main" id="{DC921107-8E07-CE44-8815-0311AF7DBAF2}"/>
              </a:ext>
            </a:extLst>
          </p:cNvPr>
          <p:cNvSpPr txBox="1"/>
          <p:nvPr/>
        </p:nvSpPr>
        <p:spPr>
          <a:xfrm>
            <a:off x="8358187" y="742950"/>
            <a:ext cx="1651414" cy="923330"/>
          </a:xfrm>
          <a:prstGeom prst="rect">
            <a:avLst/>
          </a:prstGeom>
          <a:noFill/>
        </p:spPr>
        <p:txBody>
          <a:bodyPr wrap="none" rtlCol="0">
            <a:spAutoFit/>
          </a:bodyPr>
          <a:lstStyle/>
          <a:p>
            <a:r>
              <a:rPr lang="en-US" dirty="0"/>
              <a:t>PROG/ANC</a:t>
            </a:r>
          </a:p>
          <a:p>
            <a:endParaRPr lang="en-US" dirty="0"/>
          </a:p>
          <a:p>
            <a:r>
              <a:rPr lang="en-US" dirty="0"/>
              <a:t>3/5 ÷ 3/4 = </a:t>
            </a:r>
            <a:r>
              <a:rPr lang="en-US" dirty="0">
                <a:highlight>
                  <a:srgbClr val="FFFF00"/>
                </a:highlight>
              </a:rPr>
              <a:t>4/5</a:t>
            </a:r>
            <a:r>
              <a:rPr lang="en-US" dirty="0"/>
              <a:t> </a:t>
            </a:r>
          </a:p>
        </p:txBody>
      </p:sp>
      <p:sp>
        <p:nvSpPr>
          <p:cNvPr id="21" name="TextBox 20">
            <a:extLst>
              <a:ext uri="{FF2B5EF4-FFF2-40B4-BE49-F238E27FC236}">
                <a16:creationId xmlns:a16="http://schemas.microsoft.com/office/drawing/2014/main" id="{A6C6A671-A2F0-0244-A35B-EC22325C797E}"/>
              </a:ext>
            </a:extLst>
          </p:cNvPr>
          <p:cNvSpPr txBox="1"/>
          <p:nvPr/>
        </p:nvSpPr>
        <p:spPr>
          <a:xfrm>
            <a:off x="2271713" y="900113"/>
            <a:ext cx="590226" cy="369332"/>
          </a:xfrm>
          <a:prstGeom prst="rect">
            <a:avLst/>
          </a:prstGeom>
          <a:noFill/>
        </p:spPr>
        <p:txBody>
          <a:bodyPr wrap="none" rtlCol="0">
            <a:spAutoFit/>
          </a:bodyPr>
          <a:lstStyle/>
          <a:p>
            <a:r>
              <a:rPr lang="en-US" dirty="0"/>
              <a:t>ANC</a:t>
            </a:r>
          </a:p>
        </p:txBody>
      </p:sp>
      <p:sp>
        <p:nvSpPr>
          <p:cNvPr id="22" name="TextBox 21">
            <a:extLst>
              <a:ext uri="{FF2B5EF4-FFF2-40B4-BE49-F238E27FC236}">
                <a16:creationId xmlns:a16="http://schemas.microsoft.com/office/drawing/2014/main" id="{20AB4962-BB12-DB49-B944-4D5D9268B37C}"/>
              </a:ext>
            </a:extLst>
          </p:cNvPr>
          <p:cNvSpPr txBox="1"/>
          <p:nvPr/>
        </p:nvSpPr>
        <p:spPr>
          <a:xfrm>
            <a:off x="2414588" y="4975263"/>
            <a:ext cx="724237" cy="369332"/>
          </a:xfrm>
          <a:prstGeom prst="rect">
            <a:avLst/>
          </a:prstGeom>
          <a:noFill/>
        </p:spPr>
        <p:txBody>
          <a:bodyPr wrap="none" rtlCol="0">
            <a:spAutoFit/>
          </a:bodyPr>
          <a:lstStyle/>
          <a:p>
            <a:r>
              <a:rPr lang="en-US" dirty="0"/>
              <a:t>PROG</a:t>
            </a:r>
          </a:p>
        </p:txBody>
      </p:sp>
    </p:spTree>
    <p:extLst>
      <p:ext uri="{BB962C8B-B14F-4D97-AF65-F5344CB8AC3E}">
        <p14:creationId xmlns:p14="http://schemas.microsoft.com/office/powerpoint/2010/main" val="320253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7FE37AFB-8042-824C-B03D-C0147253940F}"/>
              </a:ext>
            </a:extLst>
          </p:cNvPr>
          <p:cNvSpPr/>
          <p:nvPr/>
        </p:nvSpPr>
        <p:spPr>
          <a:xfrm>
            <a:off x="633412" y="915354"/>
            <a:ext cx="914400" cy="9144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DFA81FBD-FCEA-5942-97C1-B1C13605C253}"/>
              </a:ext>
            </a:extLst>
          </p:cNvPr>
          <p:cNvSpPr/>
          <p:nvPr/>
        </p:nvSpPr>
        <p:spPr>
          <a:xfrm>
            <a:off x="1700212" y="915354"/>
            <a:ext cx="914400" cy="914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533CE483-0E9E-F247-9BF1-04E1911F41A7}"/>
              </a:ext>
            </a:extLst>
          </p:cNvPr>
          <p:cNvSpPr/>
          <p:nvPr/>
        </p:nvSpPr>
        <p:spPr>
          <a:xfrm>
            <a:off x="2767012" y="905829"/>
            <a:ext cx="914400" cy="9144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7829CFA0-4DCF-754B-B2F2-628D154A7130}"/>
              </a:ext>
            </a:extLst>
          </p:cNvPr>
          <p:cNvSpPr/>
          <p:nvPr/>
        </p:nvSpPr>
        <p:spPr>
          <a:xfrm>
            <a:off x="3833812" y="915354"/>
            <a:ext cx="914400" cy="9144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E331ED0C-E7F4-1C45-81F1-00EC95D4B067}"/>
              </a:ext>
            </a:extLst>
          </p:cNvPr>
          <p:cNvSpPr/>
          <p:nvPr/>
        </p:nvSpPr>
        <p:spPr>
          <a:xfrm>
            <a:off x="747712" y="4689398"/>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FBBBF74D-70D6-0A41-9843-03EF25114A1D}"/>
              </a:ext>
            </a:extLst>
          </p:cNvPr>
          <p:cNvSpPr/>
          <p:nvPr/>
        </p:nvSpPr>
        <p:spPr>
          <a:xfrm>
            <a:off x="3748087" y="4301492"/>
            <a:ext cx="914400" cy="9144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5E735EEB-4A3F-8F44-B768-B382FF4A6EF5}"/>
              </a:ext>
            </a:extLst>
          </p:cNvPr>
          <p:cNvSpPr/>
          <p:nvPr/>
        </p:nvSpPr>
        <p:spPr>
          <a:xfrm>
            <a:off x="2747962" y="4301492"/>
            <a:ext cx="914400" cy="9144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206FCBEC-0968-F34D-81AC-CA9B78EDAEBE}"/>
              </a:ext>
            </a:extLst>
          </p:cNvPr>
          <p:cNvSpPr/>
          <p:nvPr/>
        </p:nvSpPr>
        <p:spPr>
          <a:xfrm>
            <a:off x="1747837" y="4301492"/>
            <a:ext cx="914400" cy="914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FF5D307A-BBAE-7E4D-A1D2-CFDF189E6E20}"/>
              </a:ext>
            </a:extLst>
          </p:cNvPr>
          <p:cNvSpPr/>
          <p:nvPr/>
        </p:nvSpPr>
        <p:spPr>
          <a:xfrm>
            <a:off x="733424" y="4301492"/>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968E8B6E-0456-D64D-AABB-8726B13A63AC}"/>
              </a:ext>
            </a:extLst>
          </p:cNvPr>
          <p:cNvSpPr txBox="1"/>
          <p:nvPr/>
        </p:nvSpPr>
        <p:spPr>
          <a:xfrm>
            <a:off x="733424" y="1944055"/>
            <a:ext cx="4167188" cy="369332"/>
          </a:xfrm>
          <a:prstGeom prst="rect">
            <a:avLst/>
          </a:prstGeom>
          <a:noFill/>
        </p:spPr>
        <p:txBody>
          <a:bodyPr wrap="square" rtlCol="0">
            <a:spAutoFit/>
          </a:bodyPr>
          <a:lstStyle/>
          <a:p>
            <a:r>
              <a:rPr lang="en-US" dirty="0"/>
              <a:t>¼ 		     ¼ 		¼		    ¼ </a:t>
            </a:r>
          </a:p>
        </p:txBody>
      </p:sp>
      <p:sp>
        <p:nvSpPr>
          <p:cNvPr id="14" name="TextBox 13">
            <a:extLst>
              <a:ext uri="{FF2B5EF4-FFF2-40B4-BE49-F238E27FC236}">
                <a16:creationId xmlns:a16="http://schemas.microsoft.com/office/drawing/2014/main" id="{7BC6DF3F-9FA9-B449-AF9A-2BB798665937}"/>
              </a:ext>
            </a:extLst>
          </p:cNvPr>
          <p:cNvSpPr txBox="1"/>
          <p:nvPr/>
        </p:nvSpPr>
        <p:spPr>
          <a:xfrm>
            <a:off x="957945" y="5779292"/>
            <a:ext cx="4167188" cy="369332"/>
          </a:xfrm>
          <a:prstGeom prst="rect">
            <a:avLst/>
          </a:prstGeom>
          <a:noFill/>
        </p:spPr>
        <p:txBody>
          <a:bodyPr wrap="square" rtlCol="0">
            <a:spAutoFit/>
          </a:bodyPr>
          <a:lstStyle/>
          <a:p>
            <a:r>
              <a:rPr lang="en-US" dirty="0"/>
              <a:t>3/9		</a:t>
            </a:r>
          </a:p>
        </p:txBody>
      </p:sp>
      <p:sp>
        <p:nvSpPr>
          <p:cNvPr id="15" name="Left Brace 14">
            <a:extLst>
              <a:ext uri="{FF2B5EF4-FFF2-40B4-BE49-F238E27FC236}">
                <a16:creationId xmlns:a16="http://schemas.microsoft.com/office/drawing/2014/main" id="{979580BD-76C3-EE4A-A3C7-AB06C2FB289B}"/>
              </a:ext>
            </a:extLst>
          </p:cNvPr>
          <p:cNvSpPr/>
          <p:nvPr/>
        </p:nvSpPr>
        <p:spPr>
          <a:xfrm rot="16200000">
            <a:off x="2734629" y="1160981"/>
            <a:ext cx="1086087" cy="302156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Rectangle 15">
            <a:extLst>
              <a:ext uri="{FF2B5EF4-FFF2-40B4-BE49-F238E27FC236}">
                <a16:creationId xmlns:a16="http://schemas.microsoft.com/office/drawing/2014/main" id="{62E15292-547E-E348-9EDF-5F32A68C8C93}"/>
              </a:ext>
            </a:extLst>
          </p:cNvPr>
          <p:cNvSpPr/>
          <p:nvPr/>
        </p:nvSpPr>
        <p:spPr>
          <a:xfrm>
            <a:off x="1967858" y="5347693"/>
            <a:ext cx="2634054" cy="369332"/>
          </a:xfrm>
          <a:prstGeom prst="rect">
            <a:avLst/>
          </a:prstGeom>
        </p:spPr>
        <p:txBody>
          <a:bodyPr wrap="none">
            <a:spAutoFit/>
          </a:bodyPr>
          <a:lstStyle/>
          <a:p>
            <a:r>
              <a:rPr lang="en-US" dirty="0"/>
              <a:t>2/9		 2/9	             2/9 </a:t>
            </a:r>
          </a:p>
        </p:txBody>
      </p:sp>
      <p:sp>
        <p:nvSpPr>
          <p:cNvPr id="17" name="Left Brace 16">
            <a:extLst>
              <a:ext uri="{FF2B5EF4-FFF2-40B4-BE49-F238E27FC236}">
                <a16:creationId xmlns:a16="http://schemas.microsoft.com/office/drawing/2014/main" id="{451CBA86-3462-C344-A56D-861D19EE282B}"/>
              </a:ext>
            </a:extLst>
          </p:cNvPr>
          <p:cNvSpPr/>
          <p:nvPr/>
        </p:nvSpPr>
        <p:spPr>
          <a:xfrm rot="16200000">
            <a:off x="2752733" y="4390907"/>
            <a:ext cx="1086087" cy="302156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2E31E2D3-A6D9-D54E-88C7-F79A926EC386}"/>
              </a:ext>
            </a:extLst>
          </p:cNvPr>
          <p:cNvSpPr txBox="1"/>
          <p:nvPr/>
        </p:nvSpPr>
        <p:spPr>
          <a:xfrm>
            <a:off x="3041539" y="3403283"/>
            <a:ext cx="508473" cy="369332"/>
          </a:xfrm>
          <a:prstGeom prst="rect">
            <a:avLst/>
          </a:prstGeom>
          <a:noFill/>
        </p:spPr>
        <p:txBody>
          <a:bodyPr wrap="none" rtlCol="0">
            <a:spAutoFit/>
          </a:bodyPr>
          <a:lstStyle/>
          <a:p>
            <a:r>
              <a:rPr lang="en-US" dirty="0"/>
              <a:t>3/4</a:t>
            </a:r>
          </a:p>
        </p:txBody>
      </p:sp>
      <p:sp>
        <p:nvSpPr>
          <p:cNvPr id="19" name="TextBox 18">
            <a:extLst>
              <a:ext uri="{FF2B5EF4-FFF2-40B4-BE49-F238E27FC236}">
                <a16:creationId xmlns:a16="http://schemas.microsoft.com/office/drawing/2014/main" id="{96D5E630-D2E9-7E4B-BF32-F08275F1A077}"/>
              </a:ext>
            </a:extLst>
          </p:cNvPr>
          <p:cNvSpPr txBox="1"/>
          <p:nvPr/>
        </p:nvSpPr>
        <p:spPr>
          <a:xfrm>
            <a:off x="3041539" y="6488668"/>
            <a:ext cx="508473" cy="369332"/>
          </a:xfrm>
          <a:prstGeom prst="rect">
            <a:avLst/>
          </a:prstGeom>
          <a:noFill/>
        </p:spPr>
        <p:txBody>
          <a:bodyPr wrap="none" rtlCol="0">
            <a:spAutoFit/>
          </a:bodyPr>
          <a:lstStyle/>
          <a:p>
            <a:r>
              <a:rPr lang="en-US" dirty="0"/>
              <a:t>6/9</a:t>
            </a:r>
          </a:p>
        </p:txBody>
      </p:sp>
      <p:sp>
        <p:nvSpPr>
          <p:cNvPr id="20" name="TextBox 19">
            <a:extLst>
              <a:ext uri="{FF2B5EF4-FFF2-40B4-BE49-F238E27FC236}">
                <a16:creationId xmlns:a16="http://schemas.microsoft.com/office/drawing/2014/main" id="{DC921107-8E07-CE44-8815-0311AF7DBAF2}"/>
              </a:ext>
            </a:extLst>
          </p:cNvPr>
          <p:cNvSpPr txBox="1"/>
          <p:nvPr/>
        </p:nvSpPr>
        <p:spPr>
          <a:xfrm>
            <a:off x="5729287" y="1115380"/>
            <a:ext cx="1598515" cy="923330"/>
          </a:xfrm>
          <a:prstGeom prst="rect">
            <a:avLst/>
          </a:prstGeom>
          <a:noFill/>
        </p:spPr>
        <p:txBody>
          <a:bodyPr wrap="none" rtlCol="0">
            <a:spAutoFit/>
          </a:bodyPr>
          <a:lstStyle/>
          <a:p>
            <a:r>
              <a:rPr lang="en-US" dirty="0"/>
              <a:t>PROG/ANC</a:t>
            </a:r>
          </a:p>
          <a:p>
            <a:endParaRPr lang="en-US" dirty="0"/>
          </a:p>
          <a:p>
            <a:r>
              <a:rPr lang="en-US" dirty="0"/>
              <a:t>6/9 ÷ 3/4 = </a:t>
            </a:r>
            <a:r>
              <a:rPr lang="en-US" dirty="0">
                <a:highlight>
                  <a:srgbClr val="FFFF00"/>
                </a:highlight>
              </a:rPr>
              <a:t>8/9</a:t>
            </a:r>
            <a:endParaRPr lang="en-US" dirty="0"/>
          </a:p>
        </p:txBody>
      </p:sp>
      <p:sp>
        <p:nvSpPr>
          <p:cNvPr id="21" name="Oval 20">
            <a:extLst>
              <a:ext uri="{FF2B5EF4-FFF2-40B4-BE49-F238E27FC236}">
                <a16:creationId xmlns:a16="http://schemas.microsoft.com/office/drawing/2014/main" id="{65F7D4CF-FB78-1B44-9734-1498739516BE}"/>
              </a:ext>
            </a:extLst>
          </p:cNvPr>
          <p:cNvSpPr/>
          <p:nvPr/>
        </p:nvSpPr>
        <p:spPr>
          <a:xfrm>
            <a:off x="633412" y="300992"/>
            <a:ext cx="914400" cy="9144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321E5515-FBDE-B944-BB33-77D594932FBB}"/>
              </a:ext>
            </a:extLst>
          </p:cNvPr>
          <p:cNvSpPr/>
          <p:nvPr/>
        </p:nvSpPr>
        <p:spPr>
          <a:xfrm>
            <a:off x="1700212" y="269680"/>
            <a:ext cx="914400" cy="914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111CA3F2-40A8-ED40-87A6-0F77A92475E9}"/>
              </a:ext>
            </a:extLst>
          </p:cNvPr>
          <p:cNvSpPr/>
          <p:nvPr/>
        </p:nvSpPr>
        <p:spPr>
          <a:xfrm>
            <a:off x="2767012" y="282540"/>
            <a:ext cx="914400" cy="9144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B8301764-FD59-FA40-8CB2-D5974BAE081A}"/>
              </a:ext>
            </a:extLst>
          </p:cNvPr>
          <p:cNvSpPr/>
          <p:nvPr/>
        </p:nvSpPr>
        <p:spPr>
          <a:xfrm>
            <a:off x="3833812" y="310514"/>
            <a:ext cx="914400" cy="9144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B8F1E85A-6C39-0040-B385-713FDBA16108}"/>
              </a:ext>
            </a:extLst>
          </p:cNvPr>
          <p:cNvSpPr/>
          <p:nvPr/>
        </p:nvSpPr>
        <p:spPr>
          <a:xfrm>
            <a:off x="733424" y="3844292"/>
            <a:ext cx="914400" cy="9144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D540AA8D-E1AE-1541-9D8D-EE485568DA1D}"/>
              </a:ext>
            </a:extLst>
          </p:cNvPr>
          <p:cNvSpPr/>
          <p:nvPr/>
        </p:nvSpPr>
        <p:spPr>
          <a:xfrm>
            <a:off x="1762125" y="3838815"/>
            <a:ext cx="914400" cy="914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08DAFFA0-F337-A94A-9C4F-26103082464A}"/>
              </a:ext>
            </a:extLst>
          </p:cNvPr>
          <p:cNvSpPr/>
          <p:nvPr/>
        </p:nvSpPr>
        <p:spPr>
          <a:xfrm>
            <a:off x="2740818" y="3824526"/>
            <a:ext cx="914400" cy="9144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62CC4E6C-CFD8-9549-885B-B888E576F8D0}"/>
              </a:ext>
            </a:extLst>
          </p:cNvPr>
          <p:cNvSpPr/>
          <p:nvPr/>
        </p:nvSpPr>
        <p:spPr>
          <a:xfrm>
            <a:off x="3769519" y="3809287"/>
            <a:ext cx="914400" cy="9144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Table 2">
            <a:extLst>
              <a:ext uri="{FF2B5EF4-FFF2-40B4-BE49-F238E27FC236}">
                <a16:creationId xmlns:a16="http://schemas.microsoft.com/office/drawing/2014/main" id="{F90CF3A8-8667-DB4B-A493-9706DD423B8E}"/>
              </a:ext>
            </a:extLst>
          </p:cNvPr>
          <p:cNvGraphicFramePr>
            <a:graphicFrameLocks noGrp="1"/>
          </p:cNvGraphicFramePr>
          <p:nvPr/>
        </p:nvGraphicFramePr>
        <p:xfrm>
          <a:off x="7590090" y="494586"/>
          <a:ext cx="4311398" cy="6300838"/>
        </p:xfrm>
        <a:graphic>
          <a:graphicData uri="http://schemas.openxmlformats.org/drawingml/2006/table">
            <a:tbl>
              <a:tblPr>
                <a:tableStyleId>{5C22544A-7EE6-4342-B048-85BDC9FD1C3A}</a:tableStyleId>
              </a:tblPr>
              <a:tblGrid>
                <a:gridCol w="2155699">
                  <a:extLst>
                    <a:ext uri="{9D8B030D-6E8A-4147-A177-3AD203B41FA5}">
                      <a16:colId xmlns:a16="http://schemas.microsoft.com/office/drawing/2014/main" val="3039385193"/>
                    </a:ext>
                  </a:extLst>
                </a:gridCol>
                <a:gridCol w="2155699">
                  <a:extLst>
                    <a:ext uri="{9D8B030D-6E8A-4147-A177-3AD203B41FA5}">
                      <a16:colId xmlns:a16="http://schemas.microsoft.com/office/drawing/2014/main" val="130252356"/>
                    </a:ext>
                  </a:extLst>
                </a:gridCol>
              </a:tblGrid>
              <a:tr h="846692">
                <a:tc>
                  <a:txBody>
                    <a:bodyPr/>
                    <a:lstStyle/>
                    <a:p>
                      <a:pPr algn="l" fontAlgn="b"/>
                      <a:r>
                        <a:rPr lang="en-US" sz="1600" u="none" strike="noStrike" dirty="0">
                          <a:effectLst/>
                        </a:rPr>
                        <a:t>Trisomic Chromosome</a:t>
                      </a:r>
                      <a:endParaRPr lang="en-US" sz="1600" b="0" i="0" u="none" strike="noStrike" dirty="0">
                        <a:solidFill>
                          <a:srgbClr val="000000"/>
                        </a:solidFill>
                        <a:effectLst/>
                        <a:latin typeface="Calibri" panose="020F0502020204030204" pitchFamily="34" charset="0"/>
                      </a:endParaRPr>
                    </a:p>
                  </a:txBody>
                  <a:tcPr marL="8774" marR="8774" marT="8774" marB="0" anchor="b"/>
                </a:tc>
                <a:tc>
                  <a:txBody>
                    <a:bodyPr/>
                    <a:lstStyle/>
                    <a:p>
                      <a:pPr algn="l" fontAlgn="b"/>
                      <a:r>
                        <a:rPr lang="en-US" sz="1600" u="none" strike="noStrike">
                          <a:effectLst/>
                        </a:rPr>
                        <a:t>Expected median/mode of ratio of gene expression when compared to euploid</a:t>
                      </a:r>
                      <a:endParaRPr lang="en-US" sz="1600" b="0" i="0" u="none" strike="noStrike">
                        <a:solidFill>
                          <a:srgbClr val="000000"/>
                        </a:solidFill>
                        <a:effectLst/>
                        <a:latin typeface="Calibri" panose="020F0502020204030204" pitchFamily="34" charset="0"/>
                      </a:endParaRPr>
                    </a:p>
                  </a:txBody>
                  <a:tcPr marL="8774" marR="8774" marT="8774" marB="0" anchor="b"/>
                </a:tc>
                <a:extLst>
                  <a:ext uri="{0D108BD9-81ED-4DB2-BD59-A6C34878D82A}">
                    <a16:rowId xmlns:a16="http://schemas.microsoft.com/office/drawing/2014/main" val="2130567500"/>
                  </a:ext>
                </a:extLst>
              </a:tr>
              <a:tr h="332294">
                <a:tc>
                  <a:txBody>
                    <a:bodyPr/>
                    <a:lstStyle/>
                    <a:p>
                      <a:pPr algn="l" fontAlgn="b"/>
                      <a:r>
                        <a:rPr lang="en-US" sz="1600" u="none" strike="noStrike">
                          <a:effectLst/>
                        </a:rPr>
                        <a:t>I</a:t>
                      </a:r>
                      <a:endParaRPr lang="en-US" sz="1600" b="0" i="0" u="none" strike="noStrike">
                        <a:solidFill>
                          <a:srgbClr val="000000"/>
                        </a:solidFill>
                        <a:effectLst/>
                        <a:latin typeface="Calibri" panose="020F0502020204030204" pitchFamily="34" charset="0"/>
                      </a:endParaRPr>
                    </a:p>
                  </a:txBody>
                  <a:tcPr marL="8774" marR="8774" marT="8774" marB="0" anchor="b"/>
                </a:tc>
                <a:tc>
                  <a:txBody>
                    <a:bodyPr/>
                    <a:lstStyle/>
                    <a:p>
                      <a:pPr algn="r" fontAlgn="b"/>
                      <a:r>
                        <a:rPr lang="en-US" sz="1600" u="none" strike="noStrike">
                          <a:effectLst/>
                        </a:rPr>
                        <a:t>0.98130081</a:t>
                      </a:r>
                      <a:endParaRPr lang="en-US" sz="1600" b="0" i="0" u="none" strike="noStrike">
                        <a:solidFill>
                          <a:srgbClr val="000000"/>
                        </a:solidFill>
                        <a:effectLst/>
                        <a:latin typeface="Calibri" panose="020F0502020204030204" pitchFamily="34" charset="0"/>
                      </a:endParaRPr>
                    </a:p>
                  </a:txBody>
                  <a:tcPr marL="8774" marR="8774" marT="8774" marB="0" anchor="b"/>
                </a:tc>
                <a:extLst>
                  <a:ext uri="{0D108BD9-81ED-4DB2-BD59-A6C34878D82A}">
                    <a16:rowId xmlns:a16="http://schemas.microsoft.com/office/drawing/2014/main" val="1772586010"/>
                  </a:ext>
                </a:extLst>
              </a:tr>
              <a:tr h="332294">
                <a:tc>
                  <a:txBody>
                    <a:bodyPr/>
                    <a:lstStyle/>
                    <a:p>
                      <a:pPr algn="l" fontAlgn="b"/>
                      <a:r>
                        <a:rPr lang="en-US" sz="1600" u="none" strike="noStrike">
                          <a:effectLst/>
                        </a:rPr>
                        <a:t>II</a:t>
                      </a:r>
                      <a:endParaRPr lang="en-US" sz="1600" b="0" i="0" u="none" strike="noStrike">
                        <a:solidFill>
                          <a:srgbClr val="000000"/>
                        </a:solidFill>
                        <a:effectLst/>
                        <a:latin typeface="Calibri" panose="020F0502020204030204" pitchFamily="34" charset="0"/>
                      </a:endParaRPr>
                    </a:p>
                  </a:txBody>
                  <a:tcPr marL="8774" marR="8774" marT="8774" marB="0" anchor="b"/>
                </a:tc>
                <a:tc>
                  <a:txBody>
                    <a:bodyPr/>
                    <a:lstStyle/>
                    <a:p>
                      <a:pPr algn="r" fontAlgn="b"/>
                      <a:r>
                        <a:rPr lang="en-US" sz="1600" u="none" strike="noStrike">
                          <a:effectLst/>
                        </a:rPr>
                        <a:t>0.9371118</a:t>
                      </a:r>
                      <a:endParaRPr lang="en-US" sz="1600" b="0" i="0" u="none" strike="noStrike">
                        <a:solidFill>
                          <a:srgbClr val="000000"/>
                        </a:solidFill>
                        <a:effectLst/>
                        <a:latin typeface="Calibri" panose="020F0502020204030204" pitchFamily="34" charset="0"/>
                      </a:endParaRPr>
                    </a:p>
                  </a:txBody>
                  <a:tcPr marL="8774" marR="8774" marT="8774" marB="0" anchor="b"/>
                </a:tc>
                <a:extLst>
                  <a:ext uri="{0D108BD9-81ED-4DB2-BD59-A6C34878D82A}">
                    <a16:rowId xmlns:a16="http://schemas.microsoft.com/office/drawing/2014/main" val="3019352650"/>
                  </a:ext>
                </a:extLst>
              </a:tr>
              <a:tr h="332294">
                <a:tc>
                  <a:txBody>
                    <a:bodyPr/>
                    <a:lstStyle/>
                    <a:p>
                      <a:pPr algn="l" fontAlgn="b"/>
                      <a:r>
                        <a:rPr lang="en-US" sz="1600" u="none" strike="noStrike">
                          <a:effectLst/>
                        </a:rPr>
                        <a:t>III</a:t>
                      </a:r>
                      <a:endParaRPr lang="en-US" sz="1600" b="0" i="0" u="none" strike="noStrike">
                        <a:solidFill>
                          <a:srgbClr val="000000"/>
                        </a:solidFill>
                        <a:effectLst/>
                        <a:latin typeface="Calibri" panose="020F0502020204030204" pitchFamily="34" charset="0"/>
                      </a:endParaRPr>
                    </a:p>
                  </a:txBody>
                  <a:tcPr marL="8774" marR="8774" marT="8774" marB="0" anchor="b"/>
                </a:tc>
                <a:tc>
                  <a:txBody>
                    <a:bodyPr/>
                    <a:lstStyle/>
                    <a:p>
                      <a:pPr algn="r" fontAlgn="b"/>
                      <a:r>
                        <a:rPr lang="en-US" sz="1600" u="none" strike="noStrike">
                          <a:effectLst/>
                        </a:rPr>
                        <a:t>0.97417272</a:t>
                      </a:r>
                      <a:endParaRPr lang="en-US" sz="1600" b="0" i="0" u="none" strike="noStrike">
                        <a:solidFill>
                          <a:srgbClr val="000000"/>
                        </a:solidFill>
                        <a:effectLst/>
                        <a:latin typeface="Calibri" panose="020F0502020204030204" pitchFamily="34" charset="0"/>
                      </a:endParaRPr>
                    </a:p>
                  </a:txBody>
                  <a:tcPr marL="8774" marR="8774" marT="8774" marB="0" anchor="b"/>
                </a:tc>
                <a:extLst>
                  <a:ext uri="{0D108BD9-81ED-4DB2-BD59-A6C34878D82A}">
                    <a16:rowId xmlns:a16="http://schemas.microsoft.com/office/drawing/2014/main" val="3593371369"/>
                  </a:ext>
                </a:extLst>
              </a:tr>
              <a:tr h="332294">
                <a:tc>
                  <a:txBody>
                    <a:bodyPr/>
                    <a:lstStyle/>
                    <a:p>
                      <a:pPr algn="l" fontAlgn="b"/>
                      <a:r>
                        <a:rPr lang="en-US" sz="1600" u="none" strike="noStrike">
                          <a:effectLst/>
                        </a:rPr>
                        <a:t>IV</a:t>
                      </a:r>
                      <a:endParaRPr lang="en-US" sz="1600" b="0" i="0" u="none" strike="noStrike">
                        <a:solidFill>
                          <a:srgbClr val="000000"/>
                        </a:solidFill>
                        <a:effectLst/>
                        <a:latin typeface="Calibri" panose="020F0502020204030204" pitchFamily="34" charset="0"/>
                      </a:endParaRPr>
                    </a:p>
                  </a:txBody>
                  <a:tcPr marL="8774" marR="8774" marT="8774" marB="0" anchor="b"/>
                </a:tc>
                <a:tc>
                  <a:txBody>
                    <a:bodyPr/>
                    <a:lstStyle/>
                    <a:p>
                      <a:pPr algn="r" fontAlgn="b"/>
                      <a:r>
                        <a:rPr lang="en-US" sz="1600" u="none" strike="noStrike">
                          <a:effectLst/>
                        </a:rPr>
                        <a:t>0.8875</a:t>
                      </a:r>
                      <a:endParaRPr lang="en-US" sz="1600" b="0" i="0" u="none" strike="noStrike">
                        <a:solidFill>
                          <a:srgbClr val="000000"/>
                        </a:solidFill>
                        <a:effectLst/>
                        <a:latin typeface="Calibri" panose="020F0502020204030204" pitchFamily="34" charset="0"/>
                      </a:endParaRPr>
                    </a:p>
                  </a:txBody>
                  <a:tcPr marL="8774" marR="8774" marT="8774" marB="0" anchor="b"/>
                </a:tc>
                <a:extLst>
                  <a:ext uri="{0D108BD9-81ED-4DB2-BD59-A6C34878D82A}">
                    <a16:rowId xmlns:a16="http://schemas.microsoft.com/office/drawing/2014/main" val="2716497380"/>
                  </a:ext>
                </a:extLst>
              </a:tr>
              <a:tr h="332294">
                <a:tc>
                  <a:txBody>
                    <a:bodyPr/>
                    <a:lstStyle/>
                    <a:p>
                      <a:pPr algn="l" fontAlgn="b"/>
                      <a:r>
                        <a:rPr lang="en-US" sz="1600" u="none" strike="noStrike">
                          <a:effectLst/>
                        </a:rPr>
                        <a:t>V</a:t>
                      </a:r>
                      <a:endParaRPr lang="en-US" sz="1600" b="0" i="0" u="none" strike="noStrike">
                        <a:solidFill>
                          <a:srgbClr val="000000"/>
                        </a:solidFill>
                        <a:effectLst/>
                        <a:latin typeface="Calibri" panose="020F0502020204030204" pitchFamily="34" charset="0"/>
                      </a:endParaRPr>
                    </a:p>
                  </a:txBody>
                  <a:tcPr marL="8774" marR="8774" marT="8774" marB="0" anchor="b"/>
                </a:tc>
                <a:tc>
                  <a:txBody>
                    <a:bodyPr/>
                    <a:lstStyle/>
                    <a:p>
                      <a:pPr algn="r" fontAlgn="b"/>
                      <a:r>
                        <a:rPr lang="en-US" sz="1600" u="none" strike="noStrike" dirty="0">
                          <a:effectLst/>
                        </a:rPr>
                        <a:t>0.9541502</a:t>
                      </a:r>
                      <a:endParaRPr lang="en-US" sz="1600" b="0" i="0" u="none" strike="noStrike" dirty="0">
                        <a:solidFill>
                          <a:srgbClr val="000000"/>
                        </a:solidFill>
                        <a:effectLst/>
                        <a:latin typeface="Calibri" panose="020F0502020204030204" pitchFamily="34" charset="0"/>
                      </a:endParaRPr>
                    </a:p>
                  </a:txBody>
                  <a:tcPr marL="8774" marR="8774" marT="8774" marB="0" anchor="b"/>
                </a:tc>
                <a:extLst>
                  <a:ext uri="{0D108BD9-81ED-4DB2-BD59-A6C34878D82A}">
                    <a16:rowId xmlns:a16="http://schemas.microsoft.com/office/drawing/2014/main" val="1174337899"/>
                  </a:ext>
                </a:extLst>
              </a:tr>
              <a:tr h="332294">
                <a:tc>
                  <a:txBody>
                    <a:bodyPr/>
                    <a:lstStyle/>
                    <a:p>
                      <a:pPr algn="l" fontAlgn="b"/>
                      <a:r>
                        <a:rPr lang="en-US" sz="1600" u="none" strike="noStrike">
                          <a:effectLst/>
                        </a:rPr>
                        <a:t>VI</a:t>
                      </a:r>
                      <a:endParaRPr lang="en-US" sz="1600" b="0" i="0" u="none" strike="noStrike">
                        <a:solidFill>
                          <a:srgbClr val="000000"/>
                        </a:solidFill>
                        <a:effectLst/>
                        <a:latin typeface="Calibri" panose="020F0502020204030204" pitchFamily="34" charset="0"/>
                      </a:endParaRPr>
                    </a:p>
                  </a:txBody>
                  <a:tcPr marL="8774" marR="8774" marT="8774" marB="0" anchor="b"/>
                </a:tc>
                <a:tc>
                  <a:txBody>
                    <a:bodyPr/>
                    <a:lstStyle/>
                    <a:p>
                      <a:pPr algn="r" fontAlgn="b"/>
                      <a:r>
                        <a:rPr lang="en-US" sz="1600" u="none" strike="noStrike">
                          <a:effectLst/>
                        </a:rPr>
                        <a:t>0.97811994</a:t>
                      </a:r>
                      <a:endParaRPr lang="en-US" sz="1600" b="0" i="0" u="none" strike="noStrike">
                        <a:solidFill>
                          <a:srgbClr val="000000"/>
                        </a:solidFill>
                        <a:effectLst/>
                        <a:latin typeface="Calibri" panose="020F0502020204030204" pitchFamily="34" charset="0"/>
                      </a:endParaRPr>
                    </a:p>
                  </a:txBody>
                  <a:tcPr marL="8774" marR="8774" marT="8774" marB="0" anchor="b"/>
                </a:tc>
                <a:extLst>
                  <a:ext uri="{0D108BD9-81ED-4DB2-BD59-A6C34878D82A}">
                    <a16:rowId xmlns:a16="http://schemas.microsoft.com/office/drawing/2014/main" val="3313990928"/>
                  </a:ext>
                </a:extLst>
              </a:tr>
              <a:tr h="332294">
                <a:tc>
                  <a:txBody>
                    <a:bodyPr/>
                    <a:lstStyle/>
                    <a:p>
                      <a:pPr algn="l" fontAlgn="b"/>
                      <a:r>
                        <a:rPr lang="en-US" sz="1600" u="none" strike="noStrike">
                          <a:effectLst/>
                        </a:rPr>
                        <a:t>VII</a:t>
                      </a:r>
                      <a:endParaRPr lang="en-US" sz="1600" b="0" i="0" u="none" strike="noStrike">
                        <a:solidFill>
                          <a:srgbClr val="000000"/>
                        </a:solidFill>
                        <a:effectLst/>
                        <a:latin typeface="Calibri" panose="020F0502020204030204" pitchFamily="34" charset="0"/>
                      </a:endParaRPr>
                    </a:p>
                  </a:txBody>
                  <a:tcPr marL="8774" marR="8774" marT="8774" marB="0" anchor="b"/>
                </a:tc>
                <a:tc>
                  <a:txBody>
                    <a:bodyPr/>
                    <a:lstStyle/>
                    <a:p>
                      <a:pPr algn="r" fontAlgn="b"/>
                      <a:r>
                        <a:rPr lang="en-US" sz="1600" u="none" strike="noStrike">
                          <a:effectLst/>
                        </a:rPr>
                        <a:t>0.91717325</a:t>
                      </a:r>
                      <a:endParaRPr lang="en-US" sz="1600" b="0" i="0" u="none" strike="noStrike">
                        <a:solidFill>
                          <a:srgbClr val="000000"/>
                        </a:solidFill>
                        <a:effectLst/>
                        <a:latin typeface="Calibri" panose="020F0502020204030204" pitchFamily="34" charset="0"/>
                      </a:endParaRPr>
                    </a:p>
                  </a:txBody>
                  <a:tcPr marL="8774" marR="8774" marT="8774" marB="0" anchor="b"/>
                </a:tc>
                <a:extLst>
                  <a:ext uri="{0D108BD9-81ED-4DB2-BD59-A6C34878D82A}">
                    <a16:rowId xmlns:a16="http://schemas.microsoft.com/office/drawing/2014/main" val="1950453567"/>
                  </a:ext>
                </a:extLst>
              </a:tr>
              <a:tr h="332294">
                <a:tc>
                  <a:txBody>
                    <a:bodyPr/>
                    <a:lstStyle/>
                    <a:p>
                      <a:pPr algn="l" fontAlgn="b"/>
                      <a:r>
                        <a:rPr lang="en-US" sz="1600" u="none" strike="noStrike">
                          <a:effectLst/>
                        </a:rPr>
                        <a:t>VIII</a:t>
                      </a:r>
                      <a:endParaRPr lang="en-US" sz="1600" b="0" i="0" u="none" strike="noStrike">
                        <a:solidFill>
                          <a:srgbClr val="000000"/>
                        </a:solidFill>
                        <a:effectLst/>
                        <a:latin typeface="Calibri" panose="020F0502020204030204" pitchFamily="34" charset="0"/>
                      </a:endParaRPr>
                    </a:p>
                  </a:txBody>
                  <a:tcPr marL="8774" marR="8774" marT="8774" marB="0" anchor="b"/>
                </a:tc>
                <a:tc>
                  <a:txBody>
                    <a:bodyPr/>
                    <a:lstStyle/>
                    <a:p>
                      <a:pPr algn="r" fontAlgn="b"/>
                      <a:r>
                        <a:rPr lang="en-US" sz="1600" u="none" strike="noStrike">
                          <a:effectLst/>
                        </a:rPr>
                        <a:t>0.95566112</a:t>
                      </a:r>
                      <a:endParaRPr lang="en-US" sz="1600" b="0" i="0" u="none" strike="noStrike">
                        <a:solidFill>
                          <a:srgbClr val="000000"/>
                        </a:solidFill>
                        <a:effectLst/>
                        <a:latin typeface="Calibri" panose="020F0502020204030204" pitchFamily="34" charset="0"/>
                      </a:endParaRPr>
                    </a:p>
                  </a:txBody>
                  <a:tcPr marL="8774" marR="8774" marT="8774" marB="0" anchor="b"/>
                </a:tc>
                <a:extLst>
                  <a:ext uri="{0D108BD9-81ED-4DB2-BD59-A6C34878D82A}">
                    <a16:rowId xmlns:a16="http://schemas.microsoft.com/office/drawing/2014/main" val="4290060057"/>
                  </a:ext>
                </a:extLst>
              </a:tr>
              <a:tr h="332294">
                <a:tc>
                  <a:txBody>
                    <a:bodyPr/>
                    <a:lstStyle/>
                    <a:p>
                      <a:pPr algn="l" fontAlgn="b"/>
                      <a:r>
                        <a:rPr lang="en-US" sz="1600" u="none" strike="noStrike">
                          <a:effectLst/>
                        </a:rPr>
                        <a:t>IX</a:t>
                      </a:r>
                      <a:endParaRPr lang="en-US" sz="1600" b="0" i="0" u="none" strike="noStrike">
                        <a:solidFill>
                          <a:srgbClr val="000000"/>
                        </a:solidFill>
                        <a:effectLst/>
                        <a:latin typeface="Calibri" panose="020F0502020204030204" pitchFamily="34" charset="0"/>
                      </a:endParaRPr>
                    </a:p>
                  </a:txBody>
                  <a:tcPr marL="8774" marR="8774" marT="8774" marB="0" anchor="b"/>
                </a:tc>
                <a:tc>
                  <a:txBody>
                    <a:bodyPr/>
                    <a:lstStyle/>
                    <a:p>
                      <a:pPr algn="r" fontAlgn="b"/>
                      <a:r>
                        <a:rPr lang="en-US" sz="1600" u="none" strike="noStrike">
                          <a:effectLst/>
                        </a:rPr>
                        <a:t>0.96482814</a:t>
                      </a:r>
                      <a:endParaRPr lang="en-US" sz="1600" b="0" i="0" u="none" strike="noStrike">
                        <a:solidFill>
                          <a:srgbClr val="000000"/>
                        </a:solidFill>
                        <a:effectLst/>
                        <a:latin typeface="Calibri" panose="020F0502020204030204" pitchFamily="34" charset="0"/>
                      </a:endParaRPr>
                    </a:p>
                  </a:txBody>
                  <a:tcPr marL="8774" marR="8774" marT="8774" marB="0" anchor="b"/>
                </a:tc>
                <a:extLst>
                  <a:ext uri="{0D108BD9-81ED-4DB2-BD59-A6C34878D82A}">
                    <a16:rowId xmlns:a16="http://schemas.microsoft.com/office/drawing/2014/main" val="3742952284"/>
                  </a:ext>
                </a:extLst>
              </a:tr>
              <a:tr h="332294">
                <a:tc>
                  <a:txBody>
                    <a:bodyPr/>
                    <a:lstStyle/>
                    <a:p>
                      <a:pPr algn="l" fontAlgn="b"/>
                      <a:r>
                        <a:rPr lang="en-US" sz="1600" u="none" strike="noStrike">
                          <a:effectLst/>
                        </a:rPr>
                        <a:t>X</a:t>
                      </a:r>
                      <a:endParaRPr lang="en-US" sz="1600" b="0" i="0" u="none" strike="noStrike">
                        <a:solidFill>
                          <a:srgbClr val="000000"/>
                        </a:solidFill>
                        <a:effectLst/>
                        <a:latin typeface="Calibri" panose="020F0502020204030204" pitchFamily="34" charset="0"/>
                      </a:endParaRPr>
                    </a:p>
                  </a:txBody>
                  <a:tcPr marL="8774" marR="8774" marT="8774" marB="0" anchor="b"/>
                </a:tc>
                <a:tc>
                  <a:txBody>
                    <a:bodyPr/>
                    <a:lstStyle/>
                    <a:p>
                      <a:pPr algn="r" fontAlgn="b"/>
                      <a:r>
                        <a:rPr lang="en-US" sz="1600" u="none" strike="noStrike">
                          <a:effectLst/>
                        </a:rPr>
                        <a:t>0.94149766</a:t>
                      </a:r>
                      <a:endParaRPr lang="en-US" sz="1600" b="0" i="0" u="none" strike="noStrike">
                        <a:solidFill>
                          <a:srgbClr val="000000"/>
                        </a:solidFill>
                        <a:effectLst/>
                        <a:latin typeface="Calibri" panose="020F0502020204030204" pitchFamily="34" charset="0"/>
                      </a:endParaRPr>
                    </a:p>
                  </a:txBody>
                  <a:tcPr marL="8774" marR="8774" marT="8774" marB="0" anchor="b"/>
                </a:tc>
                <a:extLst>
                  <a:ext uri="{0D108BD9-81ED-4DB2-BD59-A6C34878D82A}">
                    <a16:rowId xmlns:a16="http://schemas.microsoft.com/office/drawing/2014/main" val="3896608151"/>
                  </a:ext>
                </a:extLst>
              </a:tr>
              <a:tr h="332294">
                <a:tc>
                  <a:txBody>
                    <a:bodyPr/>
                    <a:lstStyle/>
                    <a:p>
                      <a:pPr algn="l" fontAlgn="b"/>
                      <a:r>
                        <a:rPr lang="en-US" sz="1600" u="none" strike="noStrike">
                          <a:effectLst/>
                        </a:rPr>
                        <a:t>XI</a:t>
                      </a:r>
                      <a:endParaRPr lang="en-US" sz="1600" b="0" i="0" u="none" strike="noStrike">
                        <a:solidFill>
                          <a:srgbClr val="000000"/>
                        </a:solidFill>
                        <a:effectLst/>
                        <a:latin typeface="Calibri" panose="020F0502020204030204" pitchFamily="34" charset="0"/>
                      </a:endParaRPr>
                    </a:p>
                  </a:txBody>
                  <a:tcPr marL="8774" marR="8774" marT="8774" marB="0" anchor="b"/>
                </a:tc>
                <a:tc>
                  <a:txBody>
                    <a:bodyPr/>
                    <a:lstStyle/>
                    <a:p>
                      <a:pPr algn="r" fontAlgn="b"/>
                      <a:r>
                        <a:rPr lang="en-US" sz="1600" u="none" strike="noStrike">
                          <a:effectLst/>
                        </a:rPr>
                        <a:t>0.94740973</a:t>
                      </a:r>
                      <a:endParaRPr lang="en-US" sz="1600" b="0" i="0" u="none" strike="noStrike">
                        <a:solidFill>
                          <a:srgbClr val="000000"/>
                        </a:solidFill>
                        <a:effectLst/>
                        <a:latin typeface="Calibri" panose="020F0502020204030204" pitchFamily="34" charset="0"/>
                      </a:endParaRPr>
                    </a:p>
                  </a:txBody>
                  <a:tcPr marL="8774" marR="8774" marT="8774" marB="0" anchor="b"/>
                </a:tc>
                <a:extLst>
                  <a:ext uri="{0D108BD9-81ED-4DB2-BD59-A6C34878D82A}">
                    <a16:rowId xmlns:a16="http://schemas.microsoft.com/office/drawing/2014/main" val="4118619833"/>
                  </a:ext>
                </a:extLst>
              </a:tr>
              <a:tr h="332294">
                <a:tc>
                  <a:txBody>
                    <a:bodyPr/>
                    <a:lstStyle/>
                    <a:p>
                      <a:pPr algn="l" fontAlgn="b"/>
                      <a:r>
                        <a:rPr lang="en-US" sz="1600" u="none" strike="noStrike">
                          <a:effectLst/>
                        </a:rPr>
                        <a:t>XII</a:t>
                      </a:r>
                      <a:endParaRPr lang="en-US" sz="1600" b="0" i="0" u="none" strike="noStrike">
                        <a:solidFill>
                          <a:srgbClr val="000000"/>
                        </a:solidFill>
                        <a:effectLst/>
                        <a:latin typeface="Calibri" panose="020F0502020204030204" pitchFamily="34" charset="0"/>
                      </a:endParaRPr>
                    </a:p>
                  </a:txBody>
                  <a:tcPr marL="8774" marR="8774" marT="8774" marB="0" anchor="b"/>
                </a:tc>
                <a:tc>
                  <a:txBody>
                    <a:bodyPr/>
                    <a:lstStyle/>
                    <a:p>
                      <a:pPr algn="r" fontAlgn="b"/>
                      <a:r>
                        <a:rPr lang="en-US" sz="1600" u="none" strike="noStrike">
                          <a:effectLst/>
                        </a:rPr>
                        <a:t>0.91787072</a:t>
                      </a:r>
                      <a:endParaRPr lang="en-US" sz="1600" b="0" i="0" u="none" strike="noStrike">
                        <a:solidFill>
                          <a:srgbClr val="000000"/>
                        </a:solidFill>
                        <a:effectLst/>
                        <a:latin typeface="Calibri" panose="020F0502020204030204" pitchFamily="34" charset="0"/>
                      </a:endParaRPr>
                    </a:p>
                  </a:txBody>
                  <a:tcPr marL="8774" marR="8774" marT="8774" marB="0" anchor="b"/>
                </a:tc>
                <a:extLst>
                  <a:ext uri="{0D108BD9-81ED-4DB2-BD59-A6C34878D82A}">
                    <a16:rowId xmlns:a16="http://schemas.microsoft.com/office/drawing/2014/main" val="3749016141"/>
                  </a:ext>
                </a:extLst>
              </a:tr>
              <a:tr h="332294">
                <a:tc>
                  <a:txBody>
                    <a:bodyPr/>
                    <a:lstStyle/>
                    <a:p>
                      <a:pPr algn="l" fontAlgn="b"/>
                      <a:r>
                        <a:rPr lang="en-US" sz="1600" u="none" strike="noStrike">
                          <a:effectLst/>
                        </a:rPr>
                        <a:t>XIII</a:t>
                      </a:r>
                      <a:endParaRPr lang="en-US" sz="1600" b="0" i="0" u="none" strike="noStrike">
                        <a:solidFill>
                          <a:srgbClr val="000000"/>
                        </a:solidFill>
                        <a:effectLst/>
                        <a:latin typeface="Calibri" panose="020F0502020204030204" pitchFamily="34" charset="0"/>
                      </a:endParaRPr>
                    </a:p>
                  </a:txBody>
                  <a:tcPr marL="8774" marR="8774" marT="8774" marB="0" anchor="b"/>
                </a:tc>
                <a:tc>
                  <a:txBody>
                    <a:bodyPr/>
                    <a:lstStyle/>
                    <a:p>
                      <a:pPr algn="r" fontAlgn="b"/>
                      <a:r>
                        <a:rPr lang="en-US" sz="1600" u="none" strike="noStrike">
                          <a:effectLst/>
                        </a:rPr>
                        <a:t>0.92917629</a:t>
                      </a:r>
                      <a:endParaRPr lang="en-US" sz="1600" b="0" i="0" u="none" strike="noStrike">
                        <a:solidFill>
                          <a:srgbClr val="000000"/>
                        </a:solidFill>
                        <a:effectLst/>
                        <a:latin typeface="Calibri" panose="020F0502020204030204" pitchFamily="34" charset="0"/>
                      </a:endParaRPr>
                    </a:p>
                  </a:txBody>
                  <a:tcPr marL="8774" marR="8774" marT="8774" marB="0" anchor="b"/>
                </a:tc>
                <a:extLst>
                  <a:ext uri="{0D108BD9-81ED-4DB2-BD59-A6C34878D82A}">
                    <a16:rowId xmlns:a16="http://schemas.microsoft.com/office/drawing/2014/main" val="3669670007"/>
                  </a:ext>
                </a:extLst>
              </a:tr>
              <a:tr h="332294">
                <a:tc>
                  <a:txBody>
                    <a:bodyPr/>
                    <a:lstStyle/>
                    <a:p>
                      <a:pPr algn="l" fontAlgn="b"/>
                      <a:r>
                        <a:rPr lang="en-US" sz="1600" u="none" strike="noStrike">
                          <a:effectLst/>
                        </a:rPr>
                        <a:t>XIV</a:t>
                      </a:r>
                      <a:endParaRPr lang="en-US" sz="1600" b="0" i="0" u="none" strike="noStrike">
                        <a:solidFill>
                          <a:srgbClr val="000000"/>
                        </a:solidFill>
                        <a:effectLst/>
                        <a:latin typeface="Calibri" panose="020F0502020204030204" pitchFamily="34" charset="0"/>
                      </a:endParaRPr>
                    </a:p>
                  </a:txBody>
                  <a:tcPr marL="8774" marR="8774" marT="8774" marB="0" anchor="b"/>
                </a:tc>
                <a:tc>
                  <a:txBody>
                    <a:bodyPr/>
                    <a:lstStyle/>
                    <a:p>
                      <a:pPr algn="r" fontAlgn="b"/>
                      <a:r>
                        <a:rPr lang="en-US" sz="1600" u="none" strike="noStrike">
                          <a:effectLst/>
                        </a:rPr>
                        <a:t>0.93929961</a:t>
                      </a:r>
                      <a:endParaRPr lang="en-US" sz="1600" b="0" i="0" u="none" strike="noStrike">
                        <a:solidFill>
                          <a:srgbClr val="000000"/>
                        </a:solidFill>
                        <a:effectLst/>
                        <a:latin typeface="Calibri" panose="020F0502020204030204" pitchFamily="34" charset="0"/>
                      </a:endParaRPr>
                    </a:p>
                  </a:txBody>
                  <a:tcPr marL="8774" marR="8774" marT="8774" marB="0" anchor="b"/>
                </a:tc>
                <a:extLst>
                  <a:ext uri="{0D108BD9-81ED-4DB2-BD59-A6C34878D82A}">
                    <a16:rowId xmlns:a16="http://schemas.microsoft.com/office/drawing/2014/main" val="3096368164"/>
                  </a:ext>
                </a:extLst>
              </a:tr>
              <a:tr h="332294">
                <a:tc>
                  <a:txBody>
                    <a:bodyPr/>
                    <a:lstStyle/>
                    <a:p>
                      <a:pPr algn="l" fontAlgn="b"/>
                      <a:r>
                        <a:rPr lang="en-US" sz="1600" u="none" strike="noStrike">
                          <a:effectLst/>
                        </a:rPr>
                        <a:t>XV</a:t>
                      </a:r>
                      <a:endParaRPr lang="en-US" sz="1600" b="0" i="0" u="none" strike="noStrike">
                        <a:solidFill>
                          <a:srgbClr val="000000"/>
                        </a:solidFill>
                        <a:effectLst/>
                        <a:latin typeface="Calibri" panose="020F0502020204030204" pitchFamily="34" charset="0"/>
                      </a:endParaRPr>
                    </a:p>
                  </a:txBody>
                  <a:tcPr marL="8774" marR="8774" marT="8774" marB="0" anchor="b"/>
                </a:tc>
                <a:tc>
                  <a:txBody>
                    <a:bodyPr/>
                    <a:lstStyle/>
                    <a:p>
                      <a:pPr algn="r" fontAlgn="b"/>
                      <a:r>
                        <a:rPr lang="en-US" sz="1600" u="none" strike="noStrike">
                          <a:effectLst/>
                        </a:rPr>
                        <a:t>0.91717325</a:t>
                      </a:r>
                      <a:endParaRPr lang="en-US" sz="1600" b="0" i="0" u="none" strike="noStrike">
                        <a:solidFill>
                          <a:srgbClr val="000000"/>
                        </a:solidFill>
                        <a:effectLst/>
                        <a:latin typeface="Calibri" panose="020F0502020204030204" pitchFamily="34" charset="0"/>
                      </a:endParaRPr>
                    </a:p>
                  </a:txBody>
                  <a:tcPr marL="8774" marR="8774" marT="8774" marB="0" anchor="b"/>
                </a:tc>
                <a:extLst>
                  <a:ext uri="{0D108BD9-81ED-4DB2-BD59-A6C34878D82A}">
                    <a16:rowId xmlns:a16="http://schemas.microsoft.com/office/drawing/2014/main" val="386806392"/>
                  </a:ext>
                </a:extLst>
              </a:tr>
              <a:tr h="332294">
                <a:tc>
                  <a:txBody>
                    <a:bodyPr/>
                    <a:lstStyle/>
                    <a:p>
                      <a:pPr algn="l" fontAlgn="b"/>
                      <a:r>
                        <a:rPr lang="en-US" sz="1600" u="none" strike="noStrike">
                          <a:effectLst/>
                        </a:rPr>
                        <a:t>XVI</a:t>
                      </a:r>
                      <a:endParaRPr lang="en-US" sz="1600" b="0" i="0" u="none" strike="noStrike">
                        <a:solidFill>
                          <a:srgbClr val="000000"/>
                        </a:solidFill>
                        <a:effectLst/>
                        <a:latin typeface="Calibri" panose="020F0502020204030204" pitchFamily="34" charset="0"/>
                      </a:endParaRPr>
                    </a:p>
                  </a:txBody>
                  <a:tcPr marL="8774" marR="8774" marT="8774" marB="0" anchor="b"/>
                </a:tc>
                <a:tc>
                  <a:txBody>
                    <a:bodyPr/>
                    <a:lstStyle/>
                    <a:p>
                      <a:pPr algn="r" fontAlgn="b"/>
                      <a:r>
                        <a:rPr lang="en-US" sz="1600" u="none" strike="noStrike" dirty="0">
                          <a:effectLst/>
                        </a:rPr>
                        <a:t>0.92703533</a:t>
                      </a:r>
                      <a:endParaRPr lang="en-US" sz="1600" b="0" i="0" u="none" strike="noStrike" dirty="0">
                        <a:solidFill>
                          <a:srgbClr val="000000"/>
                        </a:solidFill>
                        <a:effectLst/>
                        <a:latin typeface="Calibri" panose="020F0502020204030204" pitchFamily="34" charset="0"/>
                      </a:endParaRPr>
                    </a:p>
                  </a:txBody>
                  <a:tcPr marL="8774" marR="8774" marT="8774" marB="0" anchor="b"/>
                </a:tc>
                <a:extLst>
                  <a:ext uri="{0D108BD9-81ED-4DB2-BD59-A6C34878D82A}">
                    <a16:rowId xmlns:a16="http://schemas.microsoft.com/office/drawing/2014/main" val="2014969067"/>
                  </a:ext>
                </a:extLst>
              </a:tr>
            </a:tbl>
          </a:graphicData>
        </a:graphic>
      </p:graphicFrame>
      <p:graphicFrame>
        <p:nvGraphicFramePr>
          <p:cNvPr id="29" name="Table 28">
            <a:extLst>
              <a:ext uri="{FF2B5EF4-FFF2-40B4-BE49-F238E27FC236}">
                <a16:creationId xmlns:a16="http://schemas.microsoft.com/office/drawing/2014/main" id="{FA9D4A4C-1DF5-C649-A49C-D69F3767E6AD}"/>
              </a:ext>
            </a:extLst>
          </p:cNvPr>
          <p:cNvGraphicFramePr>
            <a:graphicFrameLocks noGrp="1"/>
          </p:cNvGraphicFramePr>
          <p:nvPr/>
        </p:nvGraphicFramePr>
        <p:xfrm>
          <a:off x="4954588" y="1254125"/>
          <a:ext cx="2281251" cy="4351330"/>
        </p:xfrm>
        <a:graphic>
          <a:graphicData uri="http://schemas.openxmlformats.org/drawingml/2006/table">
            <a:tbl>
              <a:tblPr>
                <a:tableStyleId>{5C22544A-7EE6-4342-B048-85BDC9FD1C3A}</a:tableStyleId>
              </a:tblPr>
              <a:tblGrid>
                <a:gridCol w="760417">
                  <a:extLst>
                    <a:ext uri="{9D8B030D-6E8A-4147-A177-3AD203B41FA5}">
                      <a16:colId xmlns:a16="http://schemas.microsoft.com/office/drawing/2014/main" val="3624078325"/>
                    </a:ext>
                  </a:extLst>
                </a:gridCol>
                <a:gridCol w="760417">
                  <a:extLst>
                    <a:ext uri="{9D8B030D-6E8A-4147-A177-3AD203B41FA5}">
                      <a16:colId xmlns:a16="http://schemas.microsoft.com/office/drawing/2014/main" val="1230258489"/>
                    </a:ext>
                  </a:extLst>
                </a:gridCol>
                <a:gridCol w="760417">
                  <a:extLst>
                    <a:ext uri="{9D8B030D-6E8A-4147-A177-3AD203B41FA5}">
                      <a16:colId xmlns:a16="http://schemas.microsoft.com/office/drawing/2014/main" val="2838233123"/>
                    </a:ext>
                  </a:extLst>
                </a:gridCol>
              </a:tblGrid>
              <a:tr h="1356466">
                <a:tc>
                  <a:txBody>
                    <a:bodyPr/>
                    <a:lstStyle/>
                    <a:p>
                      <a:pPr algn="l" fontAlgn="b"/>
                      <a:r>
                        <a:rPr lang="en-US" sz="1100" u="none" strike="noStrike" dirty="0">
                          <a:effectLst/>
                        </a:rPr>
                        <a:t>Disomic Chromosome</a:t>
                      </a:r>
                      <a:endParaRPr lang="en-US" sz="1100" b="0" i="0" u="none" strike="noStrike" dirty="0">
                        <a:solidFill>
                          <a:srgbClr val="000000"/>
                        </a:solidFill>
                        <a:effectLst/>
                        <a:latin typeface="Calibri" panose="020F0502020204030204" pitchFamily="34" charset="0"/>
                      </a:endParaRPr>
                    </a:p>
                  </a:txBody>
                  <a:tcPr marL="8774" marR="8774" marT="8774" marB="0" anchor="b"/>
                </a:tc>
                <a:tc>
                  <a:txBody>
                    <a:bodyPr/>
                    <a:lstStyle/>
                    <a:p>
                      <a:pPr algn="l" fontAlgn="b"/>
                      <a:r>
                        <a:rPr lang="en-US" sz="1100" u="none" strike="noStrike" dirty="0">
                          <a:effectLst/>
                        </a:rPr>
                        <a:t>New Total (Mb)</a:t>
                      </a:r>
                      <a:endParaRPr lang="en-US" sz="1100" b="0" i="0" u="none" strike="noStrike" dirty="0">
                        <a:solidFill>
                          <a:srgbClr val="000000"/>
                        </a:solidFill>
                        <a:effectLst/>
                        <a:latin typeface="Calibri" panose="020F0502020204030204" pitchFamily="34" charset="0"/>
                      </a:endParaRPr>
                    </a:p>
                  </a:txBody>
                  <a:tcPr marL="8774" marR="8774" marT="8774" marB="0" anchor="b"/>
                </a:tc>
                <a:tc>
                  <a:txBody>
                    <a:bodyPr/>
                    <a:lstStyle/>
                    <a:p>
                      <a:pPr algn="l" fontAlgn="b"/>
                      <a:r>
                        <a:rPr lang="en-US" sz="1100" u="none" strike="noStrike">
                          <a:effectLst/>
                        </a:rPr>
                        <a:t>Expected median/mode of ratio of gene expression when compared to euploid</a:t>
                      </a:r>
                      <a:endParaRPr lang="en-US" sz="1100" b="0" i="0" u="none" strike="noStrike">
                        <a:solidFill>
                          <a:srgbClr val="000000"/>
                        </a:solidFill>
                        <a:effectLst/>
                        <a:latin typeface="Calibri" panose="020F0502020204030204" pitchFamily="34" charset="0"/>
                      </a:endParaRPr>
                    </a:p>
                  </a:txBody>
                  <a:tcPr marL="8774" marR="8774" marT="8774" marB="0" anchor="b"/>
                </a:tc>
                <a:extLst>
                  <a:ext uri="{0D108BD9-81ED-4DB2-BD59-A6C34878D82A}">
                    <a16:rowId xmlns:a16="http://schemas.microsoft.com/office/drawing/2014/main" val="73664039"/>
                  </a:ext>
                </a:extLst>
              </a:tr>
              <a:tr h="187179">
                <a:tc>
                  <a:txBody>
                    <a:bodyPr/>
                    <a:lstStyle/>
                    <a:p>
                      <a:pPr algn="l" fontAlgn="b"/>
                      <a:r>
                        <a:rPr lang="en-US" sz="1100" u="none" strike="noStrike">
                          <a:effectLst/>
                        </a:rPr>
                        <a:t>I</a:t>
                      </a:r>
                      <a:endParaRPr lang="en-US" sz="1100" b="0" i="0" u="none" strike="noStrike">
                        <a:solidFill>
                          <a:srgbClr val="000000"/>
                        </a:solidFill>
                        <a:effectLst/>
                        <a:latin typeface="Calibri" panose="020F0502020204030204" pitchFamily="34" charset="0"/>
                      </a:endParaRPr>
                    </a:p>
                  </a:txBody>
                  <a:tcPr marL="8774" marR="8774" marT="8774" marB="0" anchor="b"/>
                </a:tc>
                <a:tc>
                  <a:txBody>
                    <a:bodyPr/>
                    <a:lstStyle/>
                    <a:p>
                      <a:pPr algn="r" fontAlgn="b"/>
                      <a:r>
                        <a:rPr lang="en-US" sz="1100" u="none" strike="noStrike">
                          <a:effectLst/>
                        </a:rPr>
                        <a:t>12.3</a:t>
                      </a:r>
                      <a:endParaRPr lang="en-US" sz="1100" b="0" i="0" u="none" strike="noStrike">
                        <a:solidFill>
                          <a:srgbClr val="000000"/>
                        </a:solidFill>
                        <a:effectLst/>
                        <a:latin typeface="Calibri" panose="020F0502020204030204" pitchFamily="34" charset="0"/>
                      </a:endParaRPr>
                    </a:p>
                  </a:txBody>
                  <a:tcPr marL="8774" marR="8774" marT="8774" marB="0" anchor="b"/>
                </a:tc>
                <a:tc>
                  <a:txBody>
                    <a:bodyPr/>
                    <a:lstStyle/>
                    <a:p>
                      <a:pPr algn="r" fontAlgn="b"/>
                      <a:r>
                        <a:rPr lang="en-US" sz="1100" u="none" strike="noStrike">
                          <a:effectLst/>
                        </a:rPr>
                        <a:t>0.98130081</a:t>
                      </a:r>
                      <a:endParaRPr lang="en-US" sz="1100" b="0" i="0" u="none" strike="noStrike">
                        <a:solidFill>
                          <a:srgbClr val="000000"/>
                        </a:solidFill>
                        <a:effectLst/>
                        <a:latin typeface="Calibri" panose="020F0502020204030204" pitchFamily="34" charset="0"/>
                      </a:endParaRPr>
                    </a:p>
                  </a:txBody>
                  <a:tcPr marL="8774" marR="8774" marT="8774" marB="0" anchor="b"/>
                </a:tc>
                <a:extLst>
                  <a:ext uri="{0D108BD9-81ED-4DB2-BD59-A6C34878D82A}">
                    <a16:rowId xmlns:a16="http://schemas.microsoft.com/office/drawing/2014/main" val="1611174575"/>
                  </a:ext>
                </a:extLst>
              </a:tr>
              <a:tr h="187179">
                <a:tc>
                  <a:txBody>
                    <a:bodyPr/>
                    <a:lstStyle/>
                    <a:p>
                      <a:pPr algn="l" fontAlgn="b"/>
                      <a:r>
                        <a:rPr lang="en-US" sz="1100" u="none" strike="noStrike">
                          <a:effectLst/>
                        </a:rPr>
                        <a:t>II</a:t>
                      </a:r>
                      <a:endParaRPr lang="en-US" sz="1100" b="0" i="0" u="none" strike="noStrike">
                        <a:solidFill>
                          <a:srgbClr val="000000"/>
                        </a:solidFill>
                        <a:effectLst/>
                        <a:latin typeface="Calibri" panose="020F0502020204030204" pitchFamily="34" charset="0"/>
                      </a:endParaRPr>
                    </a:p>
                  </a:txBody>
                  <a:tcPr marL="8774" marR="8774" marT="8774" marB="0" anchor="b"/>
                </a:tc>
                <a:tc>
                  <a:txBody>
                    <a:bodyPr/>
                    <a:lstStyle/>
                    <a:p>
                      <a:pPr algn="r" fontAlgn="b"/>
                      <a:r>
                        <a:rPr lang="en-US" sz="1100" u="none" strike="noStrike">
                          <a:effectLst/>
                        </a:rPr>
                        <a:t>12.88</a:t>
                      </a:r>
                      <a:endParaRPr lang="en-US" sz="1100" b="0" i="0" u="none" strike="noStrike">
                        <a:solidFill>
                          <a:srgbClr val="000000"/>
                        </a:solidFill>
                        <a:effectLst/>
                        <a:latin typeface="Calibri" panose="020F0502020204030204" pitchFamily="34" charset="0"/>
                      </a:endParaRPr>
                    </a:p>
                  </a:txBody>
                  <a:tcPr marL="8774" marR="8774" marT="8774" marB="0" anchor="b"/>
                </a:tc>
                <a:tc>
                  <a:txBody>
                    <a:bodyPr/>
                    <a:lstStyle/>
                    <a:p>
                      <a:pPr algn="r" fontAlgn="b"/>
                      <a:r>
                        <a:rPr lang="en-US" sz="1100" u="none" strike="noStrike">
                          <a:effectLst/>
                        </a:rPr>
                        <a:t>0.9371118</a:t>
                      </a:r>
                      <a:endParaRPr lang="en-US" sz="1100" b="0" i="0" u="none" strike="noStrike">
                        <a:solidFill>
                          <a:srgbClr val="000000"/>
                        </a:solidFill>
                        <a:effectLst/>
                        <a:latin typeface="Calibri" panose="020F0502020204030204" pitchFamily="34" charset="0"/>
                      </a:endParaRPr>
                    </a:p>
                  </a:txBody>
                  <a:tcPr marL="8774" marR="8774" marT="8774" marB="0" anchor="b"/>
                </a:tc>
                <a:extLst>
                  <a:ext uri="{0D108BD9-81ED-4DB2-BD59-A6C34878D82A}">
                    <a16:rowId xmlns:a16="http://schemas.microsoft.com/office/drawing/2014/main" val="3932646393"/>
                  </a:ext>
                </a:extLst>
              </a:tr>
              <a:tr h="187179">
                <a:tc>
                  <a:txBody>
                    <a:bodyPr/>
                    <a:lstStyle/>
                    <a:p>
                      <a:pPr algn="l" fontAlgn="b"/>
                      <a:r>
                        <a:rPr lang="en-US" sz="1100" u="none" strike="noStrike">
                          <a:effectLst/>
                        </a:rPr>
                        <a:t>III</a:t>
                      </a:r>
                      <a:endParaRPr lang="en-US" sz="1100" b="0" i="0" u="none" strike="noStrike">
                        <a:solidFill>
                          <a:srgbClr val="000000"/>
                        </a:solidFill>
                        <a:effectLst/>
                        <a:latin typeface="Calibri" panose="020F0502020204030204" pitchFamily="34" charset="0"/>
                      </a:endParaRPr>
                    </a:p>
                  </a:txBody>
                  <a:tcPr marL="8774" marR="8774" marT="8774" marB="0" anchor="b"/>
                </a:tc>
                <a:tc>
                  <a:txBody>
                    <a:bodyPr/>
                    <a:lstStyle/>
                    <a:p>
                      <a:pPr algn="r" fontAlgn="b"/>
                      <a:r>
                        <a:rPr lang="en-US" sz="1100" u="none" strike="noStrike">
                          <a:effectLst/>
                        </a:rPr>
                        <a:t>12.39</a:t>
                      </a:r>
                      <a:endParaRPr lang="en-US" sz="1100" b="0" i="0" u="none" strike="noStrike">
                        <a:solidFill>
                          <a:srgbClr val="000000"/>
                        </a:solidFill>
                        <a:effectLst/>
                        <a:latin typeface="Calibri" panose="020F0502020204030204" pitchFamily="34" charset="0"/>
                      </a:endParaRPr>
                    </a:p>
                  </a:txBody>
                  <a:tcPr marL="8774" marR="8774" marT="8774" marB="0" anchor="b"/>
                </a:tc>
                <a:tc>
                  <a:txBody>
                    <a:bodyPr/>
                    <a:lstStyle/>
                    <a:p>
                      <a:pPr algn="r" fontAlgn="b"/>
                      <a:r>
                        <a:rPr lang="en-US" sz="1100" u="none" strike="noStrike">
                          <a:effectLst/>
                        </a:rPr>
                        <a:t>0.97417272</a:t>
                      </a:r>
                      <a:endParaRPr lang="en-US" sz="1100" b="0" i="0" u="none" strike="noStrike">
                        <a:solidFill>
                          <a:srgbClr val="000000"/>
                        </a:solidFill>
                        <a:effectLst/>
                        <a:latin typeface="Calibri" panose="020F0502020204030204" pitchFamily="34" charset="0"/>
                      </a:endParaRPr>
                    </a:p>
                  </a:txBody>
                  <a:tcPr marL="8774" marR="8774" marT="8774" marB="0" anchor="b"/>
                </a:tc>
                <a:extLst>
                  <a:ext uri="{0D108BD9-81ED-4DB2-BD59-A6C34878D82A}">
                    <a16:rowId xmlns:a16="http://schemas.microsoft.com/office/drawing/2014/main" val="1969789432"/>
                  </a:ext>
                </a:extLst>
              </a:tr>
              <a:tr h="187179">
                <a:tc>
                  <a:txBody>
                    <a:bodyPr/>
                    <a:lstStyle/>
                    <a:p>
                      <a:pPr algn="l" fontAlgn="b"/>
                      <a:r>
                        <a:rPr lang="en-US" sz="1100" u="none" strike="noStrike">
                          <a:effectLst/>
                        </a:rPr>
                        <a:t>IV</a:t>
                      </a:r>
                      <a:endParaRPr lang="en-US" sz="1100" b="0" i="0" u="none" strike="noStrike">
                        <a:solidFill>
                          <a:srgbClr val="000000"/>
                        </a:solidFill>
                        <a:effectLst/>
                        <a:latin typeface="Calibri" panose="020F0502020204030204" pitchFamily="34" charset="0"/>
                      </a:endParaRPr>
                    </a:p>
                  </a:txBody>
                  <a:tcPr marL="8774" marR="8774" marT="8774" marB="0" anchor="b"/>
                </a:tc>
                <a:tc>
                  <a:txBody>
                    <a:bodyPr/>
                    <a:lstStyle/>
                    <a:p>
                      <a:pPr algn="r" fontAlgn="b"/>
                      <a:r>
                        <a:rPr lang="en-US" sz="1100" u="none" strike="noStrike">
                          <a:effectLst/>
                        </a:rPr>
                        <a:t>13.6</a:t>
                      </a:r>
                      <a:endParaRPr lang="en-US" sz="1100" b="0" i="0" u="none" strike="noStrike">
                        <a:solidFill>
                          <a:srgbClr val="000000"/>
                        </a:solidFill>
                        <a:effectLst/>
                        <a:latin typeface="Calibri" panose="020F0502020204030204" pitchFamily="34" charset="0"/>
                      </a:endParaRPr>
                    </a:p>
                  </a:txBody>
                  <a:tcPr marL="8774" marR="8774" marT="8774" marB="0" anchor="b"/>
                </a:tc>
                <a:tc>
                  <a:txBody>
                    <a:bodyPr/>
                    <a:lstStyle/>
                    <a:p>
                      <a:pPr algn="r" fontAlgn="b"/>
                      <a:r>
                        <a:rPr lang="en-US" sz="1100" u="none" strike="noStrike">
                          <a:effectLst/>
                        </a:rPr>
                        <a:t>0.8875</a:t>
                      </a:r>
                      <a:endParaRPr lang="en-US" sz="1100" b="0" i="0" u="none" strike="noStrike">
                        <a:solidFill>
                          <a:srgbClr val="000000"/>
                        </a:solidFill>
                        <a:effectLst/>
                        <a:latin typeface="Calibri" panose="020F0502020204030204" pitchFamily="34" charset="0"/>
                      </a:endParaRPr>
                    </a:p>
                  </a:txBody>
                  <a:tcPr marL="8774" marR="8774" marT="8774" marB="0" anchor="b"/>
                </a:tc>
                <a:extLst>
                  <a:ext uri="{0D108BD9-81ED-4DB2-BD59-A6C34878D82A}">
                    <a16:rowId xmlns:a16="http://schemas.microsoft.com/office/drawing/2014/main" val="2914333324"/>
                  </a:ext>
                </a:extLst>
              </a:tr>
              <a:tr h="187179">
                <a:tc>
                  <a:txBody>
                    <a:bodyPr/>
                    <a:lstStyle/>
                    <a:p>
                      <a:pPr algn="l" fontAlgn="b"/>
                      <a:r>
                        <a:rPr lang="en-US" sz="1100" u="none" strike="noStrike">
                          <a:effectLst/>
                        </a:rPr>
                        <a:t>V</a:t>
                      </a:r>
                      <a:endParaRPr lang="en-US" sz="1100" b="0" i="0" u="none" strike="noStrike">
                        <a:solidFill>
                          <a:srgbClr val="000000"/>
                        </a:solidFill>
                        <a:effectLst/>
                        <a:latin typeface="Calibri" panose="020F0502020204030204" pitchFamily="34" charset="0"/>
                      </a:endParaRPr>
                    </a:p>
                  </a:txBody>
                  <a:tcPr marL="8774" marR="8774" marT="8774" marB="0" anchor="b"/>
                </a:tc>
                <a:tc>
                  <a:txBody>
                    <a:bodyPr/>
                    <a:lstStyle/>
                    <a:p>
                      <a:pPr algn="r" fontAlgn="b"/>
                      <a:r>
                        <a:rPr lang="en-US" sz="1100" u="none" strike="noStrike">
                          <a:effectLst/>
                        </a:rPr>
                        <a:t>12.65</a:t>
                      </a:r>
                      <a:endParaRPr lang="en-US" sz="1100" b="0" i="0" u="none" strike="noStrike">
                        <a:solidFill>
                          <a:srgbClr val="000000"/>
                        </a:solidFill>
                        <a:effectLst/>
                        <a:latin typeface="Calibri" panose="020F0502020204030204" pitchFamily="34" charset="0"/>
                      </a:endParaRPr>
                    </a:p>
                  </a:txBody>
                  <a:tcPr marL="8774" marR="8774" marT="8774" marB="0" anchor="b"/>
                </a:tc>
                <a:tc>
                  <a:txBody>
                    <a:bodyPr/>
                    <a:lstStyle/>
                    <a:p>
                      <a:pPr algn="r" fontAlgn="b"/>
                      <a:r>
                        <a:rPr lang="en-US" sz="1100" u="none" strike="noStrike">
                          <a:effectLst/>
                        </a:rPr>
                        <a:t>0.9541502</a:t>
                      </a:r>
                      <a:endParaRPr lang="en-US" sz="1100" b="0" i="0" u="none" strike="noStrike">
                        <a:solidFill>
                          <a:srgbClr val="000000"/>
                        </a:solidFill>
                        <a:effectLst/>
                        <a:latin typeface="Calibri" panose="020F0502020204030204" pitchFamily="34" charset="0"/>
                      </a:endParaRPr>
                    </a:p>
                  </a:txBody>
                  <a:tcPr marL="8774" marR="8774" marT="8774" marB="0" anchor="b"/>
                </a:tc>
                <a:extLst>
                  <a:ext uri="{0D108BD9-81ED-4DB2-BD59-A6C34878D82A}">
                    <a16:rowId xmlns:a16="http://schemas.microsoft.com/office/drawing/2014/main" val="3705358121"/>
                  </a:ext>
                </a:extLst>
              </a:tr>
              <a:tr h="187179">
                <a:tc>
                  <a:txBody>
                    <a:bodyPr/>
                    <a:lstStyle/>
                    <a:p>
                      <a:pPr algn="l" fontAlgn="b"/>
                      <a:r>
                        <a:rPr lang="en-US" sz="1100" u="none" strike="noStrike">
                          <a:effectLst/>
                        </a:rPr>
                        <a:t>VI</a:t>
                      </a:r>
                      <a:endParaRPr lang="en-US" sz="1100" b="0" i="0" u="none" strike="noStrike">
                        <a:solidFill>
                          <a:srgbClr val="000000"/>
                        </a:solidFill>
                        <a:effectLst/>
                        <a:latin typeface="Calibri" panose="020F0502020204030204" pitchFamily="34" charset="0"/>
                      </a:endParaRPr>
                    </a:p>
                  </a:txBody>
                  <a:tcPr marL="8774" marR="8774" marT="8774" marB="0" anchor="b"/>
                </a:tc>
                <a:tc>
                  <a:txBody>
                    <a:bodyPr/>
                    <a:lstStyle/>
                    <a:p>
                      <a:pPr algn="r" fontAlgn="b"/>
                      <a:r>
                        <a:rPr lang="en-US" sz="1100" u="none" strike="noStrike">
                          <a:effectLst/>
                        </a:rPr>
                        <a:t>12.34</a:t>
                      </a:r>
                      <a:endParaRPr lang="en-US" sz="1100" b="0" i="0" u="none" strike="noStrike">
                        <a:solidFill>
                          <a:srgbClr val="000000"/>
                        </a:solidFill>
                        <a:effectLst/>
                        <a:latin typeface="Calibri" panose="020F0502020204030204" pitchFamily="34" charset="0"/>
                      </a:endParaRPr>
                    </a:p>
                  </a:txBody>
                  <a:tcPr marL="8774" marR="8774" marT="8774" marB="0" anchor="b"/>
                </a:tc>
                <a:tc>
                  <a:txBody>
                    <a:bodyPr/>
                    <a:lstStyle/>
                    <a:p>
                      <a:pPr algn="r" fontAlgn="b"/>
                      <a:r>
                        <a:rPr lang="en-US" sz="1100" u="none" strike="noStrike">
                          <a:effectLst/>
                        </a:rPr>
                        <a:t>0.97811994</a:t>
                      </a:r>
                      <a:endParaRPr lang="en-US" sz="1100" b="0" i="0" u="none" strike="noStrike">
                        <a:solidFill>
                          <a:srgbClr val="000000"/>
                        </a:solidFill>
                        <a:effectLst/>
                        <a:latin typeface="Calibri" panose="020F0502020204030204" pitchFamily="34" charset="0"/>
                      </a:endParaRPr>
                    </a:p>
                  </a:txBody>
                  <a:tcPr marL="8774" marR="8774" marT="8774" marB="0" anchor="b"/>
                </a:tc>
                <a:extLst>
                  <a:ext uri="{0D108BD9-81ED-4DB2-BD59-A6C34878D82A}">
                    <a16:rowId xmlns:a16="http://schemas.microsoft.com/office/drawing/2014/main" val="610613734"/>
                  </a:ext>
                </a:extLst>
              </a:tr>
              <a:tr h="187179">
                <a:tc>
                  <a:txBody>
                    <a:bodyPr/>
                    <a:lstStyle/>
                    <a:p>
                      <a:pPr algn="l" fontAlgn="b"/>
                      <a:r>
                        <a:rPr lang="en-US" sz="1100" u="none" strike="noStrike">
                          <a:effectLst/>
                        </a:rPr>
                        <a:t>VII</a:t>
                      </a:r>
                      <a:endParaRPr lang="en-US" sz="1100" b="0" i="0" u="none" strike="noStrike">
                        <a:solidFill>
                          <a:srgbClr val="000000"/>
                        </a:solidFill>
                        <a:effectLst/>
                        <a:latin typeface="Calibri" panose="020F0502020204030204" pitchFamily="34" charset="0"/>
                      </a:endParaRPr>
                    </a:p>
                  </a:txBody>
                  <a:tcPr marL="8774" marR="8774" marT="8774" marB="0" anchor="b"/>
                </a:tc>
                <a:tc>
                  <a:txBody>
                    <a:bodyPr/>
                    <a:lstStyle/>
                    <a:p>
                      <a:pPr algn="r" fontAlgn="b"/>
                      <a:r>
                        <a:rPr lang="en-US" sz="1100" u="none" strike="noStrike">
                          <a:effectLst/>
                        </a:rPr>
                        <a:t>13.16</a:t>
                      </a:r>
                      <a:endParaRPr lang="en-US" sz="1100" b="0" i="0" u="none" strike="noStrike">
                        <a:solidFill>
                          <a:srgbClr val="000000"/>
                        </a:solidFill>
                        <a:effectLst/>
                        <a:latin typeface="Calibri" panose="020F0502020204030204" pitchFamily="34" charset="0"/>
                      </a:endParaRPr>
                    </a:p>
                  </a:txBody>
                  <a:tcPr marL="8774" marR="8774" marT="8774" marB="0" anchor="b"/>
                </a:tc>
                <a:tc>
                  <a:txBody>
                    <a:bodyPr/>
                    <a:lstStyle/>
                    <a:p>
                      <a:pPr algn="r" fontAlgn="b"/>
                      <a:r>
                        <a:rPr lang="en-US" sz="1100" u="none" strike="noStrike">
                          <a:effectLst/>
                        </a:rPr>
                        <a:t>0.91717325</a:t>
                      </a:r>
                      <a:endParaRPr lang="en-US" sz="1100" b="0" i="0" u="none" strike="noStrike">
                        <a:solidFill>
                          <a:srgbClr val="000000"/>
                        </a:solidFill>
                        <a:effectLst/>
                        <a:latin typeface="Calibri" panose="020F0502020204030204" pitchFamily="34" charset="0"/>
                      </a:endParaRPr>
                    </a:p>
                  </a:txBody>
                  <a:tcPr marL="8774" marR="8774" marT="8774" marB="0" anchor="b"/>
                </a:tc>
                <a:extLst>
                  <a:ext uri="{0D108BD9-81ED-4DB2-BD59-A6C34878D82A}">
                    <a16:rowId xmlns:a16="http://schemas.microsoft.com/office/drawing/2014/main" val="3254032547"/>
                  </a:ext>
                </a:extLst>
              </a:tr>
              <a:tr h="187179">
                <a:tc>
                  <a:txBody>
                    <a:bodyPr/>
                    <a:lstStyle/>
                    <a:p>
                      <a:pPr algn="l" fontAlgn="b"/>
                      <a:r>
                        <a:rPr lang="en-US" sz="1100" u="none" strike="noStrike">
                          <a:effectLst/>
                        </a:rPr>
                        <a:t>VIII</a:t>
                      </a:r>
                      <a:endParaRPr lang="en-US" sz="1100" b="0" i="0" u="none" strike="noStrike">
                        <a:solidFill>
                          <a:srgbClr val="000000"/>
                        </a:solidFill>
                        <a:effectLst/>
                        <a:latin typeface="Calibri" panose="020F0502020204030204" pitchFamily="34" charset="0"/>
                      </a:endParaRPr>
                    </a:p>
                  </a:txBody>
                  <a:tcPr marL="8774" marR="8774" marT="8774" marB="0" anchor="b"/>
                </a:tc>
                <a:tc>
                  <a:txBody>
                    <a:bodyPr/>
                    <a:lstStyle/>
                    <a:p>
                      <a:pPr algn="r" fontAlgn="b"/>
                      <a:r>
                        <a:rPr lang="en-US" sz="1100" u="none" strike="noStrike">
                          <a:effectLst/>
                        </a:rPr>
                        <a:t>12.63</a:t>
                      </a:r>
                      <a:endParaRPr lang="en-US" sz="1100" b="0" i="0" u="none" strike="noStrike">
                        <a:solidFill>
                          <a:srgbClr val="000000"/>
                        </a:solidFill>
                        <a:effectLst/>
                        <a:latin typeface="Calibri" panose="020F0502020204030204" pitchFamily="34" charset="0"/>
                      </a:endParaRPr>
                    </a:p>
                  </a:txBody>
                  <a:tcPr marL="8774" marR="8774" marT="8774" marB="0" anchor="b"/>
                </a:tc>
                <a:tc>
                  <a:txBody>
                    <a:bodyPr/>
                    <a:lstStyle/>
                    <a:p>
                      <a:pPr algn="r" fontAlgn="b"/>
                      <a:r>
                        <a:rPr lang="en-US" sz="1100" u="none" strike="noStrike">
                          <a:effectLst/>
                        </a:rPr>
                        <a:t>0.95566112</a:t>
                      </a:r>
                      <a:endParaRPr lang="en-US" sz="1100" b="0" i="0" u="none" strike="noStrike">
                        <a:solidFill>
                          <a:srgbClr val="000000"/>
                        </a:solidFill>
                        <a:effectLst/>
                        <a:latin typeface="Calibri" panose="020F0502020204030204" pitchFamily="34" charset="0"/>
                      </a:endParaRPr>
                    </a:p>
                  </a:txBody>
                  <a:tcPr marL="8774" marR="8774" marT="8774" marB="0" anchor="b"/>
                </a:tc>
                <a:extLst>
                  <a:ext uri="{0D108BD9-81ED-4DB2-BD59-A6C34878D82A}">
                    <a16:rowId xmlns:a16="http://schemas.microsoft.com/office/drawing/2014/main" val="2801492807"/>
                  </a:ext>
                </a:extLst>
              </a:tr>
              <a:tr h="187179">
                <a:tc>
                  <a:txBody>
                    <a:bodyPr/>
                    <a:lstStyle/>
                    <a:p>
                      <a:pPr algn="l" fontAlgn="b"/>
                      <a:r>
                        <a:rPr lang="en-US" sz="1100" u="none" strike="noStrike">
                          <a:effectLst/>
                        </a:rPr>
                        <a:t>IX</a:t>
                      </a:r>
                      <a:endParaRPr lang="en-US" sz="1100" b="0" i="0" u="none" strike="noStrike">
                        <a:solidFill>
                          <a:srgbClr val="000000"/>
                        </a:solidFill>
                        <a:effectLst/>
                        <a:latin typeface="Calibri" panose="020F0502020204030204" pitchFamily="34" charset="0"/>
                      </a:endParaRPr>
                    </a:p>
                  </a:txBody>
                  <a:tcPr marL="8774" marR="8774" marT="8774" marB="0" anchor="b"/>
                </a:tc>
                <a:tc>
                  <a:txBody>
                    <a:bodyPr/>
                    <a:lstStyle/>
                    <a:p>
                      <a:pPr algn="r" fontAlgn="b"/>
                      <a:r>
                        <a:rPr lang="en-US" sz="1100" u="none" strike="noStrike">
                          <a:effectLst/>
                        </a:rPr>
                        <a:t>12.51</a:t>
                      </a:r>
                      <a:endParaRPr lang="en-US" sz="1100" b="0" i="0" u="none" strike="noStrike">
                        <a:solidFill>
                          <a:srgbClr val="000000"/>
                        </a:solidFill>
                        <a:effectLst/>
                        <a:latin typeface="Calibri" panose="020F0502020204030204" pitchFamily="34" charset="0"/>
                      </a:endParaRPr>
                    </a:p>
                  </a:txBody>
                  <a:tcPr marL="8774" marR="8774" marT="8774" marB="0" anchor="b"/>
                </a:tc>
                <a:tc>
                  <a:txBody>
                    <a:bodyPr/>
                    <a:lstStyle/>
                    <a:p>
                      <a:pPr algn="r" fontAlgn="b"/>
                      <a:r>
                        <a:rPr lang="en-US" sz="1100" u="none" strike="noStrike">
                          <a:effectLst/>
                        </a:rPr>
                        <a:t>0.96482814</a:t>
                      </a:r>
                      <a:endParaRPr lang="en-US" sz="1100" b="0" i="0" u="none" strike="noStrike">
                        <a:solidFill>
                          <a:srgbClr val="000000"/>
                        </a:solidFill>
                        <a:effectLst/>
                        <a:latin typeface="Calibri" panose="020F0502020204030204" pitchFamily="34" charset="0"/>
                      </a:endParaRPr>
                    </a:p>
                  </a:txBody>
                  <a:tcPr marL="8774" marR="8774" marT="8774" marB="0" anchor="b"/>
                </a:tc>
                <a:extLst>
                  <a:ext uri="{0D108BD9-81ED-4DB2-BD59-A6C34878D82A}">
                    <a16:rowId xmlns:a16="http://schemas.microsoft.com/office/drawing/2014/main" val="4063534017"/>
                  </a:ext>
                </a:extLst>
              </a:tr>
              <a:tr h="187179">
                <a:tc>
                  <a:txBody>
                    <a:bodyPr/>
                    <a:lstStyle/>
                    <a:p>
                      <a:pPr algn="l" fontAlgn="b"/>
                      <a:r>
                        <a:rPr lang="en-US" sz="1100" u="none" strike="noStrike">
                          <a:effectLst/>
                        </a:rPr>
                        <a:t>X</a:t>
                      </a:r>
                      <a:endParaRPr lang="en-US" sz="1100" b="0" i="0" u="none" strike="noStrike">
                        <a:solidFill>
                          <a:srgbClr val="000000"/>
                        </a:solidFill>
                        <a:effectLst/>
                        <a:latin typeface="Calibri" panose="020F0502020204030204" pitchFamily="34" charset="0"/>
                      </a:endParaRPr>
                    </a:p>
                  </a:txBody>
                  <a:tcPr marL="8774" marR="8774" marT="8774" marB="0" anchor="b"/>
                </a:tc>
                <a:tc>
                  <a:txBody>
                    <a:bodyPr/>
                    <a:lstStyle/>
                    <a:p>
                      <a:pPr algn="r" fontAlgn="b"/>
                      <a:r>
                        <a:rPr lang="en-US" sz="1100" u="none" strike="noStrike">
                          <a:effectLst/>
                        </a:rPr>
                        <a:t>12.82</a:t>
                      </a:r>
                      <a:endParaRPr lang="en-US" sz="1100" b="0" i="0" u="none" strike="noStrike">
                        <a:solidFill>
                          <a:srgbClr val="000000"/>
                        </a:solidFill>
                        <a:effectLst/>
                        <a:latin typeface="Calibri" panose="020F0502020204030204" pitchFamily="34" charset="0"/>
                      </a:endParaRPr>
                    </a:p>
                  </a:txBody>
                  <a:tcPr marL="8774" marR="8774" marT="8774" marB="0" anchor="b"/>
                </a:tc>
                <a:tc>
                  <a:txBody>
                    <a:bodyPr/>
                    <a:lstStyle/>
                    <a:p>
                      <a:pPr algn="r" fontAlgn="b"/>
                      <a:r>
                        <a:rPr lang="en-US" sz="1100" u="none" strike="noStrike">
                          <a:effectLst/>
                        </a:rPr>
                        <a:t>0.94149766</a:t>
                      </a:r>
                      <a:endParaRPr lang="en-US" sz="1100" b="0" i="0" u="none" strike="noStrike">
                        <a:solidFill>
                          <a:srgbClr val="000000"/>
                        </a:solidFill>
                        <a:effectLst/>
                        <a:latin typeface="Calibri" panose="020F0502020204030204" pitchFamily="34" charset="0"/>
                      </a:endParaRPr>
                    </a:p>
                  </a:txBody>
                  <a:tcPr marL="8774" marR="8774" marT="8774" marB="0" anchor="b"/>
                </a:tc>
                <a:extLst>
                  <a:ext uri="{0D108BD9-81ED-4DB2-BD59-A6C34878D82A}">
                    <a16:rowId xmlns:a16="http://schemas.microsoft.com/office/drawing/2014/main" val="4256481220"/>
                  </a:ext>
                </a:extLst>
              </a:tr>
              <a:tr h="187179">
                <a:tc>
                  <a:txBody>
                    <a:bodyPr/>
                    <a:lstStyle/>
                    <a:p>
                      <a:pPr algn="l" fontAlgn="b"/>
                      <a:r>
                        <a:rPr lang="en-US" sz="1100" u="none" strike="noStrike">
                          <a:effectLst/>
                        </a:rPr>
                        <a:t>XI</a:t>
                      </a:r>
                      <a:endParaRPr lang="en-US" sz="1100" b="0" i="0" u="none" strike="noStrike">
                        <a:solidFill>
                          <a:srgbClr val="000000"/>
                        </a:solidFill>
                        <a:effectLst/>
                        <a:latin typeface="Calibri" panose="020F0502020204030204" pitchFamily="34" charset="0"/>
                      </a:endParaRPr>
                    </a:p>
                  </a:txBody>
                  <a:tcPr marL="8774" marR="8774" marT="8774" marB="0" anchor="b"/>
                </a:tc>
                <a:tc>
                  <a:txBody>
                    <a:bodyPr/>
                    <a:lstStyle/>
                    <a:p>
                      <a:pPr algn="r" fontAlgn="b"/>
                      <a:r>
                        <a:rPr lang="en-US" sz="1100" u="none" strike="noStrike">
                          <a:effectLst/>
                        </a:rPr>
                        <a:t>12.74</a:t>
                      </a:r>
                      <a:endParaRPr lang="en-US" sz="1100" b="0" i="0" u="none" strike="noStrike">
                        <a:solidFill>
                          <a:srgbClr val="000000"/>
                        </a:solidFill>
                        <a:effectLst/>
                        <a:latin typeface="Calibri" panose="020F0502020204030204" pitchFamily="34" charset="0"/>
                      </a:endParaRPr>
                    </a:p>
                  </a:txBody>
                  <a:tcPr marL="8774" marR="8774" marT="8774" marB="0" anchor="b"/>
                </a:tc>
                <a:tc>
                  <a:txBody>
                    <a:bodyPr/>
                    <a:lstStyle/>
                    <a:p>
                      <a:pPr algn="r" fontAlgn="b"/>
                      <a:r>
                        <a:rPr lang="en-US" sz="1100" u="none" strike="noStrike">
                          <a:effectLst/>
                        </a:rPr>
                        <a:t>0.94740973</a:t>
                      </a:r>
                      <a:endParaRPr lang="en-US" sz="1100" b="0" i="0" u="none" strike="noStrike">
                        <a:solidFill>
                          <a:srgbClr val="000000"/>
                        </a:solidFill>
                        <a:effectLst/>
                        <a:latin typeface="Calibri" panose="020F0502020204030204" pitchFamily="34" charset="0"/>
                      </a:endParaRPr>
                    </a:p>
                  </a:txBody>
                  <a:tcPr marL="8774" marR="8774" marT="8774" marB="0" anchor="b"/>
                </a:tc>
                <a:extLst>
                  <a:ext uri="{0D108BD9-81ED-4DB2-BD59-A6C34878D82A}">
                    <a16:rowId xmlns:a16="http://schemas.microsoft.com/office/drawing/2014/main" val="2382054356"/>
                  </a:ext>
                </a:extLst>
              </a:tr>
              <a:tr h="187179">
                <a:tc>
                  <a:txBody>
                    <a:bodyPr/>
                    <a:lstStyle/>
                    <a:p>
                      <a:pPr algn="l" fontAlgn="b"/>
                      <a:r>
                        <a:rPr lang="en-US" sz="1100" u="none" strike="noStrike">
                          <a:effectLst/>
                        </a:rPr>
                        <a:t>XII</a:t>
                      </a:r>
                      <a:endParaRPr lang="en-US" sz="1100" b="0" i="0" u="none" strike="noStrike">
                        <a:solidFill>
                          <a:srgbClr val="000000"/>
                        </a:solidFill>
                        <a:effectLst/>
                        <a:latin typeface="Calibri" panose="020F0502020204030204" pitchFamily="34" charset="0"/>
                      </a:endParaRPr>
                    </a:p>
                  </a:txBody>
                  <a:tcPr marL="8774" marR="8774" marT="8774" marB="0" anchor="b"/>
                </a:tc>
                <a:tc>
                  <a:txBody>
                    <a:bodyPr/>
                    <a:lstStyle/>
                    <a:p>
                      <a:pPr algn="r" fontAlgn="b"/>
                      <a:r>
                        <a:rPr lang="en-US" sz="1100" u="none" strike="noStrike">
                          <a:effectLst/>
                        </a:rPr>
                        <a:t>13.15</a:t>
                      </a:r>
                      <a:endParaRPr lang="en-US" sz="1100" b="0" i="0" u="none" strike="noStrike">
                        <a:solidFill>
                          <a:srgbClr val="000000"/>
                        </a:solidFill>
                        <a:effectLst/>
                        <a:latin typeface="Calibri" panose="020F0502020204030204" pitchFamily="34" charset="0"/>
                      </a:endParaRPr>
                    </a:p>
                  </a:txBody>
                  <a:tcPr marL="8774" marR="8774" marT="8774" marB="0" anchor="b"/>
                </a:tc>
                <a:tc>
                  <a:txBody>
                    <a:bodyPr/>
                    <a:lstStyle/>
                    <a:p>
                      <a:pPr algn="r" fontAlgn="b"/>
                      <a:r>
                        <a:rPr lang="en-US" sz="1100" u="none" strike="noStrike">
                          <a:effectLst/>
                        </a:rPr>
                        <a:t>0.91787072</a:t>
                      </a:r>
                      <a:endParaRPr lang="en-US" sz="1100" b="0" i="0" u="none" strike="noStrike">
                        <a:solidFill>
                          <a:srgbClr val="000000"/>
                        </a:solidFill>
                        <a:effectLst/>
                        <a:latin typeface="Calibri" panose="020F0502020204030204" pitchFamily="34" charset="0"/>
                      </a:endParaRPr>
                    </a:p>
                  </a:txBody>
                  <a:tcPr marL="8774" marR="8774" marT="8774" marB="0" anchor="b"/>
                </a:tc>
                <a:extLst>
                  <a:ext uri="{0D108BD9-81ED-4DB2-BD59-A6C34878D82A}">
                    <a16:rowId xmlns:a16="http://schemas.microsoft.com/office/drawing/2014/main" val="4037843690"/>
                  </a:ext>
                </a:extLst>
              </a:tr>
              <a:tr h="187179">
                <a:tc>
                  <a:txBody>
                    <a:bodyPr/>
                    <a:lstStyle/>
                    <a:p>
                      <a:pPr algn="l" fontAlgn="b"/>
                      <a:r>
                        <a:rPr lang="en-US" sz="1100" u="none" strike="noStrike">
                          <a:effectLst/>
                        </a:rPr>
                        <a:t>XIII</a:t>
                      </a:r>
                      <a:endParaRPr lang="en-US" sz="1100" b="0" i="0" u="none" strike="noStrike">
                        <a:solidFill>
                          <a:srgbClr val="000000"/>
                        </a:solidFill>
                        <a:effectLst/>
                        <a:latin typeface="Calibri" panose="020F0502020204030204" pitchFamily="34" charset="0"/>
                      </a:endParaRPr>
                    </a:p>
                  </a:txBody>
                  <a:tcPr marL="8774" marR="8774" marT="8774" marB="0" anchor="b"/>
                </a:tc>
                <a:tc>
                  <a:txBody>
                    <a:bodyPr/>
                    <a:lstStyle/>
                    <a:p>
                      <a:pPr algn="r" fontAlgn="b"/>
                      <a:r>
                        <a:rPr lang="en-US" sz="1100" u="none" strike="noStrike">
                          <a:effectLst/>
                        </a:rPr>
                        <a:t>12.99</a:t>
                      </a:r>
                      <a:endParaRPr lang="en-US" sz="1100" b="0" i="0" u="none" strike="noStrike">
                        <a:solidFill>
                          <a:srgbClr val="000000"/>
                        </a:solidFill>
                        <a:effectLst/>
                        <a:latin typeface="Calibri" panose="020F0502020204030204" pitchFamily="34" charset="0"/>
                      </a:endParaRPr>
                    </a:p>
                  </a:txBody>
                  <a:tcPr marL="8774" marR="8774" marT="8774" marB="0" anchor="b"/>
                </a:tc>
                <a:tc>
                  <a:txBody>
                    <a:bodyPr/>
                    <a:lstStyle/>
                    <a:p>
                      <a:pPr algn="r" fontAlgn="b"/>
                      <a:r>
                        <a:rPr lang="en-US" sz="1100" u="none" strike="noStrike">
                          <a:effectLst/>
                        </a:rPr>
                        <a:t>0.92917629</a:t>
                      </a:r>
                      <a:endParaRPr lang="en-US" sz="1100" b="0" i="0" u="none" strike="noStrike">
                        <a:solidFill>
                          <a:srgbClr val="000000"/>
                        </a:solidFill>
                        <a:effectLst/>
                        <a:latin typeface="Calibri" panose="020F0502020204030204" pitchFamily="34" charset="0"/>
                      </a:endParaRPr>
                    </a:p>
                  </a:txBody>
                  <a:tcPr marL="8774" marR="8774" marT="8774" marB="0" anchor="b"/>
                </a:tc>
                <a:extLst>
                  <a:ext uri="{0D108BD9-81ED-4DB2-BD59-A6C34878D82A}">
                    <a16:rowId xmlns:a16="http://schemas.microsoft.com/office/drawing/2014/main" val="395137255"/>
                  </a:ext>
                </a:extLst>
              </a:tr>
              <a:tr h="187179">
                <a:tc>
                  <a:txBody>
                    <a:bodyPr/>
                    <a:lstStyle/>
                    <a:p>
                      <a:pPr algn="l" fontAlgn="b"/>
                      <a:r>
                        <a:rPr lang="en-US" sz="1100" u="none" strike="noStrike">
                          <a:effectLst/>
                        </a:rPr>
                        <a:t>XIV</a:t>
                      </a:r>
                      <a:endParaRPr lang="en-US" sz="1100" b="0" i="0" u="none" strike="noStrike">
                        <a:solidFill>
                          <a:srgbClr val="000000"/>
                        </a:solidFill>
                        <a:effectLst/>
                        <a:latin typeface="Calibri" panose="020F0502020204030204" pitchFamily="34" charset="0"/>
                      </a:endParaRPr>
                    </a:p>
                  </a:txBody>
                  <a:tcPr marL="8774" marR="8774" marT="8774" marB="0" anchor="b"/>
                </a:tc>
                <a:tc>
                  <a:txBody>
                    <a:bodyPr/>
                    <a:lstStyle/>
                    <a:p>
                      <a:pPr algn="r" fontAlgn="b"/>
                      <a:r>
                        <a:rPr lang="en-US" sz="1100" u="none" strike="noStrike">
                          <a:effectLst/>
                        </a:rPr>
                        <a:t>12.85</a:t>
                      </a:r>
                      <a:endParaRPr lang="en-US" sz="1100" b="0" i="0" u="none" strike="noStrike">
                        <a:solidFill>
                          <a:srgbClr val="000000"/>
                        </a:solidFill>
                        <a:effectLst/>
                        <a:latin typeface="Calibri" panose="020F0502020204030204" pitchFamily="34" charset="0"/>
                      </a:endParaRPr>
                    </a:p>
                  </a:txBody>
                  <a:tcPr marL="8774" marR="8774" marT="8774" marB="0" anchor="b"/>
                </a:tc>
                <a:tc>
                  <a:txBody>
                    <a:bodyPr/>
                    <a:lstStyle/>
                    <a:p>
                      <a:pPr algn="r" fontAlgn="b"/>
                      <a:r>
                        <a:rPr lang="en-US" sz="1100" u="none" strike="noStrike">
                          <a:effectLst/>
                        </a:rPr>
                        <a:t>0.93929961</a:t>
                      </a:r>
                      <a:endParaRPr lang="en-US" sz="1100" b="0" i="0" u="none" strike="noStrike">
                        <a:solidFill>
                          <a:srgbClr val="000000"/>
                        </a:solidFill>
                        <a:effectLst/>
                        <a:latin typeface="Calibri" panose="020F0502020204030204" pitchFamily="34" charset="0"/>
                      </a:endParaRPr>
                    </a:p>
                  </a:txBody>
                  <a:tcPr marL="8774" marR="8774" marT="8774" marB="0" anchor="b"/>
                </a:tc>
                <a:extLst>
                  <a:ext uri="{0D108BD9-81ED-4DB2-BD59-A6C34878D82A}">
                    <a16:rowId xmlns:a16="http://schemas.microsoft.com/office/drawing/2014/main" val="2177284833"/>
                  </a:ext>
                </a:extLst>
              </a:tr>
              <a:tr h="187179">
                <a:tc>
                  <a:txBody>
                    <a:bodyPr/>
                    <a:lstStyle/>
                    <a:p>
                      <a:pPr algn="l" fontAlgn="b"/>
                      <a:r>
                        <a:rPr lang="en-US" sz="1100" u="none" strike="noStrike">
                          <a:effectLst/>
                        </a:rPr>
                        <a:t>XV</a:t>
                      </a:r>
                      <a:endParaRPr lang="en-US" sz="1100" b="0" i="0" u="none" strike="noStrike">
                        <a:solidFill>
                          <a:srgbClr val="000000"/>
                        </a:solidFill>
                        <a:effectLst/>
                        <a:latin typeface="Calibri" panose="020F0502020204030204" pitchFamily="34" charset="0"/>
                      </a:endParaRPr>
                    </a:p>
                  </a:txBody>
                  <a:tcPr marL="8774" marR="8774" marT="8774" marB="0" anchor="b"/>
                </a:tc>
                <a:tc>
                  <a:txBody>
                    <a:bodyPr/>
                    <a:lstStyle/>
                    <a:p>
                      <a:pPr algn="r" fontAlgn="b"/>
                      <a:r>
                        <a:rPr lang="en-US" sz="1100" u="none" strike="noStrike">
                          <a:effectLst/>
                        </a:rPr>
                        <a:t>13.16</a:t>
                      </a:r>
                      <a:endParaRPr lang="en-US" sz="1100" b="0" i="0" u="none" strike="noStrike">
                        <a:solidFill>
                          <a:srgbClr val="000000"/>
                        </a:solidFill>
                        <a:effectLst/>
                        <a:latin typeface="Calibri" panose="020F0502020204030204" pitchFamily="34" charset="0"/>
                      </a:endParaRPr>
                    </a:p>
                  </a:txBody>
                  <a:tcPr marL="8774" marR="8774" marT="8774" marB="0" anchor="b"/>
                </a:tc>
                <a:tc>
                  <a:txBody>
                    <a:bodyPr/>
                    <a:lstStyle/>
                    <a:p>
                      <a:pPr algn="r" fontAlgn="b"/>
                      <a:r>
                        <a:rPr lang="en-US" sz="1100" u="none" strike="noStrike">
                          <a:effectLst/>
                        </a:rPr>
                        <a:t>0.91717325</a:t>
                      </a:r>
                      <a:endParaRPr lang="en-US" sz="1100" b="0" i="0" u="none" strike="noStrike">
                        <a:solidFill>
                          <a:srgbClr val="000000"/>
                        </a:solidFill>
                        <a:effectLst/>
                        <a:latin typeface="Calibri" panose="020F0502020204030204" pitchFamily="34" charset="0"/>
                      </a:endParaRPr>
                    </a:p>
                  </a:txBody>
                  <a:tcPr marL="8774" marR="8774" marT="8774" marB="0" anchor="b"/>
                </a:tc>
                <a:extLst>
                  <a:ext uri="{0D108BD9-81ED-4DB2-BD59-A6C34878D82A}">
                    <a16:rowId xmlns:a16="http://schemas.microsoft.com/office/drawing/2014/main" val="1035860600"/>
                  </a:ext>
                </a:extLst>
              </a:tr>
              <a:tr h="187179">
                <a:tc>
                  <a:txBody>
                    <a:bodyPr/>
                    <a:lstStyle/>
                    <a:p>
                      <a:pPr algn="l" fontAlgn="b"/>
                      <a:r>
                        <a:rPr lang="en-US" sz="1100" u="none" strike="noStrike">
                          <a:effectLst/>
                        </a:rPr>
                        <a:t>XVI</a:t>
                      </a:r>
                      <a:endParaRPr lang="en-US" sz="1100" b="0" i="0" u="none" strike="noStrike">
                        <a:solidFill>
                          <a:srgbClr val="000000"/>
                        </a:solidFill>
                        <a:effectLst/>
                        <a:latin typeface="Calibri" panose="020F0502020204030204" pitchFamily="34" charset="0"/>
                      </a:endParaRPr>
                    </a:p>
                  </a:txBody>
                  <a:tcPr marL="8774" marR="8774" marT="8774" marB="0" anchor="b"/>
                </a:tc>
                <a:tc>
                  <a:txBody>
                    <a:bodyPr/>
                    <a:lstStyle/>
                    <a:p>
                      <a:pPr algn="r" fontAlgn="b"/>
                      <a:r>
                        <a:rPr lang="en-US" sz="1100" u="none" strike="noStrike">
                          <a:effectLst/>
                        </a:rPr>
                        <a:t>13.02</a:t>
                      </a:r>
                      <a:endParaRPr lang="en-US" sz="1100" b="0" i="0" u="none" strike="noStrike">
                        <a:solidFill>
                          <a:srgbClr val="000000"/>
                        </a:solidFill>
                        <a:effectLst/>
                        <a:latin typeface="Calibri" panose="020F0502020204030204" pitchFamily="34" charset="0"/>
                      </a:endParaRPr>
                    </a:p>
                  </a:txBody>
                  <a:tcPr marL="8774" marR="8774" marT="8774" marB="0" anchor="b"/>
                </a:tc>
                <a:tc>
                  <a:txBody>
                    <a:bodyPr/>
                    <a:lstStyle/>
                    <a:p>
                      <a:pPr algn="r" fontAlgn="b"/>
                      <a:r>
                        <a:rPr lang="en-US" sz="1100" u="none" strike="noStrike" dirty="0">
                          <a:effectLst/>
                        </a:rPr>
                        <a:t>0.92703533</a:t>
                      </a:r>
                      <a:endParaRPr lang="en-US" sz="1100" b="0" i="0" u="none" strike="noStrike" dirty="0">
                        <a:solidFill>
                          <a:srgbClr val="000000"/>
                        </a:solidFill>
                        <a:effectLst/>
                        <a:latin typeface="Calibri" panose="020F0502020204030204" pitchFamily="34" charset="0"/>
                      </a:endParaRPr>
                    </a:p>
                  </a:txBody>
                  <a:tcPr marL="8774" marR="8774" marT="8774" marB="0" anchor="b"/>
                </a:tc>
                <a:extLst>
                  <a:ext uri="{0D108BD9-81ED-4DB2-BD59-A6C34878D82A}">
                    <a16:rowId xmlns:a16="http://schemas.microsoft.com/office/drawing/2014/main" val="4165894936"/>
                  </a:ext>
                </a:extLst>
              </a:tr>
            </a:tbl>
          </a:graphicData>
        </a:graphic>
      </p:graphicFrame>
    </p:spTree>
    <p:extLst>
      <p:ext uri="{BB962C8B-B14F-4D97-AF65-F5344CB8AC3E}">
        <p14:creationId xmlns:p14="http://schemas.microsoft.com/office/powerpoint/2010/main" val="19594796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B3E3EEB1-19C4-ED48-B0B3-3D88DDE876D9}"/>
              </a:ext>
            </a:extLst>
          </p:cNvPr>
          <p:cNvGraphicFramePr>
            <a:graphicFrameLocks noGrp="1"/>
          </p:cNvGraphicFramePr>
          <p:nvPr/>
        </p:nvGraphicFramePr>
        <p:xfrm>
          <a:off x="3754437" y="382588"/>
          <a:ext cx="4560888" cy="6458518"/>
        </p:xfrm>
        <a:graphic>
          <a:graphicData uri="http://schemas.openxmlformats.org/drawingml/2006/table">
            <a:tbl>
              <a:tblPr>
                <a:tableStyleId>{5C22544A-7EE6-4342-B048-85BDC9FD1C3A}</a:tableStyleId>
              </a:tblPr>
              <a:tblGrid>
                <a:gridCol w="1520296">
                  <a:extLst>
                    <a:ext uri="{9D8B030D-6E8A-4147-A177-3AD203B41FA5}">
                      <a16:colId xmlns:a16="http://schemas.microsoft.com/office/drawing/2014/main" val="3624078325"/>
                    </a:ext>
                  </a:extLst>
                </a:gridCol>
                <a:gridCol w="1520296">
                  <a:extLst>
                    <a:ext uri="{9D8B030D-6E8A-4147-A177-3AD203B41FA5}">
                      <a16:colId xmlns:a16="http://schemas.microsoft.com/office/drawing/2014/main" val="1230258489"/>
                    </a:ext>
                  </a:extLst>
                </a:gridCol>
                <a:gridCol w="1520296">
                  <a:extLst>
                    <a:ext uri="{9D8B030D-6E8A-4147-A177-3AD203B41FA5}">
                      <a16:colId xmlns:a16="http://schemas.microsoft.com/office/drawing/2014/main" val="2838233123"/>
                    </a:ext>
                  </a:extLst>
                </a:gridCol>
              </a:tblGrid>
              <a:tr h="0">
                <a:tc>
                  <a:txBody>
                    <a:bodyPr/>
                    <a:lstStyle/>
                    <a:p>
                      <a:pPr algn="l" fontAlgn="b"/>
                      <a:r>
                        <a:rPr lang="en-US" sz="1800" u="none" strike="noStrike" dirty="0">
                          <a:effectLst/>
                        </a:rPr>
                        <a:t>Disomic Chromosome</a:t>
                      </a:r>
                      <a:endParaRPr lang="en-US" sz="1800" b="0" i="0" u="none" strike="noStrike" dirty="0">
                        <a:solidFill>
                          <a:srgbClr val="000000"/>
                        </a:solidFill>
                        <a:effectLst/>
                        <a:latin typeface="Calibri" panose="020F0502020204030204" pitchFamily="34" charset="0"/>
                      </a:endParaRPr>
                    </a:p>
                  </a:txBody>
                  <a:tcPr marL="8774" marR="8774" marT="8774" marB="0" anchor="b"/>
                </a:tc>
                <a:tc>
                  <a:txBody>
                    <a:bodyPr/>
                    <a:lstStyle/>
                    <a:p>
                      <a:pPr algn="l" fontAlgn="b"/>
                      <a:r>
                        <a:rPr lang="en-US" sz="1800" u="none" strike="noStrike">
                          <a:effectLst/>
                        </a:rPr>
                        <a:t>New Total (Mb)</a:t>
                      </a:r>
                      <a:endParaRPr lang="en-US" sz="1800" b="0" i="0" u="none" strike="noStrike">
                        <a:solidFill>
                          <a:srgbClr val="000000"/>
                        </a:solidFill>
                        <a:effectLst/>
                        <a:latin typeface="Calibri" panose="020F0502020204030204" pitchFamily="34" charset="0"/>
                      </a:endParaRPr>
                    </a:p>
                  </a:txBody>
                  <a:tcPr marL="8774" marR="8774" marT="8774" marB="0" anchor="b"/>
                </a:tc>
                <a:tc>
                  <a:txBody>
                    <a:bodyPr/>
                    <a:lstStyle/>
                    <a:p>
                      <a:pPr algn="l" fontAlgn="b"/>
                      <a:r>
                        <a:rPr lang="en-US" sz="1800" u="none" strike="noStrike">
                          <a:effectLst/>
                        </a:rPr>
                        <a:t>Expected median/mode of ratio of gene expression when compared to euploid</a:t>
                      </a:r>
                      <a:endParaRPr lang="en-US" sz="1800" b="0" i="0" u="none" strike="noStrike">
                        <a:solidFill>
                          <a:srgbClr val="000000"/>
                        </a:solidFill>
                        <a:effectLst/>
                        <a:latin typeface="Calibri" panose="020F0502020204030204" pitchFamily="34" charset="0"/>
                      </a:endParaRPr>
                    </a:p>
                  </a:txBody>
                  <a:tcPr marL="8774" marR="8774" marT="8774" marB="0" anchor="b"/>
                </a:tc>
                <a:extLst>
                  <a:ext uri="{0D108BD9-81ED-4DB2-BD59-A6C34878D82A}">
                    <a16:rowId xmlns:a16="http://schemas.microsoft.com/office/drawing/2014/main" val="73664039"/>
                  </a:ext>
                </a:extLst>
              </a:tr>
              <a:tr h="270560">
                <a:tc>
                  <a:txBody>
                    <a:bodyPr/>
                    <a:lstStyle/>
                    <a:p>
                      <a:pPr algn="l" fontAlgn="b"/>
                      <a:r>
                        <a:rPr lang="en-US" sz="1800" u="none" strike="noStrike">
                          <a:effectLst/>
                        </a:rPr>
                        <a:t>I</a:t>
                      </a:r>
                      <a:endParaRPr lang="en-US" sz="1800" b="0" i="0" u="none" strike="noStrike">
                        <a:solidFill>
                          <a:srgbClr val="000000"/>
                        </a:solidFill>
                        <a:effectLst/>
                        <a:latin typeface="Calibri" panose="020F0502020204030204" pitchFamily="34" charset="0"/>
                      </a:endParaRPr>
                    </a:p>
                  </a:txBody>
                  <a:tcPr marL="8774" marR="8774" marT="8774" marB="0" anchor="b"/>
                </a:tc>
                <a:tc>
                  <a:txBody>
                    <a:bodyPr/>
                    <a:lstStyle/>
                    <a:p>
                      <a:pPr algn="r" fontAlgn="b"/>
                      <a:r>
                        <a:rPr lang="en-US" sz="1800" u="none" strike="noStrike">
                          <a:effectLst/>
                        </a:rPr>
                        <a:t>12.3</a:t>
                      </a:r>
                      <a:endParaRPr lang="en-US" sz="1800" b="0" i="0" u="none" strike="noStrike">
                        <a:solidFill>
                          <a:srgbClr val="000000"/>
                        </a:solidFill>
                        <a:effectLst/>
                        <a:latin typeface="Calibri" panose="020F0502020204030204" pitchFamily="34" charset="0"/>
                      </a:endParaRPr>
                    </a:p>
                  </a:txBody>
                  <a:tcPr marL="8774" marR="8774" marT="8774" marB="0" anchor="b"/>
                </a:tc>
                <a:tc>
                  <a:txBody>
                    <a:bodyPr/>
                    <a:lstStyle/>
                    <a:p>
                      <a:pPr algn="r" fontAlgn="b"/>
                      <a:r>
                        <a:rPr lang="en-US" sz="1800" u="none" strike="noStrike">
                          <a:effectLst/>
                        </a:rPr>
                        <a:t>0.98130081</a:t>
                      </a:r>
                      <a:endParaRPr lang="en-US" sz="1800" b="0" i="0" u="none" strike="noStrike">
                        <a:solidFill>
                          <a:srgbClr val="000000"/>
                        </a:solidFill>
                        <a:effectLst/>
                        <a:latin typeface="Calibri" panose="020F0502020204030204" pitchFamily="34" charset="0"/>
                      </a:endParaRPr>
                    </a:p>
                  </a:txBody>
                  <a:tcPr marL="8774" marR="8774" marT="8774" marB="0" anchor="b"/>
                </a:tc>
                <a:extLst>
                  <a:ext uri="{0D108BD9-81ED-4DB2-BD59-A6C34878D82A}">
                    <a16:rowId xmlns:a16="http://schemas.microsoft.com/office/drawing/2014/main" val="1611174575"/>
                  </a:ext>
                </a:extLst>
              </a:tr>
              <a:tr h="270560">
                <a:tc>
                  <a:txBody>
                    <a:bodyPr/>
                    <a:lstStyle/>
                    <a:p>
                      <a:pPr algn="l" fontAlgn="b"/>
                      <a:r>
                        <a:rPr lang="en-US" sz="1800" u="none" strike="noStrike">
                          <a:effectLst/>
                        </a:rPr>
                        <a:t>II</a:t>
                      </a:r>
                      <a:endParaRPr lang="en-US" sz="1800" b="0" i="0" u="none" strike="noStrike">
                        <a:solidFill>
                          <a:srgbClr val="000000"/>
                        </a:solidFill>
                        <a:effectLst/>
                        <a:latin typeface="Calibri" panose="020F0502020204030204" pitchFamily="34" charset="0"/>
                      </a:endParaRPr>
                    </a:p>
                  </a:txBody>
                  <a:tcPr marL="8774" marR="8774" marT="8774" marB="0" anchor="b"/>
                </a:tc>
                <a:tc>
                  <a:txBody>
                    <a:bodyPr/>
                    <a:lstStyle/>
                    <a:p>
                      <a:pPr algn="r" fontAlgn="b"/>
                      <a:r>
                        <a:rPr lang="en-US" sz="1800" u="none" strike="noStrike">
                          <a:effectLst/>
                        </a:rPr>
                        <a:t>12.88</a:t>
                      </a:r>
                      <a:endParaRPr lang="en-US" sz="1800" b="0" i="0" u="none" strike="noStrike">
                        <a:solidFill>
                          <a:srgbClr val="000000"/>
                        </a:solidFill>
                        <a:effectLst/>
                        <a:latin typeface="Calibri" panose="020F0502020204030204" pitchFamily="34" charset="0"/>
                      </a:endParaRPr>
                    </a:p>
                  </a:txBody>
                  <a:tcPr marL="8774" marR="8774" marT="8774" marB="0" anchor="b"/>
                </a:tc>
                <a:tc>
                  <a:txBody>
                    <a:bodyPr/>
                    <a:lstStyle/>
                    <a:p>
                      <a:pPr algn="r" fontAlgn="b"/>
                      <a:r>
                        <a:rPr lang="en-US" sz="1800" u="none" strike="noStrike">
                          <a:effectLst/>
                        </a:rPr>
                        <a:t>0.9371118</a:t>
                      </a:r>
                      <a:endParaRPr lang="en-US" sz="1800" b="0" i="0" u="none" strike="noStrike">
                        <a:solidFill>
                          <a:srgbClr val="000000"/>
                        </a:solidFill>
                        <a:effectLst/>
                        <a:latin typeface="Calibri" panose="020F0502020204030204" pitchFamily="34" charset="0"/>
                      </a:endParaRPr>
                    </a:p>
                  </a:txBody>
                  <a:tcPr marL="8774" marR="8774" marT="8774" marB="0" anchor="b"/>
                </a:tc>
                <a:extLst>
                  <a:ext uri="{0D108BD9-81ED-4DB2-BD59-A6C34878D82A}">
                    <a16:rowId xmlns:a16="http://schemas.microsoft.com/office/drawing/2014/main" val="3932646393"/>
                  </a:ext>
                </a:extLst>
              </a:tr>
              <a:tr h="270560">
                <a:tc>
                  <a:txBody>
                    <a:bodyPr/>
                    <a:lstStyle/>
                    <a:p>
                      <a:pPr algn="l" fontAlgn="b"/>
                      <a:r>
                        <a:rPr lang="en-US" sz="1800" u="none" strike="noStrike">
                          <a:effectLst/>
                        </a:rPr>
                        <a:t>III</a:t>
                      </a:r>
                      <a:endParaRPr lang="en-US" sz="1800" b="0" i="0" u="none" strike="noStrike">
                        <a:solidFill>
                          <a:srgbClr val="000000"/>
                        </a:solidFill>
                        <a:effectLst/>
                        <a:latin typeface="Calibri" panose="020F0502020204030204" pitchFamily="34" charset="0"/>
                      </a:endParaRPr>
                    </a:p>
                  </a:txBody>
                  <a:tcPr marL="8774" marR="8774" marT="8774" marB="0" anchor="b"/>
                </a:tc>
                <a:tc>
                  <a:txBody>
                    <a:bodyPr/>
                    <a:lstStyle/>
                    <a:p>
                      <a:pPr algn="r" fontAlgn="b"/>
                      <a:r>
                        <a:rPr lang="en-US" sz="1800" u="none" strike="noStrike">
                          <a:effectLst/>
                        </a:rPr>
                        <a:t>12.39</a:t>
                      </a:r>
                      <a:endParaRPr lang="en-US" sz="1800" b="0" i="0" u="none" strike="noStrike">
                        <a:solidFill>
                          <a:srgbClr val="000000"/>
                        </a:solidFill>
                        <a:effectLst/>
                        <a:latin typeface="Calibri" panose="020F0502020204030204" pitchFamily="34" charset="0"/>
                      </a:endParaRPr>
                    </a:p>
                  </a:txBody>
                  <a:tcPr marL="8774" marR="8774" marT="8774" marB="0" anchor="b"/>
                </a:tc>
                <a:tc>
                  <a:txBody>
                    <a:bodyPr/>
                    <a:lstStyle/>
                    <a:p>
                      <a:pPr algn="r" fontAlgn="b"/>
                      <a:r>
                        <a:rPr lang="en-US" sz="1800" u="none" strike="noStrike">
                          <a:effectLst/>
                        </a:rPr>
                        <a:t>0.97417272</a:t>
                      </a:r>
                      <a:endParaRPr lang="en-US" sz="1800" b="0" i="0" u="none" strike="noStrike">
                        <a:solidFill>
                          <a:srgbClr val="000000"/>
                        </a:solidFill>
                        <a:effectLst/>
                        <a:latin typeface="Calibri" panose="020F0502020204030204" pitchFamily="34" charset="0"/>
                      </a:endParaRPr>
                    </a:p>
                  </a:txBody>
                  <a:tcPr marL="8774" marR="8774" marT="8774" marB="0" anchor="b"/>
                </a:tc>
                <a:extLst>
                  <a:ext uri="{0D108BD9-81ED-4DB2-BD59-A6C34878D82A}">
                    <a16:rowId xmlns:a16="http://schemas.microsoft.com/office/drawing/2014/main" val="1969789432"/>
                  </a:ext>
                </a:extLst>
              </a:tr>
              <a:tr h="270560">
                <a:tc>
                  <a:txBody>
                    <a:bodyPr/>
                    <a:lstStyle/>
                    <a:p>
                      <a:pPr algn="l" fontAlgn="b"/>
                      <a:r>
                        <a:rPr lang="en-US" sz="1800" u="none" strike="noStrike">
                          <a:effectLst/>
                        </a:rPr>
                        <a:t>IV</a:t>
                      </a:r>
                      <a:endParaRPr lang="en-US" sz="1800" b="0" i="0" u="none" strike="noStrike">
                        <a:solidFill>
                          <a:srgbClr val="000000"/>
                        </a:solidFill>
                        <a:effectLst/>
                        <a:latin typeface="Calibri" panose="020F0502020204030204" pitchFamily="34" charset="0"/>
                      </a:endParaRPr>
                    </a:p>
                  </a:txBody>
                  <a:tcPr marL="8774" marR="8774" marT="8774" marB="0" anchor="b"/>
                </a:tc>
                <a:tc>
                  <a:txBody>
                    <a:bodyPr/>
                    <a:lstStyle/>
                    <a:p>
                      <a:pPr algn="r" fontAlgn="b"/>
                      <a:r>
                        <a:rPr lang="en-US" sz="1800" u="none" strike="noStrike">
                          <a:effectLst/>
                        </a:rPr>
                        <a:t>13.6</a:t>
                      </a:r>
                      <a:endParaRPr lang="en-US" sz="1800" b="0" i="0" u="none" strike="noStrike">
                        <a:solidFill>
                          <a:srgbClr val="000000"/>
                        </a:solidFill>
                        <a:effectLst/>
                        <a:latin typeface="Calibri" panose="020F0502020204030204" pitchFamily="34" charset="0"/>
                      </a:endParaRPr>
                    </a:p>
                  </a:txBody>
                  <a:tcPr marL="8774" marR="8774" marT="8774" marB="0" anchor="b"/>
                </a:tc>
                <a:tc>
                  <a:txBody>
                    <a:bodyPr/>
                    <a:lstStyle/>
                    <a:p>
                      <a:pPr algn="r" fontAlgn="b"/>
                      <a:r>
                        <a:rPr lang="en-US" sz="1800" u="none" strike="noStrike">
                          <a:effectLst/>
                        </a:rPr>
                        <a:t>0.8875</a:t>
                      </a:r>
                      <a:endParaRPr lang="en-US" sz="1800" b="0" i="0" u="none" strike="noStrike">
                        <a:solidFill>
                          <a:srgbClr val="000000"/>
                        </a:solidFill>
                        <a:effectLst/>
                        <a:latin typeface="Calibri" panose="020F0502020204030204" pitchFamily="34" charset="0"/>
                      </a:endParaRPr>
                    </a:p>
                  </a:txBody>
                  <a:tcPr marL="8774" marR="8774" marT="8774" marB="0" anchor="b"/>
                </a:tc>
                <a:extLst>
                  <a:ext uri="{0D108BD9-81ED-4DB2-BD59-A6C34878D82A}">
                    <a16:rowId xmlns:a16="http://schemas.microsoft.com/office/drawing/2014/main" val="2914333324"/>
                  </a:ext>
                </a:extLst>
              </a:tr>
              <a:tr h="270560">
                <a:tc>
                  <a:txBody>
                    <a:bodyPr/>
                    <a:lstStyle/>
                    <a:p>
                      <a:pPr algn="l" fontAlgn="b"/>
                      <a:r>
                        <a:rPr lang="en-US" sz="1800" u="none" strike="noStrike">
                          <a:effectLst/>
                        </a:rPr>
                        <a:t>V</a:t>
                      </a:r>
                      <a:endParaRPr lang="en-US" sz="1800" b="0" i="0" u="none" strike="noStrike">
                        <a:solidFill>
                          <a:srgbClr val="000000"/>
                        </a:solidFill>
                        <a:effectLst/>
                        <a:latin typeface="Calibri" panose="020F0502020204030204" pitchFamily="34" charset="0"/>
                      </a:endParaRPr>
                    </a:p>
                  </a:txBody>
                  <a:tcPr marL="8774" marR="8774" marT="8774" marB="0" anchor="b"/>
                </a:tc>
                <a:tc>
                  <a:txBody>
                    <a:bodyPr/>
                    <a:lstStyle/>
                    <a:p>
                      <a:pPr algn="r" fontAlgn="b"/>
                      <a:r>
                        <a:rPr lang="en-US" sz="1800" u="none" strike="noStrike">
                          <a:effectLst/>
                        </a:rPr>
                        <a:t>12.65</a:t>
                      </a:r>
                      <a:endParaRPr lang="en-US" sz="1800" b="0" i="0" u="none" strike="noStrike">
                        <a:solidFill>
                          <a:srgbClr val="000000"/>
                        </a:solidFill>
                        <a:effectLst/>
                        <a:latin typeface="Calibri" panose="020F0502020204030204" pitchFamily="34" charset="0"/>
                      </a:endParaRPr>
                    </a:p>
                  </a:txBody>
                  <a:tcPr marL="8774" marR="8774" marT="8774" marB="0" anchor="b"/>
                </a:tc>
                <a:tc>
                  <a:txBody>
                    <a:bodyPr/>
                    <a:lstStyle/>
                    <a:p>
                      <a:pPr algn="r" fontAlgn="b"/>
                      <a:r>
                        <a:rPr lang="en-US" sz="1800" u="none" strike="noStrike">
                          <a:effectLst/>
                        </a:rPr>
                        <a:t>0.9541502</a:t>
                      </a:r>
                      <a:endParaRPr lang="en-US" sz="1800" b="0" i="0" u="none" strike="noStrike">
                        <a:solidFill>
                          <a:srgbClr val="000000"/>
                        </a:solidFill>
                        <a:effectLst/>
                        <a:latin typeface="Calibri" panose="020F0502020204030204" pitchFamily="34" charset="0"/>
                      </a:endParaRPr>
                    </a:p>
                  </a:txBody>
                  <a:tcPr marL="8774" marR="8774" marT="8774" marB="0" anchor="b"/>
                </a:tc>
                <a:extLst>
                  <a:ext uri="{0D108BD9-81ED-4DB2-BD59-A6C34878D82A}">
                    <a16:rowId xmlns:a16="http://schemas.microsoft.com/office/drawing/2014/main" val="3705358121"/>
                  </a:ext>
                </a:extLst>
              </a:tr>
              <a:tr h="270560">
                <a:tc>
                  <a:txBody>
                    <a:bodyPr/>
                    <a:lstStyle/>
                    <a:p>
                      <a:pPr algn="l" fontAlgn="b"/>
                      <a:r>
                        <a:rPr lang="en-US" sz="1800" u="none" strike="noStrike">
                          <a:effectLst/>
                        </a:rPr>
                        <a:t>VI</a:t>
                      </a:r>
                      <a:endParaRPr lang="en-US" sz="1800" b="0" i="0" u="none" strike="noStrike">
                        <a:solidFill>
                          <a:srgbClr val="000000"/>
                        </a:solidFill>
                        <a:effectLst/>
                        <a:latin typeface="Calibri" panose="020F0502020204030204" pitchFamily="34" charset="0"/>
                      </a:endParaRPr>
                    </a:p>
                  </a:txBody>
                  <a:tcPr marL="8774" marR="8774" marT="8774" marB="0" anchor="b"/>
                </a:tc>
                <a:tc>
                  <a:txBody>
                    <a:bodyPr/>
                    <a:lstStyle/>
                    <a:p>
                      <a:pPr algn="r" fontAlgn="b"/>
                      <a:r>
                        <a:rPr lang="en-US" sz="1800" u="none" strike="noStrike">
                          <a:effectLst/>
                        </a:rPr>
                        <a:t>12.34</a:t>
                      </a:r>
                      <a:endParaRPr lang="en-US" sz="1800" b="0" i="0" u="none" strike="noStrike">
                        <a:solidFill>
                          <a:srgbClr val="000000"/>
                        </a:solidFill>
                        <a:effectLst/>
                        <a:latin typeface="Calibri" panose="020F0502020204030204" pitchFamily="34" charset="0"/>
                      </a:endParaRPr>
                    </a:p>
                  </a:txBody>
                  <a:tcPr marL="8774" marR="8774" marT="8774" marB="0" anchor="b"/>
                </a:tc>
                <a:tc>
                  <a:txBody>
                    <a:bodyPr/>
                    <a:lstStyle/>
                    <a:p>
                      <a:pPr algn="r" fontAlgn="b"/>
                      <a:r>
                        <a:rPr lang="en-US" sz="1800" u="none" strike="noStrike">
                          <a:effectLst/>
                        </a:rPr>
                        <a:t>0.97811994</a:t>
                      </a:r>
                      <a:endParaRPr lang="en-US" sz="1800" b="0" i="0" u="none" strike="noStrike">
                        <a:solidFill>
                          <a:srgbClr val="000000"/>
                        </a:solidFill>
                        <a:effectLst/>
                        <a:latin typeface="Calibri" panose="020F0502020204030204" pitchFamily="34" charset="0"/>
                      </a:endParaRPr>
                    </a:p>
                  </a:txBody>
                  <a:tcPr marL="8774" marR="8774" marT="8774" marB="0" anchor="b"/>
                </a:tc>
                <a:extLst>
                  <a:ext uri="{0D108BD9-81ED-4DB2-BD59-A6C34878D82A}">
                    <a16:rowId xmlns:a16="http://schemas.microsoft.com/office/drawing/2014/main" val="610613734"/>
                  </a:ext>
                </a:extLst>
              </a:tr>
              <a:tr h="270560">
                <a:tc>
                  <a:txBody>
                    <a:bodyPr/>
                    <a:lstStyle/>
                    <a:p>
                      <a:pPr algn="l" fontAlgn="b"/>
                      <a:r>
                        <a:rPr lang="en-US" sz="1800" u="none" strike="noStrike">
                          <a:effectLst/>
                        </a:rPr>
                        <a:t>VII</a:t>
                      </a:r>
                      <a:endParaRPr lang="en-US" sz="1800" b="0" i="0" u="none" strike="noStrike">
                        <a:solidFill>
                          <a:srgbClr val="000000"/>
                        </a:solidFill>
                        <a:effectLst/>
                        <a:latin typeface="Calibri" panose="020F0502020204030204" pitchFamily="34" charset="0"/>
                      </a:endParaRPr>
                    </a:p>
                  </a:txBody>
                  <a:tcPr marL="8774" marR="8774" marT="8774" marB="0" anchor="b"/>
                </a:tc>
                <a:tc>
                  <a:txBody>
                    <a:bodyPr/>
                    <a:lstStyle/>
                    <a:p>
                      <a:pPr algn="r" fontAlgn="b"/>
                      <a:r>
                        <a:rPr lang="en-US" sz="1800" u="none" strike="noStrike">
                          <a:effectLst/>
                        </a:rPr>
                        <a:t>13.16</a:t>
                      </a:r>
                      <a:endParaRPr lang="en-US" sz="1800" b="0" i="0" u="none" strike="noStrike">
                        <a:solidFill>
                          <a:srgbClr val="000000"/>
                        </a:solidFill>
                        <a:effectLst/>
                        <a:latin typeface="Calibri" panose="020F0502020204030204" pitchFamily="34" charset="0"/>
                      </a:endParaRPr>
                    </a:p>
                  </a:txBody>
                  <a:tcPr marL="8774" marR="8774" marT="8774" marB="0" anchor="b"/>
                </a:tc>
                <a:tc>
                  <a:txBody>
                    <a:bodyPr/>
                    <a:lstStyle/>
                    <a:p>
                      <a:pPr algn="r" fontAlgn="b"/>
                      <a:r>
                        <a:rPr lang="en-US" sz="1800" u="none" strike="noStrike">
                          <a:effectLst/>
                        </a:rPr>
                        <a:t>0.91717325</a:t>
                      </a:r>
                      <a:endParaRPr lang="en-US" sz="1800" b="0" i="0" u="none" strike="noStrike">
                        <a:solidFill>
                          <a:srgbClr val="000000"/>
                        </a:solidFill>
                        <a:effectLst/>
                        <a:latin typeface="Calibri" panose="020F0502020204030204" pitchFamily="34" charset="0"/>
                      </a:endParaRPr>
                    </a:p>
                  </a:txBody>
                  <a:tcPr marL="8774" marR="8774" marT="8774" marB="0" anchor="b"/>
                </a:tc>
                <a:extLst>
                  <a:ext uri="{0D108BD9-81ED-4DB2-BD59-A6C34878D82A}">
                    <a16:rowId xmlns:a16="http://schemas.microsoft.com/office/drawing/2014/main" val="3254032547"/>
                  </a:ext>
                </a:extLst>
              </a:tr>
              <a:tr h="270560">
                <a:tc>
                  <a:txBody>
                    <a:bodyPr/>
                    <a:lstStyle/>
                    <a:p>
                      <a:pPr algn="l" fontAlgn="b"/>
                      <a:r>
                        <a:rPr lang="en-US" sz="1800" u="none" strike="noStrike">
                          <a:effectLst/>
                        </a:rPr>
                        <a:t>VIII</a:t>
                      </a:r>
                      <a:endParaRPr lang="en-US" sz="1800" b="0" i="0" u="none" strike="noStrike">
                        <a:solidFill>
                          <a:srgbClr val="000000"/>
                        </a:solidFill>
                        <a:effectLst/>
                        <a:latin typeface="Calibri" panose="020F0502020204030204" pitchFamily="34" charset="0"/>
                      </a:endParaRPr>
                    </a:p>
                  </a:txBody>
                  <a:tcPr marL="8774" marR="8774" marT="8774" marB="0" anchor="b"/>
                </a:tc>
                <a:tc>
                  <a:txBody>
                    <a:bodyPr/>
                    <a:lstStyle/>
                    <a:p>
                      <a:pPr algn="r" fontAlgn="b"/>
                      <a:r>
                        <a:rPr lang="en-US" sz="1800" u="none" strike="noStrike">
                          <a:effectLst/>
                        </a:rPr>
                        <a:t>12.63</a:t>
                      </a:r>
                      <a:endParaRPr lang="en-US" sz="1800" b="0" i="0" u="none" strike="noStrike">
                        <a:solidFill>
                          <a:srgbClr val="000000"/>
                        </a:solidFill>
                        <a:effectLst/>
                        <a:latin typeface="Calibri" panose="020F0502020204030204" pitchFamily="34" charset="0"/>
                      </a:endParaRPr>
                    </a:p>
                  </a:txBody>
                  <a:tcPr marL="8774" marR="8774" marT="8774" marB="0" anchor="b"/>
                </a:tc>
                <a:tc>
                  <a:txBody>
                    <a:bodyPr/>
                    <a:lstStyle/>
                    <a:p>
                      <a:pPr algn="r" fontAlgn="b"/>
                      <a:r>
                        <a:rPr lang="en-US" sz="1800" u="none" strike="noStrike">
                          <a:effectLst/>
                        </a:rPr>
                        <a:t>0.95566112</a:t>
                      </a:r>
                      <a:endParaRPr lang="en-US" sz="1800" b="0" i="0" u="none" strike="noStrike">
                        <a:solidFill>
                          <a:srgbClr val="000000"/>
                        </a:solidFill>
                        <a:effectLst/>
                        <a:latin typeface="Calibri" panose="020F0502020204030204" pitchFamily="34" charset="0"/>
                      </a:endParaRPr>
                    </a:p>
                  </a:txBody>
                  <a:tcPr marL="8774" marR="8774" marT="8774" marB="0" anchor="b"/>
                </a:tc>
                <a:extLst>
                  <a:ext uri="{0D108BD9-81ED-4DB2-BD59-A6C34878D82A}">
                    <a16:rowId xmlns:a16="http://schemas.microsoft.com/office/drawing/2014/main" val="2801492807"/>
                  </a:ext>
                </a:extLst>
              </a:tr>
              <a:tr h="270560">
                <a:tc>
                  <a:txBody>
                    <a:bodyPr/>
                    <a:lstStyle/>
                    <a:p>
                      <a:pPr algn="l" fontAlgn="b"/>
                      <a:r>
                        <a:rPr lang="en-US" sz="1800" u="none" strike="noStrike">
                          <a:effectLst/>
                        </a:rPr>
                        <a:t>IX</a:t>
                      </a:r>
                      <a:endParaRPr lang="en-US" sz="1800" b="0" i="0" u="none" strike="noStrike">
                        <a:solidFill>
                          <a:srgbClr val="000000"/>
                        </a:solidFill>
                        <a:effectLst/>
                        <a:latin typeface="Calibri" panose="020F0502020204030204" pitchFamily="34" charset="0"/>
                      </a:endParaRPr>
                    </a:p>
                  </a:txBody>
                  <a:tcPr marL="8774" marR="8774" marT="8774" marB="0" anchor="b"/>
                </a:tc>
                <a:tc>
                  <a:txBody>
                    <a:bodyPr/>
                    <a:lstStyle/>
                    <a:p>
                      <a:pPr algn="r" fontAlgn="b"/>
                      <a:r>
                        <a:rPr lang="en-US" sz="1800" u="none" strike="noStrike">
                          <a:effectLst/>
                        </a:rPr>
                        <a:t>12.51</a:t>
                      </a:r>
                      <a:endParaRPr lang="en-US" sz="1800" b="0" i="0" u="none" strike="noStrike">
                        <a:solidFill>
                          <a:srgbClr val="000000"/>
                        </a:solidFill>
                        <a:effectLst/>
                        <a:latin typeface="Calibri" panose="020F0502020204030204" pitchFamily="34" charset="0"/>
                      </a:endParaRPr>
                    </a:p>
                  </a:txBody>
                  <a:tcPr marL="8774" marR="8774" marT="8774" marB="0" anchor="b"/>
                </a:tc>
                <a:tc>
                  <a:txBody>
                    <a:bodyPr/>
                    <a:lstStyle/>
                    <a:p>
                      <a:pPr algn="r" fontAlgn="b"/>
                      <a:r>
                        <a:rPr lang="en-US" sz="1800" u="none" strike="noStrike">
                          <a:effectLst/>
                        </a:rPr>
                        <a:t>0.96482814</a:t>
                      </a:r>
                      <a:endParaRPr lang="en-US" sz="1800" b="0" i="0" u="none" strike="noStrike">
                        <a:solidFill>
                          <a:srgbClr val="000000"/>
                        </a:solidFill>
                        <a:effectLst/>
                        <a:latin typeface="Calibri" panose="020F0502020204030204" pitchFamily="34" charset="0"/>
                      </a:endParaRPr>
                    </a:p>
                  </a:txBody>
                  <a:tcPr marL="8774" marR="8774" marT="8774" marB="0" anchor="b"/>
                </a:tc>
                <a:extLst>
                  <a:ext uri="{0D108BD9-81ED-4DB2-BD59-A6C34878D82A}">
                    <a16:rowId xmlns:a16="http://schemas.microsoft.com/office/drawing/2014/main" val="4063534017"/>
                  </a:ext>
                </a:extLst>
              </a:tr>
              <a:tr h="270560">
                <a:tc>
                  <a:txBody>
                    <a:bodyPr/>
                    <a:lstStyle/>
                    <a:p>
                      <a:pPr algn="l" fontAlgn="b"/>
                      <a:r>
                        <a:rPr lang="en-US" sz="1800" u="none" strike="noStrike">
                          <a:effectLst/>
                        </a:rPr>
                        <a:t>X</a:t>
                      </a:r>
                      <a:endParaRPr lang="en-US" sz="1800" b="0" i="0" u="none" strike="noStrike">
                        <a:solidFill>
                          <a:srgbClr val="000000"/>
                        </a:solidFill>
                        <a:effectLst/>
                        <a:latin typeface="Calibri" panose="020F0502020204030204" pitchFamily="34" charset="0"/>
                      </a:endParaRPr>
                    </a:p>
                  </a:txBody>
                  <a:tcPr marL="8774" marR="8774" marT="8774" marB="0" anchor="b"/>
                </a:tc>
                <a:tc>
                  <a:txBody>
                    <a:bodyPr/>
                    <a:lstStyle/>
                    <a:p>
                      <a:pPr algn="r" fontAlgn="b"/>
                      <a:r>
                        <a:rPr lang="en-US" sz="1800" u="none" strike="noStrike">
                          <a:effectLst/>
                        </a:rPr>
                        <a:t>12.82</a:t>
                      </a:r>
                      <a:endParaRPr lang="en-US" sz="1800" b="0" i="0" u="none" strike="noStrike">
                        <a:solidFill>
                          <a:srgbClr val="000000"/>
                        </a:solidFill>
                        <a:effectLst/>
                        <a:latin typeface="Calibri" panose="020F0502020204030204" pitchFamily="34" charset="0"/>
                      </a:endParaRPr>
                    </a:p>
                  </a:txBody>
                  <a:tcPr marL="8774" marR="8774" marT="8774" marB="0" anchor="b"/>
                </a:tc>
                <a:tc>
                  <a:txBody>
                    <a:bodyPr/>
                    <a:lstStyle/>
                    <a:p>
                      <a:pPr algn="r" fontAlgn="b"/>
                      <a:r>
                        <a:rPr lang="en-US" sz="1800" u="none" strike="noStrike">
                          <a:effectLst/>
                        </a:rPr>
                        <a:t>0.94149766</a:t>
                      </a:r>
                      <a:endParaRPr lang="en-US" sz="1800" b="0" i="0" u="none" strike="noStrike">
                        <a:solidFill>
                          <a:srgbClr val="000000"/>
                        </a:solidFill>
                        <a:effectLst/>
                        <a:latin typeface="Calibri" panose="020F0502020204030204" pitchFamily="34" charset="0"/>
                      </a:endParaRPr>
                    </a:p>
                  </a:txBody>
                  <a:tcPr marL="8774" marR="8774" marT="8774" marB="0" anchor="b"/>
                </a:tc>
                <a:extLst>
                  <a:ext uri="{0D108BD9-81ED-4DB2-BD59-A6C34878D82A}">
                    <a16:rowId xmlns:a16="http://schemas.microsoft.com/office/drawing/2014/main" val="4256481220"/>
                  </a:ext>
                </a:extLst>
              </a:tr>
              <a:tr h="270560">
                <a:tc>
                  <a:txBody>
                    <a:bodyPr/>
                    <a:lstStyle/>
                    <a:p>
                      <a:pPr algn="l" fontAlgn="b"/>
                      <a:r>
                        <a:rPr lang="en-US" sz="1800" u="none" strike="noStrike">
                          <a:effectLst/>
                        </a:rPr>
                        <a:t>XI</a:t>
                      </a:r>
                      <a:endParaRPr lang="en-US" sz="1800" b="0" i="0" u="none" strike="noStrike">
                        <a:solidFill>
                          <a:srgbClr val="000000"/>
                        </a:solidFill>
                        <a:effectLst/>
                        <a:latin typeface="Calibri" panose="020F0502020204030204" pitchFamily="34" charset="0"/>
                      </a:endParaRPr>
                    </a:p>
                  </a:txBody>
                  <a:tcPr marL="8774" marR="8774" marT="8774" marB="0" anchor="b"/>
                </a:tc>
                <a:tc>
                  <a:txBody>
                    <a:bodyPr/>
                    <a:lstStyle/>
                    <a:p>
                      <a:pPr algn="r" fontAlgn="b"/>
                      <a:r>
                        <a:rPr lang="en-US" sz="1800" u="none" strike="noStrike">
                          <a:effectLst/>
                        </a:rPr>
                        <a:t>12.74</a:t>
                      </a:r>
                      <a:endParaRPr lang="en-US" sz="1800" b="0" i="0" u="none" strike="noStrike">
                        <a:solidFill>
                          <a:srgbClr val="000000"/>
                        </a:solidFill>
                        <a:effectLst/>
                        <a:latin typeface="Calibri" panose="020F0502020204030204" pitchFamily="34" charset="0"/>
                      </a:endParaRPr>
                    </a:p>
                  </a:txBody>
                  <a:tcPr marL="8774" marR="8774" marT="8774" marB="0" anchor="b"/>
                </a:tc>
                <a:tc>
                  <a:txBody>
                    <a:bodyPr/>
                    <a:lstStyle/>
                    <a:p>
                      <a:pPr algn="r" fontAlgn="b"/>
                      <a:r>
                        <a:rPr lang="en-US" sz="1800" u="none" strike="noStrike">
                          <a:effectLst/>
                        </a:rPr>
                        <a:t>0.94740973</a:t>
                      </a:r>
                      <a:endParaRPr lang="en-US" sz="1800" b="0" i="0" u="none" strike="noStrike">
                        <a:solidFill>
                          <a:srgbClr val="000000"/>
                        </a:solidFill>
                        <a:effectLst/>
                        <a:latin typeface="Calibri" panose="020F0502020204030204" pitchFamily="34" charset="0"/>
                      </a:endParaRPr>
                    </a:p>
                  </a:txBody>
                  <a:tcPr marL="8774" marR="8774" marT="8774" marB="0" anchor="b"/>
                </a:tc>
                <a:extLst>
                  <a:ext uri="{0D108BD9-81ED-4DB2-BD59-A6C34878D82A}">
                    <a16:rowId xmlns:a16="http://schemas.microsoft.com/office/drawing/2014/main" val="2382054356"/>
                  </a:ext>
                </a:extLst>
              </a:tr>
              <a:tr h="270560">
                <a:tc>
                  <a:txBody>
                    <a:bodyPr/>
                    <a:lstStyle/>
                    <a:p>
                      <a:pPr algn="l" fontAlgn="b"/>
                      <a:r>
                        <a:rPr lang="en-US" sz="1800" u="none" strike="noStrike">
                          <a:effectLst/>
                        </a:rPr>
                        <a:t>XII</a:t>
                      </a:r>
                      <a:endParaRPr lang="en-US" sz="1800" b="0" i="0" u="none" strike="noStrike">
                        <a:solidFill>
                          <a:srgbClr val="000000"/>
                        </a:solidFill>
                        <a:effectLst/>
                        <a:latin typeface="Calibri" panose="020F0502020204030204" pitchFamily="34" charset="0"/>
                      </a:endParaRPr>
                    </a:p>
                  </a:txBody>
                  <a:tcPr marL="8774" marR="8774" marT="8774" marB="0" anchor="b"/>
                </a:tc>
                <a:tc>
                  <a:txBody>
                    <a:bodyPr/>
                    <a:lstStyle/>
                    <a:p>
                      <a:pPr algn="r" fontAlgn="b"/>
                      <a:r>
                        <a:rPr lang="en-US" sz="1800" u="none" strike="noStrike">
                          <a:effectLst/>
                        </a:rPr>
                        <a:t>13.15</a:t>
                      </a:r>
                      <a:endParaRPr lang="en-US" sz="1800" b="0" i="0" u="none" strike="noStrike">
                        <a:solidFill>
                          <a:srgbClr val="000000"/>
                        </a:solidFill>
                        <a:effectLst/>
                        <a:latin typeface="Calibri" panose="020F0502020204030204" pitchFamily="34" charset="0"/>
                      </a:endParaRPr>
                    </a:p>
                  </a:txBody>
                  <a:tcPr marL="8774" marR="8774" marT="8774" marB="0" anchor="b"/>
                </a:tc>
                <a:tc>
                  <a:txBody>
                    <a:bodyPr/>
                    <a:lstStyle/>
                    <a:p>
                      <a:pPr algn="r" fontAlgn="b"/>
                      <a:r>
                        <a:rPr lang="en-US" sz="1800" u="none" strike="noStrike">
                          <a:effectLst/>
                        </a:rPr>
                        <a:t>0.91787072</a:t>
                      </a:r>
                      <a:endParaRPr lang="en-US" sz="1800" b="0" i="0" u="none" strike="noStrike">
                        <a:solidFill>
                          <a:srgbClr val="000000"/>
                        </a:solidFill>
                        <a:effectLst/>
                        <a:latin typeface="Calibri" panose="020F0502020204030204" pitchFamily="34" charset="0"/>
                      </a:endParaRPr>
                    </a:p>
                  </a:txBody>
                  <a:tcPr marL="8774" marR="8774" marT="8774" marB="0" anchor="b"/>
                </a:tc>
                <a:extLst>
                  <a:ext uri="{0D108BD9-81ED-4DB2-BD59-A6C34878D82A}">
                    <a16:rowId xmlns:a16="http://schemas.microsoft.com/office/drawing/2014/main" val="4037843690"/>
                  </a:ext>
                </a:extLst>
              </a:tr>
              <a:tr h="270560">
                <a:tc>
                  <a:txBody>
                    <a:bodyPr/>
                    <a:lstStyle/>
                    <a:p>
                      <a:pPr algn="l" fontAlgn="b"/>
                      <a:r>
                        <a:rPr lang="en-US" sz="1800" u="none" strike="noStrike">
                          <a:effectLst/>
                        </a:rPr>
                        <a:t>XIII</a:t>
                      </a:r>
                      <a:endParaRPr lang="en-US" sz="1800" b="0" i="0" u="none" strike="noStrike">
                        <a:solidFill>
                          <a:srgbClr val="000000"/>
                        </a:solidFill>
                        <a:effectLst/>
                        <a:latin typeface="Calibri" panose="020F0502020204030204" pitchFamily="34" charset="0"/>
                      </a:endParaRPr>
                    </a:p>
                  </a:txBody>
                  <a:tcPr marL="8774" marR="8774" marT="8774" marB="0" anchor="b"/>
                </a:tc>
                <a:tc>
                  <a:txBody>
                    <a:bodyPr/>
                    <a:lstStyle/>
                    <a:p>
                      <a:pPr algn="r" fontAlgn="b"/>
                      <a:r>
                        <a:rPr lang="en-US" sz="1800" u="none" strike="noStrike">
                          <a:effectLst/>
                        </a:rPr>
                        <a:t>12.99</a:t>
                      </a:r>
                      <a:endParaRPr lang="en-US" sz="1800" b="0" i="0" u="none" strike="noStrike">
                        <a:solidFill>
                          <a:srgbClr val="000000"/>
                        </a:solidFill>
                        <a:effectLst/>
                        <a:latin typeface="Calibri" panose="020F0502020204030204" pitchFamily="34" charset="0"/>
                      </a:endParaRPr>
                    </a:p>
                  </a:txBody>
                  <a:tcPr marL="8774" marR="8774" marT="8774" marB="0" anchor="b"/>
                </a:tc>
                <a:tc>
                  <a:txBody>
                    <a:bodyPr/>
                    <a:lstStyle/>
                    <a:p>
                      <a:pPr algn="r" fontAlgn="b"/>
                      <a:r>
                        <a:rPr lang="en-US" sz="1800" u="none" strike="noStrike">
                          <a:effectLst/>
                        </a:rPr>
                        <a:t>0.92917629</a:t>
                      </a:r>
                      <a:endParaRPr lang="en-US" sz="1800" b="0" i="0" u="none" strike="noStrike">
                        <a:solidFill>
                          <a:srgbClr val="000000"/>
                        </a:solidFill>
                        <a:effectLst/>
                        <a:latin typeface="Calibri" panose="020F0502020204030204" pitchFamily="34" charset="0"/>
                      </a:endParaRPr>
                    </a:p>
                  </a:txBody>
                  <a:tcPr marL="8774" marR="8774" marT="8774" marB="0" anchor="b"/>
                </a:tc>
                <a:extLst>
                  <a:ext uri="{0D108BD9-81ED-4DB2-BD59-A6C34878D82A}">
                    <a16:rowId xmlns:a16="http://schemas.microsoft.com/office/drawing/2014/main" val="395137255"/>
                  </a:ext>
                </a:extLst>
              </a:tr>
              <a:tr h="270560">
                <a:tc>
                  <a:txBody>
                    <a:bodyPr/>
                    <a:lstStyle/>
                    <a:p>
                      <a:pPr algn="l" fontAlgn="b"/>
                      <a:r>
                        <a:rPr lang="en-US" sz="1800" u="none" strike="noStrike">
                          <a:effectLst/>
                        </a:rPr>
                        <a:t>XIV</a:t>
                      </a:r>
                      <a:endParaRPr lang="en-US" sz="1800" b="0" i="0" u="none" strike="noStrike">
                        <a:solidFill>
                          <a:srgbClr val="000000"/>
                        </a:solidFill>
                        <a:effectLst/>
                        <a:latin typeface="Calibri" panose="020F0502020204030204" pitchFamily="34" charset="0"/>
                      </a:endParaRPr>
                    </a:p>
                  </a:txBody>
                  <a:tcPr marL="8774" marR="8774" marT="8774" marB="0" anchor="b"/>
                </a:tc>
                <a:tc>
                  <a:txBody>
                    <a:bodyPr/>
                    <a:lstStyle/>
                    <a:p>
                      <a:pPr algn="r" fontAlgn="b"/>
                      <a:r>
                        <a:rPr lang="en-US" sz="1800" u="none" strike="noStrike">
                          <a:effectLst/>
                        </a:rPr>
                        <a:t>12.85</a:t>
                      </a:r>
                      <a:endParaRPr lang="en-US" sz="1800" b="0" i="0" u="none" strike="noStrike">
                        <a:solidFill>
                          <a:srgbClr val="000000"/>
                        </a:solidFill>
                        <a:effectLst/>
                        <a:latin typeface="Calibri" panose="020F0502020204030204" pitchFamily="34" charset="0"/>
                      </a:endParaRPr>
                    </a:p>
                  </a:txBody>
                  <a:tcPr marL="8774" marR="8774" marT="8774" marB="0" anchor="b"/>
                </a:tc>
                <a:tc>
                  <a:txBody>
                    <a:bodyPr/>
                    <a:lstStyle/>
                    <a:p>
                      <a:pPr algn="r" fontAlgn="b"/>
                      <a:r>
                        <a:rPr lang="en-US" sz="1800" u="none" strike="noStrike">
                          <a:effectLst/>
                        </a:rPr>
                        <a:t>0.93929961</a:t>
                      </a:r>
                      <a:endParaRPr lang="en-US" sz="1800" b="0" i="0" u="none" strike="noStrike">
                        <a:solidFill>
                          <a:srgbClr val="000000"/>
                        </a:solidFill>
                        <a:effectLst/>
                        <a:latin typeface="Calibri" panose="020F0502020204030204" pitchFamily="34" charset="0"/>
                      </a:endParaRPr>
                    </a:p>
                  </a:txBody>
                  <a:tcPr marL="8774" marR="8774" marT="8774" marB="0" anchor="b"/>
                </a:tc>
                <a:extLst>
                  <a:ext uri="{0D108BD9-81ED-4DB2-BD59-A6C34878D82A}">
                    <a16:rowId xmlns:a16="http://schemas.microsoft.com/office/drawing/2014/main" val="2177284833"/>
                  </a:ext>
                </a:extLst>
              </a:tr>
              <a:tr h="270560">
                <a:tc>
                  <a:txBody>
                    <a:bodyPr/>
                    <a:lstStyle/>
                    <a:p>
                      <a:pPr algn="l" fontAlgn="b"/>
                      <a:r>
                        <a:rPr lang="en-US" sz="1800" u="none" strike="noStrike">
                          <a:effectLst/>
                        </a:rPr>
                        <a:t>XV</a:t>
                      </a:r>
                      <a:endParaRPr lang="en-US" sz="1800" b="0" i="0" u="none" strike="noStrike">
                        <a:solidFill>
                          <a:srgbClr val="000000"/>
                        </a:solidFill>
                        <a:effectLst/>
                        <a:latin typeface="Calibri" panose="020F0502020204030204" pitchFamily="34" charset="0"/>
                      </a:endParaRPr>
                    </a:p>
                  </a:txBody>
                  <a:tcPr marL="8774" marR="8774" marT="8774" marB="0" anchor="b"/>
                </a:tc>
                <a:tc>
                  <a:txBody>
                    <a:bodyPr/>
                    <a:lstStyle/>
                    <a:p>
                      <a:pPr algn="r" fontAlgn="b"/>
                      <a:r>
                        <a:rPr lang="en-US" sz="1800" u="none" strike="noStrike">
                          <a:effectLst/>
                        </a:rPr>
                        <a:t>13.16</a:t>
                      </a:r>
                      <a:endParaRPr lang="en-US" sz="1800" b="0" i="0" u="none" strike="noStrike">
                        <a:solidFill>
                          <a:srgbClr val="000000"/>
                        </a:solidFill>
                        <a:effectLst/>
                        <a:latin typeface="Calibri" panose="020F0502020204030204" pitchFamily="34" charset="0"/>
                      </a:endParaRPr>
                    </a:p>
                  </a:txBody>
                  <a:tcPr marL="8774" marR="8774" marT="8774" marB="0" anchor="b"/>
                </a:tc>
                <a:tc>
                  <a:txBody>
                    <a:bodyPr/>
                    <a:lstStyle/>
                    <a:p>
                      <a:pPr algn="r" fontAlgn="b"/>
                      <a:r>
                        <a:rPr lang="en-US" sz="1800" u="none" strike="noStrike">
                          <a:effectLst/>
                        </a:rPr>
                        <a:t>0.91717325</a:t>
                      </a:r>
                      <a:endParaRPr lang="en-US" sz="1800" b="0" i="0" u="none" strike="noStrike">
                        <a:solidFill>
                          <a:srgbClr val="000000"/>
                        </a:solidFill>
                        <a:effectLst/>
                        <a:latin typeface="Calibri" panose="020F0502020204030204" pitchFamily="34" charset="0"/>
                      </a:endParaRPr>
                    </a:p>
                  </a:txBody>
                  <a:tcPr marL="8774" marR="8774" marT="8774" marB="0" anchor="b"/>
                </a:tc>
                <a:extLst>
                  <a:ext uri="{0D108BD9-81ED-4DB2-BD59-A6C34878D82A}">
                    <a16:rowId xmlns:a16="http://schemas.microsoft.com/office/drawing/2014/main" val="1035860600"/>
                  </a:ext>
                </a:extLst>
              </a:tr>
              <a:tr h="270560">
                <a:tc>
                  <a:txBody>
                    <a:bodyPr/>
                    <a:lstStyle/>
                    <a:p>
                      <a:pPr algn="l" fontAlgn="b"/>
                      <a:r>
                        <a:rPr lang="en-US" sz="1800" u="none" strike="noStrike">
                          <a:effectLst/>
                        </a:rPr>
                        <a:t>XVI</a:t>
                      </a:r>
                      <a:endParaRPr lang="en-US" sz="1800" b="0" i="0" u="none" strike="noStrike">
                        <a:solidFill>
                          <a:srgbClr val="000000"/>
                        </a:solidFill>
                        <a:effectLst/>
                        <a:latin typeface="Calibri" panose="020F0502020204030204" pitchFamily="34" charset="0"/>
                      </a:endParaRPr>
                    </a:p>
                  </a:txBody>
                  <a:tcPr marL="8774" marR="8774" marT="8774" marB="0" anchor="b"/>
                </a:tc>
                <a:tc>
                  <a:txBody>
                    <a:bodyPr/>
                    <a:lstStyle/>
                    <a:p>
                      <a:pPr algn="r" fontAlgn="b"/>
                      <a:r>
                        <a:rPr lang="en-US" sz="1800" u="none" strike="noStrike">
                          <a:effectLst/>
                        </a:rPr>
                        <a:t>13.02</a:t>
                      </a:r>
                      <a:endParaRPr lang="en-US" sz="1800" b="0" i="0" u="none" strike="noStrike">
                        <a:solidFill>
                          <a:srgbClr val="000000"/>
                        </a:solidFill>
                        <a:effectLst/>
                        <a:latin typeface="Calibri" panose="020F0502020204030204" pitchFamily="34" charset="0"/>
                      </a:endParaRPr>
                    </a:p>
                  </a:txBody>
                  <a:tcPr marL="8774" marR="8774" marT="8774" marB="0" anchor="b"/>
                </a:tc>
                <a:tc>
                  <a:txBody>
                    <a:bodyPr/>
                    <a:lstStyle/>
                    <a:p>
                      <a:pPr algn="r" fontAlgn="b"/>
                      <a:r>
                        <a:rPr lang="en-US" sz="1800" u="none" strike="noStrike" dirty="0">
                          <a:effectLst/>
                        </a:rPr>
                        <a:t>0.92703533</a:t>
                      </a:r>
                      <a:endParaRPr lang="en-US" sz="1800" b="0" i="0" u="none" strike="noStrike" dirty="0">
                        <a:solidFill>
                          <a:srgbClr val="000000"/>
                        </a:solidFill>
                        <a:effectLst/>
                        <a:latin typeface="Calibri" panose="020F0502020204030204" pitchFamily="34" charset="0"/>
                      </a:endParaRPr>
                    </a:p>
                  </a:txBody>
                  <a:tcPr marL="8774" marR="8774" marT="8774" marB="0" anchor="b"/>
                </a:tc>
                <a:extLst>
                  <a:ext uri="{0D108BD9-81ED-4DB2-BD59-A6C34878D82A}">
                    <a16:rowId xmlns:a16="http://schemas.microsoft.com/office/drawing/2014/main" val="4165894936"/>
                  </a:ext>
                </a:extLst>
              </a:tr>
            </a:tbl>
          </a:graphicData>
        </a:graphic>
      </p:graphicFrame>
    </p:spTree>
    <p:extLst>
      <p:ext uri="{BB962C8B-B14F-4D97-AF65-F5344CB8AC3E}">
        <p14:creationId xmlns:p14="http://schemas.microsoft.com/office/powerpoint/2010/main" val="15183561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6A42DD6-ACF3-C64C-9976-BFA1A5751D2E}"/>
              </a:ext>
            </a:extLst>
          </p:cNvPr>
          <p:cNvPicPr>
            <a:picLocks noChangeAspect="1"/>
          </p:cNvPicPr>
          <p:nvPr/>
        </p:nvPicPr>
        <p:blipFill>
          <a:blip r:embed="rId2"/>
          <a:stretch>
            <a:fillRect/>
          </a:stretch>
        </p:blipFill>
        <p:spPr>
          <a:xfrm>
            <a:off x="173774" y="373566"/>
            <a:ext cx="6400800" cy="6400800"/>
          </a:xfrm>
          <a:prstGeom prst="rect">
            <a:avLst/>
          </a:prstGeom>
        </p:spPr>
      </p:pic>
      <p:graphicFrame>
        <p:nvGraphicFramePr>
          <p:cNvPr id="4" name="Table 3">
            <a:extLst>
              <a:ext uri="{FF2B5EF4-FFF2-40B4-BE49-F238E27FC236}">
                <a16:creationId xmlns:a16="http://schemas.microsoft.com/office/drawing/2014/main" id="{36343FCF-6C74-BA4A-B580-416E4D79CD2C}"/>
              </a:ext>
            </a:extLst>
          </p:cNvPr>
          <p:cNvGraphicFramePr>
            <a:graphicFrameLocks noGrp="1"/>
          </p:cNvGraphicFramePr>
          <p:nvPr>
            <p:extLst>
              <p:ext uri="{D42A27DB-BD31-4B8C-83A1-F6EECF244321}">
                <p14:modId xmlns:p14="http://schemas.microsoft.com/office/powerpoint/2010/main" val="3798060635"/>
              </p:ext>
            </p:extLst>
          </p:nvPr>
        </p:nvGraphicFramePr>
        <p:xfrm>
          <a:off x="7065226" y="2326822"/>
          <a:ext cx="4953000" cy="984885"/>
        </p:xfrm>
        <a:graphic>
          <a:graphicData uri="http://schemas.openxmlformats.org/drawingml/2006/table">
            <a:tbl>
              <a:tblPr/>
              <a:tblGrid>
                <a:gridCol w="825500">
                  <a:extLst>
                    <a:ext uri="{9D8B030D-6E8A-4147-A177-3AD203B41FA5}">
                      <a16:colId xmlns:a16="http://schemas.microsoft.com/office/drawing/2014/main" val="2278793513"/>
                    </a:ext>
                  </a:extLst>
                </a:gridCol>
                <a:gridCol w="825500">
                  <a:extLst>
                    <a:ext uri="{9D8B030D-6E8A-4147-A177-3AD203B41FA5}">
                      <a16:colId xmlns:a16="http://schemas.microsoft.com/office/drawing/2014/main" val="2696876689"/>
                    </a:ext>
                  </a:extLst>
                </a:gridCol>
                <a:gridCol w="825500">
                  <a:extLst>
                    <a:ext uri="{9D8B030D-6E8A-4147-A177-3AD203B41FA5}">
                      <a16:colId xmlns:a16="http://schemas.microsoft.com/office/drawing/2014/main" val="40903949"/>
                    </a:ext>
                  </a:extLst>
                </a:gridCol>
                <a:gridCol w="825500">
                  <a:extLst>
                    <a:ext uri="{9D8B030D-6E8A-4147-A177-3AD203B41FA5}">
                      <a16:colId xmlns:a16="http://schemas.microsoft.com/office/drawing/2014/main" val="1050246159"/>
                    </a:ext>
                  </a:extLst>
                </a:gridCol>
                <a:gridCol w="825500">
                  <a:extLst>
                    <a:ext uri="{9D8B030D-6E8A-4147-A177-3AD203B41FA5}">
                      <a16:colId xmlns:a16="http://schemas.microsoft.com/office/drawing/2014/main" val="3215336631"/>
                    </a:ext>
                  </a:extLst>
                </a:gridCol>
                <a:gridCol w="825500">
                  <a:extLst>
                    <a:ext uri="{9D8B030D-6E8A-4147-A177-3AD203B41FA5}">
                      <a16:colId xmlns:a16="http://schemas.microsoft.com/office/drawing/2014/main" val="375970225"/>
                    </a:ext>
                  </a:extLst>
                </a:gridCol>
              </a:tblGrid>
              <a:tr h="203200">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genes</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chr</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sampleMean</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ancMean</a:t>
                      </a:r>
                    </a:p>
                  </a:txBody>
                  <a:tcPr marL="9525" marR="9525" marT="9525" marB="0" anchor="b">
                    <a:lnL>
                      <a:noFill/>
                    </a:lnL>
                    <a:lnR>
                      <a:noFill/>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sampleOverAnc</a:t>
                      </a:r>
                    </a:p>
                  </a:txBody>
                  <a:tcPr marL="9525" marR="9525" marT="9525" marB="0" anchor="b">
                    <a:lnL>
                      <a:noFill/>
                    </a:lnL>
                    <a:lnR>
                      <a:noFill/>
                    </a:lnR>
                    <a:lnT>
                      <a:noFill/>
                    </a:lnT>
                    <a:lnB>
                      <a:noFill/>
                    </a:lnB>
                  </a:tcPr>
                </a:tc>
                <a:extLst>
                  <a:ext uri="{0D108BD9-81ED-4DB2-BD59-A6C34878D82A}">
                    <a16:rowId xmlns:a16="http://schemas.microsoft.com/office/drawing/2014/main" val="554160050"/>
                  </a:ext>
                </a:extLst>
              </a:tr>
              <a:tr h="203200">
                <a:tc>
                  <a:txBody>
                    <a:bodyPr/>
                    <a:lstStyle/>
                    <a:p>
                      <a:pPr algn="r" fontAlgn="b"/>
                      <a:r>
                        <a:rPr lang="en-US" sz="1200" b="0" i="0" u="none" strike="noStrike">
                          <a:solidFill>
                            <a:srgbClr val="000000"/>
                          </a:solidFill>
                          <a:effectLst/>
                          <a:latin typeface="Calibri" panose="020F0502020204030204" pitchFamily="34" charset="0"/>
                        </a:rPr>
                        <a:t>3766</a:t>
                      </a:r>
                    </a:p>
                  </a:txBody>
                  <a:tcPr marL="9525" marR="9525" marT="9525" marB="0" anchor="b">
                    <a:lnL>
                      <a:noFill/>
                    </a:lnL>
                    <a:lnR>
                      <a:noFill/>
                    </a:lnR>
                    <a:lnT>
                      <a:noFill/>
                    </a:lnT>
                    <a:lnB>
                      <a:noFill/>
                    </a:lnB>
                    <a:solidFill>
                      <a:srgbClr val="FFFF00"/>
                    </a:solidFill>
                  </a:tcPr>
                </a:tc>
                <a:tc>
                  <a:txBody>
                    <a:bodyPr/>
                    <a:lstStyle/>
                    <a:p>
                      <a:pPr algn="l" fontAlgn="b"/>
                      <a:r>
                        <a:rPr lang="en-US" sz="1200" b="0" i="0" u="none" strike="noStrike">
                          <a:solidFill>
                            <a:srgbClr val="000000"/>
                          </a:solidFill>
                          <a:effectLst/>
                          <a:latin typeface="Calibri" panose="020F0502020204030204" pitchFamily="34" charset="0"/>
                        </a:rPr>
                        <a:t>YLR411W</a:t>
                      </a:r>
                    </a:p>
                  </a:txBody>
                  <a:tcPr marL="9525" marR="9525" marT="9525" marB="0" anchor="b">
                    <a:lnL>
                      <a:noFill/>
                    </a:lnL>
                    <a:lnR>
                      <a:noFill/>
                    </a:lnR>
                    <a:lnT>
                      <a:noFill/>
                    </a:lnT>
                    <a:lnB>
                      <a:noFill/>
                    </a:lnB>
                    <a:solidFill>
                      <a:srgbClr val="FFFF00"/>
                    </a:solidFill>
                  </a:tcPr>
                </a:tc>
                <a:tc>
                  <a:txBody>
                    <a:bodyPr/>
                    <a:lstStyle/>
                    <a:p>
                      <a:pPr algn="l" fontAlgn="b"/>
                      <a:r>
                        <a:rPr lang="en-US" sz="1200" b="0" i="0" u="none" strike="noStrike">
                          <a:solidFill>
                            <a:srgbClr val="000000"/>
                          </a:solidFill>
                          <a:effectLst/>
                          <a:latin typeface="Calibri" panose="020F0502020204030204" pitchFamily="34" charset="0"/>
                        </a:rPr>
                        <a:t>chrXII</a:t>
                      </a:r>
                    </a:p>
                  </a:txBody>
                  <a:tcPr marL="9525" marR="9525" marT="9525" marB="0" anchor="b">
                    <a:lnL>
                      <a:noFill/>
                    </a:lnL>
                    <a:lnR>
                      <a:noFill/>
                    </a:lnR>
                    <a:lnT>
                      <a:noFill/>
                    </a:lnT>
                    <a:lnB>
                      <a:noFill/>
                    </a:lnB>
                    <a:solidFill>
                      <a:srgbClr val="FFFF00"/>
                    </a:solidFill>
                  </a:tcPr>
                </a:tc>
                <a:tc>
                  <a:txBody>
                    <a:bodyPr/>
                    <a:lstStyle/>
                    <a:p>
                      <a:pPr algn="r" fontAlgn="b"/>
                      <a:r>
                        <a:rPr lang="en-US" sz="1200" b="0" i="0" u="none" strike="noStrike">
                          <a:solidFill>
                            <a:srgbClr val="000000"/>
                          </a:solidFill>
                          <a:effectLst/>
                          <a:latin typeface="Calibri" panose="020F0502020204030204" pitchFamily="34" charset="0"/>
                        </a:rPr>
                        <a:t>4417.82139</a:t>
                      </a:r>
                    </a:p>
                  </a:txBody>
                  <a:tcPr marL="9525" marR="9525" marT="9525" marB="0" anchor="b">
                    <a:lnL>
                      <a:noFill/>
                    </a:lnL>
                    <a:lnR>
                      <a:noFill/>
                    </a:lnR>
                    <a:lnT>
                      <a:noFill/>
                    </a:lnT>
                    <a:lnB>
                      <a:noFill/>
                    </a:lnB>
                    <a:solidFill>
                      <a:srgbClr val="FFFF00"/>
                    </a:solidFill>
                  </a:tcPr>
                </a:tc>
                <a:tc>
                  <a:txBody>
                    <a:bodyPr/>
                    <a:lstStyle/>
                    <a:p>
                      <a:pPr algn="r" fontAlgn="b"/>
                      <a:r>
                        <a:rPr lang="en-US" sz="1200" b="0" i="0" u="none" strike="noStrike">
                          <a:solidFill>
                            <a:srgbClr val="000000"/>
                          </a:solidFill>
                          <a:effectLst/>
                          <a:latin typeface="Calibri" panose="020F0502020204030204" pitchFamily="34" charset="0"/>
                        </a:rPr>
                        <a:t>135.827353</a:t>
                      </a:r>
                    </a:p>
                  </a:txBody>
                  <a:tcPr marL="9525" marR="9525" marT="9525" marB="0" anchor="b">
                    <a:lnL>
                      <a:noFill/>
                    </a:lnL>
                    <a:lnR>
                      <a:noFill/>
                    </a:lnR>
                    <a:lnT>
                      <a:noFill/>
                    </a:lnT>
                    <a:lnB>
                      <a:noFill/>
                    </a:lnB>
                    <a:solidFill>
                      <a:srgbClr val="FFFF00"/>
                    </a:solidFill>
                  </a:tcPr>
                </a:tc>
                <a:tc>
                  <a:txBody>
                    <a:bodyPr/>
                    <a:lstStyle/>
                    <a:p>
                      <a:pPr algn="r" fontAlgn="b"/>
                      <a:r>
                        <a:rPr lang="en-US" sz="1200" b="0" i="0" u="none" strike="noStrike">
                          <a:solidFill>
                            <a:srgbClr val="000000"/>
                          </a:solidFill>
                          <a:effectLst/>
                          <a:latin typeface="Calibri" panose="020F0502020204030204" pitchFamily="34" charset="0"/>
                        </a:rPr>
                        <a:t>32.5252706</a:t>
                      </a:r>
                    </a:p>
                  </a:txBody>
                  <a:tcPr marL="9525" marR="9525" marT="9525" marB="0" anchor="b">
                    <a:lnL>
                      <a:noFill/>
                    </a:lnL>
                    <a:lnR>
                      <a:noFill/>
                    </a:lnR>
                    <a:lnT>
                      <a:noFill/>
                    </a:lnT>
                    <a:lnB>
                      <a:noFill/>
                    </a:lnB>
                    <a:solidFill>
                      <a:srgbClr val="FFFF00"/>
                    </a:solidFill>
                  </a:tcPr>
                </a:tc>
                <a:extLst>
                  <a:ext uri="{0D108BD9-81ED-4DB2-BD59-A6C34878D82A}">
                    <a16:rowId xmlns:a16="http://schemas.microsoft.com/office/drawing/2014/main" val="3264610064"/>
                  </a:ext>
                </a:extLst>
              </a:tr>
              <a:tr h="203200">
                <a:tc>
                  <a:txBody>
                    <a:bodyPr/>
                    <a:lstStyle/>
                    <a:p>
                      <a:pPr algn="r" fontAlgn="b"/>
                      <a:r>
                        <a:rPr lang="en-US" sz="1200" b="0" i="0" u="none" strike="noStrike">
                          <a:solidFill>
                            <a:srgbClr val="000000"/>
                          </a:solidFill>
                          <a:effectLst/>
                          <a:latin typeface="Calibri" panose="020F0502020204030204" pitchFamily="34" charset="0"/>
                        </a:rPr>
                        <a:t>5514</a:t>
                      </a:r>
                    </a:p>
                  </a:txBody>
                  <a:tcPr marL="9525" marR="9525" marT="9525" marB="0" anchor="b">
                    <a:lnL>
                      <a:noFill/>
                    </a:lnL>
                    <a:lnR>
                      <a:noFill/>
                    </a:lnR>
                    <a:lnT>
                      <a:noFill/>
                    </a:lnT>
                    <a:lnB>
                      <a:noFill/>
                    </a:lnB>
                    <a:solidFill>
                      <a:srgbClr val="FFFF00"/>
                    </a:solidFill>
                  </a:tcPr>
                </a:tc>
                <a:tc>
                  <a:txBody>
                    <a:bodyPr/>
                    <a:lstStyle/>
                    <a:p>
                      <a:pPr algn="l" fontAlgn="b"/>
                      <a:r>
                        <a:rPr lang="en-US" sz="1200" b="0" i="0" u="none" strike="noStrike">
                          <a:solidFill>
                            <a:srgbClr val="000000"/>
                          </a:solidFill>
                          <a:effectLst/>
                          <a:latin typeface="Calibri" panose="020F0502020204030204" pitchFamily="34" charset="0"/>
                        </a:rPr>
                        <a:t>YPR124W</a:t>
                      </a:r>
                    </a:p>
                  </a:txBody>
                  <a:tcPr marL="9525" marR="9525" marT="9525" marB="0" anchor="b">
                    <a:lnL>
                      <a:noFill/>
                    </a:lnL>
                    <a:lnR>
                      <a:noFill/>
                    </a:lnR>
                    <a:lnT>
                      <a:noFill/>
                    </a:lnT>
                    <a:lnB>
                      <a:noFill/>
                    </a:lnB>
                    <a:solidFill>
                      <a:srgbClr val="FFFF00"/>
                    </a:solidFill>
                  </a:tcPr>
                </a:tc>
                <a:tc>
                  <a:txBody>
                    <a:bodyPr/>
                    <a:lstStyle/>
                    <a:p>
                      <a:pPr algn="l" fontAlgn="b"/>
                      <a:r>
                        <a:rPr lang="en-US" sz="1200" b="0" i="0" u="none" strike="noStrike">
                          <a:solidFill>
                            <a:srgbClr val="000000"/>
                          </a:solidFill>
                          <a:effectLst/>
                          <a:latin typeface="Calibri" panose="020F0502020204030204" pitchFamily="34" charset="0"/>
                        </a:rPr>
                        <a:t>chrXVI</a:t>
                      </a:r>
                    </a:p>
                  </a:txBody>
                  <a:tcPr marL="9525" marR="9525" marT="9525" marB="0" anchor="b">
                    <a:lnL>
                      <a:noFill/>
                    </a:lnL>
                    <a:lnR>
                      <a:noFill/>
                    </a:lnR>
                    <a:lnT>
                      <a:noFill/>
                    </a:lnT>
                    <a:lnB>
                      <a:noFill/>
                    </a:lnB>
                    <a:solidFill>
                      <a:srgbClr val="FFFF00"/>
                    </a:solidFill>
                  </a:tcPr>
                </a:tc>
                <a:tc>
                  <a:txBody>
                    <a:bodyPr/>
                    <a:lstStyle/>
                    <a:p>
                      <a:pPr algn="r" fontAlgn="b"/>
                      <a:r>
                        <a:rPr lang="en-US" sz="1200" b="0" i="0" u="none" strike="noStrike">
                          <a:solidFill>
                            <a:srgbClr val="000000"/>
                          </a:solidFill>
                          <a:effectLst/>
                          <a:latin typeface="Calibri" panose="020F0502020204030204" pitchFamily="34" charset="0"/>
                        </a:rPr>
                        <a:t>3006.97034</a:t>
                      </a:r>
                    </a:p>
                  </a:txBody>
                  <a:tcPr marL="9525" marR="9525" marT="9525" marB="0" anchor="b">
                    <a:lnL>
                      <a:noFill/>
                    </a:lnL>
                    <a:lnR>
                      <a:noFill/>
                    </a:lnR>
                    <a:lnT>
                      <a:noFill/>
                    </a:lnT>
                    <a:lnB>
                      <a:noFill/>
                    </a:lnB>
                    <a:solidFill>
                      <a:srgbClr val="FFFF00"/>
                    </a:solidFill>
                  </a:tcPr>
                </a:tc>
                <a:tc>
                  <a:txBody>
                    <a:bodyPr/>
                    <a:lstStyle/>
                    <a:p>
                      <a:pPr algn="r" fontAlgn="b"/>
                      <a:r>
                        <a:rPr lang="en-US" sz="1200" b="0" i="0" u="none" strike="noStrike">
                          <a:solidFill>
                            <a:srgbClr val="000000"/>
                          </a:solidFill>
                          <a:effectLst/>
                          <a:latin typeface="Calibri" panose="020F0502020204030204" pitchFamily="34" charset="0"/>
                        </a:rPr>
                        <a:t>157.840068</a:t>
                      </a:r>
                    </a:p>
                  </a:txBody>
                  <a:tcPr marL="9525" marR="9525" marT="9525" marB="0" anchor="b">
                    <a:lnL>
                      <a:noFill/>
                    </a:lnL>
                    <a:lnR>
                      <a:noFill/>
                    </a:lnR>
                    <a:lnT>
                      <a:noFill/>
                    </a:lnT>
                    <a:lnB>
                      <a:noFill/>
                    </a:lnB>
                    <a:solidFill>
                      <a:srgbClr val="FFFF00"/>
                    </a:solidFill>
                  </a:tcPr>
                </a:tc>
                <a:tc>
                  <a:txBody>
                    <a:bodyPr/>
                    <a:lstStyle/>
                    <a:p>
                      <a:pPr algn="r" fontAlgn="b"/>
                      <a:r>
                        <a:rPr lang="en-US" sz="1200" b="0" i="0" u="none" strike="noStrike">
                          <a:solidFill>
                            <a:srgbClr val="000000"/>
                          </a:solidFill>
                          <a:effectLst/>
                          <a:latin typeface="Calibri" panose="020F0502020204030204" pitchFamily="34" charset="0"/>
                        </a:rPr>
                        <a:t>19.0507416</a:t>
                      </a:r>
                    </a:p>
                  </a:txBody>
                  <a:tcPr marL="9525" marR="9525" marT="9525" marB="0" anchor="b">
                    <a:lnL>
                      <a:noFill/>
                    </a:lnL>
                    <a:lnR>
                      <a:noFill/>
                    </a:lnR>
                    <a:lnT>
                      <a:noFill/>
                    </a:lnT>
                    <a:lnB>
                      <a:noFill/>
                    </a:lnB>
                    <a:solidFill>
                      <a:srgbClr val="FFFF00"/>
                    </a:solidFill>
                  </a:tcPr>
                </a:tc>
                <a:extLst>
                  <a:ext uri="{0D108BD9-81ED-4DB2-BD59-A6C34878D82A}">
                    <a16:rowId xmlns:a16="http://schemas.microsoft.com/office/drawing/2014/main" val="2593961836"/>
                  </a:ext>
                </a:extLst>
              </a:tr>
              <a:tr h="203200">
                <a:tc>
                  <a:txBody>
                    <a:bodyPr/>
                    <a:lstStyle/>
                    <a:p>
                      <a:pPr algn="r" fontAlgn="b"/>
                      <a:r>
                        <a:rPr lang="en-US" sz="1200" b="0" i="0" u="none" strike="noStrike">
                          <a:solidFill>
                            <a:srgbClr val="000000"/>
                          </a:solidFill>
                          <a:effectLst/>
                          <a:latin typeface="Calibri" panose="020F0502020204030204" pitchFamily="34" charset="0"/>
                        </a:rPr>
                        <a:t>4780</a:t>
                      </a:r>
                    </a:p>
                  </a:txBody>
                  <a:tcPr marL="9525" marR="9525" marT="9525" marB="0" anchor="b">
                    <a:lnL>
                      <a:noFill/>
                    </a:lnL>
                    <a:lnR>
                      <a:noFill/>
                    </a:lnR>
                    <a:lnT>
                      <a:noFill/>
                    </a:lnT>
                    <a:lnB>
                      <a:noFill/>
                    </a:lnB>
                    <a:solidFill>
                      <a:srgbClr val="FFFF00"/>
                    </a:solidFill>
                  </a:tcPr>
                </a:tc>
                <a:tc>
                  <a:txBody>
                    <a:bodyPr/>
                    <a:lstStyle/>
                    <a:p>
                      <a:pPr algn="l" fontAlgn="b"/>
                      <a:r>
                        <a:rPr lang="en-US" sz="1200" b="0" i="0" u="none" strike="noStrike">
                          <a:solidFill>
                            <a:srgbClr val="000000"/>
                          </a:solidFill>
                          <a:effectLst/>
                          <a:latin typeface="Calibri" panose="020F0502020204030204" pitchFamily="34" charset="0"/>
                        </a:rPr>
                        <a:t>YOL152W</a:t>
                      </a:r>
                    </a:p>
                  </a:txBody>
                  <a:tcPr marL="9525" marR="9525" marT="9525" marB="0" anchor="b">
                    <a:lnL>
                      <a:noFill/>
                    </a:lnL>
                    <a:lnR>
                      <a:noFill/>
                    </a:lnR>
                    <a:lnT>
                      <a:noFill/>
                    </a:lnT>
                    <a:lnB>
                      <a:noFill/>
                    </a:lnB>
                    <a:solidFill>
                      <a:srgbClr val="FFFF00"/>
                    </a:solidFill>
                  </a:tcPr>
                </a:tc>
                <a:tc>
                  <a:txBody>
                    <a:bodyPr/>
                    <a:lstStyle/>
                    <a:p>
                      <a:pPr algn="l" fontAlgn="b"/>
                      <a:r>
                        <a:rPr lang="en-US" sz="1200" b="0" i="0" u="none" strike="noStrike">
                          <a:solidFill>
                            <a:srgbClr val="000000"/>
                          </a:solidFill>
                          <a:effectLst/>
                          <a:latin typeface="Calibri" panose="020F0502020204030204" pitchFamily="34" charset="0"/>
                        </a:rPr>
                        <a:t>chrXV</a:t>
                      </a:r>
                    </a:p>
                  </a:txBody>
                  <a:tcPr marL="9525" marR="9525" marT="9525" marB="0" anchor="b">
                    <a:lnL>
                      <a:noFill/>
                    </a:lnL>
                    <a:lnR>
                      <a:noFill/>
                    </a:lnR>
                    <a:lnT>
                      <a:noFill/>
                    </a:lnT>
                    <a:lnB>
                      <a:noFill/>
                    </a:lnB>
                    <a:solidFill>
                      <a:srgbClr val="FFFF00"/>
                    </a:solidFill>
                  </a:tcPr>
                </a:tc>
                <a:tc>
                  <a:txBody>
                    <a:bodyPr/>
                    <a:lstStyle/>
                    <a:p>
                      <a:pPr algn="r" fontAlgn="b"/>
                      <a:r>
                        <a:rPr lang="en-US" sz="1200" b="0" i="0" u="none" strike="noStrike">
                          <a:solidFill>
                            <a:srgbClr val="000000"/>
                          </a:solidFill>
                          <a:effectLst/>
                          <a:latin typeface="Calibri" panose="020F0502020204030204" pitchFamily="34" charset="0"/>
                        </a:rPr>
                        <a:t>689.559984</a:t>
                      </a:r>
                    </a:p>
                  </a:txBody>
                  <a:tcPr marL="9525" marR="9525" marT="9525" marB="0" anchor="b">
                    <a:lnL>
                      <a:noFill/>
                    </a:lnL>
                    <a:lnR>
                      <a:noFill/>
                    </a:lnR>
                    <a:lnT>
                      <a:noFill/>
                    </a:lnT>
                    <a:lnB>
                      <a:noFill/>
                    </a:lnB>
                    <a:solidFill>
                      <a:srgbClr val="FFFF00"/>
                    </a:solidFill>
                  </a:tcPr>
                </a:tc>
                <a:tc>
                  <a:txBody>
                    <a:bodyPr/>
                    <a:lstStyle/>
                    <a:p>
                      <a:pPr algn="r" fontAlgn="b"/>
                      <a:r>
                        <a:rPr lang="en-US" sz="1200" b="0" i="0" u="none" strike="noStrike">
                          <a:solidFill>
                            <a:srgbClr val="000000"/>
                          </a:solidFill>
                          <a:effectLst/>
                          <a:latin typeface="Calibri" panose="020F0502020204030204" pitchFamily="34" charset="0"/>
                        </a:rPr>
                        <a:t>60.5485994</a:t>
                      </a:r>
                    </a:p>
                  </a:txBody>
                  <a:tcPr marL="9525" marR="9525" marT="9525" marB="0" anchor="b">
                    <a:lnL>
                      <a:noFill/>
                    </a:lnL>
                    <a:lnR>
                      <a:noFill/>
                    </a:lnR>
                    <a:lnT>
                      <a:noFill/>
                    </a:lnT>
                    <a:lnB>
                      <a:noFill/>
                    </a:lnB>
                    <a:solidFill>
                      <a:srgbClr val="FFFF00"/>
                    </a:solidFill>
                  </a:tcPr>
                </a:tc>
                <a:tc>
                  <a:txBody>
                    <a:bodyPr/>
                    <a:lstStyle/>
                    <a:p>
                      <a:pPr algn="r" fontAlgn="b"/>
                      <a:r>
                        <a:rPr lang="en-US" sz="1200" b="0" i="0" u="none" strike="noStrike" dirty="0">
                          <a:solidFill>
                            <a:srgbClr val="000000"/>
                          </a:solidFill>
                          <a:effectLst/>
                          <a:latin typeface="Calibri" panose="020F0502020204030204" pitchFamily="34" charset="0"/>
                        </a:rPr>
                        <a:t>11.3885373</a:t>
                      </a:r>
                    </a:p>
                  </a:txBody>
                  <a:tcPr marL="9525" marR="9525" marT="9525" marB="0" anchor="b">
                    <a:lnL>
                      <a:noFill/>
                    </a:lnL>
                    <a:lnR>
                      <a:noFill/>
                    </a:lnR>
                    <a:lnT>
                      <a:noFill/>
                    </a:lnT>
                    <a:lnB>
                      <a:noFill/>
                    </a:lnB>
                    <a:solidFill>
                      <a:srgbClr val="FFFF00"/>
                    </a:solidFill>
                  </a:tcPr>
                </a:tc>
                <a:extLst>
                  <a:ext uri="{0D108BD9-81ED-4DB2-BD59-A6C34878D82A}">
                    <a16:rowId xmlns:a16="http://schemas.microsoft.com/office/drawing/2014/main" val="875088305"/>
                  </a:ext>
                </a:extLst>
              </a:tr>
            </a:tbl>
          </a:graphicData>
        </a:graphic>
      </p:graphicFrame>
      <p:sp>
        <p:nvSpPr>
          <p:cNvPr id="5" name="TextBox 4">
            <a:extLst>
              <a:ext uri="{FF2B5EF4-FFF2-40B4-BE49-F238E27FC236}">
                <a16:creationId xmlns:a16="http://schemas.microsoft.com/office/drawing/2014/main" id="{F0BB061F-A1B2-504E-9B96-2D663F5273A7}"/>
              </a:ext>
            </a:extLst>
          </p:cNvPr>
          <p:cNvSpPr txBox="1"/>
          <p:nvPr/>
        </p:nvSpPr>
        <p:spPr>
          <a:xfrm>
            <a:off x="6991815" y="1639229"/>
            <a:ext cx="2016449" cy="369332"/>
          </a:xfrm>
          <a:prstGeom prst="rect">
            <a:avLst/>
          </a:prstGeom>
          <a:noFill/>
        </p:spPr>
        <p:txBody>
          <a:bodyPr wrap="none" rtlCol="0">
            <a:spAutoFit/>
          </a:bodyPr>
          <a:lstStyle/>
          <a:p>
            <a:r>
              <a:rPr lang="en-US" dirty="0"/>
              <a:t>Genes with ratio &gt;6</a:t>
            </a:r>
          </a:p>
        </p:txBody>
      </p:sp>
    </p:spTree>
    <p:extLst>
      <p:ext uri="{BB962C8B-B14F-4D97-AF65-F5344CB8AC3E}">
        <p14:creationId xmlns:p14="http://schemas.microsoft.com/office/powerpoint/2010/main" val="10101312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28938</TotalTime>
  <Words>3270</Words>
  <Application>Microsoft Macintosh PowerPoint</Application>
  <PresentationFormat>Widescreen</PresentationFormat>
  <Paragraphs>2311</Paragraphs>
  <Slides>46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46</vt:i4>
      </vt:variant>
    </vt:vector>
  </HeadingPairs>
  <TitlesOfParts>
    <vt:vector size="50" baseType="lpstr">
      <vt:lpstr>Arial</vt:lpstr>
      <vt:lpstr>Calibri</vt:lpstr>
      <vt:lpstr>Calibri Light</vt:lpstr>
      <vt:lpstr>Office Theme</vt:lpstr>
      <vt:lpstr>Results August 2019</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Most genes that are highly significantly differentially expressed (at a high level of expression) are metabolism-related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Results August 2019</dc:title>
  <dc:creator>Holly Celina Mcqueary</dc:creator>
  <cp:lastModifiedBy>Holly Celina Mcqueary</cp:lastModifiedBy>
  <cp:revision>16</cp:revision>
  <dcterms:created xsi:type="dcterms:W3CDTF">2019-08-19T16:26:43Z</dcterms:created>
  <dcterms:modified xsi:type="dcterms:W3CDTF">2019-09-09T19:12:37Z</dcterms:modified>
</cp:coreProperties>
</file>