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diagrams/layout1.xml" ContentType="application/vnd.openxmlformats-officedocument.drawingml.diagramLayout+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474" r:id="rId3"/>
    <p:sldId id="490" r:id="rId4"/>
    <p:sldId id="491" r:id="rId5"/>
    <p:sldId id="475" r:id="rId6"/>
    <p:sldId id="488" r:id="rId7"/>
    <p:sldId id="492" r:id="rId8"/>
    <p:sldId id="487" r:id="rId9"/>
    <p:sldId id="495" r:id="rId10"/>
    <p:sldId id="493" r:id="rId11"/>
    <p:sldId id="477" r:id="rId12"/>
    <p:sldId id="479" r:id="rId13"/>
    <p:sldId id="480" r:id="rId14"/>
    <p:sldId id="481" r:id="rId15"/>
    <p:sldId id="497" r:id="rId16"/>
    <p:sldId id="499" r:id="rId17"/>
    <p:sldId id="482" r:id="rId18"/>
    <p:sldId id="498" r:id="rId19"/>
    <p:sldId id="484" r:id="rId20"/>
    <p:sldId id="485" r:id="rId21"/>
    <p:sldId id="494" r:id="rId22"/>
    <p:sldId id="489" r:id="rId23"/>
    <p:sldId id="329" r:id="rId24"/>
  </p:sldIdLst>
  <p:sldSz cx="14400213" cy="6480175"/>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20">
          <p15:clr>
            <a:srgbClr val="A4A3A4"/>
          </p15:clr>
        </p15:guide>
        <p15:guide id="2" pos="45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1" autoAdjust="0"/>
    <p:restoredTop sz="94414" autoAdjust="0"/>
  </p:normalViewPr>
  <p:slideViewPr>
    <p:cSldViewPr snapToGrid="0">
      <p:cViewPr varScale="1">
        <p:scale>
          <a:sx n="70" d="100"/>
          <a:sy n="70" d="100"/>
        </p:scale>
        <p:origin x="-234" y="-102"/>
      </p:cViewPr>
      <p:guideLst>
        <p:guide orient="horz" pos="2120"/>
        <p:guide pos="45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7C6AB-57A9-446C-A62A-1F0909B3F409}" type="doc">
      <dgm:prSet loTypeId="urn:microsoft.com/office/officeart/2005/8/layout/hProcess9" loCatId="process" qsTypeId="urn:microsoft.com/office/officeart/2005/8/quickstyle/simple1" qsCatId="simple" csTypeId="urn:microsoft.com/office/officeart/2005/8/colors/colorful5" csCatId="colorful" phldr="1"/>
      <dgm:spPr/>
    </dgm:pt>
    <dgm:pt modelId="{C75D026D-982B-46F0-8666-47E7CA727BF3}">
      <dgm:prSet phldrT="[文本]" custT="1"/>
      <dgm:spPr/>
      <dgm:t>
        <a:bodyPr/>
        <a:lstStyle/>
        <a:p>
          <a:pPr algn="l"/>
          <a:r>
            <a:rPr lang="zh-CN" altLang="en-US" sz="1400" dirty="0" smtClean="0">
              <a:latin typeface="微软雅黑" pitchFamily="34" charset="-122"/>
              <a:ea typeface="微软雅黑" pitchFamily="34" charset="-122"/>
            </a:rPr>
            <a:t>与</a:t>
          </a:r>
          <a:r>
            <a:rPr lang="en-US" altLang="zh-CN" sz="1400" b="1" dirty="0" smtClean="0">
              <a:latin typeface="微软雅黑" pitchFamily="34" charset="-122"/>
              <a:ea typeface="微软雅黑" pitchFamily="34" charset="-122"/>
            </a:rPr>
            <a:t>109</a:t>
          </a:r>
          <a:r>
            <a:rPr lang="zh-CN" altLang="en-US" sz="1400" b="1" dirty="0" smtClean="0">
              <a:latin typeface="微软雅黑" pitchFamily="34" charset="-122"/>
              <a:ea typeface="微软雅黑" pitchFamily="34" charset="-122"/>
            </a:rPr>
            <a:t>家</a:t>
          </a:r>
          <a:r>
            <a:rPr lang="zh-CN" altLang="en-US" sz="1400" dirty="0" smtClean="0">
              <a:latin typeface="微软雅黑" pitchFamily="34" charset="-122"/>
              <a:ea typeface="微软雅黑" pitchFamily="34" charset="-122"/>
            </a:rPr>
            <a:t>保险公司建立了业务合作关系，客户</a:t>
          </a:r>
          <a:r>
            <a:rPr lang="zh-CN" altLang="en-US" sz="1400" b="1" dirty="0" smtClean="0">
              <a:latin typeface="微软雅黑" pitchFamily="34" charset="-122"/>
              <a:ea typeface="微软雅黑" pitchFamily="34" charset="-122"/>
            </a:rPr>
            <a:t>合作率</a:t>
          </a:r>
          <a:r>
            <a:rPr lang="en-US" altLang="zh-CN" sz="1400" b="1" dirty="0" smtClean="0">
              <a:latin typeface="微软雅黑" pitchFamily="34" charset="-122"/>
              <a:ea typeface="微软雅黑" pitchFamily="34" charset="-122"/>
            </a:rPr>
            <a:t>79%</a:t>
          </a:r>
          <a:endParaRPr lang="zh-CN" altLang="en-US" sz="1400" b="1" dirty="0">
            <a:latin typeface="微软雅黑" pitchFamily="34" charset="-122"/>
            <a:ea typeface="微软雅黑" pitchFamily="34" charset="-122"/>
          </a:endParaRPr>
        </a:p>
      </dgm:t>
    </dgm:pt>
    <dgm:pt modelId="{AB6FC205-F700-45FB-B970-4A2313C80AE0}" type="parTrans" cxnId="{FEF5DE91-EECC-4E4F-8CF9-48E3DA64899A}">
      <dgm:prSet/>
      <dgm:spPr/>
      <dgm:t>
        <a:bodyPr/>
        <a:lstStyle/>
        <a:p>
          <a:endParaRPr lang="zh-CN" altLang="en-US"/>
        </a:p>
      </dgm:t>
    </dgm:pt>
    <dgm:pt modelId="{DA333EAD-DEDC-46B8-A3B1-86F0D41F361E}" type="sibTrans" cxnId="{FEF5DE91-EECC-4E4F-8CF9-48E3DA64899A}">
      <dgm:prSet/>
      <dgm:spPr/>
      <dgm:t>
        <a:bodyPr/>
        <a:lstStyle/>
        <a:p>
          <a:endParaRPr lang="zh-CN" altLang="en-US"/>
        </a:p>
      </dgm:t>
    </dgm:pt>
    <dgm:pt modelId="{558FC668-72B1-4849-B3FA-01BC8651ADD1}">
      <dgm:prSet phldrT="[文本]" custT="1"/>
      <dgm:spPr/>
      <dgm:t>
        <a:bodyPr/>
        <a:lstStyle/>
        <a:p>
          <a:pPr algn="l"/>
          <a:r>
            <a:rPr lang="zh-CN" altLang="en-US" sz="1400" dirty="0" smtClean="0">
              <a:latin typeface="微软雅黑" pitchFamily="34" charset="-122"/>
              <a:ea typeface="微软雅黑" pitchFamily="34" charset="-122"/>
            </a:rPr>
            <a:t>为</a:t>
          </a:r>
          <a:r>
            <a:rPr lang="en-US" altLang="en-US" sz="1400" b="1" dirty="0" smtClean="0">
              <a:solidFill>
                <a:schemeClr val="bg1"/>
              </a:solidFill>
              <a:latin typeface="微软雅黑" pitchFamily="34" charset="-122"/>
              <a:ea typeface="微软雅黑" pitchFamily="34" charset="-122"/>
            </a:rPr>
            <a:t>25</a:t>
          </a:r>
          <a:r>
            <a:rPr lang="zh-CN" altLang="en-US" sz="1400" b="1" dirty="0" smtClean="0">
              <a:solidFill>
                <a:schemeClr val="bg1"/>
              </a:solidFill>
              <a:latin typeface="微软雅黑" pitchFamily="34" charset="-122"/>
              <a:ea typeface="微软雅黑" pitchFamily="34" charset="-122"/>
            </a:rPr>
            <a:t>家</a:t>
          </a:r>
          <a:r>
            <a:rPr lang="zh-CN" altLang="en-US" sz="1400" dirty="0" smtClean="0">
              <a:latin typeface="微软雅黑" pitchFamily="34" charset="-122"/>
              <a:ea typeface="微软雅黑" pitchFamily="34" charset="-122"/>
            </a:rPr>
            <a:t>保险资管公司提供托管服务，为</a:t>
          </a:r>
          <a:r>
            <a:rPr lang="en-US" altLang="zh-CN" sz="1400" b="1" dirty="0" smtClean="0">
              <a:latin typeface="微软雅黑" pitchFamily="34" charset="-122"/>
              <a:ea typeface="微软雅黑" pitchFamily="34" charset="-122"/>
            </a:rPr>
            <a:t>13</a:t>
          </a:r>
          <a:r>
            <a:rPr lang="zh-CN" altLang="en-US" sz="1400" b="1" dirty="0" smtClean="0">
              <a:latin typeface="微软雅黑" pitchFamily="34" charset="-122"/>
              <a:ea typeface="微软雅黑" pitchFamily="34" charset="-122"/>
            </a:rPr>
            <a:t>家</a:t>
          </a:r>
          <a:r>
            <a:rPr lang="zh-CN" altLang="en-US" sz="1400" dirty="0" smtClean="0">
              <a:latin typeface="微软雅黑" pitchFamily="34" charset="-122"/>
              <a:ea typeface="微软雅黑" pitchFamily="34" charset="-122"/>
            </a:rPr>
            <a:t>保险公司提供保险产品代销服务</a:t>
          </a:r>
          <a:endParaRPr lang="zh-CN" altLang="en-US" sz="1400" b="0" dirty="0">
            <a:latin typeface="微软雅黑" pitchFamily="34" charset="-122"/>
            <a:ea typeface="微软雅黑" pitchFamily="34" charset="-122"/>
          </a:endParaRPr>
        </a:p>
      </dgm:t>
    </dgm:pt>
    <dgm:pt modelId="{669EF888-BA38-4268-B595-5F6BCD4ACE14}" type="parTrans" cxnId="{9928FF4E-D0FF-4379-8F9B-CA69AC1523FD}">
      <dgm:prSet/>
      <dgm:spPr/>
      <dgm:t>
        <a:bodyPr/>
        <a:lstStyle/>
        <a:p>
          <a:endParaRPr lang="zh-CN" altLang="en-US"/>
        </a:p>
      </dgm:t>
    </dgm:pt>
    <dgm:pt modelId="{F17087D8-FD05-4F03-B23F-7991E10440D0}" type="sibTrans" cxnId="{9928FF4E-D0FF-4379-8F9B-CA69AC1523FD}">
      <dgm:prSet/>
      <dgm:spPr/>
      <dgm:t>
        <a:bodyPr/>
        <a:lstStyle/>
        <a:p>
          <a:endParaRPr lang="zh-CN" altLang="en-US"/>
        </a:p>
      </dgm:t>
    </dgm:pt>
    <dgm:pt modelId="{415E9966-4A09-4065-A31F-F64B7E7E41FC}">
      <dgm:prSet phldrT="[文本]" custT="1"/>
      <dgm:spPr/>
      <dgm:t>
        <a:bodyPr/>
        <a:lstStyle/>
        <a:p>
          <a:pPr algn="l"/>
          <a:r>
            <a:rPr lang="zh-CN" altLang="en-US" sz="1400" dirty="0" smtClean="0">
              <a:latin typeface="微软雅黑" pitchFamily="34" charset="-122"/>
              <a:ea typeface="微软雅黑" pitchFamily="34" charset="-122"/>
            </a:rPr>
            <a:t>给予</a:t>
          </a:r>
          <a:r>
            <a:rPr lang="en-US" altLang="zh-CN" sz="1400" b="1" dirty="0" smtClean="0">
              <a:latin typeface="微软雅黑" pitchFamily="34" charset="-122"/>
              <a:ea typeface="微软雅黑" pitchFamily="34" charset="-122"/>
            </a:rPr>
            <a:t>26</a:t>
          </a:r>
          <a:r>
            <a:rPr lang="zh-CN" altLang="en-US" sz="1400" b="1" dirty="0" smtClean="0">
              <a:latin typeface="微软雅黑" pitchFamily="34" charset="-122"/>
              <a:ea typeface="微软雅黑" pitchFamily="34" charset="-122"/>
            </a:rPr>
            <a:t>家</a:t>
          </a:r>
          <a:r>
            <a:rPr lang="zh-CN" altLang="en-US" sz="1400" dirty="0" smtClean="0">
              <a:latin typeface="微软雅黑" pitchFamily="34" charset="-122"/>
              <a:ea typeface="微软雅黑" pitchFamily="34" charset="-122"/>
            </a:rPr>
            <a:t>保险集团、保险公司、保险资管公司同业综合授信，</a:t>
          </a:r>
          <a:r>
            <a:rPr lang="zh-CN" altLang="en-US" sz="1400" b="1" dirty="0" smtClean="0">
              <a:latin typeface="微软雅黑" pitchFamily="34" charset="-122"/>
              <a:ea typeface="微软雅黑" pitchFamily="34" charset="-122"/>
            </a:rPr>
            <a:t>授信余额</a:t>
          </a:r>
          <a:r>
            <a:rPr lang="en-US" altLang="zh-CN" sz="1400" b="1" dirty="0" smtClean="0">
              <a:latin typeface="微软雅黑" pitchFamily="34" charset="-122"/>
              <a:ea typeface="微软雅黑" pitchFamily="34" charset="-122"/>
            </a:rPr>
            <a:t>1446</a:t>
          </a:r>
          <a:r>
            <a:rPr lang="zh-CN" altLang="en-US" sz="1400" b="0" dirty="0" smtClean="0">
              <a:latin typeface="微软雅黑" pitchFamily="34" charset="-122"/>
              <a:ea typeface="微软雅黑" pitchFamily="34" charset="-122"/>
            </a:rPr>
            <a:t>亿元</a:t>
          </a:r>
          <a:endParaRPr lang="zh-CN" altLang="en-US" sz="1400" b="0" dirty="0">
            <a:latin typeface="微软雅黑" pitchFamily="34" charset="-122"/>
            <a:ea typeface="微软雅黑" pitchFamily="34" charset="-122"/>
          </a:endParaRPr>
        </a:p>
      </dgm:t>
    </dgm:pt>
    <dgm:pt modelId="{2832A73B-F529-446C-A860-B5F4757C82F8}" type="parTrans" cxnId="{386C75B2-D8A3-4CE3-A9BE-25AA10D9B6BA}">
      <dgm:prSet/>
      <dgm:spPr/>
      <dgm:t>
        <a:bodyPr/>
        <a:lstStyle/>
        <a:p>
          <a:endParaRPr lang="zh-CN" altLang="en-US"/>
        </a:p>
      </dgm:t>
    </dgm:pt>
    <dgm:pt modelId="{7892D5CE-896E-4737-88DB-034C555227D0}" type="sibTrans" cxnId="{386C75B2-D8A3-4CE3-A9BE-25AA10D9B6BA}">
      <dgm:prSet/>
      <dgm:spPr/>
      <dgm:t>
        <a:bodyPr/>
        <a:lstStyle/>
        <a:p>
          <a:endParaRPr lang="zh-CN" altLang="en-US"/>
        </a:p>
      </dgm:t>
    </dgm:pt>
    <dgm:pt modelId="{C461E38B-9CE3-49AD-B313-FB77E388C95A}" type="pres">
      <dgm:prSet presAssocID="{B477C6AB-57A9-446C-A62A-1F0909B3F409}" presName="CompostProcess" presStyleCnt="0">
        <dgm:presLayoutVars>
          <dgm:dir/>
          <dgm:resizeHandles val="exact"/>
        </dgm:presLayoutVars>
      </dgm:prSet>
      <dgm:spPr/>
    </dgm:pt>
    <dgm:pt modelId="{AE7B13B8-23DD-4525-B1D7-EDBFA71D7A46}" type="pres">
      <dgm:prSet presAssocID="{B477C6AB-57A9-446C-A62A-1F0909B3F409}" presName="arrow" presStyleLbl="bgShp" presStyleIdx="0" presStyleCnt="1"/>
      <dgm:spPr/>
    </dgm:pt>
    <dgm:pt modelId="{A67B510E-78EF-461A-B0AD-ADC5AD3E2D9B}" type="pres">
      <dgm:prSet presAssocID="{B477C6AB-57A9-446C-A62A-1F0909B3F409}" presName="linearProcess" presStyleCnt="0"/>
      <dgm:spPr/>
    </dgm:pt>
    <dgm:pt modelId="{8BBECE27-F00A-43CC-ABDC-EDC098B903B9}" type="pres">
      <dgm:prSet presAssocID="{C75D026D-982B-46F0-8666-47E7CA727BF3}" presName="textNode" presStyleLbl="node1" presStyleIdx="0" presStyleCnt="3">
        <dgm:presLayoutVars>
          <dgm:bulletEnabled val="1"/>
        </dgm:presLayoutVars>
      </dgm:prSet>
      <dgm:spPr/>
      <dgm:t>
        <a:bodyPr/>
        <a:lstStyle/>
        <a:p>
          <a:endParaRPr lang="zh-CN" altLang="en-US"/>
        </a:p>
      </dgm:t>
    </dgm:pt>
    <dgm:pt modelId="{AEA79972-DFAA-4FB6-BDF7-54BBBD97DDCE}" type="pres">
      <dgm:prSet presAssocID="{DA333EAD-DEDC-46B8-A3B1-86F0D41F361E}" presName="sibTrans" presStyleCnt="0"/>
      <dgm:spPr/>
    </dgm:pt>
    <dgm:pt modelId="{1F3BDB17-688D-4F93-AF3C-F6F49557DD6C}" type="pres">
      <dgm:prSet presAssocID="{558FC668-72B1-4849-B3FA-01BC8651ADD1}" presName="textNode" presStyleLbl="node1" presStyleIdx="1" presStyleCnt="3">
        <dgm:presLayoutVars>
          <dgm:bulletEnabled val="1"/>
        </dgm:presLayoutVars>
      </dgm:prSet>
      <dgm:spPr/>
      <dgm:t>
        <a:bodyPr/>
        <a:lstStyle/>
        <a:p>
          <a:endParaRPr lang="zh-CN" altLang="en-US"/>
        </a:p>
      </dgm:t>
    </dgm:pt>
    <dgm:pt modelId="{08433E65-BCF0-48AA-8D95-92995AA24EF4}" type="pres">
      <dgm:prSet presAssocID="{F17087D8-FD05-4F03-B23F-7991E10440D0}" presName="sibTrans" presStyleCnt="0"/>
      <dgm:spPr/>
    </dgm:pt>
    <dgm:pt modelId="{FD5D9507-E254-4B15-B242-DB7B83034A43}" type="pres">
      <dgm:prSet presAssocID="{415E9966-4A09-4065-A31F-F64B7E7E41FC}" presName="textNode" presStyleLbl="node1" presStyleIdx="2" presStyleCnt="3">
        <dgm:presLayoutVars>
          <dgm:bulletEnabled val="1"/>
        </dgm:presLayoutVars>
      </dgm:prSet>
      <dgm:spPr/>
      <dgm:t>
        <a:bodyPr/>
        <a:lstStyle/>
        <a:p>
          <a:endParaRPr lang="zh-CN" altLang="en-US"/>
        </a:p>
      </dgm:t>
    </dgm:pt>
  </dgm:ptLst>
  <dgm:cxnLst>
    <dgm:cxn modelId="{386C75B2-D8A3-4CE3-A9BE-25AA10D9B6BA}" srcId="{B477C6AB-57A9-446C-A62A-1F0909B3F409}" destId="{415E9966-4A09-4065-A31F-F64B7E7E41FC}" srcOrd="2" destOrd="0" parTransId="{2832A73B-F529-446C-A860-B5F4757C82F8}" sibTransId="{7892D5CE-896E-4737-88DB-034C555227D0}"/>
    <dgm:cxn modelId="{CABE6D22-70E2-4C41-97E4-D2D1A617CFCE}" type="presOf" srcId="{558FC668-72B1-4849-B3FA-01BC8651ADD1}" destId="{1F3BDB17-688D-4F93-AF3C-F6F49557DD6C}" srcOrd="0" destOrd="0" presId="urn:microsoft.com/office/officeart/2005/8/layout/hProcess9"/>
    <dgm:cxn modelId="{1232FC99-3EA5-4B89-80DB-C2B5B7E9AF78}" type="presOf" srcId="{C75D026D-982B-46F0-8666-47E7CA727BF3}" destId="{8BBECE27-F00A-43CC-ABDC-EDC098B903B9}" srcOrd="0" destOrd="0" presId="urn:microsoft.com/office/officeart/2005/8/layout/hProcess9"/>
    <dgm:cxn modelId="{FEF5DE91-EECC-4E4F-8CF9-48E3DA64899A}" srcId="{B477C6AB-57A9-446C-A62A-1F0909B3F409}" destId="{C75D026D-982B-46F0-8666-47E7CA727BF3}" srcOrd="0" destOrd="0" parTransId="{AB6FC205-F700-45FB-B970-4A2313C80AE0}" sibTransId="{DA333EAD-DEDC-46B8-A3B1-86F0D41F361E}"/>
    <dgm:cxn modelId="{2C80D69F-C8E8-4153-AF75-DDF00D0FD90B}" type="presOf" srcId="{415E9966-4A09-4065-A31F-F64B7E7E41FC}" destId="{FD5D9507-E254-4B15-B242-DB7B83034A43}" srcOrd="0" destOrd="0" presId="urn:microsoft.com/office/officeart/2005/8/layout/hProcess9"/>
    <dgm:cxn modelId="{6F82E81D-5E6C-43B9-B1D0-CBC5F62C3CBC}" type="presOf" srcId="{B477C6AB-57A9-446C-A62A-1F0909B3F409}" destId="{C461E38B-9CE3-49AD-B313-FB77E388C95A}" srcOrd="0" destOrd="0" presId="urn:microsoft.com/office/officeart/2005/8/layout/hProcess9"/>
    <dgm:cxn modelId="{9928FF4E-D0FF-4379-8F9B-CA69AC1523FD}" srcId="{B477C6AB-57A9-446C-A62A-1F0909B3F409}" destId="{558FC668-72B1-4849-B3FA-01BC8651ADD1}" srcOrd="1" destOrd="0" parTransId="{669EF888-BA38-4268-B595-5F6BCD4ACE14}" sibTransId="{F17087D8-FD05-4F03-B23F-7991E10440D0}"/>
    <dgm:cxn modelId="{241AF5A9-8DD7-44B8-AC22-A4FF96626B4D}" type="presParOf" srcId="{C461E38B-9CE3-49AD-B313-FB77E388C95A}" destId="{AE7B13B8-23DD-4525-B1D7-EDBFA71D7A46}" srcOrd="0" destOrd="0" presId="urn:microsoft.com/office/officeart/2005/8/layout/hProcess9"/>
    <dgm:cxn modelId="{886AEB95-ECF7-4EBF-8BA8-4F705C61C3D4}" type="presParOf" srcId="{C461E38B-9CE3-49AD-B313-FB77E388C95A}" destId="{A67B510E-78EF-461A-B0AD-ADC5AD3E2D9B}" srcOrd="1" destOrd="0" presId="urn:microsoft.com/office/officeart/2005/8/layout/hProcess9"/>
    <dgm:cxn modelId="{6760B061-FEDB-42D5-B58B-AE9F52163C49}" type="presParOf" srcId="{A67B510E-78EF-461A-B0AD-ADC5AD3E2D9B}" destId="{8BBECE27-F00A-43CC-ABDC-EDC098B903B9}" srcOrd="0" destOrd="0" presId="urn:microsoft.com/office/officeart/2005/8/layout/hProcess9"/>
    <dgm:cxn modelId="{587F200E-F599-48FD-8437-CDBAA73085B3}" type="presParOf" srcId="{A67B510E-78EF-461A-B0AD-ADC5AD3E2D9B}" destId="{AEA79972-DFAA-4FB6-BDF7-54BBBD97DDCE}" srcOrd="1" destOrd="0" presId="urn:microsoft.com/office/officeart/2005/8/layout/hProcess9"/>
    <dgm:cxn modelId="{1D2D0707-3381-4BCD-B501-169E55B76040}" type="presParOf" srcId="{A67B510E-78EF-461A-B0AD-ADC5AD3E2D9B}" destId="{1F3BDB17-688D-4F93-AF3C-F6F49557DD6C}" srcOrd="2" destOrd="0" presId="urn:microsoft.com/office/officeart/2005/8/layout/hProcess9"/>
    <dgm:cxn modelId="{49D090D1-CAE5-4B62-8002-0CC5EA9D228F}" type="presParOf" srcId="{A67B510E-78EF-461A-B0AD-ADC5AD3E2D9B}" destId="{08433E65-BCF0-48AA-8D95-92995AA24EF4}" srcOrd="3" destOrd="0" presId="urn:microsoft.com/office/officeart/2005/8/layout/hProcess9"/>
    <dgm:cxn modelId="{F0B7DD28-BA98-4D4C-A282-E57A999D03D2}" type="presParOf" srcId="{A67B510E-78EF-461A-B0AD-ADC5AD3E2D9B}" destId="{FD5D9507-E254-4B15-B242-DB7B83034A43}" srcOrd="4" destOrd="0" presId="urn:microsoft.com/office/officeart/2005/8/layout/hProcess9"/>
  </dgm:cxnLst>
  <dgm:bg>
    <a:no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7B13B8-23DD-4525-B1D7-EDBFA71D7A46}">
      <dsp:nvSpPr>
        <dsp:cNvPr id="0" name=""/>
        <dsp:cNvSpPr/>
      </dsp:nvSpPr>
      <dsp:spPr>
        <a:xfrm>
          <a:off x="693300" y="0"/>
          <a:ext cx="7857407" cy="3920887"/>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ECE27-F00A-43CC-ABDC-EDC098B903B9}">
      <dsp:nvSpPr>
        <dsp:cNvPr id="0" name=""/>
        <dsp:cNvSpPr/>
      </dsp:nvSpPr>
      <dsp:spPr>
        <a:xfrm>
          <a:off x="0" y="1176266"/>
          <a:ext cx="2773202" cy="15683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与</a:t>
          </a:r>
          <a:r>
            <a:rPr lang="en-US" altLang="zh-CN" sz="1400" b="1" kern="1200" dirty="0" smtClean="0">
              <a:latin typeface="微软雅黑" pitchFamily="34" charset="-122"/>
              <a:ea typeface="微软雅黑" pitchFamily="34" charset="-122"/>
            </a:rPr>
            <a:t>109</a:t>
          </a:r>
          <a:r>
            <a:rPr lang="zh-CN" altLang="en-US" sz="1400" b="1" kern="1200" dirty="0" smtClean="0">
              <a:latin typeface="微软雅黑" pitchFamily="34" charset="-122"/>
              <a:ea typeface="微软雅黑" pitchFamily="34" charset="-122"/>
            </a:rPr>
            <a:t>家</a:t>
          </a:r>
          <a:r>
            <a:rPr lang="zh-CN" altLang="en-US" sz="1400" kern="1200" dirty="0" smtClean="0">
              <a:latin typeface="微软雅黑" pitchFamily="34" charset="-122"/>
              <a:ea typeface="微软雅黑" pitchFamily="34" charset="-122"/>
            </a:rPr>
            <a:t>保险公司建立了业务合作关系，客户</a:t>
          </a:r>
          <a:r>
            <a:rPr lang="zh-CN" altLang="en-US" sz="1400" b="1" kern="1200" dirty="0" smtClean="0">
              <a:latin typeface="微软雅黑" pitchFamily="34" charset="-122"/>
              <a:ea typeface="微软雅黑" pitchFamily="34" charset="-122"/>
            </a:rPr>
            <a:t>合作率</a:t>
          </a:r>
          <a:r>
            <a:rPr lang="en-US" altLang="zh-CN" sz="1400" b="1" kern="1200" dirty="0" smtClean="0">
              <a:latin typeface="微软雅黑" pitchFamily="34" charset="-122"/>
              <a:ea typeface="微软雅黑" pitchFamily="34" charset="-122"/>
            </a:rPr>
            <a:t>79%</a:t>
          </a:r>
          <a:endParaRPr lang="zh-CN" altLang="en-US" sz="1400" b="1" kern="1200" dirty="0">
            <a:latin typeface="微软雅黑" pitchFamily="34" charset="-122"/>
            <a:ea typeface="微软雅黑" pitchFamily="34" charset="-122"/>
          </a:endParaRPr>
        </a:p>
      </dsp:txBody>
      <dsp:txXfrm>
        <a:off x="0" y="1176266"/>
        <a:ext cx="2773202" cy="1568354"/>
      </dsp:txXfrm>
    </dsp:sp>
    <dsp:sp modelId="{1F3BDB17-688D-4F93-AF3C-F6F49557DD6C}">
      <dsp:nvSpPr>
        <dsp:cNvPr id="0" name=""/>
        <dsp:cNvSpPr/>
      </dsp:nvSpPr>
      <dsp:spPr>
        <a:xfrm>
          <a:off x="3235403" y="1176266"/>
          <a:ext cx="2773202" cy="1568354"/>
        </a:xfrm>
        <a:prstGeom prst="roundRect">
          <a:avLst/>
        </a:prstGeom>
        <a:solidFill>
          <a:schemeClr val="accent5">
            <a:hueOff val="-2510283"/>
            <a:satOff val="20547"/>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为</a:t>
          </a:r>
          <a:r>
            <a:rPr lang="en-US" altLang="en-US" sz="1400" b="1" kern="1200" dirty="0" smtClean="0">
              <a:solidFill>
                <a:schemeClr val="bg1"/>
              </a:solidFill>
              <a:latin typeface="微软雅黑" pitchFamily="34" charset="-122"/>
              <a:ea typeface="微软雅黑" pitchFamily="34" charset="-122"/>
            </a:rPr>
            <a:t>25</a:t>
          </a:r>
          <a:r>
            <a:rPr lang="zh-CN" altLang="en-US" sz="1400" b="1" kern="1200" dirty="0" smtClean="0">
              <a:solidFill>
                <a:schemeClr val="bg1"/>
              </a:solidFill>
              <a:latin typeface="微软雅黑" pitchFamily="34" charset="-122"/>
              <a:ea typeface="微软雅黑" pitchFamily="34" charset="-122"/>
            </a:rPr>
            <a:t>家</a:t>
          </a:r>
          <a:r>
            <a:rPr lang="zh-CN" altLang="en-US" sz="1400" kern="1200" dirty="0" smtClean="0">
              <a:latin typeface="微软雅黑" pitchFamily="34" charset="-122"/>
              <a:ea typeface="微软雅黑" pitchFamily="34" charset="-122"/>
            </a:rPr>
            <a:t>保险资管公司提供托管服务，为</a:t>
          </a:r>
          <a:r>
            <a:rPr lang="en-US" altLang="zh-CN" sz="1400" b="1" kern="1200" dirty="0" smtClean="0">
              <a:latin typeface="微软雅黑" pitchFamily="34" charset="-122"/>
              <a:ea typeface="微软雅黑" pitchFamily="34" charset="-122"/>
            </a:rPr>
            <a:t>13</a:t>
          </a:r>
          <a:r>
            <a:rPr lang="zh-CN" altLang="en-US" sz="1400" b="1" kern="1200" dirty="0" smtClean="0">
              <a:latin typeface="微软雅黑" pitchFamily="34" charset="-122"/>
              <a:ea typeface="微软雅黑" pitchFamily="34" charset="-122"/>
            </a:rPr>
            <a:t>家</a:t>
          </a:r>
          <a:r>
            <a:rPr lang="zh-CN" altLang="en-US" sz="1400" kern="1200" dirty="0" smtClean="0">
              <a:latin typeface="微软雅黑" pitchFamily="34" charset="-122"/>
              <a:ea typeface="微软雅黑" pitchFamily="34" charset="-122"/>
            </a:rPr>
            <a:t>保险公司提供保险产品代销服务</a:t>
          </a:r>
          <a:endParaRPr lang="zh-CN" altLang="en-US" sz="1400" b="0" kern="1200" dirty="0">
            <a:latin typeface="微软雅黑" pitchFamily="34" charset="-122"/>
            <a:ea typeface="微软雅黑" pitchFamily="34" charset="-122"/>
          </a:endParaRPr>
        </a:p>
      </dsp:txBody>
      <dsp:txXfrm>
        <a:off x="3235403" y="1176266"/>
        <a:ext cx="2773202" cy="1568354"/>
      </dsp:txXfrm>
    </dsp:sp>
    <dsp:sp modelId="{FD5D9507-E254-4B15-B242-DB7B83034A43}">
      <dsp:nvSpPr>
        <dsp:cNvPr id="0" name=""/>
        <dsp:cNvSpPr/>
      </dsp:nvSpPr>
      <dsp:spPr>
        <a:xfrm>
          <a:off x="6470806" y="1176266"/>
          <a:ext cx="2773202" cy="1568354"/>
        </a:xfrm>
        <a:prstGeom prst="roundRect">
          <a:avLst/>
        </a:prstGeom>
        <a:solidFill>
          <a:schemeClr val="accent5">
            <a:hueOff val="-5020566"/>
            <a:satOff val="41093"/>
            <a:lumOff val="-66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给予</a:t>
          </a:r>
          <a:r>
            <a:rPr lang="en-US" altLang="zh-CN" sz="1400" b="1" kern="1200" dirty="0" smtClean="0">
              <a:latin typeface="微软雅黑" pitchFamily="34" charset="-122"/>
              <a:ea typeface="微软雅黑" pitchFamily="34" charset="-122"/>
            </a:rPr>
            <a:t>26</a:t>
          </a:r>
          <a:r>
            <a:rPr lang="zh-CN" altLang="en-US" sz="1400" b="1" kern="1200" dirty="0" smtClean="0">
              <a:latin typeface="微软雅黑" pitchFamily="34" charset="-122"/>
              <a:ea typeface="微软雅黑" pitchFamily="34" charset="-122"/>
            </a:rPr>
            <a:t>家</a:t>
          </a:r>
          <a:r>
            <a:rPr lang="zh-CN" altLang="en-US" sz="1400" kern="1200" dirty="0" smtClean="0">
              <a:latin typeface="微软雅黑" pitchFamily="34" charset="-122"/>
              <a:ea typeface="微软雅黑" pitchFamily="34" charset="-122"/>
            </a:rPr>
            <a:t>保险集团、保险公司、保险资管公司同业综合授信，</a:t>
          </a:r>
          <a:r>
            <a:rPr lang="zh-CN" altLang="en-US" sz="1400" b="1" kern="1200" dirty="0" smtClean="0">
              <a:latin typeface="微软雅黑" pitchFamily="34" charset="-122"/>
              <a:ea typeface="微软雅黑" pitchFamily="34" charset="-122"/>
            </a:rPr>
            <a:t>授信余额</a:t>
          </a:r>
          <a:r>
            <a:rPr lang="en-US" altLang="zh-CN" sz="1400" b="1" kern="1200" dirty="0" smtClean="0">
              <a:latin typeface="微软雅黑" pitchFamily="34" charset="-122"/>
              <a:ea typeface="微软雅黑" pitchFamily="34" charset="-122"/>
            </a:rPr>
            <a:t>1446</a:t>
          </a:r>
          <a:r>
            <a:rPr lang="zh-CN" altLang="en-US" sz="1400" b="0" kern="1200" dirty="0" smtClean="0">
              <a:latin typeface="微软雅黑" pitchFamily="34" charset="-122"/>
              <a:ea typeface="微软雅黑" pitchFamily="34" charset="-122"/>
            </a:rPr>
            <a:t>亿元</a:t>
          </a:r>
          <a:endParaRPr lang="zh-CN" altLang="en-US" sz="1400" b="0" kern="1200" dirty="0">
            <a:latin typeface="微软雅黑" pitchFamily="34" charset="-122"/>
            <a:ea typeface="微软雅黑" pitchFamily="34" charset="-122"/>
          </a:endParaRPr>
        </a:p>
      </dsp:txBody>
      <dsp:txXfrm>
        <a:off x="6470806" y="1176266"/>
        <a:ext cx="2773202" cy="15683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FDB2FAA-4ECE-4EC2-BFD9-232F058A22B6}" type="datetimeFigureOut">
              <a:rPr lang="zh-CN" altLang="en-US" smtClean="0"/>
              <a:pPr/>
              <a:t>2017/7/12</a:t>
            </a:fld>
            <a:endParaRPr lang="zh-CN" altLang="en-US"/>
          </a:p>
        </p:txBody>
      </p:sp>
      <p:sp>
        <p:nvSpPr>
          <p:cNvPr id="4" name="幻灯片图像占位符 3"/>
          <p:cNvSpPr>
            <a:spLocks noGrp="1" noRot="1" noChangeAspect="1"/>
          </p:cNvSpPr>
          <p:nvPr>
            <p:ph type="sldImg" idx="2"/>
          </p:nvPr>
        </p:nvSpPr>
        <p:spPr>
          <a:xfrm>
            <a:off x="-287338" y="1279525"/>
            <a:ext cx="7673976"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216C1DC-999D-4164-86C2-F15BDCA29B30}" type="slidenum">
              <a:rPr lang="zh-CN" altLang="en-US" smtClean="0"/>
              <a:pPr/>
              <a:t>‹#›</a:t>
            </a:fld>
            <a:endParaRPr lang="zh-CN" altLang="en-US"/>
          </a:p>
        </p:txBody>
      </p:sp>
    </p:spTree>
    <p:extLst>
      <p:ext uri="{BB962C8B-B14F-4D97-AF65-F5344CB8AC3E}">
        <p14:creationId xmlns="" xmlns:p14="http://schemas.microsoft.com/office/powerpoint/2010/main" val="820146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p:spPr>
        <p:txBody>
          <a:bodyPr/>
          <a:lstStyle/>
          <a:p>
            <a:endParaRPr lang="zh-CN" altLang="en-US"/>
          </a:p>
        </p:txBody>
      </p:sp>
      <p:sp>
        <p:nvSpPr>
          <p:cNvPr id="57348" name="灯片编号占位符 3"/>
          <p:cNvSpPr>
            <a:spLocks noGrp="1"/>
          </p:cNvSpPr>
          <p:nvPr>
            <p:ph type="sldNum" sz="quarter" idx="5"/>
          </p:nvPr>
        </p:nvSpPr>
        <p:spPr>
          <a:noFill/>
        </p:spPr>
        <p:txBody>
          <a:bodyPr/>
          <a:lstStyle/>
          <a:p>
            <a:fld id="{5A0803F3-ACF8-44E3-801B-E64A8C58AC45}" type="slidenum">
              <a:rPr lang="en-US" altLang="zh-CN" smtClean="0"/>
              <a:pPr/>
              <a:t>21</a:t>
            </a:fld>
            <a:endParaRPr lang="en-US" altLang="zh-CN" dirty="0"/>
          </a:p>
        </p:txBody>
      </p:sp>
    </p:spTree>
    <p:extLst>
      <p:ext uri="{BB962C8B-B14F-4D97-AF65-F5344CB8AC3E}">
        <p14:creationId xmlns="" xmlns:p14="http://schemas.microsoft.com/office/powerpoint/2010/main" val="288555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7338" y="1279525"/>
            <a:ext cx="7673976" cy="34544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BCF4BC9-2CCE-4582-94C2-CF37F41F4D97}" type="slidenum">
              <a:rPr lang="zh-CN" altLang="en-US" smtClean="0"/>
              <a:pPr/>
              <a:t>22</a:t>
            </a:fld>
            <a:endParaRPr lang="zh-CN" altLang="en-US"/>
          </a:p>
        </p:txBody>
      </p:sp>
    </p:spTree>
    <p:extLst>
      <p:ext uri="{BB962C8B-B14F-4D97-AF65-F5344CB8AC3E}">
        <p14:creationId xmlns="" xmlns:p14="http://schemas.microsoft.com/office/powerpoint/2010/main" val="115980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00030" y="1060530"/>
            <a:ext cx="10800159" cy="2256061"/>
          </a:xfrm>
        </p:spPr>
        <p:txBody>
          <a:bodyPr anchor="b"/>
          <a:lstStyle>
            <a:lvl1pPr algn="ctr">
              <a:defRPr sz="567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00030" y="3403592"/>
            <a:ext cx="10800159"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05156" y="345010"/>
            <a:ext cx="3105045" cy="54916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015" y="345010"/>
            <a:ext cx="9135135" cy="54916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0030" y="1060530"/>
            <a:ext cx="10800159" cy="2256061"/>
          </a:xfrm>
        </p:spPr>
        <p:txBody>
          <a:bodyPr anchor="b"/>
          <a:lstStyle>
            <a:lvl1pPr algn="ctr">
              <a:defRPr sz="567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00030" y="3403592"/>
            <a:ext cx="10800159"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4" y="1615545"/>
            <a:ext cx="12420184" cy="2695572"/>
          </a:xfrm>
        </p:spPr>
        <p:txBody>
          <a:bodyPr anchor="b"/>
          <a:lstStyle>
            <a:lvl1pPr>
              <a:defRPr sz="567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514" y="4336618"/>
            <a:ext cx="12420184" cy="1417538"/>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90015" y="1725046"/>
            <a:ext cx="6120091" cy="411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290108" y="1725046"/>
            <a:ext cx="6120091" cy="411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345010"/>
            <a:ext cx="12420184" cy="1252534"/>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91891" y="1588545"/>
            <a:ext cx="6091965"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p>
        </p:txBody>
      </p:sp>
      <p:sp>
        <p:nvSpPr>
          <p:cNvPr id="4" name="Content Placeholder 3"/>
          <p:cNvSpPr>
            <a:spLocks noGrp="1"/>
          </p:cNvSpPr>
          <p:nvPr>
            <p:ph sz="half" idx="2"/>
          </p:nvPr>
        </p:nvSpPr>
        <p:spPr>
          <a:xfrm>
            <a:off x="991891" y="2367064"/>
            <a:ext cx="6091965" cy="34815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290110" y="1588545"/>
            <a:ext cx="6121967"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p>
        </p:txBody>
      </p:sp>
      <p:sp>
        <p:nvSpPr>
          <p:cNvPr id="6" name="Content Placeholder 5"/>
          <p:cNvSpPr>
            <a:spLocks noGrp="1"/>
          </p:cNvSpPr>
          <p:nvPr>
            <p:ph sz="quarter" idx="4"/>
          </p:nvPr>
        </p:nvSpPr>
        <p:spPr>
          <a:xfrm>
            <a:off x="7290110" y="2367064"/>
            <a:ext cx="6121967" cy="34815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17E399-149F-4F0B-BD1D-D782A5B2C230}" type="slidenum">
              <a:rPr lang="zh-CN" altLang="en-US" smtClean="0"/>
              <a:pPr/>
              <a:t>‹#›</a:t>
            </a:fld>
            <a:endParaRPr lang="zh-CN" altLang="en-US"/>
          </a:p>
        </p:txBody>
      </p:sp>
      <p:cxnSp>
        <p:nvCxnSpPr>
          <p:cNvPr id="5" name="直接连接符 4"/>
          <p:cNvCxnSpPr/>
          <p:nvPr userDrawn="1"/>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17E399-149F-4F0B-BD1D-D782A5B2C230}" type="slidenum">
              <a:rPr lang="zh-CN" altLang="en-US" smtClean="0"/>
              <a:pPr/>
              <a:t>‹#›</a:t>
            </a:fld>
            <a:endParaRPr lang="zh-CN" altLang="en-US"/>
          </a:p>
        </p:txBody>
      </p:sp>
      <p:cxnSp>
        <p:nvCxnSpPr>
          <p:cNvPr id="5" name="直接连接符 4"/>
          <p:cNvCxnSpPr/>
          <p:nvPr userDrawn="1"/>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8" name="图片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17E399-149F-4F0B-BD1D-D782A5B2C230}" type="slidenum">
              <a:rPr lang="zh-CN" altLang="en-US" smtClean="0"/>
              <a:pPr/>
              <a:t>‹#›</a:t>
            </a:fld>
            <a:endParaRPr lang="zh-CN" altLang="en-US"/>
          </a:p>
        </p:txBody>
      </p:sp>
      <p:cxnSp>
        <p:nvCxnSpPr>
          <p:cNvPr id="5" name="直接连接符 4"/>
          <p:cNvCxnSpPr/>
          <p:nvPr userDrawn="1"/>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7" name="图片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8" name="矩形 7"/>
          <p:cNvSpPr/>
          <p:nvPr userDrawn="1"/>
        </p:nvSpPr>
        <p:spPr>
          <a:xfrm>
            <a:off x="1159099" y="1120462"/>
            <a:ext cx="296214" cy="4765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556198" y="1120462"/>
            <a:ext cx="105178" cy="4765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4" y="432013"/>
            <a:ext cx="4644443" cy="1512041"/>
          </a:xfrm>
        </p:spPr>
        <p:txBody>
          <a:bodyPr anchor="b"/>
          <a:lstStyle>
            <a:lvl1pPr>
              <a:defRPr sz="302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21966" y="933026"/>
            <a:ext cx="7290108"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91894" y="1944052"/>
            <a:ext cx="4644443"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4" y="432013"/>
            <a:ext cx="4644443" cy="1512041"/>
          </a:xfrm>
        </p:spPr>
        <p:txBody>
          <a:bodyPr anchor="b"/>
          <a:lstStyle>
            <a:lvl1pPr>
              <a:defRPr sz="302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121966" y="933026"/>
            <a:ext cx="7290108"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91894" y="1944052"/>
            <a:ext cx="4644443"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6" y="345010"/>
            <a:ext cx="3105045" cy="549164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015" y="345010"/>
            <a:ext cx="9135135" cy="54916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17E399-149F-4F0B-BD1D-D782A5B2C230}"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13" name="图片占位符 12"/>
          <p:cNvSpPr>
            <a:spLocks noGrp="1"/>
          </p:cNvSpPr>
          <p:nvPr>
            <p:ph type="pic" sz="quarter" idx="10" hasCustomPrompt="1"/>
          </p:nvPr>
        </p:nvSpPr>
        <p:spPr>
          <a:xfrm>
            <a:off x="10417425" y="5562150"/>
            <a:ext cx="3509974" cy="738019"/>
          </a:xfrm>
          <a:prstGeom prst="rect">
            <a:avLst/>
          </a:prstGeom>
        </p:spPr>
        <p:txBody>
          <a:bodyPr anchor="ctr"/>
          <a:lstStyle>
            <a:lvl1pPr marL="0" indent="0" algn="r">
              <a:buNone/>
              <a:defRPr sz="1510" baseline="0"/>
            </a:lvl1pPr>
          </a:lstStyle>
          <a:p>
            <a:r>
              <a:rPr kumimoji="1" lang="en-US" altLang="zh-CN" dirty="0" smtClean="0"/>
              <a:t>COMPANY</a:t>
            </a:r>
            <a:r>
              <a:rPr kumimoji="1" lang="zh-CN" altLang="en-US" dirty="0" smtClean="0"/>
              <a:t> </a:t>
            </a:r>
            <a:r>
              <a:rPr kumimoji="1" lang="en-US" altLang="zh-CN" dirty="0" smtClean="0"/>
              <a:t>LOGO</a:t>
            </a:r>
            <a:r>
              <a:rPr kumimoji="1" lang="zh-CN" altLang="en-US" dirty="0" smtClean="0"/>
              <a:t> </a:t>
            </a:r>
            <a:r>
              <a:rPr kumimoji="1" lang="en-US" altLang="zh-CN" dirty="0" smtClean="0"/>
              <a:t>HERE</a:t>
            </a:r>
            <a:endParaRPr kumimoji="1" lang="zh-CN" alt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Freeform 30"/>
          <p:cNvSpPr>
            <a:spLocks noChangeArrowheads="1"/>
          </p:cNvSpPr>
          <p:nvPr userDrawn="1"/>
        </p:nvSpPr>
        <p:spPr bwMode="auto">
          <a:xfrm>
            <a:off x="12910635" y="6124260"/>
            <a:ext cx="206987" cy="168832"/>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sz="850" dirty="0">
              <a:latin typeface="Calibri Light"/>
            </a:endParaRPr>
          </a:p>
        </p:txBody>
      </p:sp>
      <p:sp>
        <p:nvSpPr>
          <p:cNvPr id="6" name="Freeform 38"/>
          <p:cNvSpPr>
            <a:spLocks noChangeArrowheads="1"/>
          </p:cNvSpPr>
          <p:nvPr userDrawn="1"/>
        </p:nvSpPr>
        <p:spPr bwMode="auto">
          <a:xfrm>
            <a:off x="12970261" y="6160261"/>
            <a:ext cx="73875" cy="102416"/>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sz="850" dirty="0">
              <a:latin typeface="Calibri Light"/>
            </a:endParaRPr>
          </a:p>
        </p:txBody>
      </p:sp>
      <p:sp>
        <p:nvSpPr>
          <p:cNvPr id="10" name="Freeform 30"/>
          <p:cNvSpPr>
            <a:spLocks noChangeArrowheads="1"/>
          </p:cNvSpPr>
          <p:nvPr userDrawn="1"/>
        </p:nvSpPr>
        <p:spPr bwMode="auto">
          <a:xfrm>
            <a:off x="13156393" y="6124053"/>
            <a:ext cx="206987" cy="168832"/>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2"/>
          </a:solidFill>
          <a:ln>
            <a:noFill/>
          </a:ln>
          <a:effectLst/>
        </p:spPr>
        <p:txBody>
          <a:bodyPr wrap="none" anchor="ctr"/>
          <a:lstStyle/>
          <a:p>
            <a:endParaRPr lang="en-US" sz="850" dirty="0">
              <a:latin typeface="Calibri Light"/>
            </a:endParaRPr>
          </a:p>
        </p:txBody>
      </p:sp>
      <p:sp>
        <p:nvSpPr>
          <p:cNvPr id="11" name="Freeform 38"/>
          <p:cNvSpPr>
            <a:spLocks noChangeArrowheads="1"/>
          </p:cNvSpPr>
          <p:nvPr userDrawn="1"/>
        </p:nvSpPr>
        <p:spPr bwMode="auto">
          <a:xfrm flipH="1">
            <a:off x="13211124" y="6160054"/>
            <a:ext cx="73486" cy="102416"/>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sz="850" dirty="0">
              <a:latin typeface="Calibri Light"/>
            </a:endParaRPr>
          </a:p>
        </p:txBody>
      </p:sp>
      <p:sp>
        <p:nvSpPr>
          <p:cNvPr id="12" name="Teardrop 11"/>
          <p:cNvSpPr/>
          <p:nvPr userDrawn="1"/>
        </p:nvSpPr>
        <p:spPr>
          <a:xfrm>
            <a:off x="13631488" y="383348"/>
            <a:ext cx="421155" cy="336838"/>
          </a:xfrm>
          <a:prstGeom prst="teardrop">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50" dirty="0">
              <a:latin typeface="Calibri Light"/>
            </a:endParaRPr>
          </a:p>
        </p:txBody>
      </p:sp>
      <p:sp>
        <p:nvSpPr>
          <p:cNvPr id="13" name="TextBox 12"/>
          <p:cNvSpPr txBox="1"/>
          <p:nvPr userDrawn="1"/>
        </p:nvSpPr>
        <p:spPr>
          <a:xfrm>
            <a:off x="13641432" y="387260"/>
            <a:ext cx="424180" cy="290195"/>
          </a:xfrm>
          <a:prstGeom prst="rect">
            <a:avLst/>
          </a:prstGeom>
          <a:noFill/>
        </p:spPr>
        <p:txBody>
          <a:bodyPr wrap="none" lIns="86384" tIns="43192" rIns="86384" bIns="43192" rtlCol="0">
            <a:spAutoFit/>
          </a:bodyPr>
          <a:lstStyle/>
          <a:p>
            <a:pPr algn="ctr"/>
            <a:fld id="{260E2A6B-A809-4840-BF14-8648BC0BDF87}" type="slidenum">
              <a:rPr lang="id-ID" sz="1325" b="1" smtClean="0">
                <a:solidFill>
                  <a:schemeClr val="bg1"/>
                </a:solidFill>
                <a:latin typeface="Calibri Light"/>
                <a:cs typeface="Calibri Light"/>
              </a:rPr>
              <a:pPr algn="ctr"/>
              <a:t>‹#›</a:t>
            </a:fld>
            <a:endParaRPr lang="id-ID" sz="1325" dirty="0">
              <a:solidFill>
                <a:schemeClr val="bg1"/>
              </a:solidFill>
              <a:latin typeface="Calibri Light"/>
              <a:cs typeface="Calibri Light"/>
            </a:endParaRPr>
          </a:p>
        </p:txBody>
      </p:sp>
      <p:sp>
        <p:nvSpPr>
          <p:cNvPr id="9" name="TextBox 8"/>
          <p:cNvSpPr txBox="1"/>
          <p:nvPr userDrawn="1"/>
        </p:nvSpPr>
        <p:spPr>
          <a:xfrm>
            <a:off x="960113" y="6063670"/>
            <a:ext cx="2159069" cy="266065"/>
          </a:xfrm>
          <a:prstGeom prst="rect">
            <a:avLst/>
          </a:prstGeom>
          <a:noFill/>
        </p:spPr>
        <p:txBody>
          <a:bodyPr wrap="square" rtlCol="0">
            <a:spAutoFit/>
          </a:bodyPr>
          <a:lstStyle/>
          <a:p>
            <a:r>
              <a:rPr lang="id-ID" sz="1135" b="1" dirty="0" smtClean="0">
                <a:solidFill>
                  <a:schemeClr val="tx1"/>
                </a:solidFill>
                <a:latin typeface="Lato Regular"/>
                <a:cs typeface="Lato Regular"/>
              </a:rPr>
              <a:t>Commerce</a:t>
            </a:r>
            <a:r>
              <a:rPr lang="id-ID" sz="1135" b="1" dirty="0" smtClean="0">
                <a:solidFill>
                  <a:schemeClr val="tx1"/>
                </a:solidFill>
                <a:latin typeface="+mj-lt"/>
              </a:rPr>
              <a:t> </a:t>
            </a:r>
            <a:r>
              <a:rPr lang="id-ID" sz="1135" b="0" dirty="0" smtClean="0">
                <a:solidFill>
                  <a:schemeClr val="tx1"/>
                </a:solidFill>
                <a:latin typeface="Calibri Light"/>
                <a:cs typeface="Calibri Light"/>
              </a:rPr>
              <a:t>Slides</a:t>
            </a:r>
            <a:endParaRPr lang="id-ID" sz="1135" b="0" dirty="0">
              <a:solidFill>
                <a:schemeClr val="tx1"/>
              </a:solidFill>
              <a:latin typeface="Calibri Light"/>
              <a:cs typeface="Calibri Light"/>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82514" y="1615545"/>
            <a:ext cx="12420184" cy="2695572"/>
          </a:xfrm>
        </p:spPr>
        <p:txBody>
          <a:bodyPr anchor="b"/>
          <a:lstStyle>
            <a:lvl1pPr>
              <a:defRPr sz="567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82514" y="4336618"/>
            <a:ext cx="12420184" cy="1417538"/>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015" y="1725046"/>
            <a:ext cx="6120091" cy="411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290108" y="1725046"/>
            <a:ext cx="6120091" cy="41116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91890" y="345010"/>
            <a:ext cx="12420184" cy="1252534"/>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1891" y="1588545"/>
            <a:ext cx="6091965"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p>
        </p:txBody>
      </p:sp>
      <p:sp>
        <p:nvSpPr>
          <p:cNvPr id="4" name="内容占位符 3"/>
          <p:cNvSpPr>
            <a:spLocks noGrp="1"/>
          </p:cNvSpPr>
          <p:nvPr>
            <p:ph sz="half" idx="2"/>
          </p:nvPr>
        </p:nvSpPr>
        <p:spPr>
          <a:xfrm>
            <a:off x="991891" y="2367064"/>
            <a:ext cx="6091965" cy="34815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7290110" y="1588545"/>
            <a:ext cx="6121967"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smtClean="0"/>
              <a:t>单击此处编辑母版文本样式</a:t>
            </a:r>
          </a:p>
        </p:txBody>
      </p:sp>
      <p:sp>
        <p:nvSpPr>
          <p:cNvPr id="6" name="内容占位符 5"/>
          <p:cNvSpPr>
            <a:spLocks noGrp="1"/>
          </p:cNvSpPr>
          <p:nvPr>
            <p:ph sz="quarter" idx="4"/>
          </p:nvPr>
        </p:nvSpPr>
        <p:spPr>
          <a:xfrm>
            <a:off x="7290110" y="2367064"/>
            <a:ext cx="6121967" cy="34815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91894" y="432013"/>
            <a:ext cx="4644443" cy="1512041"/>
          </a:xfrm>
        </p:spPr>
        <p:txBody>
          <a:bodyPr anchor="b"/>
          <a:lstStyle>
            <a:lvl1pPr>
              <a:defRPr sz="302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121966" y="933026"/>
            <a:ext cx="7290108"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91894" y="1944052"/>
            <a:ext cx="4644443"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91894" y="432013"/>
            <a:ext cx="4644443" cy="1512041"/>
          </a:xfrm>
        </p:spPr>
        <p:txBody>
          <a:bodyPr anchor="b"/>
          <a:lstStyle>
            <a:lvl1pPr>
              <a:defRPr sz="302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121966" y="933026"/>
            <a:ext cx="7290108" cy="4605124"/>
          </a:xfrm>
        </p:spPr>
        <p:txBody>
          <a:bodyPr/>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endParaRPr lang="zh-CN" altLang="en-US"/>
          </a:p>
        </p:txBody>
      </p:sp>
      <p:sp>
        <p:nvSpPr>
          <p:cNvPr id="4" name="文本占位符 3"/>
          <p:cNvSpPr>
            <a:spLocks noGrp="1"/>
          </p:cNvSpPr>
          <p:nvPr>
            <p:ph type="body" sz="half" idx="2"/>
          </p:nvPr>
        </p:nvSpPr>
        <p:spPr>
          <a:xfrm>
            <a:off x="991894" y="1944052"/>
            <a:ext cx="4644443"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EF00C2-0DFB-4732-9F2B-7EE8CEA47C8B}" type="datetimeFigureOut">
              <a:rPr lang="zh-CN" altLang="en-US" smtClean="0"/>
              <a:pPr/>
              <a:t>2017/7/12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401C95-232E-4AB0-8477-7295DF8C24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90015" y="345010"/>
            <a:ext cx="12420184" cy="125253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90015" y="1725046"/>
            <a:ext cx="12420184" cy="41116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990018" y="6006169"/>
            <a:ext cx="3240048" cy="345009"/>
          </a:xfrm>
          <a:prstGeom prst="rect">
            <a:avLst/>
          </a:prstGeom>
        </p:spPr>
        <p:txBody>
          <a:bodyPr vert="horz" lIns="91440" tIns="45720" rIns="91440" bIns="45720" rtlCol="0" anchor="ctr"/>
          <a:lstStyle>
            <a:lvl1pPr algn="l">
              <a:defRPr sz="1135">
                <a:solidFill>
                  <a:schemeClr val="tx1">
                    <a:tint val="75000"/>
                  </a:schemeClr>
                </a:solidFill>
              </a:defRPr>
            </a:lvl1pPr>
          </a:lstStyle>
          <a:p>
            <a:fld id="{D3EF00C2-0DFB-4732-9F2B-7EE8CEA47C8B}" type="datetimeFigureOut">
              <a:rPr lang="zh-CN" altLang="en-US" smtClean="0"/>
              <a:pPr/>
              <a:t>2017/7/12</a:t>
            </a:fld>
            <a:endParaRPr lang="zh-CN" altLang="en-US"/>
          </a:p>
        </p:txBody>
      </p:sp>
      <p:sp>
        <p:nvSpPr>
          <p:cNvPr id="5" name="页脚占位符 4"/>
          <p:cNvSpPr>
            <a:spLocks noGrp="1"/>
          </p:cNvSpPr>
          <p:nvPr>
            <p:ph type="ftr" sz="quarter" idx="3"/>
          </p:nvPr>
        </p:nvSpPr>
        <p:spPr>
          <a:xfrm>
            <a:off x="4770074" y="6006169"/>
            <a:ext cx="4860071"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0170153" y="6006169"/>
            <a:ext cx="3240048"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76401C95-232E-4AB0-8477-7295DF8C247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863600"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3600"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3600"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3600"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3600" rtl="0" eaLnBrk="1" latinLnBrk="0" hangingPunct="1">
        <a:defRPr sz="1700" kern="1200">
          <a:solidFill>
            <a:schemeClr val="tx1"/>
          </a:solidFill>
          <a:latin typeface="+mn-lt"/>
          <a:ea typeface="+mn-ea"/>
          <a:cs typeface="+mn-cs"/>
        </a:defRPr>
      </a:lvl1pPr>
      <a:lvl2pPr marL="431800" algn="l" defTabSz="863600" rtl="0" eaLnBrk="1" latinLnBrk="0" hangingPunct="1">
        <a:defRPr sz="1700" kern="1200">
          <a:solidFill>
            <a:schemeClr val="tx1"/>
          </a:solidFill>
          <a:latin typeface="+mn-lt"/>
          <a:ea typeface="+mn-ea"/>
          <a:cs typeface="+mn-cs"/>
        </a:defRPr>
      </a:lvl2pPr>
      <a:lvl3pPr marL="864235" algn="l" defTabSz="863600" rtl="0" eaLnBrk="1" latinLnBrk="0" hangingPunct="1">
        <a:defRPr sz="1700" kern="1200">
          <a:solidFill>
            <a:schemeClr val="tx1"/>
          </a:solidFill>
          <a:latin typeface="+mn-lt"/>
          <a:ea typeface="+mn-ea"/>
          <a:cs typeface="+mn-cs"/>
        </a:defRPr>
      </a:lvl3pPr>
      <a:lvl4pPr marL="1296035" algn="l" defTabSz="863600" rtl="0" eaLnBrk="1" latinLnBrk="0" hangingPunct="1">
        <a:defRPr sz="1700" kern="1200">
          <a:solidFill>
            <a:schemeClr val="tx1"/>
          </a:solidFill>
          <a:latin typeface="+mn-lt"/>
          <a:ea typeface="+mn-ea"/>
          <a:cs typeface="+mn-cs"/>
        </a:defRPr>
      </a:lvl4pPr>
      <a:lvl5pPr marL="1727835" algn="l" defTabSz="863600" rtl="0" eaLnBrk="1" latinLnBrk="0" hangingPunct="1">
        <a:defRPr sz="1700" kern="1200">
          <a:solidFill>
            <a:schemeClr val="tx1"/>
          </a:solidFill>
          <a:latin typeface="+mn-lt"/>
          <a:ea typeface="+mn-ea"/>
          <a:cs typeface="+mn-cs"/>
        </a:defRPr>
      </a:lvl5pPr>
      <a:lvl6pPr marL="2160270" algn="l" defTabSz="863600" rtl="0" eaLnBrk="1" latinLnBrk="0" hangingPunct="1">
        <a:defRPr sz="1700" kern="1200">
          <a:solidFill>
            <a:schemeClr val="tx1"/>
          </a:solidFill>
          <a:latin typeface="+mn-lt"/>
          <a:ea typeface="+mn-ea"/>
          <a:cs typeface="+mn-cs"/>
        </a:defRPr>
      </a:lvl6pPr>
      <a:lvl7pPr marL="2592070" algn="l" defTabSz="863600" rtl="0" eaLnBrk="1" latinLnBrk="0" hangingPunct="1">
        <a:defRPr sz="1700" kern="1200">
          <a:solidFill>
            <a:schemeClr val="tx1"/>
          </a:solidFill>
          <a:latin typeface="+mn-lt"/>
          <a:ea typeface="+mn-ea"/>
          <a:cs typeface="+mn-cs"/>
        </a:defRPr>
      </a:lvl7pPr>
      <a:lvl8pPr marL="3023870" algn="l" defTabSz="863600" rtl="0" eaLnBrk="1" latinLnBrk="0" hangingPunct="1">
        <a:defRPr sz="1700" kern="1200">
          <a:solidFill>
            <a:schemeClr val="tx1"/>
          </a:solidFill>
          <a:latin typeface="+mn-lt"/>
          <a:ea typeface="+mn-ea"/>
          <a:cs typeface="+mn-cs"/>
        </a:defRPr>
      </a:lvl8pPr>
      <a:lvl9pPr marL="3456305" algn="l" defTabSz="86360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45010"/>
            <a:ext cx="12420184" cy="125253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90015" y="1725046"/>
            <a:ext cx="12420184" cy="41116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018" y="6006169"/>
            <a:ext cx="3240048" cy="345009"/>
          </a:xfrm>
          <a:prstGeom prst="rect">
            <a:avLst/>
          </a:prstGeom>
        </p:spPr>
        <p:txBody>
          <a:bodyPr vert="horz" lIns="91440" tIns="45720" rIns="91440" bIns="45720" rtlCol="0" anchor="ctr"/>
          <a:lstStyle>
            <a:lvl1pPr algn="l">
              <a:defRPr sz="1135">
                <a:solidFill>
                  <a:schemeClr val="tx1">
                    <a:tint val="75000"/>
                  </a:schemeClr>
                </a:solidFill>
              </a:defRPr>
            </a:lvl1pPr>
          </a:lstStyle>
          <a:p>
            <a:fld id="{32295569-E4CC-44F3-9EA6-E680C5552159}" type="datetimeFigureOut">
              <a:rPr lang="zh-CN" altLang="en-US" smtClean="0"/>
              <a:pPr/>
              <a:t>2017/7/12</a:t>
            </a:fld>
            <a:endParaRPr lang="zh-CN" altLang="en-US"/>
          </a:p>
        </p:txBody>
      </p:sp>
      <p:sp>
        <p:nvSpPr>
          <p:cNvPr id="5" name="Footer Placeholder 4"/>
          <p:cNvSpPr>
            <a:spLocks noGrp="1"/>
          </p:cNvSpPr>
          <p:nvPr>
            <p:ph type="ftr" sz="quarter" idx="3"/>
          </p:nvPr>
        </p:nvSpPr>
        <p:spPr>
          <a:xfrm>
            <a:off x="4770074" y="6006169"/>
            <a:ext cx="4860071"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170153" y="6006169"/>
            <a:ext cx="3240048"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4917E399-149F-4F0B-BD1D-D782A5B2C23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68" r:id="rId9"/>
    <p:sldLayoutId id="2147483669" r:id="rId10"/>
    <p:sldLayoutId id="2147483670" r:id="rId11"/>
    <p:sldLayoutId id="2147483671" r:id="rId12"/>
    <p:sldLayoutId id="2147483672" r:id="rId13"/>
    <p:sldLayoutId id="2147483674" r:id="rId14"/>
    <p:sldLayoutId id="2147483675" r:id="rId15"/>
  </p:sldLayoutIdLst>
  <p:txStyles>
    <p:titleStyle>
      <a:lvl1pPr algn="l" defTabSz="863600"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3600"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3600"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3600"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3600"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3600" rtl="0" eaLnBrk="1" latinLnBrk="0" hangingPunct="1">
        <a:defRPr sz="1700" kern="1200">
          <a:solidFill>
            <a:schemeClr val="tx1"/>
          </a:solidFill>
          <a:latin typeface="+mn-lt"/>
          <a:ea typeface="+mn-ea"/>
          <a:cs typeface="+mn-cs"/>
        </a:defRPr>
      </a:lvl1pPr>
      <a:lvl2pPr marL="431800" algn="l" defTabSz="863600" rtl="0" eaLnBrk="1" latinLnBrk="0" hangingPunct="1">
        <a:defRPr sz="1700" kern="1200">
          <a:solidFill>
            <a:schemeClr val="tx1"/>
          </a:solidFill>
          <a:latin typeface="+mn-lt"/>
          <a:ea typeface="+mn-ea"/>
          <a:cs typeface="+mn-cs"/>
        </a:defRPr>
      </a:lvl2pPr>
      <a:lvl3pPr marL="864235" algn="l" defTabSz="863600" rtl="0" eaLnBrk="1" latinLnBrk="0" hangingPunct="1">
        <a:defRPr sz="1700" kern="1200">
          <a:solidFill>
            <a:schemeClr val="tx1"/>
          </a:solidFill>
          <a:latin typeface="+mn-lt"/>
          <a:ea typeface="+mn-ea"/>
          <a:cs typeface="+mn-cs"/>
        </a:defRPr>
      </a:lvl3pPr>
      <a:lvl4pPr marL="1296035" algn="l" defTabSz="863600" rtl="0" eaLnBrk="1" latinLnBrk="0" hangingPunct="1">
        <a:defRPr sz="1700" kern="1200">
          <a:solidFill>
            <a:schemeClr val="tx1"/>
          </a:solidFill>
          <a:latin typeface="+mn-lt"/>
          <a:ea typeface="+mn-ea"/>
          <a:cs typeface="+mn-cs"/>
        </a:defRPr>
      </a:lvl4pPr>
      <a:lvl5pPr marL="1727835" algn="l" defTabSz="863600" rtl="0" eaLnBrk="1" latinLnBrk="0" hangingPunct="1">
        <a:defRPr sz="1700" kern="1200">
          <a:solidFill>
            <a:schemeClr val="tx1"/>
          </a:solidFill>
          <a:latin typeface="+mn-lt"/>
          <a:ea typeface="+mn-ea"/>
          <a:cs typeface="+mn-cs"/>
        </a:defRPr>
      </a:lvl5pPr>
      <a:lvl6pPr marL="2160270" algn="l" defTabSz="863600" rtl="0" eaLnBrk="1" latinLnBrk="0" hangingPunct="1">
        <a:defRPr sz="1700" kern="1200">
          <a:solidFill>
            <a:schemeClr val="tx1"/>
          </a:solidFill>
          <a:latin typeface="+mn-lt"/>
          <a:ea typeface="+mn-ea"/>
          <a:cs typeface="+mn-cs"/>
        </a:defRPr>
      </a:lvl6pPr>
      <a:lvl7pPr marL="2592070" algn="l" defTabSz="863600" rtl="0" eaLnBrk="1" latinLnBrk="0" hangingPunct="1">
        <a:defRPr sz="1700" kern="1200">
          <a:solidFill>
            <a:schemeClr val="tx1"/>
          </a:solidFill>
          <a:latin typeface="+mn-lt"/>
          <a:ea typeface="+mn-ea"/>
          <a:cs typeface="+mn-cs"/>
        </a:defRPr>
      </a:lvl7pPr>
      <a:lvl8pPr marL="3023870" algn="l" defTabSz="863600" rtl="0" eaLnBrk="1" latinLnBrk="0" hangingPunct="1">
        <a:defRPr sz="1700" kern="1200">
          <a:solidFill>
            <a:schemeClr val="tx1"/>
          </a:solidFill>
          <a:latin typeface="+mn-lt"/>
          <a:ea typeface="+mn-ea"/>
          <a:cs typeface="+mn-cs"/>
        </a:defRPr>
      </a:lvl8pPr>
      <a:lvl9pPr marL="3456305" algn="l" defTabSz="8636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5.png"/><Relationship Id="rId7"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jpeg"/><Relationship Id="rId7"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1.jpeg"/><Relationship Id="rId3" Type="http://schemas.openxmlformats.org/officeDocument/2006/relationships/image" Target="../media/image29.jpeg"/><Relationship Id="rId7" Type="http://schemas.openxmlformats.org/officeDocument/2006/relationships/image" Target="../media/image33.jpe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32.jpeg"/><Relationship Id="rId11" Type="http://schemas.openxmlformats.org/officeDocument/2006/relationships/image" Target="../media/image37.pn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notesSlide" Target="../notesSlides/notesSlide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4.xml"/><Relationship Id="rId7"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4955" y="1800039"/>
            <a:ext cx="13950304" cy="2160073"/>
          </a:xfrm>
        </p:spPr>
        <p:txBody>
          <a:bodyPr>
            <a:noAutofit/>
          </a:bodyPr>
          <a:lstStyle/>
          <a:p>
            <a:pPr>
              <a:lnSpc>
                <a:spcPct val="150000"/>
              </a:lnSpc>
            </a:pPr>
            <a:r>
              <a:rPr lang="zh-CN" altLang="en-US" sz="5600" b="1" dirty="0" smtClean="0">
                <a:solidFill>
                  <a:srgbClr val="002060"/>
                </a:solidFill>
                <a:latin typeface="微软雅黑" pitchFamily="34" charset="-122"/>
                <a:ea typeface="微软雅黑" pitchFamily="34" charset="-122"/>
              </a:rPr>
              <a:t>兴业银行跨行收付业务</a:t>
            </a:r>
            <a:r>
              <a:rPr lang="en-US" altLang="zh-CN" sz="5600" b="1" dirty="0" smtClean="0">
                <a:solidFill>
                  <a:srgbClr val="002060"/>
                </a:solidFill>
                <a:latin typeface="微软雅黑" pitchFamily="34" charset="-122"/>
                <a:ea typeface="微软雅黑" pitchFamily="34" charset="-122"/>
              </a:rPr>
              <a:t/>
            </a:r>
            <a:br>
              <a:rPr lang="en-US" altLang="zh-CN" sz="5600" b="1" dirty="0" smtClean="0">
                <a:solidFill>
                  <a:srgbClr val="002060"/>
                </a:solidFill>
                <a:latin typeface="微软雅黑" pitchFamily="34" charset="-122"/>
                <a:ea typeface="微软雅黑" pitchFamily="34" charset="-122"/>
              </a:rPr>
            </a:br>
            <a:r>
              <a:rPr lang="zh-CN" altLang="en-US" sz="5600" b="1" dirty="0" smtClean="0">
                <a:solidFill>
                  <a:srgbClr val="002060"/>
                </a:solidFill>
                <a:latin typeface="微软雅黑" pitchFamily="34" charset="-122"/>
                <a:ea typeface="微软雅黑" pitchFamily="34" charset="-122"/>
              </a:rPr>
              <a:t>保险行业解决方案</a:t>
            </a:r>
            <a:endParaRPr lang="zh-CN" altLang="en-US" sz="5600" b="1" dirty="0">
              <a:solidFill>
                <a:srgbClr val="002060"/>
              </a:solidFill>
              <a:latin typeface="微软雅黑" pitchFamily="34" charset="-122"/>
              <a:ea typeface="微软雅黑" pitchFamily="34" charset="-122"/>
            </a:endParaRPr>
          </a:p>
        </p:txBody>
      </p:sp>
      <p:sp>
        <p:nvSpPr>
          <p:cNvPr id="4" name="矩形 3"/>
          <p:cNvSpPr/>
          <p:nvPr/>
        </p:nvSpPr>
        <p:spPr bwMode="auto">
          <a:xfrm>
            <a:off x="0" y="4328745"/>
            <a:ext cx="14400213" cy="520514"/>
          </a:xfrm>
          <a:prstGeom prst="rect">
            <a:avLst/>
          </a:prstGeom>
          <a:solidFill>
            <a:schemeClr val="tx2">
              <a:lumMod val="60000"/>
              <a:lumOff val="40000"/>
            </a:schemeClr>
          </a:solidFill>
          <a:ln w="25400" algn="ctr">
            <a:noFill/>
            <a:round/>
            <a:headEnd/>
            <a:tailEnd/>
          </a:ln>
        </p:spPr>
        <p:txBody>
          <a:bodyPr lIns="133604" tIns="66802" rIns="133604" bIns="66802" anchor="ctr"/>
          <a:lstStyle/>
          <a:p>
            <a:pPr algn="ctr">
              <a:defRPr/>
            </a:pPr>
            <a:endParaRPr lang="zh-CN" altLang="en-US" sz="3500" dirty="0">
              <a:solidFill>
                <a:schemeClr val="bg1"/>
              </a:solidFill>
              <a:latin typeface="Gill Sans" pitchFamily="3" charset="0"/>
              <a:sym typeface="Gill Sans" pitchFamily="3" charset="0"/>
            </a:endParaRPr>
          </a:p>
        </p:txBody>
      </p:sp>
      <p:cxnSp>
        <p:nvCxnSpPr>
          <p:cNvPr id="5" name="直接连接符 4"/>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8" name="图片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pic>
        <p:nvPicPr>
          <p:cNvPr id="36866" name="Picture 2" descr="C:\Users\Administrator\Desktop\图片1.png"/>
          <p:cNvPicPr>
            <a:picLocks noChangeAspect="1" noChangeArrowheads="1"/>
          </p:cNvPicPr>
          <p:nvPr/>
        </p:nvPicPr>
        <p:blipFill>
          <a:blip r:embed="rId2" cstate="print"/>
          <a:srcRect/>
          <a:stretch>
            <a:fillRect/>
          </a:stretch>
        </p:blipFill>
        <p:spPr bwMode="auto">
          <a:xfrm>
            <a:off x="1124975" y="1691505"/>
            <a:ext cx="11097665" cy="4052106"/>
          </a:xfrm>
          <a:prstGeom prst="rect">
            <a:avLst/>
          </a:prstGeom>
          <a:noFill/>
        </p:spPr>
      </p:pic>
      <p:sp>
        <p:nvSpPr>
          <p:cNvPr id="27" name="矩形 26"/>
          <p:cNvSpPr/>
          <p:nvPr/>
        </p:nvSpPr>
        <p:spPr>
          <a:xfrm>
            <a:off x="2250747" y="1693474"/>
            <a:ext cx="3037566" cy="582921"/>
          </a:xfrm>
          <a:prstGeom prst="rect">
            <a:avLst/>
          </a:prstGeom>
        </p:spPr>
        <p:txBody>
          <a:bodyPr wrap="square" lIns="133604" tIns="66804" rIns="133604" bIns="66804">
            <a:spAutoFit/>
          </a:bodyPr>
          <a:lstStyle/>
          <a:p>
            <a:pPr>
              <a:lnSpc>
                <a:spcPct val="150000"/>
              </a:lnSpc>
            </a:pPr>
            <a:r>
              <a:rPr lang="zh-CN" altLang="en-US" sz="2200" b="1" dirty="0" smtClean="0">
                <a:solidFill>
                  <a:schemeClr val="bg1"/>
                </a:solidFill>
                <a:latin typeface="微软雅黑" pitchFamily="34" charset="-122"/>
                <a:ea typeface="微软雅黑" pitchFamily="34" charset="-122"/>
              </a:rPr>
              <a:t>代收</a:t>
            </a:r>
            <a:endParaRPr lang="en-US" altLang="zh-CN" sz="2200" b="1" dirty="0" smtClean="0">
              <a:solidFill>
                <a:schemeClr val="bg1"/>
              </a:solidFill>
              <a:latin typeface="微软雅黑" pitchFamily="34" charset="-122"/>
              <a:ea typeface="微软雅黑" pitchFamily="34" charset="-122"/>
            </a:endParaRPr>
          </a:p>
        </p:txBody>
      </p:sp>
      <p:sp>
        <p:nvSpPr>
          <p:cNvPr id="28" name="矩形 27"/>
          <p:cNvSpPr/>
          <p:nvPr/>
        </p:nvSpPr>
        <p:spPr>
          <a:xfrm>
            <a:off x="2247429" y="3133523"/>
            <a:ext cx="3037566" cy="582921"/>
          </a:xfrm>
          <a:prstGeom prst="rect">
            <a:avLst/>
          </a:prstGeom>
        </p:spPr>
        <p:txBody>
          <a:bodyPr wrap="square" lIns="133604" tIns="66804" rIns="133604" bIns="66804">
            <a:spAutoFit/>
          </a:bodyPr>
          <a:lstStyle/>
          <a:p>
            <a:pPr>
              <a:lnSpc>
                <a:spcPct val="150000"/>
              </a:lnSpc>
            </a:pPr>
            <a:r>
              <a:rPr lang="zh-CN" altLang="en-US" sz="2200" b="1" dirty="0" smtClean="0">
                <a:solidFill>
                  <a:schemeClr val="bg1"/>
                </a:solidFill>
                <a:latin typeface="微软雅黑" pitchFamily="34" charset="-122"/>
                <a:ea typeface="微软雅黑" pitchFamily="34" charset="-122"/>
              </a:rPr>
              <a:t>代扣</a:t>
            </a:r>
            <a:endParaRPr lang="en-US" altLang="zh-CN" sz="2200" b="1" dirty="0" smtClean="0">
              <a:solidFill>
                <a:schemeClr val="bg1"/>
              </a:solidFill>
              <a:latin typeface="微软雅黑" pitchFamily="34" charset="-122"/>
              <a:ea typeface="微软雅黑" pitchFamily="34" charset="-122"/>
            </a:endParaRPr>
          </a:p>
        </p:txBody>
      </p:sp>
      <p:sp>
        <p:nvSpPr>
          <p:cNvPr id="29" name="矩形 28"/>
          <p:cNvSpPr/>
          <p:nvPr/>
        </p:nvSpPr>
        <p:spPr>
          <a:xfrm>
            <a:off x="2237099" y="4608983"/>
            <a:ext cx="3037566" cy="642744"/>
          </a:xfrm>
          <a:prstGeom prst="rect">
            <a:avLst/>
          </a:prstGeom>
        </p:spPr>
        <p:txBody>
          <a:bodyPr wrap="square" lIns="133604" tIns="66804" rIns="133604" bIns="66804">
            <a:spAutoFit/>
          </a:bodyPr>
          <a:lstStyle/>
          <a:p>
            <a:pPr>
              <a:lnSpc>
                <a:spcPct val="150000"/>
              </a:lnSpc>
            </a:pPr>
            <a:r>
              <a:rPr lang="zh-CN" altLang="en-US" sz="2200" b="1" dirty="0" smtClean="0">
                <a:solidFill>
                  <a:schemeClr val="bg1"/>
                </a:solidFill>
                <a:latin typeface="微软雅黑" pitchFamily="34" charset="-122"/>
                <a:ea typeface="微软雅黑" pitchFamily="34" charset="-122"/>
              </a:rPr>
              <a:t>代</a:t>
            </a:r>
            <a:r>
              <a:rPr lang="zh-CN" altLang="en-US" sz="2200" b="1" dirty="0" smtClean="0">
                <a:solidFill>
                  <a:schemeClr val="bg1"/>
                </a:solidFill>
                <a:latin typeface="微软雅黑" pitchFamily="34" charset="-122"/>
                <a:ea typeface="微软雅黑" pitchFamily="34" charset="-122"/>
              </a:rPr>
              <a:t>付</a:t>
            </a:r>
            <a:endParaRPr lang="en-US" altLang="zh-CN" sz="2200" b="1" dirty="0" smtClean="0">
              <a:solidFill>
                <a:schemeClr val="bg1"/>
              </a:solidFill>
              <a:latin typeface="微软雅黑" pitchFamily="34" charset="-122"/>
              <a:ea typeface="微软雅黑" pitchFamily="34" charset="-122"/>
            </a:endParaRPr>
          </a:p>
        </p:txBody>
      </p:sp>
      <p:sp>
        <p:nvSpPr>
          <p:cNvPr id="30" name="矩形 29"/>
          <p:cNvSpPr/>
          <p:nvPr/>
        </p:nvSpPr>
        <p:spPr>
          <a:xfrm>
            <a:off x="4725052" y="1530029"/>
            <a:ext cx="7650167" cy="1058242"/>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需支持线上银行卡支付、及移动支付（扫码支付、</a:t>
            </a:r>
            <a:r>
              <a:rPr lang="en-US" altLang="zh-CN" sz="2000" dirty="0" smtClean="0">
                <a:latin typeface="微软雅黑" pitchFamily="34" charset="-122"/>
                <a:ea typeface="微软雅黑" pitchFamily="34" charset="-122"/>
              </a:rPr>
              <a:t>APP</a:t>
            </a:r>
            <a:r>
              <a:rPr lang="zh-CN" altLang="en-US" sz="2000" dirty="0" smtClean="0">
                <a:latin typeface="微软雅黑" pitchFamily="34" charset="-122"/>
                <a:ea typeface="微软雅黑" pitchFamily="34" charset="-122"/>
              </a:rPr>
              <a:t>、微信公众号支付等多渠道支付）</a:t>
            </a:r>
            <a:endParaRPr lang="en-US" altLang="zh-CN" sz="2000" dirty="0" smtClean="0">
              <a:latin typeface="微软雅黑" pitchFamily="34" charset="-122"/>
              <a:ea typeface="微软雅黑" pitchFamily="34" charset="-122"/>
            </a:endParaRPr>
          </a:p>
        </p:txBody>
      </p:sp>
      <p:sp>
        <p:nvSpPr>
          <p:cNvPr id="32" name="矩形 31"/>
          <p:cNvSpPr/>
          <p:nvPr/>
        </p:nvSpPr>
        <p:spPr>
          <a:xfrm>
            <a:off x="4725052" y="2863514"/>
            <a:ext cx="7650167"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需支持对国内主流银行的银行卡代收代缴</a:t>
            </a:r>
            <a:endParaRPr lang="en-US" altLang="zh-CN" sz="2000" dirty="0" smtClean="0">
              <a:latin typeface="微软雅黑" pitchFamily="34" charset="-122"/>
              <a:ea typeface="微软雅黑" pitchFamily="34" charset="-122"/>
            </a:endParaRPr>
          </a:p>
        </p:txBody>
      </p:sp>
      <p:sp>
        <p:nvSpPr>
          <p:cNvPr id="33" name="矩形 32"/>
          <p:cNvSpPr/>
          <p:nvPr/>
        </p:nvSpPr>
        <p:spPr>
          <a:xfrm>
            <a:off x="4725052" y="3403532"/>
            <a:ext cx="7650167"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需支持对大金额保单的资金扣划</a:t>
            </a:r>
            <a:endParaRPr lang="en-US" altLang="zh-CN" sz="2000" dirty="0" smtClean="0">
              <a:latin typeface="微软雅黑" pitchFamily="34" charset="-122"/>
              <a:ea typeface="微软雅黑" pitchFamily="34" charset="-122"/>
            </a:endParaRPr>
          </a:p>
        </p:txBody>
      </p:sp>
      <p:sp>
        <p:nvSpPr>
          <p:cNvPr id="34" name="矩形 33"/>
          <p:cNvSpPr/>
          <p:nvPr/>
        </p:nvSpPr>
        <p:spPr>
          <a:xfrm>
            <a:off x="4725052" y="4393566"/>
            <a:ext cx="7650167"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需支持大并发量，每天近百万笔的理赔资金划付</a:t>
            </a:r>
            <a:endParaRPr lang="en-US" altLang="zh-CN" sz="2000" dirty="0" smtClean="0">
              <a:latin typeface="微软雅黑" pitchFamily="34" charset="-122"/>
              <a:ea typeface="微软雅黑" pitchFamily="34" charset="-122"/>
            </a:endParaRPr>
          </a:p>
        </p:txBody>
      </p:sp>
      <p:sp>
        <p:nvSpPr>
          <p:cNvPr id="35" name="矩形 34"/>
          <p:cNvSpPr/>
          <p:nvPr/>
        </p:nvSpPr>
        <p:spPr>
          <a:xfrm>
            <a:off x="4725052" y="4933584"/>
            <a:ext cx="7650167"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需支持</a:t>
            </a:r>
            <a:r>
              <a:rPr lang="en-US" altLang="zh-CN" sz="2000" dirty="0" smtClean="0">
                <a:latin typeface="微软雅黑" pitchFamily="34" charset="-122"/>
                <a:ea typeface="微软雅黑" pitchFamily="34" charset="-122"/>
              </a:rPr>
              <a:t>7</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24</a:t>
            </a:r>
            <a:r>
              <a:rPr lang="zh-CN" altLang="en-US" sz="2000" dirty="0" smtClean="0">
                <a:latin typeface="微软雅黑" pitchFamily="34" charset="-122"/>
                <a:ea typeface="微软雅黑" pitchFamily="34" charset="-122"/>
              </a:rPr>
              <a:t>小时、资金实时到账</a:t>
            </a:r>
            <a:endParaRPr lang="en-US" altLang="zh-CN" sz="2000" dirty="0" smtClean="0">
              <a:latin typeface="微软雅黑" pitchFamily="34" charset="-122"/>
              <a:ea typeface="微软雅黑" pitchFamily="34" charset="-122"/>
            </a:endParaRPr>
          </a:p>
        </p:txBody>
      </p:sp>
      <p:cxnSp>
        <p:nvCxnSpPr>
          <p:cNvPr id="14" name="直接连接符 13"/>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16" name="图片 1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17" name="文本框 5"/>
          <p:cNvSpPr txBox="1"/>
          <p:nvPr/>
        </p:nvSpPr>
        <p:spPr>
          <a:xfrm>
            <a:off x="984227" y="230263"/>
            <a:ext cx="5892435" cy="584775"/>
          </a:xfrm>
          <a:prstGeom prst="rect">
            <a:avLst/>
          </a:prstGeom>
          <a:noFill/>
        </p:spPr>
        <p:txBody>
          <a:bodyPr wrap="square" rtlCol="0">
            <a:spAutoFit/>
          </a:bodyPr>
          <a:lstStyle/>
          <a:p>
            <a:r>
              <a:rPr lang="zh-CN" altLang="en-US" sz="3200" b="1" dirty="0" smtClean="0">
                <a:solidFill>
                  <a:schemeClr val="tx2">
                    <a:lumMod val="60000"/>
                    <a:lumOff val="40000"/>
                  </a:schemeClr>
                </a:solidFill>
                <a:latin typeface="微软雅黑" panose="020B0503020204020204" pitchFamily="34" charset="-122"/>
                <a:ea typeface="微软雅黑" panose="020B0503020204020204" pitchFamily="34" charset="-122"/>
              </a:rPr>
              <a:t>对保险行业支付结算需求的理解</a:t>
            </a:r>
          </a:p>
        </p:txBody>
      </p:sp>
      <p:sp>
        <p:nvSpPr>
          <p:cNvPr id="18"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5</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图片1.png"/>
          <p:cNvPicPr>
            <a:picLocks noChangeAspect="1" noChangeArrowheads="1"/>
          </p:cNvPicPr>
          <p:nvPr/>
        </p:nvPicPr>
        <p:blipFill>
          <a:blip r:embed="rId2" cstate="print"/>
          <a:srcRect/>
          <a:stretch>
            <a:fillRect/>
          </a:stretch>
        </p:blipFill>
        <p:spPr bwMode="auto">
          <a:xfrm>
            <a:off x="3361375" y="2463101"/>
            <a:ext cx="7087654" cy="3815328"/>
          </a:xfrm>
          <a:prstGeom prst="rect">
            <a:avLst/>
          </a:prstGeom>
          <a:noFill/>
        </p:spPr>
      </p:pic>
      <p:sp>
        <p:nvSpPr>
          <p:cNvPr id="6" name="Rectangle 4"/>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25" name="矩形 24"/>
          <p:cNvSpPr/>
          <p:nvPr/>
        </p:nvSpPr>
        <p:spPr>
          <a:xfrm>
            <a:off x="6354679" y="4644247"/>
            <a:ext cx="1315784" cy="665827"/>
          </a:xfrm>
          <a:prstGeom prst="rect">
            <a:avLst/>
          </a:prstGeom>
        </p:spPr>
        <p:txBody>
          <a:bodyPr wrap="square" lIns="133604" tIns="66804" rIns="133604" bIns="66804">
            <a:spAutoFit/>
          </a:bodyPr>
          <a:lstStyle/>
          <a:p>
            <a:pPr>
              <a:lnSpc>
                <a:spcPct val="150000"/>
              </a:lnSpc>
            </a:pPr>
            <a:r>
              <a:rPr lang="zh-CN" altLang="en-US" sz="2300" b="1" dirty="0" smtClean="0">
                <a:solidFill>
                  <a:schemeClr val="accent1">
                    <a:lumMod val="50000"/>
                  </a:schemeClr>
                </a:solidFill>
                <a:latin typeface="微软雅黑" pitchFamily="34" charset="-122"/>
                <a:ea typeface="微软雅黑" pitchFamily="34" charset="-122"/>
              </a:rPr>
              <a:t>汇收付</a:t>
            </a:r>
            <a:endParaRPr lang="en-US" altLang="zh-CN" sz="2300" b="1" dirty="0" smtClean="0">
              <a:solidFill>
                <a:schemeClr val="accent1">
                  <a:lumMod val="50000"/>
                </a:schemeClr>
              </a:solidFill>
              <a:latin typeface="微软雅黑" pitchFamily="34" charset="-122"/>
              <a:ea typeface="微软雅黑" pitchFamily="34" charset="-122"/>
            </a:endParaRPr>
          </a:p>
        </p:txBody>
      </p:sp>
      <p:sp>
        <p:nvSpPr>
          <p:cNvPr id="26" name="矩形 25"/>
          <p:cNvSpPr/>
          <p:nvPr/>
        </p:nvSpPr>
        <p:spPr>
          <a:xfrm>
            <a:off x="3627324" y="3578548"/>
            <a:ext cx="1416998" cy="1058242"/>
          </a:xfrm>
          <a:prstGeom prst="rect">
            <a:avLst/>
          </a:prstGeom>
        </p:spPr>
        <p:txBody>
          <a:bodyPr wrap="square" lIns="133604" tIns="66804" rIns="133604" bIns="66804">
            <a:spAutoFit/>
          </a:bodyPr>
          <a:lstStyle/>
          <a:p>
            <a:pPr algn="ctr">
              <a:lnSpc>
                <a:spcPct val="150000"/>
              </a:lnSpc>
            </a:pPr>
            <a:r>
              <a:rPr lang="zh-CN" altLang="en-US" sz="2000" b="1" dirty="0" smtClean="0">
                <a:solidFill>
                  <a:schemeClr val="bg1"/>
                </a:solidFill>
                <a:latin typeface="微软雅黑" pitchFamily="34" charset="-122"/>
                <a:ea typeface="微软雅黑" pitchFamily="34" charset="-122"/>
              </a:rPr>
              <a:t>线上快捷支付</a:t>
            </a:r>
            <a:endParaRPr lang="en-US" altLang="zh-CN" sz="2000" b="1" dirty="0" smtClean="0">
              <a:solidFill>
                <a:schemeClr val="bg1"/>
              </a:solidFill>
              <a:latin typeface="微软雅黑" pitchFamily="34" charset="-122"/>
              <a:ea typeface="微软雅黑" pitchFamily="34" charset="-122"/>
            </a:endParaRPr>
          </a:p>
        </p:txBody>
      </p:sp>
      <p:sp>
        <p:nvSpPr>
          <p:cNvPr id="27" name="矩形 26"/>
          <p:cNvSpPr/>
          <p:nvPr/>
        </p:nvSpPr>
        <p:spPr>
          <a:xfrm>
            <a:off x="8671410" y="3568904"/>
            <a:ext cx="1400639" cy="1058242"/>
          </a:xfrm>
          <a:prstGeom prst="rect">
            <a:avLst/>
          </a:prstGeom>
        </p:spPr>
        <p:txBody>
          <a:bodyPr wrap="square" lIns="133604" tIns="66804" rIns="133604" bIns="66804">
            <a:spAutoFit/>
          </a:bodyPr>
          <a:lstStyle/>
          <a:p>
            <a:pPr algn="ctr">
              <a:lnSpc>
                <a:spcPct val="150000"/>
              </a:lnSpc>
            </a:pPr>
            <a:r>
              <a:rPr lang="zh-CN" altLang="en-US" sz="2000" b="1" dirty="0" smtClean="0">
                <a:solidFill>
                  <a:schemeClr val="bg1"/>
                </a:solidFill>
                <a:latin typeface="微软雅黑" pitchFamily="34" charset="-122"/>
                <a:ea typeface="微软雅黑" pitchFamily="34" charset="-122"/>
              </a:rPr>
              <a:t>跨行对私代付</a:t>
            </a:r>
            <a:endParaRPr lang="en-US" altLang="zh-CN" sz="2000" b="1" dirty="0" smtClean="0">
              <a:solidFill>
                <a:schemeClr val="bg1"/>
              </a:solidFill>
              <a:latin typeface="微软雅黑" pitchFamily="34" charset="-122"/>
              <a:ea typeface="微软雅黑" pitchFamily="34" charset="-122"/>
            </a:endParaRPr>
          </a:p>
        </p:txBody>
      </p:sp>
      <p:sp>
        <p:nvSpPr>
          <p:cNvPr id="28" name="矩形 27"/>
          <p:cNvSpPr/>
          <p:nvPr/>
        </p:nvSpPr>
        <p:spPr>
          <a:xfrm>
            <a:off x="8765243" y="5067445"/>
            <a:ext cx="1416998" cy="1058242"/>
          </a:xfrm>
          <a:prstGeom prst="rect">
            <a:avLst/>
          </a:prstGeom>
        </p:spPr>
        <p:txBody>
          <a:bodyPr wrap="square" lIns="133604" tIns="66804" rIns="133604" bIns="66804">
            <a:spAutoFit/>
          </a:bodyPr>
          <a:lstStyle/>
          <a:p>
            <a:pPr algn="ctr">
              <a:lnSpc>
                <a:spcPct val="150000"/>
              </a:lnSpc>
            </a:pPr>
            <a:r>
              <a:rPr lang="zh-CN" altLang="en-US" sz="2000" b="1" dirty="0" smtClean="0">
                <a:solidFill>
                  <a:schemeClr val="bg1"/>
                </a:solidFill>
                <a:latin typeface="微软雅黑" pitchFamily="34" charset="-122"/>
                <a:ea typeface="微软雅黑" pitchFamily="34" charset="-122"/>
              </a:rPr>
              <a:t>跨行对公代付</a:t>
            </a:r>
            <a:endParaRPr lang="en-US" altLang="zh-CN" sz="2000" b="1" dirty="0" smtClean="0">
              <a:solidFill>
                <a:schemeClr val="bg1"/>
              </a:solidFill>
              <a:latin typeface="微软雅黑" pitchFamily="34" charset="-122"/>
              <a:ea typeface="微软雅黑" pitchFamily="34" charset="-122"/>
            </a:endParaRPr>
          </a:p>
        </p:txBody>
      </p:sp>
      <p:sp>
        <p:nvSpPr>
          <p:cNvPr id="29" name="矩形 28"/>
          <p:cNvSpPr/>
          <p:nvPr/>
        </p:nvSpPr>
        <p:spPr>
          <a:xfrm>
            <a:off x="3578045" y="5081304"/>
            <a:ext cx="1518212" cy="1058242"/>
          </a:xfrm>
          <a:prstGeom prst="rect">
            <a:avLst/>
          </a:prstGeom>
        </p:spPr>
        <p:txBody>
          <a:bodyPr wrap="square" lIns="133604" tIns="66804" rIns="133604" bIns="66804">
            <a:spAutoFit/>
          </a:bodyPr>
          <a:lstStyle/>
          <a:p>
            <a:pPr algn="ctr">
              <a:lnSpc>
                <a:spcPct val="150000"/>
              </a:lnSpc>
            </a:pPr>
            <a:r>
              <a:rPr lang="zh-CN" altLang="en-US" sz="2000" b="1" dirty="0" smtClean="0">
                <a:solidFill>
                  <a:schemeClr val="bg1"/>
                </a:solidFill>
                <a:latin typeface="微软雅黑" pitchFamily="34" charset="-122"/>
                <a:ea typeface="微软雅黑" pitchFamily="34" charset="-122"/>
              </a:rPr>
              <a:t>线下委托代扣</a:t>
            </a:r>
            <a:endParaRPr lang="en-US" altLang="zh-CN" sz="2000" b="1" dirty="0" smtClean="0">
              <a:solidFill>
                <a:schemeClr val="bg1"/>
              </a:solidFill>
              <a:latin typeface="微软雅黑" pitchFamily="34" charset="-122"/>
              <a:ea typeface="微软雅黑" pitchFamily="34" charset="-122"/>
            </a:endParaRPr>
          </a:p>
        </p:txBody>
      </p:sp>
      <p:sp>
        <p:nvSpPr>
          <p:cNvPr id="32" name="矩形 31"/>
          <p:cNvSpPr/>
          <p:nvPr/>
        </p:nvSpPr>
        <p:spPr>
          <a:xfrm>
            <a:off x="337457" y="3668340"/>
            <a:ext cx="2925064" cy="1058242"/>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提供线上身份认证及银行卡支付</a:t>
            </a:r>
            <a:endParaRPr lang="en-US" altLang="zh-CN" sz="2000" dirty="0" smtClean="0">
              <a:latin typeface="微软雅黑" pitchFamily="34" charset="-122"/>
              <a:ea typeface="微软雅黑" pitchFamily="34" charset="-122"/>
            </a:endParaRPr>
          </a:p>
        </p:txBody>
      </p:sp>
      <p:sp>
        <p:nvSpPr>
          <p:cNvPr id="33" name="矩形 32"/>
          <p:cNvSpPr/>
          <p:nvPr/>
        </p:nvSpPr>
        <p:spPr>
          <a:xfrm>
            <a:off x="10575180" y="5262940"/>
            <a:ext cx="2925064"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实现对企业账户付款</a:t>
            </a:r>
            <a:endParaRPr lang="en-US" altLang="zh-CN" sz="2000" dirty="0" smtClean="0">
              <a:latin typeface="微软雅黑" pitchFamily="34" charset="-122"/>
              <a:ea typeface="微软雅黑" pitchFamily="34" charset="-122"/>
            </a:endParaRPr>
          </a:p>
        </p:txBody>
      </p:sp>
      <p:sp>
        <p:nvSpPr>
          <p:cNvPr id="34" name="矩形 33"/>
          <p:cNvSpPr/>
          <p:nvPr/>
        </p:nvSpPr>
        <p:spPr>
          <a:xfrm>
            <a:off x="10575181" y="3822891"/>
            <a:ext cx="2925064"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实现对个人账户付款</a:t>
            </a:r>
            <a:endParaRPr lang="en-US" altLang="zh-CN" sz="2000" dirty="0" smtClean="0">
              <a:latin typeface="微软雅黑" pitchFamily="34" charset="-122"/>
              <a:ea typeface="微软雅黑" pitchFamily="34" charset="-122"/>
            </a:endParaRPr>
          </a:p>
        </p:txBody>
      </p:sp>
      <p:sp>
        <p:nvSpPr>
          <p:cNvPr id="35" name="矩形 34"/>
          <p:cNvSpPr/>
          <p:nvPr/>
        </p:nvSpPr>
        <p:spPr>
          <a:xfrm>
            <a:off x="337457" y="4940676"/>
            <a:ext cx="3037566" cy="1058242"/>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提供线下签署委托代收协议后身份核验及代收</a:t>
            </a:r>
            <a:endParaRPr lang="en-US" altLang="zh-CN" sz="2000" dirty="0" smtClean="0">
              <a:latin typeface="微软雅黑" pitchFamily="34" charset="-122"/>
              <a:ea typeface="微软雅黑" pitchFamily="34" charset="-122"/>
            </a:endParaRPr>
          </a:p>
        </p:txBody>
      </p:sp>
      <p:sp>
        <p:nvSpPr>
          <p:cNvPr id="18" name="矩形 17"/>
          <p:cNvSpPr/>
          <p:nvPr/>
        </p:nvSpPr>
        <p:spPr>
          <a:xfrm>
            <a:off x="6190556" y="2647943"/>
            <a:ext cx="1463440" cy="1058242"/>
          </a:xfrm>
          <a:prstGeom prst="rect">
            <a:avLst/>
          </a:prstGeom>
        </p:spPr>
        <p:txBody>
          <a:bodyPr wrap="square" lIns="133604" tIns="66804" rIns="133604" bIns="66804">
            <a:spAutoFit/>
          </a:bodyPr>
          <a:lstStyle/>
          <a:p>
            <a:pPr algn="ctr">
              <a:lnSpc>
                <a:spcPct val="150000"/>
              </a:lnSpc>
            </a:pPr>
            <a:r>
              <a:rPr lang="zh-CN" altLang="en-US" sz="2000" b="1" dirty="0" smtClean="0">
                <a:solidFill>
                  <a:schemeClr val="bg1"/>
                </a:solidFill>
                <a:latin typeface="微软雅黑" pitchFamily="34" charset="-122"/>
                <a:ea typeface="微软雅黑" pitchFamily="34" charset="-122"/>
              </a:rPr>
              <a:t>身份鉴权认证</a:t>
            </a:r>
            <a:endParaRPr lang="en-US" altLang="zh-CN" sz="2000" b="1" dirty="0" smtClean="0">
              <a:solidFill>
                <a:schemeClr val="bg1"/>
              </a:solidFill>
              <a:latin typeface="微软雅黑" pitchFamily="34" charset="-122"/>
              <a:ea typeface="微软雅黑" pitchFamily="34" charset="-122"/>
            </a:endParaRPr>
          </a:p>
        </p:txBody>
      </p:sp>
      <p:sp>
        <p:nvSpPr>
          <p:cNvPr id="19" name="矩形 18"/>
          <p:cNvSpPr/>
          <p:nvPr/>
        </p:nvSpPr>
        <p:spPr>
          <a:xfrm>
            <a:off x="7987624" y="2749672"/>
            <a:ext cx="4837605" cy="596578"/>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提供用户身份信息核验</a:t>
            </a:r>
            <a:endParaRPr lang="en-US" altLang="zh-CN" sz="2000" dirty="0" smtClean="0">
              <a:latin typeface="微软雅黑" pitchFamily="34" charset="-122"/>
              <a:ea typeface="微软雅黑" pitchFamily="34" charset="-122"/>
            </a:endParaRPr>
          </a:p>
        </p:txBody>
      </p:sp>
      <p:sp>
        <p:nvSpPr>
          <p:cNvPr id="20" name="Rectangle 399"/>
          <p:cNvSpPr>
            <a:spLocks noChangeArrowheads="1"/>
          </p:cNvSpPr>
          <p:nvPr/>
        </p:nvSpPr>
        <p:spPr bwMode="auto">
          <a:xfrm>
            <a:off x="562462" y="1092297"/>
            <a:ext cx="12712777" cy="15199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33617" tIns="66809" rIns="133617" bIns="66809">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algn="ctr" eaLnBrk="0" fontAlgn="base" hangingPunct="0">
              <a:spcBef>
                <a:spcPct val="0"/>
              </a:spcBef>
              <a:spcAft>
                <a:spcPct val="0"/>
              </a:spcAft>
              <a:defRPr b="1">
                <a:solidFill>
                  <a:schemeClr val="tx1"/>
                </a:solidFill>
                <a:latin typeface="Arial" charset="0"/>
                <a:ea typeface="宋体" charset="-122"/>
              </a:defRPr>
            </a:lvl6pPr>
            <a:lvl7pPr marL="2971800" indent="-228600" algn="ctr" eaLnBrk="0" fontAlgn="base" hangingPunct="0">
              <a:spcBef>
                <a:spcPct val="0"/>
              </a:spcBef>
              <a:spcAft>
                <a:spcPct val="0"/>
              </a:spcAft>
              <a:defRPr b="1">
                <a:solidFill>
                  <a:schemeClr val="tx1"/>
                </a:solidFill>
                <a:latin typeface="Arial" charset="0"/>
                <a:ea typeface="宋体" charset="-122"/>
              </a:defRPr>
            </a:lvl7pPr>
            <a:lvl8pPr marL="3429000" indent="-228600" algn="ctr" eaLnBrk="0" fontAlgn="base" hangingPunct="0">
              <a:spcBef>
                <a:spcPct val="0"/>
              </a:spcBef>
              <a:spcAft>
                <a:spcPct val="0"/>
              </a:spcAft>
              <a:defRPr b="1">
                <a:solidFill>
                  <a:schemeClr val="tx1"/>
                </a:solidFill>
                <a:latin typeface="Arial" charset="0"/>
                <a:ea typeface="宋体" charset="-122"/>
              </a:defRPr>
            </a:lvl8pPr>
            <a:lvl9pPr marL="3886200" indent="-228600" algn="ctr" eaLnBrk="0" fontAlgn="base" hangingPunct="0">
              <a:spcBef>
                <a:spcPct val="0"/>
              </a:spcBef>
              <a:spcAft>
                <a:spcPct val="0"/>
              </a:spcAft>
              <a:defRPr b="1">
                <a:solidFill>
                  <a:schemeClr val="tx1"/>
                </a:solidFill>
                <a:latin typeface="Arial" charset="0"/>
                <a:ea typeface="宋体" charset="-122"/>
              </a:defRPr>
            </a:lvl9pPr>
          </a:lstStyle>
          <a:p>
            <a:pPr eaLnBrk="1" hangingPunct="1">
              <a:lnSpc>
                <a:spcPct val="150000"/>
              </a:lnSpc>
              <a:spcBef>
                <a:spcPct val="50000"/>
              </a:spcBef>
              <a:buClr>
                <a:schemeClr val="accent1"/>
              </a:buClr>
            </a:pPr>
            <a:r>
              <a:rPr lang="zh-CN" altLang="en-US" sz="2000" b="0" dirty="0" smtClean="0">
                <a:latin typeface="微软雅黑" pitchFamily="34" charset="-122"/>
                <a:ea typeface="微软雅黑" pitchFamily="34" charset="-122"/>
              </a:rPr>
              <a:t>     “汇收付”产品是由兴业银行倾力打造，集成各支付机构、银联、人行等市场主流通道，并特别结合兴业银行独有的</a:t>
            </a:r>
            <a:r>
              <a:rPr lang="zh-CN" altLang="en-US" sz="2000" b="0" dirty="0" smtClean="0">
                <a:solidFill>
                  <a:srgbClr val="FF0000"/>
                </a:solidFill>
                <a:latin typeface="微软雅黑" pitchFamily="34" charset="-122"/>
                <a:ea typeface="微软雅黑" pitchFamily="34" charset="-122"/>
              </a:rPr>
              <a:t>“银银平台”</a:t>
            </a:r>
            <a:r>
              <a:rPr lang="zh-CN" altLang="en-US" sz="2000" b="0" dirty="0" smtClean="0">
                <a:latin typeface="微软雅黑" pitchFamily="34" charset="-122"/>
                <a:ea typeface="微软雅黑" pitchFamily="34" charset="-122"/>
              </a:rPr>
              <a:t>上与各中小银行建立的支付结算</a:t>
            </a:r>
            <a:r>
              <a:rPr lang="zh-CN" altLang="en-US" sz="2000" b="0" dirty="0">
                <a:latin typeface="微软雅黑" pitchFamily="34" charset="-122"/>
                <a:ea typeface="微软雅黑" pitchFamily="34" charset="-122"/>
              </a:rPr>
              <a:t>网络</a:t>
            </a:r>
            <a:r>
              <a:rPr lang="zh-CN" altLang="en-US" sz="2000" b="0" dirty="0" smtClean="0">
                <a:latin typeface="微软雅黑" pitchFamily="34" charset="-122"/>
                <a:ea typeface="微软雅黑" pitchFamily="34" charset="-122"/>
              </a:rPr>
              <a:t>，</a:t>
            </a:r>
            <a:r>
              <a:rPr lang="zh-CN" altLang="en-US" sz="2000" b="0" dirty="0">
                <a:latin typeface="微软雅黑" pitchFamily="34" charset="-122"/>
                <a:ea typeface="微软雅黑" pitchFamily="34" charset="-122"/>
              </a:rPr>
              <a:t>囊括</a:t>
            </a:r>
            <a:r>
              <a:rPr lang="zh-CN" altLang="en-US" sz="2000" b="0" dirty="0" smtClean="0">
                <a:latin typeface="微软雅黑" pitchFamily="34" charset="-122"/>
                <a:ea typeface="微软雅黑" pitchFamily="34" charset="-122"/>
              </a:rPr>
              <a:t>了数百家银行的资金收付渠道，为合作机构提供一站式线下跨行资金代收、代付服务的支付结算产品。</a:t>
            </a:r>
            <a:endParaRPr lang="en-US" altLang="zh-CN" sz="2000" b="0" dirty="0" smtClean="0">
              <a:latin typeface="微软雅黑" pitchFamily="34" charset="-122"/>
              <a:ea typeface="微软雅黑" pitchFamily="34" charset="-122"/>
            </a:endParaRPr>
          </a:p>
        </p:txBody>
      </p:sp>
      <p:cxnSp>
        <p:nvCxnSpPr>
          <p:cNvPr id="21" name="直接连接符 20"/>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3" name="图片 2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24"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跨行收付产品之</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“汇收付”</a:t>
            </a:r>
          </a:p>
        </p:txBody>
      </p:sp>
      <p:sp>
        <p:nvSpPr>
          <p:cNvPr id="30" name="灯片编号占位符 30"/>
          <p:cNvSpPr>
            <a:spLocks noGrp="1"/>
          </p:cNvSpPr>
          <p:nvPr>
            <p:ph type="sldNum" sz="quarter" idx="12"/>
          </p:nvPr>
        </p:nvSpPr>
        <p:spPr>
          <a:xfrm>
            <a:off x="10170153" y="6074409"/>
            <a:ext cx="3240048" cy="345009"/>
          </a:xfrm>
        </p:spPr>
        <p:txBody>
          <a:bodyPr/>
          <a:lstStyle/>
          <a:p>
            <a:pPr algn="r"/>
            <a:r>
              <a:rPr lang="en-US" altLang="zh-CN" sz="1600" dirty="0" smtClean="0">
                <a:latin typeface="Times New Roman" pitchFamily="18" charset="0"/>
                <a:cs typeface="Times New Roman" pitchFamily="18" charset="0"/>
              </a:rPr>
              <a:t>6</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noChangeAspect="1"/>
          </p:cNvGrpSpPr>
          <p:nvPr/>
        </p:nvGrpSpPr>
        <p:grpSpPr bwMode="auto">
          <a:xfrm>
            <a:off x="787467" y="1306779"/>
            <a:ext cx="2300774" cy="1573296"/>
            <a:chOff x="0" y="17"/>
            <a:chExt cx="669" cy="572"/>
          </a:xfrm>
        </p:grpSpPr>
        <p:pic>
          <p:nvPicPr>
            <p:cNvPr id="24" name="Picture 59" descr="Company4"/>
            <p:cNvPicPr>
              <a:picLocks noChangeAspect="1" noChangeArrowheads="1"/>
            </p:cNvPicPr>
            <p:nvPr/>
          </p:nvPicPr>
          <p:blipFill>
            <a:blip r:embed="rId2" cstate="print"/>
            <a:srcRect t="2922"/>
            <a:stretch>
              <a:fillRect/>
            </a:stretch>
          </p:blipFill>
          <p:spPr bwMode="auto">
            <a:xfrm>
              <a:off x="0" y="17"/>
              <a:ext cx="499" cy="572"/>
            </a:xfrm>
            <a:prstGeom prst="rect">
              <a:avLst/>
            </a:prstGeom>
            <a:noFill/>
            <a:ln w="9525">
              <a:noFill/>
              <a:miter lim="800000"/>
              <a:headEnd/>
              <a:tailEnd/>
            </a:ln>
          </p:spPr>
        </p:pic>
        <p:pic>
          <p:nvPicPr>
            <p:cNvPr id="25" name="Picture 48" descr="emulator.png"/>
            <p:cNvPicPr>
              <a:picLocks noChangeAspect="1" noChangeArrowheads="1"/>
            </p:cNvPicPr>
            <p:nvPr/>
          </p:nvPicPr>
          <p:blipFill>
            <a:blip r:embed="rId3" cstate="print"/>
            <a:srcRect/>
            <a:stretch>
              <a:fillRect/>
            </a:stretch>
          </p:blipFill>
          <p:spPr bwMode="auto">
            <a:xfrm>
              <a:off x="454" y="226"/>
              <a:ext cx="215" cy="273"/>
            </a:xfrm>
            <a:prstGeom prst="rect">
              <a:avLst/>
            </a:prstGeom>
            <a:noFill/>
            <a:ln w="9525">
              <a:noFill/>
              <a:miter lim="800000"/>
              <a:headEnd/>
              <a:tailEnd/>
            </a:ln>
          </p:spPr>
        </p:pic>
      </p:grpSp>
      <p:sp>
        <p:nvSpPr>
          <p:cNvPr id="4" name="标题 1"/>
          <p:cNvSpPr txBox="1">
            <a:spLocks/>
          </p:cNvSpPr>
          <p:nvPr/>
        </p:nvSpPr>
        <p:spPr bwMode="auto">
          <a:xfrm>
            <a:off x="503285" y="236431"/>
            <a:ext cx="13036130" cy="605000"/>
          </a:xfrm>
          <a:prstGeom prst="rect">
            <a:avLst/>
          </a:prstGeom>
          <a:noFill/>
          <a:ln w="9525">
            <a:noFill/>
            <a:miter lim="800000"/>
            <a:headEnd/>
            <a:tailEnd/>
          </a:ln>
        </p:spPr>
        <p:txBody>
          <a:bodyPr lIns="83864" tIns="41930" rIns="83864" bIns="41930"/>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pic>
        <p:nvPicPr>
          <p:cNvPr id="19" name="Picture 17"/>
          <p:cNvPicPr>
            <a:picLocks noChangeAspect="1" noChangeArrowheads="1"/>
          </p:cNvPicPr>
          <p:nvPr/>
        </p:nvPicPr>
        <p:blipFill>
          <a:blip r:embed="rId4" cstate="print"/>
          <a:srcRect/>
          <a:stretch>
            <a:fillRect/>
          </a:stretch>
        </p:blipFill>
        <p:spPr bwMode="auto">
          <a:xfrm>
            <a:off x="6392146" y="4590133"/>
            <a:ext cx="2478708" cy="1050251"/>
          </a:xfrm>
          <a:prstGeom prst="rect">
            <a:avLst/>
          </a:prstGeom>
          <a:noFill/>
          <a:ln w="9525">
            <a:noFill/>
            <a:miter lim="800000"/>
            <a:headEnd/>
            <a:tailEnd/>
          </a:ln>
          <a:effectLst/>
        </p:spPr>
      </p:pic>
      <p:sp>
        <p:nvSpPr>
          <p:cNvPr id="20" name="矩形 19"/>
          <p:cNvSpPr/>
          <p:nvPr/>
        </p:nvSpPr>
        <p:spPr>
          <a:xfrm>
            <a:off x="1012472" y="5822449"/>
            <a:ext cx="2178994" cy="488856"/>
          </a:xfrm>
          <a:prstGeom prst="rect">
            <a:avLst/>
          </a:prstGeom>
        </p:spPr>
        <p:txBody>
          <a:bodyPr wrap="none" lIns="133604" tIns="66804" rIns="133604" bIns="66804">
            <a:spAutoFit/>
          </a:bodyPr>
          <a:lstStyle/>
          <a:p>
            <a:r>
              <a:rPr lang="zh-CN" altLang="en-US" sz="2300" b="1" dirty="0" smtClean="0">
                <a:latin typeface="微软雅黑" pitchFamily="34" charset="-122"/>
                <a:ea typeface="微软雅黑" pitchFamily="34" charset="-122"/>
              </a:rPr>
              <a:t>投保人</a:t>
            </a:r>
            <a:r>
              <a:rPr lang="en-US" altLang="zh-CN" sz="2300" b="1" dirty="0" smtClean="0">
                <a:latin typeface="微软雅黑" pitchFamily="34" charset="-122"/>
                <a:ea typeface="微软雅黑" pitchFamily="34" charset="-122"/>
              </a:rPr>
              <a:t>/</a:t>
            </a:r>
            <a:r>
              <a:rPr lang="zh-CN" altLang="en-US" sz="2300" b="1" dirty="0" smtClean="0">
                <a:latin typeface="微软雅黑" pitchFamily="34" charset="-122"/>
                <a:ea typeface="微软雅黑" pitchFamily="34" charset="-122"/>
              </a:rPr>
              <a:t>受益人</a:t>
            </a:r>
            <a:endParaRPr lang="en-US" altLang="zh-CN" sz="2300" b="1" dirty="0" smtClean="0">
              <a:latin typeface="微软雅黑" pitchFamily="34" charset="-122"/>
              <a:ea typeface="微软雅黑" pitchFamily="34" charset="-122"/>
            </a:endParaRPr>
          </a:p>
        </p:txBody>
      </p:sp>
      <p:pic>
        <p:nvPicPr>
          <p:cNvPr id="22" name="Picture 2"/>
          <p:cNvPicPr>
            <a:picLocks noChangeAspect="1" noChangeArrowheads="1"/>
          </p:cNvPicPr>
          <p:nvPr/>
        </p:nvPicPr>
        <p:blipFill>
          <a:blip r:embed="rId5" cstate="print"/>
          <a:srcRect/>
          <a:stretch>
            <a:fillRect/>
          </a:stretch>
        </p:blipFill>
        <p:spPr bwMode="auto">
          <a:xfrm>
            <a:off x="1462481" y="4590133"/>
            <a:ext cx="1237527" cy="1210772"/>
          </a:xfrm>
          <a:prstGeom prst="rect">
            <a:avLst/>
          </a:prstGeom>
          <a:noFill/>
          <a:ln w="9525">
            <a:noFill/>
            <a:miter lim="800000"/>
            <a:headEnd/>
            <a:tailEnd/>
          </a:ln>
          <a:effectLst/>
        </p:spPr>
      </p:pic>
      <p:sp>
        <p:nvSpPr>
          <p:cNvPr id="39" name="Text Box 17"/>
          <p:cNvSpPr txBox="1">
            <a:spLocks noChangeArrowheads="1"/>
          </p:cNvSpPr>
          <p:nvPr/>
        </p:nvSpPr>
        <p:spPr bwMode="auto">
          <a:xfrm>
            <a:off x="899969" y="2700070"/>
            <a:ext cx="2505045" cy="665827"/>
          </a:xfrm>
          <a:prstGeom prst="rect">
            <a:avLst/>
          </a:prstGeom>
          <a:noFill/>
          <a:ln w="9525">
            <a:noFill/>
            <a:miter lim="800000"/>
            <a:headEnd/>
            <a:tailEnd/>
          </a:ln>
        </p:spPr>
        <p:txBody>
          <a:bodyPr wrap="square" lIns="0" tIns="66804" rIns="0" bIns="66804">
            <a:spAutoFit/>
          </a:bodyPr>
          <a:lstStyle/>
          <a:p>
            <a:pPr algn="ctr">
              <a:lnSpc>
                <a:spcPct val="150000"/>
              </a:lnSpc>
            </a:pPr>
            <a:r>
              <a:rPr lang="zh-CN" altLang="en-US" sz="2300" b="1" dirty="0" smtClean="0">
                <a:latin typeface="微软雅黑" pitchFamily="34" charset="-122"/>
                <a:ea typeface="微软雅黑" pitchFamily="34" charset="-122"/>
              </a:rPr>
              <a:t>保险公司</a:t>
            </a:r>
            <a:endParaRPr lang="zh-CN" altLang="en-US" sz="2300" b="1" dirty="0">
              <a:latin typeface="微软雅黑" pitchFamily="34" charset="-122"/>
              <a:ea typeface="微软雅黑" pitchFamily="34" charset="-122"/>
            </a:endParaRPr>
          </a:p>
        </p:txBody>
      </p:sp>
      <p:sp>
        <p:nvSpPr>
          <p:cNvPr id="40" name="矩形 39"/>
          <p:cNvSpPr/>
          <p:nvPr/>
        </p:nvSpPr>
        <p:spPr>
          <a:xfrm>
            <a:off x="9112648" y="2031784"/>
            <a:ext cx="4725103" cy="2904902"/>
          </a:xfrm>
          <a:prstGeom prst="rect">
            <a:avLst/>
          </a:prstGeom>
        </p:spPr>
        <p:txBody>
          <a:bodyPr wrap="square" lIns="133604" tIns="66804" rIns="133604" bIns="66804">
            <a:spAutoFit/>
          </a:bodyPr>
          <a:lstStyle/>
          <a:p>
            <a:pPr>
              <a:lnSpc>
                <a:spcPct val="150000"/>
              </a:lnSpc>
            </a:pPr>
            <a:r>
              <a:rPr lang="zh-CN" altLang="en-US" sz="2000" dirty="0" smtClean="0">
                <a:solidFill>
                  <a:srgbClr val="FF0000"/>
                </a:solidFill>
                <a:latin typeface="微软雅黑" pitchFamily="34" charset="-122"/>
                <a:ea typeface="微软雅黑" pitchFamily="34" charset="-122"/>
              </a:rPr>
              <a:t>服务时间：</a:t>
            </a:r>
            <a:r>
              <a:rPr lang="en-US" altLang="zh-CN" sz="2000" dirty="0" smtClean="0">
                <a:solidFill>
                  <a:srgbClr val="FF0000"/>
                </a:solidFill>
                <a:latin typeface="微软雅黑" pitchFamily="34" charset="-122"/>
                <a:ea typeface="微软雅黑" pitchFamily="34" charset="-122"/>
              </a:rPr>
              <a:t>7*24</a:t>
            </a:r>
            <a:r>
              <a:rPr lang="zh-CN" altLang="en-US" sz="2000" dirty="0" smtClean="0">
                <a:solidFill>
                  <a:srgbClr val="FF0000"/>
                </a:solidFill>
                <a:latin typeface="微软雅黑" pitchFamily="34" charset="-122"/>
                <a:ea typeface="微软雅黑" pitchFamily="34" charset="-122"/>
              </a:rPr>
              <a:t>小时</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扣款账户：对私、对公</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支持银行：近</a:t>
            </a:r>
            <a:r>
              <a:rPr lang="en-US" altLang="zh-CN" sz="2000" dirty="0" smtClean="0">
                <a:solidFill>
                  <a:srgbClr val="FF0000"/>
                </a:solidFill>
                <a:latin typeface="微软雅黑" pitchFamily="34" charset="-122"/>
                <a:ea typeface="微软雅黑" pitchFamily="34" charset="-122"/>
              </a:rPr>
              <a:t>100</a:t>
            </a:r>
            <a:r>
              <a:rPr lang="zh-CN" altLang="en-US" sz="2000" dirty="0" smtClean="0">
                <a:solidFill>
                  <a:srgbClr val="FF0000"/>
                </a:solidFill>
                <a:latin typeface="微软雅黑" pitchFamily="34" charset="-122"/>
                <a:ea typeface="微软雅黑" pitchFamily="34" charset="-122"/>
              </a:rPr>
              <a:t>家银行</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支付限额：主流银行可达</a:t>
            </a:r>
            <a:r>
              <a:rPr lang="en-US" altLang="zh-CN" sz="2000" dirty="0" smtClean="0">
                <a:solidFill>
                  <a:srgbClr val="FF0000"/>
                </a:solidFill>
                <a:latin typeface="微软雅黑" pitchFamily="34" charset="-122"/>
                <a:ea typeface="微软雅黑" pitchFamily="34" charset="-122"/>
              </a:rPr>
              <a:t>100</a:t>
            </a:r>
            <a:r>
              <a:rPr lang="zh-CN" altLang="en-US" sz="2000" dirty="0" smtClean="0">
                <a:solidFill>
                  <a:srgbClr val="FF0000"/>
                </a:solidFill>
                <a:latin typeface="微软雅黑" pitchFamily="34" charset="-122"/>
                <a:ea typeface="微软雅黑" pitchFamily="34" charset="-122"/>
              </a:rPr>
              <a:t>万</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清算时间：</a:t>
            </a:r>
            <a:r>
              <a:rPr lang="en-US" altLang="zh-CN" sz="2000" dirty="0" smtClean="0">
                <a:solidFill>
                  <a:srgbClr val="FF0000"/>
                </a:solidFill>
                <a:latin typeface="微软雅黑" pitchFamily="34" charset="-122"/>
                <a:ea typeface="微软雅黑" pitchFamily="34" charset="-122"/>
              </a:rPr>
              <a:t>T+1</a:t>
            </a:r>
            <a:r>
              <a:rPr lang="zh-CN" altLang="en-US" sz="2000" dirty="0" smtClean="0">
                <a:solidFill>
                  <a:srgbClr val="FF0000"/>
                </a:solidFill>
                <a:latin typeface="微软雅黑" pitchFamily="34" charset="-122"/>
                <a:ea typeface="微软雅黑" pitchFamily="34" charset="-122"/>
              </a:rPr>
              <a:t>日到账</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业务成本：低于市场价</a:t>
            </a:r>
            <a:endParaRPr lang="en-US" altLang="zh-CN" sz="2000" dirty="0" smtClean="0">
              <a:solidFill>
                <a:srgbClr val="FF0000"/>
              </a:solidFill>
              <a:latin typeface="微软雅黑" pitchFamily="34" charset="-122"/>
              <a:ea typeface="微软雅黑" pitchFamily="34" charset="-122"/>
            </a:endParaRPr>
          </a:p>
        </p:txBody>
      </p:sp>
      <p:sp>
        <p:nvSpPr>
          <p:cNvPr id="21" name="Text Box 17"/>
          <p:cNvSpPr txBox="1">
            <a:spLocks noChangeArrowheads="1"/>
          </p:cNvSpPr>
          <p:nvPr/>
        </p:nvSpPr>
        <p:spPr bwMode="auto">
          <a:xfrm>
            <a:off x="6300087" y="2700070"/>
            <a:ext cx="2700059" cy="665827"/>
          </a:xfrm>
          <a:prstGeom prst="rect">
            <a:avLst/>
          </a:prstGeom>
          <a:noFill/>
          <a:ln w="9525">
            <a:noFill/>
            <a:miter lim="800000"/>
            <a:headEnd/>
            <a:tailEnd/>
          </a:ln>
        </p:spPr>
        <p:txBody>
          <a:bodyPr wrap="square" lIns="0" tIns="66804" rIns="0" bIns="66804">
            <a:spAutoFit/>
          </a:bodyPr>
          <a:lstStyle/>
          <a:p>
            <a:pPr algn="ctr">
              <a:lnSpc>
                <a:spcPct val="150000"/>
              </a:lnSpc>
            </a:pPr>
            <a:r>
              <a:rPr lang="zh-CN" altLang="en-US" sz="2300" b="1" dirty="0" smtClean="0">
                <a:latin typeface="微软雅黑" pitchFamily="34" charset="-122"/>
                <a:ea typeface="微软雅黑" pitchFamily="34" charset="-122"/>
              </a:rPr>
              <a:t>汇收付</a:t>
            </a:r>
            <a:endParaRPr lang="zh-CN" altLang="en-US" sz="2300" b="1" dirty="0">
              <a:latin typeface="微软雅黑" pitchFamily="34" charset="-122"/>
              <a:ea typeface="微软雅黑" pitchFamily="34" charset="-122"/>
            </a:endParaRPr>
          </a:p>
        </p:txBody>
      </p:sp>
      <p:sp>
        <p:nvSpPr>
          <p:cNvPr id="26" name="矩形 25"/>
          <p:cNvSpPr/>
          <p:nvPr/>
        </p:nvSpPr>
        <p:spPr>
          <a:xfrm>
            <a:off x="6300087" y="5822449"/>
            <a:ext cx="2473947" cy="488856"/>
          </a:xfrm>
          <a:prstGeom prst="rect">
            <a:avLst/>
          </a:prstGeom>
        </p:spPr>
        <p:txBody>
          <a:bodyPr wrap="none" lIns="133604" tIns="66804" rIns="133604" bIns="66804">
            <a:spAutoFit/>
          </a:bodyPr>
          <a:lstStyle/>
          <a:p>
            <a:r>
              <a:rPr lang="zh-CN" altLang="en-US" sz="2300" b="1" dirty="0" smtClean="0">
                <a:latin typeface="微软雅黑" pitchFamily="34" charset="-122"/>
                <a:ea typeface="微软雅黑" pitchFamily="34" charset="-122"/>
              </a:rPr>
              <a:t>支付渠道</a:t>
            </a:r>
            <a:r>
              <a:rPr lang="en-US" altLang="zh-CN" sz="2300" b="1" dirty="0" smtClean="0">
                <a:latin typeface="微软雅黑" pitchFamily="34" charset="-122"/>
                <a:ea typeface="微软雅黑" pitchFamily="34" charset="-122"/>
              </a:rPr>
              <a:t>/</a:t>
            </a:r>
            <a:r>
              <a:rPr lang="zh-CN" altLang="en-US" sz="2300" b="1" dirty="0" smtClean="0">
                <a:latin typeface="微软雅黑" pitchFamily="34" charset="-122"/>
                <a:ea typeface="微软雅黑" pitchFamily="34" charset="-122"/>
              </a:rPr>
              <a:t>发卡行</a:t>
            </a:r>
            <a:endParaRPr lang="en-US" altLang="zh-CN" sz="2300" b="1" dirty="0" smtClean="0">
              <a:latin typeface="微软雅黑" pitchFamily="34" charset="-122"/>
              <a:ea typeface="微软雅黑" pitchFamily="34" charset="-122"/>
            </a:endParaRPr>
          </a:p>
        </p:txBody>
      </p:sp>
      <p:cxnSp>
        <p:nvCxnSpPr>
          <p:cNvPr id="27" name="直接箭头连接符 26"/>
          <p:cNvCxnSpPr/>
          <p:nvPr/>
        </p:nvCxnSpPr>
        <p:spPr>
          <a:xfrm rot="5400000" flipH="1" flipV="1">
            <a:off x="1171093" y="3869984"/>
            <a:ext cx="1259043" cy="1250"/>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5"/>
          <p:cNvSpPr txBox="1">
            <a:spLocks noChangeArrowheads="1"/>
          </p:cNvSpPr>
          <p:nvPr/>
        </p:nvSpPr>
        <p:spPr bwMode="auto">
          <a:xfrm rot="16200000">
            <a:off x="546845" y="3832001"/>
            <a:ext cx="1620055" cy="436225"/>
          </a:xfrm>
          <a:prstGeom prst="rect">
            <a:avLst/>
          </a:prstGeom>
          <a:noFill/>
          <a:ln w="9525">
            <a:noFill/>
            <a:miter lim="800000"/>
            <a:headEnd/>
            <a:tailEnd/>
          </a:ln>
        </p:spPr>
        <p:txBody>
          <a:bodyPr vert="vert" wrap="square" lIns="133630" tIns="66815" rIns="133630" bIns="66815">
            <a:noAutofit/>
          </a:bodyPr>
          <a:lstStyle/>
          <a:p>
            <a:r>
              <a:rPr lang="en-US" altLang="zh-CN" sz="2000" dirty="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、保单签约</a:t>
            </a:r>
            <a:endParaRPr lang="zh-CN" altLang="en-US" sz="2000" dirty="0">
              <a:latin typeface="微软雅黑" pitchFamily="34" charset="-122"/>
              <a:ea typeface="微软雅黑" pitchFamily="34" charset="-122"/>
            </a:endParaRPr>
          </a:p>
        </p:txBody>
      </p:sp>
      <p:cxnSp>
        <p:nvCxnSpPr>
          <p:cNvPr id="35" name="直接箭头连接符 34"/>
          <p:cNvCxnSpPr/>
          <p:nvPr/>
        </p:nvCxnSpPr>
        <p:spPr>
          <a:xfrm rot="5400000" flipH="1" flipV="1">
            <a:off x="1732480" y="3869859"/>
            <a:ext cx="1260043" cy="250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5"/>
          <p:cNvSpPr txBox="1">
            <a:spLocks noChangeArrowheads="1"/>
          </p:cNvSpPr>
          <p:nvPr/>
        </p:nvSpPr>
        <p:spPr bwMode="auto">
          <a:xfrm rot="16200000">
            <a:off x="2043507" y="3789914"/>
            <a:ext cx="1524225" cy="436225"/>
          </a:xfrm>
          <a:prstGeom prst="rect">
            <a:avLst/>
          </a:prstGeom>
          <a:noFill/>
          <a:ln w="9525">
            <a:noFill/>
            <a:miter lim="800000"/>
            <a:headEnd/>
            <a:tailEnd/>
          </a:ln>
        </p:spPr>
        <p:txBody>
          <a:bodyPr vert="vert" wrap="square" lIns="133630" tIns="66815" rIns="133630" bIns="66815">
            <a:noAutofit/>
          </a:bodyPr>
          <a:lstStyle/>
          <a:p>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、申请缴款</a:t>
            </a:r>
            <a:endParaRPr lang="zh-CN" altLang="en-US" sz="2000" dirty="0">
              <a:latin typeface="微软雅黑" pitchFamily="34" charset="-122"/>
              <a:ea typeface="微软雅黑" pitchFamily="34" charset="-122"/>
            </a:endParaRPr>
          </a:p>
        </p:txBody>
      </p:sp>
      <p:cxnSp>
        <p:nvCxnSpPr>
          <p:cNvPr id="46" name="直接箭头连接符 45"/>
          <p:cNvCxnSpPr/>
          <p:nvPr/>
        </p:nvCxnSpPr>
        <p:spPr>
          <a:xfrm>
            <a:off x="3375023" y="1890041"/>
            <a:ext cx="2925064" cy="200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5"/>
          <p:cNvSpPr txBox="1">
            <a:spLocks noChangeArrowheads="1"/>
          </p:cNvSpPr>
          <p:nvPr/>
        </p:nvSpPr>
        <p:spPr bwMode="auto">
          <a:xfrm>
            <a:off x="3825033" y="1451055"/>
            <a:ext cx="1702955" cy="442712"/>
          </a:xfrm>
          <a:prstGeom prst="rect">
            <a:avLst/>
          </a:prstGeom>
          <a:noFill/>
          <a:ln w="9525">
            <a:noFill/>
            <a:miter lim="800000"/>
            <a:headEnd/>
            <a:tailEnd/>
          </a:ln>
        </p:spPr>
        <p:txBody>
          <a:bodyPr wrap="none" lIns="133630" tIns="66815" rIns="133630" bIns="66815">
            <a:spAutoFit/>
          </a:bodyPr>
          <a:lstStyle/>
          <a:p>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、申请扣款</a:t>
            </a:r>
            <a:endParaRPr lang="zh-CN" altLang="en-US" sz="2000" dirty="0">
              <a:latin typeface="微软雅黑" pitchFamily="34" charset="-122"/>
              <a:ea typeface="微软雅黑" pitchFamily="34" charset="-122"/>
            </a:endParaRPr>
          </a:p>
        </p:txBody>
      </p:sp>
      <p:cxnSp>
        <p:nvCxnSpPr>
          <p:cNvPr id="51" name="直接箭头连接符 50"/>
          <p:cNvCxnSpPr/>
          <p:nvPr/>
        </p:nvCxnSpPr>
        <p:spPr>
          <a:xfrm rot="5400000">
            <a:off x="7402604" y="3914860"/>
            <a:ext cx="1170040" cy="250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
          <p:cNvSpPr txBox="1">
            <a:spLocks noChangeArrowheads="1"/>
          </p:cNvSpPr>
          <p:nvPr/>
        </p:nvSpPr>
        <p:spPr bwMode="auto">
          <a:xfrm rot="16200000">
            <a:off x="7781132" y="3694086"/>
            <a:ext cx="1524225" cy="436225"/>
          </a:xfrm>
          <a:prstGeom prst="rect">
            <a:avLst/>
          </a:prstGeom>
          <a:noFill/>
          <a:ln w="9525">
            <a:noFill/>
            <a:miter lim="800000"/>
            <a:headEnd/>
            <a:tailEnd/>
          </a:ln>
        </p:spPr>
        <p:txBody>
          <a:bodyPr vert="vert" wrap="square" lIns="133630" tIns="66815" rIns="133630" bIns="66815">
            <a:noAutofit/>
          </a:bodyPr>
          <a:lstStyle/>
          <a:p>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、发起交易</a:t>
            </a:r>
            <a:endParaRPr lang="zh-CN" altLang="en-US" sz="2000" dirty="0">
              <a:latin typeface="微软雅黑" pitchFamily="34" charset="-122"/>
              <a:ea typeface="微软雅黑" pitchFamily="34" charset="-122"/>
            </a:endParaRPr>
          </a:p>
        </p:txBody>
      </p:sp>
      <p:cxnSp>
        <p:nvCxnSpPr>
          <p:cNvPr id="56" name="直接箭头连接符 55"/>
          <p:cNvCxnSpPr/>
          <p:nvPr/>
        </p:nvCxnSpPr>
        <p:spPr>
          <a:xfrm rot="10800000">
            <a:off x="3375023" y="5310158"/>
            <a:ext cx="2812561" cy="2001"/>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7" name="文本框 5"/>
          <p:cNvSpPr txBox="1">
            <a:spLocks noChangeArrowheads="1"/>
          </p:cNvSpPr>
          <p:nvPr/>
        </p:nvSpPr>
        <p:spPr bwMode="auto">
          <a:xfrm>
            <a:off x="3825033" y="5490165"/>
            <a:ext cx="1702955" cy="442712"/>
          </a:xfrm>
          <a:prstGeom prst="rect">
            <a:avLst/>
          </a:prstGeom>
          <a:noFill/>
          <a:ln w="9525">
            <a:noFill/>
            <a:miter lim="800000"/>
            <a:headEnd/>
            <a:tailEnd/>
          </a:ln>
        </p:spPr>
        <p:txBody>
          <a:bodyPr wrap="none" lIns="133630" tIns="66815" rIns="133630" bIns="66815">
            <a:spAutoFit/>
          </a:bodyPr>
          <a:lstStyle/>
          <a:p>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、扣划资金</a:t>
            </a:r>
            <a:endParaRPr lang="zh-CN" altLang="en-US" sz="2000" dirty="0">
              <a:latin typeface="微软雅黑" pitchFamily="34" charset="-122"/>
              <a:ea typeface="微软雅黑" pitchFamily="34" charset="-122"/>
            </a:endParaRPr>
          </a:p>
        </p:txBody>
      </p:sp>
      <p:cxnSp>
        <p:nvCxnSpPr>
          <p:cNvPr id="60" name="直接箭头连接符 59"/>
          <p:cNvCxnSpPr/>
          <p:nvPr/>
        </p:nvCxnSpPr>
        <p:spPr>
          <a:xfrm rot="5400000" flipH="1" flipV="1">
            <a:off x="6615087" y="3914860"/>
            <a:ext cx="1170040" cy="25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5"/>
          <p:cNvSpPr txBox="1">
            <a:spLocks noChangeArrowheads="1"/>
          </p:cNvSpPr>
          <p:nvPr/>
        </p:nvSpPr>
        <p:spPr bwMode="auto">
          <a:xfrm rot="16200000">
            <a:off x="6044235" y="3630938"/>
            <a:ext cx="1524225" cy="562511"/>
          </a:xfrm>
          <a:prstGeom prst="rect">
            <a:avLst/>
          </a:prstGeom>
          <a:noFill/>
          <a:ln w="9525">
            <a:noFill/>
            <a:miter lim="800000"/>
            <a:headEnd/>
            <a:tailEnd/>
          </a:ln>
        </p:spPr>
        <p:txBody>
          <a:bodyPr vert="vert" wrap="square" lIns="133630" tIns="66815" rIns="133630" bIns="66815">
            <a:noAutofit/>
          </a:bodyPr>
          <a:lstStyle/>
          <a:p>
            <a:r>
              <a:rPr lang="en-US" altLang="zh-CN" sz="2000" dirty="0" smtClean="0">
                <a:latin typeface="微软雅黑" pitchFamily="34" charset="-122"/>
                <a:ea typeface="微软雅黑" pitchFamily="34" charset="-122"/>
              </a:rPr>
              <a:t>6</a:t>
            </a:r>
            <a:r>
              <a:rPr lang="zh-CN" altLang="en-US" sz="2000" dirty="0" smtClean="0">
                <a:latin typeface="微软雅黑" pitchFamily="34" charset="-122"/>
                <a:ea typeface="微软雅黑" pitchFamily="34" charset="-122"/>
              </a:rPr>
              <a:t>、扣款结果</a:t>
            </a:r>
            <a:endParaRPr lang="zh-CN" altLang="en-US" sz="2000" dirty="0">
              <a:latin typeface="微软雅黑" pitchFamily="34" charset="-122"/>
              <a:ea typeface="微软雅黑" pitchFamily="34" charset="-122"/>
            </a:endParaRPr>
          </a:p>
        </p:txBody>
      </p:sp>
      <p:cxnSp>
        <p:nvCxnSpPr>
          <p:cNvPr id="66" name="直接箭头连接符 65"/>
          <p:cNvCxnSpPr/>
          <p:nvPr/>
        </p:nvCxnSpPr>
        <p:spPr>
          <a:xfrm rot="10800000">
            <a:off x="3375023" y="2250054"/>
            <a:ext cx="2925064" cy="20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5"/>
          <p:cNvSpPr txBox="1">
            <a:spLocks noChangeArrowheads="1"/>
          </p:cNvSpPr>
          <p:nvPr/>
        </p:nvSpPr>
        <p:spPr bwMode="auto">
          <a:xfrm>
            <a:off x="3825033" y="2340058"/>
            <a:ext cx="1702955" cy="442712"/>
          </a:xfrm>
          <a:prstGeom prst="rect">
            <a:avLst/>
          </a:prstGeom>
          <a:noFill/>
          <a:ln w="9525">
            <a:noFill/>
            <a:miter lim="800000"/>
            <a:headEnd/>
            <a:tailEnd/>
          </a:ln>
        </p:spPr>
        <p:txBody>
          <a:bodyPr wrap="none" lIns="133630" tIns="66815" rIns="133630" bIns="66815">
            <a:spAutoFit/>
          </a:bodyPr>
          <a:lstStyle/>
          <a:p>
            <a:r>
              <a:rPr lang="en-US" altLang="zh-CN" sz="2000" dirty="0" smtClean="0">
                <a:latin typeface="微软雅黑" pitchFamily="34" charset="-122"/>
                <a:ea typeface="微软雅黑" pitchFamily="34" charset="-122"/>
              </a:rPr>
              <a:t>7</a:t>
            </a:r>
            <a:r>
              <a:rPr lang="zh-CN" altLang="en-US" sz="2000" dirty="0" smtClean="0">
                <a:latin typeface="微软雅黑" pitchFamily="34" charset="-122"/>
                <a:ea typeface="微软雅黑" pitchFamily="34" charset="-122"/>
              </a:rPr>
              <a:t>、扣款结果</a:t>
            </a:r>
            <a:endParaRPr lang="zh-CN" altLang="en-US" sz="2000" dirty="0">
              <a:latin typeface="微软雅黑" pitchFamily="34" charset="-122"/>
              <a:ea typeface="微软雅黑" pitchFamily="34" charset="-122"/>
            </a:endParaRPr>
          </a:p>
        </p:txBody>
      </p:sp>
      <p:sp>
        <p:nvSpPr>
          <p:cNvPr id="72" name="文本框 5"/>
          <p:cNvSpPr txBox="1">
            <a:spLocks noChangeArrowheads="1"/>
          </p:cNvSpPr>
          <p:nvPr/>
        </p:nvSpPr>
        <p:spPr bwMode="auto">
          <a:xfrm>
            <a:off x="3863017" y="2762324"/>
            <a:ext cx="1672498" cy="442712"/>
          </a:xfrm>
          <a:prstGeom prst="rect">
            <a:avLst/>
          </a:prstGeom>
          <a:noFill/>
          <a:ln w="9525">
            <a:noFill/>
            <a:miter lim="800000"/>
            <a:headEnd/>
            <a:tailEnd/>
          </a:ln>
        </p:spPr>
        <p:txBody>
          <a:bodyPr wrap="none" lIns="133630" tIns="66815" rIns="133630" bIns="66815">
            <a:spAutoFit/>
          </a:bodyPr>
          <a:lstStyle/>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清算对账</a:t>
            </a:r>
            <a:endParaRPr lang="zh-CN" altLang="en-US" sz="2000" dirty="0">
              <a:latin typeface="微软雅黑" pitchFamily="34" charset="-122"/>
              <a:ea typeface="微软雅黑" pitchFamily="34" charset="-122"/>
            </a:endParaRPr>
          </a:p>
        </p:txBody>
      </p:sp>
      <p:sp>
        <p:nvSpPr>
          <p:cNvPr id="73" name="矩形 72"/>
          <p:cNvSpPr/>
          <p:nvPr/>
        </p:nvSpPr>
        <p:spPr>
          <a:xfrm>
            <a:off x="9112648" y="1440026"/>
            <a:ext cx="4837605" cy="665827"/>
          </a:xfrm>
          <a:prstGeom prst="rect">
            <a:avLst/>
          </a:prstGeom>
        </p:spPr>
        <p:txBody>
          <a:bodyPr wrap="square" lIns="133604" tIns="66804" rIns="133604" bIns="66804">
            <a:spAutoFit/>
          </a:bodyPr>
          <a:lstStyle/>
          <a:p>
            <a:pPr>
              <a:lnSpc>
                <a:spcPct val="150000"/>
              </a:lnSpc>
            </a:pPr>
            <a:r>
              <a:rPr lang="zh-CN" altLang="en-US" sz="2300" b="1" dirty="0" smtClean="0">
                <a:solidFill>
                  <a:srgbClr val="FF0000"/>
                </a:solidFill>
                <a:latin typeface="微软雅黑" pitchFamily="34" charset="-122"/>
                <a:ea typeface="微软雅黑" pitchFamily="34" charset="-122"/>
              </a:rPr>
              <a:t>汇收付代收功能：</a:t>
            </a:r>
            <a:endParaRPr lang="en-US" altLang="zh-CN" sz="2300" b="1" dirty="0" smtClean="0">
              <a:solidFill>
                <a:srgbClr val="FF0000"/>
              </a:solidFill>
              <a:latin typeface="微软雅黑" pitchFamily="34" charset="-122"/>
              <a:ea typeface="微软雅黑" pitchFamily="34" charset="-122"/>
            </a:endParaRPr>
          </a:p>
        </p:txBody>
      </p:sp>
      <p:cxnSp>
        <p:nvCxnSpPr>
          <p:cNvPr id="30" name="直接连接符 29"/>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32" name="图片 3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33"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汇收付</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保险代收解决方案</a:t>
            </a:r>
          </a:p>
        </p:txBody>
      </p:sp>
      <p:sp>
        <p:nvSpPr>
          <p:cNvPr id="34"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7</a:t>
            </a:r>
            <a:endParaRPr lang="zh-CN" altLang="en-US" dirty="0">
              <a:latin typeface="Times New Roman" pitchFamily="18" charset="0"/>
              <a:cs typeface="Times New Roman" pitchFamily="18" charset="0"/>
            </a:endParaRPr>
          </a:p>
        </p:txBody>
      </p:sp>
      <p:pic>
        <p:nvPicPr>
          <p:cNvPr id="3" name="图片 2"/>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700787" y="1485069"/>
            <a:ext cx="1902111" cy="109342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7"/>
          <p:cNvSpPr txBox="1">
            <a:spLocks noChangeArrowheads="1"/>
          </p:cNvSpPr>
          <p:nvPr/>
        </p:nvSpPr>
        <p:spPr bwMode="auto">
          <a:xfrm>
            <a:off x="-30041" y="3510098"/>
            <a:ext cx="2505045" cy="665827"/>
          </a:xfrm>
          <a:prstGeom prst="rect">
            <a:avLst/>
          </a:prstGeom>
          <a:noFill/>
          <a:ln w="9525">
            <a:noFill/>
            <a:miter lim="800000"/>
            <a:headEnd/>
            <a:tailEnd/>
          </a:ln>
        </p:spPr>
        <p:txBody>
          <a:bodyPr wrap="square" lIns="0" tIns="66804" rIns="0" bIns="66804">
            <a:spAutoFit/>
          </a:bodyPr>
          <a:lstStyle/>
          <a:p>
            <a:pPr algn="ctr">
              <a:lnSpc>
                <a:spcPct val="150000"/>
              </a:lnSpc>
            </a:pPr>
            <a:r>
              <a:rPr lang="zh-CN" altLang="en-US" sz="2300" b="1" dirty="0" smtClean="0">
                <a:latin typeface="微软雅黑" pitchFamily="34" charset="-122"/>
                <a:ea typeface="微软雅黑" pitchFamily="34" charset="-122"/>
              </a:rPr>
              <a:t>保险公司</a:t>
            </a:r>
            <a:endParaRPr lang="zh-CN" altLang="en-US" sz="2300" b="1" dirty="0">
              <a:latin typeface="微软雅黑" pitchFamily="34" charset="-122"/>
              <a:ea typeface="微软雅黑" pitchFamily="34" charset="-122"/>
            </a:endParaRPr>
          </a:p>
        </p:txBody>
      </p:sp>
      <p:sp>
        <p:nvSpPr>
          <p:cNvPr id="32" name="右箭头 31"/>
          <p:cNvSpPr/>
          <p:nvPr/>
        </p:nvSpPr>
        <p:spPr>
          <a:xfrm>
            <a:off x="2362503" y="2340060"/>
            <a:ext cx="1912540" cy="9664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33604" tIns="66804" rIns="133604" bIns="66804" rtlCol="0" anchor="ctr"/>
          <a:lstStyle/>
          <a:p>
            <a:pPr algn="ctr"/>
            <a:r>
              <a:rPr lang="zh-CN" altLang="en-US" sz="2300" b="1" dirty="0" smtClean="0">
                <a:latin typeface="微软雅黑" pitchFamily="34" charset="-122"/>
                <a:ea typeface="微软雅黑" pitchFamily="34" charset="-122"/>
              </a:rPr>
              <a:t>资金代付</a:t>
            </a:r>
            <a:endParaRPr lang="zh-CN" altLang="en-US" sz="2300" b="1" dirty="0">
              <a:latin typeface="微软雅黑" pitchFamily="34" charset="-122"/>
              <a:ea typeface="微软雅黑" pitchFamily="34" charset="-122"/>
            </a:endParaRPr>
          </a:p>
        </p:txBody>
      </p:sp>
      <p:pic>
        <p:nvPicPr>
          <p:cNvPr id="35" name="Picture 17"/>
          <p:cNvPicPr>
            <a:picLocks noChangeAspect="1" noChangeArrowheads="1"/>
          </p:cNvPicPr>
          <p:nvPr/>
        </p:nvPicPr>
        <p:blipFill>
          <a:blip r:embed="rId2" cstate="print"/>
          <a:srcRect/>
          <a:stretch>
            <a:fillRect/>
          </a:stretch>
        </p:blipFill>
        <p:spPr bwMode="auto">
          <a:xfrm rot="5400000">
            <a:off x="11784849" y="1550115"/>
            <a:ext cx="1892987" cy="1312797"/>
          </a:xfrm>
          <a:prstGeom prst="rect">
            <a:avLst/>
          </a:prstGeom>
          <a:noFill/>
          <a:ln w="9525">
            <a:noFill/>
            <a:miter lim="800000"/>
            <a:headEnd/>
            <a:tailEnd/>
          </a:ln>
          <a:effectLst/>
        </p:spPr>
      </p:pic>
      <p:sp>
        <p:nvSpPr>
          <p:cNvPr id="44" name="矩形 43"/>
          <p:cNvSpPr/>
          <p:nvPr/>
        </p:nvSpPr>
        <p:spPr>
          <a:xfrm>
            <a:off x="10687682" y="3240088"/>
            <a:ext cx="2768900" cy="488856"/>
          </a:xfrm>
          <a:prstGeom prst="rect">
            <a:avLst/>
          </a:prstGeom>
        </p:spPr>
        <p:txBody>
          <a:bodyPr wrap="none" lIns="133604" tIns="66804" rIns="133604" bIns="66804">
            <a:spAutoFit/>
          </a:bodyPr>
          <a:lstStyle/>
          <a:p>
            <a:r>
              <a:rPr lang="zh-CN" altLang="en-US" sz="2300" b="1" dirty="0" smtClean="0">
                <a:latin typeface="微软雅黑" pitchFamily="34" charset="-122"/>
                <a:ea typeface="微软雅黑" pitchFamily="34" charset="-122"/>
              </a:rPr>
              <a:t>个人投保人</a:t>
            </a:r>
            <a:r>
              <a:rPr lang="en-US" altLang="zh-CN" sz="2300" b="1" dirty="0" smtClean="0">
                <a:latin typeface="微软雅黑" pitchFamily="34" charset="-122"/>
                <a:ea typeface="微软雅黑" pitchFamily="34" charset="-122"/>
              </a:rPr>
              <a:t>/</a:t>
            </a:r>
            <a:r>
              <a:rPr lang="zh-CN" altLang="en-US" sz="2300" b="1" dirty="0" smtClean="0">
                <a:latin typeface="微软雅黑" pitchFamily="34" charset="-122"/>
                <a:ea typeface="微软雅黑" pitchFamily="34" charset="-122"/>
              </a:rPr>
              <a:t>受益人</a:t>
            </a:r>
            <a:endParaRPr lang="en-US" altLang="zh-CN" sz="2300" b="1" dirty="0" smtClean="0">
              <a:latin typeface="微软雅黑" pitchFamily="34" charset="-122"/>
              <a:ea typeface="微软雅黑" pitchFamily="34" charset="-122"/>
            </a:endParaRPr>
          </a:p>
        </p:txBody>
      </p:sp>
      <p:pic>
        <p:nvPicPr>
          <p:cNvPr id="45" name="Picture 2"/>
          <p:cNvPicPr>
            <a:picLocks noChangeAspect="1" noChangeArrowheads="1"/>
          </p:cNvPicPr>
          <p:nvPr/>
        </p:nvPicPr>
        <p:blipFill>
          <a:blip r:embed="rId3" cstate="print"/>
          <a:srcRect/>
          <a:stretch>
            <a:fillRect/>
          </a:stretch>
        </p:blipFill>
        <p:spPr bwMode="auto">
          <a:xfrm>
            <a:off x="10724915" y="1500456"/>
            <a:ext cx="1237527" cy="1270994"/>
          </a:xfrm>
          <a:prstGeom prst="rect">
            <a:avLst/>
          </a:prstGeom>
          <a:noFill/>
          <a:ln w="9525">
            <a:noFill/>
            <a:miter lim="800000"/>
            <a:headEnd/>
            <a:tailEnd/>
          </a:ln>
          <a:effectLst/>
        </p:spPr>
      </p:pic>
      <p:pic>
        <p:nvPicPr>
          <p:cNvPr id="46" name="Picture 2" descr="C:\Users\Administrator\Desktop\6662858_C21451A4124D179A350D01DB4564FD0F.jpg"/>
          <p:cNvPicPr>
            <a:picLocks noChangeAspect="1" noChangeArrowheads="1"/>
          </p:cNvPicPr>
          <p:nvPr/>
        </p:nvPicPr>
        <p:blipFill>
          <a:blip r:embed="rId4" cstate="print"/>
          <a:srcRect t="9515" b="6188"/>
          <a:stretch>
            <a:fillRect/>
          </a:stretch>
        </p:blipFill>
        <p:spPr bwMode="auto">
          <a:xfrm>
            <a:off x="10777285" y="3780107"/>
            <a:ext cx="2700035" cy="1268528"/>
          </a:xfrm>
          <a:prstGeom prst="rect">
            <a:avLst/>
          </a:prstGeom>
          <a:noFill/>
        </p:spPr>
      </p:pic>
      <p:sp>
        <p:nvSpPr>
          <p:cNvPr id="47" name="矩形 46"/>
          <p:cNvSpPr/>
          <p:nvPr/>
        </p:nvSpPr>
        <p:spPr>
          <a:xfrm>
            <a:off x="10800185" y="5130152"/>
            <a:ext cx="2768900" cy="488856"/>
          </a:xfrm>
          <a:prstGeom prst="rect">
            <a:avLst/>
          </a:prstGeom>
        </p:spPr>
        <p:txBody>
          <a:bodyPr wrap="none" lIns="133604" tIns="66804" rIns="133604" bIns="66804">
            <a:spAutoFit/>
          </a:bodyPr>
          <a:lstStyle/>
          <a:p>
            <a:r>
              <a:rPr lang="zh-CN" altLang="en-US" sz="2300" b="1" dirty="0" smtClean="0">
                <a:latin typeface="微软雅黑" pitchFamily="34" charset="-122"/>
                <a:ea typeface="微软雅黑" pitchFamily="34" charset="-122"/>
              </a:rPr>
              <a:t>企业投保人</a:t>
            </a:r>
            <a:r>
              <a:rPr lang="en-US" altLang="zh-CN" sz="2300" b="1" dirty="0" smtClean="0">
                <a:latin typeface="微软雅黑" pitchFamily="34" charset="-122"/>
                <a:ea typeface="微软雅黑" pitchFamily="34" charset="-122"/>
              </a:rPr>
              <a:t>/</a:t>
            </a:r>
            <a:r>
              <a:rPr lang="zh-CN" altLang="en-US" sz="2300" b="1" dirty="0" smtClean="0">
                <a:latin typeface="微软雅黑" pitchFamily="34" charset="-122"/>
                <a:ea typeface="微软雅黑" pitchFamily="34" charset="-122"/>
              </a:rPr>
              <a:t>受益人</a:t>
            </a:r>
            <a:endParaRPr lang="en-US" altLang="zh-CN" sz="2300" b="1" dirty="0" smtClean="0">
              <a:latin typeface="微软雅黑" pitchFamily="34" charset="-122"/>
              <a:ea typeface="微软雅黑" pitchFamily="34" charset="-122"/>
            </a:endParaRPr>
          </a:p>
        </p:txBody>
      </p:sp>
      <p:sp>
        <p:nvSpPr>
          <p:cNvPr id="48" name="右箭头 47"/>
          <p:cNvSpPr/>
          <p:nvPr/>
        </p:nvSpPr>
        <p:spPr>
          <a:xfrm>
            <a:off x="6750097" y="2340060"/>
            <a:ext cx="3712581" cy="96648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33604" tIns="66804" rIns="133604" bIns="66804" rtlCol="0" anchor="ctr"/>
          <a:lstStyle/>
          <a:p>
            <a:pPr algn="ctr"/>
            <a:r>
              <a:rPr lang="zh-CN" altLang="en-US" sz="2300" b="1" dirty="0" smtClean="0">
                <a:latin typeface="微软雅黑" pitchFamily="34" charset="-122"/>
                <a:ea typeface="微软雅黑" pitchFamily="34" charset="-122"/>
              </a:rPr>
              <a:t>资金代付</a:t>
            </a:r>
            <a:endParaRPr lang="zh-CN" altLang="en-US" sz="2300" b="1" dirty="0">
              <a:latin typeface="微软雅黑" pitchFamily="34" charset="-122"/>
              <a:ea typeface="微软雅黑" pitchFamily="34" charset="-122"/>
            </a:endParaRPr>
          </a:p>
        </p:txBody>
      </p:sp>
      <p:sp>
        <p:nvSpPr>
          <p:cNvPr id="49" name="矩形 48"/>
          <p:cNvSpPr/>
          <p:nvPr/>
        </p:nvSpPr>
        <p:spPr>
          <a:xfrm>
            <a:off x="6750097" y="3870109"/>
            <a:ext cx="4275093" cy="2443237"/>
          </a:xfrm>
          <a:prstGeom prst="rect">
            <a:avLst/>
          </a:prstGeom>
        </p:spPr>
        <p:txBody>
          <a:bodyPr wrap="square" lIns="133604" tIns="66804" rIns="133604" bIns="66804">
            <a:spAutoFit/>
          </a:bodyPr>
          <a:lstStyle/>
          <a:p>
            <a:pPr>
              <a:lnSpc>
                <a:spcPct val="150000"/>
              </a:lnSpc>
            </a:pPr>
            <a:r>
              <a:rPr lang="zh-CN" altLang="en-US" sz="2000" dirty="0" smtClean="0">
                <a:solidFill>
                  <a:srgbClr val="FF0000"/>
                </a:solidFill>
                <a:latin typeface="微软雅黑" pitchFamily="34" charset="-122"/>
                <a:ea typeface="微软雅黑" pitchFamily="34" charset="-122"/>
              </a:rPr>
              <a:t>服务时间：</a:t>
            </a:r>
            <a:r>
              <a:rPr lang="en-US" altLang="zh-CN" sz="2000" dirty="0" smtClean="0">
                <a:solidFill>
                  <a:srgbClr val="FF0000"/>
                </a:solidFill>
                <a:latin typeface="微软雅黑" pitchFamily="34" charset="-122"/>
                <a:ea typeface="微软雅黑" pitchFamily="34" charset="-122"/>
              </a:rPr>
              <a:t>7*24</a:t>
            </a:r>
            <a:r>
              <a:rPr lang="zh-CN" altLang="en-US" sz="2000" dirty="0" smtClean="0">
                <a:solidFill>
                  <a:srgbClr val="FF0000"/>
                </a:solidFill>
                <a:latin typeface="微软雅黑" pitchFamily="34" charset="-122"/>
                <a:ea typeface="微软雅黑" pitchFamily="34" charset="-122"/>
              </a:rPr>
              <a:t>小时</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服务对象：对私、对公客户</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到账时间：实时</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支持银行：</a:t>
            </a:r>
            <a:r>
              <a:rPr lang="en-US" altLang="zh-CN" sz="2000" dirty="0" smtClean="0">
                <a:solidFill>
                  <a:srgbClr val="FF0000"/>
                </a:solidFill>
                <a:latin typeface="微软雅黑" pitchFamily="34" charset="-122"/>
                <a:ea typeface="微软雅黑" pitchFamily="34" charset="-122"/>
              </a:rPr>
              <a:t>600</a:t>
            </a:r>
            <a:r>
              <a:rPr lang="zh-CN" altLang="en-US" sz="2000" dirty="0" smtClean="0">
                <a:solidFill>
                  <a:srgbClr val="FF0000"/>
                </a:solidFill>
                <a:latin typeface="微软雅黑" pitchFamily="34" charset="-122"/>
                <a:ea typeface="微软雅黑" pitchFamily="34" charset="-122"/>
              </a:rPr>
              <a:t>多家银行</a:t>
            </a:r>
            <a:endParaRPr lang="en-US" altLang="zh-CN" sz="2000" dirty="0" smtClean="0">
              <a:solidFill>
                <a:srgbClr val="FF0000"/>
              </a:solidFill>
              <a:latin typeface="微软雅黑" pitchFamily="34" charset="-122"/>
              <a:ea typeface="微软雅黑" pitchFamily="34" charset="-122"/>
            </a:endParaRPr>
          </a:p>
          <a:p>
            <a:pPr>
              <a:lnSpc>
                <a:spcPct val="150000"/>
              </a:lnSpc>
            </a:pPr>
            <a:r>
              <a:rPr lang="zh-CN" altLang="en-US" sz="2000" dirty="0" smtClean="0">
                <a:solidFill>
                  <a:srgbClr val="FF0000"/>
                </a:solidFill>
                <a:latin typeface="微软雅黑" pitchFamily="34" charset="-122"/>
                <a:ea typeface="微软雅黑" pitchFamily="34" charset="-122"/>
              </a:rPr>
              <a:t>业务成本：低于人行大小额成本</a:t>
            </a:r>
            <a:endParaRPr lang="en-US" altLang="zh-CN" sz="2000" dirty="0" smtClean="0">
              <a:solidFill>
                <a:srgbClr val="FF0000"/>
              </a:solidFill>
              <a:latin typeface="微软雅黑" pitchFamily="34" charset="-122"/>
              <a:ea typeface="微软雅黑" pitchFamily="34" charset="-122"/>
            </a:endParaRPr>
          </a:p>
        </p:txBody>
      </p:sp>
      <p:sp>
        <p:nvSpPr>
          <p:cNvPr id="20" name="标题 1"/>
          <p:cNvSpPr txBox="1">
            <a:spLocks/>
          </p:cNvSpPr>
          <p:nvPr/>
        </p:nvSpPr>
        <p:spPr bwMode="auto">
          <a:xfrm>
            <a:off x="503285" y="171117"/>
            <a:ext cx="13036130" cy="605000"/>
          </a:xfrm>
          <a:prstGeom prst="rect">
            <a:avLst/>
          </a:prstGeom>
          <a:noFill/>
          <a:ln w="9525">
            <a:noFill/>
            <a:miter lim="800000"/>
            <a:headEnd/>
            <a:tailEnd/>
          </a:ln>
        </p:spPr>
        <p:txBody>
          <a:bodyPr lIns="83864" tIns="41930" rIns="83864" bIns="41930"/>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grpSp>
        <p:nvGrpSpPr>
          <p:cNvPr id="2" name="Group 21"/>
          <p:cNvGrpSpPr>
            <a:grpSpLocks noChangeAspect="1"/>
          </p:cNvGrpSpPr>
          <p:nvPr/>
        </p:nvGrpSpPr>
        <p:grpSpPr bwMode="auto">
          <a:xfrm>
            <a:off x="0" y="2070048"/>
            <a:ext cx="2300774" cy="1620055"/>
            <a:chOff x="0" y="0"/>
            <a:chExt cx="669" cy="589"/>
          </a:xfrm>
        </p:grpSpPr>
        <p:pic>
          <p:nvPicPr>
            <p:cNvPr id="23" name="Picture 59" descr="Company4"/>
            <p:cNvPicPr>
              <a:picLocks noChangeAspect="1" noChangeArrowheads="1"/>
            </p:cNvPicPr>
            <p:nvPr/>
          </p:nvPicPr>
          <p:blipFill>
            <a:blip r:embed="rId5" cstate="print"/>
            <a:srcRect/>
            <a:stretch>
              <a:fillRect/>
            </a:stretch>
          </p:blipFill>
          <p:spPr bwMode="auto">
            <a:xfrm>
              <a:off x="0" y="0"/>
              <a:ext cx="499" cy="589"/>
            </a:xfrm>
            <a:prstGeom prst="rect">
              <a:avLst/>
            </a:prstGeom>
            <a:noFill/>
            <a:ln w="9525">
              <a:noFill/>
              <a:miter lim="800000"/>
              <a:headEnd/>
              <a:tailEnd/>
            </a:ln>
          </p:spPr>
        </p:pic>
        <p:pic>
          <p:nvPicPr>
            <p:cNvPr id="29" name="Picture 48" descr="emulator.png"/>
            <p:cNvPicPr>
              <a:picLocks noChangeAspect="1" noChangeArrowheads="1"/>
            </p:cNvPicPr>
            <p:nvPr/>
          </p:nvPicPr>
          <p:blipFill>
            <a:blip r:embed="rId6" cstate="print"/>
            <a:srcRect/>
            <a:stretch>
              <a:fillRect/>
            </a:stretch>
          </p:blipFill>
          <p:spPr bwMode="auto">
            <a:xfrm>
              <a:off x="454" y="226"/>
              <a:ext cx="215" cy="273"/>
            </a:xfrm>
            <a:prstGeom prst="rect">
              <a:avLst/>
            </a:prstGeom>
            <a:noFill/>
            <a:ln w="9525">
              <a:noFill/>
              <a:miter lim="800000"/>
              <a:headEnd/>
              <a:tailEnd/>
            </a:ln>
          </p:spPr>
        </p:pic>
      </p:grpSp>
      <p:sp>
        <p:nvSpPr>
          <p:cNvPr id="21" name="Text Box 17"/>
          <p:cNvSpPr txBox="1">
            <a:spLocks noChangeArrowheads="1"/>
          </p:cNvSpPr>
          <p:nvPr/>
        </p:nvSpPr>
        <p:spPr bwMode="auto">
          <a:xfrm>
            <a:off x="4162540" y="3420094"/>
            <a:ext cx="2700059" cy="665827"/>
          </a:xfrm>
          <a:prstGeom prst="rect">
            <a:avLst/>
          </a:prstGeom>
          <a:noFill/>
          <a:ln w="9525">
            <a:noFill/>
            <a:miter lim="800000"/>
            <a:headEnd/>
            <a:tailEnd/>
          </a:ln>
        </p:spPr>
        <p:txBody>
          <a:bodyPr wrap="square" lIns="0" tIns="66804" rIns="0" bIns="66804">
            <a:spAutoFit/>
          </a:bodyPr>
          <a:lstStyle/>
          <a:p>
            <a:pPr algn="ctr">
              <a:lnSpc>
                <a:spcPct val="150000"/>
              </a:lnSpc>
            </a:pPr>
            <a:r>
              <a:rPr lang="zh-CN" altLang="en-US" sz="2300" b="1" dirty="0" smtClean="0">
                <a:latin typeface="微软雅黑" pitchFamily="34" charset="-122"/>
                <a:ea typeface="微软雅黑" pitchFamily="34" charset="-122"/>
              </a:rPr>
              <a:t>汇收付</a:t>
            </a:r>
            <a:endParaRPr lang="zh-CN" altLang="en-US" sz="2300" b="1" dirty="0">
              <a:latin typeface="微软雅黑" pitchFamily="34" charset="-122"/>
              <a:ea typeface="微软雅黑" pitchFamily="34" charset="-122"/>
            </a:endParaRPr>
          </a:p>
        </p:txBody>
      </p:sp>
      <p:sp>
        <p:nvSpPr>
          <p:cNvPr id="22" name="矩形 21"/>
          <p:cNvSpPr/>
          <p:nvPr/>
        </p:nvSpPr>
        <p:spPr>
          <a:xfrm>
            <a:off x="7537614" y="1800039"/>
            <a:ext cx="1912542" cy="550411"/>
          </a:xfrm>
          <a:prstGeom prst="rect">
            <a:avLst/>
          </a:prstGeom>
        </p:spPr>
        <p:txBody>
          <a:bodyPr wrap="square" lIns="133604" tIns="66804" rIns="133604" bIns="66804">
            <a:spAutoFit/>
          </a:bodyPr>
          <a:lstStyle/>
          <a:p>
            <a:pPr>
              <a:lnSpc>
                <a:spcPct val="150000"/>
              </a:lnSpc>
            </a:pPr>
            <a:r>
              <a:rPr lang="zh-CN" altLang="en-US" b="1" dirty="0" smtClean="0">
                <a:solidFill>
                  <a:schemeClr val="tx2"/>
                </a:solidFill>
                <a:latin typeface="微软雅黑" pitchFamily="34" charset="-122"/>
                <a:ea typeface="微软雅黑" pitchFamily="34" charset="-122"/>
              </a:rPr>
              <a:t>智能路由</a:t>
            </a:r>
            <a:endParaRPr lang="en-US" altLang="zh-CN" b="1" dirty="0" smtClean="0">
              <a:solidFill>
                <a:schemeClr val="tx2"/>
              </a:solidFill>
              <a:latin typeface="微软雅黑" pitchFamily="34" charset="-122"/>
              <a:ea typeface="微软雅黑" pitchFamily="34" charset="-122"/>
            </a:endParaRPr>
          </a:p>
        </p:txBody>
      </p:sp>
      <p:sp>
        <p:nvSpPr>
          <p:cNvPr id="25" name="矩形 24"/>
          <p:cNvSpPr/>
          <p:nvPr/>
        </p:nvSpPr>
        <p:spPr>
          <a:xfrm>
            <a:off x="6750097" y="3288489"/>
            <a:ext cx="3262571" cy="665827"/>
          </a:xfrm>
          <a:prstGeom prst="rect">
            <a:avLst/>
          </a:prstGeom>
        </p:spPr>
        <p:txBody>
          <a:bodyPr wrap="square" lIns="133604" tIns="66804" rIns="133604" bIns="66804">
            <a:spAutoFit/>
          </a:bodyPr>
          <a:lstStyle/>
          <a:p>
            <a:pPr>
              <a:lnSpc>
                <a:spcPct val="150000"/>
              </a:lnSpc>
            </a:pPr>
            <a:r>
              <a:rPr lang="zh-CN" altLang="en-US" sz="2300" b="1" dirty="0" smtClean="0">
                <a:solidFill>
                  <a:srgbClr val="FF0000"/>
                </a:solidFill>
                <a:latin typeface="微软雅黑" pitchFamily="34" charset="-122"/>
                <a:ea typeface="微软雅黑" pitchFamily="34" charset="-122"/>
              </a:rPr>
              <a:t>汇收付代付功能：</a:t>
            </a:r>
            <a:endParaRPr lang="en-US" altLang="zh-CN" sz="2300" b="1" dirty="0" smtClean="0">
              <a:solidFill>
                <a:srgbClr val="FF0000"/>
              </a:solidFill>
              <a:latin typeface="微软雅黑" pitchFamily="34" charset="-122"/>
              <a:ea typeface="微软雅黑" pitchFamily="34" charset="-122"/>
            </a:endParaRPr>
          </a:p>
        </p:txBody>
      </p:sp>
      <p:cxnSp>
        <p:nvCxnSpPr>
          <p:cNvPr id="19" name="直接连接符 18"/>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7" name="图片 26"/>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28"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汇收付</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保险代付解决方案</a:t>
            </a:r>
          </a:p>
        </p:txBody>
      </p:sp>
      <p:sp>
        <p:nvSpPr>
          <p:cNvPr id="30"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8</a:t>
            </a:r>
            <a:endParaRPr lang="zh-CN" altLang="en-US" dirty="0">
              <a:latin typeface="Times New Roman" pitchFamily="18" charset="0"/>
              <a:cs typeface="Times New Roman" pitchFamily="18" charset="0"/>
            </a:endParaRPr>
          </a:p>
        </p:txBody>
      </p:sp>
      <p:pic>
        <p:nvPicPr>
          <p:cNvPr id="31" name="图片 30"/>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4500047" y="2326660"/>
            <a:ext cx="1902111" cy="109342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8" descr="未标题-2"/>
          <p:cNvPicPr>
            <a:picLocks noChangeAspect="1" noChangeArrowheads="1"/>
          </p:cNvPicPr>
          <p:nvPr/>
        </p:nvPicPr>
        <p:blipFill>
          <a:blip r:embed="rId2" cstate="print"/>
          <a:srcRect r="12234"/>
          <a:stretch>
            <a:fillRect/>
          </a:stretch>
        </p:blipFill>
        <p:spPr bwMode="auto">
          <a:xfrm>
            <a:off x="10486657" y="1543678"/>
            <a:ext cx="1782684" cy="990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descr="0b79b51c8701a18beece0705982f07082938fe84.jpg"/>
          <p:cNvPicPr>
            <a:picLocks noChangeAspect="1"/>
          </p:cNvPicPr>
          <p:nvPr/>
        </p:nvPicPr>
        <p:blipFill>
          <a:blip r:embed="rId3" cstate="print"/>
          <a:stretch>
            <a:fillRect/>
          </a:stretch>
        </p:blipFill>
        <p:spPr>
          <a:xfrm>
            <a:off x="6975104" y="1467324"/>
            <a:ext cx="1338755" cy="10710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1" descr="1417652797278.jpg"/>
          <p:cNvPicPr>
            <a:picLocks noChangeAspect="1"/>
          </p:cNvPicPr>
          <p:nvPr/>
        </p:nvPicPr>
        <p:blipFill>
          <a:blip r:embed="rId4" cstate="print"/>
          <a:stretch>
            <a:fillRect/>
          </a:stretch>
        </p:blipFill>
        <p:spPr>
          <a:xfrm>
            <a:off x="4957557" y="1525529"/>
            <a:ext cx="1912542" cy="994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矩形 12"/>
          <p:cNvSpPr/>
          <p:nvPr/>
        </p:nvSpPr>
        <p:spPr>
          <a:xfrm>
            <a:off x="5838669" y="4448245"/>
            <a:ext cx="1478508" cy="381144"/>
          </a:xfrm>
          <a:prstGeom prst="rect">
            <a:avLst/>
          </a:prstGeom>
        </p:spPr>
        <p:txBody>
          <a:bodyPr wrap="none" lIns="133617" tIns="66809" rIns="133617" bIns="66809">
            <a:spAutoFit/>
          </a:bodyPr>
          <a:lstStyle/>
          <a:p>
            <a:r>
              <a:rPr lang="zh-CN" altLang="en-US" sz="1600" b="1" dirty="0" smtClean="0">
                <a:solidFill>
                  <a:schemeClr val="accent5">
                    <a:lumMod val="10000"/>
                  </a:schemeClr>
                </a:solidFill>
                <a:latin typeface="微软雅黑" pitchFamily="34" charset="-122"/>
                <a:ea typeface="微软雅黑" pitchFamily="34" charset="-122"/>
              </a:rPr>
              <a:t>① 扫码支付  </a:t>
            </a:r>
          </a:p>
        </p:txBody>
      </p:sp>
      <p:sp>
        <p:nvSpPr>
          <p:cNvPr id="14" name="矩形 13"/>
          <p:cNvSpPr/>
          <p:nvPr/>
        </p:nvSpPr>
        <p:spPr>
          <a:xfrm>
            <a:off x="4117205" y="5713697"/>
            <a:ext cx="962341" cy="411922"/>
          </a:xfrm>
          <a:prstGeom prst="rect">
            <a:avLst/>
          </a:prstGeom>
        </p:spPr>
        <p:txBody>
          <a:bodyPr wrap="none" lIns="133617" tIns="66809" rIns="133617" bIns="66809">
            <a:spAutoFit/>
          </a:bodyPr>
          <a:lstStyle/>
          <a:p>
            <a:r>
              <a:rPr lang="zh-CN" altLang="en-US" b="1" dirty="0" smtClean="0">
                <a:solidFill>
                  <a:schemeClr val="accent5">
                    <a:lumMod val="10000"/>
                  </a:schemeClr>
                </a:solidFill>
                <a:latin typeface="微软雅黑" pitchFamily="34" charset="-122"/>
                <a:ea typeface="微软雅黑" pitchFamily="34" charset="-122"/>
              </a:rPr>
              <a:t>投保人</a:t>
            </a:r>
          </a:p>
        </p:txBody>
      </p:sp>
      <p:sp>
        <p:nvSpPr>
          <p:cNvPr id="15" name="矩形 14"/>
          <p:cNvSpPr/>
          <p:nvPr/>
        </p:nvSpPr>
        <p:spPr>
          <a:xfrm>
            <a:off x="8316641" y="5631810"/>
            <a:ext cx="1193173" cy="411922"/>
          </a:xfrm>
          <a:prstGeom prst="rect">
            <a:avLst/>
          </a:prstGeom>
        </p:spPr>
        <p:txBody>
          <a:bodyPr wrap="none" lIns="133617" tIns="66809" rIns="133617" bIns="66809">
            <a:spAutoFit/>
          </a:bodyPr>
          <a:lstStyle/>
          <a:p>
            <a:r>
              <a:rPr lang="zh-CN" altLang="en-US" b="1" dirty="0" smtClean="0">
                <a:solidFill>
                  <a:schemeClr val="accent5">
                    <a:lumMod val="10000"/>
                  </a:schemeClr>
                </a:solidFill>
                <a:latin typeface="微软雅黑" pitchFamily="34" charset="-122"/>
                <a:ea typeface="微软雅黑" pitchFamily="34" charset="-122"/>
              </a:rPr>
              <a:t>保险公司</a:t>
            </a:r>
          </a:p>
        </p:txBody>
      </p:sp>
      <p:sp>
        <p:nvSpPr>
          <p:cNvPr id="17" name="右箭头 16"/>
          <p:cNvSpPr/>
          <p:nvPr/>
        </p:nvSpPr>
        <p:spPr bwMode="auto">
          <a:xfrm rot="14026252">
            <a:off x="6023827" y="3311426"/>
            <a:ext cx="1345631" cy="405083"/>
          </a:xfrm>
          <a:prstGeom prst="rightArrow">
            <a:avLst>
              <a:gd name="adj1" fmla="val 56667"/>
              <a:gd name="adj2" fmla="val 5000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33617" tIns="66809" rIns="133617" bIns="66809" numCol="1" rtlCol="0" anchor="t" anchorCtr="0" compatLnSpc="1">
            <a:prstTxWarp prst="textNoShape">
              <a:avLst/>
            </a:prstTxWarp>
          </a:bodyPr>
          <a:lstStyle/>
          <a:p>
            <a:pPr defTabSz="1336171" fontAlgn="base">
              <a:spcBef>
                <a:spcPct val="0"/>
              </a:spcBef>
              <a:spcAft>
                <a:spcPct val="0"/>
              </a:spcAft>
            </a:pPr>
            <a:endParaRPr lang="zh-CN" altLang="en-US" dirty="0" smtClean="0">
              <a:solidFill>
                <a:schemeClr val="tx1"/>
              </a:solidFill>
              <a:latin typeface="Arial" pitchFamily="34" charset="0"/>
            </a:endParaRPr>
          </a:p>
        </p:txBody>
      </p:sp>
      <p:sp>
        <p:nvSpPr>
          <p:cNvPr id="18" name="矩形 17"/>
          <p:cNvSpPr/>
          <p:nvPr/>
        </p:nvSpPr>
        <p:spPr>
          <a:xfrm>
            <a:off x="4390496" y="3324922"/>
            <a:ext cx="1955714" cy="365755"/>
          </a:xfrm>
          <a:prstGeom prst="rect">
            <a:avLst/>
          </a:prstGeom>
        </p:spPr>
        <p:txBody>
          <a:bodyPr wrap="square" lIns="133617" tIns="66809" rIns="133617" bIns="66809">
            <a:spAutoFit/>
          </a:bodyPr>
          <a:lstStyle/>
          <a:p>
            <a:r>
              <a:rPr lang="zh-CN" altLang="en-US" sz="1500" b="1" dirty="0" smtClean="0">
                <a:solidFill>
                  <a:schemeClr val="accent5">
                    <a:lumMod val="10000"/>
                  </a:schemeClr>
                </a:solidFill>
                <a:latin typeface="微软雅黑" pitchFamily="34" charset="-122"/>
                <a:ea typeface="微软雅黑" pitchFamily="34" charset="-122"/>
              </a:rPr>
              <a:t>② 发送扣款指令</a:t>
            </a:r>
          </a:p>
        </p:txBody>
      </p:sp>
      <p:sp>
        <p:nvSpPr>
          <p:cNvPr id="19" name="矩形 18"/>
          <p:cNvSpPr/>
          <p:nvPr/>
        </p:nvSpPr>
        <p:spPr>
          <a:xfrm>
            <a:off x="6300087" y="1080014"/>
            <a:ext cx="1193173" cy="411922"/>
          </a:xfrm>
          <a:prstGeom prst="rect">
            <a:avLst/>
          </a:prstGeom>
        </p:spPr>
        <p:txBody>
          <a:bodyPr wrap="none" lIns="133617" tIns="66809" rIns="133617" bIns="66809">
            <a:spAutoFit/>
          </a:bodyPr>
          <a:lstStyle/>
          <a:p>
            <a:r>
              <a:rPr lang="zh-CN" altLang="en-US" b="1" dirty="0" smtClean="0">
                <a:solidFill>
                  <a:schemeClr val="accent5">
                    <a:lumMod val="10000"/>
                  </a:schemeClr>
                </a:solidFill>
                <a:latin typeface="微软雅黑" pitchFamily="34" charset="-122"/>
                <a:ea typeface="微软雅黑" pitchFamily="34" charset="-122"/>
              </a:rPr>
              <a:t>支付通道</a:t>
            </a:r>
          </a:p>
        </p:txBody>
      </p:sp>
      <p:sp>
        <p:nvSpPr>
          <p:cNvPr id="20" name="矩形 19"/>
          <p:cNvSpPr/>
          <p:nvPr/>
        </p:nvSpPr>
        <p:spPr>
          <a:xfrm>
            <a:off x="10830799" y="1080014"/>
            <a:ext cx="1193173" cy="411922"/>
          </a:xfrm>
          <a:prstGeom prst="rect">
            <a:avLst/>
          </a:prstGeom>
        </p:spPr>
        <p:txBody>
          <a:bodyPr wrap="none" lIns="133617" tIns="66809" rIns="133617" bIns="66809">
            <a:spAutoFit/>
          </a:bodyPr>
          <a:lstStyle/>
          <a:p>
            <a:r>
              <a:rPr lang="zh-CN" altLang="en-US" b="1" dirty="0" smtClean="0">
                <a:solidFill>
                  <a:schemeClr val="accent5">
                    <a:lumMod val="10000"/>
                  </a:schemeClr>
                </a:solidFill>
                <a:latin typeface="微软雅黑" pitchFamily="34" charset="-122"/>
                <a:ea typeface="微软雅黑" pitchFamily="34" charset="-122"/>
              </a:rPr>
              <a:t>银银平台</a:t>
            </a:r>
          </a:p>
        </p:txBody>
      </p:sp>
      <p:sp>
        <p:nvSpPr>
          <p:cNvPr id="21" name="右箭头 20"/>
          <p:cNvSpPr/>
          <p:nvPr/>
        </p:nvSpPr>
        <p:spPr bwMode="auto">
          <a:xfrm>
            <a:off x="8775141" y="1950045"/>
            <a:ext cx="1125025" cy="360012"/>
          </a:xfrm>
          <a:prstGeom prst="rightArrow">
            <a:avLst>
              <a:gd name="adj1" fmla="val 56667"/>
              <a:gd name="adj2" fmla="val 5000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33617" tIns="66809" rIns="133617" bIns="66809" numCol="1" rtlCol="0" anchor="t" anchorCtr="0" compatLnSpc="1">
            <a:prstTxWarp prst="textNoShape">
              <a:avLst/>
            </a:prstTxWarp>
          </a:bodyPr>
          <a:lstStyle/>
          <a:p>
            <a:pPr defTabSz="1336171" fontAlgn="base">
              <a:spcBef>
                <a:spcPct val="0"/>
              </a:spcBef>
              <a:spcAft>
                <a:spcPct val="0"/>
              </a:spcAft>
            </a:pPr>
            <a:endParaRPr lang="zh-CN" altLang="en-US" dirty="0" smtClean="0">
              <a:solidFill>
                <a:schemeClr val="tx1"/>
              </a:solidFill>
              <a:latin typeface="Arial" pitchFamily="34" charset="0"/>
            </a:endParaRPr>
          </a:p>
        </p:txBody>
      </p:sp>
      <p:sp>
        <p:nvSpPr>
          <p:cNvPr id="22" name="矩形 21"/>
          <p:cNvSpPr/>
          <p:nvPr/>
        </p:nvSpPr>
        <p:spPr>
          <a:xfrm>
            <a:off x="8550138" y="1620034"/>
            <a:ext cx="1390343" cy="381144"/>
          </a:xfrm>
          <a:prstGeom prst="rect">
            <a:avLst/>
          </a:prstGeom>
        </p:spPr>
        <p:txBody>
          <a:bodyPr wrap="none" lIns="133617" tIns="66809" rIns="133617" bIns="66809">
            <a:spAutoFit/>
          </a:bodyPr>
          <a:lstStyle/>
          <a:p>
            <a:r>
              <a:rPr lang="zh-CN" altLang="en-US" sz="1600" b="1" dirty="0" smtClean="0">
                <a:solidFill>
                  <a:schemeClr val="accent5">
                    <a:lumMod val="10000"/>
                  </a:schemeClr>
                </a:solidFill>
                <a:latin typeface="微软雅黑" pitchFamily="34" charset="-122"/>
                <a:ea typeface="微软雅黑" pitchFamily="34" charset="-122"/>
              </a:rPr>
              <a:t>④ </a:t>
            </a:r>
            <a:r>
              <a:rPr lang="en-US" altLang="zh-CN" sz="1600" b="1" dirty="0" smtClean="0">
                <a:solidFill>
                  <a:schemeClr val="accent5">
                    <a:lumMod val="10000"/>
                  </a:schemeClr>
                </a:solidFill>
                <a:latin typeface="微软雅黑" pitchFamily="34" charset="-122"/>
                <a:ea typeface="微软雅黑" pitchFamily="34" charset="-122"/>
              </a:rPr>
              <a:t>D+1</a:t>
            </a:r>
            <a:r>
              <a:rPr lang="zh-CN" altLang="en-US" sz="1600" b="1" dirty="0" smtClean="0">
                <a:solidFill>
                  <a:schemeClr val="accent5">
                    <a:lumMod val="10000"/>
                  </a:schemeClr>
                </a:solidFill>
                <a:latin typeface="微软雅黑" pitchFamily="34" charset="-122"/>
                <a:ea typeface="微软雅黑" pitchFamily="34" charset="-122"/>
              </a:rPr>
              <a:t>清算</a:t>
            </a:r>
          </a:p>
        </p:txBody>
      </p:sp>
      <p:sp>
        <p:nvSpPr>
          <p:cNvPr id="23" name="右箭头 22"/>
          <p:cNvSpPr/>
          <p:nvPr/>
        </p:nvSpPr>
        <p:spPr bwMode="auto">
          <a:xfrm rot="3226252">
            <a:off x="6673268" y="3326010"/>
            <a:ext cx="1345631" cy="405084"/>
          </a:xfrm>
          <a:prstGeom prst="rightArrow">
            <a:avLst>
              <a:gd name="adj1" fmla="val 56667"/>
              <a:gd name="adj2" fmla="val 5000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33617" tIns="66809" rIns="133617" bIns="66809" numCol="1" rtlCol="0" anchor="t" anchorCtr="0" compatLnSpc="1">
            <a:prstTxWarp prst="textNoShape">
              <a:avLst/>
            </a:prstTxWarp>
          </a:bodyPr>
          <a:lstStyle/>
          <a:p>
            <a:pPr defTabSz="1336171" fontAlgn="base">
              <a:spcBef>
                <a:spcPct val="0"/>
              </a:spcBef>
              <a:spcAft>
                <a:spcPct val="0"/>
              </a:spcAft>
            </a:pPr>
            <a:endParaRPr lang="zh-CN" altLang="en-US" dirty="0" smtClean="0">
              <a:solidFill>
                <a:schemeClr val="tx1"/>
              </a:solidFill>
              <a:latin typeface="Arial" pitchFamily="34" charset="0"/>
            </a:endParaRPr>
          </a:p>
        </p:txBody>
      </p:sp>
      <p:sp>
        <p:nvSpPr>
          <p:cNvPr id="24" name="矩形 23"/>
          <p:cNvSpPr/>
          <p:nvPr/>
        </p:nvSpPr>
        <p:spPr>
          <a:xfrm>
            <a:off x="7807633" y="3300211"/>
            <a:ext cx="2332654" cy="365755"/>
          </a:xfrm>
          <a:prstGeom prst="rect">
            <a:avLst/>
          </a:prstGeom>
        </p:spPr>
        <p:txBody>
          <a:bodyPr wrap="square" lIns="133617" tIns="66809" rIns="133617" bIns="66809">
            <a:spAutoFit/>
          </a:bodyPr>
          <a:lstStyle/>
          <a:p>
            <a:r>
              <a:rPr lang="zh-CN" altLang="en-US" sz="1500" b="1" dirty="0" smtClean="0">
                <a:solidFill>
                  <a:schemeClr val="accent5">
                    <a:lumMod val="10000"/>
                  </a:schemeClr>
                </a:solidFill>
                <a:latin typeface="微软雅黑" pitchFamily="34" charset="-122"/>
                <a:ea typeface="微软雅黑" pitchFamily="34" charset="-122"/>
              </a:rPr>
              <a:t>③实时反馈扣款结果   </a:t>
            </a:r>
          </a:p>
        </p:txBody>
      </p:sp>
      <p:sp>
        <p:nvSpPr>
          <p:cNvPr id="25" name="右箭头 24"/>
          <p:cNvSpPr/>
          <p:nvPr/>
        </p:nvSpPr>
        <p:spPr bwMode="auto">
          <a:xfrm rot="8191507">
            <a:off x="9977099" y="3391371"/>
            <a:ext cx="1438432" cy="450010"/>
          </a:xfrm>
          <a:prstGeom prst="rightArrow">
            <a:avLst>
              <a:gd name="adj1" fmla="val 56667"/>
              <a:gd name="adj2" fmla="val 5000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33617" tIns="66809" rIns="133617" bIns="66809" numCol="1" rtlCol="0" anchor="t" anchorCtr="0" compatLnSpc="1">
            <a:prstTxWarp prst="textNoShape">
              <a:avLst/>
            </a:prstTxWarp>
          </a:bodyPr>
          <a:lstStyle/>
          <a:p>
            <a:pPr defTabSz="1336171" fontAlgn="base">
              <a:spcBef>
                <a:spcPct val="0"/>
              </a:spcBef>
              <a:spcAft>
                <a:spcPct val="0"/>
              </a:spcAft>
            </a:pPr>
            <a:endParaRPr lang="zh-CN" altLang="en-US" dirty="0" smtClean="0">
              <a:solidFill>
                <a:schemeClr val="tx1"/>
              </a:solidFill>
              <a:latin typeface="Arial" pitchFamily="34" charset="0"/>
            </a:endParaRPr>
          </a:p>
        </p:txBody>
      </p:sp>
      <p:sp>
        <p:nvSpPr>
          <p:cNvPr id="26" name="矩形 25"/>
          <p:cNvSpPr/>
          <p:nvPr/>
        </p:nvSpPr>
        <p:spPr>
          <a:xfrm>
            <a:off x="11457866" y="3319389"/>
            <a:ext cx="1356680" cy="381144"/>
          </a:xfrm>
          <a:prstGeom prst="rect">
            <a:avLst/>
          </a:prstGeom>
        </p:spPr>
        <p:txBody>
          <a:bodyPr wrap="none" lIns="133617" tIns="66809" rIns="133617" bIns="66809">
            <a:spAutoFit/>
          </a:bodyPr>
          <a:lstStyle/>
          <a:p>
            <a:r>
              <a:rPr lang="zh-CN" altLang="en-US" sz="1600" b="1" dirty="0" smtClean="0">
                <a:solidFill>
                  <a:schemeClr val="accent5">
                    <a:lumMod val="10000"/>
                  </a:schemeClr>
                </a:solidFill>
                <a:latin typeface="微软雅黑" pitchFamily="34" charset="-122"/>
                <a:ea typeface="微软雅黑" pitchFamily="34" charset="-122"/>
              </a:rPr>
              <a:t>⑤ 资金清算</a:t>
            </a:r>
          </a:p>
        </p:txBody>
      </p:sp>
      <p:sp>
        <p:nvSpPr>
          <p:cNvPr id="28" name="右箭头 27"/>
          <p:cNvSpPr/>
          <p:nvPr/>
        </p:nvSpPr>
        <p:spPr bwMode="auto">
          <a:xfrm>
            <a:off x="5677842" y="4860143"/>
            <a:ext cx="1732892" cy="448835"/>
          </a:xfrm>
          <a:prstGeom prst="rightArrow">
            <a:avLst>
              <a:gd name="adj1" fmla="val 56667"/>
              <a:gd name="adj2" fmla="val 5000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33617" tIns="66809" rIns="133617" bIns="66809" numCol="1" rtlCol="0" anchor="t" anchorCtr="0" compatLnSpc="1">
            <a:prstTxWarp prst="textNoShape">
              <a:avLst/>
            </a:prstTxWarp>
          </a:bodyPr>
          <a:lstStyle/>
          <a:p>
            <a:pPr defTabSz="1336171" fontAlgn="base">
              <a:spcBef>
                <a:spcPct val="0"/>
              </a:spcBef>
              <a:spcAft>
                <a:spcPct val="0"/>
              </a:spcAft>
            </a:pPr>
            <a:endParaRPr lang="zh-CN" altLang="en-US" dirty="0" smtClean="0">
              <a:solidFill>
                <a:schemeClr val="tx1"/>
              </a:solidFill>
              <a:latin typeface="Arial" pitchFamily="34" charset="0"/>
            </a:endParaRPr>
          </a:p>
        </p:txBody>
      </p:sp>
      <p:sp>
        <p:nvSpPr>
          <p:cNvPr id="30" name="Shape 502"/>
          <p:cNvSpPr>
            <a:spLocks noChangeArrowheads="1"/>
          </p:cNvSpPr>
          <p:nvPr/>
        </p:nvSpPr>
        <p:spPr bwMode="auto">
          <a:xfrm>
            <a:off x="626425" y="1307930"/>
            <a:ext cx="3600078" cy="1800285"/>
          </a:xfrm>
          <a:prstGeom prst="rect">
            <a:avLst/>
          </a:prstGeom>
          <a:noFill/>
          <a:ln>
            <a:noFill/>
          </a:ln>
          <a:extLst>
            <a:ext uri="{909E8E84-426E-40DD-AFC4-6F175D3DCCD1}"/>
            <a:ext uri="{91240B29-F687-4F45-9708-019B960494DF}"/>
          </a:extLst>
        </p:spPr>
        <p:txBody>
          <a:bodyPr wrap="square" lIns="27837" tIns="27837" rIns="27837" bIns="27837" anchor="ctr">
            <a:spAutoFit/>
          </a:bodyPr>
          <a:lstStyle/>
          <a:p>
            <a:pPr>
              <a:lnSpc>
                <a:spcPts val="3361"/>
              </a:lnSpc>
              <a:defRPr/>
            </a:pPr>
            <a:r>
              <a:rPr lang="zh-CN" altLang="en-US" sz="2300" b="1" dirty="0" smtClean="0">
                <a:effectLst>
                  <a:outerShdw blurRad="38100" dist="38100" dir="2700000" algn="tl">
                    <a:srgbClr val="000000">
                      <a:alpha val="43137"/>
                    </a:srgbClr>
                  </a:outerShdw>
                </a:effectLst>
                <a:latin typeface="微软雅黑" pitchFamily="34" charset="-122"/>
                <a:ea typeface="微软雅黑" pitchFamily="34" charset="-122"/>
                <a:cs typeface="宋体" pitchFamily="2" charset="-122"/>
              </a:rPr>
              <a:t>“钱</a:t>
            </a:r>
            <a:r>
              <a:rPr lang="en-US" altLang="zh-CN" sz="2300" b="1" dirty="0" smtClean="0">
                <a:effectLst>
                  <a:outerShdw blurRad="38100" dist="38100" dir="2700000" algn="tl">
                    <a:srgbClr val="000000">
                      <a:alpha val="43137"/>
                    </a:srgbClr>
                  </a:outerShdw>
                </a:effectLst>
                <a:latin typeface="微软雅黑" pitchFamily="34" charset="-122"/>
                <a:ea typeface="微软雅黑" pitchFamily="34" charset="-122"/>
                <a:cs typeface="宋体" pitchFamily="2" charset="-122"/>
              </a:rPr>
              <a:t>e</a:t>
            </a:r>
            <a:r>
              <a:rPr lang="zh-CN" altLang="en-US" sz="2300" b="1" dirty="0" smtClean="0">
                <a:effectLst>
                  <a:outerShdw blurRad="38100" dist="38100" dir="2700000" algn="tl">
                    <a:srgbClr val="000000">
                      <a:alpha val="43137"/>
                    </a:srgbClr>
                  </a:outerShdw>
                </a:effectLst>
                <a:latin typeface="微软雅黑" pitchFamily="34" charset="-122"/>
                <a:ea typeface="微软雅黑" pitchFamily="34" charset="-122"/>
                <a:cs typeface="宋体" pitchFamily="2" charset="-122"/>
              </a:rPr>
              <a:t>付”</a:t>
            </a:r>
            <a:r>
              <a:rPr lang="zh-CN" altLang="en-US" sz="2000" dirty="0" smtClean="0">
                <a:latin typeface="微软雅黑" pitchFamily="34" charset="-122"/>
                <a:ea typeface="微软雅黑" pitchFamily="34" charset="-122"/>
                <a:cs typeface="宋体" pitchFamily="2" charset="-122"/>
              </a:rPr>
              <a:t>是将市场上手机移动端主流扫码支付集成并提供给保险公司等合作伙伴使用的新兴支付产品。</a:t>
            </a:r>
            <a:endParaRPr lang="zh-CN" altLang="en-US" sz="2000" dirty="0">
              <a:latin typeface="微软雅黑" pitchFamily="34" charset="-122"/>
              <a:ea typeface="微软雅黑" pitchFamily="34" charset="-122"/>
              <a:cs typeface="宋体" pitchFamily="2" charset="-122"/>
              <a:sym typeface="Verdana" pitchFamily="34" charset="0"/>
            </a:endParaRPr>
          </a:p>
        </p:txBody>
      </p:sp>
      <p:grpSp>
        <p:nvGrpSpPr>
          <p:cNvPr id="32" name="Group 21"/>
          <p:cNvGrpSpPr>
            <a:grpSpLocks noChangeAspect="1"/>
          </p:cNvGrpSpPr>
          <p:nvPr/>
        </p:nvGrpSpPr>
        <p:grpSpPr bwMode="auto">
          <a:xfrm>
            <a:off x="7394859" y="4022683"/>
            <a:ext cx="2300774" cy="1573296"/>
            <a:chOff x="0" y="17"/>
            <a:chExt cx="669" cy="572"/>
          </a:xfrm>
        </p:grpSpPr>
        <p:pic>
          <p:nvPicPr>
            <p:cNvPr id="33" name="Picture 59" descr="Company4"/>
            <p:cNvPicPr>
              <a:picLocks noChangeAspect="1" noChangeArrowheads="1"/>
            </p:cNvPicPr>
            <p:nvPr/>
          </p:nvPicPr>
          <p:blipFill>
            <a:blip r:embed="rId5" cstate="print"/>
            <a:srcRect t="2922"/>
            <a:stretch>
              <a:fillRect/>
            </a:stretch>
          </p:blipFill>
          <p:spPr bwMode="auto">
            <a:xfrm>
              <a:off x="0" y="17"/>
              <a:ext cx="499" cy="572"/>
            </a:xfrm>
            <a:prstGeom prst="rect">
              <a:avLst/>
            </a:prstGeom>
            <a:noFill/>
            <a:ln w="9525">
              <a:noFill/>
              <a:miter lim="800000"/>
              <a:headEnd/>
              <a:tailEnd/>
            </a:ln>
          </p:spPr>
        </p:pic>
        <p:pic>
          <p:nvPicPr>
            <p:cNvPr id="34" name="Picture 48" descr="emulator.png"/>
            <p:cNvPicPr>
              <a:picLocks noChangeAspect="1" noChangeArrowheads="1"/>
            </p:cNvPicPr>
            <p:nvPr/>
          </p:nvPicPr>
          <p:blipFill>
            <a:blip r:embed="rId6" cstate="print"/>
            <a:srcRect/>
            <a:stretch>
              <a:fillRect/>
            </a:stretch>
          </p:blipFill>
          <p:spPr bwMode="auto">
            <a:xfrm>
              <a:off x="454" y="226"/>
              <a:ext cx="215" cy="273"/>
            </a:xfrm>
            <a:prstGeom prst="rect">
              <a:avLst/>
            </a:prstGeom>
            <a:noFill/>
            <a:ln w="9525">
              <a:noFill/>
              <a:miter lim="800000"/>
              <a:headEnd/>
              <a:tailEnd/>
            </a:ln>
          </p:spPr>
        </p:pic>
      </p:grpSp>
      <p:cxnSp>
        <p:nvCxnSpPr>
          <p:cNvPr id="35" name="直接连接符 34"/>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37"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跨行收付产品之</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“钱</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e</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付”</a:t>
            </a:r>
          </a:p>
        </p:txBody>
      </p:sp>
      <p:pic>
        <p:nvPicPr>
          <p:cNvPr id="38" name="Picture 2"/>
          <p:cNvPicPr>
            <a:picLocks noChangeAspect="1" noChangeArrowheads="1"/>
          </p:cNvPicPr>
          <p:nvPr/>
        </p:nvPicPr>
        <p:blipFill>
          <a:blip r:embed="rId8" cstate="print"/>
          <a:srcRect/>
          <a:stretch>
            <a:fillRect/>
          </a:stretch>
        </p:blipFill>
        <p:spPr bwMode="auto">
          <a:xfrm>
            <a:off x="3846477" y="3998795"/>
            <a:ext cx="1237527" cy="154315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animBg="1"/>
      <p:bldP spid="18" grpId="0"/>
      <p:bldP spid="19" grpId="0"/>
      <p:bldP spid="20" grpId="0"/>
      <p:bldP spid="21" grpId="0" animBg="1"/>
      <p:bldP spid="22" grpId="0"/>
      <p:bldP spid="23" grpId="0" animBg="1"/>
      <p:bldP spid="24" grpId="0"/>
      <p:bldP spid="25" grpId="0" animBg="1"/>
      <p:bldP spid="26"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34922" y="252007"/>
            <a:ext cx="3016947" cy="588016"/>
          </a:xfrm>
          <a:prstGeom prst="rect">
            <a:avLst/>
          </a:prstGeom>
        </p:spPr>
      </p:pic>
      <p:sp>
        <p:nvSpPr>
          <p:cNvPr id="34"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跨行收付产品之</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“钱</a:t>
            </a:r>
            <a:r>
              <a:rPr lang="en-US" altLang="zh-CN" sz="3200" b="1" dirty="0" smtClean="0">
                <a:solidFill>
                  <a:schemeClr val="tx2">
                    <a:lumMod val="60000"/>
                    <a:lumOff val="40000"/>
                  </a:schemeClr>
                </a:solidFill>
                <a:latin typeface="微软雅黑" pitchFamily="34" charset="-122"/>
                <a:ea typeface="微软雅黑" pitchFamily="34" charset="-122"/>
                <a:cs typeface="楷体_GB2312"/>
              </a:rPr>
              <a:t>e</a:t>
            </a:r>
            <a:r>
              <a:rPr lang="zh-CN" altLang="en-US" sz="3200" b="1" dirty="0" smtClean="0">
                <a:solidFill>
                  <a:schemeClr val="tx2">
                    <a:lumMod val="60000"/>
                    <a:lumOff val="40000"/>
                  </a:schemeClr>
                </a:solidFill>
                <a:latin typeface="微软雅黑" pitchFamily="34" charset="-122"/>
                <a:ea typeface="微软雅黑" pitchFamily="34" charset="-122"/>
                <a:cs typeface="楷体_GB2312"/>
              </a:rPr>
              <a:t>付”</a:t>
            </a:r>
          </a:p>
        </p:txBody>
      </p:sp>
      <p:sp>
        <p:nvSpPr>
          <p:cNvPr id="31" name="Shape 502"/>
          <p:cNvSpPr>
            <a:spLocks noChangeArrowheads="1"/>
          </p:cNvSpPr>
          <p:nvPr/>
        </p:nvSpPr>
        <p:spPr bwMode="auto">
          <a:xfrm>
            <a:off x="1008567" y="1144157"/>
            <a:ext cx="12325300" cy="492234"/>
          </a:xfrm>
          <a:prstGeom prst="rect">
            <a:avLst/>
          </a:prstGeom>
          <a:noFill/>
          <a:ln>
            <a:noFill/>
          </a:ln>
          <a:extLst>
            <a:ext uri="{909E8E84-426E-40DD-AFC4-6F175D3DCCD1}"/>
            <a:ext uri="{91240B29-F687-4F45-9708-019B960494DF}"/>
          </a:extLst>
        </p:spPr>
        <p:txBody>
          <a:bodyPr wrap="square" lIns="27837" tIns="27837" rIns="27837" bIns="27837" anchor="ctr">
            <a:spAutoFit/>
          </a:bodyPr>
          <a:lstStyle/>
          <a:p>
            <a:pPr>
              <a:lnSpc>
                <a:spcPts val="3361"/>
              </a:lnSpc>
              <a:defRPr/>
            </a:pPr>
            <a:r>
              <a:rPr lang="zh-CN" altLang="en-US" sz="2300" dirty="0" smtClean="0">
                <a:latin typeface="微软雅黑" pitchFamily="34" charset="-122"/>
                <a:ea typeface="微软雅黑" pitchFamily="34" charset="-122"/>
                <a:cs typeface="宋体" pitchFamily="2" charset="-122"/>
              </a:rPr>
              <a:t>“钱</a:t>
            </a:r>
            <a:r>
              <a:rPr lang="en-US" altLang="zh-CN" sz="2300" dirty="0" smtClean="0">
                <a:latin typeface="微软雅黑" pitchFamily="34" charset="-122"/>
                <a:ea typeface="微软雅黑" pitchFamily="34" charset="-122"/>
                <a:cs typeface="宋体" pitchFamily="2" charset="-122"/>
              </a:rPr>
              <a:t>e</a:t>
            </a:r>
            <a:r>
              <a:rPr lang="zh-CN" altLang="en-US" sz="2300" dirty="0" smtClean="0">
                <a:latin typeface="微软雅黑" pitchFamily="34" charset="-122"/>
                <a:ea typeface="微软雅黑" pitchFamily="34" charset="-122"/>
                <a:cs typeface="宋体" pitchFamily="2" charset="-122"/>
              </a:rPr>
              <a:t>付”可提供多种支付方式，线下手机</a:t>
            </a:r>
            <a:r>
              <a:rPr lang="en-US" altLang="zh-CN" sz="2300" dirty="0" smtClean="0">
                <a:latin typeface="微软雅黑" pitchFamily="34" charset="-122"/>
                <a:ea typeface="微软雅黑" pitchFamily="34" charset="-122"/>
                <a:cs typeface="宋体" pitchFamily="2" charset="-122"/>
              </a:rPr>
              <a:t>APP</a:t>
            </a:r>
            <a:r>
              <a:rPr lang="zh-CN" altLang="en-US" sz="2300" dirty="0" smtClean="0">
                <a:latin typeface="微软雅黑" pitchFamily="34" charset="-122"/>
                <a:ea typeface="微软雅黑" pitchFamily="34" charset="-122"/>
                <a:cs typeface="宋体" pitchFamily="2" charset="-122"/>
              </a:rPr>
              <a:t>收款、线上扫码支付、公众号内支付等。</a:t>
            </a:r>
            <a:endParaRPr lang="zh-CN" altLang="en-US" sz="2000" dirty="0">
              <a:latin typeface="微软雅黑" pitchFamily="34" charset="-122"/>
              <a:ea typeface="微软雅黑" pitchFamily="34" charset="-122"/>
              <a:cs typeface="宋体" pitchFamily="2" charset="-122"/>
              <a:sym typeface="Verdana" pitchFamily="34" charset="0"/>
            </a:endParaRPr>
          </a:p>
        </p:txBody>
      </p:sp>
      <p:pic>
        <p:nvPicPr>
          <p:cNvPr id="35" name="图片 34" descr="76062E40-9A1D-45D8-BE11-440C14751EBE_0.65.jpg"/>
          <p:cNvPicPr>
            <a:picLocks noChangeAspect="1"/>
          </p:cNvPicPr>
          <p:nvPr/>
        </p:nvPicPr>
        <p:blipFill>
          <a:blip r:embed="rId3" cstate="print"/>
          <a:stretch>
            <a:fillRect/>
          </a:stretch>
        </p:blipFill>
        <p:spPr>
          <a:xfrm>
            <a:off x="1468083" y="2348120"/>
            <a:ext cx="2285058" cy="3902558"/>
          </a:xfrm>
          <a:prstGeom prst="rect">
            <a:avLst/>
          </a:prstGeom>
        </p:spPr>
      </p:pic>
      <p:sp>
        <p:nvSpPr>
          <p:cNvPr id="36" name="Shape 113"/>
          <p:cNvSpPr>
            <a:spLocks noChangeArrowheads="1"/>
          </p:cNvSpPr>
          <p:nvPr/>
        </p:nvSpPr>
        <p:spPr bwMode="auto">
          <a:xfrm>
            <a:off x="1509986" y="1770228"/>
            <a:ext cx="2325557" cy="392655"/>
          </a:xfrm>
          <a:prstGeom prst="rect">
            <a:avLst/>
          </a:prstGeom>
          <a:noFill/>
          <a:ln w="9525">
            <a:noFill/>
            <a:miter lim="800000"/>
            <a:headEnd/>
            <a:tailEnd/>
          </a:ln>
        </p:spPr>
        <p:txBody>
          <a:bodyPr wrap="none" lIns="26789" tIns="26789" rIns="26789" bIns="26789" anchor="ctr">
            <a:spAutoFit/>
          </a:bodyPr>
          <a:lstStyle/>
          <a:p>
            <a:pPr eaLnBrk="0" hangingPunct="0"/>
            <a:r>
              <a:rPr lang="zh-CN" altLang="en-US" sz="2200" b="1" dirty="0" smtClean="0">
                <a:solidFill>
                  <a:srgbClr val="000000"/>
                </a:solidFill>
                <a:latin typeface="Arial" pitchFamily="34" charset="0"/>
                <a:ea typeface="微软雅黑" pitchFamily="34" charset="-122"/>
              </a:rPr>
              <a:t>线下手机</a:t>
            </a:r>
            <a:r>
              <a:rPr lang="en-US" altLang="zh-CN" sz="2200" b="1" dirty="0" smtClean="0">
                <a:solidFill>
                  <a:srgbClr val="000000"/>
                </a:solidFill>
                <a:latin typeface="Arial" pitchFamily="34" charset="0"/>
                <a:ea typeface="微软雅黑" pitchFamily="34" charset="-122"/>
              </a:rPr>
              <a:t>APP</a:t>
            </a:r>
            <a:r>
              <a:rPr lang="zh-CN" altLang="en-US" sz="2200" b="1" dirty="0" smtClean="0">
                <a:solidFill>
                  <a:srgbClr val="000000"/>
                </a:solidFill>
                <a:latin typeface="Arial" pitchFamily="34" charset="0"/>
                <a:ea typeface="微软雅黑" pitchFamily="34" charset="-122"/>
              </a:rPr>
              <a:t>收款</a:t>
            </a:r>
            <a:endParaRPr lang="zh-CN" altLang="zh-CN" sz="2200" b="1" dirty="0">
              <a:solidFill>
                <a:srgbClr val="000000"/>
              </a:solidFill>
              <a:latin typeface="Arial" pitchFamily="34" charset="0"/>
              <a:ea typeface="微软雅黑" pitchFamily="34" charset="-122"/>
            </a:endParaRPr>
          </a:p>
        </p:txBody>
      </p:sp>
      <p:grpSp>
        <p:nvGrpSpPr>
          <p:cNvPr id="2" name="组合 2"/>
          <p:cNvGrpSpPr>
            <a:grpSpLocks/>
          </p:cNvGrpSpPr>
          <p:nvPr/>
        </p:nvGrpSpPr>
        <p:grpSpPr bwMode="auto">
          <a:xfrm>
            <a:off x="5351223" y="2324090"/>
            <a:ext cx="2605428" cy="3803753"/>
            <a:chOff x="20030" y="6865"/>
            <a:chExt cx="7992" cy="12982"/>
          </a:xfrm>
        </p:grpSpPr>
        <p:pic>
          <p:nvPicPr>
            <p:cNvPr id="38" name="Picture 21"/>
            <p:cNvPicPr>
              <a:picLocks noChangeAspect="1" noChangeArrowheads="1"/>
            </p:cNvPicPr>
            <p:nvPr/>
          </p:nvPicPr>
          <p:blipFill>
            <a:blip r:embed="rId4"/>
            <a:srcRect/>
            <a:stretch>
              <a:fillRect/>
            </a:stretch>
          </p:blipFill>
          <p:spPr bwMode="auto">
            <a:xfrm>
              <a:off x="20242" y="7150"/>
              <a:ext cx="7470" cy="11905"/>
            </a:xfrm>
            <a:prstGeom prst="rect">
              <a:avLst/>
            </a:prstGeom>
            <a:noFill/>
            <a:ln w="9525">
              <a:noFill/>
              <a:miter lim="800000"/>
              <a:headEnd/>
              <a:tailEnd/>
            </a:ln>
          </p:spPr>
        </p:pic>
        <p:grpSp>
          <p:nvGrpSpPr>
            <p:cNvPr id="3" name="Group 14"/>
            <p:cNvGrpSpPr>
              <a:grpSpLocks noChangeAspect="1"/>
            </p:cNvGrpSpPr>
            <p:nvPr/>
          </p:nvGrpSpPr>
          <p:grpSpPr bwMode="auto">
            <a:xfrm rot="-956199">
              <a:off x="23847" y="12560"/>
              <a:ext cx="2332" cy="4762"/>
              <a:chOff x="0" y="0"/>
              <a:chExt cx="6414" cy="12974"/>
            </a:xfrm>
          </p:grpSpPr>
          <p:pic>
            <p:nvPicPr>
              <p:cNvPr id="41" name="Picture 15"/>
              <p:cNvPicPr>
                <a:picLocks noChangeAspect="1" noChangeArrowheads="1"/>
              </p:cNvPicPr>
              <p:nvPr/>
            </p:nvPicPr>
            <p:blipFill>
              <a:blip r:embed="rId5" cstate="print"/>
              <a:srcRect/>
              <a:stretch>
                <a:fillRect/>
              </a:stretch>
            </p:blipFill>
            <p:spPr bwMode="auto">
              <a:xfrm>
                <a:off x="92" y="870"/>
                <a:ext cx="6231" cy="11076"/>
              </a:xfrm>
              <a:prstGeom prst="rect">
                <a:avLst/>
              </a:prstGeom>
              <a:solidFill>
                <a:schemeClr val="bg1"/>
              </a:solidFill>
              <a:ln w="9525">
                <a:noFill/>
                <a:miter lim="800000"/>
                <a:headEnd/>
                <a:tailEnd/>
              </a:ln>
            </p:spPr>
          </p:pic>
          <p:sp>
            <p:nvSpPr>
              <p:cNvPr id="42" name="手机 1294"/>
              <p:cNvSpPr>
                <a:spLocks noChangeArrowheads="1"/>
              </p:cNvSpPr>
              <p:nvPr/>
            </p:nvSpPr>
            <p:spPr bwMode="auto">
              <a:xfrm>
                <a:off x="0" y="0"/>
                <a:ext cx="6414" cy="12974"/>
              </a:xfrm>
              <a:custGeom>
                <a:avLst/>
                <a:gdLst>
                  <a:gd name="T0" fmla="*/ 0 w 2808312"/>
                  <a:gd name="T1" fmla="*/ 0 h 5078692"/>
                  <a:gd name="T2" fmla="*/ 0 w 2808312"/>
                  <a:gd name="T3" fmla="*/ 0 h 5078692"/>
                  <a:gd name="T4" fmla="*/ 0 w 2808312"/>
                  <a:gd name="T5" fmla="*/ 0 h 5078692"/>
                  <a:gd name="T6" fmla="*/ 0 w 2808312"/>
                  <a:gd name="T7" fmla="*/ 0 h 5078692"/>
                  <a:gd name="T8" fmla="*/ 0 w 2808312"/>
                  <a:gd name="T9" fmla="*/ 0 h 5078692"/>
                  <a:gd name="T10" fmla="*/ 0 w 2808312"/>
                  <a:gd name="T11" fmla="*/ 0 h 5078692"/>
                  <a:gd name="T12" fmla="*/ 0 w 2808312"/>
                  <a:gd name="T13" fmla="*/ 0 h 5078692"/>
                  <a:gd name="T14" fmla="*/ 0 w 2808312"/>
                  <a:gd name="T15" fmla="*/ 0 h 5078692"/>
                  <a:gd name="T16" fmla="*/ 0 w 2808312"/>
                  <a:gd name="T17" fmla="*/ 0 h 5078692"/>
                  <a:gd name="T18" fmla="*/ 0 w 2808312"/>
                  <a:gd name="T19" fmla="*/ 0 h 5078692"/>
                  <a:gd name="T20" fmla="*/ 0 w 2808312"/>
                  <a:gd name="T21" fmla="*/ 0 h 5078692"/>
                  <a:gd name="T22" fmla="*/ 0 w 2808312"/>
                  <a:gd name="T23" fmla="*/ 0 h 5078692"/>
                  <a:gd name="T24" fmla="*/ 0 w 2808312"/>
                  <a:gd name="T25" fmla="*/ 0 h 5078692"/>
                  <a:gd name="T26" fmla="*/ 0 w 2808312"/>
                  <a:gd name="T27" fmla="*/ 0 h 5078692"/>
                  <a:gd name="T28" fmla="*/ 0 w 2808312"/>
                  <a:gd name="T29" fmla="*/ 0 h 5078692"/>
                  <a:gd name="T30" fmla="*/ 0 w 2808312"/>
                  <a:gd name="T31" fmla="*/ 0 h 5078692"/>
                  <a:gd name="T32" fmla="*/ 0 w 2808312"/>
                  <a:gd name="T33" fmla="*/ 0 h 5078692"/>
                  <a:gd name="T34" fmla="*/ 0 w 2808312"/>
                  <a:gd name="T35" fmla="*/ 0 h 5078692"/>
                  <a:gd name="T36" fmla="*/ 0 w 2808312"/>
                  <a:gd name="T37" fmla="*/ 0 h 5078692"/>
                  <a:gd name="T38" fmla="*/ 0 w 2808312"/>
                  <a:gd name="T39" fmla="*/ 0 h 5078692"/>
                  <a:gd name="T40" fmla="*/ 0 w 2808312"/>
                  <a:gd name="T41" fmla="*/ 0 h 5078692"/>
                  <a:gd name="T42" fmla="*/ 0 w 2808312"/>
                  <a:gd name="T43" fmla="*/ 0 h 5078692"/>
                  <a:gd name="T44" fmla="*/ 0 w 2808312"/>
                  <a:gd name="T45" fmla="*/ 0 h 5078692"/>
                  <a:gd name="T46" fmla="*/ 0 w 2808312"/>
                  <a:gd name="T47" fmla="*/ 0 h 5078692"/>
                  <a:gd name="T48" fmla="*/ 0 w 2808312"/>
                  <a:gd name="T49" fmla="*/ 0 h 5078692"/>
                  <a:gd name="T50" fmla="*/ 0 w 2808312"/>
                  <a:gd name="T51" fmla="*/ 0 h 5078692"/>
                  <a:gd name="T52" fmla="*/ 0 w 2808312"/>
                  <a:gd name="T53" fmla="*/ 0 h 5078692"/>
                  <a:gd name="T54" fmla="*/ 0 w 2808312"/>
                  <a:gd name="T55" fmla="*/ 0 h 50786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08312"/>
                  <a:gd name="T85" fmla="*/ 0 h 5078692"/>
                  <a:gd name="T86" fmla="*/ 2808312 w 2808312"/>
                  <a:gd name="T87" fmla="*/ 5078692 h 50786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bg1"/>
              </a:solidFill>
              <a:ln w="9525">
                <a:solidFill>
                  <a:srgbClr val="333333"/>
                </a:solidFill>
                <a:round/>
                <a:headEnd/>
                <a:tailEnd/>
              </a:ln>
            </p:spPr>
            <p:txBody>
              <a:bodyPr/>
              <a:lstStyle/>
              <a:p>
                <a:endParaRPr lang="zh-CN" altLang="en-US"/>
              </a:p>
            </p:txBody>
          </p:sp>
        </p:grpSp>
        <p:pic>
          <p:nvPicPr>
            <p:cNvPr id="40" name="图片 683"/>
            <p:cNvPicPr>
              <a:picLocks noChangeArrowheads="1"/>
            </p:cNvPicPr>
            <p:nvPr/>
          </p:nvPicPr>
          <p:blipFill>
            <a:blip r:embed="rId6"/>
            <a:srcRect/>
            <a:stretch>
              <a:fillRect/>
            </a:stretch>
          </p:blipFill>
          <p:spPr bwMode="auto">
            <a:xfrm>
              <a:off x="20030" y="6865"/>
              <a:ext cx="7992" cy="12982"/>
            </a:xfrm>
            <a:prstGeom prst="rect">
              <a:avLst/>
            </a:prstGeom>
            <a:noFill/>
            <a:ln w="9525">
              <a:noFill/>
              <a:miter lim="800000"/>
              <a:headEnd/>
              <a:tailEnd/>
            </a:ln>
          </p:spPr>
        </p:pic>
      </p:grpSp>
      <p:sp>
        <p:nvSpPr>
          <p:cNvPr id="43" name="Shape 113"/>
          <p:cNvSpPr>
            <a:spLocks noChangeArrowheads="1"/>
          </p:cNvSpPr>
          <p:nvPr/>
        </p:nvSpPr>
        <p:spPr bwMode="auto">
          <a:xfrm>
            <a:off x="5838674" y="1772500"/>
            <a:ext cx="1746872" cy="392655"/>
          </a:xfrm>
          <a:prstGeom prst="rect">
            <a:avLst/>
          </a:prstGeom>
          <a:noFill/>
          <a:ln w="9525">
            <a:noFill/>
            <a:miter lim="800000"/>
            <a:headEnd/>
            <a:tailEnd/>
          </a:ln>
        </p:spPr>
        <p:txBody>
          <a:bodyPr wrap="none" lIns="26789" tIns="26789" rIns="26789" bIns="26789" anchor="ctr">
            <a:spAutoFit/>
          </a:bodyPr>
          <a:lstStyle/>
          <a:p>
            <a:pPr eaLnBrk="0" hangingPunct="0"/>
            <a:r>
              <a:rPr lang="zh-CN" altLang="en-US" sz="2200" b="1" dirty="0" smtClean="0">
                <a:solidFill>
                  <a:srgbClr val="000000"/>
                </a:solidFill>
                <a:latin typeface="Arial" pitchFamily="34" charset="0"/>
                <a:ea typeface="微软雅黑" pitchFamily="34" charset="-122"/>
              </a:rPr>
              <a:t>线上扫码支付</a:t>
            </a:r>
            <a:endParaRPr lang="zh-CN" altLang="zh-CN" sz="2200" b="1" dirty="0">
              <a:solidFill>
                <a:srgbClr val="000000"/>
              </a:solidFill>
              <a:latin typeface="Arial" pitchFamily="34" charset="0"/>
              <a:ea typeface="微软雅黑" pitchFamily="34" charset="-122"/>
            </a:endParaRPr>
          </a:p>
        </p:txBody>
      </p:sp>
      <p:pic>
        <p:nvPicPr>
          <p:cNvPr id="45" name="Picture 13"/>
          <p:cNvPicPr>
            <a:picLocks noChangeAspect="1" noChangeArrowheads="1"/>
          </p:cNvPicPr>
          <p:nvPr/>
        </p:nvPicPr>
        <p:blipFill>
          <a:blip r:embed="rId7" cstate="print"/>
          <a:srcRect/>
          <a:stretch>
            <a:fillRect/>
          </a:stretch>
        </p:blipFill>
        <p:spPr bwMode="auto">
          <a:xfrm>
            <a:off x="9685155" y="2338183"/>
            <a:ext cx="2181228" cy="3691190"/>
          </a:xfrm>
          <a:prstGeom prst="rect">
            <a:avLst/>
          </a:prstGeom>
          <a:noFill/>
          <a:ln w="9525">
            <a:noFill/>
            <a:miter lim="800000"/>
            <a:headEnd/>
            <a:tailEnd/>
          </a:ln>
        </p:spPr>
      </p:pic>
      <p:pic>
        <p:nvPicPr>
          <p:cNvPr id="47" name="图片 683"/>
          <p:cNvPicPr>
            <a:picLocks noChangeArrowheads="1"/>
          </p:cNvPicPr>
          <p:nvPr/>
        </p:nvPicPr>
        <p:blipFill>
          <a:blip r:embed="rId6"/>
          <a:srcRect/>
          <a:stretch>
            <a:fillRect/>
          </a:stretch>
        </p:blipFill>
        <p:spPr bwMode="auto">
          <a:xfrm>
            <a:off x="9646459" y="2068528"/>
            <a:ext cx="2268043" cy="3254093"/>
          </a:xfrm>
          <a:prstGeom prst="rect">
            <a:avLst/>
          </a:prstGeom>
          <a:noFill/>
          <a:ln w="9525">
            <a:noFill/>
            <a:miter lim="800000"/>
            <a:headEnd/>
            <a:tailEnd/>
          </a:ln>
        </p:spPr>
      </p:pic>
      <p:sp>
        <p:nvSpPr>
          <p:cNvPr id="51" name="Shape 113"/>
          <p:cNvSpPr>
            <a:spLocks noChangeArrowheads="1"/>
          </p:cNvSpPr>
          <p:nvPr/>
        </p:nvSpPr>
        <p:spPr bwMode="auto">
          <a:xfrm>
            <a:off x="9921698" y="1747476"/>
            <a:ext cx="1746872" cy="392655"/>
          </a:xfrm>
          <a:prstGeom prst="rect">
            <a:avLst/>
          </a:prstGeom>
          <a:noFill/>
          <a:ln w="9525">
            <a:noFill/>
            <a:miter lim="800000"/>
            <a:headEnd/>
            <a:tailEnd/>
          </a:ln>
        </p:spPr>
        <p:txBody>
          <a:bodyPr wrap="none" lIns="26789" tIns="26789" rIns="26789" bIns="26789" anchor="ctr">
            <a:spAutoFit/>
          </a:bodyPr>
          <a:lstStyle/>
          <a:p>
            <a:pPr eaLnBrk="0" hangingPunct="0"/>
            <a:r>
              <a:rPr lang="zh-CN" altLang="en-US" sz="2200" b="1" dirty="0" smtClean="0">
                <a:solidFill>
                  <a:srgbClr val="000000"/>
                </a:solidFill>
                <a:latin typeface="Arial" pitchFamily="34" charset="0"/>
                <a:ea typeface="微软雅黑" pitchFamily="34" charset="-122"/>
              </a:rPr>
              <a:t>公众号内支付</a:t>
            </a:r>
            <a:endParaRPr lang="zh-CN" altLang="zh-CN" sz="2200" b="1" dirty="0">
              <a:solidFill>
                <a:srgbClr val="000000"/>
              </a:solidFill>
              <a:latin typeface="Arial" pitchFamily="34" charset="0"/>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503284" y="180447"/>
            <a:ext cx="13036130" cy="605000"/>
          </a:xfrm>
          <a:prstGeom prst="rect">
            <a:avLst/>
          </a:prstGeom>
          <a:noFill/>
          <a:ln w="9525">
            <a:noFill/>
            <a:miter lim="800000"/>
            <a:headEnd/>
            <a:tailEnd/>
          </a:ln>
        </p:spPr>
        <p:txBody>
          <a:bodyPr lIns="83880" tIns="41939" rIns="83880" bIns="41939"/>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sp>
        <p:nvSpPr>
          <p:cNvPr id="6" name="Rectangle 4"/>
          <p:cNvSpPr>
            <a:spLocks noChangeArrowheads="1"/>
          </p:cNvSpPr>
          <p:nvPr/>
        </p:nvSpPr>
        <p:spPr bwMode="auto">
          <a:xfrm>
            <a:off x="0" y="0"/>
            <a:ext cx="269935" cy="411934"/>
          </a:xfrm>
          <a:prstGeom prst="rect">
            <a:avLst/>
          </a:prstGeom>
          <a:noFill/>
          <a:ln w="9525">
            <a:noFill/>
            <a:miter lim="800000"/>
            <a:headEnd/>
            <a:tailEnd/>
          </a:ln>
          <a:effectLst/>
        </p:spPr>
        <p:txBody>
          <a:bodyPr vert="horz" wrap="none" lIns="133630" tIns="66815" rIns="133630" bIns="66815"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269935" cy="411934"/>
          </a:xfrm>
          <a:prstGeom prst="rect">
            <a:avLst/>
          </a:prstGeom>
          <a:noFill/>
          <a:ln w="9525">
            <a:noFill/>
            <a:miter lim="800000"/>
            <a:headEnd/>
            <a:tailEnd/>
          </a:ln>
          <a:effectLst/>
        </p:spPr>
        <p:txBody>
          <a:bodyPr vert="horz" wrap="none" lIns="133630" tIns="66815" rIns="133630" bIns="66815" numCol="1" anchor="ctr" anchorCtr="0" compatLnSpc="1">
            <a:prstTxWarp prst="textNoShape">
              <a:avLst/>
            </a:prstTxWarp>
            <a:spAutoFit/>
          </a:bodyPr>
          <a:lstStyle/>
          <a:p>
            <a:endParaRPr lang="zh-CN" altLang="en-US"/>
          </a:p>
        </p:txBody>
      </p:sp>
      <p:graphicFrame>
        <p:nvGraphicFramePr>
          <p:cNvPr id="19" name="表格 18"/>
          <p:cNvGraphicFramePr>
            <a:graphicFrameLocks noGrp="1"/>
          </p:cNvGraphicFramePr>
          <p:nvPr/>
        </p:nvGraphicFramePr>
        <p:xfrm>
          <a:off x="562462" y="1121936"/>
          <a:ext cx="12937782" cy="5046331"/>
        </p:xfrm>
        <a:graphic>
          <a:graphicData uri="http://schemas.openxmlformats.org/drawingml/2006/table">
            <a:tbl>
              <a:tblPr/>
              <a:tblGrid>
                <a:gridCol w="3037566"/>
                <a:gridCol w="3150069"/>
                <a:gridCol w="6750147"/>
              </a:tblGrid>
              <a:tr h="593750">
                <a:tc>
                  <a:txBody>
                    <a:bodyPr/>
                    <a:lstStyle/>
                    <a:p>
                      <a:pPr algn="ctr" fontAlgn="ctr"/>
                      <a:r>
                        <a:rPr lang="zh-CN" altLang="en-US" sz="1800" b="1" i="0" u="none" strike="noStrike" dirty="0">
                          <a:solidFill>
                            <a:srgbClr val="000000"/>
                          </a:solidFill>
                          <a:latin typeface="微软雅黑" pitchFamily="34" charset="-122"/>
                          <a:ea typeface="微软雅黑" pitchFamily="34" charset="-122"/>
                        </a:rPr>
                        <a:t>保险公司业务需求</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CN" altLang="en-US" sz="1800" b="1" i="0" u="none" strike="noStrike" dirty="0" smtClean="0">
                          <a:solidFill>
                            <a:srgbClr val="000000"/>
                          </a:solidFill>
                          <a:latin typeface="微软雅黑" pitchFamily="34" charset="-122"/>
                          <a:ea typeface="微软雅黑" pitchFamily="34" charset="-122"/>
                        </a:rPr>
                        <a:t>支付解决方案</a:t>
                      </a:r>
                      <a:endParaRPr lang="zh-CN" altLang="en-US" sz="1800" b="1"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CN" altLang="en-US" sz="1800" b="1" i="0" u="none" strike="noStrike" dirty="0" smtClean="0">
                          <a:solidFill>
                            <a:srgbClr val="000000"/>
                          </a:solidFill>
                          <a:latin typeface="微软雅黑" pitchFamily="34" charset="-122"/>
                          <a:ea typeface="微软雅黑" pitchFamily="34" charset="-122"/>
                        </a:rPr>
                        <a:t>提供的产品及服务</a:t>
                      </a:r>
                      <a:endParaRPr lang="zh-CN" altLang="en-US" sz="1800" b="1"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r>
              <a:tr h="1074386">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代扣</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单笔</a:t>
                      </a:r>
                      <a:r>
                        <a:rPr lang="en-US" altLang="zh-CN" sz="1800" b="0" i="0" u="none" strike="noStrike" dirty="0" smtClean="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批量</a:t>
                      </a:r>
                      <a:r>
                        <a:rPr lang="zh-CN" altLang="en-US" sz="1800" b="0" i="0" u="none" strike="noStrike" dirty="0">
                          <a:solidFill>
                            <a:srgbClr val="000000"/>
                          </a:solidFill>
                          <a:latin typeface="微软雅黑" pitchFamily="34" charset="-122"/>
                          <a:ea typeface="微软雅黑" pitchFamily="34" charset="-122"/>
                        </a:rPr>
                        <a:t>代扣</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latin typeface="微软雅黑" pitchFamily="34" charset="-122"/>
                          <a:ea typeface="微软雅黑" pitchFamily="34" charset="-122"/>
                        </a:rPr>
                        <a:t>1</a:t>
                      </a:r>
                      <a:r>
                        <a:rPr lang="zh-CN" altLang="en-US" sz="1800" b="0" i="0" u="none" strike="noStrike" dirty="0">
                          <a:solidFill>
                            <a:srgbClr val="000000"/>
                          </a:solidFill>
                          <a:latin typeface="微软雅黑" pitchFamily="34" charset="-122"/>
                          <a:ea typeface="微软雅黑" pitchFamily="34" charset="-122"/>
                        </a:rPr>
                        <a:t>、无需授权、直接扣划他行卡</a:t>
                      </a:r>
                      <a:r>
                        <a:rPr lang="zh-CN" altLang="en-US" sz="1800" b="0" i="0" u="none" strike="noStrike" dirty="0" smtClean="0">
                          <a:solidFill>
                            <a:srgbClr val="000000"/>
                          </a:solidFill>
                          <a:latin typeface="微软雅黑" pitchFamily="34" charset="-122"/>
                          <a:ea typeface="微软雅黑" pitchFamily="34" charset="-122"/>
                        </a:rPr>
                        <a:t>资金</a:t>
                      </a:r>
                      <a:r>
                        <a:rPr lang="zh-CN" altLang="en-US" sz="1800" b="0" i="0" u="none" strike="noStrike" dirty="0">
                          <a:solidFill>
                            <a:srgbClr val="000000"/>
                          </a:solidFill>
                          <a:latin typeface="微软雅黑" pitchFamily="34" charset="-122"/>
                          <a:ea typeface="微软雅黑" pitchFamily="34" charset="-122"/>
                        </a:rPr>
                        <a:t/>
                      </a:r>
                      <a:br>
                        <a:rPr lang="zh-CN" altLang="en-US" sz="1800" b="0" i="0" u="none" strike="noStrike" dirty="0">
                          <a:solidFill>
                            <a:srgbClr val="000000"/>
                          </a:solidFill>
                          <a:latin typeface="微软雅黑" pitchFamily="34" charset="-122"/>
                          <a:ea typeface="微软雅黑" pitchFamily="34" charset="-122"/>
                        </a:rPr>
                      </a:br>
                      <a:r>
                        <a:rPr lang="en-US" altLang="zh-CN" sz="1800" b="0" i="0" u="none" strike="noStrike" dirty="0">
                          <a:solidFill>
                            <a:srgbClr val="000000"/>
                          </a:solidFill>
                          <a:latin typeface="微软雅黑" pitchFamily="34" charset="-122"/>
                          <a:ea typeface="微软雅黑" pitchFamily="34" charset="-122"/>
                        </a:rPr>
                        <a:t>2</a:t>
                      </a:r>
                      <a:r>
                        <a:rPr lang="zh-CN" altLang="en-US" sz="1800" b="0" i="0" u="none" strike="noStrike" dirty="0" smtClean="0">
                          <a:solidFill>
                            <a:srgbClr val="000000"/>
                          </a:solidFill>
                          <a:latin typeface="微软雅黑" pitchFamily="34" charset="-122"/>
                          <a:ea typeface="微软雅黑" pitchFamily="34" charset="-122"/>
                        </a:rPr>
                        <a:t>、支持主流银行代扣，银行数量仍在不断扩充</a:t>
                      </a:r>
                      <a:endParaRPr lang="en-US" altLang="zh-CN" sz="1800" b="0" i="0" u="none" strike="noStrike" dirty="0" smtClean="0">
                        <a:solidFill>
                          <a:srgbClr val="000000"/>
                        </a:solidFill>
                        <a:latin typeface="微软雅黑" pitchFamily="34" charset="-122"/>
                        <a:ea typeface="微软雅黑" pitchFamily="34" charset="-122"/>
                      </a:endParaRPr>
                    </a:p>
                    <a:p>
                      <a:pPr algn="l" fontAlgn="ctr"/>
                      <a:r>
                        <a:rPr lang="en-US" altLang="zh-CN" sz="1800" b="0" i="0" u="none" strike="noStrike" dirty="0" smtClean="0">
                          <a:solidFill>
                            <a:srgbClr val="000000"/>
                          </a:solidFill>
                          <a:latin typeface="微软雅黑" pitchFamily="34" charset="-122"/>
                          <a:ea typeface="微软雅黑" pitchFamily="34" charset="-122"/>
                        </a:rPr>
                        <a:t>3</a:t>
                      </a:r>
                      <a:r>
                        <a:rPr lang="zh-CN" altLang="en-US" sz="1800" b="0" i="0" u="none" strike="noStrike" dirty="0" smtClean="0">
                          <a:solidFill>
                            <a:srgbClr val="000000"/>
                          </a:solidFill>
                          <a:latin typeface="微软雅黑" pitchFamily="34" charset="-122"/>
                          <a:ea typeface="微软雅黑" pitchFamily="34" charset="-122"/>
                        </a:rPr>
                        <a:t>、主流银行扣</a:t>
                      </a:r>
                      <a:r>
                        <a:rPr lang="zh-CN" altLang="en-US" sz="1800" b="0" i="0" u="none" strike="noStrike" dirty="0">
                          <a:solidFill>
                            <a:srgbClr val="000000"/>
                          </a:solidFill>
                          <a:latin typeface="微软雅黑" pitchFamily="34" charset="-122"/>
                          <a:ea typeface="微软雅黑" pitchFamily="34" charset="-122"/>
                        </a:rPr>
                        <a:t>款限额</a:t>
                      </a:r>
                      <a:r>
                        <a:rPr lang="zh-CN" altLang="en-US" sz="1800" b="0" i="0" u="none" strike="noStrike" dirty="0" smtClean="0">
                          <a:solidFill>
                            <a:srgbClr val="000000"/>
                          </a:solidFill>
                          <a:latin typeface="微软雅黑" pitchFamily="34" charset="-122"/>
                          <a:ea typeface="微软雅黑" pitchFamily="34" charset="-122"/>
                        </a:rPr>
                        <a:t>在</a:t>
                      </a:r>
                      <a:r>
                        <a:rPr lang="en-US" altLang="zh-CN" sz="1800" b="0" i="0" u="none" strike="noStrike" dirty="0" smtClean="0">
                          <a:solidFill>
                            <a:srgbClr val="000000"/>
                          </a:solidFill>
                          <a:latin typeface="微软雅黑" pitchFamily="34" charset="-122"/>
                          <a:ea typeface="微软雅黑" pitchFamily="34" charset="-122"/>
                        </a:rPr>
                        <a:t>100</a:t>
                      </a:r>
                      <a:r>
                        <a:rPr lang="zh-CN" altLang="en-US" sz="1800" b="0" i="0" u="none" strike="noStrike" dirty="0" smtClean="0">
                          <a:solidFill>
                            <a:srgbClr val="000000"/>
                          </a:solidFill>
                          <a:latin typeface="微软雅黑" pitchFamily="34" charset="-122"/>
                          <a:ea typeface="微软雅黑" pitchFamily="34" charset="-122"/>
                        </a:rPr>
                        <a:t>万左右</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0028">
                <a:tc rowSpan="2">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代收</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快捷</a:t>
                      </a:r>
                      <a:r>
                        <a:rPr lang="zh-CN" altLang="en-US" sz="1800" b="0" i="0" u="none" strike="noStrike" dirty="0">
                          <a:solidFill>
                            <a:srgbClr val="000000"/>
                          </a:solidFill>
                          <a:latin typeface="微软雅黑" pitchFamily="34" charset="-122"/>
                          <a:ea typeface="微软雅黑" pitchFamily="34" charset="-122"/>
                        </a:rPr>
                        <a:t>支付</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latin typeface="微软雅黑" pitchFamily="34" charset="-122"/>
                          <a:ea typeface="微软雅黑" pitchFamily="34" charset="-122"/>
                        </a:rPr>
                        <a:t>1</a:t>
                      </a:r>
                      <a:r>
                        <a:rPr lang="zh-CN" altLang="en-US" sz="1800" b="0" i="0" u="none" strike="noStrike" dirty="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支持在线身份认证</a:t>
                      </a:r>
                      <a:r>
                        <a:rPr lang="en-US" altLang="zh-CN" sz="1800" b="0" i="0" u="none" strike="noStrike" dirty="0" smtClean="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实时扣款</a:t>
                      </a:r>
                      <a:endParaRPr lang="en-US" altLang="zh-CN" sz="1800" b="0" i="0" u="none" strike="noStrike" dirty="0" smtClean="0">
                        <a:solidFill>
                          <a:srgbClr val="000000"/>
                        </a:solidFill>
                        <a:latin typeface="微软雅黑" pitchFamily="34" charset="-122"/>
                        <a:ea typeface="微软雅黑" pitchFamily="34" charset="-122"/>
                      </a:endParaRPr>
                    </a:p>
                    <a:p>
                      <a:pPr algn="l" fontAlgn="ctr"/>
                      <a:r>
                        <a:rPr lang="en-US" altLang="zh-CN" sz="1800" b="0" i="0" u="none" strike="noStrike" dirty="0" smtClean="0">
                          <a:solidFill>
                            <a:srgbClr val="000000"/>
                          </a:solidFill>
                          <a:latin typeface="微软雅黑" pitchFamily="34" charset="-122"/>
                          <a:ea typeface="微软雅黑" pitchFamily="34" charset="-122"/>
                        </a:rPr>
                        <a:t>2</a:t>
                      </a:r>
                      <a:r>
                        <a:rPr lang="zh-CN" altLang="en-US" sz="1800" b="0" i="0" u="none" strike="noStrike" dirty="0" smtClean="0">
                          <a:solidFill>
                            <a:srgbClr val="000000"/>
                          </a:solidFill>
                          <a:latin typeface="微软雅黑" pitchFamily="34" charset="-122"/>
                          <a:ea typeface="微软雅黑" pitchFamily="34" charset="-122"/>
                        </a:rPr>
                        <a:t>、可按</a:t>
                      </a:r>
                      <a:r>
                        <a:rPr lang="zh-CN" altLang="en-US" sz="1800" b="0" i="0" u="none" strike="noStrike" dirty="0">
                          <a:solidFill>
                            <a:srgbClr val="000000"/>
                          </a:solidFill>
                          <a:latin typeface="微软雅黑" pitchFamily="34" charset="-122"/>
                          <a:ea typeface="微软雅黑" pitchFamily="34" charset="-122"/>
                        </a:rPr>
                        <a:t>笔或按费率</a:t>
                      </a:r>
                      <a:r>
                        <a:rPr lang="zh-CN" altLang="en-US" sz="1800" b="0" i="0" u="none" strike="noStrike" dirty="0" smtClean="0">
                          <a:solidFill>
                            <a:srgbClr val="000000"/>
                          </a:solidFill>
                          <a:latin typeface="微软雅黑" pitchFamily="34" charset="-122"/>
                          <a:ea typeface="微软雅黑" pitchFamily="34" charset="-122"/>
                        </a:rPr>
                        <a:t>收费</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0028">
                <a:tc vMerge="1">
                  <a:txBody>
                    <a:bodyPr/>
                    <a:lstStyle/>
                    <a:p>
                      <a:pPr algn="l" fontAlgn="ctr"/>
                      <a:endParaRPr lang="zh-CN" altLang="en-US" sz="1400" b="0" i="0" u="none" strike="noStrike" dirty="0">
                        <a:solidFill>
                          <a:srgbClr val="000000"/>
                        </a:solidFill>
                        <a:latin typeface="微软雅黑" pitchFamily="34" charset="-122"/>
                        <a:ea typeface="微软雅黑" pitchFamily="34" charset="-122"/>
                      </a:endParaRPr>
                    </a:p>
                  </a:txBody>
                  <a:tcPr marL="72000" marR="72000" marT="87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移动支付</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latin typeface="微软雅黑" pitchFamily="34" charset="-122"/>
                          <a:ea typeface="微软雅黑" pitchFamily="34" charset="-122"/>
                        </a:rPr>
                        <a:t>1</a:t>
                      </a:r>
                      <a:r>
                        <a:rPr lang="zh-CN" altLang="en-US" sz="1800" b="0" i="0" u="none" strike="noStrike" dirty="0">
                          <a:solidFill>
                            <a:srgbClr val="000000"/>
                          </a:solidFill>
                          <a:latin typeface="微软雅黑" pitchFamily="34" charset="-122"/>
                          <a:ea typeface="微软雅黑" pitchFamily="34" charset="-122"/>
                        </a:rPr>
                        <a:t>、支持支付宝、微信支付，支持线下、手机、微信、电脑端一码付款</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993">
                <a:tc rowSpan="2">
                  <a:txBody>
                    <a:bodyPr/>
                    <a:lstStyle/>
                    <a:p>
                      <a:pPr algn="l" fontAlgn="ctr"/>
                      <a:r>
                        <a:rPr lang="zh-CN" altLang="en-US" sz="1800" b="0" i="0" u="none" strike="noStrike" smtClean="0">
                          <a:solidFill>
                            <a:srgbClr val="000000"/>
                          </a:solidFill>
                          <a:latin typeface="微软雅黑" pitchFamily="34" charset="-122"/>
                          <a:ea typeface="微软雅黑" pitchFamily="34" charset="-122"/>
                        </a:rPr>
                        <a:t>代</a:t>
                      </a:r>
                      <a:r>
                        <a:rPr lang="zh-CN" altLang="en-US" sz="1800" b="0" i="0" u="none" strike="noStrike" dirty="0" smtClean="0">
                          <a:solidFill>
                            <a:srgbClr val="000000"/>
                          </a:solidFill>
                          <a:latin typeface="微软雅黑" pitchFamily="34" charset="-122"/>
                          <a:ea typeface="微软雅黑" pitchFamily="34" charset="-122"/>
                        </a:rPr>
                        <a:t>付</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单笔</a:t>
                      </a:r>
                      <a:r>
                        <a:rPr lang="en-US" altLang="zh-CN" sz="1800" b="0" i="0" u="none" strike="noStrike" dirty="0" smtClean="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批量对</a:t>
                      </a:r>
                      <a:r>
                        <a:rPr lang="zh-CN" altLang="en-US" sz="1800" b="0" i="0" u="none" strike="noStrike" dirty="0">
                          <a:solidFill>
                            <a:srgbClr val="000000"/>
                          </a:solidFill>
                          <a:latin typeface="微软雅黑" pitchFamily="34" charset="-122"/>
                          <a:ea typeface="微软雅黑" pitchFamily="34" charset="-122"/>
                        </a:rPr>
                        <a:t>公代付</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latin typeface="微软雅黑" pitchFamily="34" charset="-122"/>
                          <a:ea typeface="微软雅黑" pitchFamily="34" charset="-122"/>
                        </a:rPr>
                        <a:t>1</a:t>
                      </a:r>
                      <a:r>
                        <a:rPr lang="zh-CN" altLang="en-US" sz="1800" b="0" i="0" u="none" strike="noStrike" dirty="0">
                          <a:solidFill>
                            <a:srgbClr val="000000"/>
                          </a:solidFill>
                          <a:latin typeface="微软雅黑" pitchFamily="34" charset="-122"/>
                          <a:ea typeface="微软雅黑" pitchFamily="34" charset="-122"/>
                        </a:rPr>
                        <a:t>、支持</a:t>
                      </a:r>
                      <a:r>
                        <a:rPr lang="en-US" altLang="zh-CN" sz="1800" b="0" i="0" u="none" strike="noStrike" dirty="0">
                          <a:solidFill>
                            <a:srgbClr val="000000"/>
                          </a:solidFill>
                          <a:latin typeface="微软雅黑" pitchFamily="34" charset="-122"/>
                          <a:ea typeface="微软雅黑" pitchFamily="34" charset="-122"/>
                        </a:rPr>
                        <a:t>7*24</a:t>
                      </a:r>
                      <a:r>
                        <a:rPr lang="zh-CN" altLang="en-US" sz="1800" b="0" i="0" u="none" strike="noStrike" dirty="0">
                          <a:solidFill>
                            <a:srgbClr val="000000"/>
                          </a:solidFill>
                          <a:latin typeface="微软雅黑" pitchFamily="34" charset="-122"/>
                          <a:ea typeface="微软雅黑" pitchFamily="34" charset="-122"/>
                        </a:rPr>
                        <a:t>小时，不受工作时间限制</a:t>
                      </a:r>
                      <a:br>
                        <a:rPr lang="zh-CN" altLang="en-US" sz="1800" b="0" i="0" u="none" strike="noStrike" dirty="0">
                          <a:solidFill>
                            <a:srgbClr val="000000"/>
                          </a:solidFill>
                          <a:latin typeface="微软雅黑" pitchFamily="34" charset="-122"/>
                          <a:ea typeface="微软雅黑" pitchFamily="34" charset="-122"/>
                        </a:rPr>
                      </a:br>
                      <a:r>
                        <a:rPr lang="en-US" altLang="zh-CN" sz="1800" b="0" i="0" u="none" strike="noStrike" dirty="0">
                          <a:solidFill>
                            <a:srgbClr val="000000"/>
                          </a:solidFill>
                          <a:latin typeface="微软雅黑" pitchFamily="34" charset="-122"/>
                          <a:ea typeface="微软雅黑" pitchFamily="34" charset="-122"/>
                        </a:rPr>
                        <a:t>2</a:t>
                      </a:r>
                      <a:r>
                        <a:rPr lang="zh-CN" altLang="en-US" sz="1800" b="0" i="0" u="none" strike="noStrike" dirty="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覆盖人行系统支持银行</a:t>
                      </a:r>
                      <a:r>
                        <a:rPr lang="en-US" altLang="zh-CN" sz="1800" b="0" i="0" u="none" strike="noStrike" dirty="0" smtClean="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银</a:t>
                      </a:r>
                      <a:r>
                        <a:rPr lang="zh-CN" altLang="en-US" sz="1800" b="0" i="0" u="none" strike="noStrike" dirty="0">
                          <a:solidFill>
                            <a:srgbClr val="000000"/>
                          </a:solidFill>
                          <a:latin typeface="微软雅黑" pitchFamily="34" charset="-122"/>
                          <a:ea typeface="微软雅黑" pitchFamily="34" charset="-122"/>
                        </a:rPr>
                        <a:t>银平台合作行</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25146">
                <a:tc vMerge="1">
                  <a:txBody>
                    <a:bodyPr/>
                    <a:lstStyle/>
                    <a:p>
                      <a:pPr algn="l" fontAlgn="ctr"/>
                      <a:endParaRPr lang="zh-CN" altLang="en-US" sz="1400" b="0" i="0" u="none" strike="noStrike" dirty="0">
                        <a:solidFill>
                          <a:srgbClr val="000000"/>
                        </a:solidFill>
                        <a:latin typeface="微软雅黑" pitchFamily="34" charset="-122"/>
                        <a:ea typeface="微软雅黑" pitchFamily="34" charset="-122"/>
                      </a:endParaRPr>
                    </a:p>
                  </a:txBody>
                  <a:tcPr marL="72000" marR="72000" marT="87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800" b="0" i="0" u="none" strike="noStrike" dirty="0" smtClean="0">
                          <a:solidFill>
                            <a:srgbClr val="000000"/>
                          </a:solidFill>
                          <a:latin typeface="微软雅黑" pitchFamily="34" charset="-122"/>
                          <a:ea typeface="微软雅黑" pitchFamily="34" charset="-122"/>
                        </a:rPr>
                        <a:t>单笔</a:t>
                      </a:r>
                      <a:r>
                        <a:rPr lang="en-US" altLang="zh-CN" sz="1800" b="0" i="0" u="none" strike="noStrike" dirty="0" smtClean="0">
                          <a:solidFill>
                            <a:srgbClr val="000000"/>
                          </a:solidFill>
                          <a:latin typeface="微软雅黑" pitchFamily="34" charset="-122"/>
                          <a:ea typeface="微软雅黑" pitchFamily="34" charset="-122"/>
                        </a:rPr>
                        <a:t>/</a:t>
                      </a:r>
                      <a:r>
                        <a:rPr lang="zh-CN" altLang="en-US" sz="1800" b="0" i="0" u="none" strike="noStrike" dirty="0" smtClean="0">
                          <a:solidFill>
                            <a:srgbClr val="000000"/>
                          </a:solidFill>
                          <a:latin typeface="微软雅黑" pitchFamily="34" charset="-122"/>
                          <a:ea typeface="微软雅黑" pitchFamily="34" charset="-122"/>
                        </a:rPr>
                        <a:t>批量对</a:t>
                      </a:r>
                      <a:r>
                        <a:rPr lang="zh-CN" altLang="en-US" sz="1800" b="0" i="0" u="none" strike="noStrike" dirty="0">
                          <a:solidFill>
                            <a:srgbClr val="000000"/>
                          </a:solidFill>
                          <a:latin typeface="微软雅黑" pitchFamily="34" charset="-122"/>
                          <a:ea typeface="微软雅黑" pitchFamily="34" charset="-122"/>
                        </a:rPr>
                        <a:t>私代付</a:t>
                      </a: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800" b="0" i="0" u="none" strike="noStrike" dirty="0">
                          <a:solidFill>
                            <a:srgbClr val="000000"/>
                          </a:solidFill>
                          <a:latin typeface="微软雅黑" pitchFamily="34" charset="-122"/>
                          <a:ea typeface="微软雅黑" pitchFamily="34" charset="-122"/>
                        </a:rPr>
                        <a:t>1</a:t>
                      </a:r>
                      <a:r>
                        <a:rPr lang="zh-CN" altLang="en-US" sz="1800" b="0" i="0" u="none" strike="noStrike" dirty="0">
                          <a:solidFill>
                            <a:srgbClr val="000000"/>
                          </a:solidFill>
                          <a:latin typeface="微软雅黑" pitchFamily="34" charset="-122"/>
                          <a:ea typeface="微软雅黑" pitchFamily="34" charset="-122"/>
                        </a:rPr>
                        <a:t>、支持大交易量处理模式</a:t>
                      </a:r>
                      <a:br>
                        <a:rPr lang="zh-CN" altLang="en-US" sz="1800" b="0" i="0" u="none" strike="noStrike" dirty="0">
                          <a:solidFill>
                            <a:srgbClr val="000000"/>
                          </a:solidFill>
                          <a:latin typeface="微软雅黑" pitchFamily="34" charset="-122"/>
                          <a:ea typeface="微软雅黑" pitchFamily="34" charset="-122"/>
                        </a:rPr>
                      </a:br>
                      <a:r>
                        <a:rPr lang="en-US" altLang="zh-CN" sz="1800" b="0" i="0" u="none" strike="noStrike" dirty="0">
                          <a:solidFill>
                            <a:srgbClr val="000000"/>
                          </a:solidFill>
                          <a:latin typeface="微软雅黑" pitchFamily="34" charset="-122"/>
                          <a:ea typeface="微软雅黑" pitchFamily="34" charset="-122"/>
                        </a:rPr>
                        <a:t>2</a:t>
                      </a:r>
                      <a:r>
                        <a:rPr lang="zh-CN" altLang="en-US" sz="1800" b="0" i="0" u="none" strike="noStrike" dirty="0" smtClean="0">
                          <a:solidFill>
                            <a:srgbClr val="000000"/>
                          </a:solidFill>
                          <a:latin typeface="微软雅黑" pitchFamily="34" charset="-122"/>
                          <a:ea typeface="微软雅黑" pitchFamily="34" charset="-122"/>
                        </a:rPr>
                        <a:t>、支持近</a:t>
                      </a:r>
                      <a:r>
                        <a:rPr lang="en-US" altLang="zh-CN" sz="1800" b="0" i="0" u="none" strike="noStrike" dirty="0" smtClean="0">
                          <a:solidFill>
                            <a:srgbClr val="000000"/>
                          </a:solidFill>
                          <a:latin typeface="微软雅黑" pitchFamily="34" charset="-122"/>
                          <a:ea typeface="微软雅黑" pitchFamily="34" charset="-122"/>
                        </a:rPr>
                        <a:t>600</a:t>
                      </a:r>
                      <a:r>
                        <a:rPr lang="zh-CN" altLang="en-US" sz="1800" b="0" i="0" u="none" strike="noStrike" dirty="0" smtClean="0">
                          <a:solidFill>
                            <a:srgbClr val="000000"/>
                          </a:solidFill>
                          <a:latin typeface="微软雅黑" pitchFamily="34" charset="-122"/>
                          <a:ea typeface="微软雅黑" pitchFamily="34" charset="-122"/>
                        </a:rPr>
                        <a:t>余家主流银行</a:t>
                      </a:r>
                      <a:endParaRPr lang="zh-CN" altLang="en-US" sz="1800" b="0" i="0" u="none" strike="noStrike" dirty="0">
                        <a:solidFill>
                          <a:srgbClr val="000000"/>
                        </a:solidFill>
                        <a:latin typeface="微软雅黑" pitchFamily="34" charset="-122"/>
                        <a:ea typeface="微软雅黑" pitchFamily="34" charset="-122"/>
                      </a:endParaRPr>
                    </a:p>
                  </a:txBody>
                  <a:tcPr marL="113388" marR="113388" marT="109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7" name="直接连接符 6"/>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9" name="图片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10" name="Rectangle 2"/>
          <p:cNvSpPr>
            <a:spLocks noChangeArrowheads="1"/>
          </p:cNvSpPr>
          <p:nvPr/>
        </p:nvSpPr>
        <p:spPr bwMode="auto">
          <a:xfrm>
            <a:off x="1026279" y="251327"/>
            <a:ext cx="8434962"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保费跨行收付综合解决方案</a:t>
            </a:r>
          </a:p>
        </p:txBody>
      </p:sp>
      <p:sp>
        <p:nvSpPr>
          <p:cNvPr id="11" name="灯片编号占位符 30"/>
          <p:cNvSpPr>
            <a:spLocks noGrp="1"/>
          </p:cNvSpPr>
          <p:nvPr>
            <p:ph type="sldNum" sz="quarter" idx="12"/>
          </p:nvPr>
        </p:nvSpPr>
        <p:spPr>
          <a:xfrm>
            <a:off x="10636684" y="6135166"/>
            <a:ext cx="3240048" cy="345009"/>
          </a:xfrm>
        </p:spPr>
        <p:txBody>
          <a:bodyPr/>
          <a:lstStyle/>
          <a:p>
            <a:pPr algn="r"/>
            <a:r>
              <a:rPr lang="en-US" altLang="zh-CN" sz="1600" dirty="0" smtClean="0">
                <a:latin typeface="Times New Roman" pitchFamily="18" charset="0"/>
                <a:cs typeface="Times New Roman" pitchFamily="18" charset="0"/>
              </a:rPr>
              <a:t>9</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3954" y="208440"/>
            <a:ext cx="13036130" cy="605000"/>
          </a:xfrm>
          <a:prstGeom prst="rect">
            <a:avLst/>
          </a:prstGeom>
          <a:noFill/>
          <a:ln w="9525">
            <a:noFill/>
            <a:miter lim="800000"/>
            <a:headEnd/>
            <a:tailEnd/>
          </a:ln>
        </p:spPr>
        <p:txBody>
          <a:bodyPr lIns="83880" tIns="41939" rIns="83880" bIns="41939"/>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sp>
        <p:nvSpPr>
          <p:cNvPr id="11" name="Rectangle 6"/>
          <p:cNvSpPr txBox="1">
            <a:spLocks noChangeArrowheads="1"/>
          </p:cNvSpPr>
          <p:nvPr/>
        </p:nvSpPr>
        <p:spPr>
          <a:xfrm>
            <a:off x="393441" y="1010381"/>
            <a:ext cx="8012629" cy="2155899"/>
          </a:xfrm>
          <a:prstGeom prst="rect">
            <a:avLst/>
          </a:prstGeom>
        </p:spPr>
        <p:txBody>
          <a:bodyPr lIns="133630" tIns="66815" rIns="133630" bIns="66815"/>
          <a:lstStyle/>
          <a:p>
            <a:pPr marL="445435" indent="-445435" defTabSz="1336304" fontAlgn="base">
              <a:lnSpc>
                <a:spcPts val="4092"/>
              </a:lnSpc>
              <a:spcBef>
                <a:spcPct val="0"/>
              </a:spcBef>
              <a:spcAft>
                <a:spcPct val="0"/>
              </a:spcAft>
              <a:buFont typeface="Wingdings" pitchFamily="2" charset="2"/>
              <a:buChar char="Ø"/>
              <a:defRPr/>
            </a:pPr>
            <a:r>
              <a:rPr lang="zh-CN" altLang="en-US" b="1" kern="0" dirty="0" smtClean="0">
                <a:solidFill>
                  <a:srgbClr val="FF0000"/>
                </a:solidFill>
                <a:latin typeface="微软雅黑" pitchFamily="34" charset="-122"/>
                <a:ea typeface="微软雅黑" pitchFamily="34" charset="-122"/>
                <a:cs typeface="华文细黑" charset="-122"/>
                <a:sym typeface="Heiti SC Medium"/>
              </a:rPr>
              <a:t>支持银行数量多、限额高</a:t>
            </a:r>
          </a:p>
          <a:p>
            <a:pPr marL="445435" indent="-445435" defTabSz="1336304" fontAlgn="base">
              <a:lnSpc>
                <a:spcPts val="3600"/>
              </a:lnSpc>
              <a:spcBef>
                <a:spcPct val="0"/>
              </a:spcBef>
              <a:spcAft>
                <a:spcPct val="0"/>
              </a:spcAft>
              <a:defRPr/>
            </a:pPr>
            <a:r>
              <a:rPr lang="en-US" altLang="zh-CN" sz="16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代收支持</a:t>
            </a:r>
            <a:r>
              <a:rPr lang="en-US" altLang="zh-CN" sz="1700" kern="0" dirty="0" smtClean="0">
                <a:latin typeface="微软雅黑" pitchFamily="34" charset="-122"/>
                <a:ea typeface="微软雅黑" pitchFamily="34" charset="-122"/>
                <a:cs typeface="华文细黑" charset="-122"/>
                <a:sym typeface="Heiti SC Medium"/>
              </a:rPr>
              <a:t>100</a:t>
            </a:r>
            <a:r>
              <a:rPr lang="zh-CN" altLang="en-US" sz="1700" kern="0" dirty="0" smtClean="0">
                <a:latin typeface="微软雅黑" pitchFamily="34" charset="-122"/>
                <a:ea typeface="微软雅黑" pitchFamily="34" charset="-122"/>
                <a:cs typeface="华文细黑" charset="-122"/>
                <a:sym typeface="Heiti SC Medium"/>
              </a:rPr>
              <a:t>多家国内主流银行（银行数量仍在不断扩充）</a:t>
            </a:r>
            <a:endParaRPr lang="en-US" altLang="zh-CN" sz="1700" kern="0" dirty="0" smtClean="0">
              <a:latin typeface="微软雅黑" pitchFamily="34" charset="-122"/>
              <a:ea typeface="微软雅黑" pitchFamily="34" charset="-122"/>
              <a:cs typeface="华文细黑" charset="-122"/>
              <a:sym typeface="Heiti SC Medium"/>
            </a:endParaRPr>
          </a:p>
          <a:p>
            <a:pPr marL="445435" indent="-445435" defTabSz="1336304" fontAlgn="base">
              <a:lnSpc>
                <a:spcPts val="3600"/>
              </a:lnSpc>
              <a:spcBef>
                <a:spcPct val="0"/>
              </a:spcBef>
              <a:spcAft>
                <a:spcPct val="0"/>
              </a:spcAft>
              <a:defRPr/>
            </a:pPr>
            <a:r>
              <a:rPr lang="en-US" altLang="zh-CN" sz="17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代付业务支持国内</a:t>
            </a:r>
            <a:r>
              <a:rPr lang="en-US" altLang="zh-CN" sz="1700" kern="0" dirty="0" smtClean="0">
                <a:latin typeface="微软雅黑" pitchFamily="34" charset="-122"/>
                <a:ea typeface="微软雅黑" pitchFamily="34" charset="-122"/>
                <a:cs typeface="华文细黑" charset="-122"/>
                <a:sym typeface="Heiti SC Medium"/>
              </a:rPr>
              <a:t>600</a:t>
            </a:r>
            <a:r>
              <a:rPr lang="zh-CN" altLang="en-US" sz="1700" kern="0" dirty="0" smtClean="0">
                <a:latin typeface="微软雅黑" pitchFamily="34" charset="-122"/>
                <a:ea typeface="微软雅黑" pitchFamily="34" charset="-122"/>
                <a:cs typeface="华文细黑" charset="-122"/>
                <a:sym typeface="Heiti SC Medium"/>
              </a:rPr>
              <a:t>多家银行（覆盖全国各主要银行）</a:t>
            </a:r>
            <a:endParaRPr lang="en-US" altLang="zh-CN" sz="1700" kern="0" dirty="0" smtClean="0">
              <a:latin typeface="微软雅黑" pitchFamily="34" charset="-122"/>
              <a:ea typeface="微软雅黑" pitchFamily="34" charset="-122"/>
              <a:cs typeface="华文细黑" charset="-122"/>
              <a:sym typeface="Heiti SC Medium"/>
            </a:endParaRPr>
          </a:p>
          <a:p>
            <a:pPr marL="445435" indent="-445435" defTabSz="1336304" fontAlgn="base">
              <a:lnSpc>
                <a:spcPts val="3600"/>
              </a:lnSpc>
              <a:spcBef>
                <a:spcPct val="0"/>
              </a:spcBef>
              <a:spcAft>
                <a:spcPct val="0"/>
              </a:spcAft>
              <a:defRPr/>
            </a:pPr>
            <a:r>
              <a:rPr lang="en-US" altLang="zh-CN" sz="17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集成数百家银银平台合作行，覆盖三、四线城市</a:t>
            </a:r>
            <a:endParaRPr lang="en-US" altLang="zh-CN" sz="1700" kern="0" dirty="0" smtClean="0">
              <a:latin typeface="微软雅黑" pitchFamily="34" charset="-122"/>
              <a:ea typeface="微软雅黑" pitchFamily="34" charset="-122"/>
              <a:cs typeface="华文细黑" charset="-122"/>
              <a:sym typeface="Heiti SC Medium"/>
            </a:endParaRPr>
          </a:p>
          <a:p>
            <a:pPr marL="445435" indent="-445435" defTabSz="1336304" fontAlgn="base">
              <a:lnSpc>
                <a:spcPts val="3507"/>
              </a:lnSpc>
              <a:spcBef>
                <a:spcPct val="0"/>
              </a:spcBef>
              <a:spcAft>
                <a:spcPct val="0"/>
              </a:spcAft>
              <a:defRPr/>
            </a:pPr>
            <a:endParaRPr lang="zh-CN" altLang="en-US" sz="1600" kern="0" dirty="0" smtClean="0">
              <a:latin typeface="微软雅黑" pitchFamily="34" charset="-122"/>
              <a:ea typeface="微软雅黑" pitchFamily="34" charset="-122"/>
              <a:cs typeface="华文细黑" charset="-122"/>
              <a:sym typeface="Heiti SC Medium"/>
            </a:endParaRPr>
          </a:p>
        </p:txBody>
      </p:sp>
      <p:sp>
        <p:nvSpPr>
          <p:cNvPr id="12" name="Rectangle 8"/>
          <p:cNvSpPr>
            <a:spLocks/>
          </p:cNvSpPr>
          <p:nvPr/>
        </p:nvSpPr>
        <p:spPr bwMode="auto">
          <a:xfrm>
            <a:off x="9475095" y="1873183"/>
            <a:ext cx="755011" cy="400110"/>
          </a:xfrm>
          <a:prstGeom prst="rect">
            <a:avLst/>
          </a:prstGeom>
          <a:noFill/>
          <a:ln w="12700">
            <a:noFill/>
            <a:miter lim="800000"/>
            <a:headEnd/>
            <a:tailEnd/>
          </a:ln>
        </p:spPr>
        <p:txBody>
          <a:bodyPr lIns="0" tIns="0" rIns="0" bIns="0">
            <a:spAutoFit/>
          </a:bodyPr>
          <a:lstStyle/>
          <a:p>
            <a:pPr algn="ctr"/>
            <a:r>
              <a:rPr lang="zh-CN" altLang="en-US" sz="2600" dirty="0">
                <a:solidFill>
                  <a:srgbClr val="FFFFFF"/>
                </a:solidFill>
                <a:latin typeface="微软雅黑" pitchFamily="34" charset="-122"/>
                <a:ea typeface="微软雅黑" pitchFamily="34" charset="-122"/>
                <a:sym typeface="Heiti SC Medium"/>
              </a:rPr>
              <a:t>价值</a:t>
            </a:r>
          </a:p>
        </p:txBody>
      </p:sp>
      <p:sp>
        <p:nvSpPr>
          <p:cNvPr id="13" name="Rectangle 10"/>
          <p:cNvSpPr>
            <a:spLocks/>
          </p:cNvSpPr>
          <p:nvPr/>
        </p:nvSpPr>
        <p:spPr bwMode="auto">
          <a:xfrm>
            <a:off x="11195121" y="3825235"/>
            <a:ext cx="755011" cy="400110"/>
          </a:xfrm>
          <a:prstGeom prst="rect">
            <a:avLst/>
          </a:prstGeom>
          <a:noFill/>
          <a:ln w="12700">
            <a:noFill/>
            <a:miter lim="800000"/>
            <a:headEnd/>
            <a:tailEnd/>
          </a:ln>
        </p:spPr>
        <p:txBody>
          <a:bodyPr lIns="0" tIns="0" rIns="0" bIns="0">
            <a:spAutoFit/>
          </a:bodyPr>
          <a:lstStyle/>
          <a:p>
            <a:pPr algn="ctr"/>
            <a:r>
              <a:rPr lang="zh-CN" altLang="en-US" sz="2600" dirty="0">
                <a:solidFill>
                  <a:srgbClr val="FFFFFF"/>
                </a:solidFill>
                <a:latin typeface="微软雅黑" pitchFamily="34" charset="-122"/>
                <a:ea typeface="微软雅黑" pitchFamily="34" charset="-122"/>
                <a:sym typeface="Heiti SC Medium"/>
              </a:rPr>
              <a:t>广泛</a:t>
            </a:r>
          </a:p>
        </p:txBody>
      </p:sp>
      <p:sp>
        <p:nvSpPr>
          <p:cNvPr id="14" name="Rectangle 11"/>
          <p:cNvSpPr>
            <a:spLocks/>
          </p:cNvSpPr>
          <p:nvPr/>
        </p:nvSpPr>
        <p:spPr bwMode="auto">
          <a:xfrm>
            <a:off x="9395094" y="4113243"/>
            <a:ext cx="755011" cy="400110"/>
          </a:xfrm>
          <a:prstGeom prst="rect">
            <a:avLst/>
          </a:prstGeom>
          <a:noFill/>
          <a:ln w="12700">
            <a:noFill/>
            <a:miter lim="800000"/>
            <a:headEnd/>
            <a:tailEnd/>
          </a:ln>
        </p:spPr>
        <p:txBody>
          <a:bodyPr lIns="0" tIns="0" rIns="0" bIns="0">
            <a:spAutoFit/>
          </a:bodyPr>
          <a:lstStyle/>
          <a:p>
            <a:pPr algn="ctr"/>
            <a:r>
              <a:rPr lang="zh-CN" altLang="en-US" sz="2600" dirty="0">
                <a:solidFill>
                  <a:srgbClr val="FFFFFF"/>
                </a:solidFill>
                <a:latin typeface="微软雅黑" pitchFamily="34" charset="-122"/>
                <a:ea typeface="微软雅黑" pitchFamily="34" charset="-122"/>
                <a:sym typeface="Heiti SC Medium"/>
              </a:rPr>
              <a:t>安全</a:t>
            </a:r>
          </a:p>
        </p:txBody>
      </p:sp>
      <p:sp>
        <p:nvSpPr>
          <p:cNvPr id="15" name="Rectangle 14"/>
          <p:cNvSpPr>
            <a:spLocks/>
          </p:cNvSpPr>
          <p:nvPr/>
        </p:nvSpPr>
        <p:spPr bwMode="auto">
          <a:xfrm>
            <a:off x="11050118" y="1969184"/>
            <a:ext cx="1237518" cy="353943"/>
          </a:xfrm>
          <a:prstGeom prst="rect">
            <a:avLst/>
          </a:prstGeom>
          <a:noFill/>
          <a:ln w="12700">
            <a:noFill/>
            <a:miter lim="800000"/>
            <a:headEnd/>
            <a:tailEnd/>
          </a:ln>
        </p:spPr>
        <p:txBody>
          <a:bodyPr lIns="0" tIns="0" rIns="0" bIns="0">
            <a:spAutoFit/>
          </a:bodyPr>
          <a:lstStyle/>
          <a:p>
            <a:pPr algn="ctr"/>
            <a:r>
              <a:rPr lang="en-US" altLang="zh-CN" sz="2300" dirty="0">
                <a:solidFill>
                  <a:srgbClr val="FFFFFF"/>
                </a:solidFill>
                <a:latin typeface="微软雅黑" pitchFamily="34" charset="-122"/>
                <a:ea typeface="微软雅黑" pitchFamily="34" charset="-122"/>
                <a:sym typeface="Heiti SC Medium"/>
              </a:rPr>
              <a:t>overall</a:t>
            </a:r>
          </a:p>
        </p:txBody>
      </p:sp>
      <p:sp>
        <p:nvSpPr>
          <p:cNvPr id="16" name="Text Box 8"/>
          <p:cNvSpPr txBox="1">
            <a:spLocks noChangeArrowheads="1"/>
          </p:cNvSpPr>
          <p:nvPr/>
        </p:nvSpPr>
        <p:spPr bwMode="auto">
          <a:xfrm>
            <a:off x="8887643" y="1186559"/>
            <a:ext cx="4275093" cy="596600"/>
          </a:xfrm>
          <a:prstGeom prst="rect">
            <a:avLst/>
          </a:prstGeom>
          <a:noFill/>
          <a:ln w="9525">
            <a:noFill/>
            <a:miter lim="800000"/>
            <a:headEnd/>
            <a:tailEnd/>
          </a:ln>
        </p:spPr>
        <p:txBody>
          <a:bodyPr wrap="square" lIns="133630" tIns="66815" rIns="133630" bIns="66815">
            <a:spAutoFit/>
          </a:bodyPr>
          <a:lstStyle/>
          <a:p>
            <a:pPr algn="ctr">
              <a:lnSpc>
                <a:spcPct val="150000"/>
              </a:lnSpc>
              <a:buClr>
                <a:schemeClr val="hlink"/>
              </a:buClr>
              <a:buFont typeface="Wingdings" pitchFamily="2" charset="2"/>
              <a:buNone/>
            </a:pPr>
            <a:r>
              <a:rPr lang="zh-CN" altLang="en-US" sz="2000" b="1" dirty="0" smtClean="0">
                <a:solidFill>
                  <a:srgbClr val="17375E"/>
                </a:solidFill>
                <a:latin typeface="微软雅黑" pitchFamily="34" charset="-122"/>
                <a:ea typeface="微软雅黑" pitchFamily="34" charset="-122"/>
              </a:rPr>
              <a:t>银行背书、资金结算安全可靠</a:t>
            </a:r>
            <a:endParaRPr lang="zh-CN" altLang="en-US" sz="2000" b="1" dirty="0">
              <a:solidFill>
                <a:srgbClr val="17375E"/>
              </a:solidFill>
              <a:latin typeface="微软雅黑" pitchFamily="34" charset="-122"/>
              <a:ea typeface="微软雅黑" pitchFamily="34" charset="-122"/>
            </a:endParaRPr>
          </a:p>
        </p:txBody>
      </p:sp>
      <p:sp>
        <p:nvSpPr>
          <p:cNvPr id="17" name="Text Box 8"/>
          <p:cNvSpPr txBox="1">
            <a:spLocks noChangeArrowheads="1"/>
          </p:cNvSpPr>
          <p:nvPr/>
        </p:nvSpPr>
        <p:spPr bwMode="auto">
          <a:xfrm>
            <a:off x="10600157" y="4727259"/>
            <a:ext cx="2900087" cy="1519930"/>
          </a:xfrm>
          <a:prstGeom prst="rect">
            <a:avLst/>
          </a:prstGeom>
          <a:noFill/>
          <a:ln w="9525">
            <a:noFill/>
            <a:miter lim="800000"/>
            <a:headEnd/>
            <a:tailEnd/>
          </a:ln>
        </p:spPr>
        <p:txBody>
          <a:bodyPr wrap="square" lIns="133630" tIns="66815" rIns="133630" bIns="66815">
            <a:spAutoFit/>
          </a:bodyPr>
          <a:lstStyle/>
          <a:p>
            <a:pPr>
              <a:lnSpc>
                <a:spcPct val="150000"/>
              </a:lnSpc>
              <a:buClr>
                <a:schemeClr val="hlink"/>
              </a:buClr>
              <a:buFont typeface="Wingdings" pitchFamily="2" charset="2"/>
              <a:buNone/>
            </a:pPr>
            <a:r>
              <a:rPr lang="zh-CN" altLang="en-US" sz="2000" b="1" dirty="0">
                <a:solidFill>
                  <a:srgbClr val="17375E"/>
                </a:solidFill>
                <a:latin typeface="微软雅黑" pitchFamily="34" charset="-122"/>
                <a:ea typeface="微软雅黑" pitchFamily="34" charset="-122"/>
              </a:rPr>
              <a:t>支持国内</a:t>
            </a:r>
            <a:r>
              <a:rPr lang="zh-CN" altLang="en-US" sz="2000" b="1" dirty="0" smtClean="0">
                <a:solidFill>
                  <a:srgbClr val="17375E"/>
                </a:solidFill>
                <a:latin typeface="微软雅黑" pitchFamily="34" charset="-122"/>
                <a:ea typeface="微软雅黑" pitchFamily="34" charset="-122"/>
              </a:rPr>
              <a:t>主流银行</a:t>
            </a:r>
            <a:endParaRPr lang="zh-CN" altLang="en-US" sz="2000" b="1" dirty="0">
              <a:solidFill>
                <a:srgbClr val="17375E"/>
              </a:solidFill>
              <a:latin typeface="微软雅黑" pitchFamily="34" charset="-122"/>
              <a:ea typeface="微软雅黑" pitchFamily="34" charset="-122"/>
            </a:endParaRPr>
          </a:p>
          <a:p>
            <a:pPr>
              <a:lnSpc>
                <a:spcPct val="150000"/>
              </a:lnSpc>
              <a:buClr>
                <a:schemeClr val="hlink"/>
              </a:buClr>
              <a:buFont typeface="Wingdings" pitchFamily="2" charset="2"/>
              <a:buNone/>
            </a:pPr>
            <a:r>
              <a:rPr lang="zh-CN" altLang="en-US" sz="2000" b="1" dirty="0" smtClean="0">
                <a:solidFill>
                  <a:srgbClr val="17375E"/>
                </a:solidFill>
                <a:latin typeface="微软雅黑" pitchFamily="34" charset="-122"/>
                <a:ea typeface="微软雅黑" pitchFamily="34" charset="-122"/>
              </a:rPr>
              <a:t>支持企业、</a:t>
            </a:r>
            <a:r>
              <a:rPr lang="zh-CN" altLang="en-US" sz="2000" b="1" dirty="0">
                <a:solidFill>
                  <a:srgbClr val="17375E"/>
                </a:solidFill>
                <a:latin typeface="微软雅黑" pitchFamily="34" charset="-122"/>
                <a:ea typeface="微软雅黑" pitchFamily="34" charset="-122"/>
              </a:rPr>
              <a:t>个人所有结算账户</a:t>
            </a:r>
          </a:p>
        </p:txBody>
      </p:sp>
      <p:pic>
        <p:nvPicPr>
          <p:cNvPr id="18" name="Picture 19" descr="C:\Users\work\Desktop\QQ截图20140219111455.jpg"/>
          <p:cNvPicPr>
            <a:picLocks noChangeAspect="1" noChangeArrowheads="1"/>
          </p:cNvPicPr>
          <p:nvPr/>
        </p:nvPicPr>
        <p:blipFill>
          <a:blip r:embed="rId2" cstate="print"/>
          <a:srcRect/>
          <a:stretch>
            <a:fillRect/>
          </a:stretch>
        </p:blipFill>
        <p:spPr bwMode="auto">
          <a:xfrm>
            <a:off x="8959845" y="1702915"/>
            <a:ext cx="4315395" cy="3067225"/>
          </a:xfrm>
          <a:prstGeom prst="rect">
            <a:avLst/>
          </a:prstGeom>
          <a:noFill/>
          <a:ln w="9525">
            <a:noFill/>
            <a:miter lim="800000"/>
            <a:headEnd/>
            <a:tailEnd/>
          </a:ln>
        </p:spPr>
      </p:pic>
      <p:sp>
        <p:nvSpPr>
          <p:cNvPr id="19" name="Text Box 8"/>
          <p:cNvSpPr txBox="1">
            <a:spLocks noChangeArrowheads="1"/>
          </p:cNvSpPr>
          <p:nvPr/>
        </p:nvSpPr>
        <p:spPr bwMode="auto">
          <a:xfrm>
            <a:off x="8325131" y="3917246"/>
            <a:ext cx="2337597" cy="1519930"/>
          </a:xfrm>
          <a:prstGeom prst="rect">
            <a:avLst/>
          </a:prstGeom>
          <a:noFill/>
          <a:ln w="9525">
            <a:noFill/>
            <a:miter lim="800000"/>
            <a:headEnd/>
            <a:tailEnd/>
          </a:ln>
        </p:spPr>
        <p:txBody>
          <a:bodyPr wrap="square" lIns="133630" tIns="66815" rIns="133630" bIns="66815">
            <a:spAutoFit/>
          </a:bodyPr>
          <a:lstStyle/>
          <a:p>
            <a:pPr>
              <a:lnSpc>
                <a:spcPct val="150000"/>
              </a:lnSpc>
              <a:buClr>
                <a:schemeClr val="hlink"/>
              </a:buClr>
              <a:buFont typeface="Wingdings" pitchFamily="2" charset="2"/>
              <a:buNone/>
            </a:pPr>
            <a:r>
              <a:rPr lang="en-US" altLang="zh-CN" sz="2000" b="1" dirty="0">
                <a:solidFill>
                  <a:srgbClr val="17375E"/>
                </a:solidFill>
                <a:latin typeface="微软雅黑" pitchFamily="34" charset="-122"/>
                <a:ea typeface="微软雅黑" pitchFamily="34" charset="-122"/>
              </a:rPr>
              <a:t>7</a:t>
            </a:r>
            <a:r>
              <a:rPr lang="zh-CN" altLang="en-US" sz="2000" b="1" dirty="0">
                <a:solidFill>
                  <a:srgbClr val="17375E"/>
                </a:solidFill>
                <a:latin typeface="微软雅黑" pitchFamily="34" charset="-122"/>
                <a:ea typeface="微软雅黑" pitchFamily="34" charset="-122"/>
              </a:rPr>
              <a:t>*</a:t>
            </a:r>
            <a:r>
              <a:rPr lang="en-US" altLang="zh-CN" sz="2000" b="1" dirty="0">
                <a:solidFill>
                  <a:srgbClr val="17375E"/>
                </a:solidFill>
                <a:latin typeface="微软雅黑" pitchFamily="34" charset="-122"/>
                <a:ea typeface="微软雅黑" pitchFamily="34" charset="-122"/>
              </a:rPr>
              <a:t>24</a:t>
            </a:r>
            <a:r>
              <a:rPr lang="zh-CN" altLang="en-US" sz="2000" b="1" dirty="0">
                <a:solidFill>
                  <a:srgbClr val="17375E"/>
                </a:solidFill>
                <a:latin typeface="微软雅黑" pitchFamily="34" charset="-122"/>
                <a:ea typeface="微软雅黑" pitchFamily="34" charset="-122"/>
              </a:rPr>
              <a:t>小时不间断</a:t>
            </a:r>
            <a:r>
              <a:rPr lang="zh-CN" altLang="en-US" sz="2000" b="1" dirty="0" smtClean="0">
                <a:solidFill>
                  <a:srgbClr val="17375E"/>
                </a:solidFill>
                <a:latin typeface="微软雅黑" pitchFamily="34" charset="-122"/>
                <a:ea typeface="微软雅黑" pitchFamily="34" charset="-122"/>
              </a:rPr>
              <a:t>运行、提供多种接入方式</a:t>
            </a:r>
            <a:endParaRPr lang="zh-CN" altLang="en-US" sz="1500" b="1" dirty="0">
              <a:latin typeface="微软雅黑" pitchFamily="34" charset="-122"/>
              <a:ea typeface="微软雅黑" pitchFamily="34" charset="-122"/>
            </a:endParaRPr>
          </a:p>
        </p:txBody>
      </p:sp>
      <p:sp>
        <p:nvSpPr>
          <p:cNvPr id="20" name="Rectangle 6"/>
          <p:cNvSpPr txBox="1">
            <a:spLocks noChangeArrowheads="1"/>
          </p:cNvSpPr>
          <p:nvPr/>
        </p:nvSpPr>
        <p:spPr>
          <a:xfrm>
            <a:off x="356119" y="2880075"/>
            <a:ext cx="8012629" cy="1800061"/>
          </a:xfrm>
          <a:prstGeom prst="rect">
            <a:avLst/>
          </a:prstGeom>
        </p:spPr>
        <p:txBody>
          <a:bodyPr lIns="133630" tIns="66815" rIns="133630" bIns="66815"/>
          <a:lstStyle/>
          <a:p>
            <a:pPr marL="445435" indent="-445435" defTabSz="1336304" fontAlgn="base">
              <a:lnSpc>
                <a:spcPts val="4092"/>
              </a:lnSpc>
              <a:spcBef>
                <a:spcPct val="0"/>
              </a:spcBef>
              <a:spcAft>
                <a:spcPct val="0"/>
              </a:spcAft>
              <a:buFont typeface="Wingdings" pitchFamily="2" charset="2"/>
              <a:buChar char="Ø"/>
              <a:defRPr/>
            </a:pPr>
            <a:r>
              <a:rPr lang="zh-CN" altLang="en-US" b="1" kern="0" dirty="0" smtClean="0">
                <a:solidFill>
                  <a:srgbClr val="FF0000"/>
                </a:solidFill>
                <a:latin typeface="微软雅黑" pitchFamily="34" charset="-122"/>
                <a:ea typeface="微软雅黑" pitchFamily="34" charset="-122"/>
                <a:cs typeface="华文细黑" charset="-122"/>
                <a:sym typeface="Heiti SC Medium"/>
              </a:rPr>
              <a:t>智能路由、确保支付服务质量</a:t>
            </a:r>
          </a:p>
          <a:p>
            <a:pPr marL="445435" indent="-445435" defTabSz="1336304" fontAlgn="base">
              <a:lnSpc>
                <a:spcPts val="3800"/>
              </a:lnSpc>
              <a:spcBef>
                <a:spcPct val="0"/>
              </a:spcBef>
              <a:spcAft>
                <a:spcPct val="0"/>
              </a:spcAft>
              <a:defRPr/>
            </a:pPr>
            <a:r>
              <a:rPr lang="zh-CN" altLang="en-US" sz="16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后端对接各类支付通道（覆盖人行、银联、支付机构等）</a:t>
            </a:r>
            <a:endParaRPr lang="en-US" altLang="zh-CN" sz="1700" kern="0" dirty="0" smtClean="0">
              <a:latin typeface="微软雅黑" pitchFamily="34" charset="-122"/>
              <a:ea typeface="微软雅黑" pitchFamily="34" charset="-122"/>
              <a:cs typeface="华文细黑" charset="-122"/>
              <a:sym typeface="Heiti SC Medium"/>
            </a:endParaRPr>
          </a:p>
          <a:p>
            <a:pPr marL="445435" indent="-445435" defTabSz="1336304" fontAlgn="base">
              <a:lnSpc>
                <a:spcPts val="3800"/>
              </a:lnSpc>
              <a:spcBef>
                <a:spcPct val="0"/>
              </a:spcBef>
              <a:spcAft>
                <a:spcPct val="0"/>
              </a:spcAft>
              <a:defRPr/>
            </a:pPr>
            <a:r>
              <a:rPr lang="en-US" altLang="zh-CN" sz="17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实现智能路由，通道最优组合，保障服务稳定性，并提供最优资金结算性能</a:t>
            </a:r>
          </a:p>
        </p:txBody>
      </p:sp>
      <p:sp>
        <p:nvSpPr>
          <p:cNvPr id="21" name="Rectangle 6"/>
          <p:cNvSpPr txBox="1">
            <a:spLocks noChangeArrowheads="1"/>
          </p:cNvSpPr>
          <p:nvPr/>
        </p:nvSpPr>
        <p:spPr>
          <a:xfrm>
            <a:off x="337457" y="4461768"/>
            <a:ext cx="8012629" cy="1800039"/>
          </a:xfrm>
          <a:prstGeom prst="rect">
            <a:avLst/>
          </a:prstGeom>
        </p:spPr>
        <p:txBody>
          <a:bodyPr lIns="133630" tIns="66815" rIns="133630" bIns="66815"/>
          <a:lstStyle/>
          <a:p>
            <a:pPr marL="445435" indent="-445435" defTabSz="1336304" fontAlgn="base">
              <a:lnSpc>
                <a:spcPts val="4092"/>
              </a:lnSpc>
              <a:spcBef>
                <a:spcPct val="0"/>
              </a:spcBef>
              <a:spcAft>
                <a:spcPct val="0"/>
              </a:spcAft>
              <a:buFont typeface="Wingdings" pitchFamily="2" charset="2"/>
              <a:buChar char="Ø"/>
              <a:defRPr/>
            </a:pPr>
            <a:r>
              <a:rPr lang="zh-CN" altLang="en-US" b="1" kern="0" dirty="0" smtClean="0">
                <a:solidFill>
                  <a:srgbClr val="FF0000"/>
                </a:solidFill>
                <a:latin typeface="微软雅黑" pitchFamily="34" charset="-122"/>
                <a:ea typeface="微软雅黑" pitchFamily="34" charset="-122"/>
                <a:cs typeface="华文细黑" charset="-122"/>
                <a:sym typeface="Heiti SC Medium"/>
              </a:rPr>
              <a:t>资金到账时效高、银行背书资金有保障</a:t>
            </a:r>
          </a:p>
          <a:p>
            <a:pPr marL="447188" lvl="1" indent="-13920" defTabSz="1336304" eaLnBrk="0" fontAlgn="base" hangingPunct="0">
              <a:lnSpc>
                <a:spcPts val="3800"/>
              </a:lnSpc>
              <a:spcBef>
                <a:spcPct val="20000"/>
              </a:spcBef>
              <a:spcAft>
                <a:spcPct val="0"/>
              </a:spcAft>
              <a:buClr>
                <a:schemeClr val="tx1"/>
              </a:buClr>
              <a:tabLst>
                <a:tab pos="12453612" algn="r"/>
              </a:tabLst>
              <a:defRPr/>
            </a:pPr>
            <a:r>
              <a:rPr lang="zh-CN" altLang="en-US" sz="16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代付资金实时结算、到账，代收业务资金</a:t>
            </a:r>
            <a:r>
              <a:rPr lang="en-US" altLang="en-US" sz="1700" kern="0" dirty="0" smtClean="0">
                <a:latin typeface="微软雅黑" pitchFamily="34" charset="-122"/>
                <a:ea typeface="微软雅黑" pitchFamily="34" charset="-122"/>
                <a:cs typeface="华文细黑" charset="-122"/>
                <a:sym typeface="Heiti SC Medium"/>
              </a:rPr>
              <a:t> T+1</a:t>
            </a:r>
            <a:r>
              <a:rPr lang="zh-CN" altLang="en-US" sz="1700" kern="0" dirty="0" smtClean="0">
                <a:latin typeface="微软雅黑" pitchFamily="34" charset="-122"/>
                <a:ea typeface="微软雅黑" pitchFamily="34" charset="-122"/>
                <a:cs typeface="华文细黑" charset="-122"/>
                <a:sym typeface="Heiti SC Medium"/>
              </a:rPr>
              <a:t>日到账</a:t>
            </a:r>
            <a:endParaRPr lang="en-US" altLang="zh-CN" sz="1700" kern="0" dirty="0" smtClean="0">
              <a:latin typeface="微软雅黑" pitchFamily="34" charset="-122"/>
              <a:ea typeface="微软雅黑" pitchFamily="34" charset="-122"/>
              <a:cs typeface="华文细黑" charset="-122"/>
              <a:sym typeface="Heiti SC Medium"/>
            </a:endParaRPr>
          </a:p>
          <a:p>
            <a:pPr marL="447188" lvl="1" indent="-13920" defTabSz="1336304" eaLnBrk="0" fontAlgn="base" hangingPunct="0">
              <a:lnSpc>
                <a:spcPts val="3800"/>
              </a:lnSpc>
              <a:spcBef>
                <a:spcPct val="20000"/>
              </a:spcBef>
              <a:spcAft>
                <a:spcPct val="0"/>
              </a:spcAft>
              <a:buClr>
                <a:schemeClr val="tx1"/>
              </a:buClr>
              <a:tabLst>
                <a:tab pos="12453612" algn="r"/>
              </a:tabLst>
              <a:defRPr/>
            </a:pPr>
            <a:r>
              <a:rPr lang="en-US" altLang="zh-CN" sz="1700" kern="0" dirty="0" smtClean="0">
                <a:latin typeface="微软雅黑" pitchFamily="34" charset="-122"/>
                <a:ea typeface="微软雅黑" pitchFamily="34" charset="-122"/>
                <a:cs typeface="华文细黑" charset="-122"/>
                <a:sym typeface="Heiti SC Medium"/>
              </a:rPr>
              <a:t> </a:t>
            </a:r>
            <a:r>
              <a:rPr lang="zh-CN" altLang="en-US" sz="1700" kern="0" dirty="0" smtClean="0">
                <a:latin typeface="微软雅黑" pitchFamily="34" charset="-122"/>
                <a:ea typeface="微软雅黑" pitchFamily="34" charset="-122"/>
                <a:cs typeface="华文细黑" charset="-122"/>
                <a:sym typeface="Heiti SC Medium"/>
              </a:rPr>
              <a:t>银银平台具备银行信用  背书，资金安全、可靠</a:t>
            </a:r>
          </a:p>
        </p:txBody>
      </p:sp>
      <p:cxnSp>
        <p:nvCxnSpPr>
          <p:cNvPr id="22" name="直接连接符 21"/>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4" name="图片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34922" y="252007"/>
            <a:ext cx="3016947" cy="588016"/>
          </a:xfrm>
          <a:prstGeom prst="rect">
            <a:avLst/>
          </a:prstGeom>
        </p:spPr>
      </p:pic>
      <p:sp>
        <p:nvSpPr>
          <p:cNvPr id="25"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兴业银行跨行收付业务优势</a:t>
            </a:r>
          </a:p>
        </p:txBody>
      </p:sp>
      <p:sp>
        <p:nvSpPr>
          <p:cNvPr id="26"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10</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84623" y="236430"/>
            <a:ext cx="13036130" cy="605000"/>
          </a:xfrm>
          <a:prstGeom prst="rect">
            <a:avLst/>
          </a:prstGeom>
          <a:noFill/>
          <a:ln w="9525">
            <a:noFill/>
            <a:miter lim="800000"/>
            <a:headEnd/>
            <a:tailEnd/>
          </a:ln>
        </p:spPr>
        <p:txBody>
          <a:bodyPr lIns="83880" tIns="41939" rIns="83880" bIns="41939"/>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pic>
        <p:nvPicPr>
          <p:cNvPr id="1026" name="Picture 2" descr="C:\Users\Administrator\Desktop\图片2.png"/>
          <p:cNvPicPr>
            <a:picLocks noChangeAspect="1" noChangeArrowheads="1"/>
          </p:cNvPicPr>
          <p:nvPr/>
        </p:nvPicPr>
        <p:blipFill>
          <a:blip r:embed="rId2" cstate="print"/>
          <a:srcRect/>
          <a:stretch>
            <a:fillRect/>
          </a:stretch>
        </p:blipFill>
        <p:spPr bwMode="auto">
          <a:xfrm>
            <a:off x="3610053" y="1582050"/>
            <a:ext cx="5952606" cy="4448133"/>
          </a:xfrm>
          <a:prstGeom prst="rect">
            <a:avLst/>
          </a:prstGeom>
          <a:noFill/>
        </p:spPr>
      </p:pic>
      <p:sp>
        <p:nvSpPr>
          <p:cNvPr id="20" name="Text Box 8"/>
          <p:cNvSpPr txBox="1">
            <a:spLocks noChangeArrowheads="1"/>
          </p:cNvSpPr>
          <p:nvPr/>
        </p:nvSpPr>
        <p:spPr bwMode="auto">
          <a:xfrm>
            <a:off x="5062560" y="2160051"/>
            <a:ext cx="3037566" cy="665850"/>
          </a:xfrm>
          <a:prstGeom prst="rect">
            <a:avLst/>
          </a:prstGeom>
          <a:noFill/>
          <a:ln w="9525">
            <a:noFill/>
            <a:miter lim="800000"/>
            <a:headEnd/>
            <a:tailEnd/>
          </a:ln>
        </p:spPr>
        <p:txBody>
          <a:bodyPr wrap="square" lIns="133630" tIns="66815" rIns="133630" bIns="66815">
            <a:spAutoFit/>
          </a:bodyPr>
          <a:lstStyle/>
          <a:p>
            <a:pPr algn="ctr">
              <a:lnSpc>
                <a:spcPct val="150000"/>
              </a:lnSpc>
              <a:buClr>
                <a:schemeClr val="hlink"/>
              </a:buClr>
              <a:buFont typeface="Wingdings" pitchFamily="2" charset="2"/>
              <a:buNone/>
            </a:pPr>
            <a:r>
              <a:rPr lang="zh-CN" altLang="en-US" sz="2300" b="1" dirty="0" smtClean="0">
                <a:solidFill>
                  <a:schemeClr val="bg1"/>
                </a:solidFill>
                <a:latin typeface="微软雅黑" pitchFamily="34" charset="-122"/>
                <a:ea typeface="微软雅黑" pitchFamily="34" charset="-122"/>
              </a:rPr>
              <a:t>系统可扩展性强</a:t>
            </a:r>
            <a:endParaRPr lang="zh-CN" altLang="en-US" sz="2300" b="1" dirty="0">
              <a:solidFill>
                <a:schemeClr val="bg1"/>
              </a:solidFill>
              <a:latin typeface="微软雅黑" pitchFamily="34" charset="-122"/>
              <a:ea typeface="微软雅黑" pitchFamily="34" charset="-122"/>
            </a:endParaRPr>
          </a:p>
        </p:txBody>
      </p:sp>
      <p:sp>
        <p:nvSpPr>
          <p:cNvPr id="21" name="矩形 20"/>
          <p:cNvSpPr/>
          <p:nvPr/>
        </p:nvSpPr>
        <p:spPr>
          <a:xfrm>
            <a:off x="8212628" y="1170018"/>
            <a:ext cx="5400118" cy="1519907"/>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系统基于分布式架构，负载均衡，处理性能可根据保险行业（大交易量、高并发数）的情况，进行动态升级</a:t>
            </a:r>
            <a:endParaRPr lang="en-US" altLang="zh-CN" sz="2000" dirty="0" smtClean="0">
              <a:latin typeface="微软雅黑" pitchFamily="34" charset="-122"/>
              <a:ea typeface="微软雅黑" pitchFamily="34" charset="-122"/>
            </a:endParaRPr>
          </a:p>
        </p:txBody>
      </p:sp>
      <p:sp>
        <p:nvSpPr>
          <p:cNvPr id="22" name="Text Box 8"/>
          <p:cNvSpPr txBox="1">
            <a:spLocks noChangeArrowheads="1"/>
          </p:cNvSpPr>
          <p:nvPr/>
        </p:nvSpPr>
        <p:spPr bwMode="auto">
          <a:xfrm>
            <a:off x="3037516" y="4500131"/>
            <a:ext cx="3037566" cy="665850"/>
          </a:xfrm>
          <a:prstGeom prst="rect">
            <a:avLst/>
          </a:prstGeom>
          <a:noFill/>
          <a:ln w="9525">
            <a:noFill/>
            <a:miter lim="800000"/>
            <a:headEnd/>
            <a:tailEnd/>
          </a:ln>
        </p:spPr>
        <p:txBody>
          <a:bodyPr wrap="square" lIns="133630" tIns="66815" rIns="133630" bIns="66815">
            <a:spAutoFit/>
          </a:bodyPr>
          <a:lstStyle/>
          <a:p>
            <a:pPr algn="ctr">
              <a:lnSpc>
                <a:spcPct val="150000"/>
              </a:lnSpc>
              <a:buClr>
                <a:schemeClr val="hlink"/>
              </a:buClr>
              <a:buFont typeface="Wingdings" pitchFamily="2" charset="2"/>
              <a:buNone/>
            </a:pPr>
            <a:r>
              <a:rPr lang="zh-CN" altLang="en-US" sz="2300" b="1" dirty="0" smtClean="0">
                <a:solidFill>
                  <a:schemeClr val="bg1"/>
                </a:solidFill>
                <a:latin typeface="微软雅黑" pitchFamily="34" charset="-122"/>
                <a:ea typeface="微软雅黑" pitchFamily="34" charset="-122"/>
              </a:rPr>
              <a:t>性能稳定</a:t>
            </a:r>
            <a:endParaRPr lang="zh-CN" altLang="en-US" sz="2300" b="1" dirty="0">
              <a:solidFill>
                <a:schemeClr val="bg1"/>
              </a:solidFill>
              <a:latin typeface="微软雅黑" pitchFamily="34" charset="-122"/>
              <a:ea typeface="微软雅黑" pitchFamily="34" charset="-122"/>
            </a:endParaRPr>
          </a:p>
        </p:txBody>
      </p:sp>
      <p:sp>
        <p:nvSpPr>
          <p:cNvPr id="23" name="Text Box 8"/>
          <p:cNvSpPr txBox="1">
            <a:spLocks noChangeArrowheads="1"/>
          </p:cNvSpPr>
          <p:nvPr/>
        </p:nvSpPr>
        <p:spPr bwMode="auto">
          <a:xfrm>
            <a:off x="7087604" y="4500131"/>
            <a:ext cx="3037566" cy="665850"/>
          </a:xfrm>
          <a:prstGeom prst="rect">
            <a:avLst/>
          </a:prstGeom>
          <a:noFill/>
          <a:ln w="9525">
            <a:noFill/>
            <a:miter lim="800000"/>
            <a:headEnd/>
            <a:tailEnd/>
          </a:ln>
        </p:spPr>
        <p:txBody>
          <a:bodyPr wrap="square" lIns="133630" tIns="66815" rIns="133630" bIns="66815">
            <a:spAutoFit/>
          </a:bodyPr>
          <a:lstStyle/>
          <a:p>
            <a:pPr algn="ctr">
              <a:lnSpc>
                <a:spcPct val="150000"/>
              </a:lnSpc>
              <a:buClr>
                <a:schemeClr val="hlink"/>
              </a:buClr>
              <a:buFont typeface="Wingdings" pitchFamily="2" charset="2"/>
              <a:buNone/>
            </a:pPr>
            <a:r>
              <a:rPr lang="zh-CN" altLang="en-US" sz="2300" b="1" dirty="0" smtClean="0">
                <a:solidFill>
                  <a:schemeClr val="bg1"/>
                </a:solidFill>
                <a:latin typeface="微软雅黑" pitchFamily="34" charset="-122"/>
                <a:ea typeface="微软雅黑" pitchFamily="34" charset="-122"/>
              </a:rPr>
              <a:t>高速迭代</a:t>
            </a:r>
            <a:endParaRPr lang="zh-CN" altLang="en-US" sz="2300" b="1" dirty="0">
              <a:solidFill>
                <a:schemeClr val="bg1"/>
              </a:solidFill>
              <a:latin typeface="微软雅黑" pitchFamily="34" charset="-122"/>
              <a:ea typeface="微软雅黑" pitchFamily="34" charset="-122"/>
            </a:endParaRPr>
          </a:p>
        </p:txBody>
      </p:sp>
      <p:sp>
        <p:nvSpPr>
          <p:cNvPr id="24" name="矩形 23"/>
          <p:cNvSpPr/>
          <p:nvPr/>
        </p:nvSpPr>
        <p:spPr>
          <a:xfrm>
            <a:off x="337457" y="3607464"/>
            <a:ext cx="3262571" cy="1981572"/>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支付结算量</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万亿</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年，系统性能稳定，支付交易处理经验丰富，并有独立运维团队负责系统监控</a:t>
            </a:r>
            <a:endParaRPr lang="en-US" altLang="zh-CN" sz="2000" dirty="0" smtClean="0">
              <a:latin typeface="微软雅黑" pitchFamily="34" charset="-122"/>
              <a:ea typeface="微软雅黑" pitchFamily="34" charset="-122"/>
            </a:endParaRPr>
          </a:p>
        </p:txBody>
      </p:sp>
      <p:sp>
        <p:nvSpPr>
          <p:cNvPr id="25" name="矩形 24"/>
          <p:cNvSpPr/>
          <p:nvPr/>
        </p:nvSpPr>
        <p:spPr>
          <a:xfrm>
            <a:off x="9787663" y="3745263"/>
            <a:ext cx="3825083" cy="1981572"/>
          </a:xfrm>
          <a:prstGeom prst="rect">
            <a:avLst/>
          </a:prstGeom>
        </p:spPr>
        <p:txBody>
          <a:bodyPr wrap="square" lIns="133604" tIns="66804" rIns="133604" bIns="66804">
            <a:spAutoFit/>
          </a:bodyPr>
          <a:lstStyle/>
          <a:p>
            <a:pPr>
              <a:lnSpc>
                <a:spcPct val="150000"/>
              </a:lnSpc>
            </a:pPr>
            <a:r>
              <a:rPr lang="zh-CN" altLang="en-US" sz="2000" dirty="0" smtClean="0">
                <a:latin typeface="微软雅黑" pitchFamily="34" charset="-122"/>
                <a:ea typeface="微软雅黑" pitchFamily="34" charset="-122"/>
              </a:rPr>
              <a:t>配有</a:t>
            </a:r>
            <a:r>
              <a:rPr lang="en-US" altLang="zh-CN" sz="2000" dirty="0" smtClean="0">
                <a:latin typeface="微软雅黑" pitchFamily="34" charset="-122"/>
                <a:ea typeface="微软雅黑" pitchFamily="34" charset="-122"/>
              </a:rPr>
              <a:t>200</a:t>
            </a:r>
            <a:r>
              <a:rPr lang="zh-CN" altLang="en-US" sz="2000" dirty="0" smtClean="0">
                <a:latin typeface="微软雅黑" pitchFamily="34" charset="-122"/>
                <a:ea typeface="微软雅黑" pitchFamily="34" charset="-122"/>
              </a:rPr>
              <a:t>余人专业研发团队，可对于保险行业客户个性化需求，进行快速迭代优化，研发响应迅速</a:t>
            </a:r>
            <a:endParaRPr lang="en-US" altLang="zh-CN" sz="2000" dirty="0" smtClean="0">
              <a:latin typeface="微软雅黑" pitchFamily="34" charset="-122"/>
              <a:ea typeface="微软雅黑" pitchFamily="34" charset="-122"/>
            </a:endParaRPr>
          </a:p>
        </p:txBody>
      </p:sp>
      <p:cxnSp>
        <p:nvCxnSpPr>
          <p:cNvPr id="10" name="直接连接符 9"/>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12" name="图片 1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13"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兴业银行跨行收付技术服务优势</a:t>
            </a:r>
          </a:p>
        </p:txBody>
      </p:sp>
      <p:sp>
        <p:nvSpPr>
          <p:cNvPr id="14"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11</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dministrator\Desktop\图片3.png"/>
          <p:cNvPicPr>
            <a:picLocks noChangeAspect="1" noChangeArrowheads="1"/>
          </p:cNvPicPr>
          <p:nvPr/>
        </p:nvPicPr>
        <p:blipFill>
          <a:blip r:embed="rId2" cstate="print"/>
          <a:srcRect/>
          <a:stretch>
            <a:fillRect/>
          </a:stretch>
        </p:blipFill>
        <p:spPr bwMode="auto">
          <a:xfrm>
            <a:off x="3186289" y="959302"/>
            <a:ext cx="7726399" cy="5586165"/>
          </a:xfrm>
          <a:prstGeom prst="rect">
            <a:avLst/>
          </a:prstGeom>
          <a:noFill/>
        </p:spPr>
      </p:pic>
      <p:sp>
        <p:nvSpPr>
          <p:cNvPr id="5" name="标题 1"/>
          <p:cNvSpPr txBox="1">
            <a:spLocks/>
          </p:cNvSpPr>
          <p:nvPr/>
        </p:nvSpPr>
        <p:spPr bwMode="auto">
          <a:xfrm>
            <a:off x="493954" y="189771"/>
            <a:ext cx="13036130" cy="605000"/>
          </a:xfrm>
          <a:prstGeom prst="rect">
            <a:avLst/>
          </a:prstGeom>
          <a:noFill/>
          <a:ln w="9525">
            <a:noFill/>
            <a:miter lim="800000"/>
            <a:headEnd/>
            <a:tailEnd/>
          </a:ln>
        </p:spPr>
        <p:txBody>
          <a:bodyPr lIns="83864" tIns="41930" rIns="83864" bIns="41930"/>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sp>
        <p:nvSpPr>
          <p:cNvPr id="6" name="Rectangle 4"/>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pic>
        <p:nvPicPr>
          <p:cNvPr id="2" name="Picture 2" descr="C:\Users\Administrator\Desktop\logo.jpg"/>
          <p:cNvPicPr>
            <a:picLocks noChangeAspect="1" noChangeArrowheads="1"/>
          </p:cNvPicPr>
          <p:nvPr/>
        </p:nvPicPr>
        <p:blipFill>
          <a:blip r:embed="rId3" cstate="print"/>
          <a:srcRect/>
          <a:stretch>
            <a:fillRect/>
          </a:stretch>
        </p:blipFill>
        <p:spPr bwMode="auto">
          <a:xfrm>
            <a:off x="10687683" y="3620351"/>
            <a:ext cx="2362551" cy="519767"/>
          </a:xfrm>
          <a:prstGeom prst="rect">
            <a:avLst/>
          </a:prstGeom>
          <a:noFill/>
        </p:spPr>
      </p:pic>
      <p:pic>
        <p:nvPicPr>
          <p:cNvPr id="1027" name="Picture 3" descr="C:\Users\Administrator\Desktop\logo.jpg"/>
          <p:cNvPicPr>
            <a:picLocks noChangeAspect="1" noChangeArrowheads="1"/>
          </p:cNvPicPr>
          <p:nvPr/>
        </p:nvPicPr>
        <p:blipFill>
          <a:blip r:embed="rId4" cstate="print"/>
          <a:srcRect l="7142"/>
          <a:stretch>
            <a:fillRect/>
          </a:stretch>
        </p:blipFill>
        <p:spPr bwMode="auto">
          <a:xfrm>
            <a:off x="10912687" y="4236097"/>
            <a:ext cx="2700059" cy="830793"/>
          </a:xfrm>
          <a:prstGeom prst="rect">
            <a:avLst/>
          </a:prstGeom>
          <a:noFill/>
        </p:spPr>
      </p:pic>
      <p:pic>
        <p:nvPicPr>
          <p:cNvPr id="1028" name="Picture 4" descr="C:\Users\Administrator\Desktop\u=2187868777,2677160677&amp;fm=26&amp;gp=0.jpg"/>
          <p:cNvPicPr>
            <a:picLocks noChangeAspect="1" noChangeArrowheads="1"/>
          </p:cNvPicPr>
          <p:nvPr/>
        </p:nvPicPr>
        <p:blipFill>
          <a:blip r:embed="rId5" cstate="print"/>
          <a:srcRect/>
          <a:stretch>
            <a:fillRect/>
          </a:stretch>
        </p:blipFill>
        <p:spPr bwMode="auto">
          <a:xfrm>
            <a:off x="11025190" y="5130152"/>
            <a:ext cx="2362551" cy="578360"/>
          </a:xfrm>
          <a:prstGeom prst="rect">
            <a:avLst/>
          </a:prstGeom>
          <a:noFill/>
        </p:spPr>
      </p:pic>
      <p:pic>
        <p:nvPicPr>
          <p:cNvPr id="1029" name="Picture 5" descr="C:\Users\Administrator\Desktop\timg.jpg"/>
          <p:cNvPicPr>
            <a:picLocks noChangeAspect="1" noChangeArrowheads="1"/>
          </p:cNvPicPr>
          <p:nvPr/>
        </p:nvPicPr>
        <p:blipFill>
          <a:blip r:embed="rId6" cstate="print"/>
          <a:srcRect/>
          <a:stretch>
            <a:fillRect/>
          </a:stretch>
        </p:blipFill>
        <p:spPr bwMode="auto">
          <a:xfrm>
            <a:off x="8550136" y="2070048"/>
            <a:ext cx="2925064" cy="1170040"/>
          </a:xfrm>
          <a:prstGeom prst="rect">
            <a:avLst/>
          </a:prstGeom>
          <a:noFill/>
        </p:spPr>
      </p:pic>
      <p:pic>
        <p:nvPicPr>
          <p:cNvPr id="3" name="Picture 6" descr="C:\Users\Administrator\Desktop\timg.jpg"/>
          <p:cNvPicPr>
            <a:picLocks noChangeAspect="1" noChangeArrowheads="1"/>
          </p:cNvPicPr>
          <p:nvPr/>
        </p:nvPicPr>
        <p:blipFill>
          <a:blip r:embed="rId7" cstate="print"/>
          <a:srcRect t="16035"/>
          <a:stretch>
            <a:fillRect/>
          </a:stretch>
        </p:blipFill>
        <p:spPr bwMode="auto">
          <a:xfrm>
            <a:off x="495544" y="1359354"/>
            <a:ext cx="2475054" cy="1271745"/>
          </a:xfrm>
          <a:prstGeom prst="rect">
            <a:avLst/>
          </a:prstGeom>
          <a:noFill/>
        </p:spPr>
      </p:pic>
      <p:pic>
        <p:nvPicPr>
          <p:cNvPr id="1031" name="Picture 7" descr="C:\Users\Administrator\Desktop\timg.jpg"/>
          <p:cNvPicPr>
            <a:picLocks noChangeAspect="1" noChangeArrowheads="1"/>
          </p:cNvPicPr>
          <p:nvPr/>
        </p:nvPicPr>
        <p:blipFill>
          <a:blip r:embed="rId8" cstate="print"/>
          <a:srcRect l="13491" t="2281" r="10959" b="51564"/>
          <a:stretch>
            <a:fillRect/>
          </a:stretch>
        </p:blipFill>
        <p:spPr bwMode="auto">
          <a:xfrm>
            <a:off x="112452" y="3876085"/>
            <a:ext cx="2925064" cy="501446"/>
          </a:xfrm>
          <a:prstGeom prst="rect">
            <a:avLst/>
          </a:prstGeom>
          <a:noFill/>
        </p:spPr>
      </p:pic>
      <p:pic>
        <p:nvPicPr>
          <p:cNvPr id="1032" name="Picture 8" descr="C:\Users\Administrator\Desktop\timg.jpg"/>
          <p:cNvPicPr>
            <a:picLocks noChangeAspect="1" noChangeArrowheads="1"/>
          </p:cNvPicPr>
          <p:nvPr/>
        </p:nvPicPr>
        <p:blipFill>
          <a:blip r:embed="rId9" cstate="print"/>
          <a:srcRect t="18359" b="23047"/>
          <a:stretch>
            <a:fillRect/>
          </a:stretch>
        </p:blipFill>
        <p:spPr bwMode="auto">
          <a:xfrm>
            <a:off x="262489" y="2886051"/>
            <a:ext cx="2550022" cy="498061"/>
          </a:xfrm>
          <a:prstGeom prst="rect">
            <a:avLst/>
          </a:prstGeom>
          <a:noFill/>
        </p:spPr>
      </p:pic>
      <p:pic>
        <p:nvPicPr>
          <p:cNvPr id="1033" name="Picture 9" descr="C:\Users\Administrator\Desktop\timg.jpg"/>
          <p:cNvPicPr>
            <a:picLocks noChangeAspect="1" noChangeArrowheads="1"/>
          </p:cNvPicPr>
          <p:nvPr/>
        </p:nvPicPr>
        <p:blipFill>
          <a:blip r:embed="rId10" cstate="print"/>
          <a:srcRect t="41060" b="38079"/>
          <a:stretch>
            <a:fillRect/>
          </a:stretch>
        </p:blipFill>
        <p:spPr bwMode="auto">
          <a:xfrm>
            <a:off x="224954" y="4770139"/>
            <a:ext cx="3937587" cy="567673"/>
          </a:xfrm>
          <a:prstGeom prst="rect">
            <a:avLst/>
          </a:prstGeom>
          <a:noFill/>
        </p:spPr>
      </p:pic>
      <p:sp>
        <p:nvSpPr>
          <p:cNvPr id="14" name="矩形 13"/>
          <p:cNvSpPr/>
          <p:nvPr/>
        </p:nvSpPr>
        <p:spPr>
          <a:xfrm>
            <a:off x="6675220" y="2427921"/>
            <a:ext cx="1800039" cy="688911"/>
          </a:xfrm>
          <a:prstGeom prst="rect">
            <a:avLst/>
          </a:prstGeom>
        </p:spPr>
        <p:txBody>
          <a:bodyPr wrap="square" lIns="133604" tIns="66804" rIns="133604" bIns="66804">
            <a:spAutoFit/>
          </a:bodyPr>
          <a:lstStyle/>
          <a:p>
            <a:pPr>
              <a:lnSpc>
                <a:spcPct val="150000"/>
              </a:lnSpc>
            </a:pPr>
            <a:r>
              <a:rPr lang="zh-CN" altLang="en-US" sz="2400" b="1" dirty="0" smtClean="0">
                <a:solidFill>
                  <a:schemeClr val="bg1"/>
                </a:solidFill>
                <a:latin typeface="微软雅黑" pitchFamily="34" charset="-122"/>
                <a:ea typeface="微软雅黑" pitchFamily="34" charset="-122"/>
              </a:rPr>
              <a:t>保险公司</a:t>
            </a:r>
            <a:endParaRPr lang="en-US" altLang="zh-CN" sz="2400" b="1" dirty="0" smtClean="0">
              <a:solidFill>
                <a:schemeClr val="bg1"/>
              </a:solidFill>
              <a:latin typeface="微软雅黑" pitchFamily="34" charset="-122"/>
              <a:ea typeface="微软雅黑" pitchFamily="34" charset="-122"/>
            </a:endParaRPr>
          </a:p>
        </p:txBody>
      </p:sp>
      <p:sp>
        <p:nvSpPr>
          <p:cNvPr id="15" name="矩形 14"/>
          <p:cNvSpPr/>
          <p:nvPr/>
        </p:nvSpPr>
        <p:spPr>
          <a:xfrm>
            <a:off x="3681916" y="2875219"/>
            <a:ext cx="2137547" cy="688911"/>
          </a:xfrm>
          <a:prstGeom prst="rect">
            <a:avLst/>
          </a:prstGeom>
        </p:spPr>
        <p:txBody>
          <a:bodyPr wrap="square" lIns="133604" tIns="66804" rIns="133604" bIns="66804">
            <a:spAutoFit/>
          </a:bodyPr>
          <a:lstStyle/>
          <a:p>
            <a:pPr>
              <a:lnSpc>
                <a:spcPct val="150000"/>
              </a:lnSpc>
            </a:pPr>
            <a:r>
              <a:rPr lang="zh-CN" altLang="en-US" sz="2400" b="1" dirty="0" smtClean="0">
                <a:solidFill>
                  <a:schemeClr val="bg1"/>
                </a:solidFill>
                <a:latin typeface="微软雅黑" pitchFamily="34" charset="-122"/>
                <a:ea typeface="微软雅黑" pitchFamily="34" charset="-122"/>
              </a:rPr>
              <a:t>合作银行</a:t>
            </a:r>
            <a:endParaRPr lang="en-US" altLang="zh-CN" sz="2400" b="1" dirty="0" smtClean="0">
              <a:solidFill>
                <a:schemeClr val="bg1"/>
              </a:solidFill>
              <a:latin typeface="微软雅黑" pitchFamily="34" charset="-122"/>
              <a:ea typeface="微软雅黑" pitchFamily="34" charset="-122"/>
            </a:endParaRPr>
          </a:p>
        </p:txBody>
      </p:sp>
      <p:sp>
        <p:nvSpPr>
          <p:cNvPr id="16" name="矩形 15"/>
          <p:cNvSpPr/>
          <p:nvPr/>
        </p:nvSpPr>
        <p:spPr>
          <a:xfrm>
            <a:off x="8826414" y="4489876"/>
            <a:ext cx="2137547" cy="623636"/>
          </a:xfrm>
          <a:prstGeom prst="rect">
            <a:avLst/>
          </a:prstGeom>
        </p:spPr>
        <p:txBody>
          <a:bodyPr wrap="square" lIns="133604" tIns="66804" rIns="133604" bIns="66804">
            <a:spAutoFit/>
          </a:bodyPr>
          <a:lstStyle/>
          <a:p>
            <a:pPr>
              <a:lnSpc>
                <a:spcPct val="150000"/>
              </a:lnSpc>
            </a:pPr>
            <a:r>
              <a:rPr lang="zh-CN" altLang="en-US" sz="2400" b="1" dirty="0" smtClean="0">
                <a:solidFill>
                  <a:schemeClr val="bg1"/>
                </a:solidFill>
                <a:latin typeface="微软雅黑" pitchFamily="34" charset="-122"/>
                <a:ea typeface="微软雅黑" pitchFamily="34" charset="-122"/>
              </a:rPr>
              <a:t>基金公司</a:t>
            </a:r>
            <a:endParaRPr lang="en-US" altLang="zh-CN" sz="2400" b="1" dirty="0" smtClean="0">
              <a:solidFill>
                <a:schemeClr val="bg1"/>
              </a:solidFill>
              <a:latin typeface="微软雅黑" pitchFamily="34" charset="-122"/>
              <a:ea typeface="微软雅黑" pitchFamily="34" charset="-122"/>
            </a:endParaRPr>
          </a:p>
        </p:txBody>
      </p:sp>
      <p:sp>
        <p:nvSpPr>
          <p:cNvPr id="18" name="矩形 17"/>
          <p:cNvSpPr/>
          <p:nvPr/>
        </p:nvSpPr>
        <p:spPr>
          <a:xfrm>
            <a:off x="8100126" y="1096577"/>
            <a:ext cx="1575034" cy="573494"/>
          </a:xfrm>
          <a:prstGeom prst="rect">
            <a:avLst/>
          </a:prstGeom>
        </p:spPr>
        <p:txBody>
          <a:bodyPr wrap="square" lIns="133604" tIns="66804" rIns="133604" bIns="66804">
            <a:spAutoFit/>
          </a:bodyPr>
          <a:lstStyle/>
          <a:p>
            <a:pPr>
              <a:lnSpc>
                <a:spcPct val="150000"/>
              </a:lnSpc>
            </a:pPr>
            <a:r>
              <a:rPr lang="zh-CN" altLang="en-US" sz="1900" b="1" dirty="0" smtClean="0">
                <a:solidFill>
                  <a:schemeClr val="bg1"/>
                </a:solidFill>
                <a:latin typeface="微软雅黑" pitchFamily="34" charset="-122"/>
                <a:ea typeface="微软雅黑" pitchFamily="34" charset="-122"/>
              </a:rPr>
              <a:t>消费金融</a:t>
            </a:r>
            <a:endParaRPr lang="en-US" altLang="zh-CN" sz="1900" b="1" dirty="0" smtClean="0">
              <a:solidFill>
                <a:schemeClr val="bg1"/>
              </a:solidFill>
              <a:latin typeface="微软雅黑" pitchFamily="34" charset="-122"/>
              <a:ea typeface="微软雅黑" pitchFamily="34" charset="-122"/>
            </a:endParaRPr>
          </a:p>
        </p:txBody>
      </p:sp>
      <p:pic>
        <p:nvPicPr>
          <p:cNvPr id="2052" name="Picture 4" descr="C:\Users\Administrator\Desktop\logo.png"/>
          <p:cNvPicPr>
            <a:picLocks noChangeAspect="1" noChangeArrowheads="1"/>
          </p:cNvPicPr>
          <p:nvPr/>
        </p:nvPicPr>
        <p:blipFill>
          <a:blip r:embed="rId11" cstate="print"/>
          <a:srcRect/>
          <a:stretch>
            <a:fillRect/>
          </a:stretch>
        </p:blipFill>
        <p:spPr bwMode="auto">
          <a:xfrm>
            <a:off x="9599981" y="1137571"/>
            <a:ext cx="1350029" cy="452323"/>
          </a:xfrm>
          <a:prstGeom prst="rect">
            <a:avLst/>
          </a:prstGeom>
          <a:noFill/>
        </p:spPr>
      </p:pic>
      <p:pic>
        <p:nvPicPr>
          <p:cNvPr id="1026" name="Picture 2" descr="C:\Users\Administrator\Desktop\logo.png"/>
          <p:cNvPicPr>
            <a:picLocks noChangeAspect="1" noChangeArrowheads="1"/>
          </p:cNvPicPr>
          <p:nvPr/>
        </p:nvPicPr>
        <p:blipFill>
          <a:blip r:embed="rId12" cstate="print"/>
          <a:srcRect/>
          <a:stretch>
            <a:fillRect/>
          </a:stretch>
        </p:blipFill>
        <p:spPr bwMode="auto">
          <a:xfrm>
            <a:off x="9860702" y="1661238"/>
            <a:ext cx="3825083" cy="551822"/>
          </a:xfrm>
          <a:prstGeom prst="rect">
            <a:avLst/>
          </a:prstGeom>
          <a:noFill/>
        </p:spPr>
      </p:pic>
      <p:cxnSp>
        <p:nvCxnSpPr>
          <p:cNvPr id="20" name="直接连接符 19"/>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2" name="图片 2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23"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合作行业及客户</a:t>
            </a:r>
          </a:p>
        </p:txBody>
      </p:sp>
      <p:sp>
        <p:nvSpPr>
          <p:cNvPr id="24"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12</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09697" y="404586"/>
            <a:ext cx="1220604" cy="646331"/>
          </a:xfrm>
          <a:prstGeom prst="rect">
            <a:avLst/>
          </a:prstGeom>
          <a:noFill/>
        </p:spPr>
        <p:txBody>
          <a:bodyPr wrap="square" rtlCol="0">
            <a:spAutoFit/>
          </a:bodyPr>
          <a:lstStyle/>
          <a:p>
            <a:pPr algn="ctr"/>
            <a:r>
              <a:rPr lang="zh-CN" altLang="en-US" sz="3600" b="1" dirty="0">
                <a:solidFill>
                  <a:srgbClr val="002060"/>
                </a:solidFill>
                <a:latin typeface="微软雅黑" panose="020B0503020204020204" pitchFamily="34" charset="-122"/>
                <a:ea typeface="微软雅黑" panose="020B0503020204020204" pitchFamily="34" charset="-122"/>
              </a:rPr>
              <a:t>目录</a:t>
            </a:r>
          </a:p>
        </p:txBody>
      </p:sp>
      <p:cxnSp>
        <p:nvCxnSpPr>
          <p:cNvPr id="3" name="直接连接符 2"/>
          <p:cNvCxnSpPr/>
          <p:nvPr/>
        </p:nvCxnSpPr>
        <p:spPr>
          <a:xfrm>
            <a:off x="3689155" y="505873"/>
            <a:ext cx="0" cy="442217"/>
          </a:xfrm>
          <a:prstGeom prst="line">
            <a:avLst/>
          </a:prstGeom>
          <a:ln w="28575">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3744013" y="464733"/>
            <a:ext cx="1961196" cy="557717"/>
          </a:xfrm>
          <a:prstGeom prst="rect">
            <a:avLst/>
          </a:prstGeom>
          <a:noFill/>
        </p:spPr>
        <p:txBody>
          <a:bodyPr wrap="square" rtlCol="0">
            <a:spAutoFit/>
          </a:bodyPr>
          <a:lstStyle/>
          <a:p>
            <a:r>
              <a:rPr lang="en-US" altLang="zh-CN" sz="3025" dirty="0">
                <a:solidFill>
                  <a:srgbClr val="002060"/>
                </a:solidFill>
              </a:rPr>
              <a:t>contents</a:t>
            </a:r>
            <a:endParaRPr lang="zh-CN" altLang="en-US" sz="3025" dirty="0">
              <a:solidFill>
                <a:srgbClr val="002060"/>
              </a:solidFill>
            </a:endParaRPr>
          </a:p>
        </p:txBody>
      </p:sp>
      <p:grpSp>
        <p:nvGrpSpPr>
          <p:cNvPr id="5" name="组合 4"/>
          <p:cNvGrpSpPr/>
          <p:nvPr/>
        </p:nvGrpSpPr>
        <p:grpSpPr>
          <a:xfrm>
            <a:off x="1439954" y="298837"/>
            <a:ext cx="1069744" cy="880375"/>
            <a:chOff x="-23530" y="2881356"/>
            <a:chExt cx="3348000" cy="931705"/>
          </a:xfrm>
        </p:grpSpPr>
        <p:sp>
          <p:nvSpPr>
            <p:cNvPr id="6" name="矩形 5"/>
            <p:cNvSpPr/>
            <p:nvPr/>
          </p:nvSpPr>
          <p:spPr>
            <a:xfrm>
              <a:off x="-23530" y="2881356"/>
              <a:ext cx="3348000" cy="2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7" name="矩形 6"/>
            <p:cNvSpPr/>
            <p:nvPr/>
          </p:nvSpPr>
          <p:spPr>
            <a:xfrm>
              <a:off x="-23530" y="3119924"/>
              <a:ext cx="3348000" cy="216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8" name="矩形 7"/>
            <p:cNvSpPr/>
            <p:nvPr/>
          </p:nvSpPr>
          <p:spPr>
            <a:xfrm>
              <a:off x="-23530" y="3358492"/>
              <a:ext cx="3348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矩形 8"/>
            <p:cNvSpPr/>
            <p:nvPr/>
          </p:nvSpPr>
          <p:spPr>
            <a:xfrm>
              <a:off x="-23530" y="3597061"/>
              <a:ext cx="3348000" cy="216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grpSp>
      <p:cxnSp>
        <p:nvCxnSpPr>
          <p:cNvPr id="10" name="直接连接符 9"/>
          <p:cNvCxnSpPr/>
          <p:nvPr/>
        </p:nvCxnSpPr>
        <p:spPr>
          <a:xfrm>
            <a:off x="5581772" y="741010"/>
            <a:ext cx="7381617" cy="86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283097" y="1333727"/>
            <a:ext cx="2274746" cy="584775"/>
          </a:xfrm>
          <a:prstGeom prst="rect">
            <a:avLst/>
          </a:prstGeom>
          <a:noFill/>
        </p:spPr>
        <p:txBody>
          <a:bodyPr wrap="square" rtlCol="0">
            <a:spAutoFit/>
          </a:bodyPr>
          <a:lstStyle/>
          <a:p>
            <a:pPr algn="r"/>
            <a:r>
              <a:rPr lang="zh-CN" altLang="en-US" sz="3200" b="1" dirty="0" smtClean="0">
                <a:solidFill>
                  <a:schemeClr val="accent4">
                    <a:lumMod val="75000"/>
                  </a:schemeClr>
                </a:solidFill>
                <a:latin typeface="微软雅黑" panose="020B0503020204020204" pitchFamily="34" charset="-122"/>
                <a:ea typeface="微软雅黑" panose="020B0503020204020204" pitchFamily="34" charset="-122"/>
              </a:rPr>
              <a:t>经营概况</a:t>
            </a:r>
            <a:endParaRPr lang="zh-CN" altLang="en-US" sz="32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907601" y="1827522"/>
            <a:ext cx="3633468" cy="452432"/>
          </a:xfrm>
          <a:prstGeom prst="rect">
            <a:avLst/>
          </a:prstGeom>
          <a:noFill/>
        </p:spPr>
        <p:txBody>
          <a:bodyPr wrap="square" rtlCol="0">
            <a:spAutoFit/>
          </a:bodyPr>
          <a:lstStyle/>
          <a:p>
            <a:pPr algn="r">
              <a:lnSpc>
                <a:spcPct val="130000"/>
              </a:lnSpc>
            </a:pPr>
            <a:r>
              <a:rPr lang="zh-CN" altLang="en-US" b="1" dirty="0">
                <a:solidFill>
                  <a:schemeClr val="bg2">
                    <a:lumMod val="10000"/>
                  </a:schemeClr>
                </a:solidFill>
                <a:latin typeface="微软雅黑" panose="020B0503020204020204" pitchFamily="34" charset="-122"/>
                <a:ea typeface="微软雅黑" panose="020B0503020204020204" pitchFamily="34" charset="-122"/>
              </a:rPr>
              <a:t>兴业</a:t>
            </a: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银行情况介绍</a:t>
            </a:r>
            <a:endParaRPr lang="zh-CN" altLang="en-US"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266322" y="2538457"/>
            <a:ext cx="2274746" cy="584775"/>
          </a:xfrm>
          <a:prstGeom prst="rect">
            <a:avLst/>
          </a:prstGeom>
          <a:noFill/>
        </p:spPr>
        <p:txBody>
          <a:bodyPr wrap="square" rtlCol="0">
            <a:spAutoFit/>
          </a:bodyPr>
          <a:lstStyle/>
          <a:p>
            <a:pPr algn="r"/>
            <a:r>
              <a:rPr lang="zh-CN" sz="3200" b="1" dirty="0" smtClean="0">
                <a:solidFill>
                  <a:schemeClr val="accent1">
                    <a:lumMod val="75000"/>
                  </a:schemeClr>
                </a:solidFill>
                <a:latin typeface="微软雅黑" panose="020B0503020204020204" pitchFamily="34" charset="-122"/>
                <a:ea typeface="微软雅黑" panose="020B0503020204020204" pitchFamily="34" charset="-122"/>
              </a:rPr>
              <a:t>合作</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情况</a:t>
            </a:r>
            <a:endParaRPr lang="zh-CN"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907602" y="3032252"/>
            <a:ext cx="3639060" cy="452432"/>
          </a:xfrm>
          <a:prstGeom prst="rect">
            <a:avLst/>
          </a:prstGeom>
          <a:noFill/>
        </p:spPr>
        <p:txBody>
          <a:bodyPr wrap="square" rtlCol="0">
            <a:spAutoFit/>
          </a:bodyPr>
          <a:lstStyle/>
          <a:p>
            <a:pPr algn="r">
              <a:lnSpc>
                <a:spcPct val="130000"/>
              </a:lnSpc>
            </a:pPr>
            <a:r>
              <a:rPr lang="zh-CN" altLang="en-US" b="1" dirty="0" smtClean="0">
                <a:solidFill>
                  <a:schemeClr val="bg2">
                    <a:lumMod val="10000"/>
                  </a:schemeClr>
                </a:solidFill>
                <a:latin typeface="微软雅黑" panose="020B0503020204020204" pitchFamily="34" charset="-122"/>
                <a:ea typeface="微软雅黑" panose="020B0503020204020204" pitchFamily="34" charset="-122"/>
              </a:rPr>
              <a:t>兴业银行银保业务合作情况</a:t>
            </a:r>
            <a:endParaRPr lang="zh-CN" altLang="en-US"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8301409" y="3843606"/>
            <a:ext cx="2274746" cy="584775"/>
          </a:xfrm>
          <a:prstGeom prst="rect">
            <a:avLst/>
          </a:prstGeom>
          <a:noFill/>
        </p:spPr>
        <p:txBody>
          <a:bodyPr wrap="square" rtlCol="0">
            <a:spAutoFit/>
          </a:bodyPr>
          <a:lstStyle/>
          <a:p>
            <a:pPr algn="r"/>
            <a:r>
              <a:rPr lang="zh-CN" altLang="en-US" sz="3200" b="1" dirty="0" smtClean="0">
                <a:solidFill>
                  <a:srgbClr val="0070C0"/>
                </a:solidFill>
                <a:latin typeface="微软雅黑" panose="020B0503020204020204" pitchFamily="34" charset="-122"/>
                <a:ea typeface="微软雅黑" panose="020B0503020204020204" pitchFamily="34" charset="-122"/>
              </a:rPr>
              <a:t>产品介绍</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913195" y="4336132"/>
            <a:ext cx="3644651" cy="417358"/>
          </a:xfrm>
          <a:prstGeom prst="rect">
            <a:avLst/>
          </a:prstGeom>
          <a:noFill/>
        </p:spPr>
        <p:txBody>
          <a:bodyPr wrap="square" rtlCol="0">
            <a:spAutoFit/>
          </a:bodyPr>
          <a:lstStyle/>
          <a:p>
            <a:pPr algn="r">
              <a:lnSpc>
                <a:spcPct val="130000"/>
              </a:lnSpc>
            </a:pPr>
            <a:r>
              <a:rPr lang="zh-CN" altLang="en-US" b="1" dirty="0" smtClean="0">
                <a:latin typeface="微软雅黑" panose="020B0503020204020204" pitchFamily="34" charset="-122"/>
                <a:ea typeface="微软雅黑" panose="020B0503020204020204" pitchFamily="34" charset="-122"/>
              </a:rPr>
              <a:t>汇收付产品情况介绍</a:t>
            </a:r>
            <a:endParaRPr lang="zh-CN" altLang="en-US"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8301409" y="5048338"/>
            <a:ext cx="2274746" cy="584775"/>
          </a:xfrm>
          <a:prstGeom prst="rect">
            <a:avLst/>
          </a:prstGeom>
          <a:noFill/>
        </p:spPr>
        <p:txBody>
          <a:bodyPr wrap="square" rtlCol="0">
            <a:spAutoFit/>
          </a:bodyPr>
          <a:lstStyle/>
          <a:p>
            <a:pPr algn="r"/>
            <a:r>
              <a:rPr lang="zh-CN" altLang="en-US" sz="3200" b="1" dirty="0" smtClean="0">
                <a:solidFill>
                  <a:srgbClr val="55B2A0"/>
                </a:solidFill>
                <a:latin typeface="微软雅黑" panose="020B0503020204020204" pitchFamily="34" charset="-122"/>
                <a:ea typeface="微软雅黑" panose="020B0503020204020204" pitchFamily="34" charset="-122"/>
              </a:rPr>
              <a:t>其他服务</a:t>
            </a:r>
            <a:endParaRPr lang="zh-CN" altLang="en-US" sz="3200" b="1" dirty="0">
              <a:solidFill>
                <a:srgbClr val="55B2A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907603" y="5579222"/>
            <a:ext cx="3650243" cy="452432"/>
          </a:xfrm>
          <a:prstGeom prst="rect">
            <a:avLst/>
          </a:prstGeom>
          <a:noFill/>
        </p:spPr>
        <p:txBody>
          <a:bodyPr wrap="square" rtlCol="0">
            <a:spAutoFit/>
          </a:bodyPr>
          <a:lstStyle/>
          <a:p>
            <a:pPr algn="r">
              <a:lnSpc>
                <a:spcPct val="130000"/>
              </a:lnSpc>
            </a:pPr>
            <a:r>
              <a:rPr lang="zh-CN" altLang="en-US" b="1" dirty="0" smtClean="0">
                <a:latin typeface="微软雅黑" panose="020B0503020204020204" pitchFamily="34" charset="-122"/>
                <a:ea typeface="微软雅黑" panose="020B0503020204020204" pitchFamily="34" charset="-122"/>
              </a:rPr>
              <a:t>其他银保增值服务</a:t>
            </a:r>
            <a:endParaRPr lang="zh-CN" altLang="en-US" b="1"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0659792" y="2655690"/>
            <a:ext cx="731020" cy="731023"/>
            <a:chOff x="9757400" y="2810523"/>
            <a:chExt cx="773643" cy="773645"/>
          </a:xfrm>
        </p:grpSpPr>
        <p:sp>
          <p:nvSpPr>
            <p:cNvPr id="20" name="泪滴形 19"/>
            <p:cNvSpPr/>
            <p:nvPr/>
          </p:nvSpPr>
          <p:spPr>
            <a:xfrm>
              <a:off x="9757400" y="2810523"/>
              <a:ext cx="773643" cy="773643"/>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1" name="图片 20"/>
            <p:cNvPicPr>
              <a:picLocks noChangeAspect="1"/>
            </p:cNvPicPr>
            <p:nvPr/>
          </p:nvPicPr>
          <p:blipFill>
            <a:blip r:embed="rId2" cstate="print">
              <a:duotone>
                <a:prstClr val="black"/>
                <a:schemeClr val="accent1">
                  <a:tint val="45000"/>
                  <a:satMod val="400000"/>
                </a:schemeClr>
              </a:duotone>
            </a:blip>
            <a:srcRect r="15712" b="16961"/>
            <a:stretch>
              <a:fillRect/>
            </a:stretch>
          </p:blipFill>
          <p:spPr>
            <a:xfrm>
              <a:off x="9827047" y="2834919"/>
              <a:ext cx="703996" cy="749249"/>
            </a:xfrm>
            <a:custGeom>
              <a:avLst/>
              <a:gdLst>
                <a:gd name="connsiteX0" fmla="*/ 185946 w 703996"/>
                <a:gd name="connsiteY0" fmla="*/ 0 h 749249"/>
                <a:gd name="connsiteX1" fmla="*/ 703996 w 703996"/>
                <a:gd name="connsiteY1" fmla="*/ 0 h 749249"/>
                <a:gd name="connsiteX2" fmla="*/ 703996 w 703996"/>
                <a:gd name="connsiteY2" fmla="*/ 362427 h 749249"/>
                <a:gd name="connsiteX3" fmla="*/ 317174 w 703996"/>
                <a:gd name="connsiteY3" fmla="*/ 749249 h 749249"/>
                <a:gd name="connsiteX4" fmla="*/ 43650 w 703996"/>
                <a:gd name="connsiteY4" fmla="*/ 635952 h 749249"/>
                <a:gd name="connsiteX5" fmla="*/ 0 w 703996"/>
                <a:gd name="connsiteY5" fmla="*/ 583048 h 749249"/>
                <a:gd name="connsiteX6" fmla="*/ 0 w 703996"/>
                <a:gd name="connsiteY6" fmla="*/ 141808 h 749249"/>
                <a:gd name="connsiteX7" fmla="*/ 43651 w 703996"/>
                <a:gd name="connsiteY7" fmla="*/ 88903 h 749249"/>
                <a:gd name="connsiteX8" fmla="*/ 166606 w 703996"/>
                <a:gd name="connsiteY8" fmla="*/ 6004 h 74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996" h="749249">
                  <a:moveTo>
                    <a:pt x="185946" y="0"/>
                  </a:moveTo>
                  <a:lnTo>
                    <a:pt x="703996" y="0"/>
                  </a:lnTo>
                  <a:lnTo>
                    <a:pt x="703996" y="362427"/>
                  </a:lnTo>
                  <a:cubicBezTo>
                    <a:pt x="703996" y="576063"/>
                    <a:pt x="530810" y="749249"/>
                    <a:pt x="317174" y="749249"/>
                  </a:cubicBezTo>
                  <a:cubicBezTo>
                    <a:pt x="210356" y="749249"/>
                    <a:pt x="113651" y="705953"/>
                    <a:pt x="43650" y="635952"/>
                  </a:cubicBezTo>
                  <a:lnTo>
                    <a:pt x="0" y="583048"/>
                  </a:lnTo>
                  <a:lnTo>
                    <a:pt x="0" y="141808"/>
                  </a:lnTo>
                  <a:lnTo>
                    <a:pt x="43651" y="88903"/>
                  </a:lnTo>
                  <a:cubicBezTo>
                    <a:pt x="78651" y="53902"/>
                    <a:pt x="120328" y="25578"/>
                    <a:pt x="166606" y="6004"/>
                  </a:cubicBezTo>
                  <a:close/>
                </a:path>
              </a:pathLst>
            </a:custGeom>
            <a:solidFill>
              <a:schemeClr val="accent1">
                <a:lumMod val="75000"/>
              </a:schemeClr>
            </a:solidFill>
          </p:spPr>
        </p:pic>
      </p:grpSp>
      <p:grpSp>
        <p:nvGrpSpPr>
          <p:cNvPr id="22" name="组合 21"/>
          <p:cNvGrpSpPr/>
          <p:nvPr/>
        </p:nvGrpSpPr>
        <p:grpSpPr>
          <a:xfrm>
            <a:off x="10665385" y="3881666"/>
            <a:ext cx="731020" cy="731023"/>
            <a:chOff x="9763318" y="4107986"/>
            <a:chExt cx="773643" cy="773645"/>
          </a:xfrm>
          <a:solidFill>
            <a:schemeClr val="accent5">
              <a:lumMod val="60000"/>
              <a:lumOff val="40000"/>
            </a:schemeClr>
          </a:solidFill>
        </p:grpSpPr>
        <p:sp>
          <p:nvSpPr>
            <p:cNvPr id="23" name="泪滴形 22"/>
            <p:cNvSpPr/>
            <p:nvPr/>
          </p:nvSpPr>
          <p:spPr>
            <a:xfrm>
              <a:off x="9763318" y="4107986"/>
              <a:ext cx="773643" cy="77364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4" name="图片 23"/>
            <p:cNvPicPr>
              <a:picLocks noChangeAspect="1"/>
            </p:cNvPicPr>
            <p:nvPr/>
          </p:nvPicPr>
          <p:blipFill>
            <a:blip r:embed="rId3" cstate="print">
              <a:duotone>
                <a:schemeClr val="accent5">
                  <a:shade val="45000"/>
                  <a:satMod val="135000"/>
                </a:schemeClr>
                <a:prstClr val="white"/>
              </a:duotone>
            </a:blip>
            <a:srcRect r="14746" b="21894"/>
            <a:stretch>
              <a:fillRect/>
            </a:stretch>
          </p:blipFill>
          <p:spPr>
            <a:xfrm>
              <a:off x="9830095" y="4176890"/>
              <a:ext cx="706866" cy="704741"/>
            </a:xfrm>
            <a:custGeom>
              <a:avLst/>
              <a:gdLst>
                <a:gd name="connsiteX0" fmla="*/ 100327 w 706866"/>
                <a:gd name="connsiteY0" fmla="*/ 0 h 704741"/>
                <a:gd name="connsiteX1" fmla="*/ 706866 w 706866"/>
                <a:gd name="connsiteY1" fmla="*/ 0 h 704741"/>
                <a:gd name="connsiteX2" fmla="*/ 706866 w 706866"/>
                <a:gd name="connsiteY2" fmla="*/ 317919 h 704741"/>
                <a:gd name="connsiteX3" fmla="*/ 320044 w 706866"/>
                <a:gd name="connsiteY3" fmla="*/ 704741 h 704741"/>
                <a:gd name="connsiteX4" fmla="*/ 46520 w 706866"/>
                <a:gd name="connsiteY4" fmla="*/ 591444 h 704741"/>
                <a:gd name="connsiteX5" fmla="*/ 0 w 706866"/>
                <a:gd name="connsiteY5" fmla="*/ 535062 h 704741"/>
                <a:gd name="connsiteX6" fmla="*/ 0 w 706866"/>
                <a:gd name="connsiteY6" fmla="*/ 100778 h 704741"/>
                <a:gd name="connsiteX7" fmla="*/ 46521 w 706866"/>
                <a:gd name="connsiteY7" fmla="*/ 44395 h 70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6866" h="704741">
                  <a:moveTo>
                    <a:pt x="100327" y="0"/>
                  </a:moveTo>
                  <a:lnTo>
                    <a:pt x="706866" y="0"/>
                  </a:lnTo>
                  <a:lnTo>
                    <a:pt x="706866" y="317919"/>
                  </a:lnTo>
                  <a:cubicBezTo>
                    <a:pt x="706866" y="531555"/>
                    <a:pt x="533680" y="704741"/>
                    <a:pt x="320044" y="704741"/>
                  </a:cubicBezTo>
                  <a:cubicBezTo>
                    <a:pt x="213226" y="704741"/>
                    <a:pt x="116521" y="661445"/>
                    <a:pt x="46520" y="591444"/>
                  </a:cubicBezTo>
                  <a:lnTo>
                    <a:pt x="0" y="535062"/>
                  </a:lnTo>
                  <a:lnTo>
                    <a:pt x="0" y="100778"/>
                  </a:lnTo>
                  <a:lnTo>
                    <a:pt x="46521" y="44395"/>
                  </a:lnTo>
                  <a:close/>
                </a:path>
              </a:pathLst>
            </a:custGeom>
            <a:grpFill/>
          </p:spPr>
        </p:pic>
      </p:grpSp>
      <p:grpSp>
        <p:nvGrpSpPr>
          <p:cNvPr id="25" name="组合 24"/>
          <p:cNvGrpSpPr/>
          <p:nvPr/>
        </p:nvGrpSpPr>
        <p:grpSpPr>
          <a:xfrm>
            <a:off x="10670975" y="5107656"/>
            <a:ext cx="731020" cy="731023"/>
            <a:chOff x="9769236" y="5405450"/>
            <a:chExt cx="773643" cy="773645"/>
          </a:xfrm>
          <a:solidFill>
            <a:schemeClr val="accent1">
              <a:lumMod val="60000"/>
              <a:lumOff val="40000"/>
            </a:schemeClr>
          </a:solidFill>
        </p:grpSpPr>
        <p:sp>
          <p:nvSpPr>
            <p:cNvPr id="26" name="泪滴形 25"/>
            <p:cNvSpPr/>
            <p:nvPr/>
          </p:nvSpPr>
          <p:spPr>
            <a:xfrm>
              <a:off x="9769236" y="5405450"/>
              <a:ext cx="773643" cy="77364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7" name="图片 26"/>
            <p:cNvPicPr>
              <a:picLocks noChangeAspect="1"/>
            </p:cNvPicPr>
            <p:nvPr/>
          </p:nvPicPr>
          <p:blipFill>
            <a:blip r:embed="rId4" cstate="print"/>
            <a:srcRect r="15315" b="18906"/>
            <a:stretch>
              <a:fillRect/>
            </a:stretch>
          </p:blipFill>
          <p:spPr>
            <a:xfrm>
              <a:off x="9830407" y="5452340"/>
              <a:ext cx="712472" cy="726755"/>
            </a:xfrm>
            <a:custGeom>
              <a:avLst/>
              <a:gdLst>
                <a:gd name="connsiteX0" fmla="*/ 144701 w 712472"/>
                <a:gd name="connsiteY0" fmla="*/ 0 h 726755"/>
                <a:gd name="connsiteX1" fmla="*/ 712472 w 712472"/>
                <a:gd name="connsiteY1" fmla="*/ 0 h 726755"/>
                <a:gd name="connsiteX2" fmla="*/ 712472 w 712472"/>
                <a:gd name="connsiteY2" fmla="*/ 339933 h 726755"/>
                <a:gd name="connsiteX3" fmla="*/ 325650 w 712472"/>
                <a:gd name="connsiteY3" fmla="*/ 726755 h 726755"/>
                <a:gd name="connsiteX4" fmla="*/ 4891 w 712472"/>
                <a:gd name="connsiteY4" fmla="*/ 556209 h 726755"/>
                <a:gd name="connsiteX5" fmla="*/ 0 w 712472"/>
                <a:gd name="connsiteY5" fmla="*/ 547198 h 726755"/>
                <a:gd name="connsiteX6" fmla="*/ 0 w 712472"/>
                <a:gd name="connsiteY6" fmla="*/ 132670 h 726755"/>
                <a:gd name="connsiteX7" fmla="*/ 4892 w 712472"/>
                <a:gd name="connsiteY7" fmla="*/ 123657 h 726755"/>
                <a:gd name="connsiteX8" fmla="*/ 109375 w 712472"/>
                <a:gd name="connsiteY8" fmla="*/ 19174 h 726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72" h="726755">
                  <a:moveTo>
                    <a:pt x="144701" y="0"/>
                  </a:moveTo>
                  <a:lnTo>
                    <a:pt x="712472" y="0"/>
                  </a:lnTo>
                  <a:lnTo>
                    <a:pt x="712472" y="339933"/>
                  </a:lnTo>
                  <a:cubicBezTo>
                    <a:pt x="712472" y="553569"/>
                    <a:pt x="539286" y="726755"/>
                    <a:pt x="325650" y="726755"/>
                  </a:cubicBezTo>
                  <a:cubicBezTo>
                    <a:pt x="192128" y="726755"/>
                    <a:pt x="74406" y="659104"/>
                    <a:pt x="4891" y="556209"/>
                  </a:cubicBezTo>
                  <a:lnTo>
                    <a:pt x="0" y="547198"/>
                  </a:lnTo>
                  <a:lnTo>
                    <a:pt x="0" y="132670"/>
                  </a:lnTo>
                  <a:lnTo>
                    <a:pt x="4892" y="123657"/>
                  </a:lnTo>
                  <a:cubicBezTo>
                    <a:pt x="32698" y="82499"/>
                    <a:pt x="68217" y="46980"/>
                    <a:pt x="109375" y="19174"/>
                  </a:cubicBezTo>
                  <a:close/>
                </a:path>
              </a:pathLst>
            </a:custGeom>
            <a:grpFill/>
          </p:spPr>
        </p:pic>
      </p:grpSp>
      <p:grpSp>
        <p:nvGrpSpPr>
          <p:cNvPr id="28" name="组合 27"/>
          <p:cNvGrpSpPr/>
          <p:nvPr/>
        </p:nvGrpSpPr>
        <p:grpSpPr>
          <a:xfrm>
            <a:off x="10654199" y="1429701"/>
            <a:ext cx="731020" cy="731022"/>
            <a:chOff x="9751482" y="1513060"/>
            <a:chExt cx="773643" cy="773644"/>
          </a:xfrm>
          <a:solidFill>
            <a:schemeClr val="accent4">
              <a:lumMod val="75000"/>
            </a:schemeClr>
          </a:solidFill>
        </p:grpSpPr>
        <p:sp>
          <p:nvSpPr>
            <p:cNvPr id="29" name="泪滴形 28"/>
            <p:cNvSpPr/>
            <p:nvPr/>
          </p:nvSpPr>
          <p:spPr>
            <a:xfrm>
              <a:off x="9751482" y="1513060"/>
              <a:ext cx="773643" cy="77364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30" name="图片 29"/>
            <p:cNvPicPr>
              <a:picLocks noChangeAspect="1"/>
            </p:cNvPicPr>
            <p:nvPr/>
          </p:nvPicPr>
          <p:blipFill>
            <a:blip r:embed="rId5" cstate="print">
              <a:duotone>
                <a:prstClr val="black"/>
                <a:schemeClr val="accent4">
                  <a:tint val="45000"/>
                  <a:satMod val="400000"/>
                </a:schemeClr>
              </a:duotone>
            </a:blip>
            <a:srcRect t="423" r="18214" b="18231"/>
            <a:stretch>
              <a:fillRect/>
            </a:stretch>
          </p:blipFill>
          <p:spPr>
            <a:xfrm>
              <a:off x="9926789" y="1513060"/>
              <a:ext cx="598336" cy="773644"/>
            </a:xfrm>
            <a:custGeom>
              <a:avLst/>
              <a:gdLst>
                <a:gd name="connsiteX0" fmla="*/ 211515 w 598336"/>
                <a:gd name="connsiteY0" fmla="*/ 0 h 773644"/>
                <a:gd name="connsiteX1" fmla="*/ 598336 w 598336"/>
                <a:gd name="connsiteY1" fmla="*/ 0 h 773644"/>
                <a:gd name="connsiteX2" fmla="*/ 598336 w 598336"/>
                <a:gd name="connsiteY2" fmla="*/ 386822 h 773644"/>
                <a:gd name="connsiteX3" fmla="*/ 211514 w 598336"/>
                <a:gd name="connsiteY3" fmla="*/ 773644 h 773644"/>
                <a:gd name="connsiteX4" fmla="*/ 60945 w 598336"/>
                <a:gd name="connsiteY4" fmla="*/ 743246 h 773644"/>
                <a:gd name="connsiteX5" fmla="*/ 0 w 598336"/>
                <a:gd name="connsiteY5" fmla="*/ 710166 h 773644"/>
                <a:gd name="connsiteX6" fmla="*/ 0 w 598336"/>
                <a:gd name="connsiteY6" fmla="*/ 63479 h 773644"/>
                <a:gd name="connsiteX7" fmla="*/ 60946 w 598336"/>
                <a:gd name="connsiteY7" fmla="*/ 30398 h 773644"/>
                <a:gd name="connsiteX8" fmla="*/ 211515 w 598336"/>
                <a:gd name="connsiteY8" fmla="*/ 0 h 77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336" h="773644">
                  <a:moveTo>
                    <a:pt x="211515" y="0"/>
                  </a:moveTo>
                  <a:lnTo>
                    <a:pt x="598336" y="0"/>
                  </a:lnTo>
                  <a:lnTo>
                    <a:pt x="598336" y="386822"/>
                  </a:lnTo>
                  <a:cubicBezTo>
                    <a:pt x="598336" y="600458"/>
                    <a:pt x="425150" y="773644"/>
                    <a:pt x="211514" y="773644"/>
                  </a:cubicBezTo>
                  <a:cubicBezTo>
                    <a:pt x="158105" y="773644"/>
                    <a:pt x="107224" y="762820"/>
                    <a:pt x="60945" y="743246"/>
                  </a:cubicBezTo>
                  <a:lnTo>
                    <a:pt x="0" y="710166"/>
                  </a:lnTo>
                  <a:lnTo>
                    <a:pt x="0" y="63479"/>
                  </a:lnTo>
                  <a:lnTo>
                    <a:pt x="60946" y="30398"/>
                  </a:lnTo>
                  <a:cubicBezTo>
                    <a:pt x="107225" y="10824"/>
                    <a:pt x="158106" y="0"/>
                    <a:pt x="211515" y="0"/>
                  </a:cubicBezTo>
                  <a:close/>
                </a:path>
              </a:pathLst>
            </a:custGeom>
            <a:grpFill/>
          </p:spPr>
        </p:pic>
      </p:grpSp>
      <p:pic>
        <p:nvPicPr>
          <p:cNvPr id="31" name="图片 30"/>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313644" y="5450071"/>
            <a:ext cx="2897748" cy="600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50" fill="hold"/>
                                        <p:tgtEl>
                                          <p:spTgt spid="2"/>
                                        </p:tgtEl>
                                        <p:attrNameLst>
                                          <p:attrName>ppt_x</p:attrName>
                                        </p:attrNameLst>
                                      </p:cBhvr>
                                      <p:tavLst>
                                        <p:tav tm="0">
                                          <p:val>
                                            <p:strVal val="#ppt_x"/>
                                          </p:val>
                                        </p:tav>
                                        <p:tav tm="100000">
                                          <p:val>
                                            <p:strVal val="#ppt_x"/>
                                          </p:val>
                                        </p:tav>
                                      </p:tavLst>
                                    </p:anim>
                                    <p:anim calcmode="lin" valueType="num">
                                      <p:cBhvr additive="base">
                                        <p:cTn id="13" dur="250" fill="hold"/>
                                        <p:tgtEl>
                                          <p:spTgt spid="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250"/>
                                        <p:tgtEl>
                                          <p:spTgt spid="3"/>
                                        </p:tgtEl>
                                      </p:cBhvr>
                                    </p:animEffect>
                                  </p:childTnLst>
                                </p:cTn>
                              </p:par>
                            </p:childTnLst>
                          </p:cTn>
                        </p:par>
                        <p:par>
                          <p:cTn id="18" fill="hold">
                            <p:stCondLst>
                              <p:cond delay="1500"/>
                            </p:stCondLst>
                            <p:childTnLst>
                              <p:par>
                                <p:cTn id="19" presetID="10" presetClass="entr" presetSubtype="0"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1600"/>
                            </p:stCondLst>
                            <p:childTnLst>
                              <p:par>
                                <p:cTn id="23" presetID="2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42"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1000"/>
                                        <p:tgtEl>
                                          <p:spTgt spid="17"/>
                                        </p:tgtEl>
                                      </p:cBhvr>
                                    </p:animEffect>
                                    <p:anim calcmode="lin" valueType="num">
                                      <p:cBhvr>
                                        <p:cTn id="79" dur="1000" fill="hold"/>
                                        <p:tgtEl>
                                          <p:spTgt spid="17"/>
                                        </p:tgtEl>
                                        <p:attrNameLst>
                                          <p:attrName>ppt_x</p:attrName>
                                        </p:attrNameLst>
                                      </p:cBhvr>
                                      <p:tavLst>
                                        <p:tav tm="0">
                                          <p:val>
                                            <p:strVal val="#ppt_x"/>
                                          </p:val>
                                        </p:tav>
                                        <p:tav tm="100000">
                                          <p:val>
                                            <p:strVal val="#ppt_x"/>
                                          </p:val>
                                        </p:tav>
                                      </p:tavLst>
                                    </p:anim>
                                    <p:anim calcmode="lin" valueType="num">
                                      <p:cBhvr>
                                        <p:cTn id="80" dur="1000" fill="hold"/>
                                        <p:tgtEl>
                                          <p:spTgt spid="1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1000"/>
                                        <p:tgtEl>
                                          <p:spTgt spid="18"/>
                                        </p:tgtEl>
                                      </p:cBhvr>
                                    </p:animEffect>
                                    <p:anim calcmode="lin" valueType="num">
                                      <p:cBhvr>
                                        <p:cTn id="84" dur="1000" fill="hold"/>
                                        <p:tgtEl>
                                          <p:spTgt spid="18"/>
                                        </p:tgtEl>
                                        <p:attrNameLst>
                                          <p:attrName>ppt_x</p:attrName>
                                        </p:attrNameLst>
                                      </p:cBhvr>
                                      <p:tavLst>
                                        <p:tav tm="0">
                                          <p:val>
                                            <p:strVal val="#ppt_x"/>
                                          </p:val>
                                        </p:tav>
                                        <p:tav tm="100000">
                                          <p:val>
                                            <p:strVal val="#ppt_x"/>
                                          </p:val>
                                        </p:tav>
                                      </p:tavLst>
                                    </p:anim>
                                    <p:anim calcmode="lin" valueType="num">
                                      <p:cBhvr>
                                        <p:cTn id="8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P spid="12" grpId="0"/>
      <p:bldP spid="13" grpId="0"/>
      <p:bldP spid="14" grpId="0"/>
      <p:bldP spid="15" grpId="0"/>
      <p:bldP spid="16" grpId="0"/>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H="1">
            <a:off x="3993675" y="-4204810"/>
            <a:ext cx="6514528" cy="14914008"/>
          </a:xfrm>
          <a:custGeom>
            <a:avLst/>
            <a:gdLst>
              <a:gd name="connsiteX0" fmla="*/ 6858000 w 6863365"/>
              <a:gd name="connsiteY0" fmla="*/ 12192000 h 12192000"/>
              <a:gd name="connsiteX1" fmla="*/ 6858000 w 6863365"/>
              <a:gd name="connsiteY1" fmla="*/ 12190476 h 12192000"/>
              <a:gd name="connsiteX2" fmla="*/ 18771 w 6863365"/>
              <a:gd name="connsiteY2" fmla="*/ 12190476 h 12192000"/>
              <a:gd name="connsiteX3" fmla="*/ 3441068 w 6863365"/>
              <a:gd name="connsiteY3" fmla="*/ 6289964 h 12192000"/>
              <a:gd name="connsiteX4" fmla="*/ 6858000 w 6863365"/>
              <a:gd name="connsiteY4" fmla="*/ 12181226 h 12192000"/>
              <a:gd name="connsiteX5" fmla="*/ 6858000 w 6863365"/>
              <a:gd name="connsiteY5" fmla="*/ 0 h 12192000"/>
              <a:gd name="connsiteX6" fmla="*/ 0 w 6863365"/>
              <a:gd name="connsiteY6" fmla="*/ 0 h 12192000"/>
              <a:gd name="connsiteX7" fmla="*/ 0 w 6863365"/>
              <a:gd name="connsiteY7" fmla="*/ 12192000 h 12192000"/>
              <a:gd name="connsiteX8" fmla="*/ 6863365 w 6863365"/>
              <a:gd name="connsiteY8" fmla="*/ 12190476 h 12192000"/>
              <a:gd name="connsiteX9" fmla="*/ 6858000 w 6863365"/>
              <a:gd name="connsiteY9" fmla="*/ 12181226 h 12192000"/>
              <a:gd name="connsiteX10" fmla="*/ 6858000 w 6863365"/>
              <a:gd name="connsiteY10" fmla="*/ 12190476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63365" h="12192000">
                <a:moveTo>
                  <a:pt x="6858000" y="12192000"/>
                </a:moveTo>
                <a:lnTo>
                  <a:pt x="6858000" y="12190476"/>
                </a:lnTo>
                <a:lnTo>
                  <a:pt x="18771" y="12190476"/>
                </a:lnTo>
                <a:lnTo>
                  <a:pt x="3441068" y="6289964"/>
                </a:lnTo>
                <a:lnTo>
                  <a:pt x="6858000" y="12181226"/>
                </a:lnTo>
                <a:lnTo>
                  <a:pt x="6858000" y="0"/>
                </a:lnTo>
                <a:lnTo>
                  <a:pt x="0" y="0"/>
                </a:lnTo>
                <a:lnTo>
                  <a:pt x="0" y="12192000"/>
                </a:lnTo>
                <a:close/>
                <a:moveTo>
                  <a:pt x="6863365" y="12190476"/>
                </a:moveTo>
                <a:lnTo>
                  <a:pt x="6858000" y="12181226"/>
                </a:lnTo>
                <a:lnTo>
                  <a:pt x="6858000" y="121904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p>
        </p:txBody>
      </p:sp>
      <p:sp>
        <p:nvSpPr>
          <p:cNvPr id="4" name="文本框 3"/>
          <p:cNvSpPr txBox="1"/>
          <p:nvPr/>
        </p:nvSpPr>
        <p:spPr>
          <a:xfrm>
            <a:off x="7845118" y="2296676"/>
            <a:ext cx="2147968" cy="584775"/>
          </a:xfrm>
          <a:prstGeom prst="rect">
            <a:avLst/>
          </a:prstGeom>
          <a:solidFill>
            <a:srgbClr val="002060"/>
          </a:solidFill>
          <a:ln w="19050">
            <a:noFill/>
          </a:ln>
          <a:effectLst/>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Part 4</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flipH="1">
            <a:off x="6837511" y="3650412"/>
            <a:ext cx="422558" cy="364274"/>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 name="文本框 5"/>
          <p:cNvSpPr txBox="1"/>
          <p:nvPr/>
        </p:nvSpPr>
        <p:spPr>
          <a:xfrm>
            <a:off x="8020338" y="3012192"/>
            <a:ext cx="3467616" cy="584775"/>
          </a:xfrm>
          <a:prstGeom prst="rect">
            <a:avLst/>
          </a:prstGeom>
          <a:noFill/>
        </p:spPr>
        <p:txBody>
          <a:bodyPr wrap="none" rtlCol="0">
            <a:spAutoFit/>
          </a:bodyPr>
          <a:lstStyle/>
          <a:p>
            <a:pPr algn="ctr"/>
            <a:r>
              <a:rPr lang="zh-CN" altLang="en-US" sz="3200" b="1" dirty="0" smtClean="0">
                <a:solidFill>
                  <a:srgbClr val="534C49"/>
                </a:solidFill>
                <a:latin typeface="微软雅黑" panose="020B0503020204020204" pitchFamily="34" charset="-122"/>
                <a:ea typeface="微软雅黑" panose="020B0503020204020204" pitchFamily="34" charset="-122"/>
                <a:cs typeface="Microsoft JhengHei Light" panose="020B0304030504040204" pitchFamily="34" charset="-122"/>
              </a:rPr>
              <a:t>其他银保增值服务</a:t>
            </a:r>
          </a:p>
        </p:txBody>
      </p:sp>
      <p:sp>
        <p:nvSpPr>
          <p:cNvPr id="7" name="矩形 6"/>
          <p:cNvSpPr/>
          <p:nvPr/>
        </p:nvSpPr>
        <p:spPr>
          <a:xfrm flipV="1">
            <a:off x="7978157" y="3601736"/>
            <a:ext cx="5686327" cy="45719"/>
          </a:xfrm>
          <a:prstGeom prst="rect">
            <a:avLst/>
          </a:prstGeom>
          <a:solidFill>
            <a:srgbClr val="534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等腰三角形 8"/>
          <p:cNvSpPr/>
          <p:nvPr/>
        </p:nvSpPr>
        <p:spPr>
          <a:xfrm rot="5400000" flipH="1">
            <a:off x="153627" y="-364758"/>
            <a:ext cx="6467508" cy="7186891"/>
          </a:xfrm>
          <a:prstGeom prst="triangle">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等腰三角形 9"/>
          <p:cNvSpPr/>
          <p:nvPr/>
        </p:nvSpPr>
        <p:spPr>
          <a:xfrm rot="5400000" flipH="1">
            <a:off x="6512982" y="2436740"/>
            <a:ext cx="876987" cy="886890"/>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38538" y="5609353"/>
            <a:ext cx="3086074" cy="6000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SubTitle_1"/>
          <p:cNvSpPr/>
          <p:nvPr>
            <p:custDataLst>
              <p:tags r:id="rId1"/>
            </p:custDataLst>
          </p:nvPr>
        </p:nvSpPr>
        <p:spPr>
          <a:xfrm>
            <a:off x="1633060" y="1165316"/>
            <a:ext cx="1977530" cy="889899"/>
          </a:xfrm>
          <a:custGeom>
            <a:avLst/>
            <a:gdLst>
              <a:gd name="connsiteX0" fmla="*/ 339349 w 1283800"/>
              <a:gd name="connsiteY0" fmla="*/ 0 h 1283250"/>
              <a:gd name="connsiteX1" fmla="*/ 365069 w 1283800"/>
              <a:gd name="connsiteY1" fmla="*/ 13960 h 1283250"/>
              <a:gd name="connsiteX2" fmla="*/ 641900 w 1283800"/>
              <a:gd name="connsiteY2" fmla="*/ 69850 h 1283250"/>
              <a:gd name="connsiteX3" fmla="*/ 918731 w 1283800"/>
              <a:gd name="connsiteY3" fmla="*/ 13960 h 1283250"/>
              <a:gd name="connsiteX4" fmla="*/ 944451 w 1283800"/>
              <a:gd name="connsiteY4" fmla="*/ 0 h 1283250"/>
              <a:gd name="connsiteX5" fmla="*/ 1039539 w 1283800"/>
              <a:gd name="connsiteY5" fmla="*/ 51612 h 1283250"/>
              <a:gd name="connsiteX6" fmla="*/ 1267262 w 1283800"/>
              <a:gd name="connsiteY6" fmla="*/ 302350 h 1283250"/>
              <a:gd name="connsiteX7" fmla="*/ 1283800 w 1283800"/>
              <a:gd name="connsiteY7" fmla="*/ 337786 h 1283250"/>
              <a:gd name="connsiteX8" fmla="*/ 1269290 w 1283800"/>
              <a:gd name="connsiteY8" fmla="*/ 364519 h 1283250"/>
              <a:gd name="connsiteX9" fmla="*/ 1213400 w 1283800"/>
              <a:gd name="connsiteY9" fmla="*/ 641350 h 1283250"/>
              <a:gd name="connsiteX10" fmla="*/ 1269290 w 1283800"/>
              <a:gd name="connsiteY10" fmla="*/ 918181 h 1283250"/>
              <a:gd name="connsiteX11" fmla="*/ 1283800 w 1283800"/>
              <a:gd name="connsiteY11" fmla="*/ 944915 h 1283250"/>
              <a:gd name="connsiteX12" fmla="*/ 1267262 w 1283800"/>
              <a:gd name="connsiteY12" fmla="*/ 980350 h 1283250"/>
              <a:gd name="connsiteX13" fmla="*/ 1039539 w 1283800"/>
              <a:gd name="connsiteY13" fmla="*/ 1231088 h 1283250"/>
              <a:gd name="connsiteX14" fmla="*/ 944451 w 1283800"/>
              <a:gd name="connsiteY14" fmla="*/ 1282700 h 1283250"/>
              <a:gd name="connsiteX15" fmla="*/ 918731 w 1283800"/>
              <a:gd name="connsiteY15" fmla="*/ 1268740 h 1283250"/>
              <a:gd name="connsiteX16" fmla="*/ 641900 w 1283800"/>
              <a:gd name="connsiteY16" fmla="*/ 1212850 h 1283250"/>
              <a:gd name="connsiteX17" fmla="*/ 365069 w 1283800"/>
              <a:gd name="connsiteY17" fmla="*/ 1268740 h 1283250"/>
              <a:gd name="connsiteX18" fmla="*/ 338336 w 1283800"/>
              <a:gd name="connsiteY18" fmla="*/ 1283250 h 1283250"/>
              <a:gd name="connsiteX19" fmla="*/ 302900 w 1283800"/>
              <a:gd name="connsiteY19" fmla="*/ 1266712 h 1283250"/>
              <a:gd name="connsiteX20" fmla="*/ 52162 w 1283800"/>
              <a:gd name="connsiteY20" fmla="*/ 1038989 h 1283250"/>
              <a:gd name="connsiteX21" fmla="*/ 550 w 1283800"/>
              <a:gd name="connsiteY21" fmla="*/ 943901 h 1283250"/>
              <a:gd name="connsiteX22" fmla="*/ 14510 w 1283800"/>
              <a:gd name="connsiteY22" fmla="*/ 918181 h 1283250"/>
              <a:gd name="connsiteX23" fmla="*/ 70400 w 1283800"/>
              <a:gd name="connsiteY23" fmla="*/ 641350 h 1283250"/>
              <a:gd name="connsiteX24" fmla="*/ 14510 w 1283800"/>
              <a:gd name="connsiteY24" fmla="*/ 364519 h 1283250"/>
              <a:gd name="connsiteX25" fmla="*/ 0 w 1283800"/>
              <a:gd name="connsiteY25" fmla="*/ 337786 h 1283250"/>
              <a:gd name="connsiteX26" fmla="*/ 16538 w 1283800"/>
              <a:gd name="connsiteY26" fmla="*/ 302350 h 1283250"/>
              <a:gd name="connsiteX27" fmla="*/ 244262 w 1283800"/>
              <a:gd name="connsiteY27" fmla="*/ 51612 h 12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3800" h="1283250">
                <a:moveTo>
                  <a:pt x="339349" y="0"/>
                </a:moveTo>
                <a:lnTo>
                  <a:pt x="365069" y="13960"/>
                </a:lnTo>
                <a:cubicBezTo>
                  <a:pt x="450155" y="49949"/>
                  <a:pt x="543704" y="69850"/>
                  <a:pt x="641900" y="69850"/>
                </a:cubicBezTo>
                <a:cubicBezTo>
                  <a:pt x="740096" y="69850"/>
                  <a:pt x="833644" y="49949"/>
                  <a:pt x="918731" y="13960"/>
                </a:cubicBezTo>
                <a:lnTo>
                  <a:pt x="944451" y="0"/>
                </a:lnTo>
                <a:lnTo>
                  <a:pt x="1039539" y="51612"/>
                </a:lnTo>
                <a:cubicBezTo>
                  <a:pt x="1134129" y="115516"/>
                  <a:pt x="1212519" y="201578"/>
                  <a:pt x="1267262" y="302350"/>
                </a:cubicBezTo>
                <a:lnTo>
                  <a:pt x="1283800" y="337786"/>
                </a:lnTo>
                <a:lnTo>
                  <a:pt x="1269290" y="364519"/>
                </a:lnTo>
                <a:cubicBezTo>
                  <a:pt x="1233301" y="449606"/>
                  <a:pt x="1213400" y="543154"/>
                  <a:pt x="1213400" y="641350"/>
                </a:cubicBezTo>
                <a:cubicBezTo>
                  <a:pt x="1213400" y="739546"/>
                  <a:pt x="1233301" y="833095"/>
                  <a:pt x="1269290" y="918181"/>
                </a:cubicBezTo>
                <a:lnTo>
                  <a:pt x="1283800" y="944915"/>
                </a:lnTo>
                <a:lnTo>
                  <a:pt x="1267262" y="980350"/>
                </a:lnTo>
                <a:cubicBezTo>
                  <a:pt x="1212519" y="1081123"/>
                  <a:pt x="1134129" y="1167184"/>
                  <a:pt x="1039539" y="1231088"/>
                </a:cubicBezTo>
                <a:lnTo>
                  <a:pt x="944451" y="1282700"/>
                </a:lnTo>
                <a:lnTo>
                  <a:pt x="918731" y="1268740"/>
                </a:lnTo>
                <a:cubicBezTo>
                  <a:pt x="833644" y="1232751"/>
                  <a:pt x="740096" y="1212850"/>
                  <a:pt x="641900" y="1212850"/>
                </a:cubicBezTo>
                <a:cubicBezTo>
                  <a:pt x="543704" y="1212850"/>
                  <a:pt x="450155" y="1232751"/>
                  <a:pt x="365069" y="1268740"/>
                </a:cubicBezTo>
                <a:lnTo>
                  <a:pt x="338336" y="1283250"/>
                </a:lnTo>
                <a:lnTo>
                  <a:pt x="302900" y="1266712"/>
                </a:lnTo>
                <a:cubicBezTo>
                  <a:pt x="202128" y="1211969"/>
                  <a:pt x="116066" y="1133579"/>
                  <a:pt x="52162" y="1038989"/>
                </a:cubicBezTo>
                <a:lnTo>
                  <a:pt x="550" y="943901"/>
                </a:lnTo>
                <a:lnTo>
                  <a:pt x="14510" y="918181"/>
                </a:lnTo>
                <a:cubicBezTo>
                  <a:pt x="50499" y="833095"/>
                  <a:pt x="70400" y="739546"/>
                  <a:pt x="70400" y="641350"/>
                </a:cubicBezTo>
                <a:cubicBezTo>
                  <a:pt x="70400" y="543154"/>
                  <a:pt x="50499" y="449606"/>
                  <a:pt x="14510" y="364519"/>
                </a:cubicBezTo>
                <a:lnTo>
                  <a:pt x="0" y="337786"/>
                </a:lnTo>
                <a:lnTo>
                  <a:pt x="16538" y="302350"/>
                </a:lnTo>
                <a:cubicBezTo>
                  <a:pt x="71281" y="201578"/>
                  <a:pt x="149672" y="115516"/>
                  <a:pt x="244262" y="51612"/>
                </a:cubicBezTo>
                <a:close/>
              </a:path>
            </a:pathLst>
          </a:cu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Aft>
                <a:spcPts val="600"/>
              </a:spcAft>
            </a:pPr>
            <a:r>
              <a:rPr lang="zh-CN" altLang="en-US" b="1" dirty="0" smtClean="0">
                <a:latin typeface="微软雅黑" pitchFamily="34" charset="-122"/>
                <a:ea typeface="微软雅黑" pitchFamily="34" charset="-122"/>
              </a:rPr>
              <a:t>资金存放</a:t>
            </a:r>
            <a:endParaRPr lang="en-US" altLang="zh-CN" b="1" dirty="0">
              <a:latin typeface="微软雅黑" pitchFamily="34" charset="-122"/>
              <a:ea typeface="微软雅黑" pitchFamily="34" charset="-122"/>
            </a:endParaRPr>
          </a:p>
        </p:txBody>
      </p:sp>
      <p:sp>
        <p:nvSpPr>
          <p:cNvPr id="20" name="MH_SubTitle_2"/>
          <p:cNvSpPr/>
          <p:nvPr>
            <p:custDataLst>
              <p:tags r:id="rId2"/>
            </p:custDataLst>
          </p:nvPr>
        </p:nvSpPr>
        <p:spPr>
          <a:xfrm>
            <a:off x="3411993" y="3962515"/>
            <a:ext cx="1975029" cy="889899"/>
          </a:xfrm>
          <a:custGeom>
            <a:avLst/>
            <a:gdLst>
              <a:gd name="connsiteX0" fmla="*/ 339349 w 1283800"/>
              <a:gd name="connsiteY0" fmla="*/ 0 h 1283250"/>
              <a:gd name="connsiteX1" fmla="*/ 365069 w 1283800"/>
              <a:gd name="connsiteY1" fmla="*/ 13960 h 1283250"/>
              <a:gd name="connsiteX2" fmla="*/ 641900 w 1283800"/>
              <a:gd name="connsiteY2" fmla="*/ 69850 h 1283250"/>
              <a:gd name="connsiteX3" fmla="*/ 918731 w 1283800"/>
              <a:gd name="connsiteY3" fmla="*/ 13960 h 1283250"/>
              <a:gd name="connsiteX4" fmla="*/ 944451 w 1283800"/>
              <a:gd name="connsiteY4" fmla="*/ 0 h 1283250"/>
              <a:gd name="connsiteX5" fmla="*/ 1039539 w 1283800"/>
              <a:gd name="connsiteY5" fmla="*/ 51612 h 1283250"/>
              <a:gd name="connsiteX6" fmla="*/ 1267262 w 1283800"/>
              <a:gd name="connsiteY6" fmla="*/ 302350 h 1283250"/>
              <a:gd name="connsiteX7" fmla="*/ 1283800 w 1283800"/>
              <a:gd name="connsiteY7" fmla="*/ 337786 h 1283250"/>
              <a:gd name="connsiteX8" fmla="*/ 1269290 w 1283800"/>
              <a:gd name="connsiteY8" fmla="*/ 364519 h 1283250"/>
              <a:gd name="connsiteX9" fmla="*/ 1213400 w 1283800"/>
              <a:gd name="connsiteY9" fmla="*/ 641350 h 1283250"/>
              <a:gd name="connsiteX10" fmla="*/ 1269290 w 1283800"/>
              <a:gd name="connsiteY10" fmla="*/ 918181 h 1283250"/>
              <a:gd name="connsiteX11" fmla="*/ 1283800 w 1283800"/>
              <a:gd name="connsiteY11" fmla="*/ 944915 h 1283250"/>
              <a:gd name="connsiteX12" fmla="*/ 1267262 w 1283800"/>
              <a:gd name="connsiteY12" fmla="*/ 980350 h 1283250"/>
              <a:gd name="connsiteX13" fmla="*/ 1039539 w 1283800"/>
              <a:gd name="connsiteY13" fmla="*/ 1231088 h 1283250"/>
              <a:gd name="connsiteX14" fmla="*/ 944451 w 1283800"/>
              <a:gd name="connsiteY14" fmla="*/ 1282700 h 1283250"/>
              <a:gd name="connsiteX15" fmla="*/ 918731 w 1283800"/>
              <a:gd name="connsiteY15" fmla="*/ 1268740 h 1283250"/>
              <a:gd name="connsiteX16" fmla="*/ 641900 w 1283800"/>
              <a:gd name="connsiteY16" fmla="*/ 1212850 h 1283250"/>
              <a:gd name="connsiteX17" fmla="*/ 365069 w 1283800"/>
              <a:gd name="connsiteY17" fmla="*/ 1268740 h 1283250"/>
              <a:gd name="connsiteX18" fmla="*/ 338336 w 1283800"/>
              <a:gd name="connsiteY18" fmla="*/ 1283250 h 1283250"/>
              <a:gd name="connsiteX19" fmla="*/ 302900 w 1283800"/>
              <a:gd name="connsiteY19" fmla="*/ 1266712 h 1283250"/>
              <a:gd name="connsiteX20" fmla="*/ 52162 w 1283800"/>
              <a:gd name="connsiteY20" fmla="*/ 1038989 h 1283250"/>
              <a:gd name="connsiteX21" fmla="*/ 550 w 1283800"/>
              <a:gd name="connsiteY21" fmla="*/ 943901 h 1283250"/>
              <a:gd name="connsiteX22" fmla="*/ 14510 w 1283800"/>
              <a:gd name="connsiteY22" fmla="*/ 918181 h 1283250"/>
              <a:gd name="connsiteX23" fmla="*/ 70400 w 1283800"/>
              <a:gd name="connsiteY23" fmla="*/ 641350 h 1283250"/>
              <a:gd name="connsiteX24" fmla="*/ 14510 w 1283800"/>
              <a:gd name="connsiteY24" fmla="*/ 364519 h 1283250"/>
              <a:gd name="connsiteX25" fmla="*/ 0 w 1283800"/>
              <a:gd name="connsiteY25" fmla="*/ 337786 h 1283250"/>
              <a:gd name="connsiteX26" fmla="*/ 16538 w 1283800"/>
              <a:gd name="connsiteY26" fmla="*/ 302350 h 1283250"/>
              <a:gd name="connsiteX27" fmla="*/ 244262 w 1283800"/>
              <a:gd name="connsiteY27" fmla="*/ 51612 h 12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3800" h="1283250">
                <a:moveTo>
                  <a:pt x="339349" y="0"/>
                </a:moveTo>
                <a:lnTo>
                  <a:pt x="365069" y="13960"/>
                </a:lnTo>
                <a:cubicBezTo>
                  <a:pt x="450155" y="49949"/>
                  <a:pt x="543704" y="69850"/>
                  <a:pt x="641900" y="69850"/>
                </a:cubicBezTo>
                <a:cubicBezTo>
                  <a:pt x="740096" y="69850"/>
                  <a:pt x="833644" y="49949"/>
                  <a:pt x="918731" y="13960"/>
                </a:cubicBezTo>
                <a:lnTo>
                  <a:pt x="944451" y="0"/>
                </a:lnTo>
                <a:lnTo>
                  <a:pt x="1039539" y="51612"/>
                </a:lnTo>
                <a:cubicBezTo>
                  <a:pt x="1134129" y="115516"/>
                  <a:pt x="1212519" y="201578"/>
                  <a:pt x="1267262" y="302350"/>
                </a:cubicBezTo>
                <a:lnTo>
                  <a:pt x="1283800" y="337786"/>
                </a:lnTo>
                <a:lnTo>
                  <a:pt x="1269290" y="364519"/>
                </a:lnTo>
                <a:cubicBezTo>
                  <a:pt x="1233301" y="449606"/>
                  <a:pt x="1213400" y="543154"/>
                  <a:pt x="1213400" y="641350"/>
                </a:cubicBezTo>
                <a:cubicBezTo>
                  <a:pt x="1213400" y="739546"/>
                  <a:pt x="1233301" y="833095"/>
                  <a:pt x="1269290" y="918181"/>
                </a:cubicBezTo>
                <a:lnTo>
                  <a:pt x="1283800" y="944915"/>
                </a:lnTo>
                <a:lnTo>
                  <a:pt x="1267262" y="980350"/>
                </a:lnTo>
                <a:cubicBezTo>
                  <a:pt x="1212519" y="1081123"/>
                  <a:pt x="1134129" y="1167184"/>
                  <a:pt x="1039539" y="1231088"/>
                </a:cubicBezTo>
                <a:lnTo>
                  <a:pt x="944451" y="1282700"/>
                </a:lnTo>
                <a:lnTo>
                  <a:pt x="918731" y="1268740"/>
                </a:lnTo>
                <a:cubicBezTo>
                  <a:pt x="833644" y="1232751"/>
                  <a:pt x="740096" y="1212850"/>
                  <a:pt x="641900" y="1212850"/>
                </a:cubicBezTo>
                <a:cubicBezTo>
                  <a:pt x="543704" y="1212850"/>
                  <a:pt x="450155" y="1232751"/>
                  <a:pt x="365069" y="1268740"/>
                </a:cubicBezTo>
                <a:lnTo>
                  <a:pt x="338336" y="1283250"/>
                </a:lnTo>
                <a:lnTo>
                  <a:pt x="302900" y="1266712"/>
                </a:lnTo>
                <a:cubicBezTo>
                  <a:pt x="202128" y="1211969"/>
                  <a:pt x="116066" y="1133579"/>
                  <a:pt x="52162" y="1038989"/>
                </a:cubicBezTo>
                <a:lnTo>
                  <a:pt x="550" y="943901"/>
                </a:lnTo>
                <a:lnTo>
                  <a:pt x="14510" y="918181"/>
                </a:lnTo>
                <a:cubicBezTo>
                  <a:pt x="50499" y="833095"/>
                  <a:pt x="70400" y="739546"/>
                  <a:pt x="70400" y="641350"/>
                </a:cubicBezTo>
                <a:cubicBezTo>
                  <a:pt x="70400" y="543154"/>
                  <a:pt x="50499" y="449606"/>
                  <a:pt x="14510" y="364519"/>
                </a:cubicBezTo>
                <a:lnTo>
                  <a:pt x="0" y="337786"/>
                </a:lnTo>
                <a:lnTo>
                  <a:pt x="16538" y="302350"/>
                </a:lnTo>
                <a:cubicBezTo>
                  <a:pt x="71281" y="201578"/>
                  <a:pt x="149672" y="115516"/>
                  <a:pt x="244262" y="51612"/>
                </a:cubicBezTo>
                <a:close/>
              </a:path>
            </a:pathLst>
          </a:cu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b="1" dirty="0">
                <a:latin typeface="微软雅黑" pitchFamily="34" charset="-122"/>
                <a:ea typeface="微软雅黑" pitchFamily="34" charset="-122"/>
              </a:rPr>
              <a:t>资产交易合作</a:t>
            </a:r>
            <a:endParaRPr lang="en-US" altLang="zh-CN" b="1" dirty="0">
              <a:latin typeface="微软雅黑" pitchFamily="34" charset="-122"/>
              <a:ea typeface="微软雅黑" pitchFamily="34" charset="-122"/>
            </a:endParaRPr>
          </a:p>
        </p:txBody>
      </p:sp>
      <p:sp>
        <p:nvSpPr>
          <p:cNvPr id="21" name="MH_SubTitle_3"/>
          <p:cNvSpPr/>
          <p:nvPr>
            <p:custDataLst>
              <p:tags r:id="rId3"/>
            </p:custDataLst>
          </p:nvPr>
        </p:nvSpPr>
        <p:spPr>
          <a:xfrm>
            <a:off x="5697066" y="1176176"/>
            <a:ext cx="1977528" cy="889899"/>
          </a:xfrm>
          <a:custGeom>
            <a:avLst/>
            <a:gdLst>
              <a:gd name="connsiteX0" fmla="*/ 339349 w 1283800"/>
              <a:gd name="connsiteY0" fmla="*/ 0 h 1283250"/>
              <a:gd name="connsiteX1" fmla="*/ 365069 w 1283800"/>
              <a:gd name="connsiteY1" fmla="*/ 13960 h 1283250"/>
              <a:gd name="connsiteX2" fmla="*/ 641900 w 1283800"/>
              <a:gd name="connsiteY2" fmla="*/ 69850 h 1283250"/>
              <a:gd name="connsiteX3" fmla="*/ 918731 w 1283800"/>
              <a:gd name="connsiteY3" fmla="*/ 13960 h 1283250"/>
              <a:gd name="connsiteX4" fmla="*/ 944451 w 1283800"/>
              <a:gd name="connsiteY4" fmla="*/ 0 h 1283250"/>
              <a:gd name="connsiteX5" fmla="*/ 1039539 w 1283800"/>
              <a:gd name="connsiteY5" fmla="*/ 51612 h 1283250"/>
              <a:gd name="connsiteX6" fmla="*/ 1267262 w 1283800"/>
              <a:gd name="connsiteY6" fmla="*/ 302350 h 1283250"/>
              <a:gd name="connsiteX7" fmla="*/ 1283800 w 1283800"/>
              <a:gd name="connsiteY7" fmla="*/ 337786 h 1283250"/>
              <a:gd name="connsiteX8" fmla="*/ 1269290 w 1283800"/>
              <a:gd name="connsiteY8" fmla="*/ 364519 h 1283250"/>
              <a:gd name="connsiteX9" fmla="*/ 1213400 w 1283800"/>
              <a:gd name="connsiteY9" fmla="*/ 641350 h 1283250"/>
              <a:gd name="connsiteX10" fmla="*/ 1269290 w 1283800"/>
              <a:gd name="connsiteY10" fmla="*/ 918181 h 1283250"/>
              <a:gd name="connsiteX11" fmla="*/ 1283800 w 1283800"/>
              <a:gd name="connsiteY11" fmla="*/ 944915 h 1283250"/>
              <a:gd name="connsiteX12" fmla="*/ 1267262 w 1283800"/>
              <a:gd name="connsiteY12" fmla="*/ 980350 h 1283250"/>
              <a:gd name="connsiteX13" fmla="*/ 1039539 w 1283800"/>
              <a:gd name="connsiteY13" fmla="*/ 1231088 h 1283250"/>
              <a:gd name="connsiteX14" fmla="*/ 944451 w 1283800"/>
              <a:gd name="connsiteY14" fmla="*/ 1282700 h 1283250"/>
              <a:gd name="connsiteX15" fmla="*/ 918731 w 1283800"/>
              <a:gd name="connsiteY15" fmla="*/ 1268740 h 1283250"/>
              <a:gd name="connsiteX16" fmla="*/ 641900 w 1283800"/>
              <a:gd name="connsiteY16" fmla="*/ 1212850 h 1283250"/>
              <a:gd name="connsiteX17" fmla="*/ 365069 w 1283800"/>
              <a:gd name="connsiteY17" fmla="*/ 1268740 h 1283250"/>
              <a:gd name="connsiteX18" fmla="*/ 338336 w 1283800"/>
              <a:gd name="connsiteY18" fmla="*/ 1283250 h 1283250"/>
              <a:gd name="connsiteX19" fmla="*/ 302900 w 1283800"/>
              <a:gd name="connsiteY19" fmla="*/ 1266712 h 1283250"/>
              <a:gd name="connsiteX20" fmla="*/ 52162 w 1283800"/>
              <a:gd name="connsiteY20" fmla="*/ 1038989 h 1283250"/>
              <a:gd name="connsiteX21" fmla="*/ 550 w 1283800"/>
              <a:gd name="connsiteY21" fmla="*/ 943901 h 1283250"/>
              <a:gd name="connsiteX22" fmla="*/ 14510 w 1283800"/>
              <a:gd name="connsiteY22" fmla="*/ 918181 h 1283250"/>
              <a:gd name="connsiteX23" fmla="*/ 70400 w 1283800"/>
              <a:gd name="connsiteY23" fmla="*/ 641350 h 1283250"/>
              <a:gd name="connsiteX24" fmla="*/ 14510 w 1283800"/>
              <a:gd name="connsiteY24" fmla="*/ 364519 h 1283250"/>
              <a:gd name="connsiteX25" fmla="*/ 0 w 1283800"/>
              <a:gd name="connsiteY25" fmla="*/ 337786 h 1283250"/>
              <a:gd name="connsiteX26" fmla="*/ 16538 w 1283800"/>
              <a:gd name="connsiteY26" fmla="*/ 302350 h 1283250"/>
              <a:gd name="connsiteX27" fmla="*/ 244262 w 1283800"/>
              <a:gd name="connsiteY27" fmla="*/ 51612 h 12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3800" h="1283250">
                <a:moveTo>
                  <a:pt x="339349" y="0"/>
                </a:moveTo>
                <a:lnTo>
                  <a:pt x="365069" y="13960"/>
                </a:lnTo>
                <a:cubicBezTo>
                  <a:pt x="450155" y="49949"/>
                  <a:pt x="543704" y="69850"/>
                  <a:pt x="641900" y="69850"/>
                </a:cubicBezTo>
                <a:cubicBezTo>
                  <a:pt x="740096" y="69850"/>
                  <a:pt x="833644" y="49949"/>
                  <a:pt x="918731" y="13960"/>
                </a:cubicBezTo>
                <a:lnTo>
                  <a:pt x="944451" y="0"/>
                </a:lnTo>
                <a:lnTo>
                  <a:pt x="1039539" y="51612"/>
                </a:lnTo>
                <a:cubicBezTo>
                  <a:pt x="1134129" y="115516"/>
                  <a:pt x="1212519" y="201578"/>
                  <a:pt x="1267262" y="302350"/>
                </a:cubicBezTo>
                <a:lnTo>
                  <a:pt x="1283800" y="337786"/>
                </a:lnTo>
                <a:lnTo>
                  <a:pt x="1269290" y="364519"/>
                </a:lnTo>
                <a:cubicBezTo>
                  <a:pt x="1233301" y="449606"/>
                  <a:pt x="1213400" y="543154"/>
                  <a:pt x="1213400" y="641350"/>
                </a:cubicBezTo>
                <a:cubicBezTo>
                  <a:pt x="1213400" y="739546"/>
                  <a:pt x="1233301" y="833095"/>
                  <a:pt x="1269290" y="918181"/>
                </a:cubicBezTo>
                <a:lnTo>
                  <a:pt x="1283800" y="944915"/>
                </a:lnTo>
                <a:lnTo>
                  <a:pt x="1267262" y="980350"/>
                </a:lnTo>
                <a:cubicBezTo>
                  <a:pt x="1212519" y="1081123"/>
                  <a:pt x="1134129" y="1167184"/>
                  <a:pt x="1039539" y="1231088"/>
                </a:cubicBezTo>
                <a:lnTo>
                  <a:pt x="944451" y="1282700"/>
                </a:lnTo>
                <a:lnTo>
                  <a:pt x="918731" y="1268740"/>
                </a:lnTo>
                <a:cubicBezTo>
                  <a:pt x="833644" y="1232751"/>
                  <a:pt x="740096" y="1212850"/>
                  <a:pt x="641900" y="1212850"/>
                </a:cubicBezTo>
                <a:cubicBezTo>
                  <a:pt x="543704" y="1212850"/>
                  <a:pt x="450155" y="1232751"/>
                  <a:pt x="365069" y="1268740"/>
                </a:cubicBezTo>
                <a:lnTo>
                  <a:pt x="338336" y="1283250"/>
                </a:lnTo>
                <a:lnTo>
                  <a:pt x="302900" y="1266712"/>
                </a:lnTo>
                <a:cubicBezTo>
                  <a:pt x="202128" y="1211969"/>
                  <a:pt x="116066" y="1133579"/>
                  <a:pt x="52162" y="1038989"/>
                </a:cubicBezTo>
                <a:lnTo>
                  <a:pt x="550" y="943901"/>
                </a:lnTo>
                <a:lnTo>
                  <a:pt x="14510" y="918181"/>
                </a:lnTo>
                <a:cubicBezTo>
                  <a:pt x="50499" y="833095"/>
                  <a:pt x="70400" y="739546"/>
                  <a:pt x="70400" y="641350"/>
                </a:cubicBezTo>
                <a:cubicBezTo>
                  <a:pt x="70400" y="543154"/>
                  <a:pt x="50499" y="449606"/>
                  <a:pt x="14510" y="364519"/>
                </a:cubicBezTo>
                <a:lnTo>
                  <a:pt x="0" y="337786"/>
                </a:lnTo>
                <a:lnTo>
                  <a:pt x="16538" y="302350"/>
                </a:lnTo>
                <a:cubicBezTo>
                  <a:pt x="71281" y="201578"/>
                  <a:pt x="149672" y="115516"/>
                  <a:pt x="244262" y="51612"/>
                </a:cubicBezTo>
                <a:close/>
              </a:path>
            </a:pathLst>
          </a:custGeom>
          <a:solidFill>
            <a:srgbClr val="C09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latin typeface="微软雅黑" pitchFamily="34" charset="-122"/>
                <a:ea typeface="微软雅黑" pitchFamily="34" charset="-122"/>
              </a:rPr>
              <a:t>资金融通服务</a:t>
            </a:r>
            <a:endParaRPr lang="en-US" altLang="zh-CN" b="1" dirty="0">
              <a:latin typeface="微软雅黑" pitchFamily="34" charset="-122"/>
              <a:ea typeface="微软雅黑" pitchFamily="34" charset="-122"/>
            </a:endParaRPr>
          </a:p>
        </p:txBody>
      </p:sp>
      <p:sp>
        <p:nvSpPr>
          <p:cNvPr id="22" name="MH_SubTitle_4"/>
          <p:cNvSpPr/>
          <p:nvPr>
            <p:custDataLst>
              <p:tags r:id="rId4"/>
            </p:custDataLst>
          </p:nvPr>
        </p:nvSpPr>
        <p:spPr>
          <a:xfrm>
            <a:off x="7897627" y="3969233"/>
            <a:ext cx="1977530" cy="889900"/>
          </a:xfrm>
          <a:custGeom>
            <a:avLst/>
            <a:gdLst>
              <a:gd name="connsiteX0" fmla="*/ 339349 w 1283800"/>
              <a:gd name="connsiteY0" fmla="*/ 0 h 1283250"/>
              <a:gd name="connsiteX1" fmla="*/ 365069 w 1283800"/>
              <a:gd name="connsiteY1" fmla="*/ 13960 h 1283250"/>
              <a:gd name="connsiteX2" fmla="*/ 641900 w 1283800"/>
              <a:gd name="connsiteY2" fmla="*/ 69850 h 1283250"/>
              <a:gd name="connsiteX3" fmla="*/ 918731 w 1283800"/>
              <a:gd name="connsiteY3" fmla="*/ 13960 h 1283250"/>
              <a:gd name="connsiteX4" fmla="*/ 944451 w 1283800"/>
              <a:gd name="connsiteY4" fmla="*/ 0 h 1283250"/>
              <a:gd name="connsiteX5" fmla="*/ 1039539 w 1283800"/>
              <a:gd name="connsiteY5" fmla="*/ 51612 h 1283250"/>
              <a:gd name="connsiteX6" fmla="*/ 1267262 w 1283800"/>
              <a:gd name="connsiteY6" fmla="*/ 302350 h 1283250"/>
              <a:gd name="connsiteX7" fmla="*/ 1283800 w 1283800"/>
              <a:gd name="connsiteY7" fmla="*/ 337786 h 1283250"/>
              <a:gd name="connsiteX8" fmla="*/ 1269290 w 1283800"/>
              <a:gd name="connsiteY8" fmla="*/ 364519 h 1283250"/>
              <a:gd name="connsiteX9" fmla="*/ 1213400 w 1283800"/>
              <a:gd name="connsiteY9" fmla="*/ 641350 h 1283250"/>
              <a:gd name="connsiteX10" fmla="*/ 1269290 w 1283800"/>
              <a:gd name="connsiteY10" fmla="*/ 918181 h 1283250"/>
              <a:gd name="connsiteX11" fmla="*/ 1283800 w 1283800"/>
              <a:gd name="connsiteY11" fmla="*/ 944915 h 1283250"/>
              <a:gd name="connsiteX12" fmla="*/ 1267262 w 1283800"/>
              <a:gd name="connsiteY12" fmla="*/ 980350 h 1283250"/>
              <a:gd name="connsiteX13" fmla="*/ 1039539 w 1283800"/>
              <a:gd name="connsiteY13" fmla="*/ 1231088 h 1283250"/>
              <a:gd name="connsiteX14" fmla="*/ 944451 w 1283800"/>
              <a:gd name="connsiteY14" fmla="*/ 1282700 h 1283250"/>
              <a:gd name="connsiteX15" fmla="*/ 918731 w 1283800"/>
              <a:gd name="connsiteY15" fmla="*/ 1268740 h 1283250"/>
              <a:gd name="connsiteX16" fmla="*/ 641900 w 1283800"/>
              <a:gd name="connsiteY16" fmla="*/ 1212850 h 1283250"/>
              <a:gd name="connsiteX17" fmla="*/ 365069 w 1283800"/>
              <a:gd name="connsiteY17" fmla="*/ 1268740 h 1283250"/>
              <a:gd name="connsiteX18" fmla="*/ 338336 w 1283800"/>
              <a:gd name="connsiteY18" fmla="*/ 1283250 h 1283250"/>
              <a:gd name="connsiteX19" fmla="*/ 302900 w 1283800"/>
              <a:gd name="connsiteY19" fmla="*/ 1266712 h 1283250"/>
              <a:gd name="connsiteX20" fmla="*/ 52162 w 1283800"/>
              <a:gd name="connsiteY20" fmla="*/ 1038989 h 1283250"/>
              <a:gd name="connsiteX21" fmla="*/ 550 w 1283800"/>
              <a:gd name="connsiteY21" fmla="*/ 943901 h 1283250"/>
              <a:gd name="connsiteX22" fmla="*/ 14510 w 1283800"/>
              <a:gd name="connsiteY22" fmla="*/ 918181 h 1283250"/>
              <a:gd name="connsiteX23" fmla="*/ 70400 w 1283800"/>
              <a:gd name="connsiteY23" fmla="*/ 641350 h 1283250"/>
              <a:gd name="connsiteX24" fmla="*/ 14510 w 1283800"/>
              <a:gd name="connsiteY24" fmla="*/ 364519 h 1283250"/>
              <a:gd name="connsiteX25" fmla="*/ 0 w 1283800"/>
              <a:gd name="connsiteY25" fmla="*/ 337786 h 1283250"/>
              <a:gd name="connsiteX26" fmla="*/ 16538 w 1283800"/>
              <a:gd name="connsiteY26" fmla="*/ 302350 h 1283250"/>
              <a:gd name="connsiteX27" fmla="*/ 244262 w 1283800"/>
              <a:gd name="connsiteY27" fmla="*/ 51612 h 12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3800" h="1283250">
                <a:moveTo>
                  <a:pt x="339349" y="0"/>
                </a:moveTo>
                <a:lnTo>
                  <a:pt x="365069" y="13960"/>
                </a:lnTo>
                <a:cubicBezTo>
                  <a:pt x="450155" y="49949"/>
                  <a:pt x="543704" y="69850"/>
                  <a:pt x="641900" y="69850"/>
                </a:cubicBezTo>
                <a:cubicBezTo>
                  <a:pt x="740096" y="69850"/>
                  <a:pt x="833644" y="49949"/>
                  <a:pt x="918731" y="13960"/>
                </a:cubicBezTo>
                <a:lnTo>
                  <a:pt x="944451" y="0"/>
                </a:lnTo>
                <a:lnTo>
                  <a:pt x="1039539" y="51612"/>
                </a:lnTo>
                <a:cubicBezTo>
                  <a:pt x="1134129" y="115516"/>
                  <a:pt x="1212519" y="201578"/>
                  <a:pt x="1267262" y="302350"/>
                </a:cubicBezTo>
                <a:lnTo>
                  <a:pt x="1283800" y="337786"/>
                </a:lnTo>
                <a:lnTo>
                  <a:pt x="1269290" y="364519"/>
                </a:lnTo>
                <a:cubicBezTo>
                  <a:pt x="1233301" y="449606"/>
                  <a:pt x="1213400" y="543154"/>
                  <a:pt x="1213400" y="641350"/>
                </a:cubicBezTo>
                <a:cubicBezTo>
                  <a:pt x="1213400" y="739546"/>
                  <a:pt x="1233301" y="833095"/>
                  <a:pt x="1269290" y="918181"/>
                </a:cubicBezTo>
                <a:lnTo>
                  <a:pt x="1283800" y="944915"/>
                </a:lnTo>
                <a:lnTo>
                  <a:pt x="1267262" y="980350"/>
                </a:lnTo>
                <a:cubicBezTo>
                  <a:pt x="1212519" y="1081123"/>
                  <a:pt x="1134129" y="1167184"/>
                  <a:pt x="1039539" y="1231088"/>
                </a:cubicBezTo>
                <a:lnTo>
                  <a:pt x="944451" y="1282700"/>
                </a:lnTo>
                <a:lnTo>
                  <a:pt x="918731" y="1268740"/>
                </a:lnTo>
                <a:cubicBezTo>
                  <a:pt x="833644" y="1232751"/>
                  <a:pt x="740096" y="1212850"/>
                  <a:pt x="641900" y="1212850"/>
                </a:cubicBezTo>
                <a:cubicBezTo>
                  <a:pt x="543704" y="1212850"/>
                  <a:pt x="450155" y="1232751"/>
                  <a:pt x="365069" y="1268740"/>
                </a:cubicBezTo>
                <a:lnTo>
                  <a:pt x="338336" y="1283250"/>
                </a:lnTo>
                <a:lnTo>
                  <a:pt x="302900" y="1266712"/>
                </a:lnTo>
                <a:cubicBezTo>
                  <a:pt x="202128" y="1211969"/>
                  <a:pt x="116066" y="1133579"/>
                  <a:pt x="52162" y="1038989"/>
                </a:cubicBezTo>
                <a:lnTo>
                  <a:pt x="550" y="943901"/>
                </a:lnTo>
                <a:lnTo>
                  <a:pt x="14510" y="918181"/>
                </a:lnTo>
                <a:cubicBezTo>
                  <a:pt x="50499" y="833095"/>
                  <a:pt x="70400" y="739546"/>
                  <a:pt x="70400" y="641350"/>
                </a:cubicBezTo>
                <a:cubicBezTo>
                  <a:pt x="70400" y="543154"/>
                  <a:pt x="50499" y="449606"/>
                  <a:pt x="14510" y="364519"/>
                </a:cubicBezTo>
                <a:lnTo>
                  <a:pt x="0" y="337786"/>
                </a:lnTo>
                <a:lnTo>
                  <a:pt x="16538" y="302350"/>
                </a:lnTo>
                <a:cubicBezTo>
                  <a:pt x="71281" y="201578"/>
                  <a:pt x="149672" y="115516"/>
                  <a:pt x="244262" y="51612"/>
                </a:cubicBezTo>
                <a:close/>
              </a:path>
            </a:pathLst>
          </a:cu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spcAft>
                <a:spcPts val="600"/>
              </a:spcAft>
            </a:pPr>
            <a:r>
              <a:rPr lang="zh-CN" altLang="en-US" b="1" dirty="0" smtClean="0">
                <a:latin typeface="微软雅黑" pitchFamily="34" charset="-122"/>
                <a:ea typeface="微软雅黑" pitchFamily="34" charset="-122"/>
              </a:rPr>
              <a:t>银保代销</a:t>
            </a:r>
            <a:endParaRPr lang="en-US" altLang="zh-CN" b="1" dirty="0">
              <a:latin typeface="微软雅黑" pitchFamily="34" charset="-122"/>
              <a:ea typeface="微软雅黑" pitchFamily="34" charset="-122"/>
            </a:endParaRPr>
          </a:p>
        </p:txBody>
      </p:sp>
      <p:sp>
        <p:nvSpPr>
          <p:cNvPr id="23" name="MH_Text_1"/>
          <p:cNvSpPr>
            <a:spLocks noChangeArrowheads="1"/>
          </p:cNvSpPr>
          <p:nvPr>
            <p:custDataLst>
              <p:tags r:id="rId5"/>
            </p:custDataLst>
          </p:nvPr>
        </p:nvSpPr>
        <p:spPr bwMode="auto">
          <a:xfrm>
            <a:off x="1633058" y="2255115"/>
            <a:ext cx="2721602" cy="1082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itchFamily="34" charset="0"/>
              <a:buChar char="•"/>
            </a:pPr>
            <a:r>
              <a:rPr lang="zh-CN" altLang="en-US" sz="1400" dirty="0">
                <a:latin typeface="华文仿宋" pitchFamily="2" charset="-122"/>
                <a:ea typeface="华文仿宋" pitchFamily="2" charset="-122"/>
              </a:rPr>
              <a:t>  </a:t>
            </a: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本外币活定期存款</a:t>
            </a:r>
            <a:endParaRPr lang="en-US" altLang="zh-CN" sz="1400" dirty="0" smtClean="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a:p>
            <a:pPr>
              <a:buFont typeface="Arial" pitchFamily="34" charset="0"/>
              <a:buChar char="•"/>
            </a:pP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  本外币结构性存款</a:t>
            </a:r>
            <a:endParaRPr lang="en-US" altLang="zh-CN" sz="1400" dirty="0" smtClean="0">
              <a:latin typeface="微软雅黑" pitchFamily="34" charset="-122"/>
              <a:ea typeface="微软雅黑" pitchFamily="34" charset="-122"/>
            </a:endParaRPr>
          </a:p>
          <a:p>
            <a:pPr>
              <a:buFont typeface="Arial" pitchFamily="34" charset="0"/>
              <a:buChar char="•"/>
            </a:pPr>
            <a:endParaRPr lang="zh-CN" altLang="en-US" sz="1400" dirty="0">
              <a:latin typeface="微软雅黑" pitchFamily="34" charset="-122"/>
              <a:ea typeface="微软雅黑" pitchFamily="34" charset="-122"/>
            </a:endParaRPr>
          </a:p>
          <a:p>
            <a:pPr>
              <a:buFont typeface="Arial" pitchFamily="34" charset="0"/>
              <a:buChar char="•"/>
            </a:pP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保险资金托管</a:t>
            </a:r>
            <a:endParaRPr lang="en-US" altLang="zh-CN" sz="1400" dirty="0">
              <a:latin typeface="华文仿宋" pitchFamily="2" charset="-122"/>
              <a:ea typeface="华文仿宋" pitchFamily="2" charset="-122"/>
            </a:endParaRPr>
          </a:p>
        </p:txBody>
      </p:sp>
      <p:sp>
        <p:nvSpPr>
          <p:cNvPr id="24" name="MH_Text_1"/>
          <p:cNvSpPr>
            <a:spLocks noChangeArrowheads="1"/>
          </p:cNvSpPr>
          <p:nvPr>
            <p:custDataLst>
              <p:tags r:id="rId6"/>
            </p:custDataLst>
          </p:nvPr>
        </p:nvSpPr>
        <p:spPr bwMode="auto">
          <a:xfrm>
            <a:off x="3496896" y="4898078"/>
            <a:ext cx="2721602" cy="63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itchFamily="34" charset="0"/>
              <a:buChar char="•"/>
            </a:pPr>
            <a:r>
              <a:rPr lang="zh-CN" altLang="en-US" sz="1400" dirty="0">
                <a:latin typeface="微软雅黑" pitchFamily="34" charset="-122"/>
                <a:ea typeface="微软雅黑" pitchFamily="34" charset="-122"/>
              </a:rPr>
              <a:t>   保险资管产品投资</a:t>
            </a:r>
          </a:p>
          <a:p>
            <a:endParaRPr lang="zh-CN" altLang="en-US" sz="1400" dirty="0">
              <a:latin typeface="微软雅黑" pitchFamily="34" charset="-122"/>
              <a:ea typeface="微软雅黑" pitchFamily="34" charset="-122"/>
            </a:endParaRPr>
          </a:p>
          <a:p>
            <a:pPr>
              <a:buFont typeface="Arial" pitchFamily="34" charset="0"/>
              <a:buChar char="•"/>
            </a:pP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债券投资</a:t>
            </a:r>
            <a:endParaRPr lang="en-US" altLang="zh-CN" sz="1400" dirty="0">
              <a:solidFill>
                <a:srgbClr val="C00000"/>
              </a:solidFill>
              <a:latin typeface="华文仿宋" pitchFamily="2" charset="-122"/>
              <a:ea typeface="华文仿宋" pitchFamily="2" charset="-122"/>
            </a:endParaRPr>
          </a:p>
        </p:txBody>
      </p:sp>
      <p:sp>
        <p:nvSpPr>
          <p:cNvPr id="25" name="MH_Text_1"/>
          <p:cNvSpPr>
            <a:spLocks noChangeArrowheads="1"/>
          </p:cNvSpPr>
          <p:nvPr>
            <p:custDataLst>
              <p:tags r:id="rId7"/>
            </p:custDataLst>
          </p:nvPr>
        </p:nvSpPr>
        <p:spPr bwMode="auto">
          <a:xfrm>
            <a:off x="7732623" y="4904256"/>
            <a:ext cx="2721602" cy="9977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itchFamily="34" charset="0"/>
              <a:buChar char="•"/>
            </a:pPr>
            <a:r>
              <a:rPr lang="zh-CN" altLang="en-US" sz="1400" dirty="0">
                <a:latin typeface="华文仿宋" pitchFamily="2" charset="-122"/>
                <a:ea typeface="华文仿宋" pitchFamily="2" charset="-122"/>
              </a:rPr>
              <a:t>  </a:t>
            </a: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建立兼业代理关系</a:t>
            </a:r>
            <a:endParaRPr lang="en-US" altLang="zh-CN" sz="1400" dirty="0">
              <a:latin typeface="微软雅黑" pitchFamily="34" charset="-122"/>
              <a:ea typeface="微软雅黑" pitchFamily="34" charset="-122"/>
            </a:endParaRPr>
          </a:p>
          <a:p>
            <a:pPr>
              <a:lnSpc>
                <a:spcPct val="150000"/>
              </a:lnSpc>
              <a:buFont typeface="Arial" pitchFamily="34" charset="0"/>
              <a:buChar char="•"/>
            </a:pPr>
            <a:r>
              <a:rPr lang="en-US" altLang="zh-CN"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柜面渠道代销</a:t>
            </a:r>
            <a:endParaRPr lang="en-US" altLang="zh-CN" sz="1400" dirty="0">
              <a:latin typeface="微软雅黑" pitchFamily="34" charset="-122"/>
              <a:ea typeface="微软雅黑" pitchFamily="34" charset="-122"/>
            </a:endParaRPr>
          </a:p>
          <a:p>
            <a:pPr>
              <a:lnSpc>
                <a:spcPct val="150000"/>
              </a:lnSpc>
              <a:buFont typeface="Arial" pitchFamily="34" charset="0"/>
              <a:buChar char="•"/>
            </a:pPr>
            <a:r>
              <a:rPr lang="en-US" altLang="zh-CN"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钱大掌柜代销</a:t>
            </a:r>
            <a:endParaRPr lang="en-US" altLang="zh-CN" sz="1400" dirty="0">
              <a:solidFill>
                <a:srgbClr val="C00000"/>
              </a:solidFill>
              <a:latin typeface="华文仿宋" pitchFamily="2" charset="-122"/>
              <a:ea typeface="华文仿宋" pitchFamily="2" charset="-122"/>
            </a:endParaRPr>
          </a:p>
        </p:txBody>
      </p:sp>
      <p:sp>
        <p:nvSpPr>
          <p:cNvPr id="26" name="MH_Text_1"/>
          <p:cNvSpPr>
            <a:spLocks noChangeArrowheads="1"/>
          </p:cNvSpPr>
          <p:nvPr>
            <p:custDataLst>
              <p:tags r:id="rId8"/>
            </p:custDataLst>
          </p:nvPr>
        </p:nvSpPr>
        <p:spPr bwMode="auto">
          <a:xfrm>
            <a:off x="5551868" y="2111200"/>
            <a:ext cx="2948403" cy="1317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itchFamily="34" charset="0"/>
              <a:buChar char="•"/>
            </a:pPr>
            <a:r>
              <a:rPr lang="zh-CN" altLang="en-US" sz="1400" dirty="0">
                <a:latin typeface="微软雅黑" pitchFamily="34" charset="-122"/>
                <a:ea typeface="微软雅黑" pitchFamily="34" charset="-122"/>
              </a:rPr>
              <a:t>   综合授信</a:t>
            </a:r>
            <a:endParaRPr lang="en-US" altLang="zh-CN" sz="1400" dirty="0">
              <a:latin typeface="微软雅黑" pitchFamily="34" charset="-122"/>
              <a:ea typeface="微软雅黑" pitchFamily="34" charset="-122"/>
            </a:endParaRPr>
          </a:p>
          <a:p>
            <a:pPr>
              <a:lnSpc>
                <a:spcPct val="150000"/>
              </a:lnSpc>
              <a:buFont typeface="Arial" pitchFamily="34" charset="0"/>
              <a:buChar char="•"/>
            </a:pP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最长期限</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个月的同业拆借</a:t>
            </a:r>
            <a:endParaRPr lang="en-US" altLang="zh-CN" sz="1400" dirty="0" smtClean="0">
              <a:latin typeface="微软雅黑" pitchFamily="34" charset="-122"/>
              <a:ea typeface="微软雅黑" pitchFamily="34" charset="-122"/>
            </a:endParaRPr>
          </a:p>
          <a:p>
            <a:pPr>
              <a:lnSpc>
                <a:spcPct val="150000"/>
              </a:lnSpc>
              <a:buFont typeface="Arial" pitchFamily="34" charset="0"/>
              <a:buChar char="•"/>
            </a:pPr>
            <a:r>
              <a:rPr lang="zh-CN" altLang="en-US" sz="1400" dirty="0" smtClean="0">
                <a:latin typeface="微软雅黑" pitchFamily="34" charset="-122"/>
                <a:ea typeface="微软雅黑" pitchFamily="34" charset="-122"/>
              </a:rPr>
              <a:t>   针对汇收付签约客户，专项提供账  户透支授信品种</a:t>
            </a:r>
            <a:endParaRPr lang="en-US" altLang="zh-CN" sz="1400" dirty="0" smtClean="0">
              <a:latin typeface="微软雅黑" pitchFamily="34" charset="-122"/>
              <a:ea typeface="微软雅黑" pitchFamily="34" charset="-122"/>
            </a:endParaRPr>
          </a:p>
          <a:p>
            <a:pPr>
              <a:lnSpc>
                <a:spcPct val="150000"/>
              </a:lnSpc>
            </a:pPr>
            <a:endParaRPr lang="zh-CN" altLang="en-US" sz="1400" dirty="0">
              <a:latin typeface="微软雅黑" pitchFamily="34" charset="-122"/>
              <a:ea typeface="微软雅黑" pitchFamily="34" charset="-122"/>
            </a:endParaRPr>
          </a:p>
          <a:p>
            <a:pPr>
              <a:lnSpc>
                <a:spcPct val="150000"/>
              </a:lnSpc>
            </a:pPr>
            <a:endParaRPr lang="zh-CN" altLang="en-US" sz="1400" dirty="0">
              <a:latin typeface="微软雅黑" pitchFamily="34" charset="-122"/>
              <a:ea typeface="微软雅黑" pitchFamily="34" charset="-122"/>
            </a:endParaRPr>
          </a:p>
        </p:txBody>
      </p:sp>
      <p:sp>
        <p:nvSpPr>
          <p:cNvPr id="27" name="MH_SubTitle_1"/>
          <p:cNvSpPr/>
          <p:nvPr>
            <p:custDataLst>
              <p:tags r:id="rId9"/>
            </p:custDataLst>
          </p:nvPr>
        </p:nvSpPr>
        <p:spPr>
          <a:xfrm>
            <a:off x="10389134" y="1143721"/>
            <a:ext cx="1977530" cy="889899"/>
          </a:xfrm>
          <a:custGeom>
            <a:avLst/>
            <a:gdLst>
              <a:gd name="connsiteX0" fmla="*/ 339349 w 1283800"/>
              <a:gd name="connsiteY0" fmla="*/ 0 h 1283250"/>
              <a:gd name="connsiteX1" fmla="*/ 365069 w 1283800"/>
              <a:gd name="connsiteY1" fmla="*/ 13960 h 1283250"/>
              <a:gd name="connsiteX2" fmla="*/ 641900 w 1283800"/>
              <a:gd name="connsiteY2" fmla="*/ 69850 h 1283250"/>
              <a:gd name="connsiteX3" fmla="*/ 918731 w 1283800"/>
              <a:gd name="connsiteY3" fmla="*/ 13960 h 1283250"/>
              <a:gd name="connsiteX4" fmla="*/ 944451 w 1283800"/>
              <a:gd name="connsiteY4" fmla="*/ 0 h 1283250"/>
              <a:gd name="connsiteX5" fmla="*/ 1039539 w 1283800"/>
              <a:gd name="connsiteY5" fmla="*/ 51612 h 1283250"/>
              <a:gd name="connsiteX6" fmla="*/ 1267262 w 1283800"/>
              <a:gd name="connsiteY6" fmla="*/ 302350 h 1283250"/>
              <a:gd name="connsiteX7" fmla="*/ 1283800 w 1283800"/>
              <a:gd name="connsiteY7" fmla="*/ 337786 h 1283250"/>
              <a:gd name="connsiteX8" fmla="*/ 1269290 w 1283800"/>
              <a:gd name="connsiteY8" fmla="*/ 364519 h 1283250"/>
              <a:gd name="connsiteX9" fmla="*/ 1213400 w 1283800"/>
              <a:gd name="connsiteY9" fmla="*/ 641350 h 1283250"/>
              <a:gd name="connsiteX10" fmla="*/ 1269290 w 1283800"/>
              <a:gd name="connsiteY10" fmla="*/ 918181 h 1283250"/>
              <a:gd name="connsiteX11" fmla="*/ 1283800 w 1283800"/>
              <a:gd name="connsiteY11" fmla="*/ 944915 h 1283250"/>
              <a:gd name="connsiteX12" fmla="*/ 1267262 w 1283800"/>
              <a:gd name="connsiteY12" fmla="*/ 980350 h 1283250"/>
              <a:gd name="connsiteX13" fmla="*/ 1039539 w 1283800"/>
              <a:gd name="connsiteY13" fmla="*/ 1231088 h 1283250"/>
              <a:gd name="connsiteX14" fmla="*/ 944451 w 1283800"/>
              <a:gd name="connsiteY14" fmla="*/ 1282700 h 1283250"/>
              <a:gd name="connsiteX15" fmla="*/ 918731 w 1283800"/>
              <a:gd name="connsiteY15" fmla="*/ 1268740 h 1283250"/>
              <a:gd name="connsiteX16" fmla="*/ 641900 w 1283800"/>
              <a:gd name="connsiteY16" fmla="*/ 1212850 h 1283250"/>
              <a:gd name="connsiteX17" fmla="*/ 365069 w 1283800"/>
              <a:gd name="connsiteY17" fmla="*/ 1268740 h 1283250"/>
              <a:gd name="connsiteX18" fmla="*/ 338336 w 1283800"/>
              <a:gd name="connsiteY18" fmla="*/ 1283250 h 1283250"/>
              <a:gd name="connsiteX19" fmla="*/ 302900 w 1283800"/>
              <a:gd name="connsiteY19" fmla="*/ 1266712 h 1283250"/>
              <a:gd name="connsiteX20" fmla="*/ 52162 w 1283800"/>
              <a:gd name="connsiteY20" fmla="*/ 1038989 h 1283250"/>
              <a:gd name="connsiteX21" fmla="*/ 550 w 1283800"/>
              <a:gd name="connsiteY21" fmla="*/ 943901 h 1283250"/>
              <a:gd name="connsiteX22" fmla="*/ 14510 w 1283800"/>
              <a:gd name="connsiteY22" fmla="*/ 918181 h 1283250"/>
              <a:gd name="connsiteX23" fmla="*/ 70400 w 1283800"/>
              <a:gd name="connsiteY23" fmla="*/ 641350 h 1283250"/>
              <a:gd name="connsiteX24" fmla="*/ 14510 w 1283800"/>
              <a:gd name="connsiteY24" fmla="*/ 364519 h 1283250"/>
              <a:gd name="connsiteX25" fmla="*/ 0 w 1283800"/>
              <a:gd name="connsiteY25" fmla="*/ 337786 h 1283250"/>
              <a:gd name="connsiteX26" fmla="*/ 16538 w 1283800"/>
              <a:gd name="connsiteY26" fmla="*/ 302350 h 1283250"/>
              <a:gd name="connsiteX27" fmla="*/ 244262 w 1283800"/>
              <a:gd name="connsiteY27" fmla="*/ 51612 h 128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83800" h="1283250">
                <a:moveTo>
                  <a:pt x="339349" y="0"/>
                </a:moveTo>
                <a:lnTo>
                  <a:pt x="365069" y="13960"/>
                </a:lnTo>
                <a:cubicBezTo>
                  <a:pt x="450155" y="49949"/>
                  <a:pt x="543704" y="69850"/>
                  <a:pt x="641900" y="69850"/>
                </a:cubicBezTo>
                <a:cubicBezTo>
                  <a:pt x="740096" y="69850"/>
                  <a:pt x="833644" y="49949"/>
                  <a:pt x="918731" y="13960"/>
                </a:cubicBezTo>
                <a:lnTo>
                  <a:pt x="944451" y="0"/>
                </a:lnTo>
                <a:lnTo>
                  <a:pt x="1039539" y="51612"/>
                </a:lnTo>
                <a:cubicBezTo>
                  <a:pt x="1134129" y="115516"/>
                  <a:pt x="1212519" y="201578"/>
                  <a:pt x="1267262" y="302350"/>
                </a:cubicBezTo>
                <a:lnTo>
                  <a:pt x="1283800" y="337786"/>
                </a:lnTo>
                <a:lnTo>
                  <a:pt x="1269290" y="364519"/>
                </a:lnTo>
                <a:cubicBezTo>
                  <a:pt x="1233301" y="449606"/>
                  <a:pt x="1213400" y="543154"/>
                  <a:pt x="1213400" y="641350"/>
                </a:cubicBezTo>
                <a:cubicBezTo>
                  <a:pt x="1213400" y="739546"/>
                  <a:pt x="1233301" y="833095"/>
                  <a:pt x="1269290" y="918181"/>
                </a:cubicBezTo>
                <a:lnTo>
                  <a:pt x="1283800" y="944915"/>
                </a:lnTo>
                <a:lnTo>
                  <a:pt x="1267262" y="980350"/>
                </a:lnTo>
                <a:cubicBezTo>
                  <a:pt x="1212519" y="1081123"/>
                  <a:pt x="1134129" y="1167184"/>
                  <a:pt x="1039539" y="1231088"/>
                </a:cubicBezTo>
                <a:lnTo>
                  <a:pt x="944451" y="1282700"/>
                </a:lnTo>
                <a:lnTo>
                  <a:pt x="918731" y="1268740"/>
                </a:lnTo>
                <a:cubicBezTo>
                  <a:pt x="833644" y="1232751"/>
                  <a:pt x="740096" y="1212850"/>
                  <a:pt x="641900" y="1212850"/>
                </a:cubicBezTo>
                <a:cubicBezTo>
                  <a:pt x="543704" y="1212850"/>
                  <a:pt x="450155" y="1232751"/>
                  <a:pt x="365069" y="1268740"/>
                </a:cubicBezTo>
                <a:lnTo>
                  <a:pt x="338336" y="1283250"/>
                </a:lnTo>
                <a:lnTo>
                  <a:pt x="302900" y="1266712"/>
                </a:lnTo>
                <a:cubicBezTo>
                  <a:pt x="202128" y="1211969"/>
                  <a:pt x="116066" y="1133579"/>
                  <a:pt x="52162" y="1038989"/>
                </a:cubicBezTo>
                <a:lnTo>
                  <a:pt x="550" y="943901"/>
                </a:lnTo>
                <a:lnTo>
                  <a:pt x="14510" y="918181"/>
                </a:lnTo>
                <a:cubicBezTo>
                  <a:pt x="50499" y="833095"/>
                  <a:pt x="70400" y="739546"/>
                  <a:pt x="70400" y="641350"/>
                </a:cubicBezTo>
                <a:cubicBezTo>
                  <a:pt x="70400" y="543154"/>
                  <a:pt x="50499" y="449606"/>
                  <a:pt x="14510" y="364519"/>
                </a:cubicBezTo>
                <a:lnTo>
                  <a:pt x="0" y="337786"/>
                </a:lnTo>
                <a:lnTo>
                  <a:pt x="16538" y="302350"/>
                </a:lnTo>
                <a:cubicBezTo>
                  <a:pt x="71281" y="201578"/>
                  <a:pt x="149672" y="115516"/>
                  <a:pt x="244262" y="5161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latin typeface="微软雅黑" pitchFamily="34" charset="-122"/>
                <a:ea typeface="微软雅黑" pitchFamily="34" charset="-122"/>
              </a:rPr>
              <a:t>财富管理</a:t>
            </a:r>
            <a:endParaRPr lang="en-US" altLang="zh-CN" b="1" dirty="0">
              <a:latin typeface="微软雅黑" pitchFamily="34" charset="-122"/>
              <a:ea typeface="微软雅黑" pitchFamily="34" charset="-122"/>
            </a:endParaRPr>
          </a:p>
        </p:txBody>
      </p:sp>
      <p:sp>
        <p:nvSpPr>
          <p:cNvPr id="30" name="MH_Text_1"/>
          <p:cNvSpPr>
            <a:spLocks noChangeArrowheads="1"/>
          </p:cNvSpPr>
          <p:nvPr>
            <p:custDataLst>
              <p:tags r:id="rId10"/>
            </p:custDataLst>
          </p:nvPr>
        </p:nvSpPr>
        <p:spPr bwMode="auto">
          <a:xfrm>
            <a:off x="10468586" y="2170436"/>
            <a:ext cx="2721602" cy="1233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itchFamily="34" charset="0"/>
              <a:buChar char="•"/>
            </a:pPr>
            <a:r>
              <a:rPr lang="zh-CN" altLang="en-US" sz="1400" dirty="0">
                <a:latin typeface="微软雅黑" pitchFamily="34" charset="-122"/>
                <a:ea typeface="微软雅黑" pitchFamily="34" charset="-122"/>
              </a:rPr>
              <a:t>   投资</a:t>
            </a:r>
            <a:r>
              <a:rPr lang="zh-CN" altLang="en-US" sz="1400" dirty="0" smtClean="0">
                <a:latin typeface="微软雅黑" pitchFamily="34" charset="-122"/>
                <a:ea typeface="微软雅黑" pitchFamily="34" charset="-122"/>
              </a:rPr>
              <a:t>本行理财产品</a:t>
            </a:r>
            <a:endParaRPr lang="en-US" altLang="zh-CN" sz="1400" dirty="0" smtClean="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a:p>
            <a:pPr>
              <a:buFont typeface="Arial" pitchFamily="34" charset="0"/>
              <a:buChar char="•"/>
            </a:pPr>
            <a:r>
              <a:rPr lang="zh-CN" altLang="en-US" sz="1400" dirty="0">
                <a:latin typeface="微软雅黑" pitchFamily="34" charset="-122"/>
                <a:ea typeface="微软雅黑" pitchFamily="34" charset="-122"/>
              </a:rPr>
              <a:t>   投资</a:t>
            </a:r>
            <a:r>
              <a:rPr lang="zh-CN" altLang="en-US" sz="1400" dirty="0" smtClean="0">
                <a:latin typeface="微软雅黑" pitchFamily="34" charset="-122"/>
                <a:ea typeface="微软雅黑" pitchFamily="34" charset="-122"/>
              </a:rPr>
              <a:t>本行</a:t>
            </a:r>
            <a:r>
              <a:rPr lang="en-US" altLang="zh-CN" sz="1400" dirty="0" smtClean="0">
                <a:latin typeface="微软雅黑" pitchFamily="34" charset="-122"/>
                <a:ea typeface="微软雅黑" pitchFamily="34" charset="-122"/>
              </a:rPr>
              <a:t>NCD</a:t>
            </a:r>
          </a:p>
          <a:p>
            <a:pPr>
              <a:buFont typeface="Arial" pitchFamily="34" charset="0"/>
              <a:buChar char="•"/>
            </a:pPr>
            <a:endParaRPr lang="zh-CN" altLang="en-US" sz="1400" dirty="0">
              <a:latin typeface="微软雅黑" pitchFamily="34" charset="-122"/>
              <a:ea typeface="微软雅黑" pitchFamily="34" charset="-122"/>
            </a:endParaRPr>
          </a:p>
          <a:p>
            <a:pPr>
              <a:buFont typeface="Arial" pitchFamily="34" charset="0"/>
              <a:buChar char="•"/>
            </a:pPr>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  期限灵活，可根据需求定制</a:t>
            </a:r>
            <a:endParaRPr lang="zh-CN" altLang="en-US" sz="1400" dirty="0">
              <a:latin typeface="微软雅黑" pitchFamily="34" charset="-122"/>
              <a:ea typeface="微软雅黑" pitchFamily="34" charset="-122"/>
            </a:endParaRPr>
          </a:p>
        </p:txBody>
      </p:sp>
      <p:sp>
        <p:nvSpPr>
          <p:cNvPr id="17" name="标题 1"/>
          <p:cNvSpPr txBox="1">
            <a:spLocks/>
          </p:cNvSpPr>
          <p:nvPr/>
        </p:nvSpPr>
        <p:spPr bwMode="auto">
          <a:xfrm>
            <a:off x="493954" y="189771"/>
            <a:ext cx="13036130" cy="605000"/>
          </a:xfrm>
          <a:prstGeom prst="rect">
            <a:avLst/>
          </a:prstGeom>
          <a:noFill/>
          <a:ln w="9525">
            <a:noFill/>
            <a:miter lim="800000"/>
            <a:headEnd/>
            <a:tailEnd/>
          </a:ln>
        </p:spPr>
        <p:txBody>
          <a:bodyPr lIns="83864" tIns="41930" rIns="83864" bIns="41930"/>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sp>
        <p:nvSpPr>
          <p:cNvPr id="29" name="标题 1"/>
          <p:cNvSpPr txBox="1">
            <a:spLocks/>
          </p:cNvSpPr>
          <p:nvPr/>
        </p:nvSpPr>
        <p:spPr bwMode="auto">
          <a:xfrm>
            <a:off x="646354" y="342171"/>
            <a:ext cx="13036130" cy="605000"/>
          </a:xfrm>
          <a:prstGeom prst="rect">
            <a:avLst/>
          </a:prstGeom>
          <a:noFill/>
          <a:ln w="9525">
            <a:noFill/>
            <a:miter lim="800000"/>
            <a:headEnd/>
            <a:tailEnd/>
          </a:ln>
        </p:spPr>
        <p:txBody>
          <a:bodyPr lIns="83864" tIns="41930" rIns="83864" bIns="41930"/>
          <a:lstStyle/>
          <a:p>
            <a:pPr eaLnBrk="0" fontAlgn="base" hangingPunct="0">
              <a:spcBef>
                <a:spcPct val="0"/>
              </a:spcBef>
              <a:spcAft>
                <a:spcPct val="0"/>
              </a:spcAft>
              <a:defRPr/>
            </a:pPr>
            <a:endParaRPr lang="zh-CN" altLang="en-US" sz="3500" b="1" dirty="0">
              <a:solidFill>
                <a:srgbClr val="002060"/>
              </a:solidFill>
              <a:effectLst>
                <a:outerShdw blurRad="38100" dist="38100" dir="2700000" algn="tl">
                  <a:srgbClr val="000000">
                    <a:alpha val="43137"/>
                  </a:srgbClr>
                </a:outerShdw>
              </a:effectLst>
              <a:latin typeface="微软雅黑" pitchFamily="34" charset="-122"/>
              <a:ea typeface="微软雅黑" pitchFamily="34" charset="-122"/>
              <a:cs typeface="华文细黑" charset="-122"/>
              <a:sym typeface="Gill Sans" charset="0"/>
            </a:endParaRPr>
          </a:p>
        </p:txBody>
      </p:sp>
      <p:sp>
        <p:nvSpPr>
          <p:cNvPr id="32" name="Rectangle 2"/>
          <p:cNvSpPr>
            <a:spLocks noChangeArrowheads="1"/>
          </p:cNvSpPr>
          <p:nvPr/>
        </p:nvSpPr>
        <p:spPr bwMode="auto">
          <a:xfrm>
            <a:off x="1026279" y="251327"/>
            <a:ext cx="6322583" cy="584775"/>
          </a:xfrm>
          <a:prstGeom prst="rect">
            <a:avLst/>
          </a:prstGeom>
          <a:noFill/>
          <a:ln w="9525">
            <a:noFill/>
            <a:miter lim="800000"/>
            <a:headEnd/>
            <a:tailEnd/>
          </a:ln>
        </p:spPr>
        <p:txBody>
          <a:bodyPr wrap="square">
            <a:spAutoFit/>
          </a:bodyPr>
          <a:lstStyle/>
          <a:p>
            <a:pPr>
              <a:spcBef>
                <a:spcPct val="20000"/>
              </a:spcBef>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银保合作综合服务方案</a:t>
            </a:r>
          </a:p>
        </p:txBody>
      </p:sp>
      <p:sp>
        <p:nvSpPr>
          <p:cNvPr id="33"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14</a:t>
            </a:r>
            <a:endParaRPr lang="zh-CN" alt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flipH="1">
            <a:off x="2677452" y="1552533"/>
            <a:ext cx="1905145" cy="1991863"/>
          </a:xfrm>
          <a:prstGeom prst="rtTriangl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矩形 9"/>
          <p:cNvSpPr/>
          <p:nvPr/>
        </p:nvSpPr>
        <p:spPr>
          <a:xfrm>
            <a:off x="3" y="-1"/>
            <a:ext cx="14400213" cy="3240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zh-CN" altLang="en-US" sz="1325" dirty="0">
              <a:solidFill>
                <a:schemeClr val="bg1"/>
              </a:solidFill>
              <a:latin typeface="华文中宋" panose="02010600040101010101" pitchFamily="2" charset="-122"/>
              <a:ea typeface="华文中宋" panose="02010600040101010101" pitchFamily="2" charset="-122"/>
            </a:endParaRPr>
          </a:p>
        </p:txBody>
      </p:sp>
      <p:sp>
        <p:nvSpPr>
          <p:cNvPr id="11" name="TextBox 10"/>
          <p:cNvSpPr txBox="1"/>
          <p:nvPr/>
        </p:nvSpPr>
        <p:spPr>
          <a:xfrm>
            <a:off x="5328981" y="1242943"/>
            <a:ext cx="3742249" cy="1938992"/>
          </a:xfrm>
          <a:prstGeom prst="rect">
            <a:avLst/>
          </a:prstGeom>
          <a:noFill/>
        </p:spPr>
        <p:txBody>
          <a:bodyPr wrap="square" rtlCol="0">
            <a:spAutoFit/>
          </a:bodyPr>
          <a:lstStyle/>
          <a:p>
            <a:pPr algn="ctr">
              <a:lnSpc>
                <a:spcPct val="150000"/>
              </a:lnSpc>
            </a:pPr>
            <a:r>
              <a:rPr lang="en-US" altLang="zh-CN" sz="4400" dirty="0">
                <a:solidFill>
                  <a:schemeClr val="bg1"/>
                </a:solidFill>
                <a:latin typeface="微软雅黑" panose="020B0503020204020204" pitchFamily="34" charset="-122"/>
                <a:ea typeface="微软雅黑" panose="020B0503020204020204" pitchFamily="34" charset="-122"/>
              </a:rPr>
              <a:t>End</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谢   谢</a:t>
            </a:r>
          </a:p>
        </p:txBody>
      </p:sp>
      <p:sp>
        <p:nvSpPr>
          <p:cNvPr id="12" name="TextBox 11"/>
          <p:cNvSpPr txBox="1"/>
          <p:nvPr/>
        </p:nvSpPr>
        <p:spPr>
          <a:xfrm>
            <a:off x="4818673" y="3156191"/>
            <a:ext cx="4762863" cy="3354765"/>
          </a:xfrm>
          <a:prstGeom prst="rect">
            <a:avLst/>
          </a:prstGeom>
          <a:noFill/>
        </p:spPr>
        <p:txBody>
          <a:bodyPr wrap="square" rtlCol="0">
            <a:spAutoFit/>
          </a:bodyPr>
          <a:lstStyle/>
          <a:p>
            <a:pPr algn="ctr">
              <a:lnSpc>
                <a:spcPct val="200000"/>
              </a:lnSpc>
            </a:pPr>
            <a:r>
              <a:rPr lang="zh-CN" altLang="en-US" sz="3600" dirty="0">
                <a:latin typeface="微软雅黑" panose="020B0503020204020204" pitchFamily="34" charset="-122"/>
                <a:ea typeface="微软雅黑" panose="020B0503020204020204" pitchFamily="34" charset="-122"/>
              </a:rPr>
              <a:t>兴业银行股份有限公司</a:t>
            </a:r>
            <a:endParaRPr lang="en-US" altLang="zh-CN" sz="3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电话：</a:t>
            </a:r>
            <a:r>
              <a:rPr lang="en-US" altLang="zh-CN" sz="1600" dirty="0">
                <a:latin typeface="微软雅黑" panose="020B0503020204020204" pitchFamily="34" charset="-122"/>
                <a:ea typeface="微软雅黑" panose="020B0503020204020204" pitchFamily="34" charset="-122"/>
              </a:rPr>
              <a:t>0591-87839338</a:t>
            </a:r>
          </a:p>
          <a:p>
            <a:pPr algn="ctr">
              <a:lnSpc>
                <a:spcPct val="150000"/>
              </a:lnSpc>
            </a:pPr>
            <a:r>
              <a:rPr lang="zh-CN" altLang="en-US" sz="1600" dirty="0">
                <a:latin typeface="微软雅黑" panose="020B0503020204020204" pitchFamily="34" charset="-122"/>
                <a:ea typeface="微软雅黑" panose="020B0503020204020204" pitchFamily="34" charset="-122"/>
              </a:rPr>
              <a:t>地址：福建省福州市湖东路 </a:t>
            </a:r>
            <a:r>
              <a:rPr lang="en-US" altLang="zh-CN" sz="1600" dirty="0">
                <a:latin typeface="微软雅黑" panose="020B0503020204020204" pitchFamily="34" charset="-122"/>
                <a:ea typeface="微软雅黑" panose="020B0503020204020204" pitchFamily="34" charset="-122"/>
              </a:rPr>
              <a:t>154</a:t>
            </a:r>
            <a:r>
              <a:rPr lang="zh-CN" altLang="en-US" sz="1600" dirty="0">
                <a:latin typeface="微软雅黑" panose="020B0503020204020204" pitchFamily="34" charset="-122"/>
                <a:ea typeface="微软雅黑" panose="020B0503020204020204" pitchFamily="34" charset="-122"/>
              </a:rPr>
              <a:t>号</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邮编：</a:t>
            </a:r>
            <a:r>
              <a:rPr lang="en-US" altLang="zh-CN" sz="1600" dirty="0">
                <a:latin typeface="微软雅黑" panose="020B0503020204020204" pitchFamily="34" charset="-122"/>
                <a:ea typeface="微软雅黑" panose="020B0503020204020204" pitchFamily="34" charset="-122"/>
              </a:rPr>
              <a:t>350001</a:t>
            </a:r>
          </a:p>
          <a:p>
            <a:pPr algn="ctr">
              <a:lnSpc>
                <a:spcPct val="150000"/>
              </a:lnSpc>
            </a:pPr>
            <a:r>
              <a:rPr lang="zh-CN" altLang="en-US" sz="1600" dirty="0">
                <a:latin typeface="微软雅黑" panose="020B0503020204020204" pitchFamily="34" charset="-122"/>
                <a:ea typeface="微软雅黑" panose="020B0503020204020204" pitchFamily="34" charset="-122"/>
              </a:rPr>
              <a:t>网址：</a:t>
            </a:r>
            <a:r>
              <a:rPr lang="en-US" altLang="zh-CN" sz="1600" dirty="0">
                <a:latin typeface="微软雅黑" panose="020B0503020204020204" pitchFamily="34" charset="-122"/>
                <a:ea typeface="微软雅黑" panose="020B0503020204020204" pitchFamily="34" charset="-122"/>
              </a:rPr>
              <a:t>www.cib.com.cn</a:t>
            </a:r>
          </a:p>
          <a:p>
            <a:pPr algn="ctr">
              <a:lnSpc>
                <a:spcPct val="150000"/>
              </a:lnSpc>
            </a:pPr>
            <a:r>
              <a:rPr lang="zh-CN" altLang="en-US" sz="1600" dirty="0">
                <a:latin typeface="微软雅黑" panose="020B0503020204020204" pitchFamily="34" charset="-122"/>
                <a:ea typeface="微软雅黑" panose="020B0503020204020204" pitchFamily="34" charset="-122"/>
              </a:rPr>
              <a:t>全国统一客户服务热线：</a:t>
            </a:r>
            <a:r>
              <a:rPr lang="en-US" altLang="zh-CN" sz="1600" dirty="0">
                <a:latin typeface="微软雅黑" panose="020B0503020204020204" pitchFamily="34" charset="-122"/>
                <a:ea typeface="微软雅黑" panose="020B0503020204020204" pitchFamily="34" charset="-122"/>
              </a:rPr>
              <a:t>95561</a:t>
            </a:r>
            <a:endParaRPr lang="zh-CN" altLang="en-US" sz="1600" dirty="0">
              <a:latin typeface="微软雅黑" panose="020B0503020204020204" pitchFamily="34" charset="-122"/>
              <a:ea typeface="微软雅黑" panose="020B0503020204020204" pitchFamily="34" charset="-122"/>
            </a:endParaRPr>
          </a:p>
          <a:p>
            <a:endParaRPr lang="zh-CN" altLang="en-US" sz="2000" dirty="0">
              <a:solidFill>
                <a:srgbClr val="0070C0"/>
              </a:solidFill>
              <a:latin typeface="微软雅黑" panose="020B0503020204020204" pitchFamily="34" charset="-122"/>
              <a:ea typeface="微软雅黑" panose="020B0503020204020204" pitchFamily="34" charset="-122"/>
            </a:endParaRPr>
          </a:p>
        </p:txBody>
      </p:sp>
      <p:sp>
        <p:nvSpPr>
          <p:cNvPr id="14" name="灯片编号占位符 7"/>
          <p:cNvSpPr>
            <a:spLocks noGrp="1"/>
          </p:cNvSpPr>
          <p:nvPr>
            <p:ph type="sldNum" sz="quarter" idx="4294967295"/>
          </p:nvPr>
        </p:nvSpPr>
        <p:spPr>
          <a:xfrm>
            <a:off x="6519697" y="6135172"/>
            <a:ext cx="2016054" cy="345009"/>
          </a:xfrm>
          <a:prstGeom prst="rect">
            <a:avLst/>
          </a:prstGeom>
        </p:spPr>
        <p:txBody>
          <a:bodyPr/>
          <a:lstStyle/>
          <a:p>
            <a:fld id="{0C913308-F349-4B6D-A68A-DD1791B4A57B}" type="slidenum">
              <a:rPr lang="zh-CN" altLang="en-US" smtClean="0"/>
              <a:pPr/>
              <a:t>22</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H="1">
            <a:off x="3993675" y="-4204810"/>
            <a:ext cx="6514528" cy="14914008"/>
          </a:xfrm>
          <a:custGeom>
            <a:avLst/>
            <a:gdLst>
              <a:gd name="connsiteX0" fmla="*/ 6858000 w 6863365"/>
              <a:gd name="connsiteY0" fmla="*/ 12192000 h 12192000"/>
              <a:gd name="connsiteX1" fmla="*/ 6858000 w 6863365"/>
              <a:gd name="connsiteY1" fmla="*/ 12190476 h 12192000"/>
              <a:gd name="connsiteX2" fmla="*/ 18771 w 6863365"/>
              <a:gd name="connsiteY2" fmla="*/ 12190476 h 12192000"/>
              <a:gd name="connsiteX3" fmla="*/ 3441068 w 6863365"/>
              <a:gd name="connsiteY3" fmla="*/ 6289964 h 12192000"/>
              <a:gd name="connsiteX4" fmla="*/ 6858000 w 6863365"/>
              <a:gd name="connsiteY4" fmla="*/ 12181226 h 12192000"/>
              <a:gd name="connsiteX5" fmla="*/ 6858000 w 6863365"/>
              <a:gd name="connsiteY5" fmla="*/ 0 h 12192000"/>
              <a:gd name="connsiteX6" fmla="*/ 0 w 6863365"/>
              <a:gd name="connsiteY6" fmla="*/ 0 h 12192000"/>
              <a:gd name="connsiteX7" fmla="*/ 0 w 6863365"/>
              <a:gd name="connsiteY7" fmla="*/ 12192000 h 12192000"/>
              <a:gd name="connsiteX8" fmla="*/ 6863365 w 6863365"/>
              <a:gd name="connsiteY8" fmla="*/ 12190476 h 12192000"/>
              <a:gd name="connsiteX9" fmla="*/ 6858000 w 6863365"/>
              <a:gd name="connsiteY9" fmla="*/ 12181226 h 12192000"/>
              <a:gd name="connsiteX10" fmla="*/ 6858000 w 6863365"/>
              <a:gd name="connsiteY10" fmla="*/ 12190476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63365" h="12192000">
                <a:moveTo>
                  <a:pt x="6858000" y="12192000"/>
                </a:moveTo>
                <a:lnTo>
                  <a:pt x="6858000" y="12190476"/>
                </a:lnTo>
                <a:lnTo>
                  <a:pt x="18771" y="12190476"/>
                </a:lnTo>
                <a:lnTo>
                  <a:pt x="3441068" y="6289964"/>
                </a:lnTo>
                <a:lnTo>
                  <a:pt x="6858000" y="12181226"/>
                </a:lnTo>
                <a:lnTo>
                  <a:pt x="6858000" y="0"/>
                </a:lnTo>
                <a:lnTo>
                  <a:pt x="0" y="0"/>
                </a:lnTo>
                <a:lnTo>
                  <a:pt x="0" y="12192000"/>
                </a:lnTo>
                <a:close/>
                <a:moveTo>
                  <a:pt x="6863365" y="12190476"/>
                </a:moveTo>
                <a:lnTo>
                  <a:pt x="6858000" y="12181226"/>
                </a:lnTo>
                <a:lnTo>
                  <a:pt x="6858000" y="121904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p>
        </p:txBody>
      </p:sp>
      <p:sp>
        <p:nvSpPr>
          <p:cNvPr id="4" name="文本框 3"/>
          <p:cNvSpPr txBox="1"/>
          <p:nvPr/>
        </p:nvSpPr>
        <p:spPr>
          <a:xfrm>
            <a:off x="7845118" y="2296676"/>
            <a:ext cx="2147968" cy="584775"/>
          </a:xfrm>
          <a:prstGeom prst="rect">
            <a:avLst/>
          </a:prstGeom>
          <a:solidFill>
            <a:srgbClr val="002060"/>
          </a:solidFill>
          <a:ln w="19050">
            <a:noFill/>
          </a:ln>
          <a:effectLst/>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Part 1</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flipH="1">
            <a:off x="6837511" y="3650412"/>
            <a:ext cx="422558" cy="364274"/>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 name="文本框 5"/>
          <p:cNvSpPr txBox="1"/>
          <p:nvPr/>
        </p:nvSpPr>
        <p:spPr>
          <a:xfrm>
            <a:off x="8038462" y="2980827"/>
            <a:ext cx="3467616" cy="584775"/>
          </a:xfrm>
          <a:prstGeom prst="rect">
            <a:avLst/>
          </a:prstGeom>
          <a:noFill/>
        </p:spPr>
        <p:txBody>
          <a:bodyPr wrap="none" rtlCol="0">
            <a:spAutoFit/>
          </a:bodyPr>
          <a:lstStyle/>
          <a:p>
            <a:pPr algn="ctr"/>
            <a:r>
              <a:rPr lang="zh-CN" altLang="en-US" sz="3200" b="1" dirty="0" smtClean="0">
                <a:solidFill>
                  <a:srgbClr val="534C49"/>
                </a:solidFill>
                <a:latin typeface="微软雅黑" panose="020B0503020204020204" pitchFamily="34" charset="-122"/>
                <a:ea typeface="微软雅黑" panose="020B0503020204020204" pitchFamily="34" charset="-122"/>
                <a:cs typeface="Microsoft JhengHei Light" panose="020B0304030504040204" pitchFamily="34" charset="-122"/>
              </a:rPr>
              <a:t>兴业银行情况介绍</a:t>
            </a:r>
          </a:p>
        </p:txBody>
      </p:sp>
      <p:sp>
        <p:nvSpPr>
          <p:cNvPr id="7" name="矩形 6"/>
          <p:cNvSpPr/>
          <p:nvPr/>
        </p:nvSpPr>
        <p:spPr>
          <a:xfrm flipV="1">
            <a:off x="7978157" y="3601736"/>
            <a:ext cx="5686327" cy="45719"/>
          </a:xfrm>
          <a:prstGeom prst="rect">
            <a:avLst/>
          </a:prstGeom>
          <a:solidFill>
            <a:srgbClr val="534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等腰三角形 8"/>
          <p:cNvSpPr/>
          <p:nvPr/>
        </p:nvSpPr>
        <p:spPr>
          <a:xfrm rot="5400000" flipH="1">
            <a:off x="153627" y="-364758"/>
            <a:ext cx="6467508" cy="7186891"/>
          </a:xfrm>
          <a:prstGeom prst="triangle">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等腰三角形 9"/>
          <p:cNvSpPr/>
          <p:nvPr/>
        </p:nvSpPr>
        <p:spPr>
          <a:xfrm rot="5400000" flipH="1">
            <a:off x="6512982" y="2436740"/>
            <a:ext cx="876987" cy="886890"/>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42595" y="5702659"/>
            <a:ext cx="3086074" cy="6000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2" y="2"/>
            <a:ext cx="269882" cy="411912"/>
          </a:xfrm>
          <a:prstGeom prst="rect">
            <a:avLst/>
          </a:prstGeom>
          <a:noFill/>
          <a:ln w="9525">
            <a:noFill/>
            <a:miter lim="800000"/>
            <a:headEnd/>
            <a:tailEnd/>
          </a:ln>
          <a:effectLst/>
        </p:spPr>
        <p:txBody>
          <a:bodyPr vert="horz" wrap="none" lIns="133604" tIns="66804" rIns="133604" bIns="66804" numCol="1" anchor="ctr" anchorCtr="0" compatLnSpc="1">
            <a:prstTxWarp prst="textNoShape">
              <a:avLst/>
            </a:prstTxWarp>
            <a:spAutoFit/>
          </a:bodyPr>
          <a:lstStyle/>
          <a:p>
            <a:endParaRPr lang="zh-CN" altLang="en-US"/>
          </a:p>
        </p:txBody>
      </p:sp>
      <p:sp>
        <p:nvSpPr>
          <p:cNvPr id="7" name="文本框 3"/>
          <p:cNvSpPr txBox="1"/>
          <p:nvPr/>
        </p:nvSpPr>
        <p:spPr>
          <a:xfrm>
            <a:off x="1030883" y="267586"/>
            <a:ext cx="3362917" cy="584775"/>
          </a:xfrm>
          <a:prstGeom prst="rect">
            <a:avLst/>
          </a:prstGeom>
          <a:noFill/>
        </p:spPr>
        <p:txBody>
          <a:bodyPr wrap="square" rtlCol="0">
            <a:spAutoFit/>
          </a:body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rPr>
              <a:t>兴业银行概况</a:t>
            </a:r>
          </a:p>
        </p:txBody>
      </p:sp>
      <p:sp>
        <p:nvSpPr>
          <p:cNvPr id="8" name="矩形 7"/>
          <p:cNvSpPr/>
          <p:nvPr/>
        </p:nvSpPr>
        <p:spPr>
          <a:xfrm>
            <a:off x="1095595" y="1633446"/>
            <a:ext cx="7701565" cy="3831818"/>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截至</a:t>
            </a:r>
            <a:r>
              <a:rPr lang="en-US" altLang="zh-CN" dirty="0" smtClean="0">
                <a:latin typeface="微软雅黑" panose="020B0503020204020204" pitchFamily="34" charset="-122"/>
                <a:ea typeface="微软雅黑" panose="020B0503020204020204" pitchFamily="34" charset="-122"/>
              </a:rPr>
              <a:t>2016</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月末，兴业银行总资产已达</a:t>
            </a:r>
            <a:r>
              <a:rPr lang="en-US" altLang="zh-CN" dirty="0" smtClean="0">
                <a:latin typeface="微软雅黑" panose="020B0503020204020204" pitchFamily="34" charset="-122"/>
                <a:ea typeface="微软雅黑" panose="020B0503020204020204" pitchFamily="34" charset="-122"/>
              </a:rPr>
              <a:t>6.09</a:t>
            </a:r>
            <a:r>
              <a:rPr lang="zh-CN" altLang="en-US" dirty="0" smtClean="0">
                <a:latin typeface="微软雅黑" panose="020B0503020204020204" pitchFamily="34" charset="-122"/>
                <a:ea typeface="微软雅黑" panose="020B0503020204020204" pitchFamily="34" charset="-122"/>
              </a:rPr>
              <a:t>万亿元，</a:t>
            </a:r>
            <a:r>
              <a:rPr lang="zh-CN" altLang="en-US" b="1" dirty="0" smtClean="0">
                <a:latin typeface="微软雅黑" panose="020B0503020204020204" pitchFamily="34" charset="-122"/>
                <a:ea typeface="微软雅黑" panose="020B0503020204020204" pitchFamily="34" charset="-122"/>
              </a:rPr>
              <a:t>居股份制银行之首</a:t>
            </a:r>
            <a:r>
              <a:rPr lang="zh-CN" altLang="en-US" dirty="0" smtClean="0">
                <a:latin typeface="微软雅黑" panose="020B0503020204020204" pitchFamily="34" charset="-122"/>
                <a:ea typeface="微软雅黑" panose="020B0503020204020204" pitchFamily="34" charset="-122"/>
              </a:rPr>
              <a:t>；实现归属于母公司股东净利润</a:t>
            </a:r>
            <a:r>
              <a:rPr lang="en-US" altLang="zh-CN" dirty="0" smtClean="0">
                <a:latin typeface="微软雅黑" panose="020B0503020204020204" pitchFamily="34" charset="-122"/>
                <a:ea typeface="微软雅黑" panose="020B0503020204020204" pitchFamily="34" charset="-122"/>
              </a:rPr>
              <a:t>538.5</a:t>
            </a:r>
            <a:r>
              <a:rPr lang="zh-CN" altLang="en-US" dirty="0" smtClean="0">
                <a:latin typeface="微软雅黑" panose="020B0503020204020204" pitchFamily="34" charset="-122"/>
                <a:ea typeface="微软雅黑" panose="020B0503020204020204" pitchFamily="34" charset="-122"/>
              </a:rPr>
              <a:t>亿元，同比增长</a:t>
            </a:r>
            <a:r>
              <a:rPr lang="en-US" altLang="zh-CN" dirty="0" smtClean="0">
                <a:latin typeface="微软雅黑" panose="020B0503020204020204" pitchFamily="34" charset="-122"/>
                <a:ea typeface="微软雅黑" panose="020B0503020204020204" pitchFamily="34" charset="-122"/>
              </a:rPr>
              <a:t>7.26%</a:t>
            </a:r>
            <a:r>
              <a:rPr lang="zh-CN" altLang="en-US" dirty="0" smtClean="0">
                <a:latin typeface="微软雅黑" panose="020B0503020204020204" pitchFamily="34" charset="-122"/>
                <a:ea typeface="微软雅黑" panose="020B0503020204020204" pitchFamily="34" charset="-122"/>
              </a:rPr>
              <a:t>；总资产收益率和加权净资产收益率分别为</a:t>
            </a:r>
            <a:r>
              <a:rPr lang="en-US" altLang="zh-CN" dirty="0" smtClean="0">
                <a:latin typeface="微软雅黑" panose="020B0503020204020204" pitchFamily="34" charset="-122"/>
                <a:ea typeface="微软雅黑" panose="020B0503020204020204" pitchFamily="34" charset="-122"/>
              </a:rPr>
              <a:t>0.80%</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14.11%</a:t>
            </a:r>
            <a:r>
              <a:rPr lang="zh-CN" altLang="en-US" dirty="0" smtClean="0">
                <a:latin typeface="微软雅黑" panose="020B0503020204020204" pitchFamily="34" charset="-122"/>
                <a:ea typeface="微软雅黑" panose="020B0503020204020204" pitchFamily="34" charset="-122"/>
              </a:rPr>
              <a:t>，均保持同业优秀水平。</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        兴业银行旗下拥有兴业国际信托、兴业金融租赁、兴业基金、兴业消费金融、华福证券、兴业财富、兴业国信资产管理、兴业经济研究咨询、兴业数字金融等子公司，形成以银行为主体，涵盖信托、租赁、基金、消费金融、证券、期货、资产管理、研究咨询、数字金融等在内的现代金融服务集团，全面满足客户的综合金融服务需求。</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 name="Content Placeholder 2"/>
          <p:cNvSpPr txBox="1"/>
          <p:nvPr/>
        </p:nvSpPr>
        <p:spPr bwMode="auto">
          <a:xfrm>
            <a:off x="5537938" y="3286146"/>
            <a:ext cx="2002555" cy="6060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028065">
              <a:lnSpc>
                <a:spcPct val="120000"/>
              </a:lnSpc>
              <a:spcBef>
                <a:spcPts val="0"/>
              </a:spcBef>
              <a:buNone/>
              <a:defRPr/>
            </a:pPr>
            <a:endParaRPr lang="en-US" altLang="zh-CN" sz="850" dirty="0">
              <a:solidFill>
                <a:schemeClr val="tx1">
                  <a:lumMod val="85000"/>
                  <a:lumOff val="15000"/>
                </a:schemeClr>
              </a:solidFill>
            </a:endParaRPr>
          </a:p>
        </p:txBody>
      </p:sp>
      <p:sp>
        <p:nvSpPr>
          <p:cNvPr id="10" name="Content Placeholder 2"/>
          <p:cNvSpPr txBox="1"/>
          <p:nvPr/>
        </p:nvSpPr>
        <p:spPr bwMode="auto">
          <a:xfrm>
            <a:off x="8141258" y="3286146"/>
            <a:ext cx="2002555" cy="6060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defTabSz="1028065">
              <a:lnSpc>
                <a:spcPct val="120000"/>
              </a:lnSpc>
              <a:spcBef>
                <a:spcPts val="0"/>
              </a:spcBef>
              <a:buNone/>
              <a:defRPr/>
            </a:pPr>
            <a:endParaRPr lang="en-US" altLang="zh-CN" sz="850" dirty="0">
              <a:solidFill>
                <a:schemeClr val="tx1">
                  <a:lumMod val="85000"/>
                  <a:lumOff val="15000"/>
                </a:schemeClr>
              </a:solidFill>
            </a:endParaRPr>
          </a:p>
        </p:txBody>
      </p:sp>
      <p:pic>
        <p:nvPicPr>
          <p:cNvPr id="11" name="图片 10"/>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388594" y="1247926"/>
            <a:ext cx="3959425" cy="4682446"/>
          </a:xfrm>
          <a:prstGeom prst="rect">
            <a:avLst/>
          </a:prstGeom>
        </p:spPr>
      </p:pic>
      <p:cxnSp>
        <p:nvCxnSpPr>
          <p:cNvPr id="12" name="直接连接符 11"/>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14" name="图片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
        <p:nvSpPr>
          <p:cNvPr id="16"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646863" y="1629067"/>
            <a:ext cx="3976608" cy="35445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a:xfrm>
            <a:off x="1078098" y="1452600"/>
            <a:ext cx="7348410" cy="410881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兴业银行已在全国主要城市设立</a:t>
            </a:r>
            <a:r>
              <a:rPr lang="zh-CN" altLang="zh-CN" dirty="0" smtClean="0">
                <a:latin typeface="微软雅黑" panose="020B0503020204020204" pitchFamily="34" charset="-122"/>
                <a:ea typeface="微软雅黑" panose="020B0503020204020204" pitchFamily="34" charset="-122"/>
              </a:rPr>
              <a:t>了</a:t>
            </a:r>
            <a:r>
              <a:rPr lang="en-US" altLang="zh-CN" dirty="0" smtClean="0">
                <a:latin typeface="微软雅黑" panose="020B0503020204020204" pitchFamily="34" charset="-122"/>
                <a:ea typeface="微软雅黑" panose="020B0503020204020204" pitchFamily="34" charset="-122"/>
              </a:rPr>
              <a:t>128</a:t>
            </a:r>
            <a:r>
              <a:rPr lang="zh-CN" altLang="zh-CN" dirty="0" smtClean="0">
                <a:latin typeface="微软雅黑" panose="020B0503020204020204" pitchFamily="34" charset="-122"/>
                <a:ea typeface="微软雅黑" panose="020B0503020204020204" pitchFamily="34" charset="-122"/>
              </a:rPr>
              <a:t>家分行</a:t>
            </a:r>
            <a:r>
              <a:rPr lang="zh-CN" altLang="en-US" dirty="0" smtClean="0">
                <a:latin typeface="微软雅黑" panose="020B0503020204020204" pitchFamily="34" charset="-122"/>
                <a:ea typeface="微软雅黑" panose="020B0503020204020204" pitchFamily="34" charset="-122"/>
              </a:rPr>
              <a:t>（其中一级分行</a:t>
            </a:r>
            <a:r>
              <a:rPr lang="en-US" altLang="zh-CN" dirty="0" smtClean="0">
                <a:latin typeface="微软雅黑" panose="020B0503020204020204" pitchFamily="34" charset="-122"/>
                <a:ea typeface="微软雅黑" panose="020B0503020204020204" pitchFamily="34" charset="-122"/>
              </a:rPr>
              <a:t>44</a:t>
            </a:r>
            <a:r>
              <a:rPr lang="zh-CN" altLang="en-US" dirty="0" smtClean="0">
                <a:latin typeface="微软雅黑" panose="020B0503020204020204" pitchFamily="34" charset="-122"/>
                <a:ea typeface="微软雅黑" panose="020B0503020204020204" pitchFamily="34" charset="-122"/>
              </a:rPr>
              <a:t>家）</a:t>
            </a: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1938</a:t>
            </a:r>
            <a:r>
              <a:rPr lang="zh-CN" altLang="zh-CN" dirty="0" smtClean="0">
                <a:latin typeface="微软雅黑" panose="020B0503020204020204" pitchFamily="34" charset="-122"/>
                <a:ea typeface="微软雅黑" panose="020B0503020204020204" pitchFamily="34" charset="-122"/>
              </a:rPr>
              <a:t>家</a:t>
            </a:r>
            <a:r>
              <a:rPr lang="zh-CN" altLang="zh-CN" dirty="0">
                <a:latin typeface="微软雅黑" panose="020B0503020204020204" pitchFamily="34" charset="-122"/>
                <a:ea typeface="微软雅黑" panose="020B0503020204020204" pitchFamily="34" charset="-122"/>
              </a:rPr>
              <a:t>分支机构</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a:t>
            </a:r>
            <a:r>
              <a:rPr lang="zh-CN" altLang="zh-CN" dirty="0" smtClean="0">
                <a:latin typeface="微软雅黑" panose="020B0503020204020204" pitchFamily="34" charset="-122"/>
                <a:ea typeface="微软雅黑" panose="020B0503020204020204" pitchFamily="34" charset="-122"/>
              </a:rPr>
              <a:t>在</a:t>
            </a:r>
            <a:r>
              <a:rPr lang="zh-CN" altLang="zh-CN" dirty="0">
                <a:latin typeface="微软雅黑" panose="020B0503020204020204" pitchFamily="34" charset="-122"/>
                <a:ea typeface="微软雅黑" panose="020B0503020204020204" pitchFamily="34" charset="-122"/>
              </a:rPr>
              <a:t>香港设立首家境外分行</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且</a:t>
            </a:r>
            <a:r>
              <a:rPr lang="zh-CN" altLang="zh-CN" dirty="0" smtClean="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全球</a:t>
            </a:r>
            <a:r>
              <a:rPr lang="en-US" altLang="zh-CN" dirty="0">
                <a:latin typeface="微软雅黑" panose="020B0503020204020204" pitchFamily="34" charset="-122"/>
                <a:ea typeface="微软雅黑" panose="020B0503020204020204" pitchFamily="34" charset="-122"/>
              </a:rPr>
              <a:t>1588</a:t>
            </a:r>
            <a:r>
              <a:rPr lang="zh-CN" altLang="zh-CN" dirty="0">
                <a:latin typeface="微软雅黑" panose="020B0503020204020204" pitchFamily="34" charset="-122"/>
                <a:ea typeface="微软雅黑" panose="020B0503020204020204" pitchFamily="34" charset="-122"/>
              </a:rPr>
              <a:t>家银行建立了代理行关系，营业网点广布全国、衔接境内外</a:t>
            </a:r>
            <a:r>
              <a:rPr lang="zh-CN" altLang="zh-CN"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zh-CN" b="1" dirty="0" smtClean="0">
                <a:latin typeface="微软雅黑" panose="020B0503020204020204" pitchFamily="34" charset="-122"/>
                <a:ea typeface="微软雅黑" panose="020B0503020204020204" pitchFamily="34" charset="-122"/>
              </a:rPr>
              <a:t>延</a:t>
            </a:r>
            <a:r>
              <a:rPr lang="zh-CN" altLang="zh-CN" b="1" dirty="0">
                <a:latin typeface="微软雅黑" panose="020B0503020204020204" pitchFamily="34" charset="-122"/>
                <a:ea typeface="微软雅黑" panose="020B0503020204020204" pitchFamily="34" charset="-122"/>
              </a:rPr>
              <a:t>伸网络</a:t>
            </a: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本行</a:t>
            </a:r>
            <a:r>
              <a:rPr lang="zh-CN" altLang="zh-CN" dirty="0">
                <a:latin typeface="微软雅黑" panose="020B0503020204020204" pitchFamily="34" charset="-122"/>
                <a:ea typeface="微软雅黑" panose="020B0503020204020204" pitchFamily="34" charset="-122"/>
              </a:rPr>
              <a:t>通过</a:t>
            </a:r>
            <a:r>
              <a:rPr lang="zh-CN" altLang="zh-CN" b="1" dirty="0">
                <a:latin typeface="微软雅黑" panose="020B0503020204020204" pitchFamily="34" charset="-122"/>
                <a:ea typeface="微软雅黑" panose="020B0503020204020204" pitchFamily="34" charset="-122"/>
              </a:rPr>
              <a:t>银银平台</a:t>
            </a:r>
            <a:r>
              <a:rPr lang="zh-CN" altLang="zh-CN" dirty="0">
                <a:latin typeface="微软雅黑" panose="020B0503020204020204" pitchFamily="34" charset="-122"/>
                <a:ea typeface="微软雅黑" panose="020B0503020204020204" pitchFamily="34" charset="-122"/>
              </a:rPr>
              <a:t>与国内众多中小银行类金融机构建立柜面代理结算合作，已连接全国</a:t>
            </a:r>
            <a:r>
              <a:rPr lang="zh-CN" altLang="zh-CN" dirty="0" smtClean="0">
                <a:latin typeface="微软雅黑" panose="020B0503020204020204" pitchFamily="34" charset="-122"/>
                <a:ea typeface="微软雅黑" panose="020B0503020204020204" pitchFamily="34" charset="-122"/>
              </a:rPr>
              <a:t>超过</a:t>
            </a:r>
            <a:r>
              <a:rPr lang="en-US" altLang="zh-CN" dirty="0" smtClean="0">
                <a:latin typeface="微软雅黑" panose="020B0503020204020204" pitchFamily="34" charset="-122"/>
                <a:ea typeface="微软雅黑" panose="020B0503020204020204" pitchFamily="34" charset="-122"/>
              </a:rPr>
              <a:t>448</a:t>
            </a:r>
            <a:r>
              <a:rPr lang="zh-CN" altLang="zh-CN" dirty="0" smtClean="0">
                <a:latin typeface="微软雅黑" panose="020B0503020204020204" pitchFamily="34" charset="-122"/>
                <a:ea typeface="微软雅黑" panose="020B0503020204020204" pitchFamily="34" charset="-122"/>
              </a:rPr>
              <a:t>家</a:t>
            </a:r>
            <a:r>
              <a:rPr lang="zh-CN" altLang="zh-CN" dirty="0">
                <a:latin typeface="微软雅黑" panose="020B0503020204020204" pitchFamily="34" charset="-122"/>
                <a:ea typeface="微软雅黑" panose="020B0503020204020204" pitchFamily="34" charset="-122"/>
              </a:rPr>
              <a:t>银行，涵盖全国性股份制银行、区域性银行、城市商业银行、农村信用社、农村商业银行、村镇银行等各类型银行机构，联网网点</a:t>
            </a:r>
            <a:r>
              <a:rPr lang="en-US" altLang="zh-CN" dirty="0" smtClean="0">
                <a:latin typeface="微软雅黑" panose="020B0503020204020204" pitchFamily="34" charset="-122"/>
                <a:ea typeface="微软雅黑" panose="020B0503020204020204" pitchFamily="34" charset="-122"/>
              </a:rPr>
              <a:t>4.9</a:t>
            </a:r>
            <a:r>
              <a:rPr lang="zh-CN" altLang="en-US" dirty="0" smtClean="0">
                <a:latin typeface="微软雅黑" panose="020B0503020204020204" pitchFamily="34" charset="-122"/>
                <a:ea typeface="微软雅黑" panose="020B0503020204020204" pitchFamily="34" charset="-122"/>
              </a:rPr>
              <a:t>万</a:t>
            </a:r>
            <a:r>
              <a:rPr lang="zh-CN" altLang="zh-CN" dirty="0" smtClean="0">
                <a:latin typeface="微软雅黑" panose="020B0503020204020204" pitchFamily="34" charset="-122"/>
                <a:ea typeface="微软雅黑" panose="020B0503020204020204" pitchFamily="34" charset="-122"/>
              </a:rPr>
              <a:t>个</a:t>
            </a:r>
            <a:r>
              <a:rPr lang="zh-CN" altLang="zh-CN" dirty="0">
                <a:latin typeface="微软雅黑" panose="020B0503020204020204" pitchFamily="34" charset="-122"/>
                <a:ea typeface="微软雅黑" panose="020B0503020204020204" pitchFamily="34" charset="-122"/>
              </a:rPr>
              <a:t>。</a:t>
            </a:r>
          </a:p>
          <a:p>
            <a:pPr>
              <a:lnSpc>
                <a:spcPct val="150000"/>
              </a:lnSpc>
            </a:pPr>
            <a:endParaRPr lang="zh-CN" altLang="zh-CN" dirty="0">
              <a:latin typeface="微软雅黑" panose="020B0503020204020204" pitchFamily="34" charset="-122"/>
              <a:ea typeface="微软雅黑" panose="020B0503020204020204" pitchFamily="34" charset="-122"/>
            </a:endParaRPr>
          </a:p>
          <a:p>
            <a:endParaRPr lang="zh-CN" altLang="en-US" dirty="0"/>
          </a:p>
        </p:txBody>
      </p:sp>
      <p:sp>
        <p:nvSpPr>
          <p:cNvPr id="6" name="文本框 5"/>
          <p:cNvSpPr txBox="1"/>
          <p:nvPr/>
        </p:nvSpPr>
        <p:spPr>
          <a:xfrm>
            <a:off x="1040210" y="248925"/>
            <a:ext cx="3478827" cy="584775"/>
          </a:xfrm>
          <a:prstGeom prst="rect">
            <a:avLst/>
          </a:prstGeom>
          <a:noFill/>
        </p:spPr>
        <p:txBody>
          <a:bodyPr wrap="square" rtlCol="0">
            <a:spAutoFit/>
          </a:body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rPr>
              <a:t>兴业银行概况</a:t>
            </a:r>
          </a:p>
        </p:txBody>
      </p:sp>
      <p:sp>
        <p:nvSpPr>
          <p:cNvPr id="5" name="灯片编号占位符 30"/>
          <p:cNvSpPr>
            <a:spLocks noGrp="1"/>
          </p:cNvSpPr>
          <p:nvPr>
            <p:ph type="sldNum" sz="quarter" idx="12"/>
          </p:nvPr>
        </p:nvSpPr>
        <p:spPr>
          <a:xfrm>
            <a:off x="10170153" y="6006169"/>
            <a:ext cx="3240048" cy="345009"/>
          </a:xfrm>
        </p:spPr>
        <p:txBody>
          <a:bodyPr/>
          <a:lstStyle/>
          <a:p>
            <a:pPr algn="r"/>
            <a:r>
              <a:rPr lang="en-US" altLang="zh-CN" sz="1600" dirty="0"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H="1">
            <a:off x="3993675" y="-4204810"/>
            <a:ext cx="6514528" cy="14914008"/>
          </a:xfrm>
          <a:custGeom>
            <a:avLst/>
            <a:gdLst>
              <a:gd name="connsiteX0" fmla="*/ 6858000 w 6863365"/>
              <a:gd name="connsiteY0" fmla="*/ 12192000 h 12192000"/>
              <a:gd name="connsiteX1" fmla="*/ 6858000 w 6863365"/>
              <a:gd name="connsiteY1" fmla="*/ 12190476 h 12192000"/>
              <a:gd name="connsiteX2" fmla="*/ 18771 w 6863365"/>
              <a:gd name="connsiteY2" fmla="*/ 12190476 h 12192000"/>
              <a:gd name="connsiteX3" fmla="*/ 3441068 w 6863365"/>
              <a:gd name="connsiteY3" fmla="*/ 6289964 h 12192000"/>
              <a:gd name="connsiteX4" fmla="*/ 6858000 w 6863365"/>
              <a:gd name="connsiteY4" fmla="*/ 12181226 h 12192000"/>
              <a:gd name="connsiteX5" fmla="*/ 6858000 w 6863365"/>
              <a:gd name="connsiteY5" fmla="*/ 0 h 12192000"/>
              <a:gd name="connsiteX6" fmla="*/ 0 w 6863365"/>
              <a:gd name="connsiteY6" fmla="*/ 0 h 12192000"/>
              <a:gd name="connsiteX7" fmla="*/ 0 w 6863365"/>
              <a:gd name="connsiteY7" fmla="*/ 12192000 h 12192000"/>
              <a:gd name="connsiteX8" fmla="*/ 6863365 w 6863365"/>
              <a:gd name="connsiteY8" fmla="*/ 12190476 h 12192000"/>
              <a:gd name="connsiteX9" fmla="*/ 6858000 w 6863365"/>
              <a:gd name="connsiteY9" fmla="*/ 12181226 h 12192000"/>
              <a:gd name="connsiteX10" fmla="*/ 6858000 w 6863365"/>
              <a:gd name="connsiteY10" fmla="*/ 12190476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63365" h="12192000">
                <a:moveTo>
                  <a:pt x="6858000" y="12192000"/>
                </a:moveTo>
                <a:lnTo>
                  <a:pt x="6858000" y="12190476"/>
                </a:lnTo>
                <a:lnTo>
                  <a:pt x="18771" y="12190476"/>
                </a:lnTo>
                <a:lnTo>
                  <a:pt x="3441068" y="6289964"/>
                </a:lnTo>
                <a:lnTo>
                  <a:pt x="6858000" y="12181226"/>
                </a:lnTo>
                <a:lnTo>
                  <a:pt x="6858000" y="0"/>
                </a:lnTo>
                <a:lnTo>
                  <a:pt x="0" y="0"/>
                </a:lnTo>
                <a:lnTo>
                  <a:pt x="0" y="12192000"/>
                </a:lnTo>
                <a:close/>
                <a:moveTo>
                  <a:pt x="6863365" y="12190476"/>
                </a:moveTo>
                <a:lnTo>
                  <a:pt x="6858000" y="12181226"/>
                </a:lnTo>
                <a:lnTo>
                  <a:pt x="6858000" y="121904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p>
        </p:txBody>
      </p:sp>
      <p:sp>
        <p:nvSpPr>
          <p:cNvPr id="4" name="文本框 3"/>
          <p:cNvSpPr txBox="1"/>
          <p:nvPr/>
        </p:nvSpPr>
        <p:spPr>
          <a:xfrm>
            <a:off x="7845118" y="2296676"/>
            <a:ext cx="2147968" cy="584775"/>
          </a:xfrm>
          <a:prstGeom prst="rect">
            <a:avLst/>
          </a:prstGeom>
          <a:solidFill>
            <a:srgbClr val="002060"/>
          </a:solidFill>
          <a:ln w="19050">
            <a:noFill/>
          </a:ln>
          <a:effectLst/>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Part 2</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flipH="1">
            <a:off x="6837511" y="3650412"/>
            <a:ext cx="422558" cy="364274"/>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 name="文本框 5"/>
          <p:cNvSpPr txBox="1"/>
          <p:nvPr/>
        </p:nvSpPr>
        <p:spPr>
          <a:xfrm>
            <a:off x="8038462" y="2980827"/>
            <a:ext cx="4288353" cy="584775"/>
          </a:xfrm>
          <a:prstGeom prst="rect">
            <a:avLst/>
          </a:prstGeom>
          <a:noFill/>
        </p:spPr>
        <p:txBody>
          <a:bodyPr wrap="none" rtlCol="0">
            <a:spAutoFit/>
          </a:bodyPr>
          <a:lstStyle/>
          <a:p>
            <a:pPr algn="ctr"/>
            <a:r>
              <a:rPr lang="zh-CN" altLang="en-US" sz="3200" b="1" dirty="0" smtClean="0">
                <a:solidFill>
                  <a:srgbClr val="534C49"/>
                </a:solidFill>
                <a:latin typeface="微软雅黑" panose="020B0503020204020204" pitchFamily="34" charset="-122"/>
                <a:ea typeface="微软雅黑" panose="020B0503020204020204" pitchFamily="34" charset="-122"/>
                <a:cs typeface="Microsoft JhengHei Light" panose="020B0304030504040204" pitchFamily="34" charset="-122"/>
              </a:rPr>
              <a:t>兴业银行银保合作情况</a:t>
            </a:r>
          </a:p>
        </p:txBody>
      </p:sp>
      <p:sp>
        <p:nvSpPr>
          <p:cNvPr id="7" name="矩形 6"/>
          <p:cNvSpPr/>
          <p:nvPr/>
        </p:nvSpPr>
        <p:spPr>
          <a:xfrm flipV="1">
            <a:off x="7978157" y="3601736"/>
            <a:ext cx="5686327" cy="45719"/>
          </a:xfrm>
          <a:prstGeom prst="rect">
            <a:avLst/>
          </a:prstGeom>
          <a:solidFill>
            <a:srgbClr val="534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等腰三角形 8"/>
          <p:cNvSpPr/>
          <p:nvPr/>
        </p:nvSpPr>
        <p:spPr>
          <a:xfrm rot="5400000" flipH="1">
            <a:off x="153627" y="-364758"/>
            <a:ext cx="6467508" cy="7186891"/>
          </a:xfrm>
          <a:prstGeom prst="triangle">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等腰三角形 9"/>
          <p:cNvSpPr/>
          <p:nvPr/>
        </p:nvSpPr>
        <p:spPr>
          <a:xfrm rot="5400000" flipH="1">
            <a:off x="6512982" y="2436740"/>
            <a:ext cx="876987" cy="886890"/>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38538" y="5609353"/>
            <a:ext cx="3086074" cy="6000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pPr algn="r"/>
            <a:r>
              <a:rPr lang="en-US" altLang="zh-CN" sz="1600" dirty="0"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graphicFrame>
        <p:nvGraphicFramePr>
          <p:cNvPr id="32" name="图示 31"/>
          <p:cNvGraphicFramePr/>
          <p:nvPr/>
        </p:nvGraphicFramePr>
        <p:xfrm>
          <a:off x="2008708" y="1826916"/>
          <a:ext cx="9244009" cy="3920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2"/>
          <p:cNvSpPr>
            <a:spLocks noChangeArrowheads="1"/>
          </p:cNvSpPr>
          <p:nvPr/>
        </p:nvSpPr>
        <p:spPr bwMode="auto">
          <a:xfrm>
            <a:off x="1063602" y="269988"/>
            <a:ext cx="6322583" cy="584775"/>
          </a:xfrm>
          <a:prstGeom prst="rect">
            <a:avLst/>
          </a:prstGeom>
          <a:noFill/>
          <a:ln w="9525">
            <a:noFill/>
            <a:miter lim="800000"/>
            <a:headEnd/>
            <a:tailEnd/>
          </a:ln>
        </p:spPr>
        <p:txBody>
          <a:bodyPr wrap="square">
            <a:spAutoFit/>
          </a:bodyPr>
          <a:lstStyle/>
          <a:p>
            <a:pPr eaLnBrk="1" hangingPunct="1">
              <a:spcBef>
                <a:spcPct val="20000"/>
              </a:spcBef>
              <a:buFont typeface="Wingdings" pitchFamily="2" charset="2"/>
              <a:buNone/>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兴业银行银保合作情况</a:t>
            </a:r>
            <a:endParaRPr lang="zh-CN" altLang="en-US" sz="3200" b="1" dirty="0">
              <a:solidFill>
                <a:schemeClr val="tx2">
                  <a:lumMod val="60000"/>
                  <a:lumOff val="40000"/>
                </a:schemeClr>
              </a:solidFill>
              <a:latin typeface="微软雅黑" pitchFamily="34" charset="-122"/>
              <a:ea typeface="微软雅黑" pitchFamily="34" charset="-122"/>
              <a:cs typeface="楷体_GB2312"/>
            </a:endParaRPr>
          </a:p>
        </p:txBody>
      </p:sp>
      <p:cxnSp>
        <p:nvCxnSpPr>
          <p:cNvPr id="7" name="直接连接符 6"/>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10" name="图片 9"/>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Tree>
    <p:custDataLst>
      <p:tags r:id="rId1"/>
    </p:custDataLst>
    <p:extLst>
      <p:ext uri="{BB962C8B-B14F-4D97-AF65-F5344CB8AC3E}">
        <p14:creationId xmlns="" xmlns:p14="http://schemas.microsoft.com/office/powerpoint/2010/main" val="51294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pPr algn="r"/>
            <a:r>
              <a:rPr lang="en-US" altLang="zh-CN" sz="1600" dirty="0" smtClean="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9" name="TextBox 8"/>
          <p:cNvSpPr txBox="1"/>
          <p:nvPr/>
        </p:nvSpPr>
        <p:spPr>
          <a:xfrm>
            <a:off x="849701" y="1976734"/>
            <a:ext cx="5337884" cy="3000821"/>
          </a:xfrm>
          <a:prstGeom prst="rect">
            <a:avLst/>
          </a:prstGeom>
          <a:noFill/>
        </p:spPr>
        <p:txBody>
          <a:bodyPr wrap="square" rtlCol="0">
            <a:spAutoFit/>
          </a:bodyPr>
          <a:lstStyle/>
          <a:p>
            <a:pPr lvl="0">
              <a:lnSpc>
                <a:spcPts val="2000"/>
              </a:lnSpc>
              <a:spcBef>
                <a:spcPts val="300"/>
              </a:spcBef>
              <a:spcAft>
                <a:spcPts val="300"/>
              </a:spcAft>
            </a:pPr>
            <a:r>
              <a:rPr lang="zh-CN" altLang="en-US" sz="1200" dirty="0">
                <a:latin typeface="微软雅黑" pitchFamily="34" charset="-122"/>
                <a:ea typeface="微软雅黑" pitchFamily="34" charset="-122"/>
              </a:rPr>
              <a:t>        </a:t>
            </a:r>
            <a:endParaRPr lang="en-US" altLang="zh-CN" sz="1200" dirty="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保险</a:t>
            </a:r>
            <a:r>
              <a:rPr lang="zh-CN" altLang="en-US" sz="1400" dirty="0">
                <a:latin typeface="微软雅黑" pitchFamily="34" charset="-122"/>
                <a:ea typeface="微软雅黑" pitchFamily="34" charset="-122"/>
              </a:rPr>
              <a:t>资管产品投资合作客户</a:t>
            </a:r>
            <a:r>
              <a:rPr lang="x-none" altLang="en-US" sz="1400" b="1" dirty="0">
                <a:solidFill>
                  <a:srgbClr val="C00000"/>
                </a:solidFill>
                <a:latin typeface="微软雅黑" pitchFamily="34" charset="-122"/>
                <a:ea typeface="微软雅黑" pitchFamily="34" charset="-122"/>
              </a:rPr>
              <a:t>14</a:t>
            </a:r>
            <a:r>
              <a:rPr lang="zh-CN" altLang="en-US" sz="1400" dirty="0">
                <a:latin typeface="微软雅黑" pitchFamily="34" charset="-122"/>
                <a:ea typeface="微软雅黑" pitchFamily="34" charset="-122"/>
              </a:rPr>
              <a:t>家，投资</a:t>
            </a:r>
            <a:r>
              <a:rPr lang="zh-CN" altLang="en-US" sz="1400" dirty="0" smtClean="0">
                <a:latin typeface="微软雅黑" pitchFamily="34" charset="-122"/>
                <a:ea typeface="微软雅黑" pitchFamily="34" charset="-122"/>
              </a:rPr>
              <a:t>金额超过</a:t>
            </a:r>
            <a:r>
              <a:rPr lang="en-US" altLang="zh-CN" sz="1400" b="1" dirty="0" smtClean="0">
                <a:solidFill>
                  <a:srgbClr val="C00000"/>
                </a:solidFill>
                <a:latin typeface="微软雅黑" pitchFamily="34" charset="-122"/>
                <a:ea typeface="微软雅黑" pitchFamily="34" charset="-122"/>
              </a:rPr>
              <a:t>900</a:t>
            </a:r>
            <a:r>
              <a:rPr lang="zh-CN" altLang="en-US" sz="1400" b="1" dirty="0" smtClean="0">
                <a:solidFill>
                  <a:srgbClr val="C00000"/>
                </a:solidFill>
                <a:latin typeface="微软雅黑" pitchFamily="34" charset="-122"/>
                <a:ea typeface="微软雅黑" pitchFamily="34" charset="-122"/>
              </a:rPr>
              <a:t>亿元</a:t>
            </a:r>
            <a:r>
              <a:rPr lang="zh-CN" altLang="en-US"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a:p>
            <a:pPr>
              <a:lnSpc>
                <a:spcPts val="2000"/>
              </a:lnSpc>
              <a:spcBef>
                <a:spcPts val="300"/>
              </a:spcBef>
              <a:spcAft>
                <a:spcPts val="300"/>
              </a:spcAft>
            </a:pPr>
            <a:endParaRPr lang="en-US" altLang="zh-CN" sz="1400" dirty="0">
              <a:latin typeface="微软雅黑" pitchFamily="34" charset="-122"/>
              <a:ea typeface="微软雅黑" pitchFamily="34" charset="-122"/>
            </a:endParaRPr>
          </a:p>
          <a:p>
            <a:pPr>
              <a:lnSpc>
                <a:spcPts val="2000"/>
              </a:lnSpc>
              <a:spcBef>
                <a:spcPts val="300"/>
              </a:spcBef>
              <a:spcAft>
                <a:spcPts val="300"/>
              </a:spcAft>
            </a:pPr>
            <a:endParaRPr lang="en-US" altLang="zh-CN" sz="1400" dirty="0">
              <a:latin typeface="微软雅黑" pitchFamily="34" charset="-122"/>
              <a:ea typeface="微软雅黑" pitchFamily="34" charset="-122"/>
            </a:endParaRPr>
          </a:p>
          <a:p>
            <a:pPr>
              <a:lnSpc>
                <a:spcPts val="2000"/>
              </a:lnSpc>
              <a:spcBef>
                <a:spcPts val="300"/>
              </a:spcBef>
              <a:spcAft>
                <a:spcPts val="300"/>
              </a:spcAft>
            </a:pPr>
            <a:r>
              <a:rPr lang="zh-CN" altLang="en-US" sz="1400" b="1" dirty="0">
                <a:latin typeface="微软雅黑" pitchFamily="34" charset="-122"/>
                <a:ea typeface="微软雅黑" pitchFamily="34" charset="-122"/>
              </a:rPr>
              <a:t>资管产品类型</a:t>
            </a:r>
            <a:r>
              <a:rPr lang="zh-CN" altLang="en-US" sz="1400" dirty="0">
                <a:latin typeface="微软雅黑" pitchFamily="34" charset="-122"/>
                <a:ea typeface="微软雅黑" pitchFamily="34" charset="-122"/>
              </a:rPr>
              <a:t>包括：债权投资计划、不动产债权投资计划、股权投资计划、项目资产支持计划、专户管理产品、组合类保险资管产品等。</a:t>
            </a:r>
            <a:endParaRPr lang="en-US" altLang="zh-CN" sz="1400" dirty="0">
              <a:latin typeface="微软雅黑" pitchFamily="34" charset="-122"/>
              <a:ea typeface="微软雅黑" pitchFamily="34" charset="-122"/>
            </a:endParaRPr>
          </a:p>
          <a:p>
            <a:pPr>
              <a:lnSpc>
                <a:spcPts val="2000"/>
              </a:lnSpc>
              <a:spcBef>
                <a:spcPts val="300"/>
              </a:spcBef>
              <a:spcAft>
                <a:spcPts val="300"/>
              </a:spcAft>
            </a:pPr>
            <a:endParaRPr lang="en-US" altLang="zh-CN" sz="1400" dirty="0">
              <a:latin typeface="微软雅黑" pitchFamily="34" charset="-122"/>
              <a:ea typeface="微软雅黑" pitchFamily="34" charset="-122"/>
            </a:endParaRPr>
          </a:p>
          <a:p>
            <a:pPr>
              <a:lnSpc>
                <a:spcPts val="2000"/>
              </a:lnSpc>
              <a:spcBef>
                <a:spcPts val="300"/>
              </a:spcBef>
              <a:spcAft>
                <a:spcPts val="300"/>
              </a:spcAft>
            </a:pPr>
            <a:r>
              <a:rPr lang="zh-CN" altLang="en-US" sz="1400" b="1" dirty="0">
                <a:latin typeface="微软雅黑" pitchFamily="34" charset="-122"/>
                <a:ea typeface="微软雅黑" pitchFamily="34" charset="-122"/>
              </a:rPr>
              <a:t>底层资产</a:t>
            </a:r>
            <a:r>
              <a:rPr lang="zh-CN" altLang="en-US" sz="1400" dirty="0">
                <a:latin typeface="微软雅黑" pitchFamily="34" charset="-122"/>
                <a:ea typeface="微软雅黑" pitchFamily="34" charset="-122"/>
              </a:rPr>
              <a:t>包括：存款、理财产品、债券、在建工程、股权及收（受）益权、信托贷款、自营贷款等。</a:t>
            </a:r>
            <a:endParaRPr lang="en-US" altLang="zh-CN" sz="1400" dirty="0">
              <a:latin typeface="微软雅黑" pitchFamily="34" charset="-122"/>
              <a:ea typeface="微软雅黑" pitchFamily="34" charset="-122"/>
            </a:endParaRPr>
          </a:p>
        </p:txBody>
      </p:sp>
      <p:sp>
        <p:nvSpPr>
          <p:cNvPr id="10" name="矩形 9"/>
          <p:cNvSpPr/>
          <p:nvPr/>
        </p:nvSpPr>
        <p:spPr>
          <a:xfrm>
            <a:off x="7405381" y="2567859"/>
            <a:ext cx="5872080" cy="861774"/>
          </a:xfrm>
          <a:prstGeom prst="rect">
            <a:avLst/>
          </a:prstGeom>
        </p:spPr>
        <p:txBody>
          <a:bodyPr wrap="square">
            <a:spAutoFit/>
          </a:bodyPr>
          <a:lstStyle/>
          <a:p>
            <a:pPr>
              <a:lnSpc>
                <a:spcPts val="2000"/>
              </a:lnSpc>
            </a:pPr>
            <a:r>
              <a:rPr lang="zh-CN" altLang="en-US" sz="1400" dirty="0">
                <a:solidFill>
                  <a:srgbClr val="002060"/>
                </a:solidFill>
                <a:latin typeface="微软雅黑" pitchFamily="34" charset="-122"/>
                <a:ea typeface="微软雅黑" pitchFamily="34" charset="-122"/>
              </a:rPr>
              <a:t> </a:t>
            </a:r>
            <a:r>
              <a:rPr lang="zh-CN" altLang="en-US" sz="1400" dirty="0">
                <a:latin typeface="微软雅黑" pitchFamily="34" charset="-122"/>
                <a:ea typeface="微软雅黑" pitchFamily="34" charset="-122"/>
              </a:rPr>
              <a:t>截至</a:t>
            </a:r>
            <a:r>
              <a:rPr lang="en-US" altLang="zh-CN" sz="1400" dirty="0">
                <a:latin typeface="微软雅黑" pitchFamily="34" charset="-122"/>
                <a:ea typeface="微软雅黑" pitchFamily="34" charset="-122"/>
              </a:rPr>
              <a:t>2016</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12</a:t>
            </a:r>
            <a:r>
              <a:rPr lang="zh-CN" altLang="en-US" sz="1400" dirty="0" smtClean="0">
                <a:latin typeface="微软雅黑" pitchFamily="34" charset="-122"/>
                <a:ea typeface="微软雅黑" pitchFamily="34" charset="-122"/>
              </a:rPr>
              <a:t>月末</a:t>
            </a:r>
            <a:r>
              <a:rPr lang="zh-CN" altLang="en-US" sz="1400" dirty="0">
                <a:latin typeface="微软雅黑" pitchFamily="34" charset="-122"/>
                <a:ea typeface="微软雅黑" pitchFamily="34" charset="-122"/>
              </a:rPr>
              <a:t>，全行代销保险产品销售</a:t>
            </a:r>
            <a:r>
              <a:rPr lang="zh-CN" altLang="en-US" sz="1400" dirty="0" smtClean="0">
                <a:latin typeface="微软雅黑" pitchFamily="34" charset="-122"/>
                <a:ea typeface="微软雅黑" pitchFamily="34" charset="-122"/>
              </a:rPr>
              <a:t>金额超</a:t>
            </a:r>
            <a:r>
              <a:rPr lang="en-US" altLang="zh-CN" sz="1400" b="1" dirty="0" smtClean="0">
                <a:solidFill>
                  <a:srgbClr val="C00000"/>
                </a:solidFill>
                <a:latin typeface="微软雅黑" pitchFamily="34" charset="-122"/>
                <a:ea typeface="微软雅黑" pitchFamily="34" charset="-122"/>
              </a:rPr>
              <a:t>900</a:t>
            </a:r>
            <a:r>
              <a:rPr lang="zh-CN" altLang="en-US" sz="1400" dirty="0" smtClean="0">
                <a:latin typeface="微软雅黑" pitchFamily="34" charset="-122"/>
                <a:ea typeface="微软雅黑" pitchFamily="34" charset="-122"/>
              </a:rPr>
              <a:t>亿元</a:t>
            </a:r>
            <a:endParaRPr lang="zh-CN" altLang="en-US" sz="1400" dirty="0"/>
          </a:p>
          <a:p>
            <a:pPr>
              <a:lnSpc>
                <a:spcPts val="2000"/>
              </a:lnSpc>
            </a:pPr>
            <a:endParaRPr lang="en-US" altLang="zh-CN" sz="1400" dirty="0">
              <a:latin typeface="微软雅黑" pitchFamily="34" charset="-122"/>
              <a:ea typeface="微软雅黑" pitchFamily="34" charset="-122"/>
            </a:endParaRPr>
          </a:p>
          <a:p>
            <a:pPr>
              <a:lnSpc>
                <a:spcPts val="2000"/>
              </a:lnSpc>
            </a:pPr>
            <a:r>
              <a:rPr lang="zh-CN" altLang="en-US" sz="1400" dirty="0">
                <a:latin typeface="微软雅黑" pitchFamily="34" charset="-122"/>
                <a:ea typeface="微软雅黑" pitchFamily="34" charset="-122"/>
              </a:rPr>
              <a:t>   </a:t>
            </a:r>
            <a:endParaRPr lang="zh-CN" altLang="en-US" sz="1400" b="1" dirty="0">
              <a:latin typeface="微软雅黑" pitchFamily="34" charset="-122"/>
              <a:ea typeface="微软雅黑" pitchFamily="34" charset="-122"/>
            </a:endParaRPr>
          </a:p>
        </p:txBody>
      </p:sp>
      <p:cxnSp>
        <p:nvCxnSpPr>
          <p:cNvPr id="17" name="MH_Other_1"/>
          <p:cNvCxnSpPr/>
          <p:nvPr>
            <p:custDataLst>
              <p:tags r:id="rId2"/>
            </p:custDataLst>
          </p:nvPr>
        </p:nvCxnSpPr>
        <p:spPr>
          <a:xfrm>
            <a:off x="6406306" y="1523127"/>
            <a:ext cx="15156" cy="3799884"/>
          </a:xfrm>
          <a:prstGeom prst="line">
            <a:avLst/>
          </a:prstGeom>
          <a:ln w="12700">
            <a:solidFill>
              <a:schemeClr val="accent1">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MH_Other_3"/>
          <p:cNvSpPr/>
          <p:nvPr>
            <p:custDataLst>
              <p:tags r:id="rId3"/>
            </p:custDataLst>
          </p:nvPr>
        </p:nvSpPr>
        <p:spPr>
          <a:xfrm>
            <a:off x="6066108" y="2850235"/>
            <a:ext cx="712510" cy="427513"/>
          </a:xfrm>
          <a:prstGeom prst="ellipse">
            <a:avLst/>
          </a:prstGeom>
          <a:solidFill>
            <a:srgbClr val="FFFFFF"/>
          </a:solidFill>
          <a:ln>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p>
        </p:txBody>
      </p:sp>
      <p:sp>
        <p:nvSpPr>
          <p:cNvPr id="19" name="MH_Other_4"/>
          <p:cNvSpPr/>
          <p:nvPr>
            <p:custDataLst>
              <p:tags r:id="rId4"/>
            </p:custDataLst>
          </p:nvPr>
        </p:nvSpPr>
        <p:spPr>
          <a:xfrm>
            <a:off x="6179508" y="2940956"/>
            <a:ext cx="442506" cy="265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85000" lnSpcReduction="20000"/>
          </a:bodyPr>
          <a:lstStyle/>
          <a:p>
            <a:pPr algn="r" eaLnBrk="1" fontAlgn="auto" hangingPunct="1">
              <a:spcBef>
                <a:spcPts val="0"/>
              </a:spcBef>
              <a:spcAft>
                <a:spcPts val="0"/>
              </a:spcAft>
              <a:defRPr/>
            </a:pPr>
            <a:endParaRPr lang="zh-CN" altLang="en-US" dirty="0"/>
          </a:p>
        </p:txBody>
      </p:sp>
      <p:sp>
        <p:nvSpPr>
          <p:cNvPr id="20" name="MH_Other_7"/>
          <p:cNvSpPr/>
          <p:nvPr>
            <p:custDataLst>
              <p:tags r:id="rId5"/>
            </p:custDataLst>
          </p:nvPr>
        </p:nvSpPr>
        <p:spPr>
          <a:xfrm>
            <a:off x="6066108" y="4846101"/>
            <a:ext cx="712510" cy="427513"/>
          </a:xfrm>
          <a:prstGeom prst="ellipse">
            <a:avLst/>
          </a:prstGeom>
          <a:solidFill>
            <a:srgbClr val="FFFFFF"/>
          </a:solidFill>
          <a:ln>
            <a:solidFill>
              <a:schemeClr val="accent4">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endParaRPr lang="zh-CN" altLang="en-US"/>
          </a:p>
        </p:txBody>
      </p:sp>
      <p:sp>
        <p:nvSpPr>
          <p:cNvPr id="21" name="MH_Other_8"/>
          <p:cNvSpPr/>
          <p:nvPr>
            <p:custDataLst>
              <p:tags r:id="rId6"/>
            </p:custDataLst>
          </p:nvPr>
        </p:nvSpPr>
        <p:spPr>
          <a:xfrm>
            <a:off x="6179508" y="4936822"/>
            <a:ext cx="442506" cy="2655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85000" lnSpcReduction="20000"/>
          </a:bodyPr>
          <a:lstStyle/>
          <a:p>
            <a:pPr algn="ctr" eaLnBrk="1" fontAlgn="auto" hangingPunct="1">
              <a:spcBef>
                <a:spcPts val="0"/>
              </a:spcBef>
              <a:spcAft>
                <a:spcPts val="0"/>
              </a:spcAft>
              <a:defRPr/>
            </a:pPr>
            <a:endParaRPr lang="zh-CN" altLang="en-US"/>
          </a:p>
        </p:txBody>
      </p:sp>
      <p:sp>
        <p:nvSpPr>
          <p:cNvPr id="16" name="燕尾形 15"/>
          <p:cNvSpPr/>
          <p:nvPr/>
        </p:nvSpPr>
        <p:spPr>
          <a:xfrm>
            <a:off x="487282" y="4441998"/>
            <a:ext cx="340200" cy="181442"/>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449960" y="2278579"/>
            <a:ext cx="340200" cy="181442"/>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505944" y="3275219"/>
            <a:ext cx="340200" cy="181442"/>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772189" y="1567195"/>
            <a:ext cx="2948403" cy="3628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50000"/>
                  </a:schemeClr>
                </a:solidFill>
                <a:latin typeface="微软雅黑" pitchFamily="34" charset="-122"/>
                <a:ea typeface="微软雅黑" pitchFamily="34" charset="-122"/>
              </a:rPr>
              <a:t>保险资管产品投资</a:t>
            </a:r>
          </a:p>
        </p:txBody>
      </p:sp>
      <p:sp>
        <p:nvSpPr>
          <p:cNvPr id="29" name="圆角矩形 28"/>
          <p:cNvSpPr/>
          <p:nvPr/>
        </p:nvSpPr>
        <p:spPr>
          <a:xfrm>
            <a:off x="6755836" y="1557882"/>
            <a:ext cx="2948403" cy="3628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50000"/>
                  </a:schemeClr>
                </a:solidFill>
                <a:latin typeface="微软雅黑" pitchFamily="34" charset="-122"/>
                <a:ea typeface="微软雅黑" pitchFamily="34" charset="-122"/>
              </a:rPr>
              <a:t>保险产品代销</a:t>
            </a:r>
          </a:p>
        </p:txBody>
      </p:sp>
      <p:sp>
        <p:nvSpPr>
          <p:cNvPr id="25" name="燕尾形 24"/>
          <p:cNvSpPr/>
          <p:nvPr/>
        </p:nvSpPr>
        <p:spPr>
          <a:xfrm>
            <a:off x="6978158" y="4528674"/>
            <a:ext cx="340200" cy="181442"/>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a:off x="6909788" y="2691344"/>
            <a:ext cx="340200" cy="181442"/>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34" name="矩形 33"/>
          <p:cNvSpPr/>
          <p:nvPr/>
        </p:nvSpPr>
        <p:spPr>
          <a:xfrm>
            <a:off x="7427285" y="4462300"/>
            <a:ext cx="5794193" cy="779701"/>
          </a:xfrm>
          <a:prstGeom prst="rect">
            <a:avLst/>
          </a:prstGeom>
        </p:spPr>
        <p:txBody>
          <a:bodyPr wrap="square">
            <a:spAutoFit/>
          </a:bodyPr>
          <a:lstStyle/>
          <a:p>
            <a:r>
              <a:rPr lang="zh-CN" altLang="en-US" sz="1400" dirty="0" smtClean="0">
                <a:latin typeface="微软雅黑" pitchFamily="34" charset="-122"/>
                <a:ea typeface="微软雅黑" pitchFamily="34" charset="-122"/>
              </a:rPr>
              <a:t>为超过</a:t>
            </a:r>
            <a:r>
              <a:rPr lang="en-US" altLang="zh-CN" sz="1400" dirty="0" smtClean="0">
                <a:latin typeface="微软雅黑" pitchFamily="34" charset="-122"/>
                <a:ea typeface="微软雅黑" pitchFamily="34" charset="-122"/>
              </a:rPr>
              <a:t>80</a:t>
            </a:r>
            <a:r>
              <a:rPr lang="zh-CN" altLang="en-US" sz="1400" dirty="0" smtClean="0">
                <a:latin typeface="微软雅黑" pitchFamily="34" charset="-122"/>
                <a:ea typeface="微软雅黑" pitchFamily="34" charset="-122"/>
              </a:rPr>
              <a:t>家保险公司，保险资管公司提供存款服务，存款规模超过</a:t>
            </a:r>
            <a:r>
              <a:rPr lang="en-US" altLang="zh-CN" sz="1400" b="1" dirty="0" smtClean="0">
                <a:solidFill>
                  <a:srgbClr val="C00000"/>
                </a:solidFill>
                <a:latin typeface="微软雅黑" pitchFamily="34" charset="-122"/>
                <a:ea typeface="微软雅黑" pitchFamily="34" charset="-122"/>
              </a:rPr>
              <a:t>1000</a:t>
            </a:r>
            <a:r>
              <a:rPr lang="zh-CN" altLang="en-US" sz="1400" b="1" dirty="0" smtClean="0">
                <a:solidFill>
                  <a:srgbClr val="C00000"/>
                </a:solidFill>
                <a:latin typeface="微软雅黑" pitchFamily="34" charset="-122"/>
                <a:ea typeface="微软雅黑" pitchFamily="34" charset="-122"/>
              </a:rPr>
              <a:t>亿元</a:t>
            </a:r>
            <a:endParaRPr lang="zh-CN" altLang="en-US" sz="1400" b="1" dirty="0">
              <a:solidFill>
                <a:srgbClr val="C00000"/>
              </a:solidFill>
              <a:latin typeface="微软雅黑" pitchFamily="34" charset="-122"/>
              <a:ea typeface="微软雅黑" pitchFamily="34" charset="-122"/>
            </a:endParaRPr>
          </a:p>
          <a:p>
            <a:pPr>
              <a:lnSpc>
                <a:spcPts val="2000"/>
              </a:lnSpc>
            </a:pPr>
            <a:r>
              <a:rPr lang="zh-CN" altLang="en-US" sz="1400" dirty="0">
                <a:latin typeface="微软雅黑" pitchFamily="34" charset="-122"/>
                <a:ea typeface="微软雅黑" pitchFamily="34" charset="-122"/>
              </a:rPr>
              <a:t>   </a:t>
            </a:r>
          </a:p>
        </p:txBody>
      </p:sp>
      <p:sp>
        <p:nvSpPr>
          <p:cNvPr id="24" name="圆角矩形 28"/>
          <p:cNvSpPr/>
          <p:nvPr/>
        </p:nvSpPr>
        <p:spPr>
          <a:xfrm>
            <a:off x="6754859" y="3913361"/>
            <a:ext cx="2948403" cy="3628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accent6">
                    <a:lumMod val="50000"/>
                  </a:schemeClr>
                </a:solidFill>
                <a:latin typeface="微软雅黑" pitchFamily="34" charset="-122"/>
                <a:ea typeface="微软雅黑" pitchFamily="34" charset="-122"/>
              </a:rPr>
              <a:t>保险资金存放</a:t>
            </a:r>
            <a:endParaRPr lang="zh-CN" altLang="en-US" sz="1600" b="1" dirty="0">
              <a:solidFill>
                <a:schemeClr val="accent6">
                  <a:lumMod val="50000"/>
                </a:schemeClr>
              </a:solidFill>
              <a:latin typeface="微软雅黑" pitchFamily="34" charset="-122"/>
              <a:ea typeface="微软雅黑" pitchFamily="34" charset="-122"/>
            </a:endParaRPr>
          </a:p>
        </p:txBody>
      </p:sp>
      <p:sp>
        <p:nvSpPr>
          <p:cNvPr id="33" name="Rectangle 2"/>
          <p:cNvSpPr>
            <a:spLocks noChangeArrowheads="1"/>
          </p:cNvSpPr>
          <p:nvPr/>
        </p:nvSpPr>
        <p:spPr bwMode="auto">
          <a:xfrm>
            <a:off x="1063602" y="269988"/>
            <a:ext cx="6322583" cy="584775"/>
          </a:xfrm>
          <a:prstGeom prst="rect">
            <a:avLst/>
          </a:prstGeom>
          <a:noFill/>
          <a:ln w="9525">
            <a:noFill/>
            <a:miter lim="800000"/>
            <a:headEnd/>
            <a:tailEnd/>
          </a:ln>
        </p:spPr>
        <p:txBody>
          <a:bodyPr wrap="square">
            <a:spAutoFit/>
          </a:bodyPr>
          <a:lstStyle/>
          <a:p>
            <a:pPr eaLnBrk="1" hangingPunct="1">
              <a:spcBef>
                <a:spcPct val="20000"/>
              </a:spcBef>
              <a:buFont typeface="Wingdings" pitchFamily="2" charset="2"/>
              <a:buNone/>
              <a:defRPr/>
            </a:pPr>
            <a:r>
              <a:rPr lang="zh-CN" altLang="en-US" sz="3200" b="1" dirty="0" smtClean="0">
                <a:solidFill>
                  <a:schemeClr val="tx2">
                    <a:lumMod val="60000"/>
                    <a:lumOff val="40000"/>
                  </a:schemeClr>
                </a:solidFill>
                <a:latin typeface="微软雅黑" pitchFamily="34" charset="-122"/>
                <a:ea typeface="微软雅黑" pitchFamily="34" charset="-122"/>
                <a:cs typeface="楷体_GB2312"/>
              </a:rPr>
              <a:t>兴业银行银保合作情况</a:t>
            </a:r>
            <a:endParaRPr lang="zh-CN" altLang="en-US" sz="3200" b="1" dirty="0">
              <a:solidFill>
                <a:schemeClr val="tx2">
                  <a:lumMod val="60000"/>
                  <a:lumOff val="40000"/>
                </a:schemeClr>
              </a:solidFill>
              <a:latin typeface="微软雅黑" pitchFamily="34" charset="-122"/>
              <a:ea typeface="微软雅黑" pitchFamily="34" charset="-122"/>
              <a:cs typeface="楷体_GB2312"/>
            </a:endParaRPr>
          </a:p>
        </p:txBody>
      </p:sp>
      <p:cxnSp>
        <p:nvCxnSpPr>
          <p:cNvPr id="36" name="直接连接符 35"/>
          <p:cNvCxnSpPr/>
          <p:nvPr/>
        </p:nvCxnSpPr>
        <p:spPr>
          <a:xfrm>
            <a:off x="990015" y="930008"/>
            <a:ext cx="123308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90018" y="840029"/>
            <a:ext cx="3645054" cy="899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38" name="图片 37"/>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0534922" y="252007"/>
            <a:ext cx="3016947" cy="588016"/>
          </a:xfrm>
          <a:prstGeom prst="rect">
            <a:avLst/>
          </a:prstGeom>
        </p:spPr>
      </p:pic>
    </p:spTree>
    <p:custDataLst>
      <p:tags r:id="rId1"/>
    </p:custDataLst>
    <p:extLst>
      <p:ext uri="{BB962C8B-B14F-4D97-AF65-F5344CB8AC3E}">
        <p14:creationId xmlns="" xmlns:p14="http://schemas.microsoft.com/office/powerpoint/2010/main" val="51294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H="1">
            <a:off x="3993675" y="-4204810"/>
            <a:ext cx="6514528" cy="14914008"/>
          </a:xfrm>
          <a:custGeom>
            <a:avLst/>
            <a:gdLst>
              <a:gd name="connsiteX0" fmla="*/ 6858000 w 6863365"/>
              <a:gd name="connsiteY0" fmla="*/ 12192000 h 12192000"/>
              <a:gd name="connsiteX1" fmla="*/ 6858000 w 6863365"/>
              <a:gd name="connsiteY1" fmla="*/ 12190476 h 12192000"/>
              <a:gd name="connsiteX2" fmla="*/ 18771 w 6863365"/>
              <a:gd name="connsiteY2" fmla="*/ 12190476 h 12192000"/>
              <a:gd name="connsiteX3" fmla="*/ 3441068 w 6863365"/>
              <a:gd name="connsiteY3" fmla="*/ 6289964 h 12192000"/>
              <a:gd name="connsiteX4" fmla="*/ 6858000 w 6863365"/>
              <a:gd name="connsiteY4" fmla="*/ 12181226 h 12192000"/>
              <a:gd name="connsiteX5" fmla="*/ 6858000 w 6863365"/>
              <a:gd name="connsiteY5" fmla="*/ 0 h 12192000"/>
              <a:gd name="connsiteX6" fmla="*/ 0 w 6863365"/>
              <a:gd name="connsiteY6" fmla="*/ 0 h 12192000"/>
              <a:gd name="connsiteX7" fmla="*/ 0 w 6863365"/>
              <a:gd name="connsiteY7" fmla="*/ 12192000 h 12192000"/>
              <a:gd name="connsiteX8" fmla="*/ 6863365 w 6863365"/>
              <a:gd name="connsiteY8" fmla="*/ 12190476 h 12192000"/>
              <a:gd name="connsiteX9" fmla="*/ 6858000 w 6863365"/>
              <a:gd name="connsiteY9" fmla="*/ 12181226 h 12192000"/>
              <a:gd name="connsiteX10" fmla="*/ 6858000 w 6863365"/>
              <a:gd name="connsiteY10" fmla="*/ 12190476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63365" h="12192000">
                <a:moveTo>
                  <a:pt x="6858000" y="12192000"/>
                </a:moveTo>
                <a:lnTo>
                  <a:pt x="6858000" y="12190476"/>
                </a:lnTo>
                <a:lnTo>
                  <a:pt x="18771" y="12190476"/>
                </a:lnTo>
                <a:lnTo>
                  <a:pt x="3441068" y="6289964"/>
                </a:lnTo>
                <a:lnTo>
                  <a:pt x="6858000" y="12181226"/>
                </a:lnTo>
                <a:lnTo>
                  <a:pt x="6858000" y="0"/>
                </a:lnTo>
                <a:lnTo>
                  <a:pt x="0" y="0"/>
                </a:lnTo>
                <a:lnTo>
                  <a:pt x="0" y="12192000"/>
                </a:lnTo>
                <a:close/>
                <a:moveTo>
                  <a:pt x="6863365" y="12190476"/>
                </a:moveTo>
                <a:lnTo>
                  <a:pt x="6858000" y="12181226"/>
                </a:lnTo>
                <a:lnTo>
                  <a:pt x="6858000" y="121904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p>
        </p:txBody>
      </p:sp>
      <p:sp>
        <p:nvSpPr>
          <p:cNvPr id="4" name="文本框 3"/>
          <p:cNvSpPr txBox="1"/>
          <p:nvPr/>
        </p:nvSpPr>
        <p:spPr>
          <a:xfrm>
            <a:off x="7845118" y="2296676"/>
            <a:ext cx="2147968" cy="584775"/>
          </a:xfrm>
          <a:prstGeom prst="rect">
            <a:avLst/>
          </a:prstGeom>
          <a:solidFill>
            <a:srgbClr val="002060"/>
          </a:solidFill>
          <a:ln w="19050">
            <a:noFill/>
          </a:ln>
          <a:effectLst/>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Part 3</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 name="等腰三角形 4"/>
          <p:cNvSpPr/>
          <p:nvPr/>
        </p:nvSpPr>
        <p:spPr>
          <a:xfrm rot="5400000" flipH="1">
            <a:off x="6837511" y="3650412"/>
            <a:ext cx="422558" cy="364274"/>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 name="文本框 5"/>
          <p:cNvSpPr txBox="1"/>
          <p:nvPr/>
        </p:nvSpPr>
        <p:spPr>
          <a:xfrm>
            <a:off x="7833277" y="2980827"/>
            <a:ext cx="4288354" cy="584775"/>
          </a:xfrm>
          <a:prstGeom prst="rect">
            <a:avLst/>
          </a:prstGeom>
          <a:noFill/>
        </p:spPr>
        <p:txBody>
          <a:bodyPr wrap="none" rtlCol="0">
            <a:spAutoFit/>
          </a:bodyPr>
          <a:lstStyle/>
          <a:p>
            <a:pPr algn="ctr"/>
            <a:r>
              <a:rPr lang="zh-CN" altLang="en-US" sz="3200" b="1" dirty="0">
                <a:solidFill>
                  <a:srgbClr val="534C49"/>
                </a:solidFill>
                <a:latin typeface="微软雅黑" panose="020B0503020204020204" pitchFamily="34" charset="-122"/>
                <a:ea typeface="微软雅黑" panose="020B0503020204020204" pitchFamily="34" charset="-122"/>
                <a:cs typeface="Microsoft JhengHei Light" panose="020B0304030504040204" pitchFamily="34" charset="-122"/>
              </a:rPr>
              <a:t>跨</a:t>
            </a:r>
            <a:r>
              <a:rPr lang="zh-CN" altLang="en-US" sz="3200" b="1" dirty="0" smtClean="0">
                <a:solidFill>
                  <a:srgbClr val="534C49"/>
                </a:solidFill>
                <a:latin typeface="微软雅黑" panose="020B0503020204020204" pitchFamily="34" charset="-122"/>
                <a:ea typeface="微软雅黑" panose="020B0503020204020204" pitchFamily="34" charset="-122"/>
                <a:cs typeface="Microsoft JhengHei Light" panose="020B0304030504040204" pitchFamily="34" charset="-122"/>
              </a:rPr>
              <a:t>行收付产品情况介绍</a:t>
            </a:r>
          </a:p>
        </p:txBody>
      </p:sp>
      <p:sp>
        <p:nvSpPr>
          <p:cNvPr id="7" name="矩形 6"/>
          <p:cNvSpPr/>
          <p:nvPr/>
        </p:nvSpPr>
        <p:spPr>
          <a:xfrm flipV="1">
            <a:off x="7978157" y="3601736"/>
            <a:ext cx="5686327" cy="45719"/>
          </a:xfrm>
          <a:prstGeom prst="rect">
            <a:avLst/>
          </a:prstGeom>
          <a:solidFill>
            <a:srgbClr val="534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等腰三角形 8"/>
          <p:cNvSpPr/>
          <p:nvPr/>
        </p:nvSpPr>
        <p:spPr>
          <a:xfrm rot="5400000" flipH="1">
            <a:off x="153627" y="-364758"/>
            <a:ext cx="6467508" cy="7186891"/>
          </a:xfrm>
          <a:prstGeom prst="triangle">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等腰三角形 9"/>
          <p:cNvSpPr/>
          <p:nvPr/>
        </p:nvSpPr>
        <p:spPr>
          <a:xfrm rot="5400000" flipH="1">
            <a:off x="6512982" y="2436740"/>
            <a:ext cx="876987" cy="886890"/>
          </a:xfrm>
          <a:prstGeom prst="triangle">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2" name="图片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38538" y="5609353"/>
            <a:ext cx="3086074" cy="6000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5101723203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51017232035"/>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51020104858"/>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020104858"/>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020104858"/>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51020104858"/>
  <p:tag name="MH_LIBRARY" val="GRAPHIC"/>
  <p:tag name="MH_TYPE" val="Other"/>
  <p:tag name="MH_ORDER" val="7"/>
</p:tagLst>
</file>

<file path=ppt/tags/tag7.xml><?xml version="1.0" encoding="utf-8"?>
<p:tagLst xmlns:a="http://schemas.openxmlformats.org/drawingml/2006/main" xmlns:r="http://schemas.openxmlformats.org/officeDocument/2006/relationships" xmlns:p="http://schemas.openxmlformats.org/presentationml/2006/main">
  <p:tag name="MH" val="20151020104858"/>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028134834"/>
  <p:tag name="MH_LIBRARY" val="GRAPHIC"/>
  <p:tag name="MH_TYPE" val="SubTitle"/>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1676</Words>
  <Application>Microsoft Office PowerPoint</Application>
  <PresentationFormat>自定义</PresentationFormat>
  <Paragraphs>217</Paragraphs>
  <Slides>22</Slides>
  <Notes>2</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自定义设计方案</vt:lpstr>
      <vt:lpstr>Office 主题</vt:lpstr>
      <vt:lpstr>兴业银行跨行收付业务 保险行业解决方案</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李洋</dc:creator>
  <cp:lastModifiedBy>孙耀华</cp:lastModifiedBy>
  <cp:revision>359</cp:revision>
  <dcterms:created xsi:type="dcterms:W3CDTF">2016-11-01T00:26:00Z</dcterms:created>
  <dcterms:modified xsi:type="dcterms:W3CDTF">2017-07-12T01:41:45Z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