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89" r:id="rId2"/>
    <p:sldId id="374" r:id="rId3"/>
    <p:sldId id="420" r:id="rId4"/>
    <p:sldId id="422" r:id="rId5"/>
    <p:sldId id="440" r:id="rId6"/>
    <p:sldId id="423" r:id="rId7"/>
    <p:sldId id="438" r:id="rId8"/>
    <p:sldId id="424" r:id="rId9"/>
    <p:sldId id="439" r:id="rId10"/>
    <p:sldId id="441" r:id="rId11"/>
    <p:sldId id="434" r:id="rId12"/>
  </p:sldIdLst>
  <p:sldSz cx="12192000" cy="6858000"/>
  <p:notesSz cx="6807200" cy="99393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37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5050"/>
    <a:srgbClr val="D5493A"/>
    <a:srgbClr val="92D050"/>
    <a:srgbClr val="595959"/>
    <a:srgbClr val="EE4C4C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63" autoAdjust="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>
        <p:guide orient="horz" pos="2134"/>
        <p:guide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03D73-6C12-4806-A6A2-E8761279043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C998C-C862-4229-9A37-C85A448027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57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413839-32CA-4AF7-8F7C-AC9335F97E41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61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413839-32CA-4AF7-8F7C-AC9335F97E41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20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7924-A78E-48F2-ACA0-7E47595E8173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4FC2-B42C-4C24-9F20-AA63A14228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7924-A78E-48F2-ACA0-7E47595E8173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4FC2-B42C-4C24-9F20-AA63A14228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7924-A78E-48F2-ACA0-7E47595E8173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4FC2-B42C-4C24-9F20-AA63A14228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09600" y="1142985"/>
            <a:ext cx="10915688" cy="4982649"/>
          </a:xfrm>
          <a:prstGeom prst="rect">
            <a:avLst/>
          </a:prstGeom>
        </p:spPr>
        <p:txBody>
          <a:bodyPr/>
          <a:lstStyle>
            <a:lvl1pPr>
              <a:defRPr sz="3735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2pPr>
            <a:lvl3pPr>
              <a:defRPr sz="2665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3pPr>
            <a:lvl4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4pPr>
            <a:lvl5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标题占位符 7"/>
          <p:cNvSpPr>
            <a:spLocks noGrp="1"/>
          </p:cNvSpPr>
          <p:nvPr>
            <p:ph type="title"/>
          </p:nvPr>
        </p:nvSpPr>
        <p:spPr>
          <a:xfrm>
            <a:off x="476211" y="1"/>
            <a:ext cx="10972800" cy="7619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7924-A78E-48F2-ACA0-7E47595E8173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4FC2-B42C-4C24-9F20-AA63A14228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7924-A78E-48F2-ACA0-7E47595E8173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4FC2-B42C-4C24-9F20-AA63A14228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7924-A78E-48F2-ACA0-7E47595E8173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4FC2-B42C-4C24-9F20-AA63A14228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7924-A78E-48F2-ACA0-7E47595E8173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4FC2-B42C-4C24-9F20-AA63A14228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7924-A78E-48F2-ACA0-7E47595E8173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4FC2-B42C-4C24-9F20-AA63A14228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7924-A78E-48F2-ACA0-7E47595E8173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4FC2-B42C-4C24-9F20-AA63A14228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7924-A78E-48F2-ACA0-7E47595E8173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4FC2-B42C-4C24-9F20-AA63A14228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7924-A78E-48F2-ACA0-7E47595E8173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4FC2-B42C-4C24-9F20-AA63A14228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07924-A78E-48F2-ACA0-7E47595E8173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4FC2-B42C-4C24-9F20-AA63A14228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bchina.com/&#8212;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封面素材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42721"/>
            <a:ext cx="12192000" cy="4179019"/>
          </a:xfrm>
          <a:prstGeom prst="rect">
            <a:avLst/>
          </a:prstGeom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967875" y="3502025"/>
            <a:ext cx="737445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招商银行收款通产品介绍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7"/>
          <p:cNvGrpSpPr/>
          <p:nvPr/>
        </p:nvGrpSpPr>
        <p:grpSpPr>
          <a:xfrm>
            <a:off x="0" y="444500"/>
            <a:ext cx="11713132" cy="6176151"/>
            <a:chOff x="0" y="444500"/>
            <a:chExt cx="11713132" cy="6176151"/>
          </a:xfrm>
        </p:grpSpPr>
        <p:grpSp>
          <p:nvGrpSpPr>
            <p:cNvPr id="3" name="组合 21"/>
            <p:cNvGrpSpPr>
              <a:grpSpLocks/>
            </p:cNvGrpSpPr>
            <p:nvPr/>
          </p:nvGrpSpPr>
          <p:grpSpPr bwMode="auto">
            <a:xfrm>
              <a:off x="0" y="444500"/>
              <a:ext cx="8181975" cy="715963"/>
              <a:chOff x="-495299" y="444031"/>
              <a:chExt cx="8182727" cy="71628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4964616" y="504383"/>
                <a:ext cx="2722812" cy="655928"/>
              </a:xfrm>
              <a:custGeom>
                <a:avLst/>
                <a:gdLst>
                  <a:gd name="connsiteX0" fmla="*/ 0 w 2392680"/>
                  <a:gd name="connsiteY0" fmla="*/ 0 h 655320"/>
                  <a:gd name="connsiteX1" fmla="*/ 2392680 w 2392680"/>
                  <a:gd name="connsiteY1" fmla="*/ 0 h 655320"/>
                  <a:gd name="connsiteX2" fmla="*/ 2392680 w 2392680"/>
                  <a:gd name="connsiteY2" fmla="*/ 655320 h 655320"/>
                  <a:gd name="connsiteX3" fmla="*/ 0 w 2392680"/>
                  <a:gd name="connsiteY3" fmla="*/ 655320 h 655320"/>
                  <a:gd name="connsiteX4" fmla="*/ 0 w 2392680"/>
                  <a:gd name="connsiteY4" fmla="*/ 0 h 655320"/>
                  <a:gd name="connsiteX0" fmla="*/ 0 w 2392680"/>
                  <a:gd name="connsiteY0" fmla="*/ 0 h 655320"/>
                  <a:gd name="connsiteX1" fmla="*/ 2392680 w 2392680"/>
                  <a:gd name="connsiteY1" fmla="*/ 0 h 655320"/>
                  <a:gd name="connsiteX2" fmla="*/ 2237697 w 2392680"/>
                  <a:gd name="connsiteY2" fmla="*/ 655320 h 655320"/>
                  <a:gd name="connsiteX3" fmla="*/ 0 w 2392680"/>
                  <a:gd name="connsiteY3" fmla="*/ 655320 h 655320"/>
                  <a:gd name="connsiteX4" fmla="*/ 0 w 2392680"/>
                  <a:gd name="connsiteY4" fmla="*/ 0 h 65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2680" h="655320">
                    <a:moveTo>
                      <a:pt x="0" y="0"/>
                    </a:moveTo>
                    <a:lnTo>
                      <a:pt x="2392680" y="0"/>
                    </a:lnTo>
                    <a:lnTo>
                      <a:pt x="2237697" y="655320"/>
                    </a:lnTo>
                    <a:lnTo>
                      <a:pt x="0" y="6553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>
                  <a:alpha val="5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HK" altLang="en-US"/>
              </a:p>
            </p:txBody>
          </p:sp>
          <p:grpSp>
            <p:nvGrpSpPr>
              <p:cNvPr id="4" name="组合 14"/>
              <p:cNvGrpSpPr>
                <a:grpSpLocks/>
              </p:cNvGrpSpPr>
              <p:nvPr/>
            </p:nvGrpSpPr>
            <p:grpSpPr bwMode="auto">
              <a:xfrm>
                <a:off x="-495299" y="444031"/>
                <a:ext cx="8182727" cy="716280"/>
                <a:chOff x="-495299" y="444031"/>
                <a:chExt cx="8182727" cy="716280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-495299" y="444031"/>
                  <a:ext cx="5505956" cy="71628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0" name="矩形 2"/>
                <p:cNvSpPr/>
                <p:nvPr/>
              </p:nvSpPr>
              <p:spPr>
                <a:xfrm>
                  <a:off x="4964616" y="444031"/>
                  <a:ext cx="2722812" cy="716280"/>
                </a:xfrm>
                <a:custGeom>
                  <a:avLst/>
                  <a:gdLst>
                    <a:gd name="connsiteX0" fmla="*/ 0 w 2392680"/>
                    <a:gd name="connsiteY0" fmla="*/ 0 h 716280"/>
                    <a:gd name="connsiteX1" fmla="*/ 2392680 w 2392680"/>
                    <a:gd name="connsiteY1" fmla="*/ 0 h 716280"/>
                    <a:gd name="connsiteX2" fmla="*/ 2392680 w 2392680"/>
                    <a:gd name="connsiteY2" fmla="*/ 716280 h 716280"/>
                    <a:gd name="connsiteX3" fmla="*/ 0 w 2392680"/>
                    <a:gd name="connsiteY3" fmla="*/ 716280 h 716280"/>
                    <a:gd name="connsiteX4" fmla="*/ 0 w 2392680"/>
                    <a:gd name="connsiteY4" fmla="*/ 0 h 716280"/>
                    <a:gd name="connsiteX0" fmla="*/ 0 w 2392680"/>
                    <a:gd name="connsiteY0" fmla="*/ 0 h 716280"/>
                    <a:gd name="connsiteX1" fmla="*/ 2392680 w 2392680"/>
                    <a:gd name="connsiteY1" fmla="*/ 0 h 716280"/>
                    <a:gd name="connsiteX2" fmla="*/ 1996440 w 2392680"/>
                    <a:gd name="connsiteY2" fmla="*/ 716280 h 716280"/>
                    <a:gd name="connsiteX3" fmla="*/ 0 w 2392680"/>
                    <a:gd name="connsiteY3" fmla="*/ 716280 h 716280"/>
                    <a:gd name="connsiteX4" fmla="*/ 0 w 2392680"/>
                    <a:gd name="connsiteY4" fmla="*/ 0 h 716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2680" h="716280">
                      <a:moveTo>
                        <a:pt x="0" y="0"/>
                      </a:moveTo>
                      <a:lnTo>
                        <a:pt x="2392680" y="0"/>
                      </a:lnTo>
                      <a:lnTo>
                        <a:pt x="1996440" y="716280"/>
                      </a:lnTo>
                      <a:lnTo>
                        <a:pt x="0" y="7162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HK" altLang="en-US"/>
                </a:p>
              </p:txBody>
            </p:sp>
          </p:grpSp>
        </p:grpSp>
        <p:pic>
          <p:nvPicPr>
            <p:cNvPr id="6" name="图片 10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19721" y="6094723"/>
              <a:ext cx="2093411" cy="525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文本框 25"/>
          <p:cNvSpPr txBox="1"/>
          <p:nvPr/>
        </p:nvSpPr>
        <p:spPr bwMode="auto">
          <a:xfrm>
            <a:off x="741362" y="469900"/>
            <a:ext cx="4948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银企直联接口文档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7078" y="1689904"/>
            <a:ext cx="6724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下载路径：招商银行网站</a:t>
            </a:r>
            <a:r>
              <a:rPr lang="en-US" altLang="zh-CN" dirty="0">
                <a:hlinkClick r:id="rId3"/>
              </a:rPr>
              <a:t>http://www.cmbchina.com/—</a:t>
            </a:r>
            <a:r>
              <a:rPr lang="zh-CN" altLang="en-US" dirty="0"/>
              <a:t>公司业务</a:t>
            </a:r>
            <a:r>
              <a:rPr lang="en-US" altLang="zh-CN" dirty="0"/>
              <a:t>—UBANK</a:t>
            </a:r>
            <a:r>
              <a:rPr lang="zh-CN" altLang="en-US" dirty="0"/>
              <a:t>软件下载</a:t>
            </a:r>
            <a:r>
              <a:rPr lang="en-US" altLang="zh-CN" dirty="0"/>
              <a:t>—</a:t>
            </a:r>
            <a:r>
              <a:rPr lang="zh-CN" altLang="en-US" dirty="0"/>
              <a:t>业务资料</a:t>
            </a:r>
            <a:r>
              <a:rPr lang="en-US" altLang="zh-CN" dirty="0"/>
              <a:t>—</a:t>
            </a:r>
            <a:r>
              <a:rPr lang="zh-CN" altLang="en-US" dirty="0"/>
              <a:t>开发指南</a:t>
            </a:r>
            <a:r>
              <a:rPr lang="en-US" altLang="zh-CN" dirty="0"/>
              <a:t>—</a:t>
            </a:r>
            <a:r>
              <a:rPr lang="zh-CN" altLang="en-US" dirty="0"/>
              <a:t>招商银行银企直连开发指南</a:t>
            </a:r>
            <a:r>
              <a:rPr lang="en-US" altLang="zh-CN" dirty="0"/>
              <a:t>—</a:t>
            </a:r>
            <a:r>
              <a:rPr lang="zh-CN" altLang="en-US" dirty="0"/>
              <a:t>下载</a:t>
            </a:r>
            <a:r>
              <a:rPr lang="en-US" altLang="zh-CN" dirty="0"/>
              <a:t>—</a:t>
            </a:r>
            <a:r>
              <a:rPr lang="zh-CN" altLang="en-US" dirty="0"/>
              <a:t>招商银行银企直连开发指南、招商银行银企直连接口说明书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18641" y="1312642"/>
            <a:ext cx="263842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矩形 46"/>
          <p:cNvSpPr/>
          <p:nvPr/>
        </p:nvSpPr>
        <p:spPr>
          <a:xfrm>
            <a:off x="8472668" y="1944546"/>
            <a:ext cx="2002420" cy="4051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520896" y="4249838"/>
            <a:ext cx="2012066" cy="6462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28315" y="3189428"/>
            <a:ext cx="5130412" cy="28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9505" y="2595165"/>
            <a:ext cx="6536166" cy="164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3"/>
          <p:cNvSpPr>
            <a:spLocks noChangeArrowheads="1"/>
          </p:cNvSpPr>
          <p:nvPr/>
        </p:nvSpPr>
        <p:spPr bwMode="auto">
          <a:xfrm>
            <a:off x="557158" y="3646279"/>
            <a:ext cx="3847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800" b="1" dirty="0">
                <a:solidFill>
                  <a:srgbClr val="D549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目 录</a:t>
            </a:r>
            <a:r>
              <a:rPr lang="en-US" altLang="zh-CN" sz="3200" dirty="0">
                <a:solidFill>
                  <a:srgbClr val="D549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76"/>
          <p:cNvSpPr txBox="1"/>
          <p:nvPr/>
        </p:nvSpPr>
        <p:spPr>
          <a:xfrm>
            <a:off x="5897487" y="3053046"/>
            <a:ext cx="358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任意多边形 59"/>
          <p:cNvSpPr/>
          <p:nvPr/>
        </p:nvSpPr>
        <p:spPr>
          <a:xfrm>
            <a:off x="4841408" y="2936173"/>
            <a:ext cx="791915" cy="756494"/>
          </a:xfrm>
          <a:custGeom>
            <a:avLst/>
            <a:gdLst>
              <a:gd name="connsiteX0" fmla="*/ 1137101 w 2274202"/>
              <a:gd name="connsiteY0" fmla="*/ 0 h 2172483"/>
              <a:gd name="connsiteX1" fmla="*/ 2274202 w 2274202"/>
              <a:gd name="connsiteY1" fmla="*/ 1086242 h 2172483"/>
              <a:gd name="connsiteX2" fmla="*/ 1137101 w 2274202"/>
              <a:gd name="connsiteY2" fmla="*/ 2172483 h 2172483"/>
              <a:gd name="connsiteX3" fmla="*/ 0 w 2274202"/>
              <a:gd name="connsiteY3" fmla="*/ 1086242 h 217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4202" h="2172483">
                <a:moveTo>
                  <a:pt x="1137101" y="0"/>
                </a:moveTo>
                <a:lnTo>
                  <a:pt x="2274202" y="1086242"/>
                </a:lnTo>
                <a:lnTo>
                  <a:pt x="1137101" y="2172483"/>
                </a:lnTo>
                <a:lnTo>
                  <a:pt x="0" y="1086242"/>
                </a:lnTo>
                <a:close/>
              </a:path>
            </a:pathLst>
          </a:custGeom>
          <a:solidFill>
            <a:srgbClr val="D549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63" name="TextBox 76"/>
          <p:cNvSpPr txBox="1"/>
          <p:nvPr/>
        </p:nvSpPr>
        <p:spPr>
          <a:xfrm>
            <a:off x="5920635" y="4174296"/>
            <a:ext cx="361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办理流程</a:t>
            </a:r>
          </a:p>
        </p:txBody>
      </p:sp>
      <p:sp>
        <p:nvSpPr>
          <p:cNvPr id="64" name="任意多边形 63"/>
          <p:cNvSpPr/>
          <p:nvPr/>
        </p:nvSpPr>
        <p:spPr>
          <a:xfrm>
            <a:off x="4841408" y="4057669"/>
            <a:ext cx="791915" cy="756494"/>
          </a:xfrm>
          <a:custGeom>
            <a:avLst/>
            <a:gdLst>
              <a:gd name="connsiteX0" fmla="*/ 1137101 w 2274202"/>
              <a:gd name="connsiteY0" fmla="*/ 0 h 2172483"/>
              <a:gd name="connsiteX1" fmla="*/ 2274202 w 2274202"/>
              <a:gd name="connsiteY1" fmla="*/ 1086242 h 2172483"/>
              <a:gd name="connsiteX2" fmla="*/ 1137101 w 2274202"/>
              <a:gd name="connsiteY2" fmla="*/ 2172483 h 2172483"/>
              <a:gd name="connsiteX3" fmla="*/ 0 w 2274202"/>
              <a:gd name="connsiteY3" fmla="*/ 1086242 h 217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4202" h="2172483">
                <a:moveTo>
                  <a:pt x="1137101" y="0"/>
                </a:moveTo>
                <a:lnTo>
                  <a:pt x="2274202" y="1086242"/>
                </a:lnTo>
                <a:lnTo>
                  <a:pt x="1137101" y="2172483"/>
                </a:lnTo>
                <a:lnTo>
                  <a:pt x="0" y="1086242"/>
                </a:lnTo>
                <a:close/>
              </a:path>
            </a:pathLst>
          </a:custGeom>
          <a:solidFill>
            <a:srgbClr val="D549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grpSp>
        <p:nvGrpSpPr>
          <p:cNvPr id="16" name="组合 12"/>
          <p:cNvGrpSpPr>
            <a:grpSpLocks/>
          </p:cNvGrpSpPr>
          <p:nvPr/>
        </p:nvGrpSpPr>
        <p:grpSpPr bwMode="auto">
          <a:xfrm>
            <a:off x="0" y="444500"/>
            <a:ext cx="8181975" cy="715963"/>
            <a:chOff x="-495299" y="444031"/>
            <a:chExt cx="8182727" cy="716280"/>
          </a:xfrm>
        </p:grpSpPr>
        <p:sp>
          <p:nvSpPr>
            <p:cNvPr id="17" name="矩形 3"/>
            <p:cNvSpPr/>
            <p:nvPr/>
          </p:nvSpPr>
          <p:spPr>
            <a:xfrm>
              <a:off x="4964616" y="504383"/>
              <a:ext cx="2722812" cy="655928"/>
            </a:xfrm>
            <a:custGeom>
              <a:avLst/>
              <a:gdLst>
                <a:gd name="connsiteX0" fmla="*/ 0 w 2392680"/>
                <a:gd name="connsiteY0" fmla="*/ 0 h 655320"/>
                <a:gd name="connsiteX1" fmla="*/ 2392680 w 2392680"/>
                <a:gd name="connsiteY1" fmla="*/ 0 h 655320"/>
                <a:gd name="connsiteX2" fmla="*/ 2392680 w 2392680"/>
                <a:gd name="connsiteY2" fmla="*/ 655320 h 655320"/>
                <a:gd name="connsiteX3" fmla="*/ 0 w 2392680"/>
                <a:gd name="connsiteY3" fmla="*/ 655320 h 655320"/>
                <a:gd name="connsiteX4" fmla="*/ 0 w 2392680"/>
                <a:gd name="connsiteY4" fmla="*/ 0 h 655320"/>
                <a:gd name="connsiteX0" fmla="*/ 0 w 2392680"/>
                <a:gd name="connsiteY0" fmla="*/ 0 h 655320"/>
                <a:gd name="connsiteX1" fmla="*/ 2392680 w 2392680"/>
                <a:gd name="connsiteY1" fmla="*/ 0 h 655320"/>
                <a:gd name="connsiteX2" fmla="*/ 2237697 w 2392680"/>
                <a:gd name="connsiteY2" fmla="*/ 655320 h 655320"/>
                <a:gd name="connsiteX3" fmla="*/ 0 w 2392680"/>
                <a:gd name="connsiteY3" fmla="*/ 655320 h 655320"/>
                <a:gd name="connsiteX4" fmla="*/ 0 w 2392680"/>
                <a:gd name="connsiteY4" fmla="*/ 0 h 65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2680" h="655320">
                  <a:moveTo>
                    <a:pt x="0" y="0"/>
                  </a:moveTo>
                  <a:lnTo>
                    <a:pt x="2392680" y="0"/>
                  </a:lnTo>
                  <a:lnTo>
                    <a:pt x="2237697" y="655320"/>
                  </a:lnTo>
                  <a:lnTo>
                    <a:pt x="0" y="655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/>
            </a:p>
          </p:txBody>
        </p:sp>
        <p:grpSp>
          <p:nvGrpSpPr>
            <p:cNvPr id="18" name="组合 14"/>
            <p:cNvGrpSpPr>
              <a:grpSpLocks/>
            </p:cNvGrpSpPr>
            <p:nvPr/>
          </p:nvGrpSpPr>
          <p:grpSpPr bwMode="auto">
            <a:xfrm>
              <a:off x="-495299" y="444031"/>
              <a:ext cx="8182727" cy="716280"/>
              <a:chOff x="-495299" y="444031"/>
              <a:chExt cx="8182727" cy="71628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495299" y="444031"/>
                <a:ext cx="5505956" cy="71628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0" name="矩形 2"/>
              <p:cNvSpPr/>
              <p:nvPr/>
            </p:nvSpPr>
            <p:spPr>
              <a:xfrm>
                <a:off x="4964616" y="444031"/>
                <a:ext cx="2722812" cy="716280"/>
              </a:xfrm>
              <a:custGeom>
                <a:avLst/>
                <a:gdLst>
                  <a:gd name="connsiteX0" fmla="*/ 0 w 2392680"/>
                  <a:gd name="connsiteY0" fmla="*/ 0 h 716280"/>
                  <a:gd name="connsiteX1" fmla="*/ 2392680 w 2392680"/>
                  <a:gd name="connsiteY1" fmla="*/ 0 h 716280"/>
                  <a:gd name="connsiteX2" fmla="*/ 2392680 w 2392680"/>
                  <a:gd name="connsiteY2" fmla="*/ 716280 h 716280"/>
                  <a:gd name="connsiteX3" fmla="*/ 0 w 2392680"/>
                  <a:gd name="connsiteY3" fmla="*/ 716280 h 716280"/>
                  <a:gd name="connsiteX4" fmla="*/ 0 w 2392680"/>
                  <a:gd name="connsiteY4" fmla="*/ 0 h 716280"/>
                  <a:gd name="connsiteX0" fmla="*/ 0 w 2392680"/>
                  <a:gd name="connsiteY0" fmla="*/ 0 h 716280"/>
                  <a:gd name="connsiteX1" fmla="*/ 2392680 w 2392680"/>
                  <a:gd name="connsiteY1" fmla="*/ 0 h 716280"/>
                  <a:gd name="connsiteX2" fmla="*/ 1996440 w 2392680"/>
                  <a:gd name="connsiteY2" fmla="*/ 716280 h 716280"/>
                  <a:gd name="connsiteX3" fmla="*/ 0 w 2392680"/>
                  <a:gd name="connsiteY3" fmla="*/ 716280 h 716280"/>
                  <a:gd name="connsiteX4" fmla="*/ 0 w 2392680"/>
                  <a:gd name="connsiteY4" fmla="*/ 0 h 716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2680" h="716280">
                    <a:moveTo>
                      <a:pt x="0" y="0"/>
                    </a:moveTo>
                    <a:lnTo>
                      <a:pt x="2392680" y="0"/>
                    </a:lnTo>
                    <a:lnTo>
                      <a:pt x="1996440" y="716280"/>
                    </a:lnTo>
                    <a:lnTo>
                      <a:pt x="0" y="7162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HK" altLang="en-US"/>
              </a:p>
            </p:txBody>
          </p:sp>
        </p:grpSp>
      </p:grpSp>
      <p:pic>
        <p:nvPicPr>
          <p:cNvPr id="15" name="图片 10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19719" y="6094727"/>
            <a:ext cx="2093411" cy="52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>
        <p15:prstTrans prst="curtains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0" y="444500"/>
            <a:ext cx="8181975" cy="715963"/>
            <a:chOff x="-495299" y="444031"/>
            <a:chExt cx="8182727" cy="716280"/>
          </a:xfrm>
        </p:grpSpPr>
        <p:sp>
          <p:nvSpPr>
            <p:cNvPr id="14" name="矩形 3"/>
            <p:cNvSpPr/>
            <p:nvPr/>
          </p:nvSpPr>
          <p:spPr>
            <a:xfrm>
              <a:off x="4964616" y="504383"/>
              <a:ext cx="2722812" cy="655928"/>
            </a:xfrm>
            <a:custGeom>
              <a:avLst/>
              <a:gdLst>
                <a:gd name="connsiteX0" fmla="*/ 0 w 2392680"/>
                <a:gd name="connsiteY0" fmla="*/ 0 h 655320"/>
                <a:gd name="connsiteX1" fmla="*/ 2392680 w 2392680"/>
                <a:gd name="connsiteY1" fmla="*/ 0 h 655320"/>
                <a:gd name="connsiteX2" fmla="*/ 2392680 w 2392680"/>
                <a:gd name="connsiteY2" fmla="*/ 655320 h 655320"/>
                <a:gd name="connsiteX3" fmla="*/ 0 w 2392680"/>
                <a:gd name="connsiteY3" fmla="*/ 655320 h 655320"/>
                <a:gd name="connsiteX4" fmla="*/ 0 w 2392680"/>
                <a:gd name="connsiteY4" fmla="*/ 0 h 655320"/>
                <a:gd name="connsiteX0" fmla="*/ 0 w 2392680"/>
                <a:gd name="connsiteY0" fmla="*/ 0 h 655320"/>
                <a:gd name="connsiteX1" fmla="*/ 2392680 w 2392680"/>
                <a:gd name="connsiteY1" fmla="*/ 0 h 655320"/>
                <a:gd name="connsiteX2" fmla="*/ 2237697 w 2392680"/>
                <a:gd name="connsiteY2" fmla="*/ 655320 h 655320"/>
                <a:gd name="connsiteX3" fmla="*/ 0 w 2392680"/>
                <a:gd name="connsiteY3" fmla="*/ 655320 h 655320"/>
                <a:gd name="connsiteX4" fmla="*/ 0 w 2392680"/>
                <a:gd name="connsiteY4" fmla="*/ 0 h 65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2680" h="655320">
                  <a:moveTo>
                    <a:pt x="0" y="0"/>
                  </a:moveTo>
                  <a:lnTo>
                    <a:pt x="2392680" y="0"/>
                  </a:lnTo>
                  <a:lnTo>
                    <a:pt x="2237697" y="655320"/>
                  </a:lnTo>
                  <a:lnTo>
                    <a:pt x="0" y="655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/>
            </a:p>
          </p:txBody>
        </p:sp>
        <p:grpSp>
          <p:nvGrpSpPr>
            <p:cNvPr id="3" name="组合 14"/>
            <p:cNvGrpSpPr>
              <a:grpSpLocks/>
            </p:cNvGrpSpPr>
            <p:nvPr/>
          </p:nvGrpSpPr>
          <p:grpSpPr bwMode="auto">
            <a:xfrm>
              <a:off x="-495299" y="444031"/>
              <a:ext cx="8182727" cy="716280"/>
              <a:chOff x="-495299" y="444031"/>
              <a:chExt cx="8182727" cy="71628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-495299" y="444031"/>
                <a:ext cx="5505956" cy="71628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矩形 2"/>
              <p:cNvSpPr/>
              <p:nvPr/>
            </p:nvSpPr>
            <p:spPr>
              <a:xfrm>
                <a:off x="4964616" y="444031"/>
                <a:ext cx="2722812" cy="716280"/>
              </a:xfrm>
              <a:custGeom>
                <a:avLst/>
                <a:gdLst>
                  <a:gd name="connsiteX0" fmla="*/ 0 w 2392680"/>
                  <a:gd name="connsiteY0" fmla="*/ 0 h 716280"/>
                  <a:gd name="connsiteX1" fmla="*/ 2392680 w 2392680"/>
                  <a:gd name="connsiteY1" fmla="*/ 0 h 716280"/>
                  <a:gd name="connsiteX2" fmla="*/ 2392680 w 2392680"/>
                  <a:gd name="connsiteY2" fmla="*/ 716280 h 716280"/>
                  <a:gd name="connsiteX3" fmla="*/ 0 w 2392680"/>
                  <a:gd name="connsiteY3" fmla="*/ 716280 h 716280"/>
                  <a:gd name="connsiteX4" fmla="*/ 0 w 2392680"/>
                  <a:gd name="connsiteY4" fmla="*/ 0 h 716280"/>
                  <a:gd name="connsiteX0" fmla="*/ 0 w 2392680"/>
                  <a:gd name="connsiteY0" fmla="*/ 0 h 716280"/>
                  <a:gd name="connsiteX1" fmla="*/ 2392680 w 2392680"/>
                  <a:gd name="connsiteY1" fmla="*/ 0 h 716280"/>
                  <a:gd name="connsiteX2" fmla="*/ 1996440 w 2392680"/>
                  <a:gd name="connsiteY2" fmla="*/ 716280 h 716280"/>
                  <a:gd name="connsiteX3" fmla="*/ 0 w 2392680"/>
                  <a:gd name="connsiteY3" fmla="*/ 716280 h 716280"/>
                  <a:gd name="connsiteX4" fmla="*/ 0 w 2392680"/>
                  <a:gd name="connsiteY4" fmla="*/ 0 h 716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2680" h="716280">
                    <a:moveTo>
                      <a:pt x="0" y="0"/>
                    </a:moveTo>
                    <a:lnTo>
                      <a:pt x="2392680" y="0"/>
                    </a:lnTo>
                    <a:lnTo>
                      <a:pt x="1996440" y="716280"/>
                    </a:lnTo>
                    <a:lnTo>
                      <a:pt x="0" y="7162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HK" altLang="en-US"/>
              </a:p>
            </p:txBody>
          </p:sp>
        </p:grpSp>
      </p:grpSp>
      <p:pic>
        <p:nvPicPr>
          <p:cNvPr id="5126" name="图片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250" y="6094413"/>
            <a:ext cx="209232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图片 10" descr="zhaohangta副本.png"/>
          <p:cNvPicPr>
            <a:picLocks noChangeAspect="1"/>
          </p:cNvPicPr>
          <p:nvPr/>
        </p:nvPicPr>
        <p:blipFill>
          <a:blip r:embed="rId3" cstate="print"/>
          <a:srcRect t="6429" r="6296"/>
          <a:stretch>
            <a:fillRect/>
          </a:stretch>
        </p:blipFill>
        <p:spPr bwMode="auto">
          <a:xfrm>
            <a:off x="3285" y="3544888"/>
            <a:ext cx="4572000" cy="331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文本框 8"/>
          <p:cNvSpPr txBox="1">
            <a:spLocks noChangeArrowheads="1"/>
          </p:cNvSpPr>
          <p:nvPr/>
        </p:nvSpPr>
        <p:spPr bwMode="auto">
          <a:xfrm>
            <a:off x="2020887" y="2928938"/>
            <a:ext cx="100335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第一章          “收款通”产品介绍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7"/>
          <p:cNvGrpSpPr/>
          <p:nvPr/>
        </p:nvGrpSpPr>
        <p:grpSpPr>
          <a:xfrm>
            <a:off x="0" y="444500"/>
            <a:ext cx="11713132" cy="6176151"/>
            <a:chOff x="0" y="444500"/>
            <a:chExt cx="11713132" cy="6176151"/>
          </a:xfrm>
        </p:grpSpPr>
        <p:grpSp>
          <p:nvGrpSpPr>
            <p:cNvPr id="3" name="组合 21"/>
            <p:cNvGrpSpPr>
              <a:grpSpLocks/>
            </p:cNvGrpSpPr>
            <p:nvPr/>
          </p:nvGrpSpPr>
          <p:grpSpPr bwMode="auto">
            <a:xfrm>
              <a:off x="0" y="444500"/>
              <a:ext cx="8181975" cy="715963"/>
              <a:chOff x="-495299" y="444031"/>
              <a:chExt cx="8182727" cy="716280"/>
            </a:xfrm>
          </p:grpSpPr>
          <p:sp>
            <p:nvSpPr>
              <p:cNvPr id="21" name="矩形 3"/>
              <p:cNvSpPr/>
              <p:nvPr/>
            </p:nvSpPr>
            <p:spPr>
              <a:xfrm>
                <a:off x="4964616" y="504383"/>
                <a:ext cx="2722812" cy="655928"/>
              </a:xfrm>
              <a:custGeom>
                <a:avLst/>
                <a:gdLst>
                  <a:gd name="connsiteX0" fmla="*/ 0 w 2392680"/>
                  <a:gd name="connsiteY0" fmla="*/ 0 h 655320"/>
                  <a:gd name="connsiteX1" fmla="*/ 2392680 w 2392680"/>
                  <a:gd name="connsiteY1" fmla="*/ 0 h 655320"/>
                  <a:gd name="connsiteX2" fmla="*/ 2392680 w 2392680"/>
                  <a:gd name="connsiteY2" fmla="*/ 655320 h 655320"/>
                  <a:gd name="connsiteX3" fmla="*/ 0 w 2392680"/>
                  <a:gd name="connsiteY3" fmla="*/ 655320 h 655320"/>
                  <a:gd name="connsiteX4" fmla="*/ 0 w 2392680"/>
                  <a:gd name="connsiteY4" fmla="*/ 0 h 655320"/>
                  <a:gd name="connsiteX0" fmla="*/ 0 w 2392680"/>
                  <a:gd name="connsiteY0" fmla="*/ 0 h 655320"/>
                  <a:gd name="connsiteX1" fmla="*/ 2392680 w 2392680"/>
                  <a:gd name="connsiteY1" fmla="*/ 0 h 655320"/>
                  <a:gd name="connsiteX2" fmla="*/ 2237697 w 2392680"/>
                  <a:gd name="connsiteY2" fmla="*/ 655320 h 655320"/>
                  <a:gd name="connsiteX3" fmla="*/ 0 w 2392680"/>
                  <a:gd name="connsiteY3" fmla="*/ 655320 h 655320"/>
                  <a:gd name="connsiteX4" fmla="*/ 0 w 2392680"/>
                  <a:gd name="connsiteY4" fmla="*/ 0 h 65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2680" h="655320">
                    <a:moveTo>
                      <a:pt x="0" y="0"/>
                    </a:moveTo>
                    <a:lnTo>
                      <a:pt x="2392680" y="0"/>
                    </a:lnTo>
                    <a:lnTo>
                      <a:pt x="2237697" y="655320"/>
                    </a:lnTo>
                    <a:lnTo>
                      <a:pt x="0" y="6553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>
                  <a:alpha val="5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HK" altLang="en-US"/>
              </a:p>
            </p:txBody>
          </p:sp>
          <p:grpSp>
            <p:nvGrpSpPr>
              <p:cNvPr id="5" name="组合 14"/>
              <p:cNvGrpSpPr>
                <a:grpSpLocks/>
              </p:cNvGrpSpPr>
              <p:nvPr/>
            </p:nvGrpSpPr>
            <p:grpSpPr bwMode="auto">
              <a:xfrm>
                <a:off x="-495299" y="444031"/>
                <a:ext cx="8182727" cy="716280"/>
                <a:chOff x="-495299" y="444031"/>
                <a:chExt cx="8182727" cy="716280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-495299" y="444031"/>
                  <a:ext cx="5505956" cy="71628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4" name="矩形 2"/>
                <p:cNvSpPr/>
                <p:nvPr/>
              </p:nvSpPr>
              <p:spPr>
                <a:xfrm>
                  <a:off x="4964616" y="444031"/>
                  <a:ext cx="2722812" cy="716280"/>
                </a:xfrm>
                <a:custGeom>
                  <a:avLst/>
                  <a:gdLst>
                    <a:gd name="connsiteX0" fmla="*/ 0 w 2392680"/>
                    <a:gd name="connsiteY0" fmla="*/ 0 h 716280"/>
                    <a:gd name="connsiteX1" fmla="*/ 2392680 w 2392680"/>
                    <a:gd name="connsiteY1" fmla="*/ 0 h 716280"/>
                    <a:gd name="connsiteX2" fmla="*/ 2392680 w 2392680"/>
                    <a:gd name="connsiteY2" fmla="*/ 716280 h 716280"/>
                    <a:gd name="connsiteX3" fmla="*/ 0 w 2392680"/>
                    <a:gd name="connsiteY3" fmla="*/ 716280 h 716280"/>
                    <a:gd name="connsiteX4" fmla="*/ 0 w 2392680"/>
                    <a:gd name="connsiteY4" fmla="*/ 0 h 716280"/>
                    <a:gd name="connsiteX0" fmla="*/ 0 w 2392680"/>
                    <a:gd name="connsiteY0" fmla="*/ 0 h 716280"/>
                    <a:gd name="connsiteX1" fmla="*/ 2392680 w 2392680"/>
                    <a:gd name="connsiteY1" fmla="*/ 0 h 716280"/>
                    <a:gd name="connsiteX2" fmla="*/ 1996440 w 2392680"/>
                    <a:gd name="connsiteY2" fmla="*/ 716280 h 716280"/>
                    <a:gd name="connsiteX3" fmla="*/ 0 w 2392680"/>
                    <a:gd name="connsiteY3" fmla="*/ 716280 h 716280"/>
                    <a:gd name="connsiteX4" fmla="*/ 0 w 2392680"/>
                    <a:gd name="connsiteY4" fmla="*/ 0 h 716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2680" h="716280">
                      <a:moveTo>
                        <a:pt x="0" y="0"/>
                      </a:moveTo>
                      <a:lnTo>
                        <a:pt x="2392680" y="0"/>
                      </a:lnTo>
                      <a:lnTo>
                        <a:pt x="1996440" y="716280"/>
                      </a:lnTo>
                      <a:lnTo>
                        <a:pt x="0" y="7162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HK" altLang="en-US"/>
                </a:p>
              </p:txBody>
            </p:sp>
          </p:grpSp>
        </p:grpSp>
        <p:pic>
          <p:nvPicPr>
            <p:cNvPr id="30" name="图片 10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19721" y="6094723"/>
              <a:ext cx="2093411" cy="525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文本框 25"/>
          <p:cNvSpPr txBox="1"/>
          <p:nvPr/>
        </p:nvSpPr>
        <p:spPr bwMode="auto">
          <a:xfrm>
            <a:off x="741362" y="469900"/>
            <a:ext cx="4948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目前整体保险行业合作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080035" y="1371178"/>
            <a:ext cx="7247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产品简介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14759" y="3450293"/>
            <a:ext cx="7247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招商银行战略合作企业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57129" y="5113603"/>
            <a:ext cx="2737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40"/>
          <p:cNvSpPr txBox="1">
            <a:spLocks noChangeArrowheads="1"/>
          </p:cNvSpPr>
          <p:nvPr/>
        </p:nvSpPr>
        <p:spPr bwMode="auto">
          <a:xfrm>
            <a:off x="1094168" y="1728644"/>
            <a:ext cx="10401146" cy="195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861" tIns="51930" rIns="103861" bIns="5193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indent="468000" eaLnBrk="1" hangingPunct="1">
              <a:lnSpc>
                <a:spcPct val="150000"/>
              </a:lnSpc>
              <a:buClr>
                <a:srgbClr val="C00000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收款通业务是指我行与收款人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及其缴款人签订相关协议后，收款人通过网上“企业银行”扣收缴款人相关费用的业务。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68000" eaLnBrk="1" hangingPunct="1">
              <a:lnSpc>
                <a:spcPct val="150000"/>
              </a:lnSpc>
              <a:buClr>
                <a:srgbClr val="C00000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我行可帮助保险公司进行代扣保费的全国性招商银行账户扣款方式。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68000" eaLnBrk="1" hangingPunct="1">
              <a:lnSpc>
                <a:spcPct val="150000"/>
              </a:lnSpc>
              <a:buClr>
                <a:srgbClr val="C00000"/>
              </a:buClr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 descr="14732297640443ztm8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3669" y="4282093"/>
            <a:ext cx="2243328" cy="2182368"/>
          </a:xfrm>
          <a:prstGeom prst="rect">
            <a:avLst/>
          </a:prstGeom>
        </p:spPr>
      </p:pic>
      <p:pic>
        <p:nvPicPr>
          <p:cNvPr id="34" name="图片 33" descr="df8b8b75-623d-4ca8-95c0-5087ac607af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64981" y="4279497"/>
            <a:ext cx="1661389" cy="1230659"/>
          </a:xfrm>
          <a:prstGeom prst="rect">
            <a:avLst/>
          </a:prstGeom>
        </p:spPr>
      </p:pic>
      <p:pic>
        <p:nvPicPr>
          <p:cNvPr id="36" name="图片 35" descr="69e5fd2043ed4f3f8aa50a3eeaefb9b7.jpe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35809" y="4490977"/>
            <a:ext cx="1549928" cy="1053296"/>
          </a:xfrm>
          <a:prstGeom prst="rect">
            <a:avLst/>
          </a:prstGeom>
        </p:spPr>
      </p:pic>
      <p:pic>
        <p:nvPicPr>
          <p:cNvPr id="37" name="图片 36" descr="20160725102113_1209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40814" y="5611943"/>
            <a:ext cx="2867388" cy="1084012"/>
          </a:xfrm>
          <a:prstGeom prst="rect">
            <a:avLst/>
          </a:prstGeom>
        </p:spPr>
      </p:pic>
      <p:pic>
        <p:nvPicPr>
          <p:cNvPr id="38" name="图片 37" descr="52e4be123de2f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52668" y="5478230"/>
            <a:ext cx="1868587" cy="1148277"/>
          </a:xfrm>
          <a:prstGeom prst="rect">
            <a:avLst/>
          </a:prstGeom>
        </p:spPr>
      </p:pic>
      <p:pic>
        <p:nvPicPr>
          <p:cNvPr id="39" name="图片 38" descr="20160722112552_2634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48777" y="4264769"/>
            <a:ext cx="3527681" cy="130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4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87"/>
          <p:cNvGrpSpPr/>
          <p:nvPr/>
        </p:nvGrpSpPr>
        <p:grpSpPr>
          <a:xfrm>
            <a:off x="0" y="444500"/>
            <a:ext cx="11713132" cy="6176151"/>
            <a:chOff x="0" y="444500"/>
            <a:chExt cx="11713132" cy="6176151"/>
          </a:xfrm>
        </p:grpSpPr>
        <p:grpSp>
          <p:nvGrpSpPr>
            <p:cNvPr id="5" name="组合 21"/>
            <p:cNvGrpSpPr>
              <a:grpSpLocks/>
            </p:cNvGrpSpPr>
            <p:nvPr/>
          </p:nvGrpSpPr>
          <p:grpSpPr bwMode="auto">
            <a:xfrm>
              <a:off x="0" y="444500"/>
              <a:ext cx="8181975" cy="715963"/>
              <a:chOff x="-495299" y="444031"/>
              <a:chExt cx="8182727" cy="71628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4964616" y="504383"/>
                <a:ext cx="2722812" cy="655928"/>
              </a:xfrm>
              <a:custGeom>
                <a:avLst/>
                <a:gdLst>
                  <a:gd name="connsiteX0" fmla="*/ 0 w 2392680"/>
                  <a:gd name="connsiteY0" fmla="*/ 0 h 655320"/>
                  <a:gd name="connsiteX1" fmla="*/ 2392680 w 2392680"/>
                  <a:gd name="connsiteY1" fmla="*/ 0 h 655320"/>
                  <a:gd name="connsiteX2" fmla="*/ 2392680 w 2392680"/>
                  <a:gd name="connsiteY2" fmla="*/ 655320 h 655320"/>
                  <a:gd name="connsiteX3" fmla="*/ 0 w 2392680"/>
                  <a:gd name="connsiteY3" fmla="*/ 655320 h 655320"/>
                  <a:gd name="connsiteX4" fmla="*/ 0 w 2392680"/>
                  <a:gd name="connsiteY4" fmla="*/ 0 h 655320"/>
                  <a:gd name="connsiteX0" fmla="*/ 0 w 2392680"/>
                  <a:gd name="connsiteY0" fmla="*/ 0 h 655320"/>
                  <a:gd name="connsiteX1" fmla="*/ 2392680 w 2392680"/>
                  <a:gd name="connsiteY1" fmla="*/ 0 h 655320"/>
                  <a:gd name="connsiteX2" fmla="*/ 2237697 w 2392680"/>
                  <a:gd name="connsiteY2" fmla="*/ 655320 h 655320"/>
                  <a:gd name="connsiteX3" fmla="*/ 0 w 2392680"/>
                  <a:gd name="connsiteY3" fmla="*/ 655320 h 655320"/>
                  <a:gd name="connsiteX4" fmla="*/ 0 w 2392680"/>
                  <a:gd name="connsiteY4" fmla="*/ 0 h 65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2680" h="655320">
                    <a:moveTo>
                      <a:pt x="0" y="0"/>
                    </a:moveTo>
                    <a:lnTo>
                      <a:pt x="2392680" y="0"/>
                    </a:lnTo>
                    <a:lnTo>
                      <a:pt x="2237697" y="655320"/>
                    </a:lnTo>
                    <a:lnTo>
                      <a:pt x="0" y="6553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>
                  <a:alpha val="5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HK" altLang="en-US"/>
              </a:p>
            </p:txBody>
          </p:sp>
          <p:grpSp>
            <p:nvGrpSpPr>
              <p:cNvPr id="8" name="组合 14"/>
              <p:cNvGrpSpPr>
                <a:grpSpLocks/>
              </p:cNvGrpSpPr>
              <p:nvPr/>
            </p:nvGrpSpPr>
            <p:grpSpPr bwMode="auto">
              <a:xfrm>
                <a:off x="-495299" y="444031"/>
                <a:ext cx="8182727" cy="716280"/>
                <a:chOff x="-495299" y="444031"/>
                <a:chExt cx="8182727" cy="716280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-495299" y="444031"/>
                  <a:ext cx="5505956" cy="71628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0" name="矩形 2"/>
                <p:cNvSpPr/>
                <p:nvPr/>
              </p:nvSpPr>
              <p:spPr>
                <a:xfrm>
                  <a:off x="4964616" y="444031"/>
                  <a:ext cx="2722812" cy="716280"/>
                </a:xfrm>
                <a:custGeom>
                  <a:avLst/>
                  <a:gdLst>
                    <a:gd name="connsiteX0" fmla="*/ 0 w 2392680"/>
                    <a:gd name="connsiteY0" fmla="*/ 0 h 716280"/>
                    <a:gd name="connsiteX1" fmla="*/ 2392680 w 2392680"/>
                    <a:gd name="connsiteY1" fmla="*/ 0 h 716280"/>
                    <a:gd name="connsiteX2" fmla="*/ 2392680 w 2392680"/>
                    <a:gd name="connsiteY2" fmla="*/ 716280 h 716280"/>
                    <a:gd name="connsiteX3" fmla="*/ 0 w 2392680"/>
                    <a:gd name="connsiteY3" fmla="*/ 716280 h 716280"/>
                    <a:gd name="connsiteX4" fmla="*/ 0 w 2392680"/>
                    <a:gd name="connsiteY4" fmla="*/ 0 h 716280"/>
                    <a:gd name="connsiteX0" fmla="*/ 0 w 2392680"/>
                    <a:gd name="connsiteY0" fmla="*/ 0 h 716280"/>
                    <a:gd name="connsiteX1" fmla="*/ 2392680 w 2392680"/>
                    <a:gd name="connsiteY1" fmla="*/ 0 h 716280"/>
                    <a:gd name="connsiteX2" fmla="*/ 1996440 w 2392680"/>
                    <a:gd name="connsiteY2" fmla="*/ 716280 h 716280"/>
                    <a:gd name="connsiteX3" fmla="*/ 0 w 2392680"/>
                    <a:gd name="connsiteY3" fmla="*/ 716280 h 716280"/>
                    <a:gd name="connsiteX4" fmla="*/ 0 w 2392680"/>
                    <a:gd name="connsiteY4" fmla="*/ 0 h 716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2680" h="716280">
                      <a:moveTo>
                        <a:pt x="0" y="0"/>
                      </a:moveTo>
                      <a:lnTo>
                        <a:pt x="2392680" y="0"/>
                      </a:lnTo>
                      <a:lnTo>
                        <a:pt x="1996440" y="716280"/>
                      </a:lnTo>
                      <a:lnTo>
                        <a:pt x="0" y="7162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HK" altLang="en-US"/>
                </a:p>
              </p:txBody>
            </p:sp>
          </p:grpSp>
        </p:grpSp>
        <p:pic>
          <p:nvPicPr>
            <p:cNvPr id="6" name="图片 10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19721" y="6094723"/>
              <a:ext cx="2093411" cy="525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圆角矩形 10"/>
          <p:cNvSpPr/>
          <p:nvPr/>
        </p:nvSpPr>
        <p:spPr>
          <a:xfrm>
            <a:off x="960698" y="2650602"/>
            <a:ext cx="1747777" cy="10995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保险公司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678102" y="2594658"/>
            <a:ext cx="1747777" cy="10995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招商银行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8243104" y="2594658"/>
            <a:ext cx="1747777" cy="10995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被扣款个人</a:t>
            </a:r>
          </a:p>
        </p:txBody>
      </p:sp>
      <p:sp>
        <p:nvSpPr>
          <p:cNvPr id="15" name="文本框 25"/>
          <p:cNvSpPr txBox="1"/>
          <p:nvPr/>
        </p:nvSpPr>
        <p:spPr bwMode="auto">
          <a:xfrm>
            <a:off x="741362" y="469900"/>
            <a:ext cx="4948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整体流程</a:t>
            </a:r>
          </a:p>
        </p:txBody>
      </p:sp>
      <p:sp>
        <p:nvSpPr>
          <p:cNvPr id="22" name="右箭头 21"/>
          <p:cNvSpPr/>
          <p:nvPr/>
        </p:nvSpPr>
        <p:spPr>
          <a:xfrm>
            <a:off x="3159889" y="2870522"/>
            <a:ext cx="1122744" cy="33566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6749970" y="2884025"/>
            <a:ext cx="1122744" cy="3356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箭头 23"/>
          <p:cNvSpPr/>
          <p:nvPr/>
        </p:nvSpPr>
        <p:spPr>
          <a:xfrm>
            <a:off x="6690167" y="3345084"/>
            <a:ext cx="1099595" cy="300942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箭头 24"/>
          <p:cNvSpPr/>
          <p:nvPr/>
        </p:nvSpPr>
        <p:spPr>
          <a:xfrm>
            <a:off x="3127093" y="3370162"/>
            <a:ext cx="1099595" cy="300942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055716" y="2361235"/>
            <a:ext cx="118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扣款指令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64775" y="2421038"/>
            <a:ext cx="174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执行扣款指令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82451" y="3765630"/>
            <a:ext cx="14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将资金扣划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15206" y="3837008"/>
            <a:ext cx="146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完成指令告知保险公司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7"/>
          <p:cNvGrpSpPr/>
          <p:nvPr/>
        </p:nvGrpSpPr>
        <p:grpSpPr>
          <a:xfrm>
            <a:off x="0" y="444500"/>
            <a:ext cx="11713132" cy="6176151"/>
            <a:chOff x="0" y="444500"/>
            <a:chExt cx="11713132" cy="6176151"/>
          </a:xfrm>
        </p:grpSpPr>
        <p:grpSp>
          <p:nvGrpSpPr>
            <p:cNvPr id="3" name="组合 21"/>
            <p:cNvGrpSpPr>
              <a:grpSpLocks/>
            </p:cNvGrpSpPr>
            <p:nvPr/>
          </p:nvGrpSpPr>
          <p:grpSpPr bwMode="auto">
            <a:xfrm>
              <a:off x="0" y="444500"/>
              <a:ext cx="8181975" cy="715963"/>
              <a:chOff x="-495299" y="444031"/>
              <a:chExt cx="8182727" cy="716280"/>
            </a:xfrm>
          </p:grpSpPr>
          <p:sp>
            <p:nvSpPr>
              <p:cNvPr id="21" name="矩形 3"/>
              <p:cNvSpPr/>
              <p:nvPr/>
            </p:nvSpPr>
            <p:spPr>
              <a:xfrm>
                <a:off x="4964616" y="504383"/>
                <a:ext cx="2722812" cy="655928"/>
              </a:xfrm>
              <a:custGeom>
                <a:avLst/>
                <a:gdLst>
                  <a:gd name="connsiteX0" fmla="*/ 0 w 2392680"/>
                  <a:gd name="connsiteY0" fmla="*/ 0 h 655320"/>
                  <a:gd name="connsiteX1" fmla="*/ 2392680 w 2392680"/>
                  <a:gd name="connsiteY1" fmla="*/ 0 h 655320"/>
                  <a:gd name="connsiteX2" fmla="*/ 2392680 w 2392680"/>
                  <a:gd name="connsiteY2" fmla="*/ 655320 h 655320"/>
                  <a:gd name="connsiteX3" fmla="*/ 0 w 2392680"/>
                  <a:gd name="connsiteY3" fmla="*/ 655320 h 655320"/>
                  <a:gd name="connsiteX4" fmla="*/ 0 w 2392680"/>
                  <a:gd name="connsiteY4" fmla="*/ 0 h 655320"/>
                  <a:gd name="connsiteX0" fmla="*/ 0 w 2392680"/>
                  <a:gd name="connsiteY0" fmla="*/ 0 h 655320"/>
                  <a:gd name="connsiteX1" fmla="*/ 2392680 w 2392680"/>
                  <a:gd name="connsiteY1" fmla="*/ 0 h 655320"/>
                  <a:gd name="connsiteX2" fmla="*/ 2237697 w 2392680"/>
                  <a:gd name="connsiteY2" fmla="*/ 655320 h 655320"/>
                  <a:gd name="connsiteX3" fmla="*/ 0 w 2392680"/>
                  <a:gd name="connsiteY3" fmla="*/ 655320 h 655320"/>
                  <a:gd name="connsiteX4" fmla="*/ 0 w 2392680"/>
                  <a:gd name="connsiteY4" fmla="*/ 0 h 65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2680" h="655320">
                    <a:moveTo>
                      <a:pt x="0" y="0"/>
                    </a:moveTo>
                    <a:lnTo>
                      <a:pt x="2392680" y="0"/>
                    </a:lnTo>
                    <a:lnTo>
                      <a:pt x="2237697" y="655320"/>
                    </a:lnTo>
                    <a:lnTo>
                      <a:pt x="0" y="6553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>
                  <a:alpha val="5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HK" altLang="en-US"/>
              </a:p>
            </p:txBody>
          </p:sp>
          <p:grpSp>
            <p:nvGrpSpPr>
              <p:cNvPr id="4" name="组合 14"/>
              <p:cNvGrpSpPr>
                <a:grpSpLocks/>
              </p:cNvGrpSpPr>
              <p:nvPr/>
            </p:nvGrpSpPr>
            <p:grpSpPr bwMode="auto">
              <a:xfrm>
                <a:off x="-495299" y="444031"/>
                <a:ext cx="8182727" cy="716280"/>
                <a:chOff x="-495299" y="444031"/>
                <a:chExt cx="8182727" cy="716280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-495299" y="444031"/>
                  <a:ext cx="5505956" cy="71628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4" name="矩形 2"/>
                <p:cNvSpPr/>
                <p:nvPr/>
              </p:nvSpPr>
              <p:spPr>
                <a:xfrm>
                  <a:off x="4964616" y="444031"/>
                  <a:ext cx="2722812" cy="716280"/>
                </a:xfrm>
                <a:custGeom>
                  <a:avLst/>
                  <a:gdLst>
                    <a:gd name="connsiteX0" fmla="*/ 0 w 2392680"/>
                    <a:gd name="connsiteY0" fmla="*/ 0 h 716280"/>
                    <a:gd name="connsiteX1" fmla="*/ 2392680 w 2392680"/>
                    <a:gd name="connsiteY1" fmla="*/ 0 h 716280"/>
                    <a:gd name="connsiteX2" fmla="*/ 2392680 w 2392680"/>
                    <a:gd name="connsiteY2" fmla="*/ 716280 h 716280"/>
                    <a:gd name="connsiteX3" fmla="*/ 0 w 2392680"/>
                    <a:gd name="connsiteY3" fmla="*/ 716280 h 716280"/>
                    <a:gd name="connsiteX4" fmla="*/ 0 w 2392680"/>
                    <a:gd name="connsiteY4" fmla="*/ 0 h 716280"/>
                    <a:gd name="connsiteX0" fmla="*/ 0 w 2392680"/>
                    <a:gd name="connsiteY0" fmla="*/ 0 h 716280"/>
                    <a:gd name="connsiteX1" fmla="*/ 2392680 w 2392680"/>
                    <a:gd name="connsiteY1" fmla="*/ 0 h 716280"/>
                    <a:gd name="connsiteX2" fmla="*/ 1996440 w 2392680"/>
                    <a:gd name="connsiteY2" fmla="*/ 716280 h 716280"/>
                    <a:gd name="connsiteX3" fmla="*/ 0 w 2392680"/>
                    <a:gd name="connsiteY3" fmla="*/ 716280 h 716280"/>
                    <a:gd name="connsiteX4" fmla="*/ 0 w 2392680"/>
                    <a:gd name="connsiteY4" fmla="*/ 0 h 716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2680" h="716280">
                      <a:moveTo>
                        <a:pt x="0" y="0"/>
                      </a:moveTo>
                      <a:lnTo>
                        <a:pt x="2392680" y="0"/>
                      </a:lnTo>
                      <a:lnTo>
                        <a:pt x="1996440" y="716280"/>
                      </a:lnTo>
                      <a:lnTo>
                        <a:pt x="0" y="7162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HK" altLang="en-US"/>
                </a:p>
              </p:txBody>
            </p:sp>
          </p:grpSp>
        </p:grpSp>
        <p:pic>
          <p:nvPicPr>
            <p:cNvPr id="30" name="图片 10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19721" y="6094723"/>
              <a:ext cx="2093411" cy="525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文本框 25"/>
          <p:cNvSpPr txBox="1"/>
          <p:nvPr/>
        </p:nvSpPr>
        <p:spPr bwMode="auto">
          <a:xfrm>
            <a:off x="741362" y="469900"/>
            <a:ext cx="4948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产品特色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080035" y="1371178"/>
            <a:ext cx="7247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收款通产品</a:t>
            </a:r>
          </a:p>
        </p:txBody>
      </p:sp>
      <p:grpSp>
        <p:nvGrpSpPr>
          <p:cNvPr id="8" name="组合 37"/>
          <p:cNvGrpSpPr/>
          <p:nvPr/>
        </p:nvGrpSpPr>
        <p:grpSpPr>
          <a:xfrm>
            <a:off x="576633" y="1886146"/>
            <a:ext cx="10905453" cy="1586260"/>
            <a:chOff x="576633" y="1891651"/>
            <a:chExt cx="10773538" cy="2295012"/>
          </a:xfrm>
        </p:grpSpPr>
        <p:sp>
          <p:nvSpPr>
            <p:cNvPr id="6" name="矩形 5"/>
            <p:cNvSpPr/>
            <p:nvPr/>
          </p:nvSpPr>
          <p:spPr>
            <a:xfrm>
              <a:off x="1636856" y="1891651"/>
              <a:ext cx="3200798" cy="5343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持近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20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种收款类型，品种丰富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076699" y="2491327"/>
              <a:ext cx="10273472" cy="1695336"/>
            </a:xfrm>
            <a:prstGeom prst="rect">
              <a:avLst/>
            </a:prstGeom>
            <a:solidFill>
              <a:srgbClr val="F8F8F8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76633" y="1952975"/>
              <a:ext cx="8875966" cy="994876"/>
              <a:chOff x="576633" y="1952975"/>
              <a:chExt cx="8875966" cy="994876"/>
            </a:xfrm>
          </p:grpSpPr>
          <p:grpSp>
            <p:nvGrpSpPr>
              <p:cNvPr id="10" name="组合 22"/>
              <p:cNvGrpSpPr>
                <a:grpSpLocks/>
              </p:cNvGrpSpPr>
              <p:nvPr/>
            </p:nvGrpSpPr>
            <p:grpSpPr bwMode="auto">
              <a:xfrm>
                <a:off x="576633" y="1952975"/>
                <a:ext cx="8875966" cy="994876"/>
                <a:chOff x="-2091" y="245590"/>
                <a:chExt cx="6657839" cy="759196"/>
              </a:xfrm>
            </p:grpSpPr>
            <p:sp>
              <p:nvSpPr>
                <p:cNvPr id="18" name="矩形 6"/>
                <p:cNvSpPr>
                  <a:spLocks noChangeArrowheads="1"/>
                </p:cNvSpPr>
                <p:nvPr/>
              </p:nvSpPr>
              <p:spPr bwMode="auto">
                <a:xfrm>
                  <a:off x="672462" y="597679"/>
                  <a:ext cx="5983286" cy="79375"/>
                </a:xfrm>
                <a:prstGeom prst="rect">
                  <a:avLst/>
                </a:prstGeom>
                <a:solidFill>
                  <a:srgbClr val="C0000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50800" dir="5400000" algn="ctr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hangingPunct="1">
                    <a:buFont typeface="Arial" pitchFamily="34" charset="0"/>
                    <a:buNone/>
                    <a:defRPr/>
                  </a:pPr>
                  <a:endParaRPr lang="zh-CN" altLang="en-US">
                    <a:solidFill>
                      <a:srgbClr val="FFFFFF"/>
                    </a:solidFill>
                    <a:ea typeface="微软雅黑 Light" pitchFamily="2" charset="-122"/>
                  </a:endParaRPr>
                </a:p>
              </p:txBody>
            </p:sp>
            <p:pic>
              <p:nvPicPr>
                <p:cNvPr id="19" name="组合 86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091" y="245590"/>
                  <a:ext cx="728138" cy="759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2" name="组合 7"/>
              <p:cNvGrpSpPr/>
              <p:nvPr/>
            </p:nvGrpSpPr>
            <p:grpSpPr>
              <a:xfrm>
                <a:off x="576633" y="1952975"/>
                <a:ext cx="970725" cy="970725"/>
                <a:chOff x="576633" y="1952975"/>
                <a:chExt cx="970725" cy="970725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576633" y="1952975"/>
                  <a:ext cx="970725" cy="97072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27" name="图片 26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766719" y="2122101"/>
                  <a:ext cx="626632" cy="651367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</p:grpSp>
      <p:sp>
        <p:nvSpPr>
          <p:cNvPr id="5" name="矩形 4"/>
          <p:cNvSpPr/>
          <p:nvPr/>
        </p:nvSpPr>
        <p:spPr>
          <a:xfrm>
            <a:off x="1105727" y="2404588"/>
            <a:ext cx="10273472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25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收款品种包括：提货保证金、租金、物业管理费、小额贷款公司本金利息、电费、水费、煤气费、手机费、电话费、上网费、有线电视费、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保险费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、税费、传呼费、学费、清洁费、房租、按揭款等。</a:t>
            </a:r>
          </a:p>
        </p:txBody>
      </p:sp>
      <p:grpSp>
        <p:nvGrpSpPr>
          <p:cNvPr id="39" name="组合 37"/>
          <p:cNvGrpSpPr/>
          <p:nvPr/>
        </p:nvGrpSpPr>
        <p:grpSpPr>
          <a:xfrm>
            <a:off x="555413" y="3971519"/>
            <a:ext cx="10905453" cy="1516812"/>
            <a:chOff x="576633" y="1891651"/>
            <a:chExt cx="10773538" cy="2295012"/>
          </a:xfrm>
        </p:grpSpPr>
        <p:sp>
          <p:nvSpPr>
            <p:cNvPr id="40" name="矩形 39"/>
            <p:cNvSpPr/>
            <p:nvPr/>
          </p:nvSpPr>
          <p:spPr>
            <a:xfrm>
              <a:off x="1636856" y="1891651"/>
              <a:ext cx="3374995" cy="5588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支持高效便捷的无授权收款模式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076699" y="2491327"/>
              <a:ext cx="10273472" cy="1695336"/>
            </a:xfrm>
            <a:prstGeom prst="rect">
              <a:avLst/>
            </a:prstGeom>
            <a:solidFill>
              <a:srgbClr val="F8F8F8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组合 8"/>
            <p:cNvGrpSpPr/>
            <p:nvPr/>
          </p:nvGrpSpPr>
          <p:grpSpPr>
            <a:xfrm>
              <a:off x="576633" y="1952975"/>
              <a:ext cx="8875966" cy="994876"/>
              <a:chOff x="576633" y="1952975"/>
              <a:chExt cx="8875966" cy="994876"/>
            </a:xfrm>
          </p:grpSpPr>
          <p:grpSp>
            <p:nvGrpSpPr>
              <p:cNvPr id="50" name="组合 22"/>
              <p:cNvGrpSpPr>
                <a:grpSpLocks/>
              </p:cNvGrpSpPr>
              <p:nvPr/>
            </p:nvGrpSpPr>
            <p:grpSpPr bwMode="auto">
              <a:xfrm>
                <a:off x="576633" y="1952975"/>
                <a:ext cx="8875966" cy="994876"/>
                <a:chOff x="-2091" y="245590"/>
                <a:chExt cx="6657839" cy="759196"/>
              </a:xfrm>
            </p:grpSpPr>
            <p:sp>
              <p:nvSpPr>
                <p:cNvPr id="54" name="矩形 6"/>
                <p:cNvSpPr>
                  <a:spLocks noChangeArrowheads="1"/>
                </p:cNvSpPr>
                <p:nvPr/>
              </p:nvSpPr>
              <p:spPr bwMode="auto">
                <a:xfrm>
                  <a:off x="672462" y="597679"/>
                  <a:ext cx="5983286" cy="79375"/>
                </a:xfrm>
                <a:prstGeom prst="rect">
                  <a:avLst/>
                </a:prstGeom>
                <a:solidFill>
                  <a:srgbClr val="C0000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50800" dir="5400000" algn="ctr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hangingPunct="1">
                    <a:buFont typeface="Arial" pitchFamily="34" charset="0"/>
                    <a:buNone/>
                    <a:defRPr/>
                  </a:pPr>
                  <a:endParaRPr lang="zh-CN" altLang="en-US">
                    <a:solidFill>
                      <a:srgbClr val="FFFFFF"/>
                    </a:solidFill>
                    <a:ea typeface="微软雅黑 Light" pitchFamily="2" charset="-122"/>
                  </a:endParaRPr>
                </a:p>
              </p:txBody>
            </p:sp>
            <p:pic>
              <p:nvPicPr>
                <p:cNvPr id="55" name="组合 86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091" y="245590"/>
                  <a:ext cx="728138" cy="759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" name="组合 7"/>
              <p:cNvGrpSpPr/>
              <p:nvPr/>
            </p:nvGrpSpPr>
            <p:grpSpPr>
              <a:xfrm>
                <a:off x="576633" y="1952975"/>
                <a:ext cx="970725" cy="970725"/>
                <a:chOff x="576633" y="1952975"/>
                <a:chExt cx="970725" cy="970725"/>
              </a:xfrm>
            </p:grpSpPr>
            <p:sp>
              <p:nvSpPr>
                <p:cNvPr id="52" name="椭圆 6"/>
                <p:cNvSpPr/>
                <p:nvPr/>
              </p:nvSpPr>
              <p:spPr>
                <a:xfrm>
                  <a:off x="576633" y="1952975"/>
                  <a:ext cx="970725" cy="97072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53" name="图片 52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766719" y="2122101"/>
                  <a:ext cx="626632" cy="651367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</p:grpSp>
      <p:sp>
        <p:nvSpPr>
          <p:cNvPr id="56" name="矩形 55"/>
          <p:cNvSpPr/>
          <p:nvPr/>
        </p:nvSpPr>
        <p:spPr>
          <a:xfrm>
            <a:off x="1107657" y="4594132"/>
            <a:ext cx="10273472" cy="715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25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大型保险公司等金融机构，只需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收款企业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与我行签订委托协议，即可对其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缴款人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发起主动收款，手续便捷，资金实时回笼。 </a:t>
            </a:r>
          </a:p>
        </p:txBody>
      </p:sp>
    </p:spTree>
    <p:extLst>
      <p:ext uri="{BB962C8B-B14F-4D97-AF65-F5344CB8AC3E}">
        <p14:creationId xmlns:p14="http://schemas.microsoft.com/office/powerpoint/2010/main" val="101574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87"/>
          <p:cNvGrpSpPr/>
          <p:nvPr/>
        </p:nvGrpSpPr>
        <p:grpSpPr>
          <a:xfrm>
            <a:off x="0" y="444500"/>
            <a:ext cx="11713132" cy="6176151"/>
            <a:chOff x="0" y="444500"/>
            <a:chExt cx="11713132" cy="6176151"/>
          </a:xfrm>
        </p:grpSpPr>
        <p:grpSp>
          <p:nvGrpSpPr>
            <p:cNvPr id="5" name="组合 21"/>
            <p:cNvGrpSpPr>
              <a:grpSpLocks/>
            </p:cNvGrpSpPr>
            <p:nvPr/>
          </p:nvGrpSpPr>
          <p:grpSpPr bwMode="auto">
            <a:xfrm>
              <a:off x="0" y="444500"/>
              <a:ext cx="8181975" cy="715963"/>
              <a:chOff x="-495299" y="444031"/>
              <a:chExt cx="8182727" cy="71628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4964616" y="504383"/>
                <a:ext cx="2722812" cy="655928"/>
              </a:xfrm>
              <a:custGeom>
                <a:avLst/>
                <a:gdLst>
                  <a:gd name="connsiteX0" fmla="*/ 0 w 2392680"/>
                  <a:gd name="connsiteY0" fmla="*/ 0 h 655320"/>
                  <a:gd name="connsiteX1" fmla="*/ 2392680 w 2392680"/>
                  <a:gd name="connsiteY1" fmla="*/ 0 h 655320"/>
                  <a:gd name="connsiteX2" fmla="*/ 2392680 w 2392680"/>
                  <a:gd name="connsiteY2" fmla="*/ 655320 h 655320"/>
                  <a:gd name="connsiteX3" fmla="*/ 0 w 2392680"/>
                  <a:gd name="connsiteY3" fmla="*/ 655320 h 655320"/>
                  <a:gd name="connsiteX4" fmla="*/ 0 w 2392680"/>
                  <a:gd name="connsiteY4" fmla="*/ 0 h 655320"/>
                  <a:gd name="connsiteX0" fmla="*/ 0 w 2392680"/>
                  <a:gd name="connsiteY0" fmla="*/ 0 h 655320"/>
                  <a:gd name="connsiteX1" fmla="*/ 2392680 w 2392680"/>
                  <a:gd name="connsiteY1" fmla="*/ 0 h 655320"/>
                  <a:gd name="connsiteX2" fmla="*/ 2237697 w 2392680"/>
                  <a:gd name="connsiteY2" fmla="*/ 655320 h 655320"/>
                  <a:gd name="connsiteX3" fmla="*/ 0 w 2392680"/>
                  <a:gd name="connsiteY3" fmla="*/ 655320 h 655320"/>
                  <a:gd name="connsiteX4" fmla="*/ 0 w 2392680"/>
                  <a:gd name="connsiteY4" fmla="*/ 0 h 65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2680" h="655320">
                    <a:moveTo>
                      <a:pt x="0" y="0"/>
                    </a:moveTo>
                    <a:lnTo>
                      <a:pt x="2392680" y="0"/>
                    </a:lnTo>
                    <a:lnTo>
                      <a:pt x="2237697" y="655320"/>
                    </a:lnTo>
                    <a:lnTo>
                      <a:pt x="0" y="6553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>
                  <a:alpha val="5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HK" altLang="en-US"/>
              </a:p>
            </p:txBody>
          </p:sp>
          <p:grpSp>
            <p:nvGrpSpPr>
              <p:cNvPr id="8" name="组合 14"/>
              <p:cNvGrpSpPr>
                <a:grpSpLocks/>
              </p:cNvGrpSpPr>
              <p:nvPr/>
            </p:nvGrpSpPr>
            <p:grpSpPr bwMode="auto">
              <a:xfrm>
                <a:off x="-495299" y="444031"/>
                <a:ext cx="8182727" cy="716280"/>
                <a:chOff x="-495299" y="444031"/>
                <a:chExt cx="8182727" cy="716280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-495299" y="444031"/>
                  <a:ext cx="5505956" cy="71628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0" name="矩形 2"/>
                <p:cNvSpPr/>
                <p:nvPr/>
              </p:nvSpPr>
              <p:spPr>
                <a:xfrm>
                  <a:off x="4964616" y="444031"/>
                  <a:ext cx="2722812" cy="716280"/>
                </a:xfrm>
                <a:custGeom>
                  <a:avLst/>
                  <a:gdLst>
                    <a:gd name="connsiteX0" fmla="*/ 0 w 2392680"/>
                    <a:gd name="connsiteY0" fmla="*/ 0 h 716280"/>
                    <a:gd name="connsiteX1" fmla="*/ 2392680 w 2392680"/>
                    <a:gd name="connsiteY1" fmla="*/ 0 h 716280"/>
                    <a:gd name="connsiteX2" fmla="*/ 2392680 w 2392680"/>
                    <a:gd name="connsiteY2" fmla="*/ 716280 h 716280"/>
                    <a:gd name="connsiteX3" fmla="*/ 0 w 2392680"/>
                    <a:gd name="connsiteY3" fmla="*/ 716280 h 716280"/>
                    <a:gd name="connsiteX4" fmla="*/ 0 w 2392680"/>
                    <a:gd name="connsiteY4" fmla="*/ 0 h 716280"/>
                    <a:gd name="connsiteX0" fmla="*/ 0 w 2392680"/>
                    <a:gd name="connsiteY0" fmla="*/ 0 h 716280"/>
                    <a:gd name="connsiteX1" fmla="*/ 2392680 w 2392680"/>
                    <a:gd name="connsiteY1" fmla="*/ 0 h 716280"/>
                    <a:gd name="connsiteX2" fmla="*/ 1996440 w 2392680"/>
                    <a:gd name="connsiteY2" fmla="*/ 716280 h 716280"/>
                    <a:gd name="connsiteX3" fmla="*/ 0 w 2392680"/>
                    <a:gd name="connsiteY3" fmla="*/ 716280 h 716280"/>
                    <a:gd name="connsiteX4" fmla="*/ 0 w 2392680"/>
                    <a:gd name="connsiteY4" fmla="*/ 0 h 716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2680" h="716280">
                      <a:moveTo>
                        <a:pt x="0" y="0"/>
                      </a:moveTo>
                      <a:lnTo>
                        <a:pt x="2392680" y="0"/>
                      </a:lnTo>
                      <a:lnTo>
                        <a:pt x="1996440" y="716280"/>
                      </a:lnTo>
                      <a:lnTo>
                        <a:pt x="0" y="7162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HK" altLang="en-US"/>
                </a:p>
              </p:txBody>
            </p:sp>
          </p:grpSp>
        </p:grpSp>
        <p:pic>
          <p:nvPicPr>
            <p:cNvPr id="6" name="图片 10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19721" y="6094723"/>
              <a:ext cx="2093411" cy="525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组合 37"/>
          <p:cNvGrpSpPr/>
          <p:nvPr/>
        </p:nvGrpSpPr>
        <p:grpSpPr>
          <a:xfrm>
            <a:off x="576633" y="1886146"/>
            <a:ext cx="10905453" cy="1586260"/>
            <a:chOff x="576633" y="1891651"/>
            <a:chExt cx="10773538" cy="2295012"/>
          </a:xfrm>
        </p:grpSpPr>
        <p:sp>
          <p:nvSpPr>
            <p:cNvPr id="12" name="矩形 11"/>
            <p:cNvSpPr/>
            <p:nvPr/>
          </p:nvSpPr>
          <p:spPr>
            <a:xfrm>
              <a:off x="1636856" y="1891651"/>
              <a:ext cx="2768472" cy="5343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可支持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小时实时扣划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76699" y="2491327"/>
              <a:ext cx="10273472" cy="1695336"/>
            </a:xfrm>
            <a:prstGeom prst="rect">
              <a:avLst/>
            </a:prstGeom>
            <a:solidFill>
              <a:srgbClr val="F8F8F8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8"/>
            <p:cNvGrpSpPr/>
            <p:nvPr/>
          </p:nvGrpSpPr>
          <p:grpSpPr>
            <a:xfrm>
              <a:off x="576633" y="1952975"/>
              <a:ext cx="8875966" cy="994876"/>
              <a:chOff x="576633" y="1952975"/>
              <a:chExt cx="8875966" cy="994876"/>
            </a:xfrm>
          </p:grpSpPr>
          <p:grpSp>
            <p:nvGrpSpPr>
              <p:cNvPr id="15" name="组合 22"/>
              <p:cNvGrpSpPr>
                <a:grpSpLocks/>
              </p:cNvGrpSpPr>
              <p:nvPr/>
            </p:nvGrpSpPr>
            <p:grpSpPr bwMode="auto">
              <a:xfrm>
                <a:off x="576633" y="1952975"/>
                <a:ext cx="8875966" cy="994876"/>
                <a:chOff x="-2091" y="245590"/>
                <a:chExt cx="6657839" cy="759196"/>
              </a:xfrm>
            </p:grpSpPr>
            <p:sp>
              <p:nvSpPr>
                <p:cNvPr id="19" name="矩形 6"/>
                <p:cNvSpPr>
                  <a:spLocks noChangeArrowheads="1"/>
                </p:cNvSpPr>
                <p:nvPr/>
              </p:nvSpPr>
              <p:spPr bwMode="auto">
                <a:xfrm>
                  <a:off x="672462" y="597679"/>
                  <a:ext cx="5983286" cy="79375"/>
                </a:xfrm>
                <a:prstGeom prst="rect">
                  <a:avLst/>
                </a:prstGeom>
                <a:solidFill>
                  <a:srgbClr val="C0000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50800" dir="5400000" algn="ctr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hangingPunct="1">
                    <a:buFont typeface="Arial" pitchFamily="34" charset="0"/>
                    <a:buNone/>
                    <a:defRPr/>
                  </a:pPr>
                  <a:endParaRPr lang="zh-CN" altLang="en-US">
                    <a:solidFill>
                      <a:srgbClr val="FFFFFF"/>
                    </a:solidFill>
                    <a:ea typeface="微软雅黑 Light" pitchFamily="2" charset="-122"/>
                  </a:endParaRPr>
                </a:p>
              </p:txBody>
            </p:sp>
            <p:pic>
              <p:nvPicPr>
                <p:cNvPr id="20" name="组合 86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091" y="245590"/>
                  <a:ext cx="728138" cy="759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6" name="组合 7"/>
              <p:cNvGrpSpPr/>
              <p:nvPr/>
            </p:nvGrpSpPr>
            <p:grpSpPr>
              <a:xfrm>
                <a:off x="576633" y="1952975"/>
                <a:ext cx="970725" cy="970725"/>
                <a:chOff x="576633" y="1952975"/>
                <a:chExt cx="970725" cy="970725"/>
              </a:xfrm>
            </p:grpSpPr>
            <p:sp>
              <p:nvSpPr>
                <p:cNvPr id="17" name="椭圆 6"/>
                <p:cNvSpPr/>
                <p:nvPr/>
              </p:nvSpPr>
              <p:spPr>
                <a:xfrm>
                  <a:off x="576633" y="1952975"/>
                  <a:ext cx="970725" cy="97072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8" name="图片 17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66719" y="2122101"/>
                  <a:ext cx="626632" cy="651367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</p:grpSp>
      <p:sp>
        <p:nvSpPr>
          <p:cNvPr id="21" name="矩形 20"/>
          <p:cNvSpPr/>
          <p:nvPr/>
        </p:nvSpPr>
        <p:spPr>
          <a:xfrm>
            <a:off x="1105727" y="2404588"/>
            <a:ext cx="10273472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25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招商银行可支持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小时实时扣划被扣款人账户资金，满足保险公司扣款时效性。种类包括：可支持旧版一卡通、新版一卡通或存折等多卡种，扣款方便快捷。</a:t>
            </a:r>
          </a:p>
        </p:txBody>
      </p:sp>
      <p:grpSp>
        <p:nvGrpSpPr>
          <p:cNvPr id="22" name="组合 37"/>
          <p:cNvGrpSpPr/>
          <p:nvPr/>
        </p:nvGrpSpPr>
        <p:grpSpPr>
          <a:xfrm>
            <a:off x="682734" y="4075690"/>
            <a:ext cx="10905453" cy="1586260"/>
            <a:chOff x="576633" y="1891651"/>
            <a:chExt cx="10773538" cy="2295012"/>
          </a:xfrm>
        </p:grpSpPr>
        <p:sp>
          <p:nvSpPr>
            <p:cNvPr id="23" name="矩形 22"/>
            <p:cNvSpPr/>
            <p:nvPr/>
          </p:nvSpPr>
          <p:spPr>
            <a:xfrm>
              <a:off x="1636856" y="1891651"/>
              <a:ext cx="3603035" cy="5343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费率更加优惠，大大降低使用成本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1076699" y="2491327"/>
              <a:ext cx="10273472" cy="1695336"/>
            </a:xfrm>
            <a:prstGeom prst="rect">
              <a:avLst/>
            </a:prstGeom>
            <a:solidFill>
              <a:srgbClr val="F8F8F8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8"/>
            <p:cNvGrpSpPr/>
            <p:nvPr/>
          </p:nvGrpSpPr>
          <p:grpSpPr>
            <a:xfrm>
              <a:off x="576633" y="1952975"/>
              <a:ext cx="8875966" cy="994876"/>
              <a:chOff x="576633" y="1952975"/>
              <a:chExt cx="8875966" cy="994876"/>
            </a:xfrm>
          </p:grpSpPr>
          <p:grpSp>
            <p:nvGrpSpPr>
              <p:cNvPr id="26" name="组合 22"/>
              <p:cNvGrpSpPr>
                <a:grpSpLocks/>
              </p:cNvGrpSpPr>
              <p:nvPr/>
            </p:nvGrpSpPr>
            <p:grpSpPr bwMode="auto">
              <a:xfrm>
                <a:off x="576633" y="1952975"/>
                <a:ext cx="8875966" cy="994876"/>
                <a:chOff x="-2091" y="245590"/>
                <a:chExt cx="6657839" cy="759196"/>
              </a:xfrm>
            </p:grpSpPr>
            <p:sp>
              <p:nvSpPr>
                <p:cNvPr id="30" name="矩形 6"/>
                <p:cNvSpPr>
                  <a:spLocks noChangeArrowheads="1"/>
                </p:cNvSpPr>
                <p:nvPr/>
              </p:nvSpPr>
              <p:spPr bwMode="auto">
                <a:xfrm>
                  <a:off x="672462" y="597679"/>
                  <a:ext cx="5983286" cy="79375"/>
                </a:xfrm>
                <a:prstGeom prst="rect">
                  <a:avLst/>
                </a:prstGeom>
                <a:solidFill>
                  <a:srgbClr val="C0000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50800" dir="5400000" algn="ctr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hangingPunct="1">
                    <a:buFont typeface="Arial" pitchFamily="34" charset="0"/>
                    <a:buNone/>
                    <a:defRPr/>
                  </a:pPr>
                  <a:endParaRPr lang="zh-CN" altLang="en-US">
                    <a:solidFill>
                      <a:srgbClr val="FFFFFF"/>
                    </a:solidFill>
                    <a:ea typeface="微软雅黑 Light" pitchFamily="2" charset="-122"/>
                  </a:endParaRPr>
                </a:p>
              </p:txBody>
            </p:sp>
            <p:pic>
              <p:nvPicPr>
                <p:cNvPr id="31" name="组合 86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091" y="245590"/>
                  <a:ext cx="728138" cy="759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7" name="组合 7"/>
              <p:cNvGrpSpPr/>
              <p:nvPr/>
            </p:nvGrpSpPr>
            <p:grpSpPr>
              <a:xfrm>
                <a:off x="576633" y="1952975"/>
                <a:ext cx="970725" cy="970725"/>
                <a:chOff x="576633" y="1952975"/>
                <a:chExt cx="970725" cy="970725"/>
              </a:xfrm>
            </p:grpSpPr>
            <p:sp>
              <p:nvSpPr>
                <p:cNvPr id="28" name="椭圆 6"/>
                <p:cNvSpPr/>
                <p:nvPr/>
              </p:nvSpPr>
              <p:spPr>
                <a:xfrm>
                  <a:off x="576633" y="1952975"/>
                  <a:ext cx="970725" cy="97072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29" name="图片 2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66719" y="2122101"/>
                  <a:ext cx="626632" cy="651367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</p:grpSp>
      <p:sp>
        <p:nvSpPr>
          <p:cNvPr id="32" name="矩形 31"/>
          <p:cNvSpPr/>
          <p:nvPr/>
        </p:nvSpPr>
        <p:spPr>
          <a:xfrm>
            <a:off x="1211828" y="4594132"/>
            <a:ext cx="10273472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25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费率：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笔，可帮助企业节省中间支付费率，降低使用成本。</a:t>
            </a:r>
          </a:p>
        </p:txBody>
      </p:sp>
      <p:sp>
        <p:nvSpPr>
          <p:cNvPr id="33" name="文本框 25"/>
          <p:cNvSpPr txBox="1"/>
          <p:nvPr/>
        </p:nvSpPr>
        <p:spPr bwMode="auto">
          <a:xfrm>
            <a:off x="741362" y="469900"/>
            <a:ext cx="4948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产品特色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图片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250" y="6094413"/>
            <a:ext cx="209232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0" y="444500"/>
            <a:ext cx="8181975" cy="715963"/>
            <a:chOff x="-495299" y="444031"/>
            <a:chExt cx="8182727" cy="716280"/>
          </a:xfrm>
        </p:grpSpPr>
        <p:sp>
          <p:nvSpPr>
            <p:cNvPr id="13" name="矩形 3"/>
            <p:cNvSpPr/>
            <p:nvPr/>
          </p:nvSpPr>
          <p:spPr>
            <a:xfrm>
              <a:off x="4964616" y="504383"/>
              <a:ext cx="2722812" cy="655928"/>
            </a:xfrm>
            <a:custGeom>
              <a:avLst/>
              <a:gdLst>
                <a:gd name="connsiteX0" fmla="*/ 0 w 2392680"/>
                <a:gd name="connsiteY0" fmla="*/ 0 h 655320"/>
                <a:gd name="connsiteX1" fmla="*/ 2392680 w 2392680"/>
                <a:gd name="connsiteY1" fmla="*/ 0 h 655320"/>
                <a:gd name="connsiteX2" fmla="*/ 2392680 w 2392680"/>
                <a:gd name="connsiteY2" fmla="*/ 655320 h 655320"/>
                <a:gd name="connsiteX3" fmla="*/ 0 w 2392680"/>
                <a:gd name="connsiteY3" fmla="*/ 655320 h 655320"/>
                <a:gd name="connsiteX4" fmla="*/ 0 w 2392680"/>
                <a:gd name="connsiteY4" fmla="*/ 0 h 655320"/>
                <a:gd name="connsiteX0" fmla="*/ 0 w 2392680"/>
                <a:gd name="connsiteY0" fmla="*/ 0 h 655320"/>
                <a:gd name="connsiteX1" fmla="*/ 2392680 w 2392680"/>
                <a:gd name="connsiteY1" fmla="*/ 0 h 655320"/>
                <a:gd name="connsiteX2" fmla="*/ 2237697 w 2392680"/>
                <a:gd name="connsiteY2" fmla="*/ 655320 h 655320"/>
                <a:gd name="connsiteX3" fmla="*/ 0 w 2392680"/>
                <a:gd name="connsiteY3" fmla="*/ 655320 h 655320"/>
                <a:gd name="connsiteX4" fmla="*/ 0 w 2392680"/>
                <a:gd name="connsiteY4" fmla="*/ 0 h 65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2680" h="655320">
                  <a:moveTo>
                    <a:pt x="0" y="0"/>
                  </a:moveTo>
                  <a:lnTo>
                    <a:pt x="2392680" y="0"/>
                  </a:lnTo>
                  <a:lnTo>
                    <a:pt x="2237697" y="655320"/>
                  </a:lnTo>
                  <a:lnTo>
                    <a:pt x="0" y="655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/>
            </a:p>
          </p:txBody>
        </p:sp>
        <p:grpSp>
          <p:nvGrpSpPr>
            <p:cNvPr id="3" name="组合 14"/>
            <p:cNvGrpSpPr>
              <a:grpSpLocks/>
            </p:cNvGrpSpPr>
            <p:nvPr/>
          </p:nvGrpSpPr>
          <p:grpSpPr bwMode="auto">
            <a:xfrm>
              <a:off x="-495299" y="444031"/>
              <a:ext cx="8182727" cy="716280"/>
              <a:chOff x="-495299" y="444031"/>
              <a:chExt cx="8182727" cy="71628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-495299" y="444031"/>
                <a:ext cx="5505956" cy="71628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6" name="矩形 2"/>
              <p:cNvSpPr/>
              <p:nvPr/>
            </p:nvSpPr>
            <p:spPr>
              <a:xfrm>
                <a:off x="4964616" y="444031"/>
                <a:ext cx="2722812" cy="716280"/>
              </a:xfrm>
              <a:custGeom>
                <a:avLst/>
                <a:gdLst>
                  <a:gd name="connsiteX0" fmla="*/ 0 w 2392680"/>
                  <a:gd name="connsiteY0" fmla="*/ 0 h 716280"/>
                  <a:gd name="connsiteX1" fmla="*/ 2392680 w 2392680"/>
                  <a:gd name="connsiteY1" fmla="*/ 0 h 716280"/>
                  <a:gd name="connsiteX2" fmla="*/ 2392680 w 2392680"/>
                  <a:gd name="connsiteY2" fmla="*/ 716280 h 716280"/>
                  <a:gd name="connsiteX3" fmla="*/ 0 w 2392680"/>
                  <a:gd name="connsiteY3" fmla="*/ 716280 h 716280"/>
                  <a:gd name="connsiteX4" fmla="*/ 0 w 2392680"/>
                  <a:gd name="connsiteY4" fmla="*/ 0 h 716280"/>
                  <a:gd name="connsiteX0" fmla="*/ 0 w 2392680"/>
                  <a:gd name="connsiteY0" fmla="*/ 0 h 716280"/>
                  <a:gd name="connsiteX1" fmla="*/ 2392680 w 2392680"/>
                  <a:gd name="connsiteY1" fmla="*/ 0 h 716280"/>
                  <a:gd name="connsiteX2" fmla="*/ 1996440 w 2392680"/>
                  <a:gd name="connsiteY2" fmla="*/ 716280 h 716280"/>
                  <a:gd name="connsiteX3" fmla="*/ 0 w 2392680"/>
                  <a:gd name="connsiteY3" fmla="*/ 716280 h 716280"/>
                  <a:gd name="connsiteX4" fmla="*/ 0 w 2392680"/>
                  <a:gd name="connsiteY4" fmla="*/ 0 h 716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2680" h="716280">
                    <a:moveTo>
                      <a:pt x="0" y="0"/>
                    </a:moveTo>
                    <a:lnTo>
                      <a:pt x="2392680" y="0"/>
                    </a:lnTo>
                    <a:lnTo>
                      <a:pt x="1996440" y="716280"/>
                    </a:lnTo>
                    <a:lnTo>
                      <a:pt x="0" y="7162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HK" altLang="en-US"/>
              </a:p>
            </p:txBody>
          </p:sp>
        </p:grpSp>
      </p:grpSp>
      <p:sp>
        <p:nvSpPr>
          <p:cNvPr id="24583" name="文本框 8"/>
          <p:cNvSpPr txBox="1">
            <a:spLocks noChangeArrowheads="1"/>
          </p:cNvSpPr>
          <p:nvPr/>
        </p:nvSpPr>
        <p:spPr bwMode="auto">
          <a:xfrm>
            <a:off x="2020887" y="2928938"/>
            <a:ext cx="950345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第二章          业务开通流程</a:t>
            </a:r>
            <a:endParaRPr lang="en-US" altLang="zh-CN" sz="40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40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                 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zhaohangta副本.png"/>
          <p:cNvPicPr>
            <a:picLocks noChangeAspect="1"/>
          </p:cNvPicPr>
          <p:nvPr/>
        </p:nvPicPr>
        <p:blipFill>
          <a:blip r:embed="rId3" cstate="print"/>
          <a:srcRect t="6429" r="6296"/>
          <a:stretch>
            <a:fillRect/>
          </a:stretch>
        </p:blipFill>
        <p:spPr bwMode="auto">
          <a:xfrm>
            <a:off x="-9241" y="3544888"/>
            <a:ext cx="4572000" cy="331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448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7"/>
          <p:cNvGrpSpPr/>
          <p:nvPr/>
        </p:nvGrpSpPr>
        <p:grpSpPr>
          <a:xfrm>
            <a:off x="0" y="444500"/>
            <a:ext cx="11713132" cy="6176151"/>
            <a:chOff x="0" y="444500"/>
            <a:chExt cx="11713132" cy="6176151"/>
          </a:xfrm>
        </p:grpSpPr>
        <p:grpSp>
          <p:nvGrpSpPr>
            <p:cNvPr id="3" name="组合 21"/>
            <p:cNvGrpSpPr>
              <a:grpSpLocks/>
            </p:cNvGrpSpPr>
            <p:nvPr/>
          </p:nvGrpSpPr>
          <p:grpSpPr bwMode="auto">
            <a:xfrm>
              <a:off x="0" y="444500"/>
              <a:ext cx="8181975" cy="715963"/>
              <a:chOff x="-495299" y="444031"/>
              <a:chExt cx="8182727" cy="71628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4964616" y="504383"/>
                <a:ext cx="2722812" cy="655928"/>
              </a:xfrm>
              <a:custGeom>
                <a:avLst/>
                <a:gdLst>
                  <a:gd name="connsiteX0" fmla="*/ 0 w 2392680"/>
                  <a:gd name="connsiteY0" fmla="*/ 0 h 655320"/>
                  <a:gd name="connsiteX1" fmla="*/ 2392680 w 2392680"/>
                  <a:gd name="connsiteY1" fmla="*/ 0 h 655320"/>
                  <a:gd name="connsiteX2" fmla="*/ 2392680 w 2392680"/>
                  <a:gd name="connsiteY2" fmla="*/ 655320 h 655320"/>
                  <a:gd name="connsiteX3" fmla="*/ 0 w 2392680"/>
                  <a:gd name="connsiteY3" fmla="*/ 655320 h 655320"/>
                  <a:gd name="connsiteX4" fmla="*/ 0 w 2392680"/>
                  <a:gd name="connsiteY4" fmla="*/ 0 h 655320"/>
                  <a:gd name="connsiteX0" fmla="*/ 0 w 2392680"/>
                  <a:gd name="connsiteY0" fmla="*/ 0 h 655320"/>
                  <a:gd name="connsiteX1" fmla="*/ 2392680 w 2392680"/>
                  <a:gd name="connsiteY1" fmla="*/ 0 h 655320"/>
                  <a:gd name="connsiteX2" fmla="*/ 2237697 w 2392680"/>
                  <a:gd name="connsiteY2" fmla="*/ 655320 h 655320"/>
                  <a:gd name="connsiteX3" fmla="*/ 0 w 2392680"/>
                  <a:gd name="connsiteY3" fmla="*/ 655320 h 655320"/>
                  <a:gd name="connsiteX4" fmla="*/ 0 w 2392680"/>
                  <a:gd name="connsiteY4" fmla="*/ 0 h 65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2680" h="655320">
                    <a:moveTo>
                      <a:pt x="0" y="0"/>
                    </a:moveTo>
                    <a:lnTo>
                      <a:pt x="2392680" y="0"/>
                    </a:lnTo>
                    <a:lnTo>
                      <a:pt x="2237697" y="655320"/>
                    </a:lnTo>
                    <a:lnTo>
                      <a:pt x="0" y="6553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>
                  <a:alpha val="5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HK" altLang="en-US"/>
              </a:p>
            </p:txBody>
          </p:sp>
          <p:grpSp>
            <p:nvGrpSpPr>
              <p:cNvPr id="4" name="组合 14"/>
              <p:cNvGrpSpPr>
                <a:grpSpLocks/>
              </p:cNvGrpSpPr>
              <p:nvPr/>
            </p:nvGrpSpPr>
            <p:grpSpPr bwMode="auto">
              <a:xfrm>
                <a:off x="-495299" y="444031"/>
                <a:ext cx="8182727" cy="716280"/>
                <a:chOff x="-495299" y="444031"/>
                <a:chExt cx="8182727" cy="716280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-495299" y="444031"/>
                  <a:ext cx="5505956" cy="71628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0" name="矩形 2"/>
                <p:cNvSpPr/>
                <p:nvPr/>
              </p:nvSpPr>
              <p:spPr>
                <a:xfrm>
                  <a:off x="4964616" y="444031"/>
                  <a:ext cx="2722812" cy="716280"/>
                </a:xfrm>
                <a:custGeom>
                  <a:avLst/>
                  <a:gdLst>
                    <a:gd name="connsiteX0" fmla="*/ 0 w 2392680"/>
                    <a:gd name="connsiteY0" fmla="*/ 0 h 716280"/>
                    <a:gd name="connsiteX1" fmla="*/ 2392680 w 2392680"/>
                    <a:gd name="connsiteY1" fmla="*/ 0 h 716280"/>
                    <a:gd name="connsiteX2" fmla="*/ 2392680 w 2392680"/>
                    <a:gd name="connsiteY2" fmla="*/ 716280 h 716280"/>
                    <a:gd name="connsiteX3" fmla="*/ 0 w 2392680"/>
                    <a:gd name="connsiteY3" fmla="*/ 716280 h 716280"/>
                    <a:gd name="connsiteX4" fmla="*/ 0 w 2392680"/>
                    <a:gd name="connsiteY4" fmla="*/ 0 h 716280"/>
                    <a:gd name="connsiteX0" fmla="*/ 0 w 2392680"/>
                    <a:gd name="connsiteY0" fmla="*/ 0 h 716280"/>
                    <a:gd name="connsiteX1" fmla="*/ 2392680 w 2392680"/>
                    <a:gd name="connsiteY1" fmla="*/ 0 h 716280"/>
                    <a:gd name="connsiteX2" fmla="*/ 1996440 w 2392680"/>
                    <a:gd name="connsiteY2" fmla="*/ 716280 h 716280"/>
                    <a:gd name="connsiteX3" fmla="*/ 0 w 2392680"/>
                    <a:gd name="connsiteY3" fmla="*/ 716280 h 716280"/>
                    <a:gd name="connsiteX4" fmla="*/ 0 w 2392680"/>
                    <a:gd name="connsiteY4" fmla="*/ 0 h 716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2680" h="716280">
                      <a:moveTo>
                        <a:pt x="0" y="0"/>
                      </a:moveTo>
                      <a:lnTo>
                        <a:pt x="2392680" y="0"/>
                      </a:lnTo>
                      <a:lnTo>
                        <a:pt x="1996440" y="716280"/>
                      </a:lnTo>
                      <a:lnTo>
                        <a:pt x="0" y="7162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HK" altLang="en-US"/>
                </a:p>
              </p:txBody>
            </p:sp>
          </p:grpSp>
        </p:grpSp>
        <p:pic>
          <p:nvPicPr>
            <p:cNvPr id="6" name="图片 10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19721" y="6094723"/>
              <a:ext cx="2093411" cy="525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37"/>
          <p:cNvGrpSpPr/>
          <p:nvPr/>
        </p:nvGrpSpPr>
        <p:grpSpPr>
          <a:xfrm>
            <a:off x="576633" y="1315074"/>
            <a:ext cx="10905453" cy="1543875"/>
            <a:chOff x="576633" y="1952975"/>
            <a:chExt cx="10773538" cy="2233687"/>
          </a:xfrm>
        </p:grpSpPr>
        <p:sp>
          <p:nvSpPr>
            <p:cNvPr id="13" name="矩形 12"/>
            <p:cNvSpPr/>
            <p:nvPr/>
          </p:nvSpPr>
          <p:spPr>
            <a:xfrm>
              <a:off x="1076699" y="2491327"/>
              <a:ext cx="10273472" cy="1695335"/>
            </a:xfrm>
            <a:prstGeom prst="rect">
              <a:avLst/>
            </a:prstGeom>
            <a:solidFill>
              <a:srgbClr val="F8F8F8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8"/>
            <p:cNvGrpSpPr/>
            <p:nvPr/>
          </p:nvGrpSpPr>
          <p:grpSpPr>
            <a:xfrm>
              <a:off x="576633" y="1952975"/>
              <a:ext cx="8875966" cy="994876"/>
              <a:chOff x="576633" y="1952975"/>
              <a:chExt cx="8875966" cy="994876"/>
            </a:xfrm>
          </p:grpSpPr>
          <p:grpSp>
            <p:nvGrpSpPr>
              <p:cNvPr id="11" name="组合 22"/>
              <p:cNvGrpSpPr>
                <a:grpSpLocks/>
              </p:cNvGrpSpPr>
              <p:nvPr/>
            </p:nvGrpSpPr>
            <p:grpSpPr bwMode="auto">
              <a:xfrm>
                <a:off x="576633" y="1952975"/>
                <a:ext cx="8875966" cy="994876"/>
                <a:chOff x="-2091" y="245590"/>
                <a:chExt cx="6657839" cy="759196"/>
              </a:xfrm>
            </p:grpSpPr>
            <p:sp>
              <p:nvSpPr>
                <p:cNvPr id="19" name="矩形 6"/>
                <p:cNvSpPr>
                  <a:spLocks noChangeArrowheads="1"/>
                </p:cNvSpPr>
                <p:nvPr/>
              </p:nvSpPr>
              <p:spPr bwMode="auto">
                <a:xfrm>
                  <a:off x="672462" y="597679"/>
                  <a:ext cx="5983286" cy="79375"/>
                </a:xfrm>
                <a:prstGeom prst="rect">
                  <a:avLst/>
                </a:prstGeom>
                <a:solidFill>
                  <a:srgbClr val="C0000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50800" dir="5400000" algn="ctr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hangingPunct="1">
                    <a:buFont typeface="Arial" pitchFamily="34" charset="0"/>
                    <a:buNone/>
                    <a:defRPr/>
                  </a:pPr>
                  <a:endParaRPr lang="zh-CN" altLang="en-US">
                    <a:solidFill>
                      <a:srgbClr val="FFFFFF"/>
                    </a:solidFill>
                    <a:ea typeface="微软雅黑 Light" pitchFamily="2" charset="-122"/>
                  </a:endParaRPr>
                </a:p>
              </p:txBody>
            </p:sp>
            <p:pic>
              <p:nvPicPr>
                <p:cNvPr id="20" name="组合 86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091" y="245590"/>
                  <a:ext cx="728138" cy="759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4" name="组合 7"/>
              <p:cNvGrpSpPr/>
              <p:nvPr/>
            </p:nvGrpSpPr>
            <p:grpSpPr>
              <a:xfrm>
                <a:off x="576633" y="1952975"/>
                <a:ext cx="970725" cy="970725"/>
                <a:chOff x="576633" y="1952975"/>
                <a:chExt cx="970725" cy="970725"/>
              </a:xfrm>
            </p:grpSpPr>
            <p:sp>
              <p:nvSpPr>
                <p:cNvPr id="17" name="椭圆 6"/>
                <p:cNvSpPr/>
                <p:nvPr/>
              </p:nvSpPr>
              <p:spPr>
                <a:xfrm>
                  <a:off x="576633" y="1952975"/>
                  <a:ext cx="970725" cy="97072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8" name="图片 17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812458" y="2105355"/>
                  <a:ext cx="626632" cy="651367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  <p:sp>
          <p:nvSpPr>
            <p:cNvPr id="12" name="矩形 11"/>
            <p:cNvSpPr/>
            <p:nvPr/>
          </p:nvSpPr>
          <p:spPr>
            <a:xfrm>
              <a:off x="893602" y="2142845"/>
              <a:ext cx="339211" cy="578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1186749" y="1964749"/>
            <a:ext cx="10273472" cy="392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2500"/>
              </a:lnSpc>
              <a:spcBef>
                <a:spcPts val="0"/>
              </a:spcBef>
            </a:pPr>
            <a:r>
              <a:rPr lang="zh-CN" altLang="en-US" dirty="0"/>
              <a:t>开通网上企业银行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37"/>
          <p:cNvGrpSpPr/>
          <p:nvPr/>
        </p:nvGrpSpPr>
        <p:grpSpPr>
          <a:xfrm>
            <a:off x="613286" y="2960600"/>
            <a:ext cx="10905453" cy="1543874"/>
            <a:chOff x="576633" y="1952975"/>
            <a:chExt cx="10773538" cy="2233688"/>
          </a:xfrm>
        </p:grpSpPr>
        <p:sp>
          <p:nvSpPr>
            <p:cNvPr id="24" name="矩形 23"/>
            <p:cNvSpPr/>
            <p:nvPr/>
          </p:nvSpPr>
          <p:spPr>
            <a:xfrm>
              <a:off x="1076699" y="2491327"/>
              <a:ext cx="10273472" cy="1695336"/>
            </a:xfrm>
            <a:prstGeom prst="rect">
              <a:avLst/>
            </a:prstGeom>
            <a:solidFill>
              <a:srgbClr val="F8F8F8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组合 8"/>
            <p:cNvGrpSpPr/>
            <p:nvPr/>
          </p:nvGrpSpPr>
          <p:grpSpPr>
            <a:xfrm>
              <a:off x="576633" y="1952975"/>
              <a:ext cx="8875966" cy="994876"/>
              <a:chOff x="576633" y="1952975"/>
              <a:chExt cx="8875966" cy="994876"/>
            </a:xfrm>
          </p:grpSpPr>
          <p:grpSp>
            <p:nvGrpSpPr>
              <p:cNvPr id="22" name="组合 22"/>
              <p:cNvGrpSpPr>
                <a:grpSpLocks/>
              </p:cNvGrpSpPr>
              <p:nvPr/>
            </p:nvGrpSpPr>
            <p:grpSpPr bwMode="auto">
              <a:xfrm>
                <a:off x="576633" y="1952975"/>
                <a:ext cx="8875966" cy="994876"/>
                <a:chOff x="-2091" y="245590"/>
                <a:chExt cx="6657839" cy="759196"/>
              </a:xfrm>
            </p:grpSpPr>
            <p:sp>
              <p:nvSpPr>
                <p:cNvPr id="30" name="矩形 6"/>
                <p:cNvSpPr>
                  <a:spLocks noChangeArrowheads="1"/>
                </p:cNvSpPr>
                <p:nvPr/>
              </p:nvSpPr>
              <p:spPr bwMode="auto">
                <a:xfrm>
                  <a:off x="672462" y="597679"/>
                  <a:ext cx="5983286" cy="79375"/>
                </a:xfrm>
                <a:prstGeom prst="rect">
                  <a:avLst/>
                </a:prstGeom>
                <a:solidFill>
                  <a:srgbClr val="C0000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50800" dir="5400000" algn="ctr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hangingPunct="1">
                    <a:buFont typeface="Arial" pitchFamily="34" charset="0"/>
                    <a:buNone/>
                    <a:defRPr/>
                  </a:pPr>
                  <a:endParaRPr lang="zh-CN" altLang="en-US">
                    <a:solidFill>
                      <a:srgbClr val="FFFFFF"/>
                    </a:solidFill>
                    <a:ea typeface="微软雅黑 Light" pitchFamily="2" charset="-122"/>
                  </a:endParaRPr>
                </a:p>
              </p:txBody>
            </p:sp>
            <p:pic>
              <p:nvPicPr>
                <p:cNvPr id="31" name="组合 86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091" y="245590"/>
                  <a:ext cx="728138" cy="759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5" name="组合 7"/>
              <p:cNvGrpSpPr/>
              <p:nvPr/>
            </p:nvGrpSpPr>
            <p:grpSpPr>
              <a:xfrm>
                <a:off x="576633" y="1952975"/>
                <a:ext cx="970725" cy="970725"/>
                <a:chOff x="576633" y="1952975"/>
                <a:chExt cx="970725" cy="970725"/>
              </a:xfrm>
            </p:grpSpPr>
            <p:sp>
              <p:nvSpPr>
                <p:cNvPr id="28" name="椭圆 6"/>
                <p:cNvSpPr/>
                <p:nvPr/>
              </p:nvSpPr>
              <p:spPr>
                <a:xfrm>
                  <a:off x="576633" y="1952975"/>
                  <a:ext cx="970725" cy="97072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29" name="图片 2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66719" y="2122101"/>
                  <a:ext cx="626632" cy="651367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</p:grpSp>
      <p:sp>
        <p:nvSpPr>
          <p:cNvPr id="32" name="矩形 31"/>
          <p:cNvSpPr/>
          <p:nvPr/>
        </p:nvSpPr>
        <p:spPr>
          <a:xfrm>
            <a:off x="1234977" y="3737605"/>
            <a:ext cx="10273472" cy="392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2500"/>
              </a:lnSpc>
              <a:spcBef>
                <a:spcPts val="0"/>
              </a:spcBef>
            </a:pPr>
            <a:r>
              <a:rPr lang="zh-CN" altLang="en-US" dirty="0"/>
              <a:t>签署</a:t>
            </a:r>
            <a:r>
              <a:rPr lang="en-US" altLang="zh-CN" dirty="0"/>
              <a:t>《</a:t>
            </a:r>
            <a:r>
              <a:rPr lang="zh-CN" altLang="en-US" dirty="0"/>
              <a:t>招商银行网上“企业银行” 银企直联服务协议</a:t>
            </a:r>
            <a:r>
              <a:rPr lang="en-US" altLang="zh-CN" dirty="0"/>
              <a:t>》</a:t>
            </a:r>
            <a:r>
              <a:rPr lang="zh-CN" altLang="en-US" dirty="0"/>
              <a:t>、开通银企直联功能、系统开发测试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25"/>
          <p:cNvSpPr txBox="1"/>
          <p:nvPr/>
        </p:nvSpPr>
        <p:spPr bwMode="auto">
          <a:xfrm>
            <a:off x="741362" y="469900"/>
            <a:ext cx="4948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开通流程</a:t>
            </a:r>
          </a:p>
        </p:txBody>
      </p:sp>
      <p:sp>
        <p:nvSpPr>
          <p:cNvPr id="34" name="矩形 33"/>
          <p:cNvSpPr/>
          <p:nvPr/>
        </p:nvSpPr>
        <p:spPr>
          <a:xfrm>
            <a:off x="876262" y="3113589"/>
            <a:ext cx="3433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7"/>
          <p:cNvGrpSpPr/>
          <p:nvPr/>
        </p:nvGrpSpPr>
        <p:grpSpPr>
          <a:xfrm>
            <a:off x="603636" y="4363100"/>
            <a:ext cx="10905453" cy="1543874"/>
            <a:chOff x="576633" y="1952975"/>
            <a:chExt cx="10773538" cy="2233688"/>
          </a:xfrm>
        </p:grpSpPr>
        <p:sp>
          <p:nvSpPr>
            <p:cNvPr id="36" name="矩形 35"/>
            <p:cNvSpPr/>
            <p:nvPr/>
          </p:nvSpPr>
          <p:spPr>
            <a:xfrm>
              <a:off x="1076699" y="2491327"/>
              <a:ext cx="10273472" cy="1695336"/>
            </a:xfrm>
            <a:prstGeom prst="rect">
              <a:avLst/>
            </a:prstGeom>
            <a:solidFill>
              <a:srgbClr val="F8F8F8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>
                <a:lnSpc>
                  <a:spcPts val="2500"/>
                </a:lnSpc>
                <a:spcBef>
                  <a:spcPts val="0"/>
                </a:spcBef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" name="组合 8"/>
            <p:cNvGrpSpPr/>
            <p:nvPr/>
          </p:nvGrpSpPr>
          <p:grpSpPr>
            <a:xfrm>
              <a:off x="576633" y="1952975"/>
              <a:ext cx="8875966" cy="994876"/>
              <a:chOff x="576633" y="1952975"/>
              <a:chExt cx="8875966" cy="994876"/>
            </a:xfrm>
          </p:grpSpPr>
          <p:grpSp>
            <p:nvGrpSpPr>
              <p:cNvPr id="38" name="组合 22"/>
              <p:cNvGrpSpPr>
                <a:grpSpLocks/>
              </p:cNvGrpSpPr>
              <p:nvPr/>
            </p:nvGrpSpPr>
            <p:grpSpPr bwMode="auto">
              <a:xfrm>
                <a:off x="576633" y="1952975"/>
                <a:ext cx="8875966" cy="994876"/>
                <a:chOff x="-2091" y="245590"/>
                <a:chExt cx="6657839" cy="759196"/>
              </a:xfrm>
            </p:grpSpPr>
            <p:sp>
              <p:nvSpPr>
                <p:cNvPr id="42" name="矩形 6"/>
                <p:cNvSpPr>
                  <a:spLocks noChangeArrowheads="1"/>
                </p:cNvSpPr>
                <p:nvPr/>
              </p:nvSpPr>
              <p:spPr bwMode="auto">
                <a:xfrm>
                  <a:off x="672462" y="597679"/>
                  <a:ext cx="5983286" cy="79375"/>
                </a:xfrm>
                <a:prstGeom prst="rect">
                  <a:avLst/>
                </a:prstGeom>
                <a:solidFill>
                  <a:srgbClr val="C0000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50800" dir="5400000" algn="ctr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hangingPunct="1">
                    <a:buFont typeface="Arial" pitchFamily="34" charset="0"/>
                    <a:buNone/>
                    <a:defRPr/>
                  </a:pPr>
                  <a:endParaRPr lang="zh-CN" altLang="en-US">
                    <a:solidFill>
                      <a:srgbClr val="FFFFFF"/>
                    </a:solidFill>
                    <a:ea typeface="微软雅黑 Light" pitchFamily="2" charset="-122"/>
                  </a:endParaRPr>
                </a:p>
              </p:txBody>
            </p:sp>
            <p:pic>
              <p:nvPicPr>
                <p:cNvPr id="43" name="组合 86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091" y="245590"/>
                  <a:ext cx="728138" cy="759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9" name="组合 7"/>
              <p:cNvGrpSpPr/>
              <p:nvPr/>
            </p:nvGrpSpPr>
            <p:grpSpPr>
              <a:xfrm>
                <a:off x="576633" y="1952975"/>
                <a:ext cx="970725" cy="970725"/>
                <a:chOff x="576633" y="1952975"/>
                <a:chExt cx="970725" cy="970725"/>
              </a:xfrm>
            </p:grpSpPr>
            <p:sp>
              <p:nvSpPr>
                <p:cNvPr id="40" name="椭圆 6"/>
                <p:cNvSpPr/>
                <p:nvPr/>
              </p:nvSpPr>
              <p:spPr>
                <a:xfrm>
                  <a:off x="576633" y="1952975"/>
                  <a:ext cx="970725" cy="97072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41" name="图片 4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66719" y="2122101"/>
                  <a:ext cx="626632" cy="651367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</p:grpSp>
      <p:sp>
        <p:nvSpPr>
          <p:cNvPr id="44" name="矩形 43"/>
          <p:cNvSpPr/>
          <p:nvPr/>
        </p:nvSpPr>
        <p:spPr>
          <a:xfrm>
            <a:off x="1260052" y="5140105"/>
            <a:ext cx="10273472" cy="392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2500"/>
              </a:lnSpc>
              <a:spcBef>
                <a:spcPts val="0"/>
              </a:spcBef>
            </a:pPr>
            <a:r>
              <a:rPr lang="zh-CN" altLang="zh-CN" dirty="0"/>
              <a:t>收款人与我行签订《招商银行网上“企业银行”收款通业务委托协议》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78187" y="4504514"/>
            <a:ext cx="3433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415</Words>
  <Application>Microsoft Office PowerPoint</Application>
  <PresentationFormat>宽屏</PresentationFormat>
  <Paragraphs>67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王思奇</dc:creator>
  <cp:lastModifiedBy>Nicole</cp:lastModifiedBy>
  <cp:revision>412</cp:revision>
  <dcterms:created xsi:type="dcterms:W3CDTF">2017-05-07T14:42:00Z</dcterms:created>
  <dcterms:modified xsi:type="dcterms:W3CDTF">2018-12-12T09:49:32Z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