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9" r:id="rId3"/>
    <p:sldId id="261" r:id="rId4"/>
    <p:sldId id="257"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ly Lewis-Frayne" initials="HL" lastIdx="4" clrIdx="0">
    <p:extLst>
      <p:ext uri="{19B8F6BF-5375-455C-9EA6-DF929625EA0E}">
        <p15:presenceInfo xmlns:p15="http://schemas.microsoft.com/office/powerpoint/2012/main" userId="S::holly.lewis-frayne@eeconomics.onmicrosoft.com::af2141bd-0866-4975-b399-0940156e0e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5"/>
    <p:restoredTop sz="95728"/>
  </p:normalViewPr>
  <p:slideViewPr>
    <p:cSldViewPr snapToGrid="0" snapToObjects="1">
      <p:cViewPr>
        <p:scale>
          <a:sx n="81" d="100"/>
          <a:sy n="81" d="100"/>
        </p:scale>
        <p:origin x="544" y="856"/>
      </p:cViewPr>
      <p:guideLst/>
    </p:cSldViewPr>
  </p:slideViewPr>
  <p:notesTextViewPr>
    <p:cViewPr>
      <p:scale>
        <a:sx n="1" d="1"/>
        <a:sy n="1" d="1"/>
      </p:scale>
      <p:origin x="0" y="0"/>
    </p:cViewPr>
  </p:notesTextViewPr>
  <p:sorterViewPr>
    <p:cViewPr>
      <p:scale>
        <a:sx n="141" d="100"/>
        <a:sy n="14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9896D89-2F85-0442-906E-B6018EB1F0CD}" type="datetimeFigureOut">
              <a:rPr lang="en-GB" smtClean="0"/>
              <a:t>20/03/2023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25128D0-B000-F948-A84E-F9B1054DC8F5}" type="slidenum">
              <a:rPr lang="en-GB" smtClean="0"/>
              <a:t>‹#›</a:t>
            </a:fld>
            <a:endParaRPr lang="en-GB"/>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2310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896D89-2F85-0442-906E-B6018EB1F0CD}"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5128D0-B000-F948-A84E-F9B1054DC8F5}" type="slidenum">
              <a:rPr lang="en-GB" smtClean="0"/>
              <a:t>‹#›</a:t>
            </a:fld>
            <a:endParaRPr lang="en-GB"/>
          </a:p>
        </p:txBody>
      </p:sp>
    </p:spTree>
    <p:extLst>
      <p:ext uri="{BB962C8B-B14F-4D97-AF65-F5344CB8AC3E}">
        <p14:creationId xmlns:p14="http://schemas.microsoft.com/office/powerpoint/2010/main" val="31076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896D89-2F85-0442-906E-B6018EB1F0CD}"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5128D0-B000-F948-A84E-F9B1054DC8F5}" type="slidenum">
              <a:rPr lang="en-GB" smtClean="0"/>
              <a:t>‹#›</a:t>
            </a:fld>
            <a:endParaRPr lang="en-GB"/>
          </a:p>
        </p:txBody>
      </p:sp>
    </p:spTree>
    <p:extLst>
      <p:ext uri="{BB962C8B-B14F-4D97-AF65-F5344CB8AC3E}">
        <p14:creationId xmlns:p14="http://schemas.microsoft.com/office/powerpoint/2010/main" val="872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896D89-2F85-0442-906E-B6018EB1F0CD}"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5128D0-B000-F948-A84E-F9B1054DC8F5}" type="slidenum">
              <a:rPr lang="en-GB" smtClean="0"/>
              <a:t>‹#›</a:t>
            </a:fld>
            <a:endParaRPr lang="en-GB"/>
          </a:p>
        </p:txBody>
      </p:sp>
    </p:spTree>
    <p:extLst>
      <p:ext uri="{BB962C8B-B14F-4D97-AF65-F5344CB8AC3E}">
        <p14:creationId xmlns:p14="http://schemas.microsoft.com/office/powerpoint/2010/main" val="6293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9896D89-2F85-0442-906E-B6018EB1F0CD}" type="datetimeFigureOut">
              <a:rPr lang="en-GB" smtClean="0"/>
              <a:t>20/03/2023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25128D0-B000-F948-A84E-F9B1054DC8F5}"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9616554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9896D89-2F85-0442-906E-B6018EB1F0CD}" type="datetimeFigureOut">
              <a:rPr lang="en-GB" smtClean="0"/>
              <a:t>20/03/2023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5128D0-B000-F948-A84E-F9B1054DC8F5}" type="slidenum">
              <a:rPr lang="en-GB" smtClean="0"/>
              <a:t>‹#›</a:t>
            </a:fld>
            <a:endParaRPr lang="en-GB"/>
          </a:p>
        </p:txBody>
      </p:sp>
    </p:spTree>
    <p:extLst>
      <p:ext uri="{BB962C8B-B14F-4D97-AF65-F5344CB8AC3E}">
        <p14:creationId xmlns:p14="http://schemas.microsoft.com/office/powerpoint/2010/main" val="307393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896D89-2F85-0442-906E-B6018EB1F0CD}" type="datetimeFigureOut">
              <a:rPr lang="en-GB" smtClean="0"/>
              <a:t>20/03/2023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5128D0-B000-F948-A84E-F9B1054DC8F5}" type="slidenum">
              <a:rPr lang="en-GB" smtClean="0"/>
              <a:t>‹#›</a:t>
            </a:fld>
            <a:endParaRPr lang="en-GB"/>
          </a:p>
        </p:txBody>
      </p:sp>
    </p:spTree>
    <p:extLst>
      <p:ext uri="{BB962C8B-B14F-4D97-AF65-F5344CB8AC3E}">
        <p14:creationId xmlns:p14="http://schemas.microsoft.com/office/powerpoint/2010/main" val="239382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896D89-2F85-0442-906E-B6018EB1F0CD}" type="datetimeFigureOut">
              <a:rPr lang="en-GB" smtClean="0"/>
              <a:t>20/03/2023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5128D0-B000-F948-A84E-F9B1054DC8F5}" type="slidenum">
              <a:rPr lang="en-GB" smtClean="0"/>
              <a:t>‹#›</a:t>
            </a:fld>
            <a:endParaRPr lang="en-GB"/>
          </a:p>
        </p:txBody>
      </p:sp>
    </p:spTree>
    <p:extLst>
      <p:ext uri="{BB962C8B-B14F-4D97-AF65-F5344CB8AC3E}">
        <p14:creationId xmlns:p14="http://schemas.microsoft.com/office/powerpoint/2010/main" val="167776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96D89-2F85-0442-906E-B6018EB1F0CD}" type="datetimeFigureOut">
              <a:rPr lang="en-GB" smtClean="0"/>
              <a:t>20/03/2023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25128D0-B000-F948-A84E-F9B1054DC8F5}" type="slidenum">
              <a:rPr lang="en-GB" smtClean="0"/>
              <a:t>‹#›</a:t>
            </a:fld>
            <a:endParaRPr lang="en-GB"/>
          </a:p>
        </p:txBody>
      </p:sp>
    </p:spTree>
    <p:extLst>
      <p:ext uri="{BB962C8B-B14F-4D97-AF65-F5344CB8AC3E}">
        <p14:creationId xmlns:p14="http://schemas.microsoft.com/office/powerpoint/2010/main" val="188355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896D89-2F85-0442-906E-B6018EB1F0CD}" type="datetimeFigureOut">
              <a:rPr lang="en-GB" smtClean="0"/>
              <a:t>20/03/2023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25128D0-B000-F948-A84E-F9B1054DC8F5}"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907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896D89-2F85-0442-906E-B6018EB1F0CD}" type="datetimeFigureOut">
              <a:rPr lang="en-GB" smtClean="0"/>
              <a:t>20/03/2023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25128D0-B000-F948-A84E-F9B1054DC8F5}"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067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896D89-2F85-0442-906E-B6018EB1F0CD}" type="datetimeFigureOut">
              <a:rPr lang="en-GB" smtClean="0"/>
              <a:t>20/03/2023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25128D0-B000-F948-A84E-F9B1054DC8F5}"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85889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4500-A7AA-034E-98ED-6B906CCBEBAE}"/>
              </a:ext>
            </a:extLst>
          </p:cNvPr>
          <p:cNvSpPr>
            <a:spLocks noGrp="1"/>
          </p:cNvSpPr>
          <p:nvPr>
            <p:ph type="ctrTitle"/>
          </p:nvPr>
        </p:nvSpPr>
        <p:spPr>
          <a:xfrm>
            <a:off x="1915127" y="1123436"/>
            <a:ext cx="8361229" cy="2098226"/>
          </a:xfrm>
        </p:spPr>
        <p:txBody>
          <a:bodyPr/>
          <a:lstStyle/>
          <a:p>
            <a:r>
              <a:rPr lang="en-GB" sz="4000" dirty="0"/>
              <a:t>Data project: Business Bank</a:t>
            </a:r>
          </a:p>
        </p:txBody>
      </p:sp>
      <p:sp>
        <p:nvSpPr>
          <p:cNvPr id="3" name="Subtitle 2">
            <a:extLst>
              <a:ext uri="{FF2B5EF4-FFF2-40B4-BE49-F238E27FC236}">
                <a16:creationId xmlns:a16="http://schemas.microsoft.com/office/drawing/2014/main" id="{93AD2266-D18F-274E-A8AB-5B10E79AD451}"/>
              </a:ext>
            </a:extLst>
          </p:cNvPr>
          <p:cNvSpPr>
            <a:spLocks noGrp="1"/>
          </p:cNvSpPr>
          <p:nvPr>
            <p:ph type="subTitle" idx="1"/>
          </p:nvPr>
        </p:nvSpPr>
        <p:spPr>
          <a:xfrm>
            <a:off x="2679904" y="3429000"/>
            <a:ext cx="6831673" cy="1086237"/>
          </a:xfrm>
        </p:spPr>
        <p:txBody>
          <a:bodyPr>
            <a:normAutofit fontScale="92500" lnSpcReduction="10000"/>
          </a:bodyPr>
          <a:lstStyle/>
          <a:p>
            <a:r>
              <a:rPr lang="en-GB" dirty="0"/>
              <a:t>Holly Lewis-Frayne</a:t>
            </a:r>
          </a:p>
          <a:p>
            <a:r>
              <a:rPr lang="en-GB" dirty="0"/>
              <a:t>Code First Girls: Intro to Data and SQL</a:t>
            </a:r>
          </a:p>
          <a:p>
            <a:r>
              <a:rPr lang="en-GB" dirty="0"/>
              <a:t>July 2021 </a:t>
            </a:r>
          </a:p>
        </p:txBody>
      </p:sp>
    </p:spTree>
    <p:extLst>
      <p:ext uri="{BB962C8B-B14F-4D97-AF65-F5344CB8AC3E}">
        <p14:creationId xmlns:p14="http://schemas.microsoft.com/office/powerpoint/2010/main" val="12789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27B4-0820-9D75-2E9E-91EDB3A8ADCA}"/>
              </a:ext>
            </a:extLst>
          </p:cNvPr>
          <p:cNvSpPr>
            <a:spLocks noGrp="1"/>
          </p:cNvSpPr>
          <p:nvPr>
            <p:ph type="title"/>
          </p:nvPr>
        </p:nvSpPr>
        <p:spPr/>
        <p:txBody>
          <a:bodyPr/>
          <a:lstStyle/>
          <a:p>
            <a:r>
              <a:rPr lang="en-GB" dirty="0"/>
              <a:t>Project idea: Investing in Women</a:t>
            </a:r>
          </a:p>
        </p:txBody>
      </p:sp>
      <p:sp>
        <p:nvSpPr>
          <p:cNvPr id="3" name="Content Placeholder 2">
            <a:extLst>
              <a:ext uri="{FF2B5EF4-FFF2-40B4-BE49-F238E27FC236}">
                <a16:creationId xmlns:a16="http://schemas.microsoft.com/office/drawing/2014/main" id="{D400C3B2-68EE-ABC2-067E-20B81DF10D7B}"/>
              </a:ext>
            </a:extLst>
          </p:cNvPr>
          <p:cNvSpPr>
            <a:spLocks noGrp="1"/>
          </p:cNvSpPr>
          <p:nvPr>
            <p:ph idx="1"/>
          </p:nvPr>
        </p:nvSpPr>
        <p:spPr/>
        <p:txBody>
          <a:bodyPr>
            <a:normAutofit/>
          </a:bodyPr>
          <a:lstStyle/>
          <a:p>
            <a:r>
              <a:rPr lang="en-GB" i="1" dirty="0"/>
              <a:t>Investing in Women </a:t>
            </a:r>
            <a:r>
              <a:rPr lang="en-GB" dirty="0"/>
              <a:t>is a project that I did for my work that was the beginning of my interest in data.</a:t>
            </a:r>
          </a:p>
          <a:p>
            <a:r>
              <a:rPr lang="en-GB" dirty="0"/>
              <a:t>The purpose of the project was to find out whether banks with more women in leadership roles were better at lending to women-led businesses.  </a:t>
            </a:r>
          </a:p>
          <a:p>
            <a:r>
              <a:rPr lang="en-GB" dirty="0"/>
              <a:t>I wasn’t able to answer this question as banks don’t collect gender disaggregated data for their business loan clients. </a:t>
            </a:r>
          </a:p>
          <a:p>
            <a:r>
              <a:rPr lang="en-GB" dirty="0"/>
              <a:t>For my project, I decided to make a database for a Business Bank that does record this data.</a:t>
            </a:r>
          </a:p>
        </p:txBody>
      </p:sp>
    </p:spTree>
    <p:extLst>
      <p:ext uri="{BB962C8B-B14F-4D97-AF65-F5344CB8AC3E}">
        <p14:creationId xmlns:p14="http://schemas.microsoft.com/office/powerpoint/2010/main" val="238912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F8FC-08C2-0D8C-DAEA-D03306E331E4}"/>
              </a:ext>
            </a:extLst>
          </p:cNvPr>
          <p:cNvSpPr>
            <a:spLocks noGrp="1"/>
          </p:cNvSpPr>
          <p:nvPr>
            <p:ph type="title"/>
          </p:nvPr>
        </p:nvSpPr>
        <p:spPr/>
        <p:txBody>
          <a:bodyPr/>
          <a:lstStyle/>
          <a:p>
            <a:r>
              <a:rPr lang="en-GB" dirty="0"/>
              <a:t>The Database: tables </a:t>
            </a:r>
          </a:p>
        </p:txBody>
      </p:sp>
      <p:sp>
        <p:nvSpPr>
          <p:cNvPr id="3" name="Content Placeholder 2">
            <a:extLst>
              <a:ext uri="{FF2B5EF4-FFF2-40B4-BE49-F238E27FC236}">
                <a16:creationId xmlns:a16="http://schemas.microsoft.com/office/drawing/2014/main" id="{773CCAC1-DDB9-2315-C60C-3F740FA55BAD}"/>
              </a:ext>
            </a:extLst>
          </p:cNvPr>
          <p:cNvSpPr>
            <a:spLocks noGrp="1"/>
          </p:cNvSpPr>
          <p:nvPr>
            <p:ph idx="1"/>
          </p:nvPr>
        </p:nvSpPr>
        <p:spPr>
          <a:xfrm>
            <a:off x="1371600" y="2286000"/>
            <a:ext cx="9952892" cy="3581400"/>
          </a:xfrm>
        </p:spPr>
        <p:txBody>
          <a:bodyPr>
            <a:normAutofit fontScale="92500" lnSpcReduction="10000"/>
          </a:bodyPr>
          <a:lstStyle/>
          <a:p>
            <a:pPr marL="457200" indent="-457200">
              <a:buFont typeface="+mj-lt"/>
              <a:buAutoNum type="arabicPeriod"/>
            </a:pPr>
            <a:r>
              <a:rPr lang="en-GB" dirty="0"/>
              <a:t>Bank Employees – data relating to the bank’s employees such as name, salary, and gender </a:t>
            </a:r>
          </a:p>
          <a:p>
            <a:pPr marL="457200" indent="-457200">
              <a:buFont typeface="+mj-lt"/>
              <a:buAutoNum type="arabicPeriod"/>
            </a:pPr>
            <a:r>
              <a:rPr lang="en-GB" dirty="0"/>
              <a:t>Business Accounts – data relating to all of the bank’s business accounts, such as account numbers and sort codes </a:t>
            </a:r>
          </a:p>
          <a:p>
            <a:pPr marL="457200" indent="-457200">
              <a:buFont typeface="+mj-lt"/>
              <a:buAutoNum type="arabicPeriod"/>
            </a:pPr>
            <a:r>
              <a:rPr lang="en-GB" dirty="0"/>
              <a:t>Business Owners – data relating to owners of the bank’s business accounts, such as name, gender, and whether they are the main contact for the account </a:t>
            </a:r>
          </a:p>
          <a:p>
            <a:pPr marL="457200" indent="-457200">
              <a:buFont typeface="+mj-lt"/>
              <a:buAutoNum type="arabicPeriod"/>
            </a:pPr>
            <a:r>
              <a:rPr lang="en-GB" dirty="0"/>
              <a:t>Loan Applications – data relating to the loan applications that the bank receives, such as who is making the application and the amount requested </a:t>
            </a:r>
          </a:p>
          <a:p>
            <a:pPr marL="457200" indent="-457200">
              <a:buFont typeface="+mj-lt"/>
              <a:buAutoNum type="arabicPeriod"/>
            </a:pPr>
            <a:r>
              <a:rPr lang="en-GB" dirty="0"/>
              <a:t>Business Regulator – data relating to the registration of a business, such as name and turnover </a:t>
            </a:r>
          </a:p>
          <a:p>
            <a:pPr marL="457200" indent="-457200">
              <a:buFont typeface="+mj-lt"/>
              <a:buAutoNum type="arabicPeriod"/>
            </a:pPr>
            <a:r>
              <a:rPr lang="en-GB" dirty="0"/>
              <a:t>Loan Application Employee Check – data relating to the processing of loan applications by the bank’s employees </a:t>
            </a:r>
          </a:p>
        </p:txBody>
      </p:sp>
    </p:spTree>
    <p:extLst>
      <p:ext uri="{BB962C8B-B14F-4D97-AF65-F5344CB8AC3E}">
        <p14:creationId xmlns:p14="http://schemas.microsoft.com/office/powerpoint/2010/main" val="23051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table&#10;&#10;Description automatically generated">
            <a:extLst>
              <a:ext uri="{FF2B5EF4-FFF2-40B4-BE49-F238E27FC236}">
                <a16:creationId xmlns:a16="http://schemas.microsoft.com/office/drawing/2014/main" id="{CA7D30F4-3351-D384-365B-1BA2819C515C}"/>
              </a:ext>
            </a:extLst>
          </p:cNvPr>
          <p:cNvPicPr>
            <a:picLocks noGrp="1" noChangeAspect="1"/>
          </p:cNvPicPr>
          <p:nvPr>
            <p:ph idx="1"/>
          </p:nvPr>
        </p:nvPicPr>
        <p:blipFill>
          <a:blip r:embed="rId2"/>
          <a:stretch>
            <a:fillRect/>
          </a:stretch>
        </p:blipFill>
        <p:spPr>
          <a:xfrm>
            <a:off x="2146738" y="282393"/>
            <a:ext cx="7898524" cy="6293214"/>
          </a:xfrm>
        </p:spPr>
      </p:pic>
    </p:spTree>
    <p:extLst>
      <p:ext uri="{BB962C8B-B14F-4D97-AF65-F5344CB8AC3E}">
        <p14:creationId xmlns:p14="http://schemas.microsoft.com/office/powerpoint/2010/main" val="278788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B91F-F233-56AF-3BFE-1169A45BC705}"/>
              </a:ext>
            </a:extLst>
          </p:cNvPr>
          <p:cNvSpPr>
            <a:spLocks noGrp="1"/>
          </p:cNvSpPr>
          <p:nvPr>
            <p:ph type="title"/>
          </p:nvPr>
        </p:nvSpPr>
        <p:spPr/>
        <p:txBody>
          <a:bodyPr/>
          <a:lstStyle/>
          <a:p>
            <a:r>
              <a:rPr lang="en-GB" dirty="0"/>
              <a:t>How it works </a:t>
            </a:r>
          </a:p>
        </p:txBody>
      </p:sp>
      <p:sp>
        <p:nvSpPr>
          <p:cNvPr id="3" name="Content Placeholder 2">
            <a:extLst>
              <a:ext uri="{FF2B5EF4-FFF2-40B4-BE49-F238E27FC236}">
                <a16:creationId xmlns:a16="http://schemas.microsoft.com/office/drawing/2014/main" id="{FDA34548-A8DD-46ED-72D1-D3C7A67BF574}"/>
              </a:ext>
            </a:extLst>
          </p:cNvPr>
          <p:cNvSpPr>
            <a:spLocks noGrp="1"/>
          </p:cNvSpPr>
          <p:nvPr>
            <p:ph idx="1"/>
          </p:nvPr>
        </p:nvSpPr>
        <p:spPr/>
        <p:txBody>
          <a:bodyPr>
            <a:normAutofit fontScale="92500" lnSpcReduction="10000"/>
          </a:bodyPr>
          <a:lstStyle/>
          <a:p>
            <a:r>
              <a:rPr lang="en-GB" dirty="0"/>
              <a:t>Account holders wishing to take out a loan must submit a form that meets the minimum requirements (loan under £25k and terms and conditions accepted).</a:t>
            </a:r>
          </a:p>
          <a:p>
            <a:pPr lvl="1"/>
            <a:r>
              <a:rPr lang="en-GB" b="1" dirty="0" err="1"/>
              <a:t>Sproc</a:t>
            </a:r>
            <a:r>
              <a:rPr lang="en-GB" b="1" dirty="0"/>
              <a:t> </a:t>
            </a:r>
            <a:r>
              <a:rPr lang="en-GB" dirty="0"/>
              <a:t>to facilitate inserting data into the Loan Applications table.</a:t>
            </a:r>
            <a:endParaRPr lang="en-GB" b="1" dirty="0"/>
          </a:p>
          <a:p>
            <a:pPr lvl="1"/>
            <a:r>
              <a:rPr lang="en-GB" b="1" dirty="0"/>
              <a:t>Trigger</a:t>
            </a:r>
            <a:r>
              <a:rPr lang="en-GB" dirty="0"/>
              <a:t> logs an error and does not update the table if either of these conditions are not met. </a:t>
            </a:r>
          </a:p>
          <a:p>
            <a:r>
              <a:rPr lang="en-GB" dirty="0"/>
              <a:t>An employee will then pick up the application and determine: </a:t>
            </a:r>
            <a:r>
              <a:rPr lang="en-GB" dirty="0" err="1"/>
              <a:t>i</a:t>
            </a:r>
            <a:r>
              <a:rPr lang="en-GB" dirty="0"/>
              <a:t>) if the details match the bank’s records, ii) if the details match the Business Regulator’s records, iii) if they consider the application to be trustworthy. </a:t>
            </a:r>
          </a:p>
          <a:p>
            <a:pPr lvl="1"/>
            <a:r>
              <a:rPr lang="en-GB" b="1" dirty="0"/>
              <a:t>View </a:t>
            </a:r>
            <a:r>
              <a:rPr lang="en-GB" dirty="0"/>
              <a:t>consisting of a </a:t>
            </a:r>
            <a:r>
              <a:rPr lang="en-GB" b="1" dirty="0"/>
              <a:t>join</a:t>
            </a:r>
            <a:r>
              <a:rPr lang="en-GB" dirty="0"/>
              <a:t> of the Loan Application, Business Regulator and Bank Account tables provides all of the information needed for the first two checks. </a:t>
            </a:r>
          </a:p>
          <a:p>
            <a:pPr lvl="1"/>
            <a:r>
              <a:rPr lang="en-GB" b="1" dirty="0"/>
              <a:t>Function</a:t>
            </a:r>
            <a:r>
              <a:rPr lang="en-GB" dirty="0"/>
              <a:t> to set the status of the application as Approved or Rejected if any of the checks are failed. </a:t>
            </a:r>
          </a:p>
          <a:p>
            <a:endParaRPr lang="en-GB" dirty="0"/>
          </a:p>
        </p:txBody>
      </p:sp>
    </p:spTree>
    <p:extLst>
      <p:ext uri="{BB962C8B-B14F-4D97-AF65-F5344CB8AC3E}">
        <p14:creationId xmlns:p14="http://schemas.microsoft.com/office/powerpoint/2010/main" val="34180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8011-473E-7B38-2F8D-1A418737242D}"/>
              </a:ext>
            </a:extLst>
          </p:cNvPr>
          <p:cNvSpPr>
            <a:spLocks noGrp="1"/>
          </p:cNvSpPr>
          <p:nvPr>
            <p:ph type="title"/>
          </p:nvPr>
        </p:nvSpPr>
        <p:spPr/>
        <p:txBody>
          <a:bodyPr/>
          <a:lstStyle/>
          <a:p>
            <a:r>
              <a:rPr lang="en-GB" dirty="0"/>
              <a:t>Data analysis </a:t>
            </a:r>
          </a:p>
        </p:txBody>
      </p:sp>
      <p:pic>
        <p:nvPicPr>
          <p:cNvPr id="5" name="Content Placeholder 4">
            <a:extLst>
              <a:ext uri="{FF2B5EF4-FFF2-40B4-BE49-F238E27FC236}">
                <a16:creationId xmlns:a16="http://schemas.microsoft.com/office/drawing/2014/main" id="{3A53104A-FEB7-D7C0-EE81-B48193EDD777}"/>
              </a:ext>
            </a:extLst>
          </p:cNvPr>
          <p:cNvPicPr>
            <a:picLocks noGrp="1" noChangeAspect="1"/>
          </p:cNvPicPr>
          <p:nvPr>
            <p:ph idx="1"/>
          </p:nvPr>
        </p:nvPicPr>
        <p:blipFill>
          <a:blip r:embed="rId2"/>
          <a:stretch>
            <a:fillRect/>
          </a:stretch>
        </p:blipFill>
        <p:spPr>
          <a:xfrm>
            <a:off x="1135117" y="4458666"/>
            <a:ext cx="10689022" cy="1258265"/>
          </a:xfrm>
        </p:spPr>
      </p:pic>
      <p:sp>
        <p:nvSpPr>
          <p:cNvPr id="7" name="Content Placeholder 2">
            <a:extLst>
              <a:ext uri="{FF2B5EF4-FFF2-40B4-BE49-F238E27FC236}">
                <a16:creationId xmlns:a16="http://schemas.microsoft.com/office/drawing/2014/main" id="{C4BB8ECE-FC17-9E88-D60A-418DFCC9BF32}"/>
              </a:ext>
            </a:extLst>
          </p:cNvPr>
          <p:cNvSpPr txBox="1">
            <a:spLocks/>
          </p:cNvSpPr>
          <p:nvPr/>
        </p:nvSpPr>
        <p:spPr>
          <a:xfrm>
            <a:off x="1371600" y="2171700"/>
            <a:ext cx="9601200" cy="222687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b="1" dirty="0"/>
              <a:t>Join</a:t>
            </a:r>
            <a:r>
              <a:rPr lang="en-GB" dirty="0"/>
              <a:t> of five tables: Bank Employees, Business Owners, Loan Applications, Business Regulator, and Loan Application Employee Check.</a:t>
            </a:r>
          </a:p>
          <a:p>
            <a:r>
              <a:rPr lang="en-GB" dirty="0"/>
              <a:t>Returns all loan applications, the amount requested, the business’s annual turnover, the total number of owners, the gender of the employee conducting the check, the gender of the applicant and whether they have passed the trust worthiness check. </a:t>
            </a:r>
          </a:p>
          <a:p>
            <a:endParaRPr lang="en-GB" dirty="0"/>
          </a:p>
        </p:txBody>
      </p:sp>
    </p:spTree>
    <p:extLst>
      <p:ext uri="{BB962C8B-B14F-4D97-AF65-F5344CB8AC3E}">
        <p14:creationId xmlns:p14="http://schemas.microsoft.com/office/powerpoint/2010/main" val="922474906"/>
      </p:ext>
    </p:extLst>
  </p:cSld>
  <p:clrMapOvr>
    <a:masterClrMapping/>
  </p:clrMapOvr>
</p:sld>
</file>

<file path=ppt/theme/theme1.xml><?xml version="1.0" encoding="utf-8"?>
<a:theme xmlns:a="http://schemas.openxmlformats.org/drawingml/2006/main" name="Cro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{41346B07-CF4F-5E45-A8BC-33AF33051BB6}tf10001072</Template>
  <TotalTime>14557</TotalTime>
  <Words>461</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Data project: Business Bank</vt:lpstr>
      <vt:lpstr>Project idea: Investing in Women</vt:lpstr>
      <vt:lpstr>The Database: tables </vt:lpstr>
      <vt:lpstr>PowerPoint Presentation</vt:lpstr>
      <vt:lpstr>How it works </vt:lpstr>
      <vt:lpstr>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Lewis-Frayne</dc:creator>
  <cp:lastModifiedBy>Holly Lewis-Frayne</cp:lastModifiedBy>
  <cp:revision>63</cp:revision>
  <dcterms:created xsi:type="dcterms:W3CDTF">2021-02-09T14:35:29Z</dcterms:created>
  <dcterms:modified xsi:type="dcterms:W3CDTF">2023-03-20T17:15:22Z</dcterms:modified>
</cp:coreProperties>
</file>