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8" r:id="rId17"/>
    <p:sldId id="289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2A25E-B884-438E-8B34-8DF19FC2510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A34F6-0E28-4203-9450-3D02CBCF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4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bc1136171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bc1136171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1ACC5B2-2A7F-42E7-B872-F4BE1460DF15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CA85E3-5504-454F-9CF5-97AA71C2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2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C5B2-2A7F-42E7-B872-F4BE1460DF15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85E3-5504-454F-9CF5-97AA71C2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3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C5B2-2A7F-42E7-B872-F4BE1460DF15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85E3-5504-454F-9CF5-97AA71C2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04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C5B2-2A7F-42E7-B872-F4BE1460DF15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85E3-5504-454F-9CF5-97AA71C20AB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4362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C5B2-2A7F-42E7-B872-F4BE1460DF15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85E3-5504-454F-9CF5-97AA71C2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30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C5B2-2A7F-42E7-B872-F4BE1460DF15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85E3-5504-454F-9CF5-97AA71C2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7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C5B2-2A7F-42E7-B872-F4BE1460DF15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85E3-5504-454F-9CF5-97AA71C2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99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C5B2-2A7F-42E7-B872-F4BE1460DF15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85E3-5504-454F-9CF5-97AA71C2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19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C5B2-2A7F-42E7-B872-F4BE1460DF15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85E3-5504-454F-9CF5-97AA71C2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02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43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C5B2-2A7F-42E7-B872-F4BE1460DF15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85E3-5504-454F-9CF5-97AA71C2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1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C5B2-2A7F-42E7-B872-F4BE1460DF15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85E3-5504-454F-9CF5-97AA71C2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9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C5B2-2A7F-42E7-B872-F4BE1460DF15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85E3-5504-454F-9CF5-97AA71C2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4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C5B2-2A7F-42E7-B872-F4BE1460DF15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85E3-5504-454F-9CF5-97AA71C2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C5B2-2A7F-42E7-B872-F4BE1460DF15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85E3-5504-454F-9CF5-97AA71C2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1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C5B2-2A7F-42E7-B872-F4BE1460DF15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85E3-5504-454F-9CF5-97AA71C2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4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C5B2-2A7F-42E7-B872-F4BE1460DF15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85E3-5504-454F-9CF5-97AA71C2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C5B2-2A7F-42E7-B872-F4BE1460DF15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85E3-5504-454F-9CF5-97AA71C2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7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CC5B2-2A7F-42E7-B872-F4BE1460DF15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A85E3-5504-454F-9CF5-97AA71C2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67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keywords/virtual" TargetMode="External"/><Relationship Id="rId2" Type="http://schemas.openxmlformats.org/officeDocument/2006/relationships/hyperlink" Target="https://docs.unity3d.com/2020.2/Documentation/Manual/UsingTheEditor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Packages/com.unity.2d.tilemap.extras@1.6/manual/index.html" TargetMode="External"/><Relationship Id="rId2" Type="http://schemas.openxmlformats.org/officeDocument/2006/relationships/hyperlink" Target="https://docs.unity3d.com/Manual/class-Tilemap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8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0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8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16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ty Technologies - Wikipedia">
            <a:extLst>
              <a:ext uri="{FF2B5EF4-FFF2-40B4-BE49-F238E27FC236}">
                <a16:creationId xmlns:a16="http://schemas.microsoft.com/office/drawing/2014/main" id="{D7E484BD-DB6C-4845-928B-45D46E9AA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5200" y="1569085"/>
            <a:ext cx="10261600" cy="371983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434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0E3C-D556-46FF-8523-F9204018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&gt; Inspector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2D166-A9A7-4BE8-8301-59709E907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Inspecting </a:t>
            </a:r>
            <a:r>
              <a:rPr lang="en-US" dirty="0" err="1"/>
              <a:t>GameObjects</a:t>
            </a:r>
            <a:r>
              <a:rPr lang="en-US" dirty="0"/>
              <a:t> and Assets</a:t>
            </a:r>
          </a:p>
          <a:p>
            <a:pPr lvl="1"/>
            <a:r>
              <a:rPr lang="en-US" dirty="0"/>
              <a:t>Gives information about the different parts of your project</a:t>
            </a:r>
          </a:p>
          <a:p>
            <a:r>
              <a:rPr lang="en-US" dirty="0"/>
              <a:t>Component</a:t>
            </a:r>
          </a:p>
          <a:p>
            <a:pPr lvl="1"/>
            <a:r>
              <a:rPr lang="en-US" dirty="0"/>
              <a:t>A distinct attribute for a selected </a:t>
            </a:r>
            <a:r>
              <a:rPr lang="en-US" dirty="0" err="1"/>
              <a:t>GameObject</a:t>
            </a:r>
            <a:endParaRPr lang="en-US" dirty="0"/>
          </a:p>
          <a:p>
            <a:pPr lvl="1"/>
            <a:r>
              <a:rPr lang="en-US" dirty="0"/>
              <a:t>Adding Components</a:t>
            </a:r>
          </a:p>
          <a:p>
            <a:pPr lvl="1"/>
            <a:r>
              <a:rPr lang="en-US" dirty="0"/>
              <a:t>EX: Transform</a:t>
            </a:r>
          </a:p>
          <a:p>
            <a:pPr lvl="1"/>
            <a:r>
              <a:rPr lang="en-US" dirty="0"/>
              <a:t>EX: C# Script</a:t>
            </a:r>
          </a:p>
        </p:txBody>
      </p:sp>
    </p:spTree>
    <p:extLst>
      <p:ext uri="{BB962C8B-B14F-4D97-AF65-F5344CB8AC3E}">
        <p14:creationId xmlns:p14="http://schemas.microsoft.com/office/powerpoint/2010/main" val="2569729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CFE5-FDD8-4097-855A-C26BC088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&gt; Project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1354C-2C3E-4BAD-A495-A74E02E0E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Asset</a:t>
            </a:r>
          </a:p>
          <a:p>
            <a:pPr lvl="1"/>
            <a:r>
              <a:rPr lang="en-US" dirty="0"/>
              <a:t>Any file or resource that you’ve created for your project</a:t>
            </a:r>
          </a:p>
          <a:p>
            <a:pPr lvl="1"/>
            <a:r>
              <a:rPr lang="en-US" dirty="0"/>
              <a:t>Creating an asset or folder</a:t>
            </a:r>
          </a:p>
          <a:p>
            <a:pPr lvl="1"/>
            <a:r>
              <a:rPr lang="en-US" dirty="0"/>
              <a:t>EX: 2D Sprite</a:t>
            </a:r>
          </a:p>
          <a:p>
            <a:pPr lvl="1"/>
            <a:r>
              <a:rPr lang="en-US" dirty="0"/>
              <a:t>EX: C# Script</a:t>
            </a:r>
          </a:p>
          <a:p>
            <a:r>
              <a:rPr lang="en-US" dirty="0"/>
              <a:t>Package</a:t>
            </a:r>
          </a:p>
          <a:p>
            <a:pPr lvl="1"/>
            <a:r>
              <a:rPr lang="en-US" dirty="0"/>
              <a:t>Folders included in any Unity project, containing useful premade assets</a:t>
            </a:r>
          </a:p>
        </p:txBody>
      </p:sp>
    </p:spTree>
    <p:extLst>
      <p:ext uri="{BB962C8B-B14F-4D97-AF65-F5344CB8AC3E}">
        <p14:creationId xmlns:p14="http://schemas.microsoft.com/office/powerpoint/2010/main" val="3643276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062A-7DEC-43BD-B807-3948C195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&gt; Console </a:t>
            </a:r>
            <a:r>
              <a:rPr lang="en-US" dirty="0" err="1"/>
              <a:t>WIndow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3310C-AB63-437D-A15D-43F6801C1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Warnings and Errors</a:t>
            </a:r>
          </a:p>
          <a:p>
            <a:pPr lvl="1"/>
            <a:r>
              <a:rPr lang="en-US" dirty="0"/>
              <a:t>Any mistakes in a C# script, your assets or </a:t>
            </a:r>
            <a:r>
              <a:rPr lang="en-US" dirty="0" err="1"/>
              <a:t>GameObjects</a:t>
            </a:r>
            <a:r>
              <a:rPr lang="en-US" dirty="0"/>
              <a:t>, etc. will create warnings or errors that will appear in the console</a:t>
            </a:r>
          </a:p>
          <a:p>
            <a:r>
              <a:rPr lang="en-US" dirty="0"/>
              <a:t>Debug Class</a:t>
            </a:r>
          </a:p>
          <a:p>
            <a:pPr lvl="1"/>
            <a:r>
              <a:rPr lang="en-US" dirty="0"/>
              <a:t>Provides functions that help with debugging, mainly by logging messages to the console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Debug.Log</a:t>
            </a:r>
            <a:r>
              <a:rPr lang="en-US" dirty="0"/>
              <a:t>(“Message”);</a:t>
            </a:r>
          </a:p>
        </p:txBody>
      </p:sp>
    </p:spTree>
    <p:extLst>
      <p:ext uri="{BB962C8B-B14F-4D97-AF65-F5344CB8AC3E}">
        <p14:creationId xmlns:p14="http://schemas.microsoft.com/office/powerpoint/2010/main" val="1612824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A0E9-111B-42D7-A914-3208CCFE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&gt; Parenting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7E75B-E6E0-4A25-A954-EB2FA7422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Parent </a:t>
            </a:r>
            <a:r>
              <a:rPr lang="en-US" dirty="0" err="1"/>
              <a:t>GameObject</a:t>
            </a:r>
            <a:endParaRPr lang="en-US" dirty="0"/>
          </a:p>
          <a:p>
            <a:pPr lvl="1"/>
            <a:r>
              <a:rPr lang="en-US" dirty="0"/>
              <a:t>Contains the child </a:t>
            </a:r>
            <a:r>
              <a:rPr lang="en-US" dirty="0" err="1"/>
              <a:t>GameObject</a:t>
            </a:r>
            <a:r>
              <a:rPr lang="en-US" dirty="0"/>
              <a:t>(s)</a:t>
            </a:r>
          </a:p>
          <a:p>
            <a:pPr lvl="1"/>
            <a:r>
              <a:rPr lang="en-US" dirty="0"/>
              <a:t>Moving, rotating, scaling, or changing the transform of the parent also affects all of its children</a:t>
            </a:r>
          </a:p>
          <a:p>
            <a:r>
              <a:rPr lang="en-US" dirty="0"/>
              <a:t>Child </a:t>
            </a:r>
            <a:r>
              <a:rPr lang="en-US" dirty="0" err="1"/>
              <a:t>GameObject</a:t>
            </a:r>
            <a:endParaRPr lang="en-US" dirty="0"/>
          </a:p>
          <a:p>
            <a:pPr lvl="1"/>
            <a:r>
              <a:rPr lang="en-US" dirty="0"/>
              <a:t>Inherits properties from its parent</a:t>
            </a:r>
          </a:p>
          <a:p>
            <a:pPr lvl="1"/>
            <a:r>
              <a:rPr lang="en-US" dirty="0"/>
              <a:t>Can be modified individually</a:t>
            </a:r>
          </a:p>
        </p:txBody>
      </p:sp>
    </p:spTree>
    <p:extLst>
      <p:ext uri="{BB962C8B-B14F-4D97-AF65-F5344CB8AC3E}">
        <p14:creationId xmlns:p14="http://schemas.microsoft.com/office/powerpoint/2010/main" val="4077969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A725-53F5-4110-A795-AB49CA8C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&gt; Class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E91B-7B96-4CE7-A3B9-33D090487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and Superclass</a:t>
            </a:r>
          </a:p>
          <a:p>
            <a:pPr lvl="1"/>
            <a:r>
              <a:rPr lang="en-US" dirty="0"/>
              <a:t>Parent = Superclass, Child = Subclass</a:t>
            </a:r>
          </a:p>
          <a:p>
            <a:pPr lvl="1"/>
            <a:r>
              <a:rPr lang="en-US" dirty="0"/>
              <a:t>Subclass inherits methods and variables from the superclass</a:t>
            </a:r>
          </a:p>
          <a:p>
            <a:r>
              <a:rPr lang="en-US" dirty="0"/>
              <a:t>Overriding methods</a:t>
            </a:r>
          </a:p>
          <a:p>
            <a:pPr lvl="1"/>
            <a:r>
              <a:rPr lang="en-US" dirty="0"/>
              <a:t>Uses the “virtual” and “override” keywords</a:t>
            </a:r>
          </a:p>
          <a:p>
            <a:pPr lvl="1"/>
            <a:r>
              <a:rPr lang="en-US" dirty="0"/>
              <a:t>If a virtual method is called in the superclass but it’s overridden in the subclass, the subclass method is called instead</a:t>
            </a:r>
          </a:p>
        </p:txBody>
      </p:sp>
    </p:spTree>
    <p:extLst>
      <p:ext uri="{BB962C8B-B14F-4D97-AF65-F5344CB8AC3E}">
        <p14:creationId xmlns:p14="http://schemas.microsoft.com/office/powerpoint/2010/main" val="3942590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7C7B-1AFA-4668-B4B4-9371FA2C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and Inheritance &gt; More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093DF-0747-4D8B-BCD1-7D2F67E39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UI and Terminology</a:t>
            </a:r>
          </a:p>
          <a:p>
            <a:pPr lvl="1"/>
            <a:r>
              <a:rPr lang="en-US" dirty="0"/>
              <a:t>Unity Manual &gt; Working in Unity &gt; Unity’s Interface</a:t>
            </a:r>
          </a:p>
          <a:p>
            <a:pPr lvl="1"/>
            <a:r>
              <a:rPr lang="en-US" dirty="0">
                <a:hlinkClick r:id="rId2"/>
              </a:rPr>
              <a:t>https://docs.unity3d.com/2020.2/Documentation/Manual/UsingTheEditor.html</a:t>
            </a:r>
            <a:endParaRPr lang="en-US" dirty="0"/>
          </a:p>
          <a:p>
            <a:r>
              <a:rPr lang="en-US" dirty="0"/>
              <a:t>Overriding Methods with “virtual”</a:t>
            </a:r>
          </a:p>
          <a:p>
            <a:pPr lvl="1"/>
            <a:r>
              <a:rPr lang="en-US" dirty="0"/>
              <a:t>Microsoft Docs &gt; Virtual (C# Reference)</a:t>
            </a:r>
          </a:p>
          <a:p>
            <a:pPr lvl="1"/>
            <a:r>
              <a:rPr lang="en-US" dirty="0">
                <a:hlinkClick r:id="rId3"/>
              </a:rPr>
              <a:t>https://docs.microsoft.com/en-us/dotnet/csharp/language-reference/keywords/virtual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49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98E2-BAC0-4F16-BFCE-6115DEBF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Inputs &gt; Why Even Switch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5EFD5-95B0-43E8-8CAA-C21231DEC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1968936"/>
            <a:ext cx="4710683" cy="4675265"/>
          </a:xfrm>
        </p:spPr>
        <p:txBody>
          <a:bodyPr>
            <a:normAutofit/>
          </a:bodyPr>
          <a:lstStyle/>
          <a:p>
            <a:r>
              <a:rPr lang="en-US" dirty="0"/>
              <a:t>This works … fine … kind</a:t>
            </a:r>
          </a:p>
          <a:p>
            <a:pPr marL="0" indent="0">
              <a:buNone/>
            </a:pPr>
            <a:r>
              <a:rPr lang="en-US" dirty="0"/>
              <a:t>If (key for moving right)</a:t>
            </a:r>
            <a:br>
              <a:rPr lang="en-US" dirty="0"/>
            </a:br>
            <a:r>
              <a:rPr lang="en-US" dirty="0"/>
              <a:t>else if (other key)</a:t>
            </a:r>
            <a:br>
              <a:rPr lang="en-US" dirty="0"/>
            </a:br>
            <a:r>
              <a:rPr lang="en-US" dirty="0"/>
              <a:t>else if (another key)</a:t>
            </a:r>
            <a:br>
              <a:rPr lang="en-US" dirty="0"/>
            </a:br>
            <a:r>
              <a:rPr lang="en-US" dirty="0"/>
              <a:t>else if (key for jumping)</a:t>
            </a:r>
            <a:br>
              <a:rPr lang="en-US" dirty="0"/>
            </a:br>
            <a:r>
              <a:rPr lang="en-US" dirty="0"/>
              <a:t>else if (maybe placing an object?)</a:t>
            </a:r>
            <a:br>
              <a:rPr lang="en-US" dirty="0"/>
            </a:br>
            <a:r>
              <a:rPr lang="en-US" dirty="0"/>
              <a:t>else if (we also want to move left)</a:t>
            </a:r>
            <a:br>
              <a:rPr lang="en-US" dirty="0"/>
            </a:br>
            <a:r>
              <a:rPr lang="en-US" dirty="0"/>
              <a:t>else if (and down)</a:t>
            </a:r>
            <a:br>
              <a:rPr lang="en-US" dirty="0"/>
            </a:br>
            <a:r>
              <a:rPr lang="en-US" dirty="0"/>
              <a:t>else if (and maybe up too?)</a:t>
            </a:r>
            <a:br>
              <a:rPr lang="en-US" dirty="0"/>
            </a:br>
            <a:r>
              <a:rPr lang="en-US" dirty="0"/>
              <a:t>else if (you get the idea)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BED261-D3CA-45AE-96FE-C0797BFA1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57" y="4395614"/>
            <a:ext cx="5410200" cy="1971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975F87-FA12-4EAE-B7BF-09A7E5FF6285}"/>
              </a:ext>
            </a:extLst>
          </p:cNvPr>
          <p:cNvSpPr txBox="1"/>
          <p:nvPr/>
        </p:nvSpPr>
        <p:spPr>
          <a:xfrm>
            <a:off x="1378631" y="6380445"/>
            <a:ext cx="426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regular movement keys &gt; easily 20+ keys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0AC504D-9223-495E-8FBB-D76664032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379" y="2003232"/>
            <a:ext cx="4612555" cy="238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6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7701-97C7-46B7-AB71-59364903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&gt; Why Even Switch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B3D3A-E87A-4D58-9C70-C593E304C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Expandability / Portability</a:t>
            </a:r>
          </a:p>
          <a:p>
            <a:pPr lvl="1"/>
            <a:r>
              <a:rPr lang="en-US" dirty="0"/>
              <a:t>Creating objects in script tied to various input schemes</a:t>
            </a:r>
          </a:p>
          <a:p>
            <a:pPr lvl="2"/>
            <a:r>
              <a:rPr lang="en-US" dirty="0"/>
              <a:t>Demo – </a:t>
            </a:r>
            <a:r>
              <a:rPr lang="en-US" dirty="0" err="1"/>
              <a:t>manip</a:t>
            </a:r>
            <a:r>
              <a:rPr lang="en-US" dirty="0"/>
              <a:t>(enable/disable)</a:t>
            </a:r>
          </a:p>
          <a:p>
            <a:pPr lvl="1"/>
            <a:r>
              <a:rPr lang="en-US" dirty="0"/>
              <a:t>Easily implement additional input schemes for all types of input devices!</a:t>
            </a:r>
          </a:p>
          <a:p>
            <a:pPr lvl="2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28896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71DE-AB53-4490-A2D4-74989117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66A61-AAE0-426E-9F08-21D7AA262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Prefabs are a stored or template object</a:t>
            </a:r>
          </a:p>
          <a:p>
            <a:r>
              <a:rPr lang="en-US" dirty="0"/>
              <a:t>A change to a prefab will change it anywhere it is linked to</a:t>
            </a:r>
          </a:p>
          <a:p>
            <a:r>
              <a:rPr lang="en-US" dirty="0"/>
              <a:t>Prefabs can have variants</a:t>
            </a:r>
          </a:p>
          <a:p>
            <a:pPr lvl="1"/>
            <a:r>
              <a:rPr lang="en-US" dirty="0"/>
              <a:t>EX: Prefab for a generic dog, and a variant of a Labrador</a:t>
            </a:r>
          </a:p>
          <a:p>
            <a:pPr lvl="1"/>
            <a:r>
              <a:rPr lang="en-US" dirty="0"/>
              <a:t>Works like code inheritance: Has its own unique characteristics but takes defaults from its parent</a:t>
            </a:r>
          </a:p>
          <a:p>
            <a:pPr lvl="1"/>
            <a:r>
              <a:rPr lang="en-US" dirty="0"/>
              <a:t>A change to an object in a scene that was created with a prefab, will not update the prefab unless you tell it to</a:t>
            </a:r>
          </a:p>
          <a:p>
            <a:pPr lvl="2"/>
            <a:r>
              <a:rPr lang="en-US" dirty="0"/>
              <a:t>EX: Generic NPC prefab, can safely be turned into a unique character in the scene while being attached to all NPCs</a:t>
            </a:r>
          </a:p>
        </p:txBody>
      </p:sp>
    </p:spTree>
    <p:extLst>
      <p:ext uri="{BB962C8B-B14F-4D97-AF65-F5344CB8AC3E}">
        <p14:creationId xmlns:p14="http://schemas.microsoft.com/office/powerpoint/2010/main" val="3092098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6CA2-2808-40FD-B6E7-AE699192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&gt;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4D4DC-CE85-4CA4-97DF-7E47B5B3B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clone?</a:t>
            </a:r>
          </a:p>
          <a:p>
            <a:pPr lvl="1"/>
            <a:r>
              <a:rPr lang="en-US" dirty="0"/>
              <a:t>Prevents tedious work</a:t>
            </a:r>
          </a:p>
          <a:p>
            <a:pPr lvl="1"/>
            <a:r>
              <a:rPr lang="en-US" dirty="0"/>
              <a:t>Can create variable number of clones</a:t>
            </a:r>
          </a:p>
          <a:p>
            <a:r>
              <a:rPr lang="en-US" dirty="0"/>
              <a:t>How it’s done:</a:t>
            </a:r>
          </a:p>
          <a:p>
            <a:pPr lvl="1"/>
            <a:r>
              <a:rPr lang="en-US" dirty="0"/>
              <a:t>Create spawner</a:t>
            </a:r>
          </a:p>
          <a:p>
            <a:pPr lvl="1"/>
            <a:r>
              <a:rPr lang="en-US" dirty="0"/>
              <a:t>Link prefab to spawner</a:t>
            </a:r>
          </a:p>
          <a:p>
            <a:pPr lvl="1"/>
            <a:r>
              <a:rPr lang="en-US" dirty="0"/>
              <a:t>Instantiate</a:t>
            </a:r>
          </a:p>
          <a:p>
            <a:pPr lvl="1"/>
            <a:r>
              <a:rPr lang="en-US" dirty="0"/>
              <a:t>Destroy (optional)</a:t>
            </a:r>
          </a:p>
        </p:txBody>
      </p:sp>
    </p:spTree>
    <p:extLst>
      <p:ext uri="{BB962C8B-B14F-4D97-AF65-F5344CB8AC3E}">
        <p14:creationId xmlns:p14="http://schemas.microsoft.com/office/powerpoint/2010/main" val="401348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4507"/>
          <a:stretch/>
        </p:blipFill>
        <p:spPr>
          <a:xfrm>
            <a:off x="2406751" y="583101"/>
            <a:ext cx="9536967" cy="56918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248151" y="176701"/>
            <a:ext cx="1957600" cy="640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66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Menu Bar</a:t>
            </a:r>
            <a:endParaRPr sz="2667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2667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266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Toolbar</a:t>
            </a:r>
            <a:endParaRPr sz="2667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2667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2667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2667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2667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266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Windows</a:t>
            </a:r>
            <a:endParaRPr sz="2667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2667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2667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2667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2667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2667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2667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266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Status Bar</a:t>
            </a:r>
            <a:endParaRPr sz="2667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9" name="Google Shape;89;p13"/>
          <p:cNvCxnSpPr/>
          <p:nvPr/>
        </p:nvCxnSpPr>
        <p:spPr>
          <a:xfrm>
            <a:off x="2306251" y="711192"/>
            <a:ext cx="0" cy="146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3"/>
          <p:cNvCxnSpPr/>
          <p:nvPr/>
        </p:nvCxnSpPr>
        <p:spPr>
          <a:xfrm>
            <a:off x="2306251" y="869951"/>
            <a:ext cx="0" cy="190400"/>
          </a:xfrm>
          <a:prstGeom prst="straightConnector1">
            <a:avLst/>
          </a:prstGeom>
          <a:noFill/>
          <a:ln w="38100" cap="flat" cmpd="sng">
            <a:solidFill>
              <a:srgbClr val="EEEE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3"/>
          <p:cNvCxnSpPr/>
          <p:nvPr/>
        </p:nvCxnSpPr>
        <p:spPr>
          <a:xfrm>
            <a:off x="2306251" y="1073151"/>
            <a:ext cx="0" cy="5051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92;p13"/>
          <p:cNvCxnSpPr/>
          <p:nvPr/>
        </p:nvCxnSpPr>
        <p:spPr>
          <a:xfrm>
            <a:off x="2306251" y="6134300"/>
            <a:ext cx="0" cy="1396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3"/>
          <p:cNvCxnSpPr/>
          <p:nvPr/>
        </p:nvCxnSpPr>
        <p:spPr>
          <a:xfrm rot="10800000">
            <a:off x="1912651" y="533417"/>
            <a:ext cx="393600" cy="254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3"/>
          <p:cNvCxnSpPr/>
          <p:nvPr/>
        </p:nvCxnSpPr>
        <p:spPr>
          <a:xfrm flipH="1">
            <a:off x="1607867" y="965217"/>
            <a:ext cx="698400" cy="330400"/>
          </a:xfrm>
          <a:prstGeom prst="straightConnector1">
            <a:avLst/>
          </a:prstGeom>
          <a:noFill/>
          <a:ln w="38100" cap="flat" cmpd="sng">
            <a:solidFill>
              <a:srgbClr val="EEEE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3"/>
          <p:cNvCxnSpPr/>
          <p:nvPr/>
        </p:nvCxnSpPr>
        <p:spPr>
          <a:xfrm rot="10800000">
            <a:off x="1862151" y="3352800"/>
            <a:ext cx="4568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/>
          <p:nvPr/>
        </p:nvCxnSpPr>
        <p:spPr>
          <a:xfrm rot="10800000">
            <a:off x="1944317" y="6210300"/>
            <a:ext cx="355600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97;p13"/>
          <p:cNvSpPr/>
          <p:nvPr/>
        </p:nvSpPr>
        <p:spPr>
          <a:xfrm>
            <a:off x="2419451" y="1060367"/>
            <a:ext cx="1785600" cy="2997200"/>
          </a:xfrm>
          <a:prstGeom prst="rect">
            <a:avLst/>
          </a:prstGeom>
          <a:noFill/>
          <a:ln w="762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Google Shape;98;p13"/>
          <p:cNvSpPr/>
          <p:nvPr/>
        </p:nvSpPr>
        <p:spPr>
          <a:xfrm>
            <a:off x="4205051" y="1060367"/>
            <a:ext cx="5486400" cy="2997200"/>
          </a:xfrm>
          <a:prstGeom prst="rect">
            <a:avLst/>
          </a:prstGeom>
          <a:noFill/>
          <a:ln w="762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Google Shape;99;p13"/>
          <p:cNvSpPr/>
          <p:nvPr/>
        </p:nvSpPr>
        <p:spPr>
          <a:xfrm>
            <a:off x="9691451" y="1060367"/>
            <a:ext cx="2252400" cy="5074000"/>
          </a:xfrm>
          <a:prstGeom prst="rect">
            <a:avLst/>
          </a:prstGeom>
          <a:noFill/>
          <a:ln w="762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Google Shape;100;p13"/>
          <p:cNvSpPr/>
          <p:nvPr/>
        </p:nvSpPr>
        <p:spPr>
          <a:xfrm>
            <a:off x="2419451" y="4057567"/>
            <a:ext cx="7272000" cy="2076800"/>
          </a:xfrm>
          <a:prstGeom prst="rect">
            <a:avLst/>
          </a:prstGeom>
          <a:noFill/>
          <a:ln w="762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Google Shape;101;p13"/>
          <p:cNvSpPr txBox="1"/>
          <p:nvPr/>
        </p:nvSpPr>
        <p:spPr>
          <a:xfrm>
            <a:off x="2419451" y="2025381"/>
            <a:ext cx="1785600" cy="1067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667">
                <a:highlight>
                  <a:srgbClr val="666666"/>
                </a:highlight>
                <a:latin typeface="Lato"/>
                <a:ea typeface="Lato"/>
                <a:cs typeface="Lato"/>
                <a:sym typeface="Lato"/>
              </a:rPr>
              <a:t>Hierarchy</a:t>
            </a:r>
            <a:endParaRPr sz="2667">
              <a:highlight>
                <a:srgbClr val="666666"/>
              </a:highlight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2667">
                <a:highlight>
                  <a:srgbClr val="666666"/>
                </a:highlight>
                <a:latin typeface="Lato"/>
                <a:ea typeface="Lato"/>
                <a:cs typeface="Lato"/>
                <a:sym typeface="Lato"/>
              </a:rPr>
              <a:t>Window</a:t>
            </a:r>
            <a:endParaRPr sz="2667">
              <a:highlight>
                <a:srgbClr val="666666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4457051" y="2025367"/>
            <a:ext cx="4982400" cy="1067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667">
                <a:highlight>
                  <a:srgbClr val="666666"/>
                </a:highlight>
                <a:latin typeface="Lato"/>
                <a:ea typeface="Lato"/>
                <a:cs typeface="Lato"/>
                <a:sym typeface="Lato"/>
              </a:rPr>
              <a:t>Scene View</a:t>
            </a:r>
            <a:endParaRPr sz="2667">
              <a:highlight>
                <a:srgbClr val="666666"/>
              </a:highlight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2667">
                <a:highlight>
                  <a:srgbClr val="666666"/>
                </a:highlight>
                <a:latin typeface="Lato"/>
                <a:ea typeface="Lato"/>
                <a:cs typeface="Lato"/>
                <a:sym typeface="Lato"/>
              </a:rPr>
              <a:t>(or Game View)</a:t>
            </a:r>
            <a:endParaRPr sz="2667">
              <a:highlight>
                <a:srgbClr val="666666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3564251" y="4562367"/>
            <a:ext cx="4982400" cy="1067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667">
                <a:highlight>
                  <a:srgbClr val="666666"/>
                </a:highlight>
                <a:latin typeface="Lato"/>
                <a:ea typeface="Lato"/>
                <a:cs typeface="Lato"/>
                <a:sym typeface="Lato"/>
              </a:rPr>
              <a:t>Project Window</a:t>
            </a:r>
            <a:endParaRPr sz="2667">
              <a:highlight>
                <a:srgbClr val="666666"/>
              </a:highlight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2667">
                <a:highlight>
                  <a:srgbClr val="666666"/>
                </a:highlight>
                <a:latin typeface="Lato"/>
                <a:ea typeface="Lato"/>
                <a:cs typeface="Lato"/>
                <a:sym typeface="Lato"/>
              </a:rPr>
              <a:t>(or Console Window)</a:t>
            </a:r>
            <a:endParaRPr sz="2667">
              <a:highlight>
                <a:srgbClr val="666666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9775451" y="2971601"/>
            <a:ext cx="2084400" cy="1067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667">
                <a:highlight>
                  <a:srgbClr val="666666"/>
                </a:highlight>
                <a:latin typeface="Lato"/>
                <a:ea typeface="Lato"/>
                <a:cs typeface="Lato"/>
                <a:sym typeface="Lato"/>
              </a:rPr>
              <a:t>Inspector Window</a:t>
            </a:r>
            <a:endParaRPr sz="2667">
              <a:highlight>
                <a:srgbClr val="666666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B0D99-6485-4778-B3FB-9FC0FB6C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&gt; 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A89C1-C9F3-4935-A5EC-6BD33D2B0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spawner</a:t>
            </a:r>
          </a:p>
          <a:p>
            <a:pPr lvl="1"/>
            <a:r>
              <a:rPr lang="en-US" dirty="0"/>
              <a:t>Needs to be currently running</a:t>
            </a:r>
          </a:p>
          <a:p>
            <a:pPr lvl="1"/>
            <a:r>
              <a:rPr lang="en-US" dirty="0"/>
              <a:t>Either object or </a:t>
            </a:r>
            <a:r>
              <a:rPr lang="en-US" dirty="0" err="1"/>
              <a:t>GameManager</a:t>
            </a:r>
            <a:r>
              <a:rPr lang="en-US" dirty="0"/>
              <a:t> will do</a:t>
            </a:r>
          </a:p>
        </p:txBody>
      </p:sp>
      <p:pic>
        <p:nvPicPr>
          <p:cNvPr id="5" name="Picture 4" descr="A picture containing brick, stone, tiled&#10;&#10;Description automatically generated">
            <a:extLst>
              <a:ext uri="{FF2B5EF4-FFF2-40B4-BE49-F238E27FC236}">
                <a16:creationId xmlns:a16="http://schemas.microsoft.com/office/drawing/2014/main" id="{3072C862-03E8-41E8-B846-CCB467F56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17" y="3815482"/>
            <a:ext cx="4504283" cy="2537624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263DA75-61BE-4790-A711-69D2310EC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240" y="3815482"/>
            <a:ext cx="2306931" cy="253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77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93F3-0974-4ACB-86A3-663A34B7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&gt;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03B36-72ED-4729-B3D7-D27D438CF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the desired prefab to the spawner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921C5A6-1348-4C74-95C6-59A377660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892" y="2994259"/>
            <a:ext cx="3580216" cy="869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A90BF9-0367-4B69-8BAB-7016C507F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45" y="4430618"/>
            <a:ext cx="5340797" cy="646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4F6D66-6BC0-4A27-AF45-AE4D9D2B4C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463" y="4423492"/>
            <a:ext cx="5761815" cy="660590"/>
          </a:xfrm>
          <a:prstGeom prst="rect">
            <a:avLst/>
          </a:prstGeom>
        </p:spPr>
      </p:pic>
      <p:pic>
        <p:nvPicPr>
          <p:cNvPr id="11" name="Picture 10" descr="A picture containing square&#10;&#10;Description automatically generated">
            <a:extLst>
              <a:ext uri="{FF2B5EF4-FFF2-40B4-BE49-F238E27FC236}">
                <a16:creationId xmlns:a16="http://schemas.microsoft.com/office/drawing/2014/main" id="{CDD86777-C69F-488E-88BC-CA1EC28784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003" y="5334607"/>
            <a:ext cx="752475" cy="904875"/>
          </a:xfrm>
          <a:prstGeom prst="rect">
            <a:avLst/>
          </a:prstGeom>
        </p:spPr>
      </p:pic>
      <p:sp>
        <p:nvSpPr>
          <p:cNvPr id="12" name="Arrow: Up 11">
            <a:extLst>
              <a:ext uri="{FF2B5EF4-FFF2-40B4-BE49-F238E27FC236}">
                <a16:creationId xmlns:a16="http://schemas.microsoft.com/office/drawing/2014/main" id="{2F2DFD64-F029-4BA6-B226-F9D3F828A5FE}"/>
              </a:ext>
            </a:extLst>
          </p:cNvPr>
          <p:cNvSpPr/>
          <p:nvPr/>
        </p:nvSpPr>
        <p:spPr>
          <a:xfrm>
            <a:off x="3614378" y="4900921"/>
            <a:ext cx="309186" cy="4336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quals 12">
            <a:extLst>
              <a:ext uri="{FF2B5EF4-FFF2-40B4-BE49-F238E27FC236}">
                <a16:creationId xmlns:a16="http://schemas.microsoft.com/office/drawing/2014/main" id="{42F7077D-D173-495D-AFDE-233332C04D33}"/>
              </a:ext>
            </a:extLst>
          </p:cNvPr>
          <p:cNvSpPr/>
          <p:nvPr/>
        </p:nvSpPr>
        <p:spPr>
          <a:xfrm>
            <a:off x="5561875" y="4472140"/>
            <a:ext cx="644056" cy="56329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161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BD45-DA80-437F-9676-7BFFA62D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&gt;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6AD2-CEDA-4F87-81A4-EEE36E0D2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Instantiate</a:t>
            </a:r>
          </a:p>
          <a:p>
            <a:pPr lvl="1"/>
            <a:r>
              <a:rPr lang="en-US" dirty="0"/>
              <a:t>Call the Instantiate() function</a:t>
            </a:r>
          </a:p>
          <a:p>
            <a:pPr lvl="2"/>
            <a:r>
              <a:rPr lang="en-US" dirty="0"/>
              <a:t>New clone’s Start() function will then be called</a:t>
            </a:r>
          </a:p>
          <a:p>
            <a:pPr lvl="2"/>
            <a:r>
              <a:rPr lang="en-US" dirty="0"/>
              <a:t>Setup can be handled there</a:t>
            </a:r>
          </a:p>
        </p:txBody>
      </p:sp>
    </p:spTree>
    <p:extLst>
      <p:ext uri="{BB962C8B-B14F-4D97-AF65-F5344CB8AC3E}">
        <p14:creationId xmlns:p14="http://schemas.microsoft.com/office/powerpoint/2010/main" val="4160518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8260-4CC3-481F-876A-C2D27DF2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&gt; 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2B77F-7FFA-482C-81A5-C52EE0B80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Destroy (optional)</a:t>
            </a:r>
          </a:p>
          <a:p>
            <a:pPr lvl="1"/>
            <a:r>
              <a:rPr lang="en-US" dirty="0"/>
              <a:t>Call the destroy function on the </a:t>
            </a:r>
            <a:r>
              <a:rPr lang="en-US" dirty="0" err="1"/>
              <a:t>GameObject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B9CD763-D689-4DC8-9E62-E70A4A25B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815" y="3932853"/>
            <a:ext cx="7570278" cy="14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D05D-4591-4527-9B4A-3237F2F7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 &gt;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3243F-87C9-42C2-88D6-0D79C3FE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Types of collision handling functions</a:t>
            </a:r>
          </a:p>
          <a:p>
            <a:pPr lvl="1"/>
            <a:r>
              <a:rPr lang="en-US" dirty="0" err="1"/>
              <a:t>OnEnter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OnStay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OnExit</a:t>
            </a:r>
            <a:r>
              <a:rPr lang="en-US" dirty="0"/>
              <a:t>()</a:t>
            </a:r>
          </a:p>
          <a:p>
            <a:r>
              <a:rPr lang="en-US" dirty="0"/>
              <a:t>2 forms of each of those functions</a:t>
            </a:r>
          </a:p>
          <a:p>
            <a:pPr lvl="1"/>
            <a:r>
              <a:rPr lang="en-US" dirty="0" err="1"/>
              <a:t>OnCollision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OnTrigger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12514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1DA-2C88-4818-9C85-C95CEFFA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 &gt; </a:t>
            </a:r>
            <a:r>
              <a:rPr lang="en-US" dirty="0" err="1"/>
              <a:t>OnEnter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C3AEA-9499-4DA2-94FA-008CDD286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called the moment a collision occurs</a:t>
            </a:r>
          </a:p>
          <a:p>
            <a:pPr lvl="1"/>
            <a:r>
              <a:rPr lang="en-US" dirty="0"/>
              <a:t>OnCollisionEnter2D(Collision2D name)</a:t>
            </a:r>
          </a:p>
          <a:p>
            <a:pPr lvl="1"/>
            <a:r>
              <a:rPr lang="en-US" dirty="0"/>
              <a:t>OnTriggerEnter2D(Collider2D name)</a:t>
            </a:r>
          </a:p>
        </p:txBody>
      </p:sp>
    </p:spTree>
    <p:extLst>
      <p:ext uri="{BB962C8B-B14F-4D97-AF65-F5344CB8AC3E}">
        <p14:creationId xmlns:p14="http://schemas.microsoft.com/office/powerpoint/2010/main" val="3997565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9009-BB1F-4B8A-B73A-37C7B5F2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 &gt; </a:t>
            </a:r>
            <a:r>
              <a:rPr lang="en-US" dirty="0" err="1"/>
              <a:t>OnStay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5FFB8-6C32-4372-A66C-00D84D2C9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called every frame that object is touching another object</a:t>
            </a:r>
          </a:p>
          <a:p>
            <a:pPr lvl="1"/>
            <a:r>
              <a:rPr lang="en-US" dirty="0"/>
              <a:t>Called multiple times of the object is touching more than 1 thing</a:t>
            </a:r>
          </a:p>
          <a:p>
            <a:pPr lvl="1"/>
            <a:r>
              <a:rPr lang="en-US" dirty="0"/>
              <a:t>OnCollisionStay2D(Collision2D name)</a:t>
            </a:r>
          </a:p>
          <a:p>
            <a:pPr lvl="1"/>
            <a:r>
              <a:rPr lang="en-US" dirty="0"/>
              <a:t>OnTriggerStay2D(Collider2D name)</a:t>
            </a:r>
          </a:p>
        </p:txBody>
      </p:sp>
    </p:spTree>
    <p:extLst>
      <p:ext uri="{BB962C8B-B14F-4D97-AF65-F5344CB8AC3E}">
        <p14:creationId xmlns:p14="http://schemas.microsoft.com/office/powerpoint/2010/main" val="2108693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92B8-31B2-4C44-BE73-5B192997D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 &gt; </a:t>
            </a:r>
            <a:r>
              <a:rPr lang="en-US" dirty="0" err="1"/>
              <a:t>OnExit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DD29C-9BDD-47DD-9D79-1A593B09D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called the moment a collision with another object ends</a:t>
            </a:r>
          </a:p>
          <a:p>
            <a:pPr lvl="1"/>
            <a:r>
              <a:rPr lang="en-US" dirty="0"/>
              <a:t>OnCollisionExit2D(Collision2D name)</a:t>
            </a:r>
          </a:p>
          <a:p>
            <a:pPr lvl="1"/>
            <a:r>
              <a:rPr lang="en-US" dirty="0"/>
              <a:t>OnTriggerExit2D(Collider2D name)</a:t>
            </a:r>
          </a:p>
        </p:txBody>
      </p:sp>
    </p:spTree>
    <p:extLst>
      <p:ext uri="{BB962C8B-B14F-4D97-AF65-F5344CB8AC3E}">
        <p14:creationId xmlns:p14="http://schemas.microsoft.com/office/powerpoint/2010/main" val="1096063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4E92-3AF1-442E-BE31-68F162A9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 &gt; </a:t>
            </a:r>
            <a:r>
              <a:rPr lang="en-US" dirty="0" err="1"/>
              <a:t>OnCollision</a:t>
            </a:r>
            <a:r>
              <a:rPr lang="en-US" dirty="0"/>
              <a:t>() vs </a:t>
            </a:r>
            <a:r>
              <a:rPr lang="en-US" dirty="0" err="1"/>
              <a:t>OnTrigger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AB2A6-BFB9-4D8A-8E70-180FF0B4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OnCollision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Unity automatically stops the objects from going through each other</a:t>
            </a:r>
          </a:p>
          <a:p>
            <a:pPr lvl="1"/>
            <a:r>
              <a:rPr lang="en-US" dirty="0"/>
              <a:t>Allows you to use premade Unity physics events (bounciness, friction, etc.)</a:t>
            </a:r>
          </a:p>
          <a:p>
            <a:pPr lvl="1"/>
            <a:r>
              <a:rPr lang="en-US" dirty="0"/>
              <a:t>Gives more data about the collision</a:t>
            </a:r>
          </a:p>
          <a:p>
            <a:pPr lvl="2"/>
            <a:r>
              <a:rPr lang="en-US" dirty="0"/>
              <a:t>(Relative velocity, points of contact, etc.)</a:t>
            </a:r>
          </a:p>
          <a:p>
            <a:r>
              <a:rPr lang="en-US" dirty="0" err="1"/>
              <a:t>OnTrigger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Only calls the function, objects will phase through each other by default</a:t>
            </a:r>
          </a:p>
          <a:p>
            <a:pPr lvl="2"/>
            <a:r>
              <a:rPr lang="en-US" dirty="0"/>
              <a:t>You get to handle the physics manually</a:t>
            </a:r>
          </a:p>
          <a:p>
            <a:pPr lvl="2"/>
            <a:r>
              <a:rPr lang="en-US" dirty="0"/>
              <a:t>Useful for activating a sound or some event when an object enters a collider</a:t>
            </a:r>
          </a:p>
          <a:p>
            <a:pPr lvl="1"/>
            <a:r>
              <a:rPr lang="en-US" dirty="0"/>
              <a:t>Gives less data about the collision</a:t>
            </a:r>
          </a:p>
          <a:p>
            <a:pPr lvl="2"/>
            <a:r>
              <a:rPr lang="en-US" dirty="0"/>
              <a:t>Only links you to what you collided with</a:t>
            </a:r>
          </a:p>
        </p:txBody>
      </p:sp>
    </p:spTree>
    <p:extLst>
      <p:ext uri="{BB962C8B-B14F-4D97-AF65-F5344CB8AC3E}">
        <p14:creationId xmlns:p14="http://schemas.microsoft.com/office/powerpoint/2010/main" val="144685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A515-A631-4976-AC0C-9032211FE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 &gt; </a:t>
            </a:r>
            <a:r>
              <a:rPr lang="en-US" dirty="0" err="1"/>
              <a:t>OnCollision</a:t>
            </a:r>
            <a:r>
              <a:rPr lang="en-US" dirty="0"/>
              <a:t>() vs </a:t>
            </a:r>
            <a:r>
              <a:rPr lang="en-US" dirty="0" err="1"/>
              <a:t>OnTrigger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592C4-49B7-42BE-BF98-0A1D66CCF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Note: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OnCollision</a:t>
            </a:r>
            <a:r>
              <a:rPr lang="en-US" dirty="0"/>
              <a:t>() to work, the “Is Trigger” field must be set to “false”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For </a:t>
            </a:r>
            <a:r>
              <a:rPr lang="en-US" dirty="0" err="1"/>
              <a:t>OnTrigger</a:t>
            </a:r>
            <a:r>
              <a:rPr lang="en-US" dirty="0"/>
              <a:t>() to work, the “Is Trigger” field must be set to “true”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5167A2-5082-47CF-87B8-14172D427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650" y="3285063"/>
            <a:ext cx="4249521" cy="1130048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AD36948-5317-43C7-BB40-B579498FC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650" y="4997412"/>
            <a:ext cx="4249521" cy="113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8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3CF3-E049-432D-A8B6-AD5C404D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&gt;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76313-6994-4CCB-8858-A5DB3BD8E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Menu Bar</a:t>
            </a:r>
          </a:p>
          <a:p>
            <a:pPr lvl="1"/>
            <a:r>
              <a:rPr lang="en-US" dirty="0"/>
              <a:t>Tabs that allow you to quickly view key features of the editor</a:t>
            </a:r>
          </a:p>
          <a:p>
            <a:pPr lvl="1"/>
            <a:r>
              <a:rPr lang="en-US" dirty="0"/>
              <a:t>File &gt; Build</a:t>
            </a:r>
          </a:p>
          <a:p>
            <a:r>
              <a:rPr lang="en-US" dirty="0"/>
              <a:t>Windows</a:t>
            </a:r>
          </a:p>
          <a:p>
            <a:r>
              <a:rPr lang="en-US" dirty="0"/>
              <a:t>Toolbar</a:t>
            </a:r>
          </a:p>
          <a:p>
            <a:r>
              <a:rPr lang="en-US" dirty="0"/>
              <a:t>Status Bar</a:t>
            </a:r>
          </a:p>
          <a:p>
            <a:pPr lvl="1"/>
            <a:r>
              <a:rPr lang="en-US" dirty="0"/>
              <a:t>Gives easy access and information about various tasks</a:t>
            </a:r>
          </a:p>
        </p:txBody>
      </p:sp>
    </p:spTree>
    <p:extLst>
      <p:ext uri="{BB962C8B-B14F-4D97-AF65-F5344CB8AC3E}">
        <p14:creationId xmlns:p14="http://schemas.microsoft.com/office/powerpoint/2010/main" val="1312236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3ED6-5AE0-4F12-BBAD-70F7CE67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 &gt; What Did you Collide With?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8C91B-B440-4EA4-8674-2F69DDD6A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ways to tell:</a:t>
            </a:r>
          </a:p>
          <a:p>
            <a:pPr lvl="1"/>
            <a:r>
              <a:rPr lang="en-US" dirty="0"/>
              <a:t>Tags</a:t>
            </a:r>
          </a:p>
          <a:p>
            <a:pPr lvl="1"/>
            <a:r>
              <a:rPr lang="en-US" dirty="0"/>
              <a:t>Names</a:t>
            </a:r>
          </a:p>
        </p:txBody>
      </p:sp>
    </p:spTree>
    <p:extLst>
      <p:ext uri="{BB962C8B-B14F-4D97-AF65-F5344CB8AC3E}">
        <p14:creationId xmlns:p14="http://schemas.microsoft.com/office/powerpoint/2010/main" val="4233495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66C8-9D99-4FE5-8F5E-89450F0C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 &gt; What Did You Collide With?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6D2E3-C1FC-4380-962D-A8E1CD69A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3F2B014-4485-49A1-82EC-F710A452E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275" y="2842264"/>
            <a:ext cx="1855268" cy="2027351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A57DB22-C8F1-4C80-9BF5-3E73E675F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058" y="3188395"/>
            <a:ext cx="3850739" cy="1335088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1481985-5AD9-4449-8414-E9E5A653C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318" y="5295451"/>
            <a:ext cx="4619625" cy="110490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2B2D19E4-118E-4A53-AA5E-89479827D9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3"/>
          <a:stretch/>
        </p:blipFill>
        <p:spPr>
          <a:xfrm>
            <a:off x="6372058" y="5295451"/>
            <a:ext cx="46577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31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42B56-24AC-492A-8D5B-FC900225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 &gt; What Did You Collide With?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D9408-2EC3-4B31-84EA-41F53E33D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3491460-8B88-4980-AA31-3F49DD392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16" y="3600176"/>
            <a:ext cx="4657725" cy="11049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2CA59A8-24C9-42BF-91D4-8C34013D7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261" y="3590651"/>
            <a:ext cx="47053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40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39E6-87C2-4B06-84B7-BE95CF648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Tilemaps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72847-053C-44B6-A428-4FE410E95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Tilemaps</a:t>
            </a:r>
            <a:r>
              <a:rPr lang="en-US" dirty="0"/>
              <a:t> allow easy 2D map creation</a:t>
            </a:r>
          </a:p>
          <a:p>
            <a:r>
              <a:rPr lang="en-US" dirty="0"/>
              <a:t>Draw on a grid with sprites</a:t>
            </a:r>
          </a:p>
          <a:p>
            <a:r>
              <a:rPr lang="en-US" dirty="0"/>
              <a:t>Unity 2D extras package allows for smarter, more customizable tiles</a:t>
            </a:r>
          </a:p>
          <a:p>
            <a:pPr lvl="1"/>
            <a:r>
              <a:rPr lang="en-US" dirty="0"/>
              <a:t>Tiles with animation, </a:t>
            </a:r>
            <a:r>
              <a:rPr lang="en-US" dirty="0" err="1"/>
              <a:t>GameObjects</a:t>
            </a:r>
            <a:r>
              <a:rPr lang="en-US" dirty="0"/>
              <a:t>, randomization, and placement behavior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Unity documentation for </a:t>
            </a:r>
            <a:r>
              <a:rPr lang="en-US" dirty="0" err="1"/>
              <a:t>tilemaps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https://docs.unity3d.com/Manual/class-Tilemap.html</a:t>
            </a:r>
            <a:endParaRPr lang="en-US" dirty="0"/>
          </a:p>
          <a:p>
            <a:pPr lvl="1"/>
            <a:r>
              <a:rPr lang="en-US" dirty="0"/>
              <a:t>Unity documentation for 2D extras:</a:t>
            </a:r>
            <a:br>
              <a:rPr lang="en-US" dirty="0"/>
            </a:br>
            <a:r>
              <a:rPr lang="en-US" dirty="0">
                <a:hlinkClick r:id="rId3"/>
              </a:rPr>
              <a:t>https://docs.unity3d.com/Packages/com.unity.2d.tilemap.extras@1.6/manual/index.html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67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3849C-A765-4EA7-878C-68FFEC9D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UI Creation / Animation</a:t>
            </a:r>
          </a:p>
        </p:txBody>
      </p:sp>
    </p:spTree>
    <p:extLst>
      <p:ext uri="{BB962C8B-B14F-4D97-AF65-F5344CB8AC3E}">
        <p14:creationId xmlns:p14="http://schemas.microsoft.com/office/powerpoint/2010/main" val="1553413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3849C-A765-4EA7-878C-68FFEC9D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Combined Concepts Demo</a:t>
            </a:r>
          </a:p>
        </p:txBody>
      </p:sp>
    </p:spTree>
    <p:extLst>
      <p:ext uri="{BB962C8B-B14F-4D97-AF65-F5344CB8AC3E}">
        <p14:creationId xmlns:p14="http://schemas.microsoft.com/office/powerpoint/2010/main" val="3928268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8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0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8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16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ty Technologies - Wikipedia">
            <a:extLst>
              <a:ext uri="{FF2B5EF4-FFF2-40B4-BE49-F238E27FC236}">
                <a16:creationId xmlns:a16="http://schemas.microsoft.com/office/drawing/2014/main" id="{D7E484BD-DB6C-4845-928B-45D46E9AA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5200" y="1569085"/>
            <a:ext cx="10261600" cy="371983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03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2133-CA60-4EEE-89DD-DBDAB758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&gt;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F68F5-54AA-47FB-9AF9-BE1A31043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Hierarchy Window</a:t>
            </a:r>
          </a:p>
          <a:p>
            <a:r>
              <a:rPr lang="en-US" dirty="0"/>
              <a:t>Scene View</a:t>
            </a:r>
          </a:p>
          <a:p>
            <a:r>
              <a:rPr lang="en-US" dirty="0"/>
              <a:t>Game View</a:t>
            </a:r>
          </a:p>
          <a:p>
            <a:r>
              <a:rPr lang="en-US" dirty="0"/>
              <a:t>Inspector Window</a:t>
            </a:r>
          </a:p>
          <a:p>
            <a:r>
              <a:rPr lang="en-US" dirty="0"/>
              <a:t>Project Window</a:t>
            </a:r>
          </a:p>
          <a:p>
            <a:r>
              <a:rPr lang="en-US" dirty="0"/>
              <a:t>Console Window</a:t>
            </a:r>
          </a:p>
        </p:txBody>
      </p:sp>
    </p:spTree>
    <p:extLst>
      <p:ext uri="{BB962C8B-B14F-4D97-AF65-F5344CB8AC3E}">
        <p14:creationId xmlns:p14="http://schemas.microsoft.com/office/powerpoint/2010/main" val="167425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4CEB-2593-4DD9-A953-E9BAC55C7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&gt;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D9A4-371C-4095-8240-478CB31B8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Animation Window</a:t>
            </a:r>
          </a:p>
          <a:p>
            <a:pPr lvl="1"/>
            <a:r>
              <a:rPr lang="en-US" dirty="0"/>
              <a:t>A way to create and modify animation clips to build smooth transitions and animations</a:t>
            </a:r>
          </a:p>
          <a:p>
            <a:r>
              <a:rPr lang="en-US" dirty="0"/>
              <a:t>Profiler Window</a:t>
            </a:r>
          </a:p>
          <a:p>
            <a:pPr lvl="1"/>
            <a:r>
              <a:rPr lang="en-US" dirty="0"/>
              <a:t>Tracks the performance of your game while it’s running and gives information about what parts are affecting optimization</a:t>
            </a:r>
          </a:p>
        </p:txBody>
      </p:sp>
    </p:spTree>
    <p:extLst>
      <p:ext uri="{BB962C8B-B14F-4D97-AF65-F5344CB8AC3E}">
        <p14:creationId xmlns:p14="http://schemas.microsoft.com/office/powerpoint/2010/main" val="220257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6C62-CFDF-4919-AEF7-78AD63CBB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&gt; Hierarchy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D2E49-886A-47A4-AD7B-6FB644D77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Scene</a:t>
            </a:r>
          </a:p>
          <a:p>
            <a:pPr lvl="1"/>
            <a:r>
              <a:rPr lang="en-US" dirty="0"/>
              <a:t>A setting for your game that contains the current </a:t>
            </a:r>
            <a:r>
              <a:rPr lang="en-US" dirty="0" err="1"/>
              <a:t>GameObjects</a:t>
            </a:r>
            <a:endParaRPr lang="en-US" dirty="0"/>
          </a:p>
          <a:p>
            <a:pPr lvl="1"/>
            <a:r>
              <a:rPr lang="en-US" dirty="0"/>
              <a:t>EX: Each level in the game could be a separate scene</a:t>
            </a:r>
          </a:p>
          <a:p>
            <a:r>
              <a:rPr lang="en-US" dirty="0" err="1"/>
              <a:t>GameObject</a:t>
            </a:r>
            <a:endParaRPr lang="en-US" dirty="0"/>
          </a:p>
          <a:p>
            <a:pPr lvl="1"/>
            <a:r>
              <a:rPr lang="en-US" dirty="0"/>
              <a:t>A single object within your scene</a:t>
            </a:r>
          </a:p>
          <a:p>
            <a:pPr lvl="1"/>
            <a:r>
              <a:rPr lang="en-US" dirty="0"/>
              <a:t>There are many different types of </a:t>
            </a:r>
            <a:r>
              <a:rPr lang="en-US" dirty="0" err="1"/>
              <a:t>GameObjects</a:t>
            </a:r>
            <a:r>
              <a:rPr lang="en-US" dirty="0"/>
              <a:t>, each with different components and properties</a:t>
            </a:r>
          </a:p>
          <a:p>
            <a:pPr lvl="1"/>
            <a:r>
              <a:rPr lang="en-US" dirty="0"/>
              <a:t>EX: Main Camera</a:t>
            </a:r>
          </a:p>
        </p:txBody>
      </p:sp>
    </p:spTree>
    <p:extLst>
      <p:ext uri="{BB962C8B-B14F-4D97-AF65-F5344CB8AC3E}">
        <p14:creationId xmlns:p14="http://schemas.microsoft.com/office/powerpoint/2010/main" val="68104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7C18-1A8F-4580-A780-4520B3CF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&gt; Scene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2AC1-8CC0-4D00-AA3E-6CA72435E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Scene View Camera</a:t>
            </a:r>
          </a:p>
          <a:p>
            <a:pPr lvl="1"/>
            <a:r>
              <a:rPr lang="en-US" dirty="0"/>
              <a:t>Used to examine the current scene from different views</a:t>
            </a:r>
          </a:p>
          <a:p>
            <a:pPr lvl="1"/>
            <a:r>
              <a:rPr lang="en-US" dirty="0"/>
              <a:t>Different from Main Camera</a:t>
            </a:r>
          </a:p>
          <a:p>
            <a:pPr lvl="1"/>
            <a:r>
              <a:rPr lang="en-US" dirty="0"/>
              <a:t>Arrow keys for movement</a:t>
            </a:r>
          </a:p>
          <a:p>
            <a:pPr lvl="1"/>
            <a:r>
              <a:rPr lang="en-US" dirty="0"/>
              <a:t>Hand Tool</a:t>
            </a:r>
          </a:p>
          <a:p>
            <a:pPr lvl="1"/>
            <a:r>
              <a:rPr lang="en-US" dirty="0"/>
              <a:t>Scene Gizmo</a:t>
            </a:r>
          </a:p>
          <a:p>
            <a:pPr lvl="1"/>
            <a:r>
              <a:rPr lang="en-US" dirty="0"/>
              <a:t>Perspective vs Isometric</a:t>
            </a:r>
          </a:p>
        </p:txBody>
      </p:sp>
    </p:spTree>
    <p:extLst>
      <p:ext uri="{BB962C8B-B14F-4D97-AF65-F5344CB8AC3E}">
        <p14:creationId xmlns:p14="http://schemas.microsoft.com/office/powerpoint/2010/main" val="409683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43CF-D726-4853-92D3-7706B337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&gt; Scene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43312-2411-4E06-8F64-7B21B9686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Toolbar – Tools</a:t>
            </a:r>
          </a:p>
          <a:p>
            <a:pPr lvl="1"/>
            <a:r>
              <a:rPr lang="en-US" dirty="0"/>
              <a:t>Allows you to easily explore the scene and modify </a:t>
            </a:r>
            <a:r>
              <a:rPr lang="en-US" dirty="0" err="1"/>
              <a:t>GameObjects</a:t>
            </a:r>
            <a:endParaRPr lang="en-US" dirty="0"/>
          </a:p>
          <a:p>
            <a:pPr lvl="1"/>
            <a:r>
              <a:rPr lang="en-US" dirty="0"/>
              <a:t>Hand Tool</a:t>
            </a:r>
          </a:p>
          <a:p>
            <a:pPr lvl="1"/>
            <a:r>
              <a:rPr lang="en-US" dirty="0"/>
              <a:t>Move Tool</a:t>
            </a:r>
          </a:p>
          <a:p>
            <a:pPr lvl="1"/>
            <a:r>
              <a:rPr lang="en-US" dirty="0"/>
              <a:t>Rotate Tool</a:t>
            </a:r>
          </a:p>
          <a:p>
            <a:pPr lvl="1"/>
            <a:r>
              <a:rPr lang="en-US" dirty="0"/>
              <a:t>Scale Tool</a:t>
            </a:r>
          </a:p>
          <a:p>
            <a:pPr lvl="1"/>
            <a:r>
              <a:rPr lang="en-US" dirty="0" err="1"/>
              <a:t>Rect</a:t>
            </a:r>
            <a:r>
              <a:rPr lang="en-US" dirty="0"/>
              <a:t> Tool</a:t>
            </a:r>
          </a:p>
          <a:p>
            <a:pPr lvl="1"/>
            <a:r>
              <a:rPr lang="en-US" dirty="0"/>
              <a:t>Transform Tool</a:t>
            </a:r>
          </a:p>
        </p:txBody>
      </p:sp>
    </p:spTree>
    <p:extLst>
      <p:ext uri="{BB962C8B-B14F-4D97-AF65-F5344CB8AC3E}">
        <p14:creationId xmlns:p14="http://schemas.microsoft.com/office/powerpoint/2010/main" val="168718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C4C3-4C53-47BF-93B0-11AEE55C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&gt; Game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A1EDE-4A40-4082-99AD-CF2EDC0C1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Toolbar – Play Mode</a:t>
            </a:r>
          </a:p>
          <a:p>
            <a:pPr lvl="1"/>
            <a:r>
              <a:rPr lang="en-US" dirty="0"/>
              <a:t>Shows what screen will display for the running game</a:t>
            </a:r>
          </a:p>
          <a:p>
            <a:pPr lvl="1"/>
            <a:r>
              <a:rPr lang="en-US" dirty="0"/>
              <a:t>Uses Main Camera</a:t>
            </a:r>
          </a:p>
          <a:p>
            <a:pPr lvl="1"/>
            <a:r>
              <a:rPr lang="en-US" dirty="0"/>
              <a:t>Play</a:t>
            </a:r>
          </a:p>
          <a:p>
            <a:pPr lvl="1"/>
            <a:r>
              <a:rPr lang="en-US" dirty="0"/>
              <a:t>Pause</a:t>
            </a:r>
          </a:p>
          <a:p>
            <a:pPr lvl="1"/>
            <a:r>
              <a:rPr lang="en-US" dirty="0"/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115628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1265</Words>
  <Application>Microsoft Office PowerPoint</Application>
  <PresentationFormat>Widescreen</PresentationFormat>
  <Paragraphs>216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Lato</vt:lpstr>
      <vt:lpstr>Tw Cen MT</vt:lpstr>
      <vt:lpstr>Circuit</vt:lpstr>
      <vt:lpstr>PowerPoint Presentation</vt:lpstr>
      <vt:lpstr>PowerPoint Presentation</vt:lpstr>
      <vt:lpstr>UI &gt; Overview</vt:lpstr>
      <vt:lpstr>UI &gt; Overview</vt:lpstr>
      <vt:lpstr>UI &gt; Overview</vt:lpstr>
      <vt:lpstr>UI &gt; Hierarchy Window</vt:lpstr>
      <vt:lpstr>UI &gt; Scene View</vt:lpstr>
      <vt:lpstr>UI &gt; Scene View</vt:lpstr>
      <vt:lpstr>UI &gt; Game View</vt:lpstr>
      <vt:lpstr>UI &gt; Inspector Window</vt:lpstr>
      <vt:lpstr>UI &gt; Project Window</vt:lpstr>
      <vt:lpstr>UI &gt; Console WIndow</vt:lpstr>
      <vt:lpstr>Inheritance &gt; Parenting</vt:lpstr>
      <vt:lpstr>Inheritance &gt; Class Inheritance</vt:lpstr>
      <vt:lpstr>UI and Inheritance &gt; More Info</vt:lpstr>
      <vt:lpstr>Inputs &gt; Why Even Switch Systems?</vt:lpstr>
      <vt:lpstr>Inputs &gt; Why Even Switch Systems?</vt:lpstr>
      <vt:lpstr>Prefabs</vt:lpstr>
      <vt:lpstr>Cloning &gt; Overview</vt:lpstr>
      <vt:lpstr>Cloning &gt; Step 1</vt:lpstr>
      <vt:lpstr>Cloning &gt; Step 2</vt:lpstr>
      <vt:lpstr>Cloning &gt; Step 3</vt:lpstr>
      <vt:lpstr>Cloning &gt; Step 4</vt:lpstr>
      <vt:lpstr>Collisions &gt; Overview</vt:lpstr>
      <vt:lpstr>Collisions &gt; OnEnter()</vt:lpstr>
      <vt:lpstr>Collisions &gt; OnStay()</vt:lpstr>
      <vt:lpstr>Collisions &gt; OnExit()</vt:lpstr>
      <vt:lpstr>Collisions &gt; OnCollision() vs OnTrigger()</vt:lpstr>
      <vt:lpstr>Collisions &gt; OnCollision() vs OnTrigger()</vt:lpstr>
      <vt:lpstr>Collisions &gt; What Did you Collide With?</vt:lpstr>
      <vt:lpstr>Collisions &gt; What Did You Collide With?</vt:lpstr>
      <vt:lpstr>Collisions &gt; What Did You Collide With?</vt:lpstr>
      <vt:lpstr>Tilemaps</vt:lpstr>
      <vt:lpstr>UI Creation / Animation</vt:lpstr>
      <vt:lpstr>Combined Concepts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</dc:title>
  <dc:creator>Calkins, Chandler (calk9614@vandals.uidaho.edu)</dc:creator>
  <cp:lastModifiedBy>Calkins, Chandler (calk9614@vandals.uidaho.edu)</cp:lastModifiedBy>
  <cp:revision>134</cp:revision>
  <dcterms:created xsi:type="dcterms:W3CDTF">2021-09-13T20:36:40Z</dcterms:created>
  <dcterms:modified xsi:type="dcterms:W3CDTF">2021-09-13T22:41:53Z</dcterms:modified>
</cp:coreProperties>
</file>