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Book Antiqu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ookAntiqua-bold.fntdata"/><Relationship Id="rId10" Type="http://schemas.openxmlformats.org/officeDocument/2006/relationships/font" Target="fonts/BookAntiqua-regular.fntdata"/><Relationship Id="rId13" Type="http://schemas.openxmlformats.org/officeDocument/2006/relationships/font" Target="fonts/BookAntiqua-boldItalic.fntdata"/><Relationship Id="rId12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493775" y="3776471"/>
            <a:ext cx="719632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93775" y="5257800"/>
            <a:ext cx="7196328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65175" y="4267200"/>
            <a:ext cx="7612062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 rot="-185960">
            <a:off x="1779080" y="450465"/>
            <a:ext cx="5486400" cy="3626213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65175" y="5443537"/>
            <a:ext cx="7612062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8945" y="381000"/>
            <a:ext cx="3250359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36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08945" y="2084389"/>
            <a:ext cx="3250359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967425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sp>
        <p:nvSpPr>
          <p:cNvPr id="79" name="Shape 79"/>
          <p:cNvSpPr/>
          <p:nvPr>
            <p:ph idx="2" type="pic"/>
          </p:nvPr>
        </p:nvSpPr>
        <p:spPr>
          <a:xfrm rot="307655">
            <a:off x="4082873" y="3187732"/>
            <a:ext cx="4141139" cy="288137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sx="101000" rotWithShape="0" algn="t" dir="7200000" dist="25400" sy="1010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0" name="Shape 80"/>
          <p:cNvSpPr/>
          <p:nvPr>
            <p:ph idx="3" type="pic"/>
          </p:nvPr>
        </p:nvSpPr>
        <p:spPr>
          <a:xfrm rot="-185248">
            <a:off x="4623469" y="338031"/>
            <a:ext cx="4141140" cy="2881377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480189" y="355831"/>
            <a:ext cx="4182034" cy="76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5463428" y="2613772"/>
            <a:ext cx="5810250" cy="1497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848518" y="105569"/>
            <a:ext cx="5810250" cy="6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496889" y="3774328"/>
            <a:ext cx="719931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496887" y="5257800"/>
            <a:ext cx="7199312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7" name="Shape 27"/>
          <p:cNvSpPr/>
          <p:nvPr>
            <p:ph idx="2" type="pic"/>
          </p:nvPr>
        </p:nvSpPr>
        <p:spPr>
          <a:xfrm rot="504148">
            <a:off x="4493543" y="555043"/>
            <a:ext cx="4142460" cy="308539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7150" kx="110000" rotWithShape="0" algn="tl" dir="7560000" dist="37500" sy="98000" ky="110000">
              <a:srgbClr val="000000">
                <a:alpha val="20000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65175" y="2236693"/>
            <a:ext cx="761206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65175" y="3617258"/>
            <a:ext cx="76120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65175" y="2084388"/>
            <a:ext cx="3657600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39713" lvl="7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9713" lvl="8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719637" y="2084388"/>
            <a:ext cx="3657600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39713" lvl="7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9713" lvl="8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65174" y="1687511"/>
            <a:ext cx="36576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765174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52413" lvl="5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52413" lvl="6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52413" lvl="7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52413" lvl="8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719637" y="1687511"/>
            <a:ext cx="36576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719637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52413" lvl="5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52413" lvl="6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52413" lvl="7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52413" lvl="8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08945" y="381000"/>
            <a:ext cx="3250359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36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495800" y="381000"/>
            <a:ext cx="4149724" cy="588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08945" y="2084389"/>
            <a:ext cx="3250359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967425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0" y="3167133"/>
            <a:ext cx="7690104" cy="2079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GRAD STUDENT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0" y="5257800"/>
            <a:ext cx="9144000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Author: Nilesh Balasaheb Pharate, Nikita Kothari, Caleb Fung, Chris Wang, Holly Kwan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TOEFL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65175" y="2070846"/>
            <a:ext cx="7612064" cy="441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For international students from all over the world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Evaluate the ability to use English at the university level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Speaking: Score Range(0-4 points converted to 0-30 scale)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Weak(0-9), Limited(10-17), Fair(18-25), Good(26-30) 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Reading: Score Range(0-30 points)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Low(0-14), Intermediate(15-21), High(22-30)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Writing: Score Range(0-5 points converted to 0-30 scale)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Limited(1-16), Fair(17-23), Good(24-30)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Listening: Score Range(0-30 points)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Low(0-14), Intermediate(15-21), High(22-30)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buClr>
                <a:schemeClr val="lt1"/>
              </a:buClr>
              <a:buSzPct val="101750"/>
              <a:buFont typeface="Noto Sans Symbols"/>
              <a:buNone/>
            </a:pPr>
            <a:r>
              <a:t/>
            </a:r>
            <a:endParaRPr b="0" i="0" sz="2035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GRE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Verbal Reasoning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Score Scale(130-170), in 1 point increments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Quantitative Reasoning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Score Scale(130-170), in 1 point increments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Analytical Writing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Score Scale(0-6), in 1/2 point increments</a:t>
            </a:r>
          </a:p>
          <a:p>
            <a:pPr indent="-3429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Other Factors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Work Experience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Cost</a:t>
            </a:r>
          </a:p>
          <a:p>
            <a:pPr indent="-342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Subjects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	Questions</a:t>
            </a:r>
          </a:p>
        </p:txBody>
      </p:sp>
      <p:pic>
        <p:nvPicPr>
          <p:cNvPr descr="j0315598.jpg"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480" l="0" r="0" t="11481"/>
          <a:stretch/>
        </p:blipFill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bitat">
  <a:themeElements>
    <a:clrScheme name="Habitat">
      <a:dk1>
        <a:srgbClr val="000000"/>
      </a:dk1>
      <a:lt1>
        <a:srgbClr val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