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Oswald"/>
      <p:regular r:id="rId20"/>
      <p:bold r:id="rId21"/>
    </p:embeddedFont>
    <p:embeddedFont>
      <p:font typeface="Barlow"/>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9D9CD6-B347-4CCF-AF1E-BCD05BB5505D}">
  <a:tblStyle styleId="{0D9D9CD6-B347-4CCF-AF1E-BCD05BB5505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D4A34AD-3377-41C6-AE40-9027F66A4E9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22" Type="http://schemas.openxmlformats.org/officeDocument/2006/relationships/font" Target="fonts/Barlow-regular.fntdata"/><Relationship Id="rId21" Type="http://schemas.openxmlformats.org/officeDocument/2006/relationships/font" Target="fonts/Oswald-bold.fntdata"/><Relationship Id="rId24" Type="http://schemas.openxmlformats.org/officeDocument/2006/relationships/font" Target="fonts/Barlow-italic.fntdata"/><Relationship Id="rId23" Type="http://schemas.openxmlformats.org/officeDocument/2006/relationships/font" Target="fonts/Barl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Barlow-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om.me/toddler/29232-how-not-hate-your-vacation-small-children/" TargetMode="External"/><Relationship Id="rId3" Type="http://schemas.openxmlformats.org/officeDocument/2006/relationships/hyperlink" Target="https://www.huffpost.com/entry/10-reasons-why-family-vac_n_10112430?guccounter=1"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15fabd1af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15fabd1af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1500"/>
              </a:spcBef>
              <a:spcAft>
                <a:spcPts val="0"/>
              </a:spcAft>
              <a:buNone/>
            </a:pPr>
            <a:r>
              <a:rPr lang="en" sz="1000">
                <a:solidFill>
                  <a:srgbClr val="2A2A2A"/>
                </a:solidFill>
              </a:rPr>
              <a:t>Imagine…..Where are we going? What is it? When will we arrive?</a:t>
            </a:r>
            <a:endParaRPr sz="1000">
              <a:solidFill>
                <a:srgbClr val="2A2A2A"/>
              </a:solidFill>
            </a:endParaRPr>
          </a:p>
          <a:p>
            <a:pPr indent="0" lvl="0" marL="0" rtl="0" algn="l">
              <a:lnSpc>
                <a:spcPct val="160000"/>
              </a:lnSpc>
              <a:spcBef>
                <a:spcPts val="1500"/>
              </a:spcBef>
              <a:spcAft>
                <a:spcPts val="0"/>
              </a:spcAft>
              <a:buClr>
                <a:schemeClr val="dk1"/>
              </a:buClr>
              <a:buSzPts val="1100"/>
              <a:buFont typeface="Arial"/>
              <a:buNone/>
            </a:pPr>
            <a:r>
              <a:rPr lang="en" sz="1000">
                <a:solidFill>
                  <a:srgbClr val="2A2A2A"/>
                </a:solidFill>
              </a:rPr>
              <a:t>A parent can never </a:t>
            </a:r>
            <a:r>
              <a:rPr i="1" lang="en" sz="1000">
                <a:solidFill>
                  <a:srgbClr val="2A2A2A"/>
                </a:solidFill>
              </a:rPr>
              <a:t>really</a:t>
            </a:r>
            <a:r>
              <a:rPr lang="en" sz="1000">
                <a:solidFill>
                  <a:srgbClr val="2A2A2A"/>
                </a:solidFill>
              </a:rPr>
              <a:t> be on vacation kids.</a:t>
            </a:r>
            <a:endParaRPr sz="1000">
              <a:solidFill>
                <a:srgbClr val="2A2A2A"/>
              </a:solidFill>
            </a:endParaRPr>
          </a:p>
          <a:p>
            <a:pPr indent="0" lvl="0" marL="0" rtl="0" algn="l">
              <a:lnSpc>
                <a:spcPct val="160000"/>
              </a:lnSpc>
              <a:spcBef>
                <a:spcPts val="1500"/>
              </a:spcBef>
              <a:spcAft>
                <a:spcPts val="0"/>
              </a:spcAft>
              <a:buNone/>
            </a:pPr>
            <a:r>
              <a:rPr lang="en" sz="1000">
                <a:solidFill>
                  <a:srgbClr val="2A2A2A"/>
                </a:solidFill>
              </a:rPr>
              <a:t>"Going on vacation" generally implies taking a break from the hustle and bustle of everyday life. Yet, little ones do not pause their hustling and bustling when they're on vacation. They still poop their pants, wipe boogers on their parents' sleeves and grind goldfish crackers into every crevice they can find. Even at the beach. Even in hotel rooms. </a:t>
            </a:r>
            <a:r>
              <a:rPr i="1" lang="en" sz="1000">
                <a:solidFill>
                  <a:srgbClr val="2A2A2A"/>
                </a:solidFill>
              </a:rPr>
              <a:t>Even at the most magical place on Earth</a:t>
            </a:r>
            <a:r>
              <a:rPr lang="en" sz="1000">
                <a:solidFill>
                  <a:srgbClr val="2A2A2A"/>
                </a:solidFill>
              </a:rPr>
              <a:t>.</a:t>
            </a:r>
            <a:endParaRPr sz="1000">
              <a:solidFill>
                <a:srgbClr val="2A2A2A"/>
              </a:solidFill>
            </a:endParaRPr>
          </a:p>
          <a:p>
            <a:pPr indent="0" lvl="0" marL="0" rtl="0" algn="l">
              <a:lnSpc>
                <a:spcPct val="160000"/>
              </a:lnSpc>
              <a:spcBef>
                <a:spcPts val="1500"/>
              </a:spcBef>
              <a:spcAft>
                <a:spcPts val="0"/>
              </a:spcAft>
              <a:buNone/>
            </a:pPr>
            <a:r>
              <a:rPr lang="en" u="sng">
                <a:solidFill>
                  <a:schemeClr val="hlink"/>
                </a:solidFill>
                <a:hlinkClick r:id="rId2"/>
              </a:rPr>
              <a:t>https://mom.me/toddler/29232-how-not-hate-your-vacation-small-children/</a:t>
            </a:r>
            <a:endParaRPr sz="1000">
              <a:solidFill>
                <a:srgbClr val="2A2A2A"/>
              </a:solidFill>
            </a:endParaRPr>
          </a:p>
          <a:p>
            <a:pPr indent="0" lvl="0" marL="0" rtl="0" algn="l">
              <a:lnSpc>
                <a:spcPct val="160000"/>
              </a:lnSpc>
              <a:spcBef>
                <a:spcPts val="1500"/>
              </a:spcBef>
              <a:spcAft>
                <a:spcPts val="0"/>
              </a:spcAft>
              <a:buNone/>
            </a:pPr>
            <a:r>
              <a:rPr lang="en" u="sng">
                <a:solidFill>
                  <a:schemeClr val="hlink"/>
                </a:solidFill>
                <a:hlinkClick r:id="rId3"/>
              </a:rPr>
              <a:t>https://www.huffpost.com/entry/10-reasons-why-family-vac_n_10112430?guccounter=1</a:t>
            </a:r>
            <a:endParaRPr sz="1000">
              <a:solidFill>
                <a:srgbClr val="2A2A2A"/>
              </a:solidFill>
            </a:endParaRPr>
          </a:p>
          <a:p>
            <a:pPr indent="0" lvl="0" marL="0" rtl="0" algn="l">
              <a:lnSpc>
                <a:spcPct val="160000"/>
              </a:lnSpc>
              <a:spcBef>
                <a:spcPts val="1500"/>
              </a:spcBef>
              <a:spcAft>
                <a:spcPts val="0"/>
              </a:spcAft>
              <a:buClr>
                <a:schemeClr val="dk1"/>
              </a:buClr>
              <a:buSzPts val="1100"/>
              <a:buFont typeface="Arial"/>
              <a:buNone/>
            </a:pPr>
            <a:r>
              <a:t/>
            </a:r>
            <a:endParaRPr sz="1000">
              <a:solidFill>
                <a:srgbClr val="2A2A2A"/>
              </a:solidFill>
            </a:endParaRPr>
          </a:p>
          <a:p>
            <a:pPr indent="0" lvl="0" marL="0" rtl="0" algn="l">
              <a:spcBef>
                <a:spcPts val="4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758ee13c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7758ee13cd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758ee13c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758ee13c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758ee13c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7758ee13cd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758ee13c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7758ee13cd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758ee13c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758ee13c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758ee13c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758ee13c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758ee13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7758ee13cd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758ee13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7758ee13c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758ee13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7758ee13c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758ee13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7758ee13cd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758ee13c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7758ee13cd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rot="3469123">
            <a:off x="-975717" y="-267534"/>
            <a:ext cx="2869322" cy="630914"/>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4988725" y="0"/>
            <a:ext cx="8504400" cy="16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sz="1900">
                <a:solidFill>
                  <a:srgbClr val="FFFFFF"/>
                </a:solidFill>
                <a:latin typeface="Oswald"/>
                <a:ea typeface="Oswald"/>
                <a:cs typeface="Oswald"/>
                <a:sym typeface="Oswald"/>
              </a:rPr>
              <a:t>IEDA 3230 presentation</a:t>
            </a:r>
            <a:endParaRPr sz="19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400"/>
              <a:buFont typeface="Arial"/>
              <a:buNone/>
            </a:pPr>
            <a:r>
              <a:rPr lang="en" sz="1900">
                <a:solidFill>
                  <a:srgbClr val="FFFFFF"/>
                </a:solidFill>
                <a:latin typeface="Oswald"/>
                <a:ea typeface="Oswald"/>
                <a:cs typeface="Oswald"/>
                <a:sym typeface="Oswald"/>
              </a:rPr>
              <a:t>The Trilemma of Iniesta</a:t>
            </a:r>
            <a:endParaRPr sz="19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400"/>
              <a:buFont typeface="Arial"/>
              <a:buNone/>
            </a:pPr>
            <a:r>
              <a:t/>
            </a:r>
            <a:endParaRPr sz="19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400"/>
              <a:buFont typeface="Arial"/>
              <a:buNone/>
            </a:pPr>
            <a:r>
              <a:rPr lang="en" sz="1900">
                <a:solidFill>
                  <a:srgbClr val="FFFFFF"/>
                </a:solidFill>
                <a:latin typeface="Oswald"/>
                <a:ea typeface="Oswald"/>
                <a:cs typeface="Oswald"/>
                <a:sym typeface="Oswald"/>
              </a:rPr>
              <a:t>LEUNG, Hiu Man, NG, Wing Lam , TSE, Kai Yat</a:t>
            </a:r>
            <a:endParaRPr b="0" i="0" sz="1900" u="none" cap="none" strike="noStrike">
              <a:solidFill>
                <a:srgbClr val="FFFFFF"/>
              </a:solidFill>
              <a:latin typeface="Oswald"/>
              <a:ea typeface="Oswald"/>
              <a:cs typeface="Oswald"/>
              <a:sym typeface="Oswald"/>
            </a:endParaRPr>
          </a:p>
        </p:txBody>
      </p:sp>
      <p:sp>
        <p:nvSpPr>
          <p:cNvPr id="56" name="Google Shape;56;p13"/>
          <p:cNvSpPr/>
          <p:nvPr/>
        </p:nvSpPr>
        <p:spPr>
          <a:xfrm rot="3469123">
            <a:off x="-785660" y="-587657"/>
            <a:ext cx="2869322" cy="181865"/>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rot="3469123">
            <a:off x="-1518185" y="76543"/>
            <a:ext cx="2869322" cy="181865"/>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3469123">
            <a:off x="-219791" y="-645961"/>
            <a:ext cx="2869322" cy="298476"/>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3469123">
            <a:off x="-1870610" y="-43007"/>
            <a:ext cx="2869322" cy="181865"/>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txBox="1"/>
          <p:nvPr/>
        </p:nvSpPr>
        <p:spPr>
          <a:xfrm>
            <a:off x="380121" y="178585"/>
            <a:ext cx="6516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lang="en" sz="2000">
                <a:latin typeface="Oswald"/>
                <a:ea typeface="Oswald"/>
                <a:cs typeface="Oswald"/>
                <a:sym typeface="Oswald"/>
              </a:rPr>
              <a:t>Pathway 3- football player + football manager</a:t>
            </a:r>
            <a:endParaRPr sz="2000">
              <a:latin typeface="Oswald"/>
              <a:ea typeface="Oswald"/>
              <a:cs typeface="Oswald"/>
              <a:sym typeface="Oswald"/>
            </a:endParaRPr>
          </a:p>
          <a:p>
            <a:pPr indent="0" lvl="0" marL="0" marR="0" rtl="0" algn="l">
              <a:lnSpc>
                <a:spcPct val="100000"/>
              </a:lnSpc>
              <a:spcBef>
                <a:spcPts val="0"/>
              </a:spcBef>
              <a:spcAft>
                <a:spcPts val="0"/>
              </a:spcAft>
              <a:buClr>
                <a:srgbClr val="000000"/>
              </a:buClr>
              <a:buSzPts val="500"/>
              <a:buFont typeface="Calibri"/>
              <a:buNone/>
            </a:pPr>
            <a:r>
              <a:t/>
            </a:r>
            <a:endParaRPr sz="2000">
              <a:latin typeface="Oswald"/>
              <a:ea typeface="Oswald"/>
              <a:cs typeface="Oswald"/>
              <a:sym typeface="Oswald"/>
            </a:endParaRPr>
          </a:p>
        </p:txBody>
      </p:sp>
      <p:graphicFrame>
        <p:nvGraphicFramePr>
          <p:cNvPr id="123" name="Google Shape;123;p22"/>
          <p:cNvGraphicFramePr/>
          <p:nvPr/>
        </p:nvGraphicFramePr>
        <p:xfrm>
          <a:off x="380125" y="624400"/>
          <a:ext cx="3000000" cy="3000000"/>
        </p:xfrm>
        <a:graphic>
          <a:graphicData uri="http://schemas.openxmlformats.org/drawingml/2006/table">
            <a:tbl>
              <a:tblPr>
                <a:noFill/>
                <a:tableStyleId>{1D4A34AD-3377-41C6-AE40-9027F66A4E9C}</a:tableStyleId>
              </a:tblPr>
              <a:tblGrid>
                <a:gridCol w="2055125"/>
                <a:gridCol w="2468450"/>
                <a:gridCol w="1992425"/>
                <a:gridCol w="1704500"/>
              </a:tblGrid>
              <a:tr h="310150">
                <a:tc>
                  <a:txBody>
                    <a:bodyPr/>
                    <a:lstStyle/>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Football Manager</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Football player</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T</a:t>
                      </a:r>
                      <a:r>
                        <a:rPr lang="en" sz="1800">
                          <a:solidFill>
                            <a:srgbClr val="434343"/>
                          </a:solidFill>
                          <a:latin typeface="Barlow"/>
                          <a:ea typeface="Barlow"/>
                          <a:cs typeface="Barlow"/>
                          <a:sym typeface="Barlow"/>
                        </a:rPr>
                        <a:t>otal</a:t>
                      </a:r>
                      <a:endParaRPr sz="1800">
                        <a:solidFill>
                          <a:srgbClr val="434343"/>
                        </a:solidFill>
                        <a:latin typeface="Barlow"/>
                        <a:ea typeface="Barlow"/>
                        <a:cs typeface="Barlow"/>
                        <a:sym typeface="Barlow"/>
                      </a:endParaRPr>
                    </a:p>
                  </a:txBody>
                  <a:tcPr marT="91425" marB="91425" marR="91425" marL="91425"/>
                </a:tc>
              </a:tr>
              <a:tr h="63025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Current income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 €3,000,000</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rPr lang="en" sz="1500">
                          <a:solidFill>
                            <a:srgbClr val="434343"/>
                          </a:solidFill>
                          <a:latin typeface="Barlow"/>
                          <a:ea typeface="Barlow"/>
                          <a:cs typeface="Barlow"/>
                          <a:sym typeface="Barlow"/>
                        </a:rPr>
                        <a:t>(after 20 years’ experience)</a:t>
                      </a:r>
                      <a:endParaRPr sz="1500">
                        <a:solidFill>
                          <a:srgbClr val="434343"/>
                        </a:solidFill>
                        <a:latin typeface="Barlow"/>
                        <a:ea typeface="Barlow"/>
                        <a:cs typeface="Barlow"/>
                        <a:sym typeface="Barlow"/>
                      </a:endParaRPr>
                    </a:p>
                  </a:txBody>
                  <a:tcPr marT="91425" marB="91425" marR="91425" marL="91425"/>
                </a:tc>
                <a:tc>
                  <a:txBody>
                    <a:bodyPr/>
                    <a:lstStyle/>
                    <a:p>
                      <a:pPr indent="0" lvl="0" marL="0" rtl="0" algn="ctr">
                        <a:spcBef>
                          <a:spcPts val="600"/>
                        </a:spcBef>
                        <a:spcAft>
                          <a:spcPts val="0"/>
                        </a:spcAft>
                        <a:buClr>
                          <a:schemeClr val="dk1"/>
                        </a:buClr>
                        <a:buSzPts val="1100"/>
                        <a:buFont typeface="Arial"/>
                        <a:buNone/>
                      </a:pPr>
                      <a:r>
                        <a:rPr lang="en" sz="1800">
                          <a:solidFill>
                            <a:srgbClr val="434343"/>
                          </a:solidFill>
                          <a:latin typeface="Barlow"/>
                          <a:ea typeface="Barlow"/>
                          <a:cs typeface="Barlow"/>
                          <a:sym typeface="Barlow"/>
                        </a:rPr>
                        <a:t>€30,000,000</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63025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Increasing rate due to experience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5.178%</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c rowSpan="2">
                  <a:txBody>
                    <a:bodyPr/>
                    <a:lstStyle/>
                    <a:p>
                      <a:pPr indent="0" lvl="0" marL="0" rtl="0" algn="ctr">
                        <a:spcBef>
                          <a:spcPts val="600"/>
                        </a:spcBef>
                        <a:spcAft>
                          <a:spcPts val="0"/>
                        </a:spcAft>
                        <a:buNone/>
                      </a:pPr>
                      <a:r>
                        <a:rPr lang="en" sz="1800">
                          <a:solidFill>
                            <a:srgbClr val="434343"/>
                          </a:solidFill>
                          <a:latin typeface="Barlow"/>
                          <a:ea typeface="Barlow"/>
                          <a:cs typeface="Barlow"/>
                          <a:sym typeface="Barlow"/>
                        </a:rPr>
                        <a:t>22%</a:t>
                      </a:r>
                      <a:endParaRPr sz="1800">
                        <a:solidFill>
                          <a:srgbClr val="434343"/>
                        </a:solidFill>
                        <a:latin typeface="Barlow"/>
                        <a:ea typeface="Barlow"/>
                        <a:cs typeface="Barlow"/>
                        <a:sym typeface="Barlow"/>
                      </a:endParaRPr>
                    </a:p>
                    <a:p>
                      <a:pPr indent="0" lvl="0" marL="0" rtl="0" algn="ctr">
                        <a:spcBef>
                          <a:spcPts val="600"/>
                        </a:spcBef>
                        <a:spcAft>
                          <a:spcPts val="0"/>
                        </a:spcAft>
                        <a:buNone/>
                      </a:pPr>
                      <a:r>
                        <a:rPr lang="en" sz="1500">
                          <a:solidFill>
                            <a:srgbClr val="434343"/>
                          </a:solidFill>
                          <a:latin typeface="Barlow"/>
                          <a:ea typeface="Barlow"/>
                          <a:cs typeface="Barlow"/>
                          <a:sym typeface="Barlow"/>
                        </a:rPr>
                        <a:t>(geometric gradient)</a:t>
                      </a:r>
                      <a:endParaRPr sz="15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71855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Increasing rate due to time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2.0791%</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c vMerge="1"/>
                <a:tc>
                  <a:txBody>
                    <a:bodyPr/>
                    <a:lstStyle/>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51435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Sum of present worth</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€68821910</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c>
                  <a:txBody>
                    <a:bodyPr/>
                    <a:lstStyle/>
                    <a:p>
                      <a:pPr indent="0" lvl="0" marL="0" rtl="0" algn="ctr">
                        <a:spcBef>
                          <a:spcPts val="600"/>
                        </a:spcBef>
                        <a:spcAft>
                          <a:spcPts val="0"/>
                        </a:spcAft>
                        <a:buClr>
                          <a:schemeClr val="dk1"/>
                        </a:buClr>
                        <a:buSzPts val="1100"/>
                        <a:buFont typeface="Arial"/>
                        <a:buNone/>
                      </a:pPr>
                      <a:r>
                        <a:rPr lang="en" sz="1800">
                          <a:solidFill>
                            <a:srgbClr val="434343"/>
                          </a:solidFill>
                          <a:latin typeface="Barlow"/>
                          <a:ea typeface="Barlow"/>
                          <a:cs typeface="Barlow"/>
                          <a:sym typeface="Barlow"/>
                        </a:rPr>
                        <a:t>€266,710,000</a:t>
                      </a:r>
                      <a:endParaRPr sz="1800">
                        <a:solidFill>
                          <a:srgbClr val="434343"/>
                        </a:solidFill>
                        <a:latin typeface="Barlow"/>
                        <a:ea typeface="Barlow"/>
                        <a:cs typeface="Barlow"/>
                        <a:sym typeface="Barlow"/>
                      </a:endParaRPr>
                    </a:p>
                  </a:txBody>
                  <a:tcPr marT="91425" marB="91425" marR="91425" marL="91425"/>
                </a:tc>
                <a:tc>
                  <a:txBody>
                    <a:bodyPr/>
                    <a:lstStyle/>
                    <a:p>
                      <a:pPr indent="0" lvl="0" marL="0" rtl="0" algn="ctr">
                        <a:spcBef>
                          <a:spcPts val="600"/>
                        </a:spcBef>
                        <a:spcAft>
                          <a:spcPts val="0"/>
                        </a:spcAft>
                        <a:buClr>
                          <a:schemeClr val="dk1"/>
                        </a:buClr>
                        <a:buSzPts val="1100"/>
                        <a:buFont typeface="Arial"/>
                        <a:buNone/>
                      </a:pPr>
                      <a:r>
                        <a:rPr lang="en" sz="1800">
                          <a:solidFill>
                            <a:srgbClr val="FF9900"/>
                          </a:solidFill>
                          <a:latin typeface="Barlow"/>
                          <a:ea typeface="Barlow"/>
                          <a:cs typeface="Barlow"/>
                          <a:sym typeface="Barlow"/>
                        </a:rPr>
                        <a:t>€335,531,910</a:t>
                      </a:r>
                      <a:endParaRPr sz="1800">
                        <a:solidFill>
                          <a:srgbClr val="FF9900"/>
                        </a:solidFill>
                        <a:latin typeface="Barlow"/>
                        <a:ea typeface="Barlow"/>
                        <a:cs typeface="Barlow"/>
                        <a:sym typeface="Barlow"/>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graphicFrame>
        <p:nvGraphicFramePr>
          <p:cNvPr id="129" name="Google Shape;129;p23"/>
          <p:cNvGraphicFramePr/>
          <p:nvPr/>
        </p:nvGraphicFramePr>
        <p:xfrm>
          <a:off x="735975" y="1117500"/>
          <a:ext cx="3000000" cy="3000000"/>
        </p:xfrm>
        <a:graphic>
          <a:graphicData uri="http://schemas.openxmlformats.org/drawingml/2006/table">
            <a:tbl>
              <a:tblPr>
                <a:noFill/>
                <a:tableStyleId>{1D4A34AD-3377-41C6-AE40-9027F66A4E9C}</a:tableStyleId>
              </a:tblPr>
              <a:tblGrid>
                <a:gridCol w="1426525"/>
                <a:gridCol w="1992800"/>
                <a:gridCol w="2109425"/>
                <a:gridCol w="2235175"/>
              </a:tblGrid>
              <a:tr h="381000">
                <a:tc>
                  <a:txBody>
                    <a:bodyPr/>
                    <a:lstStyle/>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Pathway 1 (Biologist)</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Pathway 2 </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(Football player+Biologist)</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Pathway 3</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(Football player+Football manager)</a:t>
                      </a:r>
                      <a:endParaRPr sz="1800">
                        <a:solidFill>
                          <a:srgbClr val="434343"/>
                        </a:solidFill>
                        <a:latin typeface="Barlow"/>
                        <a:ea typeface="Barlow"/>
                        <a:cs typeface="Barlow"/>
                        <a:sym typeface="Barlow"/>
                      </a:endParaRPr>
                    </a:p>
                  </a:txBody>
                  <a:tcPr marT="91425" marB="91425" marR="91425" marL="91425"/>
                </a:tc>
              </a:tr>
              <a:tr h="38100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Present worth</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€7,083,707</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€269,245,265</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€335,531,910</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38100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Ranking (1 Most 3 least)</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3</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2</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1</a:t>
                      </a:r>
                      <a:endParaRPr sz="1800">
                        <a:solidFill>
                          <a:srgbClr val="434343"/>
                        </a:solidFill>
                        <a:latin typeface="Barlow"/>
                        <a:ea typeface="Barlow"/>
                        <a:cs typeface="Barlow"/>
                        <a:sym typeface="Barlow"/>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4"/>
          <p:cNvSpPr txBox="1"/>
          <p:nvPr/>
        </p:nvSpPr>
        <p:spPr>
          <a:xfrm>
            <a:off x="380121" y="178585"/>
            <a:ext cx="6516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lang="en" sz="2000">
                <a:latin typeface="Oswald"/>
                <a:ea typeface="Oswald"/>
                <a:cs typeface="Oswald"/>
                <a:sym typeface="Oswald"/>
              </a:rPr>
              <a:t>Conclusion</a:t>
            </a:r>
            <a:endParaRPr sz="2000">
              <a:latin typeface="Oswald"/>
              <a:ea typeface="Oswald"/>
              <a:cs typeface="Oswald"/>
              <a:sym typeface="Oswald"/>
            </a:endParaRPr>
          </a:p>
          <a:p>
            <a:pPr indent="0" lvl="0" marL="0" marR="0" rtl="0" algn="l">
              <a:lnSpc>
                <a:spcPct val="100000"/>
              </a:lnSpc>
              <a:spcBef>
                <a:spcPts val="0"/>
              </a:spcBef>
              <a:spcAft>
                <a:spcPts val="0"/>
              </a:spcAft>
              <a:buClr>
                <a:srgbClr val="000000"/>
              </a:buClr>
              <a:buSzPts val="500"/>
              <a:buFont typeface="Calibri"/>
              <a:buNone/>
            </a:pPr>
            <a:r>
              <a:t/>
            </a:r>
            <a:endParaRPr sz="2000">
              <a:latin typeface="Oswald"/>
              <a:ea typeface="Oswald"/>
              <a:cs typeface="Oswald"/>
              <a:sym typeface="Oswald"/>
            </a:endParaRPr>
          </a:p>
        </p:txBody>
      </p:sp>
      <p:sp>
        <p:nvSpPr>
          <p:cNvPr id="136" name="Google Shape;136;p24"/>
          <p:cNvSpPr txBox="1"/>
          <p:nvPr/>
        </p:nvSpPr>
        <p:spPr>
          <a:xfrm>
            <a:off x="383325" y="950275"/>
            <a:ext cx="8394600" cy="389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solidFill>
                  <a:srgbClr val="434343"/>
                </a:solidFill>
                <a:latin typeface="Barlow"/>
                <a:ea typeface="Barlow"/>
                <a:cs typeface="Barlow"/>
                <a:sym typeface="Barlow"/>
              </a:rPr>
              <a:t>1.	For the early years, he made a good choice on being a football player</a:t>
            </a:r>
            <a:endParaRPr sz="1800">
              <a:solidFill>
                <a:srgbClr val="434343"/>
              </a:solidFill>
              <a:latin typeface="Barlow"/>
              <a:ea typeface="Barlow"/>
              <a:cs typeface="Barlow"/>
              <a:sym typeface="Barlow"/>
            </a:endParaRPr>
          </a:p>
          <a:p>
            <a:pPr indent="0" lvl="0" marL="0" marR="0" rtl="0" algn="l">
              <a:lnSpc>
                <a:spcPct val="100000"/>
              </a:lnSpc>
              <a:spcBef>
                <a:spcPts val="600"/>
              </a:spcBef>
              <a:spcAft>
                <a:spcPts val="0"/>
              </a:spcAft>
              <a:buNone/>
            </a:pPr>
            <a:r>
              <a:rPr lang="en" sz="1800">
                <a:solidFill>
                  <a:srgbClr val="434343"/>
                </a:solidFill>
                <a:latin typeface="Barlow"/>
                <a:ea typeface="Barlow"/>
                <a:cs typeface="Barlow"/>
                <a:sym typeface="Barlow"/>
              </a:rPr>
              <a:t>2.	For the late times, he should be a football manager instead of being a biologist.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5"/>
          <p:cNvSpPr txBox="1"/>
          <p:nvPr/>
        </p:nvSpPr>
        <p:spPr>
          <a:xfrm>
            <a:off x="383325" y="950275"/>
            <a:ext cx="8394600" cy="38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600">
                <a:solidFill>
                  <a:srgbClr val="FFB000"/>
                </a:solidFill>
                <a:latin typeface="Barlow"/>
                <a:ea typeface="Barlow"/>
                <a:cs typeface="Barlow"/>
                <a:sym typeface="Barlow"/>
              </a:rPr>
              <a:t>Q&amp;A</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Andres Iniesta?</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434343"/>
              </a:buClr>
              <a:buSzPts val="1800"/>
              <a:buFont typeface="Barlow"/>
              <a:buChar char="●"/>
            </a:pPr>
            <a:r>
              <a:rPr lang="en">
                <a:solidFill>
                  <a:srgbClr val="434343"/>
                </a:solidFill>
                <a:latin typeface="Barlow"/>
                <a:ea typeface="Barlow"/>
                <a:cs typeface="Barlow"/>
                <a:sym typeface="Barlow"/>
              </a:rPr>
              <a:t>Spanish footballer</a:t>
            </a:r>
            <a:endParaRPr>
              <a:solidFill>
                <a:srgbClr val="434343"/>
              </a:solidFill>
              <a:latin typeface="Barlow"/>
              <a:ea typeface="Barlow"/>
              <a:cs typeface="Barlow"/>
              <a:sym typeface="Barlow"/>
            </a:endParaRPr>
          </a:p>
          <a:p>
            <a:pPr indent="-342900" lvl="0" marL="457200" rtl="0" algn="l">
              <a:lnSpc>
                <a:spcPct val="115000"/>
              </a:lnSpc>
              <a:spcBef>
                <a:spcPts val="0"/>
              </a:spcBef>
              <a:spcAft>
                <a:spcPts val="0"/>
              </a:spcAft>
              <a:buClr>
                <a:srgbClr val="434343"/>
              </a:buClr>
              <a:buSzPts val="1800"/>
              <a:buFont typeface="Barlow"/>
              <a:buChar char="●"/>
            </a:pPr>
            <a:r>
              <a:rPr lang="en">
                <a:solidFill>
                  <a:srgbClr val="434343"/>
                </a:solidFill>
                <a:latin typeface="Barlow"/>
                <a:ea typeface="Barlow"/>
                <a:cs typeface="Barlow"/>
                <a:sym typeface="Barlow"/>
              </a:rPr>
              <a:t>Born in 1984 (currently 35)</a:t>
            </a:r>
            <a:endParaRPr>
              <a:solidFill>
                <a:srgbClr val="434343"/>
              </a:solidFill>
              <a:latin typeface="Barlow"/>
              <a:ea typeface="Barlow"/>
              <a:cs typeface="Barlow"/>
              <a:sym typeface="Barlow"/>
            </a:endParaRPr>
          </a:p>
          <a:p>
            <a:pPr indent="-342900" lvl="0" marL="457200" rtl="0" algn="l">
              <a:lnSpc>
                <a:spcPct val="115000"/>
              </a:lnSpc>
              <a:spcBef>
                <a:spcPts val="0"/>
              </a:spcBef>
              <a:spcAft>
                <a:spcPts val="0"/>
              </a:spcAft>
              <a:buClr>
                <a:srgbClr val="434343"/>
              </a:buClr>
              <a:buSzPts val="1800"/>
              <a:buFont typeface="Barlow"/>
              <a:buChar char="●"/>
            </a:pPr>
            <a:r>
              <a:rPr lang="en">
                <a:solidFill>
                  <a:srgbClr val="434343"/>
                </a:solidFill>
                <a:latin typeface="Barlow"/>
                <a:ea typeface="Barlow"/>
                <a:cs typeface="Barlow"/>
                <a:sym typeface="Barlow"/>
              </a:rPr>
              <a:t>In 2001, started senior football career at Barcelona (aged 17)</a:t>
            </a:r>
            <a:endParaRPr>
              <a:solidFill>
                <a:srgbClr val="434343"/>
              </a:solidFill>
              <a:latin typeface="Barlow"/>
              <a:ea typeface="Barlow"/>
              <a:cs typeface="Barlow"/>
              <a:sym typeface="Barlow"/>
            </a:endParaRPr>
          </a:p>
          <a:p>
            <a:pPr indent="-342900" lvl="0" marL="457200" rtl="0" algn="l">
              <a:lnSpc>
                <a:spcPct val="115000"/>
              </a:lnSpc>
              <a:spcBef>
                <a:spcPts val="0"/>
              </a:spcBef>
              <a:spcAft>
                <a:spcPts val="0"/>
              </a:spcAft>
              <a:buClr>
                <a:srgbClr val="434343"/>
              </a:buClr>
              <a:buSzPts val="1800"/>
              <a:buFont typeface="Barlow"/>
              <a:buChar char="●"/>
            </a:pPr>
            <a:r>
              <a:rPr lang="en">
                <a:solidFill>
                  <a:srgbClr val="434343"/>
                </a:solidFill>
                <a:latin typeface="Barlow"/>
                <a:ea typeface="Barlow"/>
                <a:cs typeface="Barlow"/>
                <a:sym typeface="Barlow"/>
              </a:rPr>
              <a:t>In 2018, signed for Japanese club Vissel Kobe  -&gt; contract expires by the end of 2021</a:t>
            </a:r>
            <a:endParaRPr>
              <a:solidFill>
                <a:srgbClr val="434343"/>
              </a:solidFill>
              <a:latin typeface="Barlow"/>
              <a:ea typeface="Barlow"/>
              <a:cs typeface="Barlow"/>
              <a:sym typeface="Barlow"/>
            </a:endParaRPr>
          </a:p>
          <a:p>
            <a:pPr indent="-342900" lvl="0" marL="457200" rtl="0" algn="l">
              <a:lnSpc>
                <a:spcPct val="115000"/>
              </a:lnSpc>
              <a:spcBef>
                <a:spcPts val="0"/>
              </a:spcBef>
              <a:spcAft>
                <a:spcPts val="0"/>
              </a:spcAft>
              <a:buClr>
                <a:srgbClr val="434343"/>
              </a:buClr>
              <a:buSzPts val="1800"/>
              <a:buFont typeface="Barlow"/>
              <a:buChar char="●"/>
            </a:pPr>
            <a:r>
              <a:rPr lang="en">
                <a:solidFill>
                  <a:srgbClr val="434343"/>
                </a:solidFill>
                <a:latin typeface="Barlow"/>
                <a:ea typeface="Barlow"/>
                <a:cs typeface="Barlow"/>
                <a:sym typeface="Barlow"/>
              </a:rPr>
              <a:t>Currently holds two degrees from Ramon Llull University, Spain: one in biology and one in sports science</a:t>
            </a:r>
            <a:endParaRPr>
              <a:solidFill>
                <a:srgbClr val="434343"/>
              </a:solidFill>
              <a:latin typeface="Barlow"/>
              <a:ea typeface="Barlow"/>
              <a:cs typeface="Barlow"/>
              <a:sym typeface="Barlow"/>
            </a:endParaRPr>
          </a:p>
          <a:p>
            <a:pPr indent="0" lvl="0" marL="0" rtl="0" algn="l">
              <a:lnSpc>
                <a:spcPct val="100000"/>
              </a:lnSpc>
              <a:spcBef>
                <a:spcPts val="600"/>
              </a:spcBef>
              <a:spcAft>
                <a:spcPts val="0"/>
              </a:spcAft>
              <a:buClr>
                <a:schemeClr val="dk1"/>
              </a:buClr>
              <a:buSzPts val="1100"/>
              <a:buFont typeface="Arial"/>
              <a:buNone/>
            </a:pPr>
            <a:r>
              <a:t/>
            </a:r>
            <a:endParaRPr sz="2200">
              <a:solidFill>
                <a:srgbClr val="FF9900"/>
              </a:solidFill>
              <a:latin typeface="Barlow"/>
              <a:ea typeface="Barlow"/>
              <a:cs typeface="Barlow"/>
              <a:sym typeface="Barlow"/>
            </a:endParaRPr>
          </a:p>
          <a:p>
            <a:pPr indent="0" lvl="0" marL="0" rtl="0" algn="l">
              <a:lnSpc>
                <a:spcPct val="100000"/>
              </a:lnSpc>
              <a:spcBef>
                <a:spcPts val="600"/>
              </a:spcBef>
              <a:spcAft>
                <a:spcPts val="0"/>
              </a:spcAft>
              <a:buClr>
                <a:schemeClr val="dk1"/>
              </a:buClr>
              <a:buSzPts val="1100"/>
              <a:buFont typeface="Arial"/>
              <a:buNone/>
            </a:pPr>
            <a:r>
              <a:rPr lang="en" sz="2200">
                <a:solidFill>
                  <a:srgbClr val="FF9900"/>
                </a:solidFill>
                <a:latin typeface="Barlow"/>
                <a:ea typeface="Barlow"/>
                <a:cs typeface="Barlow"/>
                <a:sym typeface="Barlow"/>
              </a:rPr>
              <a:t>The question is: what should Iniesta work as after he retires?</a:t>
            </a:r>
            <a:endParaRPr sz="2200">
              <a:solidFill>
                <a:srgbClr val="FF9900"/>
              </a:solidFill>
              <a:latin typeface="Barlow"/>
              <a:ea typeface="Barlow"/>
              <a:cs typeface="Barlow"/>
              <a:sym typeface="Barlow"/>
            </a:endParaRPr>
          </a:p>
          <a:p>
            <a:pPr indent="0" lvl="0" marL="0" rtl="0" algn="l">
              <a:lnSpc>
                <a:spcPct val="100000"/>
              </a:lnSpc>
              <a:spcBef>
                <a:spcPts val="600"/>
              </a:spcBef>
              <a:spcAft>
                <a:spcPts val="0"/>
              </a:spcAft>
              <a:buClr>
                <a:schemeClr val="dk1"/>
              </a:buClr>
              <a:buSzPts val="1100"/>
              <a:buFont typeface="Arial"/>
              <a:buNone/>
            </a:pPr>
            <a:r>
              <a:t/>
            </a:r>
            <a:endParaRPr>
              <a:solidFill>
                <a:srgbClr val="434343"/>
              </a:solidFill>
              <a:latin typeface="Barlow"/>
              <a:ea typeface="Barlow"/>
              <a:cs typeface="Barlow"/>
              <a:sym typeface="Barlow"/>
            </a:endParaRPr>
          </a:p>
          <a:p>
            <a:pPr indent="0" lvl="0" marL="0" rtl="0" algn="l">
              <a:lnSpc>
                <a:spcPct val="100000"/>
              </a:lnSpc>
              <a:spcBef>
                <a:spcPts val="600"/>
              </a:spcBef>
              <a:spcAft>
                <a:spcPts val="0"/>
              </a:spcAft>
              <a:buClr>
                <a:schemeClr val="dk1"/>
              </a:buClr>
              <a:buSzPts val="1100"/>
              <a:buFont typeface="Arial"/>
              <a:buNone/>
            </a:pPr>
            <a:r>
              <a:t/>
            </a:r>
            <a:endParaRPr>
              <a:solidFill>
                <a:srgbClr val="434343"/>
              </a:solidFill>
              <a:latin typeface="Barlow"/>
              <a:ea typeface="Barlow"/>
              <a:cs typeface="Barlow"/>
              <a:sym typeface="Barlow"/>
            </a:endParaRPr>
          </a:p>
          <a:p>
            <a:pPr indent="0" lvl="0" marL="0" rtl="0" algn="l">
              <a:lnSpc>
                <a:spcPct val="100000"/>
              </a:lnSpc>
              <a:spcBef>
                <a:spcPts val="600"/>
              </a:spcBef>
              <a:spcAft>
                <a:spcPts val="0"/>
              </a:spcAft>
              <a:buClr>
                <a:schemeClr val="dk1"/>
              </a:buClr>
              <a:buSzPts val="1100"/>
              <a:buFont typeface="Arial"/>
              <a:buNone/>
            </a:pPr>
            <a:r>
              <a:t/>
            </a:r>
            <a:endParaRPr>
              <a:solidFill>
                <a:srgbClr val="434343"/>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b="1" i="1" sz="2200">
              <a:solidFill>
                <a:schemeClr val="accent4"/>
              </a:solidFill>
              <a:latin typeface="Barlow"/>
              <a:ea typeface="Barlow"/>
              <a:cs typeface="Barlow"/>
              <a:sym typeface="Barlow"/>
            </a:endParaRPr>
          </a:p>
          <a:p>
            <a:pPr indent="0" lvl="0" marL="0" rtl="0" algn="ctr">
              <a:lnSpc>
                <a:spcPct val="150000"/>
              </a:lnSpc>
              <a:spcBef>
                <a:spcPts val="0"/>
              </a:spcBef>
              <a:spcAft>
                <a:spcPts val="0"/>
              </a:spcAft>
              <a:buClr>
                <a:schemeClr val="dk1"/>
              </a:buClr>
              <a:buSzPts val="1100"/>
              <a:buFont typeface="Arial"/>
              <a:buNone/>
            </a:pPr>
            <a:r>
              <a:rPr b="1" i="1" lang="en" sz="2200">
                <a:solidFill>
                  <a:schemeClr val="accent4"/>
                </a:solidFill>
                <a:latin typeface="Barlow"/>
                <a:ea typeface="Barlow"/>
                <a:cs typeface="Barlow"/>
                <a:sym typeface="Barlow"/>
              </a:rPr>
              <a:t>To find out the best choice to maximize Iniesta’s income by comparing various career choices in his life</a:t>
            </a:r>
            <a:r>
              <a:rPr lang="en" sz="1100">
                <a:solidFill>
                  <a:schemeClr val="accent4"/>
                </a:solidFill>
                <a:latin typeface="Barlow"/>
                <a:ea typeface="Barlow"/>
                <a:cs typeface="Barlow"/>
                <a:sym typeface="Barlow"/>
              </a:rPr>
              <a:t> </a:t>
            </a:r>
            <a:endParaRPr>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txBox="1"/>
          <p:nvPr/>
        </p:nvSpPr>
        <p:spPr>
          <a:xfrm>
            <a:off x="380121" y="178585"/>
            <a:ext cx="6516000" cy="4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500"/>
              <a:buFont typeface="Calibri"/>
              <a:buNone/>
            </a:pPr>
            <a:r>
              <a:rPr lang="en" sz="2000">
                <a:solidFill>
                  <a:schemeClr val="dk1"/>
                </a:solidFill>
                <a:latin typeface="Oswald"/>
                <a:ea typeface="Oswald"/>
                <a:cs typeface="Oswald"/>
                <a:sym typeface="Oswald"/>
              </a:rPr>
              <a:t>3 choices for him</a:t>
            </a:r>
            <a:endParaRPr b="0" i="0" sz="2000" u="none" cap="none" strike="noStrike">
              <a:solidFill>
                <a:srgbClr val="000000"/>
              </a:solidFill>
              <a:latin typeface="Oswald"/>
              <a:ea typeface="Oswald"/>
              <a:cs typeface="Oswald"/>
              <a:sym typeface="Oswald"/>
            </a:endParaRPr>
          </a:p>
        </p:txBody>
      </p:sp>
      <p:graphicFrame>
        <p:nvGraphicFramePr>
          <p:cNvPr id="78" name="Google Shape;78;p16"/>
          <p:cNvGraphicFramePr/>
          <p:nvPr/>
        </p:nvGraphicFramePr>
        <p:xfrm>
          <a:off x="2141050" y="1029675"/>
          <a:ext cx="3000000" cy="3000000"/>
        </p:xfrm>
        <a:graphic>
          <a:graphicData uri="http://schemas.openxmlformats.org/drawingml/2006/table">
            <a:tbl>
              <a:tblPr>
                <a:noFill/>
                <a:tableStyleId>{0D9D9CD6-B347-4CCF-AF1E-BCD05BB5505D}</a:tableStyleId>
              </a:tblPr>
              <a:tblGrid>
                <a:gridCol w="2121150"/>
                <a:gridCol w="2740725"/>
              </a:tblGrid>
              <a:tr h="63757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rgbClr val="FFFFFF"/>
                          </a:solidFill>
                          <a:latin typeface="Oswald"/>
                          <a:ea typeface="Oswald"/>
                          <a:cs typeface="Oswald"/>
                          <a:sym typeface="Oswald"/>
                        </a:rPr>
                        <a:t>Early life choice</a:t>
                      </a:r>
                      <a:endParaRPr sz="1400" u="none" cap="none" strike="noStrike">
                        <a:solidFill>
                          <a:srgbClr val="FFFFFF"/>
                        </a:solidFill>
                        <a:latin typeface="Oswald"/>
                        <a:ea typeface="Oswald"/>
                        <a:cs typeface="Oswald"/>
                        <a:sym typeface="Oswa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99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Oswald"/>
                          <a:ea typeface="Oswald"/>
                          <a:cs typeface="Oswald"/>
                          <a:sym typeface="Oswald"/>
                        </a:rPr>
                        <a:t> </a:t>
                      </a:r>
                      <a:r>
                        <a:rPr lang="en">
                          <a:solidFill>
                            <a:srgbClr val="FFFFFF"/>
                          </a:solidFill>
                          <a:latin typeface="Oswald"/>
                          <a:ea typeface="Oswald"/>
                          <a:cs typeface="Oswald"/>
                          <a:sym typeface="Oswald"/>
                        </a:rPr>
                        <a:t>Retired life choice</a:t>
                      </a:r>
                      <a:endParaRPr sz="1400" u="none" cap="none" strike="noStrike">
                        <a:solidFill>
                          <a:srgbClr val="FFFFFF"/>
                        </a:solidFill>
                        <a:latin typeface="Oswald"/>
                        <a:ea typeface="Oswald"/>
                        <a:cs typeface="Oswald"/>
                        <a:sym typeface="Oswa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9900"/>
                    </a:solidFill>
                  </a:tcPr>
                </a:tc>
              </a:tr>
              <a:tr h="883725">
                <a:tc gridSpan="2">
                  <a:txBody>
                    <a:bodyPr/>
                    <a:lstStyle/>
                    <a:p>
                      <a:pPr indent="0" lvl="0" marL="0" rtl="0" algn="ctr">
                        <a:spcBef>
                          <a:spcPts val="0"/>
                        </a:spcBef>
                        <a:spcAft>
                          <a:spcPts val="0"/>
                        </a:spcAft>
                        <a:buNone/>
                      </a:pPr>
                      <a:r>
                        <a:t/>
                      </a:r>
                      <a:endParaRPr>
                        <a:latin typeface="Barlow"/>
                        <a:ea typeface="Barlow"/>
                        <a:cs typeface="Barlow"/>
                        <a:sym typeface="Barlow"/>
                      </a:endParaRPr>
                    </a:p>
                    <a:p>
                      <a:pPr indent="0" lvl="0" marL="0" rtl="0" algn="ctr">
                        <a:spcBef>
                          <a:spcPts val="0"/>
                        </a:spcBef>
                        <a:spcAft>
                          <a:spcPts val="0"/>
                        </a:spcAft>
                        <a:buNone/>
                      </a:pPr>
                      <a:r>
                        <a:rPr b="1" lang="en" sz="1600">
                          <a:solidFill>
                            <a:srgbClr val="FF7D02"/>
                          </a:solidFill>
                          <a:latin typeface="Barlow"/>
                          <a:ea typeface="Barlow"/>
                          <a:cs typeface="Barlow"/>
                          <a:sym typeface="Barlow"/>
                        </a:rPr>
                        <a:t>biologist</a:t>
                      </a:r>
                      <a:endParaRPr>
                        <a:latin typeface="Barlow"/>
                        <a:ea typeface="Barlow"/>
                        <a:cs typeface="Barlow"/>
                        <a:sym typeface="Barlow"/>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829050">
                <a:tc>
                  <a:txBody>
                    <a:bodyPr/>
                    <a:lstStyle/>
                    <a:p>
                      <a:pPr indent="0" lvl="0" marL="0" rtl="0" algn="ctr">
                        <a:spcBef>
                          <a:spcPts val="0"/>
                        </a:spcBef>
                        <a:spcAft>
                          <a:spcPts val="0"/>
                        </a:spcAft>
                        <a:buClr>
                          <a:schemeClr val="dk1"/>
                        </a:buClr>
                        <a:buSzPts val="1600"/>
                        <a:buFont typeface="Arial"/>
                        <a:buNone/>
                      </a:pPr>
                      <a:r>
                        <a:rPr b="1" lang="en" sz="1600">
                          <a:solidFill>
                            <a:srgbClr val="FF7D02"/>
                          </a:solidFill>
                          <a:latin typeface="Barlow"/>
                          <a:ea typeface="Barlow"/>
                          <a:cs typeface="Barlow"/>
                          <a:sym typeface="Barlow"/>
                        </a:rPr>
                        <a:t>football player</a:t>
                      </a:r>
                      <a:endParaRPr sz="1400" u="none" cap="none" strike="noStrike">
                        <a:latin typeface="Barlow"/>
                        <a:ea typeface="Barlow"/>
                        <a:cs typeface="Barlow"/>
                        <a:sym typeface="Barlow"/>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457200" rtl="0" algn="ctr">
                        <a:spcBef>
                          <a:spcPts val="0"/>
                        </a:spcBef>
                        <a:spcAft>
                          <a:spcPts val="0"/>
                        </a:spcAft>
                        <a:buNone/>
                      </a:pPr>
                      <a:r>
                        <a:rPr b="1" lang="en" sz="1600">
                          <a:solidFill>
                            <a:srgbClr val="FF7D02"/>
                          </a:solidFill>
                          <a:latin typeface="Barlow"/>
                          <a:ea typeface="Barlow"/>
                          <a:cs typeface="Barlow"/>
                          <a:sym typeface="Barlow"/>
                        </a:rPr>
                        <a:t>biologist</a:t>
                      </a:r>
                      <a:endParaRPr>
                        <a:latin typeface="Barlow"/>
                        <a:ea typeface="Barlow"/>
                        <a:cs typeface="Barlow"/>
                        <a:sym typeface="Barlow"/>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11004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Barlow"/>
                        <a:ea typeface="Barlow"/>
                        <a:cs typeface="Barlow"/>
                        <a:sym typeface="Barlow"/>
                      </a:endParaRPr>
                    </a:p>
                    <a:p>
                      <a:pPr indent="0" lvl="0" marL="0" rtl="0" algn="ctr">
                        <a:spcBef>
                          <a:spcPts val="0"/>
                        </a:spcBef>
                        <a:spcAft>
                          <a:spcPts val="0"/>
                        </a:spcAft>
                        <a:buClr>
                          <a:schemeClr val="dk1"/>
                        </a:buClr>
                        <a:buSzPts val="1600"/>
                        <a:buFont typeface="Arial"/>
                        <a:buNone/>
                      </a:pPr>
                      <a:r>
                        <a:rPr b="1" lang="en" sz="1600">
                          <a:solidFill>
                            <a:srgbClr val="FF7D02"/>
                          </a:solidFill>
                          <a:latin typeface="Barlow"/>
                          <a:ea typeface="Barlow"/>
                          <a:cs typeface="Barlow"/>
                          <a:sym typeface="Barlow"/>
                        </a:rPr>
                        <a:t>football player</a:t>
                      </a:r>
                      <a:endParaRPr sz="1400" u="none" cap="none" strike="noStrike">
                        <a:latin typeface="Barlow"/>
                        <a:ea typeface="Barlow"/>
                        <a:cs typeface="Barlow"/>
                        <a:sym typeface="Barlo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Barlow"/>
                        <a:ea typeface="Barlow"/>
                        <a:cs typeface="Barlow"/>
                        <a:sym typeface="Barlow"/>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457200" rtl="0" algn="ctr">
                        <a:spcBef>
                          <a:spcPts val="0"/>
                        </a:spcBef>
                        <a:spcAft>
                          <a:spcPts val="0"/>
                        </a:spcAft>
                        <a:buNone/>
                      </a:pPr>
                      <a:r>
                        <a:rPr b="1" lang="en" sz="1600">
                          <a:solidFill>
                            <a:srgbClr val="FF7D02"/>
                          </a:solidFill>
                          <a:latin typeface="Barlow"/>
                          <a:ea typeface="Barlow"/>
                          <a:cs typeface="Barlow"/>
                          <a:sym typeface="Barlow"/>
                        </a:rPr>
                        <a:t>football manager</a:t>
                      </a:r>
                      <a:endParaRPr>
                        <a:latin typeface="Barlow"/>
                        <a:ea typeface="Barlow"/>
                        <a:cs typeface="Barlow"/>
                        <a:sym typeface="Barlow"/>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9" name="Google Shape;79;p16"/>
          <p:cNvSpPr txBox="1"/>
          <p:nvPr/>
        </p:nvSpPr>
        <p:spPr>
          <a:xfrm>
            <a:off x="1430575" y="2022275"/>
            <a:ext cx="348600" cy="34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B5394"/>
                </a:solidFill>
                <a:latin typeface="Arial"/>
                <a:ea typeface="Arial"/>
                <a:cs typeface="Arial"/>
                <a:sym typeface="Arial"/>
              </a:rPr>
              <a:t>1.</a:t>
            </a:r>
            <a:endParaRPr b="1" i="0" sz="1400" u="none" cap="none" strike="noStrike">
              <a:solidFill>
                <a:srgbClr val="0B5394"/>
              </a:solidFill>
              <a:latin typeface="Arial"/>
              <a:ea typeface="Arial"/>
              <a:cs typeface="Arial"/>
              <a:sym typeface="Arial"/>
            </a:endParaRPr>
          </a:p>
        </p:txBody>
      </p:sp>
      <p:sp>
        <p:nvSpPr>
          <p:cNvPr id="80" name="Google Shape;80;p16"/>
          <p:cNvSpPr txBox="1"/>
          <p:nvPr/>
        </p:nvSpPr>
        <p:spPr>
          <a:xfrm>
            <a:off x="1430575" y="2713376"/>
            <a:ext cx="348600" cy="34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2060"/>
                </a:solidFill>
                <a:latin typeface="Arial"/>
                <a:ea typeface="Arial"/>
                <a:cs typeface="Arial"/>
                <a:sym typeface="Arial"/>
              </a:rPr>
              <a:t>2.</a:t>
            </a:r>
            <a:endParaRPr b="1" i="0" sz="1400" u="none" cap="none" strike="noStrike">
              <a:solidFill>
                <a:srgbClr val="002060"/>
              </a:solidFill>
              <a:latin typeface="Arial"/>
              <a:ea typeface="Arial"/>
              <a:cs typeface="Arial"/>
              <a:sym typeface="Arial"/>
            </a:endParaRPr>
          </a:p>
        </p:txBody>
      </p:sp>
      <p:sp>
        <p:nvSpPr>
          <p:cNvPr id="81" name="Google Shape;81;p16"/>
          <p:cNvSpPr txBox="1"/>
          <p:nvPr/>
        </p:nvSpPr>
        <p:spPr>
          <a:xfrm>
            <a:off x="1407325" y="3641400"/>
            <a:ext cx="395100" cy="49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2060"/>
                </a:solidFill>
                <a:latin typeface="Arial"/>
                <a:ea typeface="Arial"/>
                <a:cs typeface="Arial"/>
                <a:sym typeface="Arial"/>
              </a:rPr>
              <a:t>3.</a:t>
            </a:r>
            <a:endParaRPr b="1" i="0" sz="1400" u="none" cap="none" strike="noStrike">
              <a:solidFill>
                <a:srgbClr val="00206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txBox="1"/>
          <p:nvPr/>
        </p:nvSpPr>
        <p:spPr>
          <a:xfrm>
            <a:off x="380121" y="178585"/>
            <a:ext cx="6516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lang="en" sz="2000">
                <a:latin typeface="Oswald"/>
                <a:ea typeface="Oswald"/>
                <a:cs typeface="Oswald"/>
                <a:sym typeface="Oswald"/>
              </a:rPr>
              <a:t>Methodology</a:t>
            </a:r>
            <a:endParaRPr b="0" i="0" sz="2000" u="none" cap="none" strike="noStrike">
              <a:solidFill>
                <a:srgbClr val="000000"/>
              </a:solidFill>
              <a:latin typeface="Oswald"/>
              <a:ea typeface="Oswald"/>
              <a:cs typeface="Oswald"/>
              <a:sym typeface="Oswald"/>
            </a:endParaRPr>
          </a:p>
        </p:txBody>
      </p:sp>
      <p:sp>
        <p:nvSpPr>
          <p:cNvPr id="88" name="Google Shape;88;p17"/>
          <p:cNvSpPr txBox="1"/>
          <p:nvPr/>
        </p:nvSpPr>
        <p:spPr>
          <a:xfrm>
            <a:off x="649000" y="1156925"/>
            <a:ext cx="8022900" cy="3102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434343"/>
                </a:solidFill>
                <a:latin typeface="Barlow"/>
                <a:ea typeface="Barlow"/>
                <a:cs typeface="Barlow"/>
                <a:sym typeface="Barlow"/>
              </a:rPr>
              <a:t>1.	Compare the income of the</a:t>
            </a:r>
            <a:r>
              <a:rPr lang="en" sz="1800">
                <a:solidFill>
                  <a:srgbClr val="FF9900"/>
                </a:solidFill>
                <a:latin typeface="Barlow"/>
                <a:ea typeface="Barlow"/>
                <a:cs typeface="Barlow"/>
                <a:sym typeface="Barlow"/>
              </a:rPr>
              <a:t> early life </a:t>
            </a:r>
            <a:r>
              <a:rPr lang="en" sz="1800">
                <a:solidFill>
                  <a:srgbClr val="434343"/>
                </a:solidFill>
                <a:latin typeface="Barlow"/>
                <a:ea typeface="Barlow"/>
                <a:cs typeface="Barlow"/>
                <a:sym typeface="Barlow"/>
              </a:rPr>
              <a:t>pathway by PW (2001-2021)</a:t>
            </a:r>
            <a:endParaRPr sz="1800">
              <a:solidFill>
                <a:srgbClr val="434343"/>
              </a:solidFill>
              <a:latin typeface="Barlow"/>
              <a:ea typeface="Barlow"/>
              <a:cs typeface="Barlow"/>
              <a:sym typeface="Barlow"/>
            </a:endParaRPr>
          </a:p>
          <a:p>
            <a:pPr indent="457200" lvl="0" marL="0" rtl="0" algn="l">
              <a:spcBef>
                <a:spcPts val="600"/>
              </a:spcBef>
              <a:spcAft>
                <a:spcPts val="0"/>
              </a:spcAft>
              <a:buNone/>
            </a:pPr>
            <a:r>
              <a:rPr lang="en" sz="1800">
                <a:solidFill>
                  <a:srgbClr val="434343"/>
                </a:solidFill>
                <a:latin typeface="Barlow"/>
                <a:ea typeface="Barlow"/>
                <a:cs typeface="Barlow"/>
                <a:sym typeface="Barlow"/>
              </a:rPr>
              <a:t> </a:t>
            </a:r>
            <a:r>
              <a:rPr lang="en" sz="1800">
                <a:solidFill>
                  <a:srgbClr val="FF9900"/>
                </a:solidFill>
                <a:latin typeface="Barlow"/>
                <a:ea typeface="Barlow"/>
                <a:cs typeface="Barlow"/>
                <a:sym typeface="Barlow"/>
              </a:rPr>
              <a:t>(age 17 - 37)</a:t>
            </a:r>
            <a:endParaRPr sz="1800">
              <a:solidFill>
                <a:srgbClr val="FF9900"/>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2.	Compare the income of the </a:t>
            </a:r>
            <a:r>
              <a:rPr lang="en" sz="1800">
                <a:solidFill>
                  <a:srgbClr val="FF9900"/>
                </a:solidFill>
                <a:latin typeface="Barlow"/>
                <a:ea typeface="Barlow"/>
                <a:cs typeface="Barlow"/>
                <a:sym typeface="Barlow"/>
              </a:rPr>
              <a:t>retired life</a:t>
            </a:r>
            <a:r>
              <a:rPr lang="en" sz="1800">
                <a:solidFill>
                  <a:srgbClr val="434343"/>
                </a:solidFill>
                <a:latin typeface="Barlow"/>
                <a:ea typeface="Barlow"/>
                <a:cs typeface="Barlow"/>
                <a:sym typeface="Barlow"/>
              </a:rPr>
              <a:t> pathway by PW (2021-2044)</a:t>
            </a:r>
            <a:endParaRPr sz="1800">
              <a:solidFill>
                <a:srgbClr val="434343"/>
              </a:solidFill>
              <a:latin typeface="Barlow"/>
              <a:ea typeface="Barlow"/>
              <a:cs typeface="Barlow"/>
              <a:sym typeface="Barlow"/>
            </a:endParaRPr>
          </a:p>
          <a:p>
            <a:pPr indent="457200" lvl="0" marL="0" rtl="0" algn="l">
              <a:spcBef>
                <a:spcPts val="600"/>
              </a:spcBef>
              <a:spcAft>
                <a:spcPts val="0"/>
              </a:spcAft>
              <a:buNone/>
            </a:pPr>
            <a:r>
              <a:rPr lang="en" sz="1800">
                <a:solidFill>
                  <a:srgbClr val="FF9900"/>
                </a:solidFill>
                <a:latin typeface="Barlow"/>
                <a:ea typeface="Barlow"/>
                <a:cs typeface="Barlow"/>
                <a:sym typeface="Barlow"/>
              </a:rPr>
              <a:t> (age 37 - 60)</a:t>
            </a:r>
            <a:endParaRPr sz="1800">
              <a:solidFill>
                <a:srgbClr val="FF9900"/>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3.	Compare the income of the </a:t>
            </a:r>
            <a:r>
              <a:rPr lang="en" sz="1800">
                <a:solidFill>
                  <a:srgbClr val="FF9900"/>
                </a:solidFill>
                <a:latin typeface="Barlow"/>
                <a:ea typeface="Barlow"/>
                <a:cs typeface="Barlow"/>
                <a:sym typeface="Barlow"/>
              </a:rPr>
              <a:t>lifelong </a:t>
            </a:r>
            <a:r>
              <a:rPr lang="en" sz="1800">
                <a:solidFill>
                  <a:srgbClr val="434343"/>
                </a:solidFill>
                <a:latin typeface="Barlow"/>
                <a:ea typeface="Barlow"/>
                <a:cs typeface="Barlow"/>
                <a:sym typeface="Barlow"/>
              </a:rPr>
              <a:t>pathway by PW (2001-2044) </a:t>
            </a:r>
            <a:endParaRPr sz="1800">
              <a:solidFill>
                <a:srgbClr val="434343"/>
              </a:solidFill>
              <a:latin typeface="Barlow"/>
              <a:ea typeface="Barlow"/>
              <a:cs typeface="Barlow"/>
              <a:sym typeface="Barlow"/>
            </a:endParaRPr>
          </a:p>
          <a:p>
            <a:pPr indent="457200" lvl="0" marL="0" rtl="0" algn="l">
              <a:spcBef>
                <a:spcPts val="600"/>
              </a:spcBef>
              <a:spcAft>
                <a:spcPts val="0"/>
              </a:spcAft>
              <a:buNone/>
            </a:pPr>
            <a:r>
              <a:rPr lang="en" sz="1800">
                <a:solidFill>
                  <a:srgbClr val="FF9900"/>
                </a:solidFill>
                <a:latin typeface="Barlow"/>
                <a:ea typeface="Barlow"/>
                <a:cs typeface="Barlow"/>
                <a:sym typeface="Barlow"/>
              </a:rPr>
              <a:t>(age 17 - 60)</a:t>
            </a:r>
            <a:endParaRPr sz="1800">
              <a:solidFill>
                <a:srgbClr val="FF9900"/>
              </a:solidFill>
              <a:latin typeface="Barlow"/>
              <a:ea typeface="Barlow"/>
              <a:cs typeface="Barlow"/>
              <a:sym typeface="Barlow"/>
            </a:endParaRPr>
          </a:p>
          <a:p>
            <a:pPr indent="0" lvl="0" marL="0" rtl="0" algn="l">
              <a:spcBef>
                <a:spcPts val="600"/>
              </a:spcBef>
              <a:spcAft>
                <a:spcPts val="0"/>
              </a:spcAft>
              <a:buNone/>
            </a:pPr>
            <a:r>
              <a:t/>
            </a:r>
            <a:endParaRPr sz="1800">
              <a:solidFill>
                <a:srgbClr val="434343"/>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txBox="1"/>
          <p:nvPr/>
        </p:nvSpPr>
        <p:spPr>
          <a:xfrm>
            <a:off x="380121" y="178585"/>
            <a:ext cx="6516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lang="en" sz="2000">
                <a:latin typeface="Oswald"/>
                <a:ea typeface="Oswald"/>
                <a:cs typeface="Oswald"/>
                <a:sym typeface="Oswald"/>
              </a:rPr>
              <a:t>Data Collection</a:t>
            </a:r>
            <a:endParaRPr b="0" i="0" sz="2000" u="none" cap="none" strike="noStrike">
              <a:solidFill>
                <a:srgbClr val="000000"/>
              </a:solidFill>
              <a:latin typeface="Oswald"/>
              <a:ea typeface="Oswald"/>
              <a:cs typeface="Oswald"/>
              <a:sym typeface="Oswald"/>
            </a:endParaRPr>
          </a:p>
        </p:txBody>
      </p:sp>
      <p:sp>
        <p:nvSpPr>
          <p:cNvPr id="95" name="Google Shape;95;p18"/>
          <p:cNvSpPr txBox="1"/>
          <p:nvPr/>
        </p:nvSpPr>
        <p:spPr>
          <a:xfrm>
            <a:off x="649000" y="1156925"/>
            <a:ext cx="8022900" cy="3102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434343"/>
                </a:solidFill>
                <a:latin typeface="Barlow"/>
                <a:ea typeface="Barlow"/>
                <a:cs typeface="Barlow"/>
                <a:sym typeface="Barlow"/>
              </a:rPr>
              <a:t>1.	Income of typical biologist of a biology master</a:t>
            </a:r>
            <a:endParaRPr sz="1800">
              <a:solidFill>
                <a:srgbClr val="434343"/>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2.	Current income of Andres Iniesta as a footballer</a:t>
            </a:r>
            <a:endParaRPr sz="1800">
              <a:solidFill>
                <a:srgbClr val="434343"/>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3.	Income of football manager or football-related work (manager)</a:t>
            </a:r>
            <a:endParaRPr sz="1800">
              <a:solidFill>
                <a:srgbClr val="434343"/>
              </a:solidFill>
              <a:latin typeface="Barlow"/>
              <a:ea typeface="Barlow"/>
              <a:cs typeface="Barlow"/>
              <a:sym typeface="Barlow"/>
            </a:endParaRPr>
          </a:p>
          <a:p>
            <a:pPr indent="0" lvl="0" marL="0" rtl="0" algn="l">
              <a:spcBef>
                <a:spcPts val="600"/>
              </a:spcBef>
              <a:spcAft>
                <a:spcPts val="0"/>
              </a:spcAft>
              <a:buNone/>
            </a:pPr>
            <a:r>
              <a:t/>
            </a:r>
            <a:endParaRPr sz="1800">
              <a:solidFill>
                <a:srgbClr val="434343"/>
              </a:solidFill>
              <a:latin typeface="Barlow"/>
              <a:ea typeface="Barlow"/>
              <a:cs typeface="Barlow"/>
              <a:sym typeface="Barlow"/>
            </a:endParaRPr>
          </a:p>
          <a:p>
            <a:pPr indent="0" lvl="0" marL="0" rtl="0" algn="l">
              <a:spcBef>
                <a:spcPts val="600"/>
              </a:spcBef>
              <a:spcAft>
                <a:spcPts val="0"/>
              </a:spcAft>
              <a:buNone/>
            </a:pPr>
            <a:r>
              <a:t/>
            </a:r>
            <a:endParaRPr sz="1800">
              <a:solidFill>
                <a:srgbClr val="434343"/>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9"/>
          <p:cNvSpPr txBox="1"/>
          <p:nvPr/>
        </p:nvSpPr>
        <p:spPr>
          <a:xfrm>
            <a:off x="380121" y="178585"/>
            <a:ext cx="6516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lang="en" sz="2000">
                <a:latin typeface="Oswald"/>
                <a:ea typeface="Oswald"/>
                <a:cs typeface="Oswald"/>
                <a:sym typeface="Oswald"/>
              </a:rPr>
              <a:t>Assumptions</a:t>
            </a:r>
            <a:endParaRPr b="0" i="0" sz="2000" u="none" cap="none" strike="noStrike">
              <a:solidFill>
                <a:srgbClr val="000000"/>
              </a:solidFill>
              <a:latin typeface="Oswald"/>
              <a:ea typeface="Oswald"/>
              <a:cs typeface="Oswald"/>
              <a:sym typeface="Oswald"/>
            </a:endParaRPr>
          </a:p>
        </p:txBody>
      </p:sp>
      <p:sp>
        <p:nvSpPr>
          <p:cNvPr id="102" name="Google Shape;102;p19"/>
          <p:cNvSpPr txBox="1"/>
          <p:nvPr/>
        </p:nvSpPr>
        <p:spPr>
          <a:xfrm>
            <a:off x="649000" y="1156925"/>
            <a:ext cx="8022900" cy="3102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434343"/>
                </a:solidFill>
                <a:latin typeface="Barlow"/>
                <a:ea typeface="Barlow"/>
                <a:cs typeface="Barlow"/>
                <a:sym typeface="Barlow"/>
              </a:rPr>
              <a:t>1.	Retirement year on football player (2021)</a:t>
            </a:r>
            <a:endParaRPr sz="1800">
              <a:solidFill>
                <a:srgbClr val="434343"/>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2.	Retirement year on whole lifetime (2044) (age at 60)</a:t>
            </a:r>
            <a:endParaRPr sz="1800">
              <a:solidFill>
                <a:srgbClr val="434343"/>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3.	Future employment is continuous (He does not lose his job)</a:t>
            </a:r>
            <a:endParaRPr sz="1800">
              <a:solidFill>
                <a:srgbClr val="434343"/>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4.	His salary increases in a uniform gradient</a:t>
            </a:r>
            <a:endParaRPr sz="1800">
              <a:solidFill>
                <a:srgbClr val="434343"/>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5.	For the early-life pathway analysis, he obtained his degrees at the age of 22 and started to be a biologist straight after. </a:t>
            </a:r>
            <a:endParaRPr sz="1800">
              <a:solidFill>
                <a:srgbClr val="434343"/>
              </a:solidFill>
              <a:latin typeface="Barlow"/>
              <a:ea typeface="Barlow"/>
              <a:cs typeface="Barlow"/>
              <a:sym typeface="Barlow"/>
            </a:endParaRPr>
          </a:p>
          <a:p>
            <a:pPr indent="0" lvl="0" marL="0" rtl="0" algn="l">
              <a:spcBef>
                <a:spcPts val="600"/>
              </a:spcBef>
              <a:spcAft>
                <a:spcPts val="0"/>
              </a:spcAft>
              <a:buNone/>
            </a:pPr>
            <a:r>
              <a:rPr lang="en" sz="1800">
                <a:solidFill>
                  <a:srgbClr val="434343"/>
                </a:solidFill>
                <a:latin typeface="Barlow"/>
                <a:ea typeface="Barlow"/>
                <a:cs typeface="Barlow"/>
                <a:sym typeface="Barlow"/>
              </a:rPr>
              <a:t>6.	</a:t>
            </a:r>
            <a:r>
              <a:rPr lang="en" sz="1800">
                <a:solidFill>
                  <a:srgbClr val="434343"/>
                </a:solidFill>
                <a:latin typeface="Barlow"/>
                <a:ea typeface="Barlow"/>
                <a:cs typeface="Barlow"/>
                <a:sym typeface="Barlow"/>
              </a:rPr>
              <a:t>i% is constant = average inflation rate of Spain (2001-2019)</a:t>
            </a:r>
            <a:endParaRPr sz="1800">
              <a:solidFill>
                <a:srgbClr val="434343"/>
              </a:solidFill>
              <a:latin typeface="Barlow"/>
              <a:ea typeface="Barlow"/>
              <a:cs typeface="Barlow"/>
              <a:sym typeface="Barlow"/>
            </a:endParaRPr>
          </a:p>
          <a:p>
            <a:pPr indent="0" lvl="0" marL="0" rtl="0" algn="l">
              <a:spcBef>
                <a:spcPts val="600"/>
              </a:spcBef>
              <a:spcAft>
                <a:spcPts val="0"/>
              </a:spcAft>
              <a:buNone/>
            </a:pPr>
            <a:r>
              <a:t/>
            </a:r>
            <a:endParaRPr sz="1800">
              <a:solidFill>
                <a:srgbClr val="434343"/>
              </a:solidFill>
              <a:latin typeface="Barlow"/>
              <a:ea typeface="Barlow"/>
              <a:cs typeface="Barlow"/>
              <a:sym typeface="Barlow"/>
            </a:endParaRPr>
          </a:p>
          <a:p>
            <a:pPr indent="0" lvl="0" marL="0" rtl="0" algn="l">
              <a:spcBef>
                <a:spcPts val="600"/>
              </a:spcBef>
              <a:spcAft>
                <a:spcPts val="0"/>
              </a:spcAft>
              <a:buNone/>
            </a:pPr>
            <a:r>
              <a:t/>
            </a:r>
            <a:endParaRPr sz="1800">
              <a:solidFill>
                <a:srgbClr val="434343"/>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0"/>
          <p:cNvSpPr txBox="1"/>
          <p:nvPr/>
        </p:nvSpPr>
        <p:spPr>
          <a:xfrm>
            <a:off x="380121" y="178585"/>
            <a:ext cx="6516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lang="en" sz="2000">
                <a:latin typeface="Oswald"/>
                <a:ea typeface="Oswald"/>
                <a:cs typeface="Oswald"/>
                <a:sym typeface="Oswald"/>
              </a:rPr>
              <a:t>Pathway </a:t>
            </a:r>
            <a:r>
              <a:rPr lang="en" sz="2000">
                <a:latin typeface="Oswald"/>
                <a:ea typeface="Oswald"/>
                <a:cs typeface="Oswald"/>
                <a:sym typeface="Oswald"/>
              </a:rPr>
              <a:t>1- biologist</a:t>
            </a:r>
            <a:endParaRPr b="0" i="0" sz="2000" u="none" cap="none" strike="noStrike">
              <a:solidFill>
                <a:srgbClr val="000000"/>
              </a:solidFill>
              <a:latin typeface="Oswald"/>
              <a:ea typeface="Oswald"/>
              <a:cs typeface="Oswald"/>
              <a:sym typeface="Oswald"/>
            </a:endParaRPr>
          </a:p>
        </p:txBody>
      </p:sp>
      <p:graphicFrame>
        <p:nvGraphicFramePr>
          <p:cNvPr id="109" name="Google Shape;109;p20"/>
          <p:cNvGraphicFramePr/>
          <p:nvPr/>
        </p:nvGraphicFramePr>
        <p:xfrm>
          <a:off x="858950" y="895075"/>
          <a:ext cx="3000000" cy="3000000"/>
        </p:xfrm>
        <a:graphic>
          <a:graphicData uri="http://schemas.openxmlformats.org/drawingml/2006/table">
            <a:tbl>
              <a:tblPr>
                <a:noFill/>
                <a:tableStyleId>{1D4A34AD-3377-41C6-AE40-9027F66A4E9C}</a:tableStyleId>
              </a:tblPr>
              <a:tblGrid>
                <a:gridCol w="3362100"/>
                <a:gridCol w="3362100"/>
              </a:tblGrid>
              <a:tr h="381000">
                <a:tc gridSpan="2">
                  <a:txBody>
                    <a:bodyPr/>
                    <a:lstStyle/>
                    <a:p>
                      <a:pPr indent="0" lvl="0" marL="0" rtl="0" algn="ctr">
                        <a:spcBef>
                          <a:spcPts val="600"/>
                        </a:spcBef>
                        <a:spcAft>
                          <a:spcPts val="0"/>
                        </a:spcAft>
                        <a:buNone/>
                      </a:pPr>
                      <a:r>
                        <a:rPr lang="en" sz="1800">
                          <a:solidFill>
                            <a:srgbClr val="434343"/>
                          </a:solidFill>
                          <a:latin typeface="Barlow"/>
                          <a:ea typeface="Barlow"/>
                          <a:cs typeface="Barlow"/>
                          <a:sym typeface="Barlow"/>
                        </a:rPr>
                        <a:t>Biologist</a:t>
                      </a:r>
                      <a:endParaRPr sz="1800">
                        <a:solidFill>
                          <a:srgbClr val="434343"/>
                        </a:solidFill>
                        <a:latin typeface="Barlow"/>
                        <a:ea typeface="Barlow"/>
                        <a:cs typeface="Barlow"/>
                        <a:sym typeface="Barlow"/>
                      </a:endParaRPr>
                    </a:p>
                  </a:txBody>
                  <a:tcPr marT="91425" marB="91425" marR="91425" marL="91425"/>
                </a:tc>
                <a:tc hMerge="1"/>
              </a:tr>
              <a:tr h="38100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Current income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€6,000(with Master Degree)</a:t>
                      </a:r>
                      <a:endParaRPr sz="1800">
                        <a:solidFill>
                          <a:srgbClr val="434343"/>
                        </a:solidFill>
                        <a:latin typeface="Barlow"/>
                        <a:ea typeface="Barlow"/>
                        <a:cs typeface="Barlow"/>
                        <a:sym typeface="Barlow"/>
                      </a:endParaRPr>
                    </a:p>
                  </a:txBody>
                  <a:tcPr marT="91425" marB="91425" marR="91425" marL="91425"/>
                </a:tc>
              </a:tr>
              <a:tr h="38100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Increasing rate due to experience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5.178%</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38100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Increasing rate due to time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1.065%</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38100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Sum of present worth</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FF9900"/>
                          </a:solidFill>
                          <a:latin typeface="Barlow"/>
                          <a:ea typeface="Barlow"/>
                          <a:cs typeface="Barlow"/>
                          <a:sym typeface="Barlow"/>
                        </a:rPr>
                        <a:t>€7,083,707</a:t>
                      </a:r>
                      <a:endParaRPr sz="1800">
                        <a:solidFill>
                          <a:srgbClr val="FF9900"/>
                        </a:solidFill>
                        <a:latin typeface="Barlow"/>
                        <a:ea typeface="Barlow"/>
                        <a:cs typeface="Barlow"/>
                        <a:sym typeface="Barlow"/>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p:nvPr/>
        </p:nvSpPr>
        <p:spPr>
          <a:xfrm>
            <a:off x="144600" y="74325"/>
            <a:ext cx="144600" cy="608700"/>
          </a:xfrm>
          <a:prstGeom prst="rect">
            <a:avLst/>
          </a:prstGeom>
          <a:solidFill>
            <a:srgbClr val="FF7D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txBox="1"/>
          <p:nvPr/>
        </p:nvSpPr>
        <p:spPr>
          <a:xfrm>
            <a:off x="380121" y="178585"/>
            <a:ext cx="6516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lang="en" sz="2000">
                <a:latin typeface="Oswald"/>
                <a:ea typeface="Oswald"/>
                <a:cs typeface="Oswald"/>
                <a:sym typeface="Oswald"/>
              </a:rPr>
              <a:t>Pathway 2- </a:t>
            </a:r>
            <a:r>
              <a:rPr lang="en" sz="2000">
                <a:latin typeface="Oswald"/>
                <a:ea typeface="Oswald"/>
                <a:cs typeface="Oswald"/>
                <a:sym typeface="Oswald"/>
              </a:rPr>
              <a:t>football player + biologist</a:t>
            </a:r>
            <a:endParaRPr sz="2000">
              <a:latin typeface="Oswald"/>
              <a:ea typeface="Oswald"/>
              <a:cs typeface="Oswald"/>
              <a:sym typeface="Oswald"/>
            </a:endParaRPr>
          </a:p>
          <a:p>
            <a:pPr indent="0" lvl="0" marL="0" marR="0" rtl="0" algn="l">
              <a:lnSpc>
                <a:spcPct val="100000"/>
              </a:lnSpc>
              <a:spcBef>
                <a:spcPts val="0"/>
              </a:spcBef>
              <a:spcAft>
                <a:spcPts val="0"/>
              </a:spcAft>
              <a:buClr>
                <a:srgbClr val="000000"/>
              </a:buClr>
              <a:buSzPts val="500"/>
              <a:buFont typeface="Calibri"/>
              <a:buNone/>
            </a:pPr>
            <a:r>
              <a:t/>
            </a:r>
            <a:endParaRPr sz="2000">
              <a:latin typeface="Oswald"/>
              <a:ea typeface="Oswald"/>
              <a:cs typeface="Oswald"/>
              <a:sym typeface="Oswald"/>
            </a:endParaRPr>
          </a:p>
        </p:txBody>
      </p:sp>
      <p:graphicFrame>
        <p:nvGraphicFramePr>
          <p:cNvPr id="116" name="Google Shape;116;p21"/>
          <p:cNvGraphicFramePr/>
          <p:nvPr/>
        </p:nvGraphicFramePr>
        <p:xfrm>
          <a:off x="735125" y="683025"/>
          <a:ext cx="3000000" cy="3000000"/>
        </p:xfrm>
        <a:graphic>
          <a:graphicData uri="http://schemas.openxmlformats.org/drawingml/2006/table">
            <a:tbl>
              <a:tblPr>
                <a:noFill/>
                <a:tableStyleId>{1D4A34AD-3377-41C6-AE40-9027F66A4E9C}</a:tableStyleId>
              </a:tblPr>
              <a:tblGrid>
                <a:gridCol w="1982900"/>
                <a:gridCol w="2074750"/>
                <a:gridCol w="1891050"/>
                <a:gridCol w="1982900"/>
              </a:tblGrid>
              <a:tr h="52677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B</a:t>
                      </a:r>
                      <a:r>
                        <a:rPr lang="en" sz="1800">
                          <a:solidFill>
                            <a:srgbClr val="434343"/>
                          </a:solidFill>
                          <a:latin typeface="Barlow"/>
                          <a:ea typeface="Barlow"/>
                          <a:cs typeface="Barlow"/>
                          <a:sym typeface="Barlow"/>
                        </a:rPr>
                        <a:t>iologist</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Football player</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Total</a:t>
                      </a:r>
                      <a:endParaRPr sz="1800">
                        <a:solidFill>
                          <a:srgbClr val="434343"/>
                        </a:solidFill>
                        <a:latin typeface="Barlow"/>
                        <a:ea typeface="Barlow"/>
                        <a:cs typeface="Barlow"/>
                        <a:sym typeface="Barlow"/>
                      </a:endParaRPr>
                    </a:p>
                  </a:txBody>
                  <a:tcPr marT="91425" marB="91425" marR="91425" marL="91425"/>
                </a:tc>
              </a:tr>
              <a:tr h="78550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Current income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€6,000</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rPr lang="en" sz="1500">
                          <a:solidFill>
                            <a:srgbClr val="434343"/>
                          </a:solidFill>
                          <a:latin typeface="Barlow"/>
                          <a:ea typeface="Barlow"/>
                          <a:cs typeface="Barlow"/>
                          <a:sym typeface="Barlow"/>
                        </a:rPr>
                        <a:t>(with Master’s Degree)</a:t>
                      </a:r>
                      <a:endParaRPr sz="1500">
                        <a:solidFill>
                          <a:srgbClr val="434343"/>
                        </a:solidFill>
                        <a:latin typeface="Barlow"/>
                        <a:ea typeface="Barlow"/>
                        <a:cs typeface="Barlow"/>
                        <a:sym typeface="Barlow"/>
                      </a:endParaRPr>
                    </a:p>
                  </a:txBody>
                  <a:tcPr marT="91425" marB="91425" marR="91425" marL="91425"/>
                </a:tc>
                <a:tc>
                  <a:txBody>
                    <a:bodyPr/>
                    <a:lstStyle/>
                    <a:p>
                      <a:pPr indent="0" lvl="0" marL="0" rtl="0" algn="ctr">
                        <a:spcBef>
                          <a:spcPts val="600"/>
                        </a:spcBef>
                        <a:spcAft>
                          <a:spcPts val="0"/>
                        </a:spcAft>
                        <a:buClr>
                          <a:schemeClr val="dk1"/>
                        </a:buClr>
                        <a:buSzPts val="1100"/>
                        <a:buFont typeface="Arial"/>
                        <a:buNone/>
                      </a:pPr>
                      <a:r>
                        <a:rPr lang="en" sz="1800">
                          <a:solidFill>
                            <a:srgbClr val="434343"/>
                          </a:solidFill>
                          <a:latin typeface="Barlow"/>
                          <a:ea typeface="Barlow"/>
                          <a:cs typeface="Barlow"/>
                          <a:sym typeface="Barlow"/>
                        </a:rPr>
                        <a:t>€30,000,000</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1052875">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Increasing rate due to experience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5.178%</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c rowSpan="2">
                  <a:txBody>
                    <a:bodyPr/>
                    <a:lstStyle/>
                    <a:p>
                      <a:pPr indent="0" lvl="0" marL="0" rtl="0" algn="ctr">
                        <a:spcBef>
                          <a:spcPts val="600"/>
                        </a:spcBef>
                        <a:spcAft>
                          <a:spcPts val="0"/>
                        </a:spcAft>
                        <a:buNone/>
                      </a:pPr>
                      <a:r>
                        <a:rPr lang="en" sz="1800">
                          <a:solidFill>
                            <a:srgbClr val="434343"/>
                          </a:solidFill>
                          <a:latin typeface="Barlow"/>
                          <a:ea typeface="Barlow"/>
                          <a:cs typeface="Barlow"/>
                          <a:sym typeface="Barlow"/>
                        </a:rPr>
                        <a:t>22%</a:t>
                      </a:r>
                      <a:endParaRPr sz="1800">
                        <a:solidFill>
                          <a:srgbClr val="434343"/>
                        </a:solidFill>
                        <a:latin typeface="Barlow"/>
                        <a:ea typeface="Barlow"/>
                        <a:cs typeface="Barlow"/>
                        <a:sym typeface="Barlow"/>
                      </a:endParaRPr>
                    </a:p>
                    <a:p>
                      <a:pPr indent="0" lvl="0" marL="0" rtl="0" algn="ctr">
                        <a:spcBef>
                          <a:spcPts val="600"/>
                        </a:spcBef>
                        <a:spcAft>
                          <a:spcPts val="0"/>
                        </a:spcAft>
                        <a:buNone/>
                      </a:pPr>
                      <a:r>
                        <a:rPr lang="en" sz="1500">
                          <a:solidFill>
                            <a:srgbClr val="434343"/>
                          </a:solidFill>
                          <a:latin typeface="Barlow"/>
                          <a:ea typeface="Barlow"/>
                          <a:cs typeface="Barlow"/>
                          <a:sym typeface="Barlow"/>
                        </a:rPr>
                        <a:t>(geometric gradient)</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1052875">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Increasing rate due to time</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1.065%</a:t>
                      </a:r>
                      <a:endParaRPr sz="1800">
                        <a:solidFill>
                          <a:srgbClr val="434343"/>
                        </a:solidFill>
                        <a:latin typeface="Barlow"/>
                        <a:ea typeface="Barlow"/>
                        <a:cs typeface="Barlow"/>
                        <a:sym typeface="Barlow"/>
                      </a:endParaRPr>
                    </a:p>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c vMerge="1"/>
                <a:tc>
                  <a:txBody>
                    <a:bodyPr/>
                    <a:lstStyle/>
                    <a:p>
                      <a:pPr indent="0" lvl="0" marL="0" marR="0" rtl="0" algn="ctr">
                        <a:lnSpc>
                          <a:spcPct val="100000"/>
                        </a:lnSpc>
                        <a:spcBef>
                          <a:spcPts val="600"/>
                        </a:spcBef>
                        <a:spcAft>
                          <a:spcPts val="0"/>
                        </a:spcAft>
                        <a:buNone/>
                      </a:pPr>
                      <a:r>
                        <a:t/>
                      </a:r>
                      <a:endParaRPr sz="1800">
                        <a:solidFill>
                          <a:srgbClr val="434343"/>
                        </a:solidFill>
                        <a:latin typeface="Barlow"/>
                        <a:ea typeface="Barlow"/>
                        <a:cs typeface="Barlow"/>
                        <a:sym typeface="Barlow"/>
                      </a:endParaRPr>
                    </a:p>
                  </a:txBody>
                  <a:tcPr marT="91425" marB="91425" marR="91425" marL="91425"/>
                </a:tc>
              </a:tr>
              <a:tr h="785500">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Sum of present worth</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€2,535,265</a:t>
                      </a:r>
                      <a:endParaRPr sz="1800">
                        <a:solidFill>
                          <a:srgbClr val="434343"/>
                        </a:solidFill>
                        <a:latin typeface="Barlow"/>
                        <a:ea typeface="Barlow"/>
                        <a:cs typeface="Barlow"/>
                        <a:sym typeface="Barlow"/>
                      </a:endParaRPr>
                    </a:p>
                  </a:txBody>
                  <a:tcPr marT="91425" marB="91425" marR="91425" marL="91425"/>
                </a:tc>
                <a:tc>
                  <a:txBody>
                    <a:bodyPr/>
                    <a:lstStyle/>
                    <a:p>
                      <a:pPr indent="0" lvl="0" marL="0" marR="0" rtl="0" algn="ctr">
                        <a:lnSpc>
                          <a:spcPct val="100000"/>
                        </a:lnSpc>
                        <a:spcBef>
                          <a:spcPts val="600"/>
                        </a:spcBef>
                        <a:spcAft>
                          <a:spcPts val="0"/>
                        </a:spcAft>
                        <a:buNone/>
                      </a:pPr>
                      <a:r>
                        <a:rPr lang="en" sz="1800">
                          <a:solidFill>
                            <a:srgbClr val="434343"/>
                          </a:solidFill>
                          <a:latin typeface="Barlow"/>
                          <a:ea typeface="Barlow"/>
                          <a:cs typeface="Barlow"/>
                          <a:sym typeface="Barlow"/>
                        </a:rPr>
                        <a:t>€</a:t>
                      </a:r>
                      <a:r>
                        <a:rPr lang="en" sz="1800">
                          <a:solidFill>
                            <a:srgbClr val="434343"/>
                          </a:solidFill>
                          <a:latin typeface="Barlow"/>
                          <a:ea typeface="Barlow"/>
                          <a:cs typeface="Barlow"/>
                          <a:sym typeface="Barlow"/>
                        </a:rPr>
                        <a:t>266,710,000</a:t>
                      </a:r>
                      <a:endParaRPr sz="1800">
                        <a:solidFill>
                          <a:srgbClr val="434343"/>
                        </a:solidFill>
                        <a:latin typeface="Barlow"/>
                        <a:ea typeface="Barlow"/>
                        <a:cs typeface="Barlow"/>
                        <a:sym typeface="Barlow"/>
                      </a:endParaRPr>
                    </a:p>
                  </a:txBody>
                  <a:tcPr marT="91425" marB="91425" marR="91425" marL="91425"/>
                </a:tc>
                <a:tc>
                  <a:txBody>
                    <a:bodyPr/>
                    <a:lstStyle/>
                    <a:p>
                      <a:pPr indent="0" lvl="0" marL="0" rtl="0" algn="ctr">
                        <a:spcBef>
                          <a:spcPts val="600"/>
                        </a:spcBef>
                        <a:spcAft>
                          <a:spcPts val="0"/>
                        </a:spcAft>
                        <a:buClr>
                          <a:schemeClr val="dk1"/>
                        </a:buClr>
                        <a:buSzPts val="1100"/>
                        <a:buFont typeface="Arial"/>
                        <a:buNone/>
                      </a:pPr>
                      <a:r>
                        <a:rPr lang="en" sz="1800">
                          <a:solidFill>
                            <a:srgbClr val="FF9900"/>
                          </a:solidFill>
                          <a:latin typeface="Barlow"/>
                          <a:ea typeface="Barlow"/>
                          <a:cs typeface="Barlow"/>
                          <a:sym typeface="Barlow"/>
                        </a:rPr>
                        <a:t>€269,245,265</a:t>
                      </a:r>
                      <a:endParaRPr sz="1800">
                        <a:solidFill>
                          <a:srgbClr val="FF9900"/>
                        </a:solidFill>
                        <a:latin typeface="Barlow"/>
                        <a:ea typeface="Barlow"/>
                        <a:cs typeface="Barlow"/>
                        <a:sym typeface="Barlow"/>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