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70" r:id="rId7"/>
    <p:sldId id="268" r:id="rId8"/>
    <p:sldId id="266" r:id="rId9"/>
    <p:sldId id="275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82"/>
    <p:restoredTop sz="96126"/>
  </p:normalViewPr>
  <p:slideViewPr>
    <p:cSldViewPr snapToGrid="0">
      <p:cViewPr varScale="1">
        <p:scale>
          <a:sx n="100" d="100"/>
          <a:sy n="10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D18A-14E8-E98A-79D9-24A7C2C8F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AC47-4B0C-638B-3413-B299E3A9B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100E-A521-960D-8EE3-70499481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B71F-41B8-BA9E-605E-B4DDFA0A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FA77-D9E4-5F40-1704-671F6C4B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9E-31C9-C9E3-39F8-099FC925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214E-C2AE-2DDC-B9B0-3F3A778A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83A3-7D6E-6C3A-E8B3-79109188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802F-031E-012D-4AFC-56B98292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50D5-571C-D156-44A3-A79BFC3B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0D86A-6F0F-6637-2E38-76E484672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6469-44B2-DF81-6A8E-490019AB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8CE7-00EC-A013-9A38-93CD6B11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3987-5A3D-69CE-2C13-4A28D872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AC79-E2EB-22B5-7324-761DCDF1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3174-38D9-1045-9485-4A789009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FC78-A85E-6192-C326-8267A3DC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005A-71C8-4468-4506-5200CDB6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9BA-E360-10B5-14EE-C231C2C8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C8F5-2832-EE35-5494-E4792CB6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1847-50A4-16F8-84E8-AC41CF53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5C82-4E50-00B0-7414-C424673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2799-7784-70D6-DDBB-5739C0FD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C4CB-354B-DC89-1B3B-9EA0B50C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95B1-DC2D-EB77-B593-EF079EF7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587F-8240-A4F3-A24E-DABA7F0D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8367-5B76-BD27-6681-927D7940C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920B6-FB25-BF6D-434E-978EDB01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DEF4-8673-4C9E-262D-F54C55D0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4139-1433-E3B0-A169-5E27A5D3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AA6B-8DFF-953B-C172-005CBFCA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3F64-4A9A-32F8-1F69-5D62A56B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59E3-E92D-7C84-F1AA-B904D30E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03C15-F75E-5734-70E7-865D094F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20C1A-F1B6-09B0-4DAA-0500652E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5355C-E793-2733-AA8D-DB876BA0A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FC474-7EE6-9D7A-28AD-443648FF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7EA6E-3F79-B811-7A87-80293AB8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FC4FA-3578-D1FE-3EC5-C571CC36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B58-B163-9189-FDA4-8B615868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FD46-F083-00F3-F2FD-72CE15DD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D8206-403E-A531-CC62-0F5F16F2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51AC-CABE-9EF7-25BB-EC4FACC6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2A08D-19DF-58C0-53A5-7FA638DB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F04BF-9926-FFDB-F63A-D97B981C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65A7C-2061-8494-0025-8B669B84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A1A9-2DBA-BF44-075B-32474F5B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1B67-534C-29EB-4A25-17324534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AC55-9788-64C2-7A9A-9C73C326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7A738-AE03-34E0-8740-1163F9FF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579CF-C155-2182-4EBE-16B78DD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F98E-EB33-2D82-0489-00930B3B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000B-AF28-A104-B6E6-8A7008F7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AB18A-BD17-479C-868E-71E2336A4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83C55-84A6-6386-93C5-FBACEA65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BD8-916C-61A8-D5CD-E4B15C3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24B24-C3FA-A8B1-8E07-5638804C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289B-89B6-8AB2-6D8E-1D9374CD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52482-D7F1-413B-7700-6BB4E4C2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6349A-8228-F4AB-738B-32F5C7AD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A96E-2052-4A76-8B96-77473FEF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E8D0-6CA1-1A4F-96A5-18021FD420F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C730-5FD8-2105-5630-6F36C857A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248B-7F1A-3538-480D-A0EE9C8B7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9127-CB4D-3946-9864-C551E884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13A42-88D6-B60D-2478-DFD49E54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Rockbuster Stealth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05C0A-2C7B-4876-EF1E-7DD064DC2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Holly Ringsak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2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2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53" name="Freeform: Shape 2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71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3CBD9-44D1-4896-F9D8-C8FFBAA9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FAE653F-7752-B052-0E46-3E9352C61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30ACE9-F064-6102-CC41-D3A083582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9F99-A687-69B3-5734-CC434F14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56" y="526941"/>
            <a:ext cx="9022083" cy="991893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Recommendations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B58CB6-CCE6-F393-046A-A5374EB42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F0E3DC-09C4-6620-66E4-C8EDD41A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24">
              <a:extLst>
                <a:ext uri="{FF2B5EF4-FFF2-40B4-BE49-F238E27FC236}">
                  <a16:creationId xmlns:a16="http://schemas.microsoft.com/office/drawing/2014/main" id="{AC1592EB-9795-D9EA-1017-CA55AC04B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A7B74730-7820-3983-A056-497CDB9FF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26">
              <a:extLst>
                <a:ext uri="{FF2B5EF4-FFF2-40B4-BE49-F238E27FC236}">
                  <a16:creationId xmlns:a16="http://schemas.microsoft.com/office/drawing/2014/main" id="{25915856-27CB-3E0C-7E53-0D7CC932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FC51A9-8A58-ECC3-F45B-DFA6AE9C8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53" name="Freeform: Shape 29">
              <a:extLst>
                <a:ext uri="{FF2B5EF4-FFF2-40B4-BE49-F238E27FC236}">
                  <a16:creationId xmlns:a16="http://schemas.microsoft.com/office/drawing/2014/main" id="{88FCDA77-0286-FF14-F13D-E159754A6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0">
              <a:extLst>
                <a:ext uri="{FF2B5EF4-FFF2-40B4-BE49-F238E27FC236}">
                  <a16:creationId xmlns:a16="http://schemas.microsoft.com/office/drawing/2014/main" id="{225CE5B0-E9CA-AD79-434C-3994E161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1">
              <a:extLst>
                <a:ext uri="{FF2B5EF4-FFF2-40B4-BE49-F238E27FC236}">
                  <a16:creationId xmlns:a16="http://schemas.microsoft.com/office/drawing/2014/main" id="{6BE5862E-7D4D-4895-1706-5E0A2A19C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44A44A-EC7D-B7AF-C156-D87F64EE3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BA84BE-06CF-D648-7637-D379DB599A7D}"/>
              </a:ext>
            </a:extLst>
          </p:cNvPr>
          <p:cNvSpPr txBox="1"/>
          <p:nvPr/>
        </p:nvSpPr>
        <p:spPr>
          <a:xfrm>
            <a:off x="1190445" y="1672907"/>
            <a:ext cx="9022083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rewards program to encourage more customer loyalty and increase the number of customers with a high lifetime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Advertise the availability of most popular movies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Advertise movies of a specific genre in regions where they are the most popular. Focus Sports advertising in India, China, United States, and Mexico. Animation in China and Japan.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Allocate the marketing budget for the upcoming year based on the percentage of total sales by region.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India – 9.843 %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China – 8.564%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United States – 6.011%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Japan – 5.093%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Mexico – 4.868%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862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240C5-1EC8-7E9A-F071-68341B1A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66A30DE-EA5E-D797-2DBB-7466DABEB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91ED61-23D0-17FF-E282-11ECA8723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A1026-6AFE-0B82-CE35-324E86E19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2449" y="427476"/>
            <a:ext cx="9022083" cy="991893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Further Analysis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98C16-69C4-AB47-79CD-D50AD317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ADFB84-4781-85A5-BFDF-5A22DB45E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24">
              <a:extLst>
                <a:ext uri="{FF2B5EF4-FFF2-40B4-BE49-F238E27FC236}">
                  <a16:creationId xmlns:a16="http://schemas.microsoft.com/office/drawing/2014/main" id="{1F57699C-4814-4BF5-C0CB-F5590CADE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6120A486-94D7-4602-D716-F629C610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26">
              <a:extLst>
                <a:ext uri="{FF2B5EF4-FFF2-40B4-BE49-F238E27FC236}">
                  <a16:creationId xmlns:a16="http://schemas.microsoft.com/office/drawing/2014/main" id="{0AC25A7E-8167-4BFA-D182-11668DA0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AB120E-C64A-D9E5-49ED-9E4737535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53" name="Freeform: Shape 29">
              <a:extLst>
                <a:ext uri="{FF2B5EF4-FFF2-40B4-BE49-F238E27FC236}">
                  <a16:creationId xmlns:a16="http://schemas.microsoft.com/office/drawing/2014/main" id="{E18B6A9C-5D21-98C2-555F-7C9C12CB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0">
              <a:extLst>
                <a:ext uri="{FF2B5EF4-FFF2-40B4-BE49-F238E27FC236}">
                  <a16:creationId xmlns:a16="http://schemas.microsoft.com/office/drawing/2014/main" id="{984B50ED-E608-D3B3-F13B-C3DAD79C6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1">
              <a:extLst>
                <a:ext uri="{FF2B5EF4-FFF2-40B4-BE49-F238E27FC236}">
                  <a16:creationId xmlns:a16="http://schemas.microsoft.com/office/drawing/2014/main" id="{221E8E76-C3BF-ED40-A190-9D3C7C184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99CF90-79E2-DEBD-53B6-BF84B3AC0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7F8D9C-CCB3-26EE-9FA1-D079D4195381}"/>
              </a:ext>
            </a:extLst>
          </p:cNvPr>
          <p:cNvSpPr txBox="1"/>
          <p:nvPr/>
        </p:nvSpPr>
        <p:spPr>
          <a:xfrm>
            <a:off x="1222648" y="1917200"/>
            <a:ext cx="90220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into what languages have the highest total sales and potentially add more movies in those languages to the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Compare popularity </a:t>
            </a:r>
            <a:r>
              <a:rPr lang="en-US" sz="2800"/>
              <a:t>and availability </a:t>
            </a:r>
            <a:r>
              <a:rPr lang="en-US" sz="2800" dirty="0"/>
              <a:t>of each genre and expand catalogue for popular genres with less titles available.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1C8C9-AA43-F1AE-9B0D-689C95E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Key Questions and Objectives</a:t>
            </a:r>
          </a:p>
        </p:txBody>
      </p:sp>
      <p:pic>
        <p:nvPicPr>
          <p:cNvPr id="22" name="Graphic 21" descr="Film reel">
            <a:extLst>
              <a:ext uri="{FF2B5EF4-FFF2-40B4-BE49-F238E27FC236}">
                <a16:creationId xmlns:a16="http://schemas.microsoft.com/office/drawing/2014/main" id="{83BFEEBD-7A90-1136-17A3-E1AD4B18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2EDCD74-B619-AD75-15E5-687C536F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Which movies contributed the most/least to revenue gain?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What was the average rental duration for all videos? 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Which countries are </a:t>
            </a:r>
            <a:r>
              <a:rPr lang="en-US" sz="1800" dirty="0" err="1">
                <a:solidFill>
                  <a:schemeClr val="tx2"/>
                </a:solidFill>
              </a:rPr>
              <a:t>Rockbuster</a:t>
            </a:r>
            <a:r>
              <a:rPr lang="en-US" sz="1800" dirty="0">
                <a:solidFill>
                  <a:schemeClr val="tx2"/>
                </a:solidFill>
              </a:rPr>
              <a:t> customers based in? </a:t>
            </a:r>
          </a:p>
          <a:p>
            <a:r>
              <a:rPr lang="en-US" sz="1800" dirty="0">
                <a:solidFill>
                  <a:schemeClr val="tx2"/>
                </a:solidFill>
              </a:rPr>
              <a:t>Do sales figures vary between geographic regions?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Where are customers with a high lifetime value based? 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Which genres contributed the most/least to revenue gain?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7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420906-EB28-0A19-5B19-BCFC62B0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Data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6396E9-D6AA-649B-216C-E3797DBE8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94307"/>
              </p:ext>
            </p:extLst>
          </p:nvPr>
        </p:nvGraphicFramePr>
        <p:xfrm>
          <a:off x="3414265" y="3989811"/>
          <a:ext cx="81280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56467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2215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1226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869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 Rate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4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148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2E9841-DEF6-23DE-0F39-D936BCB0E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53132"/>
              </p:ext>
            </p:extLst>
          </p:nvPr>
        </p:nvGraphicFramePr>
        <p:xfrm>
          <a:off x="3414265" y="1212557"/>
          <a:ext cx="81280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211917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74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Catalogue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2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4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FE347-80EA-A530-08C7-DDE58F40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4051CC-5182-C4EA-3A34-BE4147019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F452A-DD42-0CF2-A864-2DCBD685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458DB-9B0F-6820-3DFA-9E900AA8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91166"/>
            <a:ext cx="8576414" cy="96465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Which movies contributed to the least/most revenue gain?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75F5BA-CDC4-9E53-C002-5B1D535DF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DC635E-D505-4FE6-7915-95B583F2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1276325-2BEB-2125-43DE-5847482D0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938CF9-A478-F8B5-43A4-295C3253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A4EC264-FDF4-E438-F0F9-2AC52B6F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4CE3B8-3F30-F194-AAD8-53AC27B4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4BCCC5-4EEC-DC33-291B-775B2AEE1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62A89B-DD6B-8CEB-8D0A-2F8C17D5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76345ED-05BD-F92E-51B0-CB60DF6A1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851C44-C617-FE89-80B4-2132D846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0B8C184-B0D5-346A-CEAE-DD0DFAE9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9146" y="2712859"/>
            <a:ext cx="3285238" cy="356483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Content Placeholder 11" descr="A screenshot of a phone&#10;&#10;Description automatically generated">
            <a:extLst>
              <a:ext uri="{FF2B5EF4-FFF2-40B4-BE49-F238E27FC236}">
                <a16:creationId xmlns:a16="http://schemas.microsoft.com/office/drawing/2014/main" id="{EA2E132B-C1B9-3C21-66D0-6A03591354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7" y="2745589"/>
            <a:ext cx="3285239" cy="3564835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4148C-4613-E043-606D-9C55CBCF0CAD}"/>
              </a:ext>
            </a:extLst>
          </p:cNvPr>
          <p:cNvSpPr txBox="1"/>
          <p:nvPr/>
        </p:nvSpPr>
        <p:spPr>
          <a:xfrm>
            <a:off x="2576895" y="2132552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Movies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FFE94-60DC-7E89-4304-3F1987253B12}"/>
              </a:ext>
            </a:extLst>
          </p:cNvPr>
          <p:cNvSpPr txBox="1"/>
          <p:nvPr/>
        </p:nvSpPr>
        <p:spPr>
          <a:xfrm>
            <a:off x="6924074" y="2132552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10 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BF186-5638-C207-E46F-8AA8E6C6C43B}"/>
              </a:ext>
            </a:extLst>
          </p:cNvPr>
          <p:cNvSpPr txBox="1"/>
          <p:nvPr/>
        </p:nvSpPr>
        <p:spPr>
          <a:xfrm>
            <a:off x="4218955" y="24331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115B0-2EF9-01E1-4CCC-AB4CE27002E0}"/>
              </a:ext>
            </a:extLst>
          </p:cNvPr>
          <p:cNvSpPr txBox="1"/>
          <p:nvPr/>
        </p:nvSpPr>
        <p:spPr>
          <a:xfrm>
            <a:off x="8642426" y="244018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34628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873419-E986-13E2-81B8-B3833109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85" y="896009"/>
            <a:ext cx="3848561" cy="186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countries are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Rockbuster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customers based in? </a:t>
            </a:r>
            <a:b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DB687944-5C5E-3E4D-1CDC-C241C574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572" y="729279"/>
            <a:ext cx="7442539" cy="5118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9193E-27B2-AB00-48A9-3FDF1B39107E}"/>
              </a:ext>
            </a:extLst>
          </p:cNvPr>
          <p:cNvSpPr txBox="1"/>
          <p:nvPr/>
        </p:nvSpPr>
        <p:spPr>
          <a:xfrm>
            <a:off x="414468" y="2528083"/>
            <a:ext cx="305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countries with the highest total sales: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812DD-838E-90D3-E265-2B8C499CC091}"/>
              </a:ext>
            </a:extLst>
          </p:cNvPr>
          <p:cNvSpPr txBox="1"/>
          <p:nvPr/>
        </p:nvSpPr>
        <p:spPr>
          <a:xfrm>
            <a:off x="903567" y="3398998"/>
            <a:ext cx="1785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Japan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Mexico</a:t>
            </a:r>
          </a:p>
        </p:txBody>
      </p:sp>
    </p:spTree>
    <p:extLst>
      <p:ext uri="{BB962C8B-B14F-4D97-AF65-F5344CB8AC3E}">
        <p14:creationId xmlns:p14="http://schemas.microsoft.com/office/powerpoint/2010/main" val="45133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21B32-61B1-97BC-D6D1-CC84A117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7CC41D-CE03-4C19-F654-85E6887E6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8D554-496B-D716-8591-7F09241A2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00ACB8-686F-CDC1-627D-AAB4F99F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B84A47-B76C-9EDE-B9EF-FCFB62596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19B4C5-B364-80B5-F3FA-9933325ED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DBED51-4BB4-3ECF-9E30-3BE3337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9B92D2-20DF-9FD9-D0F2-E5BCCF207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99047E-9E85-9CB8-FA07-BA1F7D9BE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1160B5-EEAF-639B-CD81-BF3FBA43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24" y="1411435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sales figures vary between geographic regions?</a:t>
            </a:r>
          </a:p>
        </p:txBody>
      </p:sp>
      <p:pic>
        <p:nvPicPr>
          <p:cNvPr id="7" name="Picture 6" descr="A screen shot of a chart&#10;&#10;Description automatically generated">
            <a:extLst>
              <a:ext uri="{FF2B5EF4-FFF2-40B4-BE49-F238E27FC236}">
                <a16:creationId xmlns:a16="http://schemas.microsoft.com/office/drawing/2014/main" id="{02D0C97A-D12C-7A44-3A7B-11E3F705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06" y="1086505"/>
            <a:ext cx="7772400" cy="4529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26C8C-38B6-C758-8BE0-169805793934}"/>
              </a:ext>
            </a:extLst>
          </p:cNvPr>
          <p:cNvSpPr txBox="1"/>
          <p:nvPr/>
        </p:nvSpPr>
        <p:spPr>
          <a:xfrm>
            <a:off x="533490" y="2988468"/>
            <a:ext cx="3131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countries with the highest total sales make up 34.379% of the entire market.</a:t>
            </a:r>
          </a:p>
          <a:p>
            <a:endParaRPr lang="en-US" dirty="0"/>
          </a:p>
          <a:p>
            <a:r>
              <a:rPr lang="en-US" dirty="0"/>
              <a:t>The top 5 countries are India, China, United States, Japan, and Mexico.</a:t>
            </a:r>
          </a:p>
          <a:p>
            <a:endParaRPr lang="en-US" dirty="0"/>
          </a:p>
          <a:p>
            <a:r>
              <a:rPr lang="en-US" dirty="0"/>
              <a:t>Brazil and Russian Federation are also important to note as they are very close in sales to Mexico.</a:t>
            </a:r>
          </a:p>
        </p:txBody>
      </p:sp>
    </p:spTree>
    <p:extLst>
      <p:ext uri="{BB962C8B-B14F-4D97-AF65-F5344CB8AC3E}">
        <p14:creationId xmlns:p14="http://schemas.microsoft.com/office/powerpoint/2010/main" val="388418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7CECC-1718-FE7A-D4B2-1BEE2CDBA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4E45E5B-E4F6-0FF0-5B73-A408B758E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64BB0-4B7D-67EA-5241-3B2C2E62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AC3CCA-19F3-9536-4EA0-CB926BB3C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888395-487C-4721-828A-124AEC3B8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663C94-E691-C348-84F7-4AA5E3E1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EA68D88-7052-592B-A043-EA13DB557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91F1C4-9A46-4217-9F0D-9AAD3C98E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ECA4D0-4AA1-AE2B-5DE1-5C1E85D5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4F01C-D97B-4D6D-B5EF-E5E67225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38" y="2068780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customers with a high lifetime value</a:t>
            </a:r>
          </a:p>
        </p:txBody>
      </p:sp>
      <p:pic>
        <p:nvPicPr>
          <p:cNvPr id="3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DD90EF9-BA25-3E6F-03FC-DAEE96F0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160" y="319367"/>
            <a:ext cx="7494018" cy="62929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51995-17E6-5F55-353F-7FFA4AEE057F}"/>
              </a:ext>
            </a:extLst>
          </p:cNvPr>
          <p:cNvSpPr txBox="1"/>
          <p:nvPr/>
        </p:nvSpPr>
        <p:spPr>
          <a:xfrm>
            <a:off x="710952" y="3855295"/>
            <a:ext cx="285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customers are all within our top 5 countries with the highest number of sales.</a:t>
            </a:r>
          </a:p>
        </p:txBody>
      </p:sp>
    </p:spTree>
    <p:extLst>
      <p:ext uri="{BB962C8B-B14F-4D97-AF65-F5344CB8AC3E}">
        <p14:creationId xmlns:p14="http://schemas.microsoft.com/office/powerpoint/2010/main" val="180007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21784-CEBD-2F41-4F92-B0195C417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6D730F6-02E3-A5C8-21FE-0F7EE68E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DF4BA3-45D5-C169-C24A-B6D08442E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E003B-77EE-A456-D206-FFB44731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54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Which genres created the most revenue?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9C7751-E5BF-66A3-2A20-E9C145032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A1FC96-DEE4-27F1-CBD6-44D9510D9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4EB375-5784-3F9D-F907-811CF440C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44DBE3A-72F3-8823-1F32-67FE45BA2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C889A8E-5A91-2911-A29D-0DDD2AAFF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90B3F6-DF5A-86DB-3551-DED11276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DEC0F4C-AFF6-C61E-9BC8-F2DF120D6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C953EA-2716-CF32-A250-5A3ECFFAD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1B27F9A-32F9-BFB4-8741-948EAA7C7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F0959B-7999-43C6-1209-C510346F9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graph of sales&#10;&#10;Description automatically generated">
            <a:extLst>
              <a:ext uri="{FF2B5EF4-FFF2-40B4-BE49-F238E27FC236}">
                <a16:creationId xmlns:a16="http://schemas.microsoft.com/office/drawing/2014/main" id="{24B282AE-BB8A-63EA-04B6-8AA13C80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7" y="2508746"/>
            <a:ext cx="6092732" cy="3952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23E8C-A56C-22F6-7102-7B5D35DA46CB}"/>
              </a:ext>
            </a:extLst>
          </p:cNvPr>
          <p:cNvSpPr txBox="1"/>
          <p:nvPr/>
        </p:nvSpPr>
        <p:spPr>
          <a:xfrm>
            <a:off x="1558007" y="1306340"/>
            <a:ext cx="357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top 5 highest performing genres are Sports, Sci-Fi, Animation, Drama, and Comedy.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A0023-B2E6-97CE-FC17-EBC587332AD6}"/>
              </a:ext>
            </a:extLst>
          </p:cNvPr>
          <p:cNvSpPr txBox="1"/>
          <p:nvPr/>
        </p:nvSpPr>
        <p:spPr>
          <a:xfrm>
            <a:off x="7533334" y="4023316"/>
            <a:ext cx="355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Sports is the highest ranking genre in India, the United States, and Mexico.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ED24048-D919-E732-B997-2427146E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65" y="1527600"/>
            <a:ext cx="462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6101A-12D0-3625-4374-C62F3B1F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EE9938-2983-1983-EDE2-12A421F1A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142520-1FBF-8FF0-B887-70A71AAEA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29DCC-4AA9-D61A-BA6D-F9F7CD91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56" y="526941"/>
            <a:ext cx="9022083" cy="991893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1B0406-BF6E-6ABD-D43C-FC86490B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EE5585-2E7C-723E-B1D5-8CEF89447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24">
              <a:extLst>
                <a:ext uri="{FF2B5EF4-FFF2-40B4-BE49-F238E27FC236}">
                  <a16:creationId xmlns:a16="http://schemas.microsoft.com/office/drawing/2014/main" id="{D2F6E998-E614-6B5D-84B3-FBAFBF591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3BEECB52-95DA-CB38-B310-094C6D6F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26">
              <a:extLst>
                <a:ext uri="{FF2B5EF4-FFF2-40B4-BE49-F238E27FC236}">
                  <a16:creationId xmlns:a16="http://schemas.microsoft.com/office/drawing/2014/main" id="{EACEE5F5-3D6C-7CE3-B4FA-F9EADA157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E72827-FBB1-CE75-59F0-A98E1F8ED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53" name="Freeform: Shape 29">
              <a:extLst>
                <a:ext uri="{FF2B5EF4-FFF2-40B4-BE49-F238E27FC236}">
                  <a16:creationId xmlns:a16="http://schemas.microsoft.com/office/drawing/2014/main" id="{1EE0B0EF-18DD-D16F-B234-60C9053B6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0">
              <a:extLst>
                <a:ext uri="{FF2B5EF4-FFF2-40B4-BE49-F238E27FC236}">
                  <a16:creationId xmlns:a16="http://schemas.microsoft.com/office/drawing/2014/main" id="{3461A24B-BF70-5C42-FA1D-5B66C6066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1">
              <a:extLst>
                <a:ext uri="{FF2B5EF4-FFF2-40B4-BE49-F238E27FC236}">
                  <a16:creationId xmlns:a16="http://schemas.microsoft.com/office/drawing/2014/main" id="{18D72CD2-2992-5177-928C-519174D2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D587DC-6B91-D6CA-E4D5-1680BE05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509FF1-0BC7-4036-99BC-4604FF53A58D}"/>
              </a:ext>
            </a:extLst>
          </p:cNvPr>
          <p:cNvSpPr txBox="1"/>
          <p:nvPr/>
        </p:nvSpPr>
        <p:spPr>
          <a:xfrm>
            <a:off x="1190445" y="1672907"/>
            <a:ext cx="90220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Top movies contributing to revenue gain are Telegraph Voyage, Zorro Ark, Wife Turn, Innocent Usual, and Hustler Party.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Countries with the highest sales numbers are India, China, United States, Japan, and Mexico.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top 5 countries with highest sales numbers make up 34.379% of the market.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top genres are Sports, Sci-Fi, Animation, Drama, and Comedy.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majority of our high lifetime value customers are from our highest performing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3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35514</TotalTime>
  <Words>508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Rockbuster Stealth </vt:lpstr>
      <vt:lpstr>Key Questions and Objectives</vt:lpstr>
      <vt:lpstr>Data Overview</vt:lpstr>
      <vt:lpstr>Which movies contributed to the least/most revenue gain?</vt:lpstr>
      <vt:lpstr>Which countries are Rockbuster customers based in?  </vt:lpstr>
      <vt:lpstr>Do sales figures vary between geographic regions?</vt:lpstr>
      <vt:lpstr>Top 10 customers with a high lifetime value</vt:lpstr>
      <vt:lpstr>Which genres created the most revenue?</vt:lpstr>
      <vt:lpstr>Conclusion</vt:lpstr>
      <vt:lpstr>Recommendations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</dc:title>
  <dc:creator>Holly Ringsak</dc:creator>
  <cp:lastModifiedBy>Holly Ringsak</cp:lastModifiedBy>
  <cp:revision>7</cp:revision>
  <dcterms:created xsi:type="dcterms:W3CDTF">2024-01-15T19:11:00Z</dcterms:created>
  <dcterms:modified xsi:type="dcterms:W3CDTF">2024-05-31T19:15:50Z</dcterms:modified>
</cp:coreProperties>
</file>