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5" r:id="rId13"/>
    <p:sldId id="266" r:id="rId14"/>
    <p:sldId id="267" r:id="rId15"/>
    <p:sldId id="268" r:id="rId16"/>
    <p:sldId id="269" r:id="rId17"/>
    <p:sldId id="270" r:id="rId18"/>
    <p:sldId id="271" r:id="rId19"/>
    <p:sldId id="272" r:id="rId20"/>
    <p:sldId id="273" r:id="rId21"/>
    <p:sldId id="274"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76DD-92D5-4C2F-B309-2B248CDC39C3}"/>
              </a:ext>
            </a:extLst>
          </p:cNvPr>
          <p:cNvSpPr>
            <a:spLocks noGrp="1"/>
          </p:cNvSpPr>
          <p:nvPr>
            <p:ph type="ctrTitle"/>
          </p:nvPr>
        </p:nvSpPr>
        <p:spPr/>
        <p:txBody>
          <a:bodyPr/>
          <a:lstStyle/>
          <a:p>
            <a:r>
              <a:rPr lang="fr-MA" dirty="0"/>
              <a:t>Résume</a:t>
            </a:r>
            <a:endParaRPr lang="en-US" dirty="0"/>
          </a:p>
        </p:txBody>
      </p:sp>
      <p:sp>
        <p:nvSpPr>
          <p:cNvPr id="3" name="Subtitle 2">
            <a:extLst>
              <a:ext uri="{FF2B5EF4-FFF2-40B4-BE49-F238E27FC236}">
                <a16:creationId xmlns:a16="http://schemas.microsoft.com/office/drawing/2014/main" id="{68F21042-DE31-49EA-BFFF-A7E77CF8287B}"/>
              </a:ext>
            </a:extLst>
          </p:cNvPr>
          <p:cNvSpPr>
            <a:spLocks noGrp="1"/>
          </p:cNvSpPr>
          <p:nvPr>
            <p:ph type="subTitle" idx="1"/>
          </p:nvPr>
        </p:nvSpPr>
        <p:spPr/>
        <p:txBody>
          <a:bodyPr/>
          <a:lstStyle/>
          <a:p>
            <a:r>
              <a:rPr lang="fr-MA" dirty="0" err="1"/>
              <a:t>Periode</a:t>
            </a:r>
            <a:r>
              <a:rPr lang="fr-MA" dirty="0"/>
              <a:t> </a:t>
            </a:r>
            <a:r>
              <a:rPr lang="fr-MA" dirty="0" err="1"/>
              <a:t>sass</a:t>
            </a:r>
            <a:r>
              <a:rPr lang="fr-MA" dirty="0"/>
              <a:t> semaine 1</a:t>
            </a:r>
            <a:endParaRPr lang="en-US" dirty="0"/>
          </a:p>
        </p:txBody>
      </p:sp>
    </p:spTree>
    <p:extLst>
      <p:ext uri="{BB962C8B-B14F-4D97-AF65-F5344CB8AC3E}">
        <p14:creationId xmlns:p14="http://schemas.microsoft.com/office/powerpoint/2010/main" val="370309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F8A8-BFB2-4BC4-BCF0-F97677192E55}"/>
              </a:ext>
            </a:extLst>
          </p:cNvPr>
          <p:cNvSpPr>
            <a:spLocks noGrp="1"/>
          </p:cNvSpPr>
          <p:nvPr>
            <p:ph type="title"/>
          </p:nvPr>
        </p:nvSpPr>
        <p:spPr/>
        <p:txBody>
          <a:bodyPr/>
          <a:lstStyle/>
          <a:p>
            <a:pPr algn="ctr"/>
            <a:r>
              <a:rPr lang="fr-MA" dirty="0"/>
              <a:t>Introduction de langage C</a:t>
            </a:r>
            <a:endParaRPr lang="en-US" dirty="0"/>
          </a:p>
        </p:txBody>
      </p:sp>
      <p:sp>
        <p:nvSpPr>
          <p:cNvPr id="3" name="Content Placeholder 2">
            <a:extLst>
              <a:ext uri="{FF2B5EF4-FFF2-40B4-BE49-F238E27FC236}">
                <a16:creationId xmlns:a16="http://schemas.microsoft.com/office/drawing/2014/main" id="{B664C224-0DAA-43F1-A80C-660720E1F606}"/>
              </a:ext>
            </a:extLst>
          </p:cNvPr>
          <p:cNvSpPr>
            <a:spLocks noGrp="1"/>
          </p:cNvSpPr>
          <p:nvPr>
            <p:ph idx="1"/>
          </p:nvPr>
        </p:nvSpPr>
        <p:spPr/>
        <p:txBody>
          <a:bodyPr/>
          <a:lstStyle/>
          <a:p>
            <a:r>
              <a:rPr lang="fr-FR" dirty="0"/>
              <a:t>Le C est un langage de programmation impératif conçu pour la programmation système. Inventé au début des années 1970 avec UNIX, C est devenu un des langages les plus utilisés. De nombreux langages plus modernes comme C++, Java et PHP reprennent des aspects de C.</a:t>
            </a:r>
            <a:endParaRPr lang="en-US" dirty="0"/>
          </a:p>
        </p:txBody>
      </p:sp>
    </p:spTree>
    <p:extLst>
      <p:ext uri="{BB962C8B-B14F-4D97-AF65-F5344CB8AC3E}">
        <p14:creationId xmlns:p14="http://schemas.microsoft.com/office/powerpoint/2010/main" val="45861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B64E-E597-4481-9692-1254F30AE222}"/>
              </a:ext>
            </a:extLst>
          </p:cNvPr>
          <p:cNvSpPr>
            <a:spLocks noGrp="1"/>
          </p:cNvSpPr>
          <p:nvPr>
            <p:ph type="title"/>
          </p:nvPr>
        </p:nvSpPr>
        <p:spPr/>
        <p:txBody>
          <a:bodyPr/>
          <a:lstStyle/>
          <a:p>
            <a:r>
              <a:rPr lang="en-US" dirty="0" err="1"/>
              <a:t>Bibliothèque</a:t>
            </a:r>
            <a:r>
              <a:rPr lang="en-US" dirty="0"/>
              <a:t> standard du C</a:t>
            </a:r>
          </a:p>
        </p:txBody>
      </p:sp>
      <p:sp>
        <p:nvSpPr>
          <p:cNvPr id="3" name="Content Placeholder 2">
            <a:extLst>
              <a:ext uri="{FF2B5EF4-FFF2-40B4-BE49-F238E27FC236}">
                <a16:creationId xmlns:a16="http://schemas.microsoft.com/office/drawing/2014/main" id="{E80E4259-1D38-416E-954B-6078A7A4C1FA}"/>
              </a:ext>
            </a:extLst>
          </p:cNvPr>
          <p:cNvSpPr>
            <a:spLocks noGrp="1"/>
          </p:cNvSpPr>
          <p:nvPr>
            <p:ph idx="1"/>
          </p:nvPr>
        </p:nvSpPr>
        <p:spPr/>
        <p:txBody>
          <a:bodyPr/>
          <a:lstStyle/>
          <a:p>
            <a:r>
              <a:rPr lang="fr-FR" dirty="0"/>
              <a:t>La bibliothèque standard du C est une collection maintenant normalisée d'en-têtes et de routines utilisées pour implémenter des opérations courantes, telles que les entrées/sorties et la gestion des chaînes de caractères, dans le langage C</a:t>
            </a:r>
            <a:endParaRPr lang="en-US" dirty="0"/>
          </a:p>
        </p:txBody>
      </p:sp>
    </p:spTree>
    <p:extLst>
      <p:ext uri="{BB962C8B-B14F-4D97-AF65-F5344CB8AC3E}">
        <p14:creationId xmlns:p14="http://schemas.microsoft.com/office/powerpoint/2010/main" val="393264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774-9826-4DCC-A1FC-F4280534C814}"/>
              </a:ext>
            </a:extLst>
          </p:cNvPr>
          <p:cNvSpPr>
            <a:spLocks noGrp="1"/>
          </p:cNvSpPr>
          <p:nvPr>
            <p:ph type="title"/>
          </p:nvPr>
        </p:nvSpPr>
        <p:spPr/>
        <p:txBody>
          <a:bodyPr/>
          <a:lstStyle/>
          <a:p>
            <a:r>
              <a:rPr lang="fr-FR" dirty="0"/>
              <a:t> LES PRINCIPALES BIBLIOTHEQUES STANDARDS DU C</a:t>
            </a:r>
            <a:endParaRPr lang="en-US" dirty="0"/>
          </a:p>
        </p:txBody>
      </p:sp>
      <p:graphicFrame>
        <p:nvGraphicFramePr>
          <p:cNvPr id="4" name="Table 4">
            <a:extLst>
              <a:ext uri="{FF2B5EF4-FFF2-40B4-BE49-F238E27FC236}">
                <a16:creationId xmlns:a16="http://schemas.microsoft.com/office/drawing/2014/main" id="{8968B232-F99D-46C8-9456-0C8777E76B50}"/>
              </a:ext>
            </a:extLst>
          </p:cNvPr>
          <p:cNvGraphicFramePr>
            <a:graphicFrameLocks noGrp="1"/>
          </p:cNvGraphicFramePr>
          <p:nvPr>
            <p:ph idx="1"/>
            <p:extLst>
              <p:ext uri="{D42A27DB-BD31-4B8C-83A1-F6EECF244321}">
                <p14:modId xmlns:p14="http://schemas.microsoft.com/office/powerpoint/2010/main" val="2971126085"/>
              </p:ext>
            </p:extLst>
          </p:nvPr>
        </p:nvGraphicFramePr>
        <p:xfrm>
          <a:off x="1371600" y="2286000"/>
          <a:ext cx="9601200" cy="28600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163755896"/>
                    </a:ext>
                  </a:extLst>
                </a:gridCol>
                <a:gridCol w="4800600">
                  <a:extLst>
                    <a:ext uri="{9D8B030D-6E8A-4147-A177-3AD203B41FA5}">
                      <a16:colId xmlns:a16="http://schemas.microsoft.com/office/drawing/2014/main" val="606877959"/>
                    </a:ext>
                  </a:extLst>
                </a:gridCol>
              </a:tblGrid>
              <a:tr h="370840">
                <a:tc>
                  <a:txBody>
                    <a:bodyPr/>
                    <a:lstStyle/>
                    <a:p>
                      <a:pPr algn="ctr"/>
                      <a:r>
                        <a:rPr lang="en-US" dirty="0"/>
                        <a:t>Nom </a:t>
                      </a:r>
                    </a:p>
                  </a:txBody>
                  <a:tcPr/>
                </a:tc>
                <a:tc>
                  <a:txBody>
                    <a:bodyPr/>
                    <a:lstStyle/>
                    <a:p>
                      <a:pPr algn="ctr"/>
                      <a:r>
                        <a:rPr lang="en-US" dirty="0" err="1"/>
                        <a:t>Rôle</a:t>
                      </a:r>
                      <a:r>
                        <a:rPr lang="en-US" dirty="0"/>
                        <a:t> </a:t>
                      </a:r>
                    </a:p>
                  </a:txBody>
                  <a:tcPr/>
                </a:tc>
                <a:extLst>
                  <a:ext uri="{0D108BD9-81ED-4DB2-BD59-A6C34878D82A}">
                    <a16:rowId xmlns:a16="http://schemas.microsoft.com/office/drawing/2014/main" val="3216080633"/>
                  </a:ext>
                </a:extLst>
              </a:tr>
              <a:tr h="370840">
                <a:tc>
                  <a:txBody>
                    <a:bodyPr/>
                    <a:lstStyle/>
                    <a:p>
                      <a:pPr algn="ctr"/>
                      <a:r>
                        <a:rPr lang="en-US" dirty="0" err="1"/>
                        <a:t>stdio.h</a:t>
                      </a:r>
                      <a:r>
                        <a:rPr lang="en-US" dirty="0"/>
                        <a:t> </a:t>
                      </a:r>
                    </a:p>
                  </a:txBody>
                  <a:tcPr/>
                </a:tc>
                <a:tc>
                  <a:txBody>
                    <a:bodyPr/>
                    <a:lstStyle/>
                    <a:p>
                      <a:r>
                        <a:rPr lang="en-US" dirty="0"/>
                        <a:t>Gestion des E/S. </a:t>
                      </a:r>
                    </a:p>
                  </a:txBody>
                  <a:tcPr/>
                </a:tc>
                <a:extLst>
                  <a:ext uri="{0D108BD9-81ED-4DB2-BD59-A6C34878D82A}">
                    <a16:rowId xmlns:a16="http://schemas.microsoft.com/office/drawing/2014/main" val="2330317413"/>
                  </a:ext>
                </a:extLst>
              </a:tr>
              <a:tr h="370840">
                <a:tc>
                  <a:txBody>
                    <a:bodyPr/>
                    <a:lstStyle/>
                    <a:p>
                      <a:pPr algn="ctr"/>
                      <a:r>
                        <a:rPr lang="en-US" dirty="0" err="1"/>
                        <a:t>stdlib.h</a:t>
                      </a:r>
                      <a:endParaRPr lang="en-US" dirty="0"/>
                    </a:p>
                  </a:txBody>
                  <a:tcPr/>
                </a:tc>
                <a:tc>
                  <a:txBody>
                    <a:bodyPr/>
                    <a:lstStyle/>
                    <a:p>
                      <a:r>
                        <a:rPr lang="fr-FR" dirty="0"/>
                        <a:t>Gestion de la mémoire, conversions et fonctions systèmes. </a:t>
                      </a:r>
                      <a:endParaRPr lang="en-US" dirty="0"/>
                    </a:p>
                  </a:txBody>
                  <a:tcPr/>
                </a:tc>
                <a:extLst>
                  <a:ext uri="{0D108BD9-81ED-4DB2-BD59-A6C34878D82A}">
                    <a16:rowId xmlns:a16="http://schemas.microsoft.com/office/drawing/2014/main" val="2722850395"/>
                  </a:ext>
                </a:extLst>
              </a:tr>
              <a:tr h="370840">
                <a:tc>
                  <a:txBody>
                    <a:bodyPr/>
                    <a:lstStyle/>
                    <a:p>
                      <a:pPr algn="ctr"/>
                      <a:r>
                        <a:rPr lang="en-US" dirty="0" err="1"/>
                        <a:t>string.h</a:t>
                      </a:r>
                      <a:r>
                        <a:rPr lang="en-US" dirty="0"/>
                        <a:t> </a:t>
                      </a:r>
                    </a:p>
                  </a:txBody>
                  <a:tcPr/>
                </a:tc>
                <a:tc>
                  <a:txBody>
                    <a:bodyPr/>
                    <a:lstStyle/>
                    <a:p>
                      <a:r>
                        <a:rPr lang="fr-FR" dirty="0"/>
                        <a:t>Gestion des chaînes de caractères. </a:t>
                      </a:r>
                      <a:endParaRPr lang="en-US" dirty="0"/>
                    </a:p>
                  </a:txBody>
                  <a:tcPr/>
                </a:tc>
                <a:extLst>
                  <a:ext uri="{0D108BD9-81ED-4DB2-BD59-A6C34878D82A}">
                    <a16:rowId xmlns:a16="http://schemas.microsoft.com/office/drawing/2014/main" val="1807488971"/>
                  </a:ext>
                </a:extLst>
              </a:tr>
              <a:tr h="370840">
                <a:tc>
                  <a:txBody>
                    <a:bodyPr/>
                    <a:lstStyle/>
                    <a:p>
                      <a:pPr algn="ctr"/>
                      <a:r>
                        <a:rPr lang="en-US" dirty="0" err="1"/>
                        <a:t>conio.h</a:t>
                      </a:r>
                      <a:r>
                        <a:rPr lang="en-US" dirty="0"/>
                        <a:t> </a:t>
                      </a:r>
                    </a:p>
                  </a:txBody>
                  <a:tcPr/>
                </a:tc>
                <a:tc>
                  <a:txBody>
                    <a:bodyPr/>
                    <a:lstStyle/>
                    <a:p>
                      <a:r>
                        <a:rPr lang="en-US" dirty="0"/>
                        <a:t>Gestion de </a:t>
                      </a:r>
                      <a:r>
                        <a:rPr lang="en-US" dirty="0" err="1"/>
                        <a:t>l’écran</a:t>
                      </a:r>
                      <a:r>
                        <a:rPr lang="en-US" dirty="0"/>
                        <a:t>. </a:t>
                      </a:r>
                    </a:p>
                  </a:txBody>
                  <a:tcPr/>
                </a:tc>
                <a:extLst>
                  <a:ext uri="{0D108BD9-81ED-4DB2-BD59-A6C34878D82A}">
                    <a16:rowId xmlns:a16="http://schemas.microsoft.com/office/drawing/2014/main" val="3390452709"/>
                  </a:ext>
                </a:extLst>
              </a:tr>
              <a:tr h="370840">
                <a:tc>
                  <a:txBody>
                    <a:bodyPr/>
                    <a:lstStyle/>
                    <a:p>
                      <a:pPr algn="ctr"/>
                      <a:r>
                        <a:rPr lang="en-US" dirty="0" err="1"/>
                        <a:t>ctype.h</a:t>
                      </a:r>
                      <a:r>
                        <a:rPr lang="en-US" dirty="0"/>
                        <a:t> </a:t>
                      </a:r>
                    </a:p>
                  </a:txBody>
                  <a:tcPr/>
                </a:tc>
                <a:tc>
                  <a:txBody>
                    <a:bodyPr/>
                    <a:lstStyle/>
                    <a:p>
                      <a:r>
                        <a:rPr lang="en-US" dirty="0"/>
                        <a:t>Manipulation de </a:t>
                      </a:r>
                      <a:r>
                        <a:rPr lang="en-US" dirty="0" err="1"/>
                        <a:t>caractères</a:t>
                      </a:r>
                      <a:r>
                        <a:rPr lang="en-US" dirty="0"/>
                        <a:t>. </a:t>
                      </a:r>
                    </a:p>
                  </a:txBody>
                  <a:tcPr/>
                </a:tc>
                <a:extLst>
                  <a:ext uri="{0D108BD9-81ED-4DB2-BD59-A6C34878D82A}">
                    <a16:rowId xmlns:a16="http://schemas.microsoft.com/office/drawing/2014/main" val="4143732429"/>
                  </a:ext>
                </a:extLst>
              </a:tr>
              <a:tr h="345512">
                <a:tc>
                  <a:txBody>
                    <a:bodyPr/>
                    <a:lstStyle/>
                    <a:p>
                      <a:pPr algn="ctr"/>
                      <a:r>
                        <a:rPr lang="en-US" dirty="0" err="1"/>
                        <a:t>math.h</a:t>
                      </a:r>
                      <a:r>
                        <a:rPr lang="en-US" dirty="0"/>
                        <a:t> </a:t>
                      </a:r>
                    </a:p>
                  </a:txBody>
                  <a:tcPr/>
                </a:tc>
                <a:tc>
                  <a:txBody>
                    <a:bodyPr/>
                    <a:lstStyle/>
                    <a:p>
                      <a:r>
                        <a:rPr lang="en-US" dirty="0" err="1"/>
                        <a:t>Fonctions</a:t>
                      </a:r>
                      <a:r>
                        <a:rPr lang="en-US" dirty="0"/>
                        <a:t> </a:t>
                      </a:r>
                      <a:r>
                        <a:rPr lang="en-US" dirty="0" err="1"/>
                        <a:t>mathématiques</a:t>
                      </a:r>
                      <a:r>
                        <a:rPr lang="en-US" dirty="0"/>
                        <a:t>. </a:t>
                      </a:r>
                    </a:p>
                  </a:txBody>
                  <a:tcPr/>
                </a:tc>
                <a:extLst>
                  <a:ext uri="{0D108BD9-81ED-4DB2-BD59-A6C34878D82A}">
                    <a16:rowId xmlns:a16="http://schemas.microsoft.com/office/drawing/2014/main" val="3847546789"/>
                  </a:ext>
                </a:extLst>
              </a:tr>
            </a:tbl>
          </a:graphicData>
        </a:graphic>
      </p:graphicFrame>
    </p:spTree>
    <p:extLst>
      <p:ext uri="{BB962C8B-B14F-4D97-AF65-F5344CB8AC3E}">
        <p14:creationId xmlns:p14="http://schemas.microsoft.com/office/powerpoint/2010/main" val="390885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1CCC-0DFB-40D3-B51E-B0DB36DB72B7}"/>
              </a:ext>
            </a:extLst>
          </p:cNvPr>
          <p:cNvSpPr>
            <a:spLocks noGrp="1"/>
          </p:cNvSpPr>
          <p:nvPr>
            <p:ph type="title"/>
          </p:nvPr>
        </p:nvSpPr>
        <p:spPr/>
        <p:txBody>
          <a:bodyPr/>
          <a:lstStyle/>
          <a:p>
            <a:pPr algn="ctr"/>
            <a:r>
              <a:rPr lang="fr-MA" dirty="0"/>
              <a:t>Les type variable </a:t>
            </a:r>
            <a:endParaRPr lang="en-US" dirty="0"/>
          </a:p>
        </p:txBody>
      </p:sp>
      <p:graphicFrame>
        <p:nvGraphicFramePr>
          <p:cNvPr id="6" name="Table 6">
            <a:extLst>
              <a:ext uri="{FF2B5EF4-FFF2-40B4-BE49-F238E27FC236}">
                <a16:creationId xmlns:a16="http://schemas.microsoft.com/office/drawing/2014/main" id="{DC983A55-B945-4502-A0E5-E1863E98F720}"/>
              </a:ext>
            </a:extLst>
          </p:cNvPr>
          <p:cNvGraphicFramePr>
            <a:graphicFrameLocks noGrp="1"/>
          </p:cNvGraphicFramePr>
          <p:nvPr>
            <p:extLst>
              <p:ext uri="{D42A27DB-BD31-4B8C-83A1-F6EECF244321}">
                <p14:modId xmlns:p14="http://schemas.microsoft.com/office/powerpoint/2010/main" val="302857316"/>
              </p:ext>
            </p:extLst>
          </p:nvPr>
        </p:nvGraphicFramePr>
        <p:xfrm>
          <a:off x="978795" y="1853006"/>
          <a:ext cx="10856889" cy="4457640"/>
        </p:xfrm>
        <a:graphic>
          <a:graphicData uri="http://schemas.openxmlformats.org/drawingml/2006/table">
            <a:tbl>
              <a:tblPr firstRow="1" bandRow="1">
                <a:tableStyleId>{5C22544A-7EE6-4342-B048-85BDC9FD1C3A}</a:tableStyleId>
              </a:tblPr>
              <a:tblGrid>
                <a:gridCol w="3013656">
                  <a:extLst>
                    <a:ext uri="{9D8B030D-6E8A-4147-A177-3AD203B41FA5}">
                      <a16:colId xmlns:a16="http://schemas.microsoft.com/office/drawing/2014/main" val="2856237392"/>
                    </a:ext>
                  </a:extLst>
                </a:gridCol>
                <a:gridCol w="3258355">
                  <a:extLst>
                    <a:ext uri="{9D8B030D-6E8A-4147-A177-3AD203B41FA5}">
                      <a16:colId xmlns:a16="http://schemas.microsoft.com/office/drawing/2014/main" val="1982062269"/>
                    </a:ext>
                  </a:extLst>
                </a:gridCol>
                <a:gridCol w="4584878">
                  <a:extLst>
                    <a:ext uri="{9D8B030D-6E8A-4147-A177-3AD203B41FA5}">
                      <a16:colId xmlns:a16="http://schemas.microsoft.com/office/drawing/2014/main" val="3481619438"/>
                    </a:ext>
                  </a:extLst>
                </a:gridCol>
              </a:tblGrid>
              <a:tr h="891528">
                <a:tc>
                  <a:txBody>
                    <a:bodyPr/>
                    <a:lstStyle/>
                    <a:p>
                      <a:pPr algn="ctr" fontAlgn="t"/>
                      <a:r>
                        <a:rPr lang="en-US" sz="2800" b="1" dirty="0">
                          <a:solidFill>
                            <a:schemeClr val="bg1"/>
                          </a:solidFill>
                          <a:effectLst/>
                        </a:rPr>
                        <a:t>Type de </a:t>
                      </a:r>
                      <a:r>
                        <a:rPr lang="en-US" sz="2800" b="1" dirty="0" err="1">
                          <a:solidFill>
                            <a:schemeClr val="bg1"/>
                          </a:solidFill>
                          <a:effectLst/>
                        </a:rPr>
                        <a:t>donnée</a:t>
                      </a:r>
                      <a:r>
                        <a:rPr lang="en-US" b="1" dirty="0">
                          <a:solidFill>
                            <a:schemeClr val="bg1"/>
                          </a:solidFill>
                          <a:effectLst/>
                        </a:rPr>
                        <a:t>	</a:t>
                      </a:r>
                    </a:p>
                  </a:txBody>
                  <a:tcPr marR="95250" marT="76200" marB="76200"/>
                </a:tc>
                <a:tc>
                  <a:txBody>
                    <a:bodyPr/>
                    <a:lstStyle/>
                    <a:p>
                      <a:pPr algn="ctr"/>
                      <a:r>
                        <a:rPr lang="en-US" sz="2800" dirty="0"/>
                        <a:t>Signification</a:t>
                      </a:r>
                    </a:p>
                  </a:txBody>
                  <a:tcPr/>
                </a:tc>
                <a:tc>
                  <a:txBody>
                    <a:bodyPr/>
                    <a:lstStyle/>
                    <a:p>
                      <a:pPr algn="ctr"/>
                      <a:r>
                        <a:rPr lang="en-US" sz="2400" dirty="0" err="1"/>
                        <a:t>Plage</a:t>
                      </a:r>
                      <a:r>
                        <a:rPr lang="en-US" sz="2400" dirty="0"/>
                        <a:t> de </a:t>
                      </a:r>
                      <a:r>
                        <a:rPr lang="en-US" sz="2400" dirty="0" err="1"/>
                        <a:t>valeurs</a:t>
                      </a:r>
                      <a:r>
                        <a:rPr lang="en-US" sz="2400" dirty="0"/>
                        <a:t> </a:t>
                      </a:r>
                      <a:r>
                        <a:rPr lang="en-US" sz="2400" dirty="0" err="1"/>
                        <a:t>acceptée</a:t>
                      </a:r>
                      <a:endParaRPr lang="en-US" sz="2400" dirty="0"/>
                    </a:p>
                    <a:p>
                      <a:endParaRPr lang="en-US" dirty="0"/>
                    </a:p>
                  </a:txBody>
                  <a:tcPr/>
                </a:tc>
                <a:extLst>
                  <a:ext uri="{0D108BD9-81ED-4DB2-BD59-A6C34878D82A}">
                    <a16:rowId xmlns:a16="http://schemas.microsoft.com/office/drawing/2014/main" val="579077582"/>
                  </a:ext>
                </a:extLst>
              </a:tr>
              <a:tr h="891528">
                <a:tc>
                  <a:txBody>
                    <a:bodyPr/>
                    <a:lstStyle/>
                    <a:p>
                      <a:pPr algn="ctr"/>
                      <a:r>
                        <a:rPr lang="en-US" dirty="0">
                          <a:effectLst/>
                        </a:rPr>
                        <a:t>unsigned int</a:t>
                      </a:r>
                    </a:p>
                  </a:txBody>
                  <a:tcPr marR="95250" marT="76200" marB="76200" anchor="ctr"/>
                </a:tc>
                <a:tc>
                  <a:txBody>
                    <a:bodyPr/>
                    <a:lstStyle/>
                    <a:p>
                      <a:pPr algn="ctr"/>
                      <a:r>
                        <a:rPr lang="en-US" dirty="0" err="1">
                          <a:effectLst/>
                        </a:rPr>
                        <a:t>Entier</a:t>
                      </a:r>
                      <a:r>
                        <a:rPr lang="en-US" dirty="0">
                          <a:effectLst/>
                        </a:rPr>
                        <a:t>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65 535 0 à 4 294 967 295</a:t>
                      </a:r>
                    </a:p>
                  </a:txBody>
                  <a:tcPr marL="95250" marR="95250" marT="76200" marB="76200" anchor="ctr"/>
                </a:tc>
                <a:extLst>
                  <a:ext uri="{0D108BD9-81ED-4DB2-BD59-A6C34878D82A}">
                    <a16:rowId xmlns:a16="http://schemas.microsoft.com/office/drawing/2014/main" val="1226095792"/>
                  </a:ext>
                </a:extLst>
              </a:tr>
              <a:tr h="891528">
                <a:tc>
                  <a:txBody>
                    <a:bodyPr/>
                    <a:lstStyle/>
                    <a:p>
                      <a:pPr algn="ctr"/>
                      <a:r>
                        <a:rPr lang="en-US" dirty="0">
                          <a:effectLst/>
                        </a:rPr>
                        <a:t>long int</a:t>
                      </a:r>
                    </a:p>
                  </a:txBody>
                  <a:tcPr marR="95250" marT="76200" marB="76200" anchor="ctr"/>
                </a:tc>
                <a:tc>
                  <a:txBody>
                    <a:bodyPr/>
                    <a:lstStyle/>
                    <a:p>
                      <a:pPr algn="ctr"/>
                      <a:r>
                        <a:rPr lang="en-US" dirty="0" err="1">
                          <a:effectLst/>
                        </a:rPr>
                        <a:t>Entier</a:t>
                      </a:r>
                      <a:r>
                        <a:rPr lang="en-US" dirty="0">
                          <a:effectLst/>
                        </a:rPr>
                        <a:t> long</a:t>
                      </a:r>
                    </a:p>
                  </a:txBody>
                  <a:tcPr marL="95250" marR="95250" marT="76200" marB="76200" anchor="ctr"/>
                </a:tc>
                <a:tc>
                  <a:txBody>
                    <a:bodyPr/>
                    <a:lstStyle/>
                    <a:p>
                      <a:pPr algn="ctr"/>
                      <a:r>
                        <a:rPr lang="fr-FR" dirty="0">
                          <a:effectLst/>
                        </a:rPr>
                        <a:t>-2 147 483 648 à 2 147 483 647</a:t>
                      </a:r>
                    </a:p>
                  </a:txBody>
                  <a:tcPr marL="95250" marR="95250" marT="76200" marB="76200" anchor="ctr"/>
                </a:tc>
                <a:extLst>
                  <a:ext uri="{0D108BD9-81ED-4DB2-BD59-A6C34878D82A}">
                    <a16:rowId xmlns:a16="http://schemas.microsoft.com/office/drawing/2014/main" val="4061827478"/>
                  </a:ext>
                </a:extLst>
              </a:tr>
              <a:tr h="891528">
                <a:tc>
                  <a:txBody>
                    <a:bodyPr/>
                    <a:lstStyle/>
                    <a:p>
                      <a:pPr algn="ctr"/>
                      <a:r>
                        <a:rPr lang="en-US" dirty="0">
                          <a:effectLst/>
                        </a:rPr>
                        <a:t>unsigned long int</a:t>
                      </a:r>
                    </a:p>
                  </a:txBody>
                  <a:tcPr marR="95250" marT="76200" marB="76200" anchor="ctr"/>
                </a:tc>
                <a:tc>
                  <a:txBody>
                    <a:bodyPr/>
                    <a:lstStyle/>
                    <a:p>
                      <a:pPr algn="ctr"/>
                      <a:r>
                        <a:rPr lang="en-US" dirty="0" err="1">
                          <a:effectLst/>
                        </a:rPr>
                        <a:t>Entier</a:t>
                      </a:r>
                      <a:r>
                        <a:rPr lang="en-US" dirty="0">
                          <a:effectLst/>
                        </a:rPr>
                        <a:t> long non </a:t>
                      </a:r>
                      <a:r>
                        <a:rPr lang="en-US" dirty="0" err="1">
                          <a:effectLst/>
                        </a:rPr>
                        <a:t>signé</a:t>
                      </a:r>
                      <a:endParaRPr lang="en-US" dirty="0">
                        <a:effectLst/>
                      </a:endParaRPr>
                    </a:p>
                  </a:txBody>
                  <a:tcPr marL="95250" marR="95250" marT="76200" marB="76200" anchor="ctr"/>
                </a:tc>
                <a:tc>
                  <a:txBody>
                    <a:bodyPr/>
                    <a:lstStyle/>
                    <a:p>
                      <a:pPr algn="ctr"/>
                      <a:r>
                        <a:rPr lang="fr-FR" dirty="0">
                          <a:effectLst/>
                        </a:rPr>
                        <a:t>0 à 4 294 967 295</a:t>
                      </a:r>
                    </a:p>
                  </a:txBody>
                  <a:tcPr marL="95250" marR="95250" marT="76200" marB="76200" anchor="ctr"/>
                </a:tc>
                <a:extLst>
                  <a:ext uri="{0D108BD9-81ED-4DB2-BD59-A6C34878D82A}">
                    <a16:rowId xmlns:a16="http://schemas.microsoft.com/office/drawing/2014/main" val="725128302"/>
                  </a:ext>
                </a:extLst>
              </a:tr>
              <a:tr h="891528">
                <a:tc>
                  <a:txBody>
                    <a:bodyPr/>
                    <a:lstStyle/>
                    <a:p>
                      <a:pPr algn="ctr"/>
                      <a:r>
                        <a:rPr lang="en-US" dirty="0">
                          <a:effectLst/>
                        </a:rPr>
                        <a:t>float</a:t>
                      </a:r>
                    </a:p>
                  </a:txBody>
                  <a:tcPr marR="95250" marT="76200" marB="76200" anchor="ctr"/>
                </a:tc>
                <a:tc>
                  <a:txBody>
                    <a:bodyPr/>
                    <a:lstStyle/>
                    <a:p>
                      <a:pPr algn="ctr"/>
                      <a:r>
                        <a:rPr lang="en-US" dirty="0" err="1">
                          <a:effectLst/>
                        </a:rPr>
                        <a:t>Flottant</a:t>
                      </a:r>
                      <a:r>
                        <a:rPr lang="en-US" dirty="0">
                          <a:effectLst/>
                        </a:rPr>
                        <a:t> (</a:t>
                      </a:r>
                      <a:r>
                        <a:rPr lang="en-US" dirty="0" err="1">
                          <a:effectLst/>
                        </a:rPr>
                        <a:t>réel</a:t>
                      </a:r>
                      <a:r>
                        <a:rPr lang="en-US" dirty="0">
                          <a:effectLst/>
                        </a:rPr>
                        <a:t>)</a:t>
                      </a:r>
                    </a:p>
                  </a:txBody>
                  <a:tcPr marL="95250" marR="95250" marT="76200" marB="76200" anchor="ctr"/>
                </a:tc>
                <a:tc>
                  <a:txBody>
                    <a:bodyPr/>
                    <a:lstStyle/>
                    <a:p>
                      <a:pPr algn="ctr"/>
                      <a:r>
                        <a:rPr lang="en-US" dirty="0">
                          <a:effectLst/>
                        </a:rPr>
                        <a:t>3.4*10</a:t>
                      </a:r>
                      <a:r>
                        <a:rPr lang="en-US" baseline="30000" dirty="0">
                          <a:effectLst/>
                        </a:rPr>
                        <a:t>-38</a:t>
                      </a:r>
                      <a:r>
                        <a:rPr lang="en-US" dirty="0">
                          <a:effectLst/>
                        </a:rPr>
                        <a:t> à 3.4*10</a:t>
                      </a:r>
                      <a:r>
                        <a:rPr lang="en-US" baseline="30000" dirty="0">
                          <a:effectLst/>
                        </a:rPr>
                        <a:t>38</a:t>
                      </a:r>
                      <a:endParaRPr lang="en-US" dirty="0">
                        <a:effectLst/>
                      </a:endParaRPr>
                    </a:p>
                  </a:txBody>
                  <a:tcPr marL="95250" marR="95250" marT="76200" marB="76200" anchor="ctr"/>
                </a:tc>
                <a:extLst>
                  <a:ext uri="{0D108BD9-81ED-4DB2-BD59-A6C34878D82A}">
                    <a16:rowId xmlns:a16="http://schemas.microsoft.com/office/drawing/2014/main" val="3455607655"/>
                  </a:ext>
                </a:extLst>
              </a:tr>
            </a:tbl>
          </a:graphicData>
        </a:graphic>
      </p:graphicFrame>
    </p:spTree>
    <p:extLst>
      <p:ext uri="{BB962C8B-B14F-4D97-AF65-F5344CB8AC3E}">
        <p14:creationId xmlns:p14="http://schemas.microsoft.com/office/powerpoint/2010/main" val="60198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F88F-12D4-4E28-B78A-A26152AFF21E}"/>
              </a:ext>
            </a:extLst>
          </p:cNvPr>
          <p:cNvSpPr>
            <a:spLocks noGrp="1"/>
          </p:cNvSpPr>
          <p:nvPr>
            <p:ph type="title"/>
          </p:nvPr>
        </p:nvSpPr>
        <p:spPr/>
        <p:txBody>
          <a:bodyPr/>
          <a:lstStyle/>
          <a:p>
            <a:r>
              <a:rPr lang="fr-MA" dirty="0"/>
              <a:t>Les tableau (</a:t>
            </a:r>
            <a:r>
              <a:rPr lang="fr-MA" dirty="0" err="1"/>
              <a:t>array</a:t>
            </a:r>
            <a:r>
              <a:rPr lang="fr-MA" dirty="0"/>
              <a:t>) </a:t>
            </a:r>
            <a:endParaRPr lang="en-US" dirty="0"/>
          </a:p>
        </p:txBody>
      </p:sp>
      <p:sp>
        <p:nvSpPr>
          <p:cNvPr id="3" name="Content Placeholder 2">
            <a:extLst>
              <a:ext uri="{FF2B5EF4-FFF2-40B4-BE49-F238E27FC236}">
                <a16:creationId xmlns:a16="http://schemas.microsoft.com/office/drawing/2014/main" id="{FFEFD53F-5133-4217-B9FD-765AC6154952}"/>
              </a:ext>
            </a:extLst>
          </p:cNvPr>
          <p:cNvSpPr>
            <a:spLocks noGrp="1"/>
          </p:cNvSpPr>
          <p:nvPr>
            <p:ph idx="1"/>
          </p:nvPr>
        </p:nvSpPr>
        <p:spPr/>
        <p:txBody>
          <a:bodyPr>
            <a:normAutofit/>
          </a:bodyPr>
          <a:lstStyle/>
          <a:p>
            <a:r>
              <a:rPr lang="fr-FR" b="0" i="1" dirty="0">
                <a:effectLst/>
                <a:latin typeface="Montserrat" panose="020B0604020202020204" pitchFamily="2" charset="0"/>
              </a:rPr>
              <a:t> Les tableaux sont une suite de variables de même type, situées dans un espace contigu en mémoire.</a:t>
            </a:r>
          </a:p>
          <a:p>
            <a:r>
              <a:rPr lang="fr-FR" i="1" dirty="0">
                <a:latin typeface="Montserrat" panose="020B0604020202020204" pitchFamily="2" charset="0"/>
              </a:rPr>
              <a:t>Exemple :</a:t>
            </a:r>
          </a:p>
          <a:p>
            <a:pPr marL="987552" lvl="2" indent="0">
              <a:buNone/>
            </a:pPr>
            <a:r>
              <a:rPr lang="fr-FR" dirty="0" err="1"/>
              <a:t>int</a:t>
            </a:r>
            <a:r>
              <a:rPr lang="fr-FR" dirty="0"/>
              <a:t> tableau[4];</a:t>
            </a:r>
          </a:p>
          <a:p>
            <a:pPr marL="987552" lvl="2" indent="0">
              <a:buNone/>
            </a:pPr>
            <a:r>
              <a:rPr lang="fr-FR" dirty="0"/>
              <a:t>tableau[0] = 10;</a:t>
            </a:r>
          </a:p>
          <a:p>
            <a:pPr marL="987552" lvl="2" indent="0">
              <a:buNone/>
            </a:pPr>
            <a:r>
              <a:rPr lang="fr-FR" dirty="0"/>
              <a:t>tableau[1] = 23;</a:t>
            </a:r>
          </a:p>
          <a:p>
            <a:pPr marL="987552" lvl="2" indent="0">
              <a:buNone/>
            </a:pPr>
            <a:r>
              <a:rPr lang="fr-FR" dirty="0"/>
              <a:t>tableau[2] = 505;</a:t>
            </a:r>
          </a:p>
          <a:p>
            <a:pPr marL="987552" lvl="2" indent="0">
              <a:buNone/>
            </a:pPr>
            <a:r>
              <a:rPr lang="fr-FR" dirty="0"/>
              <a:t>tableau[3] = 8;</a:t>
            </a:r>
            <a:endParaRPr lang="en-US" dirty="0"/>
          </a:p>
        </p:txBody>
      </p:sp>
    </p:spTree>
    <p:extLst>
      <p:ext uri="{BB962C8B-B14F-4D97-AF65-F5344CB8AC3E}">
        <p14:creationId xmlns:p14="http://schemas.microsoft.com/office/powerpoint/2010/main" val="377058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0402-8401-4AF1-9884-D1D66CE8EF74}"/>
              </a:ext>
            </a:extLst>
          </p:cNvPr>
          <p:cNvSpPr>
            <a:spLocks noGrp="1"/>
          </p:cNvSpPr>
          <p:nvPr>
            <p:ph type="title"/>
          </p:nvPr>
        </p:nvSpPr>
        <p:spPr/>
        <p:txBody>
          <a:bodyPr/>
          <a:lstStyle/>
          <a:p>
            <a:pPr algn="ctr"/>
            <a:r>
              <a:rPr lang="fr-MA" dirty="0"/>
              <a:t>Les conditions</a:t>
            </a:r>
            <a:endParaRPr lang="en-US" dirty="0"/>
          </a:p>
        </p:txBody>
      </p:sp>
      <p:sp>
        <p:nvSpPr>
          <p:cNvPr id="3" name="Content Placeholder 2">
            <a:extLst>
              <a:ext uri="{FF2B5EF4-FFF2-40B4-BE49-F238E27FC236}">
                <a16:creationId xmlns:a16="http://schemas.microsoft.com/office/drawing/2014/main" id="{E7104415-48C6-4600-B7C6-27D7AC18CA4E}"/>
              </a:ext>
            </a:extLst>
          </p:cNvPr>
          <p:cNvSpPr>
            <a:spLocks noGrp="1"/>
          </p:cNvSpPr>
          <p:nvPr>
            <p:ph idx="1"/>
          </p:nvPr>
        </p:nvSpPr>
        <p:spPr/>
        <p:txBody>
          <a:bodyPr>
            <a:normAutofit lnSpcReduction="10000"/>
          </a:bodyPr>
          <a:lstStyle/>
          <a:p>
            <a:r>
              <a:rPr lang="fr-FR" b="0" i="0" dirty="0">
                <a:effectLst/>
                <a:latin typeface="Montserrat" panose="00000500000000000000" pitchFamily="2" charset="0"/>
              </a:rPr>
              <a:t>Les conditions permettent de tester des variables. On peut par exemple dire « si la variable machin est égale à 50, fais ceci »</a:t>
            </a:r>
          </a:p>
          <a:p>
            <a:r>
              <a:rPr lang="fr-FR" dirty="0">
                <a:latin typeface="Montserrat" panose="00000500000000000000" pitchFamily="2" charset="0"/>
              </a:rPr>
              <a:t>Exemple :</a:t>
            </a:r>
          </a:p>
          <a:p>
            <a:pPr marL="987552" lvl="2" indent="0">
              <a:buNone/>
            </a:pPr>
            <a:r>
              <a:rPr lang="fr-FR" sz="1600" b="0" i="0" dirty="0">
                <a:effectLst/>
                <a:latin typeface="Montserrat" panose="00000500000000000000" pitchFamily="2" charset="0"/>
              </a:rPr>
              <a:t>if (</a:t>
            </a:r>
            <a:r>
              <a:rPr lang="fr-FR" sz="1600" b="0" i="0" dirty="0" err="1">
                <a:effectLst/>
                <a:latin typeface="Montserrat" panose="00000500000000000000" pitchFamily="2" charset="0"/>
              </a:rPr>
              <a:t>age</a:t>
            </a:r>
            <a:r>
              <a:rPr lang="fr-FR" sz="1600" b="0" i="0" dirty="0">
                <a:effectLst/>
                <a:latin typeface="Montserrat" panose="00000500000000000000" pitchFamily="2" charset="0"/>
              </a:rPr>
              <a:t> &gt;= 18) // Si l'âge est supérieur ou égal à 18</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majeur !");</a:t>
            </a:r>
          </a:p>
          <a:p>
            <a:pPr marL="987552" lvl="2" indent="0">
              <a:buNone/>
            </a:pPr>
            <a:r>
              <a:rPr lang="fr-FR" sz="1600" b="0" i="0" dirty="0">
                <a:effectLst/>
                <a:latin typeface="Montserrat" panose="00000500000000000000" pitchFamily="2" charset="0"/>
              </a:rPr>
              <a:t>}</a:t>
            </a:r>
          </a:p>
          <a:p>
            <a:pPr marL="987552" lvl="2" indent="0">
              <a:buNone/>
            </a:pPr>
            <a:r>
              <a:rPr lang="fr-FR" sz="1600" b="0" i="0" dirty="0" err="1">
                <a:effectLst/>
                <a:latin typeface="Montserrat" panose="00000500000000000000" pitchFamily="2" charset="0"/>
              </a:rPr>
              <a:t>else</a:t>
            </a:r>
            <a:r>
              <a:rPr lang="fr-FR" sz="1600" b="0" i="0" dirty="0">
                <a:effectLst/>
                <a:latin typeface="Montserrat" panose="00000500000000000000" pitchFamily="2" charset="0"/>
              </a:rPr>
              <a:t> // Sinon...</a:t>
            </a:r>
          </a:p>
          <a:p>
            <a:pPr marL="987552" lvl="2" indent="0">
              <a:buNone/>
            </a:pPr>
            <a:r>
              <a:rPr lang="fr-FR" sz="1600" b="0" i="0" dirty="0">
                <a:effectLst/>
                <a:latin typeface="Montserrat" panose="00000500000000000000" pitchFamily="2" charset="0"/>
              </a:rPr>
              <a:t>{</a:t>
            </a:r>
          </a:p>
          <a:p>
            <a:pPr marL="987552" lvl="2" indent="0">
              <a:buNone/>
            </a:pPr>
            <a:r>
              <a:rPr lang="fr-FR" sz="1600" b="0" i="0" dirty="0">
                <a:effectLst/>
                <a:latin typeface="Montserrat" panose="00000500000000000000" pitchFamily="2" charset="0"/>
              </a:rPr>
              <a:t>  printf ("Ah c'est </a:t>
            </a:r>
            <a:r>
              <a:rPr lang="fr-FR" sz="1600" b="0" i="0" dirty="0" err="1">
                <a:effectLst/>
                <a:latin typeface="Montserrat" panose="00000500000000000000" pitchFamily="2" charset="0"/>
              </a:rPr>
              <a:t>bete</a:t>
            </a:r>
            <a:r>
              <a:rPr lang="fr-FR" sz="1600" b="0" i="0" dirty="0">
                <a:effectLst/>
                <a:latin typeface="Montserrat" panose="00000500000000000000" pitchFamily="2" charset="0"/>
              </a:rPr>
              <a:t>, vous </a:t>
            </a:r>
            <a:r>
              <a:rPr lang="fr-FR" sz="1600" b="0" i="0" dirty="0" err="1">
                <a:effectLst/>
                <a:latin typeface="Montserrat" panose="00000500000000000000" pitchFamily="2" charset="0"/>
              </a:rPr>
              <a:t>etes</a:t>
            </a:r>
            <a:r>
              <a:rPr lang="fr-FR" sz="1600" b="0" i="0" dirty="0">
                <a:effectLst/>
                <a:latin typeface="Montserrat" panose="00000500000000000000" pitchFamily="2" charset="0"/>
              </a:rPr>
              <a:t> mineur !");</a:t>
            </a:r>
          </a:p>
          <a:p>
            <a:pPr marL="987552" lvl="2" indent="0">
              <a:buNone/>
            </a:pPr>
            <a:r>
              <a:rPr lang="fr-FR" sz="1600" b="0" i="0" dirty="0">
                <a:effectLst/>
                <a:latin typeface="Montserrat" panose="00000500000000000000" pitchFamily="2" charset="0"/>
              </a:rPr>
              <a:t>}</a:t>
            </a:r>
          </a:p>
          <a:p>
            <a:endParaRPr lang="en-US" dirty="0"/>
          </a:p>
        </p:txBody>
      </p:sp>
    </p:spTree>
    <p:extLst>
      <p:ext uri="{BB962C8B-B14F-4D97-AF65-F5344CB8AC3E}">
        <p14:creationId xmlns:p14="http://schemas.microsoft.com/office/powerpoint/2010/main" val="363693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3162-4771-49A7-AEBB-0FA9DCA79D9B}"/>
              </a:ext>
            </a:extLst>
          </p:cNvPr>
          <p:cNvSpPr>
            <a:spLocks noGrp="1"/>
          </p:cNvSpPr>
          <p:nvPr>
            <p:ph type="title"/>
          </p:nvPr>
        </p:nvSpPr>
        <p:spPr/>
        <p:txBody>
          <a:bodyPr/>
          <a:lstStyle/>
          <a:p>
            <a:r>
              <a:rPr lang="fr-MA" dirty="0"/>
              <a:t>Les operateur logique</a:t>
            </a:r>
            <a:endParaRPr lang="en-US" dirty="0"/>
          </a:p>
        </p:txBody>
      </p:sp>
      <p:graphicFrame>
        <p:nvGraphicFramePr>
          <p:cNvPr id="4" name="Table 4">
            <a:extLst>
              <a:ext uri="{FF2B5EF4-FFF2-40B4-BE49-F238E27FC236}">
                <a16:creationId xmlns:a16="http://schemas.microsoft.com/office/drawing/2014/main" id="{17156886-D074-46C1-8757-CF3AA0E9C5B1}"/>
              </a:ext>
            </a:extLst>
          </p:cNvPr>
          <p:cNvGraphicFramePr>
            <a:graphicFrameLocks noGrp="1"/>
          </p:cNvGraphicFramePr>
          <p:nvPr>
            <p:ph idx="1"/>
            <p:extLst>
              <p:ext uri="{D42A27DB-BD31-4B8C-83A1-F6EECF244321}">
                <p14:modId xmlns:p14="http://schemas.microsoft.com/office/powerpoint/2010/main" val="2207959808"/>
              </p:ext>
            </p:extLst>
          </p:nvPr>
        </p:nvGraphicFramePr>
        <p:xfrm>
          <a:off x="2032000" y="2595093"/>
          <a:ext cx="8128000" cy="298911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98550173"/>
                    </a:ext>
                  </a:extLst>
                </a:gridCol>
                <a:gridCol w="4064000">
                  <a:extLst>
                    <a:ext uri="{9D8B030D-6E8A-4147-A177-3AD203B41FA5}">
                      <a16:colId xmlns:a16="http://schemas.microsoft.com/office/drawing/2014/main" val="119060791"/>
                    </a:ext>
                  </a:extLst>
                </a:gridCol>
              </a:tblGrid>
              <a:tr h="428795">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4157175692"/>
                  </a:ext>
                </a:extLst>
              </a:tr>
              <a:tr h="370840">
                <a:tc>
                  <a:txBody>
                    <a:bodyPr/>
                    <a:lstStyle/>
                    <a:p>
                      <a:pPr fontAlgn="t"/>
                      <a:r>
                        <a:rPr lang="en-US">
                          <a:effectLst/>
                        </a:rPr>
                        <a:t>==</a:t>
                      </a:r>
                    </a:p>
                  </a:txBody>
                  <a:tcPr marL="76200" marR="76200" marT="76200" marB="76200"/>
                </a:tc>
                <a:tc>
                  <a:txBody>
                    <a:bodyPr/>
                    <a:lstStyle/>
                    <a:p>
                      <a:pPr fontAlgn="t"/>
                      <a:r>
                        <a:rPr lang="en-US">
                          <a:effectLst/>
                        </a:rPr>
                        <a:t>est égal à</a:t>
                      </a:r>
                    </a:p>
                  </a:txBody>
                  <a:tcPr marL="76200" marR="76200" marT="76200" marB="76200"/>
                </a:tc>
                <a:extLst>
                  <a:ext uri="{0D108BD9-81ED-4DB2-BD59-A6C34878D82A}">
                    <a16:rowId xmlns:a16="http://schemas.microsoft.com/office/drawing/2014/main" val="1985321363"/>
                  </a:ext>
                </a:extLst>
              </a:tr>
              <a:tr h="370840">
                <a:tc>
                  <a:txBody>
                    <a:bodyPr/>
                    <a:lstStyle/>
                    <a:p>
                      <a:pPr fontAlgn="t"/>
                      <a:r>
                        <a:rPr lang="en-US">
                          <a:effectLst/>
                        </a:rPr>
                        <a:t>&gt;</a:t>
                      </a:r>
                    </a:p>
                  </a:txBody>
                  <a:tcPr marL="76200" marR="76200" marT="76200" marB="76200"/>
                </a:tc>
                <a:tc>
                  <a:txBody>
                    <a:bodyPr/>
                    <a:lstStyle/>
                    <a:p>
                      <a:pPr fontAlgn="t"/>
                      <a:r>
                        <a:rPr lang="en-US">
                          <a:effectLst/>
                        </a:rPr>
                        <a:t>est supérieur à</a:t>
                      </a:r>
                    </a:p>
                  </a:txBody>
                  <a:tcPr marL="76200" marR="76200" marT="76200" marB="76200"/>
                </a:tc>
                <a:extLst>
                  <a:ext uri="{0D108BD9-81ED-4DB2-BD59-A6C34878D82A}">
                    <a16:rowId xmlns:a16="http://schemas.microsoft.com/office/drawing/2014/main" val="3815940120"/>
                  </a:ext>
                </a:extLst>
              </a:tr>
              <a:tr h="370840">
                <a:tc>
                  <a:txBody>
                    <a:bodyPr/>
                    <a:lstStyle/>
                    <a:p>
                      <a:pPr fontAlgn="t"/>
                      <a:r>
                        <a:rPr lang="en-US" dirty="0">
                          <a:effectLst/>
                        </a:rPr>
                        <a:t>&lt;</a:t>
                      </a:r>
                    </a:p>
                  </a:txBody>
                  <a:tcPr marL="76200" marR="76200" marT="76200" marB="76200"/>
                </a:tc>
                <a:tc>
                  <a:txBody>
                    <a:bodyPr/>
                    <a:lstStyle/>
                    <a:p>
                      <a:pPr fontAlgn="t"/>
                      <a:r>
                        <a:rPr lang="en-US">
                          <a:effectLst/>
                        </a:rPr>
                        <a:t>est inférieur à</a:t>
                      </a:r>
                    </a:p>
                  </a:txBody>
                  <a:tcPr marL="76200" marR="76200" marT="76200" marB="76200"/>
                </a:tc>
                <a:extLst>
                  <a:ext uri="{0D108BD9-81ED-4DB2-BD59-A6C34878D82A}">
                    <a16:rowId xmlns:a16="http://schemas.microsoft.com/office/drawing/2014/main" val="1055440476"/>
                  </a:ext>
                </a:extLst>
              </a:tr>
              <a:tr h="370840">
                <a:tc>
                  <a:txBody>
                    <a:bodyPr/>
                    <a:lstStyle/>
                    <a:p>
                      <a:pPr fontAlgn="t"/>
                      <a:r>
                        <a:rPr lang="en-US">
                          <a:effectLst/>
                        </a:rPr>
                        <a:t>&gt;=</a:t>
                      </a:r>
                    </a:p>
                  </a:txBody>
                  <a:tcPr marL="76200" marR="76200" marT="76200" marB="76200"/>
                </a:tc>
                <a:tc>
                  <a:txBody>
                    <a:bodyPr/>
                    <a:lstStyle/>
                    <a:p>
                      <a:pPr fontAlgn="t"/>
                      <a:r>
                        <a:rPr lang="fr-FR">
                          <a:effectLst/>
                        </a:rPr>
                        <a:t>est supérieur ou égal à</a:t>
                      </a:r>
                    </a:p>
                  </a:txBody>
                  <a:tcPr marL="76200" marR="76200" marT="76200" marB="76200"/>
                </a:tc>
                <a:extLst>
                  <a:ext uri="{0D108BD9-81ED-4DB2-BD59-A6C34878D82A}">
                    <a16:rowId xmlns:a16="http://schemas.microsoft.com/office/drawing/2014/main" val="218935464"/>
                  </a:ext>
                </a:extLst>
              </a:tr>
              <a:tr h="370840">
                <a:tc>
                  <a:txBody>
                    <a:bodyPr/>
                    <a:lstStyle/>
                    <a:p>
                      <a:pPr fontAlgn="t"/>
                      <a:r>
                        <a:rPr lang="en-US">
                          <a:effectLst/>
                        </a:rPr>
                        <a:t>&lt;=</a:t>
                      </a:r>
                    </a:p>
                  </a:txBody>
                  <a:tcPr marL="76200" marR="76200" marT="76200" marB="76200"/>
                </a:tc>
                <a:tc>
                  <a:txBody>
                    <a:bodyPr/>
                    <a:lstStyle/>
                    <a:p>
                      <a:pPr fontAlgn="t"/>
                      <a:r>
                        <a:rPr lang="fr-FR">
                          <a:effectLst/>
                        </a:rPr>
                        <a:t>est inférieur ou égal à</a:t>
                      </a:r>
                    </a:p>
                  </a:txBody>
                  <a:tcPr marL="76200" marR="76200" marT="76200" marB="76200"/>
                </a:tc>
                <a:extLst>
                  <a:ext uri="{0D108BD9-81ED-4DB2-BD59-A6C34878D82A}">
                    <a16:rowId xmlns:a16="http://schemas.microsoft.com/office/drawing/2014/main" val="1476240350"/>
                  </a:ext>
                </a:extLst>
              </a:tr>
              <a:tr h="370840">
                <a:tc>
                  <a:txBody>
                    <a:bodyPr/>
                    <a:lstStyle/>
                    <a:p>
                      <a:pPr fontAlgn="t"/>
                      <a:r>
                        <a:rPr lang="en-US">
                          <a:effectLst/>
                        </a:rPr>
                        <a:t>!=</a:t>
                      </a:r>
                    </a:p>
                  </a:txBody>
                  <a:tcPr marL="76200" marR="76200" marT="76200" marB="76200"/>
                </a:tc>
                <a:tc>
                  <a:txBody>
                    <a:bodyPr/>
                    <a:lstStyle/>
                    <a:p>
                      <a:pPr fontAlgn="t"/>
                      <a:r>
                        <a:rPr lang="en-US" dirty="0" err="1">
                          <a:effectLst/>
                        </a:rPr>
                        <a:t>est</a:t>
                      </a:r>
                      <a:r>
                        <a:rPr lang="en-US" dirty="0">
                          <a:effectLst/>
                        </a:rPr>
                        <a:t> </a:t>
                      </a:r>
                      <a:r>
                        <a:rPr lang="en-US" dirty="0" err="1">
                          <a:effectLst/>
                        </a:rPr>
                        <a:t>différent</a:t>
                      </a:r>
                      <a:r>
                        <a:rPr lang="en-US" dirty="0">
                          <a:effectLst/>
                        </a:rPr>
                        <a:t> de</a:t>
                      </a:r>
                    </a:p>
                  </a:txBody>
                  <a:tcPr marL="76200" marR="76200" marT="76200" marB="76200"/>
                </a:tc>
                <a:extLst>
                  <a:ext uri="{0D108BD9-81ED-4DB2-BD59-A6C34878D82A}">
                    <a16:rowId xmlns:a16="http://schemas.microsoft.com/office/drawing/2014/main" val="2886630500"/>
                  </a:ext>
                </a:extLst>
              </a:tr>
            </a:tbl>
          </a:graphicData>
        </a:graphic>
      </p:graphicFrame>
    </p:spTree>
    <p:extLst>
      <p:ext uri="{BB962C8B-B14F-4D97-AF65-F5344CB8AC3E}">
        <p14:creationId xmlns:p14="http://schemas.microsoft.com/office/powerpoint/2010/main" val="302117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FEC-C8AD-42A0-A98D-1742C800B0D4}"/>
              </a:ext>
            </a:extLst>
          </p:cNvPr>
          <p:cNvSpPr>
            <a:spLocks noGrp="1"/>
          </p:cNvSpPr>
          <p:nvPr>
            <p:ph type="title"/>
          </p:nvPr>
        </p:nvSpPr>
        <p:spPr/>
        <p:txBody>
          <a:bodyPr/>
          <a:lstStyle/>
          <a:p>
            <a:r>
              <a:rPr lang="fr-FR" b="1" i="0" dirty="0">
                <a:effectLst/>
                <a:latin typeface="Montserrat" panose="00000500000000000000" pitchFamily="2" charset="0"/>
              </a:rPr>
              <a:t>Plusieurs conditions à la fois</a:t>
            </a:r>
            <a:br>
              <a:rPr lang="fr-FR" b="1" i="0" dirty="0">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796C0497-DA3A-4D94-8D75-84104B2893E6}"/>
              </a:ext>
            </a:extLst>
          </p:cNvPr>
          <p:cNvSpPr>
            <a:spLocks noGrp="1"/>
          </p:cNvSpPr>
          <p:nvPr>
            <p:ph idx="1"/>
          </p:nvPr>
        </p:nvSpPr>
        <p:spPr/>
        <p:txBody>
          <a:bodyPr/>
          <a:lstStyle/>
          <a:p>
            <a:r>
              <a:rPr lang="fr-FR" dirty="0"/>
              <a:t>Il peut aussi être utile de faire plusieurs tests à la fois dans </a:t>
            </a:r>
            <a:r>
              <a:rPr lang="fr-FR" dirty="0" err="1"/>
              <a:t>votreif</a:t>
            </a:r>
            <a:r>
              <a:rPr lang="fr-FR" dirty="0"/>
              <a:t>. Par exemple, vous voudriez tester si l'âge est supérieur à 18 ET si l'âge est inférieur à 25.</a:t>
            </a:r>
          </a:p>
          <a:p>
            <a:r>
              <a:rPr lang="fr-FR" dirty="0"/>
              <a:t>Pour faire cela, il va falloir utiliser de nouveaux symboles :</a:t>
            </a:r>
            <a:endParaRPr lang="en-US" dirty="0"/>
          </a:p>
        </p:txBody>
      </p:sp>
      <p:graphicFrame>
        <p:nvGraphicFramePr>
          <p:cNvPr id="6" name="Table 6">
            <a:extLst>
              <a:ext uri="{FF2B5EF4-FFF2-40B4-BE49-F238E27FC236}">
                <a16:creationId xmlns:a16="http://schemas.microsoft.com/office/drawing/2014/main" id="{49A0D81F-149D-46CD-A21B-D41970DD874B}"/>
              </a:ext>
            </a:extLst>
          </p:cNvPr>
          <p:cNvGraphicFramePr>
            <a:graphicFrameLocks noGrp="1"/>
          </p:cNvGraphicFramePr>
          <p:nvPr>
            <p:extLst>
              <p:ext uri="{D42A27DB-BD31-4B8C-83A1-F6EECF244321}">
                <p14:modId xmlns:p14="http://schemas.microsoft.com/office/powerpoint/2010/main" val="2122656968"/>
              </p:ext>
            </p:extLst>
          </p:nvPr>
        </p:nvGraphicFramePr>
        <p:xfrm>
          <a:off x="3460839" y="3862112"/>
          <a:ext cx="5270322" cy="2005288"/>
        </p:xfrm>
        <a:graphic>
          <a:graphicData uri="http://schemas.openxmlformats.org/drawingml/2006/table">
            <a:tbl>
              <a:tblPr firstRow="1" bandRow="1">
                <a:tableStyleId>{5C22544A-7EE6-4342-B048-85BDC9FD1C3A}</a:tableStyleId>
              </a:tblPr>
              <a:tblGrid>
                <a:gridCol w="2635161">
                  <a:extLst>
                    <a:ext uri="{9D8B030D-6E8A-4147-A177-3AD203B41FA5}">
                      <a16:colId xmlns:a16="http://schemas.microsoft.com/office/drawing/2014/main" val="846886686"/>
                    </a:ext>
                  </a:extLst>
                </a:gridCol>
                <a:gridCol w="2635161">
                  <a:extLst>
                    <a:ext uri="{9D8B030D-6E8A-4147-A177-3AD203B41FA5}">
                      <a16:colId xmlns:a16="http://schemas.microsoft.com/office/drawing/2014/main" val="2972219704"/>
                    </a:ext>
                  </a:extLst>
                </a:gridCol>
              </a:tblGrid>
              <a:tr h="501322">
                <a:tc>
                  <a:txBody>
                    <a:bodyPr/>
                    <a:lstStyle/>
                    <a:p>
                      <a:r>
                        <a:rPr lang="en-US" dirty="0" err="1">
                          <a:solidFill>
                            <a:srgbClr val="FFFFFF"/>
                          </a:solidFill>
                          <a:effectLst/>
                        </a:rPr>
                        <a:t>Symbole</a:t>
                      </a:r>
                      <a:endParaRPr lang="en-US" dirty="0">
                        <a:solidFill>
                          <a:srgbClr val="FFFFFF"/>
                        </a:solidFill>
                        <a:effectLst/>
                      </a:endParaRPr>
                    </a:p>
                  </a:txBody>
                  <a:tcPr marL="76200" marR="76200" marT="76200" marB="76200" anchor="ctr"/>
                </a:tc>
                <a:tc>
                  <a:txBody>
                    <a:bodyPr/>
                    <a:lstStyle/>
                    <a:p>
                      <a:r>
                        <a:rPr lang="en-US">
                          <a:solidFill>
                            <a:srgbClr val="FFFFFF"/>
                          </a:solidFill>
                          <a:effectLst/>
                        </a:rPr>
                        <a:t>Signification</a:t>
                      </a:r>
                    </a:p>
                  </a:txBody>
                  <a:tcPr marL="76200" marR="76200" marT="76200" marB="76200" anchor="ctr"/>
                </a:tc>
                <a:extLst>
                  <a:ext uri="{0D108BD9-81ED-4DB2-BD59-A6C34878D82A}">
                    <a16:rowId xmlns:a16="http://schemas.microsoft.com/office/drawing/2014/main" val="2499349715"/>
                  </a:ext>
                </a:extLst>
              </a:tr>
              <a:tr h="501322">
                <a:tc>
                  <a:txBody>
                    <a:bodyPr/>
                    <a:lstStyle/>
                    <a:p>
                      <a:pPr fontAlgn="t"/>
                      <a:r>
                        <a:rPr lang="en-US">
                          <a:effectLst/>
                        </a:rPr>
                        <a:t>&amp;&amp;</a:t>
                      </a:r>
                    </a:p>
                  </a:txBody>
                  <a:tcPr marL="76200" marR="76200" marT="76200" marB="76200"/>
                </a:tc>
                <a:tc>
                  <a:txBody>
                    <a:bodyPr/>
                    <a:lstStyle/>
                    <a:p>
                      <a:pPr fontAlgn="t"/>
                      <a:r>
                        <a:rPr lang="en-US">
                          <a:effectLst/>
                        </a:rPr>
                        <a:t>ET</a:t>
                      </a:r>
                    </a:p>
                  </a:txBody>
                  <a:tcPr marL="76200" marR="76200" marT="76200" marB="76200"/>
                </a:tc>
                <a:extLst>
                  <a:ext uri="{0D108BD9-81ED-4DB2-BD59-A6C34878D82A}">
                    <a16:rowId xmlns:a16="http://schemas.microsoft.com/office/drawing/2014/main" val="3954561865"/>
                  </a:ext>
                </a:extLst>
              </a:tr>
              <a:tr h="501322">
                <a:tc>
                  <a:txBody>
                    <a:bodyPr/>
                    <a:lstStyle/>
                    <a:p>
                      <a:pPr fontAlgn="t"/>
                      <a:r>
                        <a:rPr lang="en-US">
                          <a:effectLst/>
                        </a:rPr>
                        <a:t>||</a:t>
                      </a:r>
                    </a:p>
                  </a:txBody>
                  <a:tcPr marL="76200" marR="76200" marT="76200" marB="76200"/>
                </a:tc>
                <a:tc>
                  <a:txBody>
                    <a:bodyPr/>
                    <a:lstStyle/>
                    <a:p>
                      <a:pPr fontAlgn="t"/>
                      <a:r>
                        <a:rPr lang="en-US">
                          <a:effectLst/>
                        </a:rPr>
                        <a:t>OU</a:t>
                      </a:r>
                    </a:p>
                  </a:txBody>
                  <a:tcPr marL="76200" marR="76200" marT="76200" marB="76200"/>
                </a:tc>
                <a:extLst>
                  <a:ext uri="{0D108BD9-81ED-4DB2-BD59-A6C34878D82A}">
                    <a16:rowId xmlns:a16="http://schemas.microsoft.com/office/drawing/2014/main" val="2893057339"/>
                  </a:ext>
                </a:extLst>
              </a:tr>
              <a:tr h="501322">
                <a:tc>
                  <a:txBody>
                    <a:bodyPr/>
                    <a:lstStyle/>
                    <a:p>
                      <a:pPr fontAlgn="t"/>
                      <a:r>
                        <a:rPr lang="en-US">
                          <a:effectLst/>
                        </a:rPr>
                        <a:t>!</a:t>
                      </a:r>
                    </a:p>
                  </a:txBody>
                  <a:tcPr marL="76200" marR="76200" marT="76200" marB="76200"/>
                </a:tc>
                <a:tc>
                  <a:txBody>
                    <a:bodyPr/>
                    <a:lstStyle/>
                    <a:p>
                      <a:pPr fontAlgn="t"/>
                      <a:r>
                        <a:rPr lang="en-US" dirty="0">
                          <a:effectLst/>
                        </a:rPr>
                        <a:t>NON</a:t>
                      </a:r>
                    </a:p>
                  </a:txBody>
                  <a:tcPr marL="76200" marR="76200" marT="76200" marB="76200"/>
                </a:tc>
                <a:extLst>
                  <a:ext uri="{0D108BD9-81ED-4DB2-BD59-A6C34878D82A}">
                    <a16:rowId xmlns:a16="http://schemas.microsoft.com/office/drawing/2014/main" val="3215255342"/>
                  </a:ext>
                </a:extLst>
              </a:tr>
            </a:tbl>
          </a:graphicData>
        </a:graphic>
      </p:graphicFrame>
    </p:spTree>
    <p:extLst>
      <p:ext uri="{BB962C8B-B14F-4D97-AF65-F5344CB8AC3E}">
        <p14:creationId xmlns:p14="http://schemas.microsoft.com/office/powerpoint/2010/main" val="2591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346-39B6-4419-BFBB-7933D5A378CA}"/>
              </a:ext>
            </a:extLst>
          </p:cNvPr>
          <p:cNvSpPr>
            <a:spLocks noGrp="1"/>
          </p:cNvSpPr>
          <p:nvPr>
            <p:ph type="title"/>
          </p:nvPr>
        </p:nvSpPr>
        <p:spPr/>
        <p:txBody>
          <a:bodyPr/>
          <a:lstStyle/>
          <a:p>
            <a:r>
              <a:rPr lang="fr-MA" dirty="0"/>
              <a:t>Exemple de plusieurs condition</a:t>
            </a:r>
            <a:endParaRPr lang="en-US" dirty="0"/>
          </a:p>
        </p:txBody>
      </p:sp>
      <p:sp>
        <p:nvSpPr>
          <p:cNvPr id="3" name="Content Placeholder 2">
            <a:extLst>
              <a:ext uri="{FF2B5EF4-FFF2-40B4-BE49-F238E27FC236}">
                <a16:creationId xmlns:a16="http://schemas.microsoft.com/office/drawing/2014/main" id="{4E9DDE4D-CA71-4946-90ED-E54C8BCD19B1}"/>
              </a:ext>
            </a:extLst>
          </p:cNvPr>
          <p:cNvSpPr>
            <a:spLocks noGrp="1"/>
          </p:cNvSpPr>
          <p:nvPr>
            <p:ph idx="1"/>
          </p:nvPr>
        </p:nvSpPr>
        <p:spPr/>
        <p:txBody>
          <a:bodyPr/>
          <a:lstStyle/>
          <a:p>
            <a:pPr marL="530352" lvl="1" indent="0">
              <a:buNone/>
            </a:pPr>
            <a:r>
              <a:rPr lang="en-US" dirty="0"/>
              <a:t>if (age &gt; 30 || argent &gt; 100000)</a:t>
            </a:r>
          </a:p>
          <a:p>
            <a:pPr marL="530352" lvl="1" indent="0">
              <a:buNone/>
            </a:pPr>
            <a:r>
              <a:rPr lang="en-US" dirty="0"/>
              <a:t>{</a:t>
            </a:r>
          </a:p>
          <a:p>
            <a:pPr marL="530352" lvl="1" indent="0">
              <a:buNone/>
            </a:pPr>
            <a:r>
              <a:rPr lang="en-US" dirty="0"/>
              <a:t>    </a:t>
            </a:r>
            <a:r>
              <a:rPr lang="en-US" dirty="0" err="1"/>
              <a:t>printf</a:t>
            </a:r>
            <a:r>
              <a:rPr lang="en-US" dirty="0"/>
              <a:t>("</a:t>
            </a:r>
            <a:r>
              <a:rPr lang="en-US" dirty="0" err="1"/>
              <a:t>Bienvenue</a:t>
            </a:r>
            <a:r>
              <a:rPr lang="en-US" dirty="0"/>
              <a:t> chez </a:t>
            </a:r>
            <a:r>
              <a:rPr lang="en-US" dirty="0" err="1"/>
              <a:t>PicsouBanque</a:t>
            </a:r>
            <a:r>
              <a:rPr lang="en-US" dirty="0"/>
              <a:t> !");</a:t>
            </a:r>
          </a:p>
          <a:p>
            <a:pPr marL="530352" lvl="1" indent="0">
              <a:buNone/>
            </a:pPr>
            <a:r>
              <a:rPr lang="en-US" dirty="0"/>
              <a:t>}</a:t>
            </a:r>
          </a:p>
          <a:p>
            <a:pPr marL="530352" lvl="1" indent="0">
              <a:buNone/>
            </a:pPr>
            <a:r>
              <a:rPr lang="en-US" dirty="0"/>
              <a:t>else</a:t>
            </a:r>
          </a:p>
          <a:p>
            <a:pPr marL="530352" lvl="1" indent="0">
              <a:buNone/>
            </a:pPr>
            <a:r>
              <a:rPr lang="en-US" dirty="0"/>
              <a:t>{</a:t>
            </a:r>
          </a:p>
          <a:p>
            <a:pPr marL="530352" lvl="1" indent="0">
              <a:buNone/>
            </a:pPr>
            <a:r>
              <a:rPr lang="en-US" dirty="0"/>
              <a:t>    </a:t>
            </a:r>
            <a:r>
              <a:rPr lang="en-US" dirty="0" err="1"/>
              <a:t>printf</a:t>
            </a:r>
            <a:r>
              <a:rPr lang="en-US" dirty="0"/>
              <a:t>("Hors de ma </a:t>
            </a:r>
            <a:r>
              <a:rPr lang="en-US" dirty="0" err="1"/>
              <a:t>vue</a:t>
            </a:r>
            <a:r>
              <a:rPr lang="en-US" dirty="0"/>
              <a:t>, miserable !");</a:t>
            </a:r>
          </a:p>
          <a:p>
            <a:pPr marL="530352" lvl="1" indent="0">
              <a:buNone/>
            </a:pPr>
            <a:r>
              <a:rPr lang="en-US" dirty="0"/>
              <a:t>}</a:t>
            </a:r>
          </a:p>
        </p:txBody>
      </p:sp>
    </p:spTree>
    <p:extLst>
      <p:ext uri="{BB962C8B-B14F-4D97-AF65-F5344CB8AC3E}">
        <p14:creationId xmlns:p14="http://schemas.microsoft.com/office/powerpoint/2010/main" val="42757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F5F2-CFD6-4856-B7B2-D65CA0A41DE5}"/>
              </a:ext>
            </a:extLst>
          </p:cNvPr>
          <p:cNvSpPr>
            <a:spLocks noGrp="1"/>
          </p:cNvSpPr>
          <p:nvPr>
            <p:ph type="title"/>
          </p:nvPr>
        </p:nvSpPr>
        <p:spPr/>
        <p:txBody>
          <a:bodyPr/>
          <a:lstStyle/>
          <a:p>
            <a:r>
              <a:rPr lang="fr-MA" dirty="0"/>
              <a:t>C’est quoi une boucle</a:t>
            </a:r>
            <a:endParaRPr lang="en-US" dirty="0"/>
          </a:p>
        </p:txBody>
      </p:sp>
      <p:sp>
        <p:nvSpPr>
          <p:cNvPr id="3" name="Content Placeholder 2">
            <a:extLst>
              <a:ext uri="{FF2B5EF4-FFF2-40B4-BE49-F238E27FC236}">
                <a16:creationId xmlns:a16="http://schemas.microsoft.com/office/drawing/2014/main" id="{AD7F2E44-1B61-46ED-A418-36B0E2D8238F}"/>
              </a:ext>
            </a:extLst>
          </p:cNvPr>
          <p:cNvSpPr>
            <a:spLocks noGrp="1"/>
          </p:cNvSpPr>
          <p:nvPr>
            <p:ph idx="1"/>
          </p:nvPr>
        </p:nvSpPr>
        <p:spPr/>
        <p:txBody>
          <a:bodyPr/>
          <a:lstStyle/>
          <a:p>
            <a:r>
              <a:rPr lang="fr-FR" b="0" i="0" dirty="0">
                <a:effectLst/>
                <a:latin typeface="Montserrat" panose="00000500000000000000" pitchFamily="2" charset="0"/>
              </a:rPr>
              <a:t>Je me répète : une boucle est une structure qui permet de répéter les mêmes instructions plusieurs fois et  Répète la boucle tant que cette condition est vraie</a:t>
            </a:r>
            <a:endParaRPr lang="en-US" dirty="0"/>
          </a:p>
        </p:txBody>
      </p:sp>
    </p:spTree>
    <p:extLst>
      <p:ext uri="{BB962C8B-B14F-4D97-AF65-F5344CB8AC3E}">
        <p14:creationId xmlns:p14="http://schemas.microsoft.com/office/powerpoint/2010/main" val="33091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34AA-9864-4651-B36B-4A33EB0AF33D}"/>
              </a:ext>
            </a:extLst>
          </p:cNvPr>
          <p:cNvSpPr>
            <a:spLocks noGrp="1"/>
          </p:cNvSpPr>
          <p:nvPr>
            <p:ph type="title"/>
          </p:nvPr>
        </p:nvSpPr>
        <p:spPr>
          <a:xfrm>
            <a:off x="1732209" y="492617"/>
            <a:ext cx="9601200" cy="1485900"/>
          </a:xfrm>
        </p:spPr>
        <p:txBody>
          <a:bodyPr/>
          <a:lstStyle/>
          <a:p>
            <a:pPr algn="ctr"/>
            <a:r>
              <a:rPr lang="fr-MA" dirty="0"/>
              <a:t>C’est quoi  Git</a:t>
            </a:r>
            <a:endParaRPr lang="en-US" dirty="0"/>
          </a:p>
        </p:txBody>
      </p:sp>
      <p:sp>
        <p:nvSpPr>
          <p:cNvPr id="3" name="Content Placeholder 2">
            <a:extLst>
              <a:ext uri="{FF2B5EF4-FFF2-40B4-BE49-F238E27FC236}">
                <a16:creationId xmlns:a16="http://schemas.microsoft.com/office/drawing/2014/main" id="{B879F845-C3C1-4CE0-9D97-3280DF3B3073}"/>
              </a:ext>
            </a:extLst>
          </p:cNvPr>
          <p:cNvSpPr>
            <a:spLocks noGrp="1"/>
          </p:cNvSpPr>
          <p:nvPr>
            <p:ph idx="1"/>
          </p:nvPr>
        </p:nvSpPr>
        <p:spPr>
          <a:xfrm>
            <a:off x="1732209" y="2895601"/>
            <a:ext cx="9601200" cy="3581400"/>
          </a:xfrm>
        </p:spPr>
        <p:txBody>
          <a:bodyPr/>
          <a:lstStyle/>
          <a:p>
            <a:r>
              <a:rPr lang="fr-FR" dirty="0"/>
              <a:t>Git est un projet open source avancé, qui est activement maintenu. À l'origine, il a été développé en 2005 par Linus </a:t>
            </a:r>
            <a:r>
              <a:rPr lang="fr-FR" dirty="0" err="1"/>
              <a:t>Torvalds</a:t>
            </a:r>
            <a:r>
              <a:rPr lang="fr-FR" dirty="0"/>
              <a:t>, le créateur bien connu du noyau du système d'exploitation Linux. ... En plus d'être décentralisé, Git a été conçu pour répondre à trois objectifs : performances, sécurité et flexibilité.</a:t>
            </a:r>
            <a:endParaRPr lang="en-US" dirty="0"/>
          </a:p>
        </p:txBody>
      </p:sp>
    </p:spTree>
    <p:extLst>
      <p:ext uri="{BB962C8B-B14F-4D97-AF65-F5344CB8AC3E}">
        <p14:creationId xmlns:p14="http://schemas.microsoft.com/office/powerpoint/2010/main" val="2103057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7CCE-56B9-43A6-A8F8-6A429A702FB9}"/>
              </a:ext>
            </a:extLst>
          </p:cNvPr>
          <p:cNvSpPr>
            <a:spLocks noGrp="1"/>
          </p:cNvSpPr>
          <p:nvPr>
            <p:ph type="title"/>
          </p:nvPr>
        </p:nvSpPr>
        <p:spPr/>
        <p:txBody>
          <a:bodyPr/>
          <a:lstStyle/>
          <a:p>
            <a:r>
              <a:rPr lang="fr-MA" dirty="0"/>
              <a:t>Exemple boucle </a:t>
            </a:r>
            <a:r>
              <a:rPr lang="fr-MA" dirty="0" err="1"/>
              <a:t>while</a:t>
            </a:r>
            <a:endParaRPr lang="en-US" dirty="0"/>
          </a:p>
        </p:txBody>
      </p:sp>
      <p:sp>
        <p:nvSpPr>
          <p:cNvPr id="3" name="Content Placeholder 2">
            <a:extLst>
              <a:ext uri="{FF2B5EF4-FFF2-40B4-BE49-F238E27FC236}">
                <a16:creationId xmlns:a16="http://schemas.microsoft.com/office/drawing/2014/main" id="{787A2831-660C-4EAC-BCDC-6B3AE60C8A32}"/>
              </a:ext>
            </a:extLst>
          </p:cNvPr>
          <p:cNvSpPr>
            <a:spLocks noGrp="1"/>
          </p:cNvSpPr>
          <p:nvPr>
            <p:ph idx="1"/>
          </p:nvPr>
        </p:nvSpPr>
        <p:spPr/>
        <p:txBody>
          <a:bodyPr/>
          <a:lstStyle/>
          <a:p>
            <a:pPr marL="530352" lvl="1" indent="0">
              <a:buNone/>
            </a:pPr>
            <a:r>
              <a:rPr lang="fr-FR" dirty="0" err="1"/>
              <a:t>int</a:t>
            </a:r>
            <a:r>
              <a:rPr lang="fr-FR" dirty="0"/>
              <a:t> compteur = 0;</a:t>
            </a:r>
          </a:p>
          <a:p>
            <a:pPr marL="530352" lvl="1" indent="0">
              <a:buNone/>
            </a:pPr>
            <a:endParaRPr lang="fr-FR" dirty="0"/>
          </a:p>
          <a:p>
            <a:pPr marL="530352" lvl="1" indent="0">
              <a:buNone/>
            </a:pPr>
            <a:r>
              <a:rPr lang="fr-FR" dirty="0" err="1"/>
              <a:t>while</a:t>
            </a:r>
            <a:r>
              <a:rPr lang="fr-FR" dirty="0"/>
              <a:t> (compteur &lt; 10)</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    compteur++;</a:t>
            </a:r>
          </a:p>
          <a:p>
            <a:pPr marL="530352" lvl="1" indent="0">
              <a:buNone/>
            </a:pPr>
            <a:r>
              <a:rPr lang="fr-FR" dirty="0"/>
              <a:t>}</a:t>
            </a:r>
            <a:endParaRPr lang="en-US" dirty="0"/>
          </a:p>
        </p:txBody>
      </p:sp>
    </p:spTree>
    <p:extLst>
      <p:ext uri="{BB962C8B-B14F-4D97-AF65-F5344CB8AC3E}">
        <p14:creationId xmlns:p14="http://schemas.microsoft.com/office/powerpoint/2010/main" val="389817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F55-4FA8-4765-A52A-F485A20EBC68}"/>
              </a:ext>
            </a:extLst>
          </p:cNvPr>
          <p:cNvSpPr>
            <a:spLocks noGrp="1"/>
          </p:cNvSpPr>
          <p:nvPr>
            <p:ph type="title"/>
          </p:nvPr>
        </p:nvSpPr>
        <p:spPr/>
        <p:txBody>
          <a:bodyPr/>
          <a:lstStyle/>
          <a:p>
            <a:r>
              <a:rPr lang="fr-MA" dirty="0"/>
              <a:t>Exemple boucle for</a:t>
            </a:r>
            <a:endParaRPr lang="en-US" dirty="0"/>
          </a:p>
        </p:txBody>
      </p:sp>
      <p:sp>
        <p:nvSpPr>
          <p:cNvPr id="3" name="Content Placeholder 2">
            <a:extLst>
              <a:ext uri="{FF2B5EF4-FFF2-40B4-BE49-F238E27FC236}">
                <a16:creationId xmlns:a16="http://schemas.microsoft.com/office/drawing/2014/main" id="{47D845C5-DCFF-4DB2-A26B-861C7C326CC5}"/>
              </a:ext>
            </a:extLst>
          </p:cNvPr>
          <p:cNvSpPr>
            <a:spLocks noGrp="1"/>
          </p:cNvSpPr>
          <p:nvPr>
            <p:ph idx="1"/>
          </p:nvPr>
        </p:nvSpPr>
        <p:spPr/>
        <p:txBody>
          <a:bodyPr/>
          <a:lstStyle/>
          <a:p>
            <a:pPr marL="530352" lvl="1" indent="0">
              <a:buNone/>
            </a:pPr>
            <a:r>
              <a:rPr lang="fr-FR" dirty="0" err="1"/>
              <a:t>int</a:t>
            </a:r>
            <a:r>
              <a:rPr lang="fr-FR" dirty="0"/>
              <a:t> compteur;</a:t>
            </a:r>
          </a:p>
          <a:p>
            <a:pPr marL="530352" lvl="1" indent="0">
              <a:buNone/>
            </a:pPr>
            <a:endParaRPr lang="fr-FR" dirty="0"/>
          </a:p>
          <a:p>
            <a:pPr marL="530352" lvl="1" indent="0">
              <a:buNone/>
            </a:pPr>
            <a:r>
              <a:rPr lang="fr-FR" dirty="0"/>
              <a:t>for (compteur = 0 ; compteur &lt; 10 ; compteur++)</a:t>
            </a:r>
          </a:p>
          <a:p>
            <a:pPr marL="530352" lvl="1" indent="0">
              <a:buNone/>
            </a:pPr>
            <a:r>
              <a:rPr lang="fr-FR" dirty="0"/>
              <a:t>{</a:t>
            </a:r>
          </a:p>
          <a:p>
            <a:pPr marL="530352" lvl="1" indent="0">
              <a:buNone/>
            </a:pPr>
            <a:r>
              <a:rPr lang="fr-FR" dirty="0"/>
              <a:t>    printf("Salut les </a:t>
            </a:r>
            <a:r>
              <a:rPr lang="fr-FR" dirty="0" err="1"/>
              <a:t>Zeros</a:t>
            </a:r>
            <a:r>
              <a:rPr lang="fr-FR" dirty="0"/>
              <a:t> !\n");</a:t>
            </a:r>
          </a:p>
          <a:p>
            <a:pPr marL="530352" lvl="1" indent="0">
              <a:buNone/>
            </a:pPr>
            <a:r>
              <a:rPr lang="fr-FR" dirty="0"/>
              <a:t>}</a:t>
            </a:r>
            <a:endParaRPr lang="en-US" dirty="0"/>
          </a:p>
        </p:txBody>
      </p:sp>
    </p:spTree>
    <p:extLst>
      <p:ext uri="{BB962C8B-B14F-4D97-AF65-F5344CB8AC3E}">
        <p14:creationId xmlns:p14="http://schemas.microsoft.com/office/powerpoint/2010/main" val="277109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2D2B-A8E5-4DAD-ADB1-C02C1093B392}"/>
              </a:ext>
            </a:extLst>
          </p:cNvPr>
          <p:cNvSpPr>
            <a:spLocks noGrp="1"/>
          </p:cNvSpPr>
          <p:nvPr>
            <p:ph type="title"/>
          </p:nvPr>
        </p:nvSpPr>
        <p:spPr/>
        <p:txBody>
          <a:bodyPr/>
          <a:lstStyle/>
          <a:p>
            <a:r>
              <a:rPr lang="fr-MA" dirty="0" err="1"/>
              <a:t>Realisé</a:t>
            </a:r>
            <a:r>
              <a:rPr lang="fr-MA" dirty="0"/>
              <a:t> par :</a:t>
            </a:r>
            <a:endParaRPr lang="en-US" dirty="0"/>
          </a:p>
        </p:txBody>
      </p:sp>
      <p:sp>
        <p:nvSpPr>
          <p:cNvPr id="3" name="Content Placeholder 2">
            <a:extLst>
              <a:ext uri="{FF2B5EF4-FFF2-40B4-BE49-F238E27FC236}">
                <a16:creationId xmlns:a16="http://schemas.microsoft.com/office/drawing/2014/main" id="{E9A51D80-20DF-4DF6-895D-F4436404F0B1}"/>
              </a:ext>
            </a:extLst>
          </p:cNvPr>
          <p:cNvSpPr>
            <a:spLocks noGrp="1"/>
          </p:cNvSpPr>
          <p:nvPr>
            <p:ph idx="1"/>
          </p:nvPr>
        </p:nvSpPr>
        <p:spPr/>
        <p:txBody>
          <a:bodyPr/>
          <a:lstStyle/>
          <a:p>
            <a:r>
              <a:rPr lang="fr-MA" dirty="0" err="1"/>
              <a:t>Raouya</a:t>
            </a:r>
            <a:r>
              <a:rPr lang="fr-MA" dirty="0"/>
              <a:t> el </a:t>
            </a:r>
            <a:r>
              <a:rPr lang="fr-MA" dirty="0" err="1"/>
              <a:t>yaagoubi</a:t>
            </a:r>
            <a:endParaRPr lang="fr-MA" dirty="0"/>
          </a:p>
          <a:p>
            <a:r>
              <a:rPr lang="fr-MA" dirty="0" err="1"/>
              <a:t>Imrane</a:t>
            </a:r>
            <a:r>
              <a:rPr lang="fr-MA"/>
              <a:t> chaibi</a:t>
            </a:r>
            <a:endParaRPr lang="en-US"/>
          </a:p>
        </p:txBody>
      </p:sp>
    </p:spTree>
    <p:extLst>
      <p:ext uri="{BB962C8B-B14F-4D97-AF65-F5344CB8AC3E}">
        <p14:creationId xmlns:p14="http://schemas.microsoft.com/office/powerpoint/2010/main" val="9153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EE1A-148D-4A14-8CDF-C276C1141C65}"/>
              </a:ext>
            </a:extLst>
          </p:cNvPr>
          <p:cNvSpPr>
            <a:spLocks noGrp="1"/>
          </p:cNvSpPr>
          <p:nvPr>
            <p:ph type="title"/>
          </p:nvPr>
        </p:nvSpPr>
        <p:spPr/>
        <p:txBody>
          <a:bodyPr/>
          <a:lstStyle/>
          <a:p>
            <a:pPr algn="ctr"/>
            <a:r>
              <a:rPr lang="fr-MA" dirty="0"/>
              <a:t>Pourquoi Git</a:t>
            </a:r>
            <a:endParaRPr lang="en-US" dirty="0"/>
          </a:p>
        </p:txBody>
      </p:sp>
      <p:sp>
        <p:nvSpPr>
          <p:cNvPr id="3" name="Content Placeholder 2">
            <a:extLst>
              <a:ext uri="{FF2B5EF4-FFF2-40B4-BE49-F238E27FC236}">
                <a16:creationId xmlns:a16="http://schemas.microsoft.com/office/drawing/2014/main" id="{1139C74A-9897-4C5D-9C56-0184D8E67811}"/>
              </a:ext>
            </a:extLst>
          </p:cNvPr>
          <p:cNvSpPr>
            <a:spLocks noGrp="1"/>
          </p:cNvSpPr>
          <p:nvPr>
            <p:ph idx="1"/>
          </p:nvPr>
        </p:nvSpPr>
        <p:spPr>
          <a:xfrm>
            <a:off x="1365161" y="2994338"/>
            <a:ext cx="9601200" cy="3581400"/>
          </a:xfrm>
        </p:spPr>
        <p:txBody>
          <a:bodyPr/>
          <a:lstStyle/>
          <a:p>
            <a:r>
              <a:rPr lang="fr-FR" dirty="0"/>
              <a:t>Git est un outil qui permet de gérer différents projets en les envoyant sur un serveur. Ce dernier est connecté à l'ordinateur d'autres développeurs qui envoient leur code et récupèrent le vôtre. Toute personne qui travaille sur un projet est connectée avec les autres, tout est synchronisé.</a:t>
            </a:r>
            <a:endParaRPr lang="en-US" dirty="0"/>
          </a:p>
        </p:txBody>
      </p:sp>
    </p:spTree>
    <p:extLst>
      <p:ext uri="{BB962C8B-B14F-4D97-AF65-F5344CB8AC3E}">
        <p14:creationId xmlns:p14="http://schemas.microsoft.com/office/powerpoint/2010/main" val="296200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Git</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2321625881"/>
              </p:ext>
            </p:extLst>
          </p:nvPr>
        </p:nvGraphicFramePr>
        <p:xfrm>
          <a:off x="1371600" y="1777285"/>
          <a:ext cx="9601200" cy="4987988"/>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 git</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algn="ctr"/>
                      <a:r>
                        <a:rPr lang="en-US" dirty="0"/>
                        <a:t>git clone [</a:t>
                      </a:r>
                      <a:r>
                        <a:rPr lang="en-US" dirty="0" err="1"/>
                        <a:t>url</a:t>
                      </a:r>
                      <a:r>
                        <a:rPr lang="en-US" dirty="0"/>
                        <a:t>]</a:t>
                      </a:r>
                    </a:p>
                  </a:txBody>
                  <a:tcPr/>
                </a:tc>
                <a:tc>
                  <a:txBody>
                    <a:bodyPr/>
                    <a:lstStyle/>
                    <a:p>
                      <a:r>
                        <a:rPr lang="fr-FR" dirty="0"/>
                        <a:t>récupérer un référentiel entier à partir d'un emplacement hébergé via une URL</a:t>
                      </a:r>
                      <a:endParaRPr lang="en-US" dirty="0"/>
                    </a:p>
                  </a:txBody>
                  <a:tcPr/>
                </a:tc>
                <a:extLst>
                  <a:ext uri="{0D108BD9-81ED-4DB2-BD59-A6C34878D82A}">
                    <a16:rowId xmlns:a16="http://schemas.microsoft.com/office/drawing/2014/main" val="1020934891"/>
                  </a:ext>
                </a:extLst>
              </a:tr>
              <a:tr h="606917">
                <a:tc>
                  <a:txBody>
                    <a:bodyPr/>
                    <a:lstStyle/>
                    <a:p>
                      <a:pPr algn="ctr"/>
                      <a:r>
                        <a:rPr lang="en-US" dirty="0"/>
                        <a:t>git log</a:t>
                      </a:r>
                    </a:p>
                  </a:txBody>
                  <a:tcPr/>
                </a:tc>
                <a:tc>
                  <a:txBody>
                    <a:bodyPr/>
                    <a:lstStyle/>
                    <a:p>
                      <a:r>
                        <a:rPr lang="fr-FR" dirty="0"/>
                        <a:t>afficher tous les </a:t>
                      </a:r>
                      <a:r>
                        <a:rPr lang="fr-FR" dirty="0" err="1"/>
                        <a:t>commits</a:t>
                      </a:r>
                      <a:r>
                        <a:rPr lang="fr-FR" dirty="0"/>
                        <a:t> dans l'historique de la branche actuelle</a:t>
                      </a:r>
                      <a:endParaRPr lang="en-US" dirty="0"/>
                    </a:p>
                  </a:txBody>
                  <a:tcPr/>
                </a:tc>
                <a:extLst>
                  <a:ext uri="{0D108BD9-81ED-4DB2-BD59-A6C34878D82A}">
                    <a16:rowId xmlns:a16="http://schemas.microsoft.com/office/drawing/2014/main" val="4102097659"/>
                  </a:ext>
                </a:extLst>
              </a:tr>
              <a:tr h="606917">
                <a:tc>
                  <a:txBody>
                    <a:bodyPr/>
                    <a:lstStyle/>
                    <a:p>
                      <a:pPr algn="ctr"/>
                      <a:r>
                        <a:rPr lang="en-US" dirty="0"/>
                        <a:t>git diff </a:t>
                      </a:r>
                    </a:p>
                  </a:txBody>
                  <a:tcPr/>
                </a:tc>
                <a:tc>
                  <a:txBody>
                    <a:bodyPr/>
                    <a:lstStyle/>
                    <a:p>
                      <a:r>
                        <a:rPr lang="fr-FR" sz="1800" b="0" i="0" kern="1200" dirty="0">
                          <a:solidFill>
                            <a:schemeClr val="dk1"/>
                          </a:solidFill>
                          <a:effectLst/>
                          <a:latin typeface="+mn-lt"/>
                          <a:ea typeface="+mn-ea"/>
                          <a:cs typeface="+mn-cs"/>
                        </a:rPr>
                        <a:t>différence de ce qui est changé mais pas mis en « </a:t>
                      </a:r>
                      <a:r>
                        <a:rPr lang="fr-FR" sz="1800" b="0" i="0" kern="1200" dirty="0" err="1">
                          <a:solidFill>
                            <a:schemeClr val="dk1"/>
                          </a:solidFill>
                          <a:effectLst/>
                          <a:latin typeface="+mn-lt"/>
                          <a:ea typeface="+mn-ea"/>
                          <a:cs typeface="+mn-cs"/>
                        </a:rPr>
                        <a:t>staging</a:t>
                      </a:r>
                      <a:r>
                        <a:rPr lang="fr-FR" sz="1800" b="0" i="0" kern="1200" dirty="0">
                          <a:solidFill>
                            <a:schemeClr val="dk1"/>
                          </a:solidFill>
                          <a:effectLst/>
                          <a:latin typeface="+mn-lt"/>
                          <a:ea typeface="+mn-ea"/>
                          <a:cs typeface="+mn-cs"/>
                        </a:rPr>
                        <a:t> area »</a:t>
                      </a:r>
                      <a:endParaRPr lang="en-US" b="1" dirty="0"/>
                    </a:p>
                  </a:txBody>
                  <a:tcPr/>
                </a:tc>
                <a:extLst>
                  <a:ext uri="{0D108BD9-81ED-4DB2-BD59-A6C34878D82A}">
                    <a16:rowId xmlns:a16="http://schemas.microsoft.com/office/drawing/2014/main" val="2285629474"/>
                  </a:ext>
                </a:extLst>
              </a:tr>
              <a:tr h="606917">
                <a:tc>
                  <a:txBody>
                    <a:bodyPr/>
                    <a:lstStyle/>
                    <a:p>
                      <a:pPr algn="ctr"/>
                      <a:r>
                        <a:rPr lang="en-US" dirty="0"/>
                        <a:t>git branch</a:t>
                      </a:r>
                    </a:p>
                  </a:txBody>
                  <a:tcPr/>
                </a:tc>
                <a:tc>
                  <a:txBody>
                    <a:bodyPr/>
                    <a:lstStyle/>
                    <a:p>
                      <a:r>
                        <a:rPr lang="fr-FR" sz="1800" b="0" i="0" kern="1200" dirty="0">
                          <a:solidFill>
                            <a:schemeClr val="dk1"/>
                          </a:solidFill>
                          <a:effectLst/>
                          <a:latin typeface="+mn-lt"/>
                          <a:ea typeface="+mn-ea"/>
                          <a:cs typeface="+mn-cs"/>
                        </a:rPr>
                        <a:t>listez vos branche. un * apparaîtra à côté de la branche actuellement active</a:t>
                      </a:r>
                      <a:endParaRPr lang="en-US" dirty="0"/>
                    </a:p>
                  </a:txBody>
                  <a:tcPr/>
                </a:tc>
                <a:extLst>
                  <a:ext uri="{0D108BD9-81ED-4DB2-BD59-A6C34878D82A}">
                    <a16:rowId xmlns:a16="http://schemas.microsoft.com/office/drawing/2014/main" val="3769079221"/>
                  </a:ext>
                </a:extLst>
              </a:tr>
              <a:tr h="606917">
                <a:tc>
                  <a:txBody>
                    <a:bodyPr/>
                    <a:lstStyle/>
                    <a:p>
                      <a:pPr algn="ctr"/>
                      <a:r>
                        <a:rPr lang="en-US" dirty="0"/>
                        <a:t>git checkout </a:t>
                      </a:r>
                    </a:p>
                  </a:txBody>
                  <a:tcPr/>
                </a:tc>
                <a:tc>
                  <a:txBody>
                    <a:bodyPr/>
                    <a:lstStyle/>
                    <a:p>
                      <a:r>
                        <a:rPr lang="fr-FR" dirty="0"/>
                        <a:t>passez à une autre branche et vérifiez-la dans votre répertoire de travail</a:t>
                      </a:r>
                      <a:endParaRPr lang="en-US" dirty="0"/>
                    </a:p>
                  </a:txBody>
                  <a:tcPr/>
                </a:tc>
                <a:extLst>
                  <a:ext uri="{0D108BD9-81ED-4DB2-BD59-A6C34878D82A}">
                    <a16:rowId xmlns:a16="http://schemas.microsoft.com/office/drawing/2014/main" val="3135111127"/>
                  </a:ext>
                </a:extLst>
              </a:tr>
              <a:tr h="606917">
                <a:tc>
                  <a:txBody>
                    <a:bodyPr/>
                    <a:lstStyle/>
                    <a:p>
                      <a:pPr algn="ctr"/>
                      <a:r>
                        <a:rPr lang="en-US" dirty="0"/>
                        <a:t>git pull </a:t>
                      </a:r>
                    </a:p>
                  </a:txBody>
                  <a:tcPr/>
                </a:tc>
                <a:tc>
                  <a:txBody>
                    <a:bodyPr/>
                    <a:lstStyle/>
                    <a:p>
                      <a:r>
                        <a:rPr lang="fr-FR" dirty="0"/>
                        <a:t>récupérer et fusionner tous les </a:t>
                      </a:r>
                      <a:r>
                        <a:rPr lang="fr-FR" dirty="0" err="1"/>
                        <a:t>commits</a:t>
                      </a:r>
                      <a:r>
                        <a:rPr lang="fr-FR" dirty="0"/>
                        <a:t> de la branche</a:t>
                      </a:r>
                      <a:endParaRPr lang="en-US" dirty="0"/>
                    </a:p>
                  </a:txBody>
                  <a:tcPr/>
                </a:tc>
                <a:extLst>
                  <a:ext uri="{0D108BD9-81ED-4DB2-BD59-A6C34878D82A}">
                    <a16:rowId xmlns:a16="http://schemas.microsoft.com/office/drawing/2014/main" val="2331291875"/>
                  </a:ext>
                </a:extLst>
              </a:tr>
              <a:tr h="606917">
                <a:tc>
                  <a:txBody>
                    <a:bodyPr/>
                    <a:lstStyle/>
                    <a:p>
                      <a:pPr algn="ctr"/>
                      <a:r>
                        <a:rPr lang="en-US" dirty="0"/>
                        <a:t>git reset [file]</a:t>
                      </a:r>
                    </a:p>
                  </a:txBody>
                  <a:tcPr/>
                </a:tc>
                <a:tc>
                  <a:txBody>
                    <a:bodyPr/>
                    <a:lstStyle/>
                    <a:p>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unstaging</a:t>
                      </a:r>
                      <a:r>
                        <a:rPr lang="fr-FR" sz="1800" b="0" i="0" kern="1200" dirty="0">
                          <a:solidFill>
                            <a:schemeClr val="dk1"/>
                          </a:solidFill>
                          <a:effectLst/>
                          <a:latin typeface="+mn-lt"/>
                          <a:ea typeface="+mn-ea"/>
                          <a:cs typeface="+mn-cs"/>
                        </a:rPr>
                        <a:t> » d'un fichier tout en conservant les modifications dans le répertoire de travail</a:t>
                      </a:r>
                    </a:p>
                  </a:txBody>
                  <a:tcPr/>
                </a:tc>
                <a:extLst>
                  <a:ext uri="{0D108BD9-81ED-4DB2-BD59-A6C34878D82A}">
                    <a16:rowId xmlns:a16="http://schemas.microsoft.com/office/drawing/2014/main" val="3596180038"/>
                  </a:ext>
                </a:extLst>
              </a:tr>
            </a:tbl>
          </a:graphicData>
        </a:graphic>
      </p:graphicFrame>
    </p:spTree>
    <p:extLst>
      <p:ext uri="{BB962C8B-B14F-4D97-AF65-F5344CB8AC3E}">
        <p14:creationId xmlns:p14="http://schemas.microsoft.com/office/powerpoint/2010/main" val="147720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1E8-A11C-4A01-B5C8-562B42034CE5}"/>
              </a:ext>
            </a:extLst>
          </p:cNvPr>
          <p:cNvSpPr>
            <a:spLocks noGrp="1"/>
          </p:cNvSpPr>
          <p:nvPr>
            <p:ph type="title"/>
          </p:nvPr>
        </p:nvSpPr>
        <p:spPr/>
        <p:txBody>
          <a:bodyPr/>
          <a:lstStyle/>
          <a:p>
            <a:pPr algn="ctr"/>
            <a:r>
              <a:rPr lang="fr-MA" dirty="0" err="1"/>
              <a:t>Github</a:t>
            </a:r>
            <a:endParaRPr lang="en-US" dirty="0"/>
          </a:p>
        </p:txBody>
      </p:sp>
      <p:sp>
        <p:nvSpPr>
          <p:cNvPr id="3" name="Content Placeholder 2">
            <a:extLst>
              <a:ext uri="{FF2B5EF4-FFF2-40B4-BE49-F238E27FC236}">
                <a16:creationId xmlns:a16="http://schemas.microsoft.com/office/drawing/2014/main" id="{FCD91A9F-EFCC-4AE1-9B2A-44C0E07167D0}"/>
              </a:ext>
            </a:extLst>
          </p:cNvPr>
          <p:cNvSpPr>
            <a:spLocks noGrp="1"/>
          </p:cNvSpPr>
          <p:nvPr>
            <p:ph idx="1"/>
          </p:nvPr>
        </p:nvSpPr>
        <p:spPr/>
        <p:txBody>
          <a:bodyPr/>
          <a:lstStyle/>
          <a:p>
            <a:r>
              <a:rPr lang="fr-FR" dirty="0"/>
              <a:t>GitHub est un site de partage de code, sur lequel on peut publier des projets dont le code est géré avec le système de gestion de version Git. Par défaut, le système est open source, ce qui signifie que tout le monde peut consulter le code, l'utiliser pour apprendre ou l'améliorer et collaborer aux projets.</a:t>
            </a:r>
            <a:endParaRPr lang="en-US" dirty="0"/>
          </a:p>
        </p:txBody>
      </p:sp>
    </p:spTree>
    <p:extLst>
      <p:ext uri="{BB962C8B-B14F-4D97-AF65-F5344CB8AC3E}">
        <p14:creationId xmlns:p14="http://schemas.microsoft.com/office/powerpoint/2010/main" val="290794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E610-CDF6-417C-8A30-2CF05279F319}"/>
              </a:ext>
            </a:extLst>
          </p:cNvPr>
          <p:cNvSpPr>
            <a:spLocks noGrp="1"/>
          </p:cNvSpPr>
          <p:nvPr>
            <p:ph type="title"/>
          </p:nvPr>
        </p:nvSpPr>
        <p:spPr/>
        <p:txBody>
          <a:bodyPr/>
          <a:lstStyle/>
          <a:p>
            <a:pPr algn="ctr"/>
            <a:r>
              <a:rPr lang="fr-MA" dirty="0"/>
              <a:t>Linux</a:t>
            </a:r>
            <a:endParaRPr lang="en-US" dirty="0"/>
          </a:p>
        </p:txBody>
      </p:sp>
      <p:sp>
        <p:nvSpPr>
          <p:cNvPr id="3" name="Content Placeholder 2">
            <a:extLst>
              <a:ext uri="{FF2B5EF4-FFF2-40B4-BE49-F238E27FC236}">
                <a16:creationId xmlns:a16="http://schemas.microsoft.com/office/drawing/2014/main" id="{3422FD05-9E4E-4A75-826C-4F054F71637E}"/>
              </a:ext>
            </a:extLst>
          </p:cNvPr>
          <p:cNvSpPr>
            <a:spLocks noGrp="1"/>
          </p:cNvSpPr>
          <p:nvPr>
            <p:ph idx="1"/>
          </p:nvPr>
        </p:nvSpPr>
        <p:spPr/>
        <p:txBody>
          <a:bodyPr/>
          <a:lstStyle/>
          <a:p>
            <a:r>
              <a:rPr lang="fr-FR" dirty="0"/>
              <a:t>Linux® est un système d'exploitation Open Source. Un système d'exploitation est un logiciel qui gère directement les composants physiques du système ainsi que ses ressources, telles que le processeur, la mémoire et le stockage. Il représente l'interface entre les applications et le matériel.</a:t>
            </a:r>
            <a:endParaRPr lang="en-US" dirty="0"/>
          </a:p>
        </p:txBody>
      </p:sp>
    </p:spTree>
    <p:extLst>
      <p:ext uri="{BB962C8B-B14F-4D97-AF65-F5344CB8AC3E}">
        <p14:creationId xmlns:p14="http://schemas.microsoft.com/office/powerpoint/2010/main" val="59495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9190-33FB-49EF-A082-E90D138B9EB7}"/>
              </a:ext>
            </a:extLst>
          </p:cNvPr>
          <p:cNvSpPr>
            <a:spLocks noGrp="1"/>
          </p:cNvSpPr>
          <p:nvPr>
            <p:ph type="title"/>
          </p:nvPr>
        </p:nvSpPr>
        <p:spPr>
          <a:xfrm>
            <a:off x="1371600" y="106251"/>
            <a:ext cx="9601200" cy="1485900"/>
          </a:xfrm>
        </p:spPr>
        <p:txBody>
          <a:bodyPr/>
          <a:lstStyle/>
          <a:p>
            <a:pPr algn="ctr"/>
            <a:r>
              <a:rPr lang="fr-MA" dirty="0"/>
              <a:t>Les Commandes Linux</a:t>
            </a:r>
            <a:endParaRPr lang="en-US" dirty="0"/>
          </a:p>
        </p:txBody>
      </p:sp>
      <p:graphicFrame>
        <p:nvGraphicFramePr>
          <p:cNvPr id="4" name="Table 4">
            <a:extLst>
              <a:ext uri="{FF2B5EF4-FFF2-40B4-BE49-F238E27FC236}">
                <a16:creationId xmlns:a16="http://schemas.microsoft.com/office/drawing/2014/main" id="{58EE93F6-53BB-48BD-95C8-80A76568E427}"/>
              </a:ext>
            </a:extLst>
          </p:cNvPr>
          <p:cNvGraphicFramePr>
            <a:graphicFrameLocks noGrp="1"/>
          </p:cNvGraphicFramePr>
          <p:nvPr>
            <p:ph idx="1"/>
            <p:extLst>
              <p:ext uri="{D42A27DB-BD31-4B8C-83A1-F6EECF244321}">
                <p14:modId xmlns:p14="http://schemas.microsoft.com/office/powerpoint/2010/main" val="4234761977"/>
              </p:ext>
            </p:extLst>
          </p:nvPr>
        </p:nvGraphicFramePr>
        <p:xfrm>
          <a:off x="1371600" y="1777285"/>
          <a:ext cx="9601200" cy="4281582"/>
        </p:xfrm>
        <a:graphic>
          <a:graphicData uri="http://schemas.openxmlformats.org/drawingml/2006/table">
            <a:tbl>
              <a:tblPr firstRow="1" bandRow="1">
                <a:tableStyleId>{5C22544A-7EE6-4342-B048-85BDC9FD1C3A}</a:tableStyleId>
              </a:tblPr>
              <a:tblGrid>
                <a:gridCol w="2659487">
                  <a:extLst>
                    <a:ext uri="{9D8B030D-6E8A-4147-A177-3AD203B41FA5}">
                      <a16:colId xmlns:a16="http://schemas.microsoft.com/office/drawing/2014/main" val="1429034935"/>
                    </a:ext>
                  </a:extLst>
                </a:gridCol>
                <a:gridCol w="6941713">
                  <a:extLst>
                    <a:ext uri="{9D8B030D-6E8A-4147-A177-3AD203B41FA5}">
                      <a16:colId xmlns:a16="http://schemas.microsoft.com/office/drawing/2014/main" val="2008147920"/>
                    </a:ext>
                  </a:extLst>
                </a:gridCol>
              </a:tblGrid>
              <a:tr h="606917">
                <a:tc>
                  <a:txBody>
                    <a:bodyPr/>
                    <a:lstStyle/>
                    <a:p>
                      <a:pPr algn="ctr"/>
                      <a:r>
                        <a:rPr lang="fr-MA" dirty="0"/>
                        <a:t>Commandes</a:t>
                      </a:r>
                      <a:endParaRPr lang="en-US" dirty="0"/>
                    </a:p>
                  </a:txBody>
                  <a:tcPr/>
                </a:tc>
                <a:tc>
                  <a:txBody>
                    <a:bodyPr/>
                    <a:lstStyle/>
                    <a:p>
                      <a:pPr algn="ctr"/>
                      <a:r>
                        <a:rPr lang="fr-MA" dirty="0"/>
                        <a:t>Fonction</a:t>
                      </a:r>
                      <a:endParaRPr lang="en-US" dirty="0"/>
                    </a:p>
                  </a:txBody>
                  <a:tcPr/>
                </a:tc>
                <a:extLst>
                  <a:ext uri="{0D108BD9-81ED-4DB2-BD59-A6C34878D82A}">
                    <a16:rowId xmlns:a16="http://schemas.microsoft.com/office/drawing/2014/main" val="75097280"/>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pwd</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pwd</a:t>
                      </a:r>
                      <a:r>
                        <a:rPr lang="fr-FR" sz="1800" b="0" i="0" kern="1200" dirty="0">
                          <a:solidFill>
                            <a:schemeClr val="dk1"/>
                          </a:solidFill>
                          <a:effectLst/>
                          <a:latin typeface="+mn-lt"/>
                          <a:ea typeface="+mn-ea"/>
                          <a:cs typeface="+mn-cs"/>
                        </a:rPr>
                        <a:t> pour trouver le chemin du répertoire de travail (dossier) dans lequel vous êtes actuellement.</a:t>
                      </a:r>
                      <a:endParaRPr lang="en-US" dirty="0"/>
                    </a:p>
                  </a:txBody>
                  <a:tcPr/>
                </a:tc>
                <a:extLst>
                  <a:ext uri="{0D108BD9-81ED-4DB2-BD59-A6C34878D82A}">
                    <a16:rowId xmlns:a16="http://schemas.microsoft.com/office/drawing/2014/main" val="102093489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cd</a:t>
                      </a:r>
                    </a:p>
                  </a:txBody>
                  <a:tcPr/>
                </a:tc>
                <a:tc>
                  <a:txBody>
                    <a:bodyPr/>
                    <a:lstStyle/>
                    <a:p>
                      <a:r>
                        <a:rPr lang="fr-FR" sz="1800" b="0" i="0" kern="1200" dirty="0">
                          <a:solidFill>
                            <a:schemeClr val="dk1"/>
                          </a:solidFill>
                          <a:effectLst/>
                          <a:latin typeface="+mn-lt"/>
                          <a:ea typeface="+mn-ea"/>
                          <a:cs typeface="+mn-cs"/>
                        </a:rPr>
                        <a:t>Pour naviguer dans les fichiers et répertoires de </a:t>
                      </a:r>
                      <a:r>
                        <a:rPr lang="fr-FR" sz="1800" b="1" i="0" kern="1200" dirty="0">
                          <a:solidFill>
                            <a:schemeClr val="dk1"/>
                          </a:solidFill>
                          <a:effectLst/>
                          <a:latin typeface="+mn-lt"/>
                          <a:ea typeface="+mn-ea"/>
                          <a:cs typeface="+mn-cs"/>
                        </a:rPr>
                        <a:t>Linux</a:t>
                      </a:r>
                      <a:endParaRPr lang="en-US" dirty="0"/>
                    </a:p>
                  </a:txBody>
                  <a:tcPr/>
                </a:tc>
                <a:extLst>
                  <a:ext uri="{0D108BD9-81ED-4DB2-BD59-A6C34878D82A}">
                    <a16:rowId xmlns:a16="http://schemas.microsoft.com/office/drawing/2014/main" val="4102097659"/>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ls</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a:solidFill>
                            <a:schemeClr val="dk1"/>
                          </a:solidFill>
                          <a:effectLst/>
                          <a:latin typeface="+mn-lt"/>
                          <a:ea typeface="+mn-ea"/>
                          <a:cs typeface="+mn-cs"/>
                        </a:rPr>
                        <a:t>ls</a:t>
                      </a:r>
                      <a:r>
                        <a:rPr lang="fr-FR" sz="1800" b="0" i="0" kern="1200" dirty="0">
                          <a:solidFill>
                            <a:schemeClr val="dk1"/>
                          </a:solidFill>
                          <a:effectLst/>
                          <a:latin typeface="+mn-lt"/>
                          <a:ea typeface="+mn-ea"/>
                          <a:cs typeface="+mn-cs"/>
                        </a:rPr>
                        <a:t> est utilisée pour visualiser le contenu d’un répertoire</a:t>
                      </a:r>
                      <a:endParaRPr lang="en-US" b="1" dirty="0"/>
                    </a:p>
                  </a:txBody>
                  <a:tcPr/>
                </a:tc>
                <a:extLst>
                  <a:ext uri="{0D108BD9-81ED-4DB2-BD59-A6C34878D82A}">
                    <a16:rowId xmlns:a16="http://schemas.microsoft.com/office/drawing/2014/main" val="2285629474"/>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cat</a:t>
                      </a:r>
                    </a:p>
                  </a:txBody>
                  <a:tcPr/>
                </a:tc>
                <a:tc>
                  <a:txBody>
                    <a:bodyPr/>
                    <a:lstStyle/>
                    <a:p>
                      <a:r>
                        <a:rPr lang="fr-FR" sz="1800" b="0" i="0" kern="1200" dirty="0">
                          <a:solidFill>
                            <a:schemeClr val="dk1"/>
                          </a:solidFill>
                          <a:effectLst/>
                          <a:latin typeface="+mn-lt"/>
                          <a:ea typeface="+mn-ea"/>
                          <a:cs typeface="+mn-cs"/>
                        </a:rPr>
                        <a:t>Elle est utilisée pour lister le contenu d’un fichier</a:t>
                      </a:r>
                      <a:endParaRPr lang="en-US" dirty="0"/>
                    </a:p>
                  </a:txBody>
                  <a:tcPr/>
                </a:tc>
                <a:extLst>
                  <a:ext uri="{0D108BD9-81ED-4DB2-BD59-A6C34878D82A}">
                    <a16:rowId xmlns:a16="http://schemas.microsoft.com/office/drawing/2014/main" val="3769079221"/>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mkdir</a:t>
                      </a:r>
                      <a:endParaRPr lang="en-US" sz="1800" b="1" i="0" kern="1200" dirty="0">
                        <a:solidFill>
                          <a:schemeClr val="dk1"/>
                        </a:solidFill>
                        <a:effectLst/>
                        <a:latin typeface="+mn-lt"/>
                        <a:ea typeface="+mn-ea"/>
                        <a:cs typeface="+mn-cs"/>
                      </a:endParaRPr>
                    </a:p>
                  </a:txBody>
                  <a:tcPr/>
                </a:tc>
                <a:tc>
                  <a:txBody>
                    <a:bodyPr/>
                    <a:lstStyle/>
                    <a:p>
                      <a:r>
                        <a:rPr lang="fr-FR" sz="1800" b="0" i="0" kern="1200" dirty="0">
                          <a:solidFill>
                            <a:schemeClr val="dk1"/>
                          </a:solidFill>
                          <a:effectLst/>
                          <a:latin typeface="+mn-lt"/>
                          <a:ea typeface="+mn-ea"/>
                          <a:cs typeface="+mn-cs"/>
                        </a:rPr>
                        <a:t>Utilisez la commande </a:t>
                      </a:r>
                      <a:r>
                        <a:rPr lang="fr-FR" sz="1800" b="1" i="0" kern="1200" dirty="0" err="1">
                          <a:solidFill>
                            <a:schemeClr val="dk1"/>
                          </a:solidFill>
                          <a:effectLst/>
                          <a:latin typeface="+mn-lt"/>
                          <a:ea typeface="+mn-ea"/>
                          <a:cs typeface="+mn-cs"/>
                        </a:rPr>
                        <a:t>mkdir</a:t>
                      </a:r>
                      <a:r>
                        <a:rPr lang="fr-FR" sz="1800" b="0" i="0" kern="1200" dirty="0">
                          <a:solidFill>
                            <a:schemeClr val="dk1"/>
                          </a:solidFill>
                          <a:effectLst/>
                          <a:latin typeface="+mn-lt"/>
                          <a:ea typeface="+mn-ea"/>
                          <a:cs typeface="+mn-cs"/>
                        </a:rPr>
                        <a:t> pour créer un nouveau répertoire</a:t>
                      </a:r>
                      <a:endParaRPr lang="en-US" dirty="0"/>
                    </a:p>
                  </a:txBody>
                  <a:tcPr/>
                </a:tc>
                <a:extLst>
                  <a:ext uri="{0D108BD9-81ED-4DB2-BD59-A6C34878D82A}">
                    <a16:rowId xmlns:a16="http://schemas.microsoft.com/office/drawing/2014/main" val="3135111127"/>
                  </a:ext>
                </a:extLst>
              </a:tr>
              <a:tr h="606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touch</a:t>
                      </a:r>
                    </a:p>
                  </a:txBody>
                  <a:tcPr/>
                </a:tc>
                <a:tc>
                  <a:txBody>
                    <a:bodyPr/>
                    <a:lstStyle/>
                    <a:p>
                      <a:r>
                        <a:rPr lang="fr-FR" sz="1800" b="0" i="0" kern="1200" dirty="0">
                          <a:solidFill>
                            <a:schemeClr val="dk1"/>
                          </a:solidFill>
                          <a:effectLst/>
                          <a:latin typeface="+mn-lt"/>
                          <a:ea typeface="+mn-ea"/>
                          <a:cs typeface="+mn-cs"/>
                        </a:rPr>
                        <a:t>La commande </a:t>
                      </a:r>
                      <a:r>
                        <a:rPr lang="fr-FR" sz="1800" b="1" i="0" kern="1200" dirty="0" err="1">
                          <a:solidFill>
                            <a:schemeClr val="dk1"/>
                          </a:solidFill>
                          <a:effectLst/>
                          <a:latin typeface="+mn-lt"/>
                          <a:ea typeface="+mn-ea"/>
                          <a:cs typeface="+mn-cs"/>
                        </a:rPr>
                        <a:t>touch</a:t>
                      </a:r>
                      <a:r>
                        <a:rPr lang="fr-FR" sz="1800" b="0" i="0" kern="1200" dirty="0">
                          <a:solidFill>
                            <a:schemeClr val="dk1"/>
                          </a:solidFill>
                          <a:effectLst/>
                          <a:latin typeface="+mn-lt"/>
                          <a:ea typeface="+mn-ea"/>
                          <a:cs typeface="+mn-cs"/>
                        </a:rPr>
                        <a:t> vous permet de créer un nouveau fichier vierge </a:t>
                      </a:r>
                      <a:endParaRPr lang="en-US" dirty="0"/>
                    </a:p>
                  </a:txBody>
                  <a:tcPr/>
                </a:tc>
                <a:extLst>
                  <a:ext uri="{0D108BD9-81ED-4DB2-BD59-A6C34878D82A}">
                    <a16:rowId xmlns:a16="http://schemas.microsoft.com/office/drawing/2014/main" val="2331291875"/>
                  </a:ext>
                </a:extLst>
              </a:tr>
            </a:tbl>
          </a:graphicData>
        </a:graphic>
      </p:graphicFrame>
    </p:spTree>
    <p:extLst>
      <p:ext uri="{BB962C8B-B14F-4D97-AF65-F5344CB8AC3E}">
        <p14:creationId xmlns:p14="http://schemas.microsoft.com/office/powerpoint/2010/main" val="122648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BA21-AA7C-445E-AAB0-2B94055BBD1E}"/>
              </a:ext>
            </a:extLst>
          </p:cNvPr>
          <p:cNvSpPr>
            <a:spLocks noGrp="1"/>
          </p:cNvSpPr>
          <p:nvPr>
            <p:ph type="title"/>
          </p:nvPr>
        </p:nvSpPr>
        <p:spPr/>
        <p:txBody>
          <a:bodyPr/>
          <a:lstStyle/>
          <a:p>
            <a:pPr algn="ctr"/>
            <a:r>
              <a:rPr lang="fr-MA" dirty="0"/>
              <a:t>C’est quoi un algo</a:t>
            </a:r>
            <a:endParaRPr lang="en-US" dirty="0"/>
          </a:p>
        </p:txBody>
      </p:sp>
      <p:sp>
        <p:nvSpPr>
          <p:cNvPr id="3" name="Content Placeholder 2">
            <a:extLst>
              <a:ext uri="{FF2B5EF4-FFF2-40B4-BE49-F238E27FC236}">
                <a16:creationId xmlns:a16="http://schemas.microsoft.com/office/drawing/2014/main" id="{CCC10681-A9A2-4699-A614-B2A278531D6E}"/>
              </a:ext>
            </a:extLst>
          </p:cNvPr>
          <p:cNvSpPr>
            <a:spLocks noGrp="1"/>
          </p:cNvSpPr>
          <p:nvPr>
            <p:ph idx="1"/>
          </p:nvPr>
        </p:nvSpPr>
        <p:spPr/>
        <p:txBody>
          <a:bodyPr/>
          <a:lstStyle/>
          <a:p>
            <a:r>
              <a:rPr lang="fr-FR" dirty="0"/>
              <a:t>Un algorithme est une suite finie et non ambiguë d'instructions et d’opérations permettant de résoudre une classe de problèmes. Le mot algorithme vient d'</a:t>
            </a:r>
            <a:r>
              <a:rPr lang="fr-FR" dirty="0" err="1"/>
              <a:t>Al-Khwârizmî</a:t>
            </a:r>
            <a:r>
              <a:rPr lang="fr-FR" dirty="0"/>
              <a:t>, nom d'un mathématicien persan du IXᵉ siècle. Le domaine qui étudie les algorithmes est appelé l'algorithmique</a:t>
            </a:r>
            <a:endParaRPr lang="en-US" dirty="0"/>
          </a:p>
        </p:txBody>
      </p:sp>
    </p:spTree>
    <p:extLst>
      <p:ext uri="{BB962C8B-B14F-4D97-AF65-F5344CB8AC3E}">
        <p14:creationId xmlns:p14="http://schemas.microsoft.com/office/powerpoint/2010/main" val="230663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C1CA-4A5C-4710-910F-AE39727A7CEC}"/>
              </a:ext>
            </a:extLst>
          </p:cNvPr>
          <p:cNvSpPr>
            <a:spLocks noGrp="1"/>
          </p:cNvSpPr>
          <p:nvPr>
            <p:ph type="title"/>
          </p:nvPr>
        </p:nvSpPr>
        <p:spPr/>
        <p:txBody>
          <a:bodyPr/>
          <a:lstStyle/>
          <a:p>
            <a:r>
              <a:rPr lang="fr-MA" dirty="0"/>
              <a:t>Structure algo</a:t>
            </a:r>
            <a:endParaRPr lang="en-US" dirty="0"/>
          </a:p>
        </p:txBody>
      </p:sp>
      <p:pic>
        <p:nvPicPr>
          <p:cNvPr id="5" name="Content Placeholder 4">
            <a:extLst>
              <a:ext uri="{FF2B5EF4-FFF2-40B4-BE49-F238E27FC236}">
                <a16:creationId xmlns:a16="http://schemas.microsoft.com/office/drawing/2014/main" id="{3D954E92-0925-4248-9728-D95504250AE2}"/>
              </a:ext>
            </a:extLst>
          </p:cNvPr>
          <p:cNvPicPr>
            <a:picLocks noGrp="1" noChangeAspect="1"/>
          </p:cNvPicPr>
          <p:nvPr>
            <p:ph idx="1"/>
          </p:nvPr>
        </p:nvPicPr>
        <p:blipFill>
          <a:blip r:embed="rId2"/>
          <a:stretch>
            <a:fillRect/>
          </a:stretch>
        </p:blipFill>
        <p:spPr>
          <a:xfrm>
            <a:off x="5205748" y="920839"/>
            <a:ext cx="5767052" cy="5767052"/>
          </a:xfrm>
        </p:spPr>
      </p:pic>
    </p:spTree>
    <p:extLst>
      <p:ext uri="{BB962C8B-B14F-4D97-AF65-F5344CB8AC3E}">
        <p14:creationId xmlns:p14="http://schemas.microsoft.com/office/powerpoint/2010/main" val="36026034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{199018EC-E439-48BA-BB86-72FAC2E5D472}tf10001105</Template>
  <TotalTime>259</TotalTime>
  <Words>1051</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Franklin Gothic Book</vt:lpstr>
      <vt:lpstr>Montserrat</vt:lpstr>
      <vt:lpstr>Crop</vt:lpstr>
      <vt:lpstr>Résume</vt:lpstr>
      <vt:lpstr>C’est quoi  Git</vt:lpstr>
      <vt:lpstr>Pourquoi Git</vt:lpstr>
      <vt:lpstr>Les Commandes Git</vt:lpstr>
      <vt:lpstr>Github</vt:lpstr>
      <vt:lpstr>Linux</vt:lpstr>
      <vt:lpstr>Les Commandes Linux</vt:lpstr>
      <vt:lpstr>C’est quoi un algo</vt:lpstr>
      <vt:lpstr>Structure algo</vt:lpstr>
      <vt:lpstr>Introduction de langage C</vt:lpstr>
      <vt:lpstr>Bibliothèque standard du C</vt:lpstr>
      <vt:lpstr> LES PRINCIPALES BIBLIOTHEQUES STANDARDS DU C</vt:lpstr>
      <vt:lpstr>Les type variable </vt:lpstr>
      <vt:lpstr>Les tableau (array) </vt:lpstr>
      <vt:lpstr>Les conditions</vt:lpstr>
      <vt:lpstr>Les operateur logique</vt:lpstr>
      <vt:lpstr>Plusieurs conditions à la fois </vt:lpstr>
      <vt:lpstr>Exemple de plusieurs condition</vt:lpstr>
      <vt:lpstr>C’est quoi une boucle</vt:lpstr>
      <vt:lpstr>Exemple boucle while</vt:lpstr>
      <vt:lpstr>Exemple boucle for</vt:lpstr>
      <vt:lpstr>Realisé par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Résume</dc:title>
  <dc:creator>imran chaibi</dc:creator>
  <cp:lastModifiedBy>imran chaibi</cp:lastModifiedBy>
  <cp:revision>14</cp:revision>
  <dcterms:created xsi:type="dcterms:W3CDTF">2021-11-11T17:46:14Z</dcterms:created>
  <dcterms:modified xsi:type="dcterms:W3CDTF">2021-11-11T22:08:39Z</dcterms:modified>
</cp:coreProperties>
</file>